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4"/>
  </p:notesMasterIdLst>
  <p:sldIdLst>
    <p:sldId id="256" r:id="rId2"/>
    <p:sldId id="342" r:id="rId3"/>
    <p:sldId id="341" r:id="rId4"/>
    <p:sldId id="317" r:id="rId5"/>
    <p:sldId id="327" r:id="rId6"/>
    <p:sldId id="320" r:id="rId7"/>
    <p:sldId id="322" r:id="rId8"/>
    <p:sldId id="323" r:id="rId9"/>
    <p:sldId id="324" r:id="rId10"/>
    <p:sldId id="325" r:id="rId11"/>
    <p:sldId id="318" r:id="rId12"/>
    <p:sldId id="328" r:id="rId13"/>
    <p:sldId id="330" r:id="rId14"/>
    <p:sldId id="331" r:id="rId15"/>
    <p:sldId id="257" r:id="rId16"/>
    <p:sldId id="258" r:id="rId17"/>
    <p:sldId id="259" r:id="rId18"/>
    <p:sldId id="261" r:id="rId19"/>
    <p:sldId id="332" r:id="rId20"/>
    <p:sldId id="333" r:id="rId21"/>
    <p:sldId id="263" r:id="rId22"/>
    <p:sldId id="264" r:id="rId23"/>
    <p:sldId id="265" r:id="rId24"/>
    <p:sldId id="266" r:id="rId25"/>
    <p:sldId id="267" r:id="rId26"/>
    <p:sldId id="268" r:id="rId27"/>
    <p:sldId id="321" r:id="rId28"/>
    <p:sldId id="269" r:id="rId29"/>
    <p:sldId id="343" r:id="rId30"/>
    <p:sldId id="334" r:id="rId31"/>
    <p:sldId id="270" r:id="rId32"/>
    <p:sldId id="272" r:id="rId33"/>
    <p:sldId id="336" r:id="rId34"/>
    <p:sldId id="337" r:id="rId35"/>
    <p:sldId id="271" r:id="rId36"/>
    <p:sldId id="273" r:id="rId37"/>
    <p:sldId id="274" r:id="rId38"/>
    <p:sldId id="275" r:id="rId39"/>
    <p:sldId id="338"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5" r:id="rId79"/>
    <p:sldId id="339" r:id="rId80"/>
    <p:sldId id="326" r:id="rId81"/>
    <p:sldId id="319" r:id="rId82"/>
    <p:sldId id="31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3300"/>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716" autoAdjust="0"/>
  </p:normalViewPr>
  <p:slideViewPr>
    <p:cSldViewPr>
      <p:cViewPr varScale="1">
        <p:scale>
          <a:sx n="85" d="100"/>
          <a:sy n="85" d="100"/>
        </p:scale>
        <p:origin x="137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AA480-207C-4FCC-944C-6CBA83AA27BC}" type="datetimeFigureOut">
              <a:rPr lang="en-US" smtClean="0"/>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8E1A7-7EDF-46DE-9D85-A08ED3FC3774}" type="slidenum">
              <a:rPr lang="en-US" smtClean="0"/>
              <a:t>‹#›</a:t>
            </a:fld>
            <a:endParaRPr lang="en-US"/>
          </a:p>
        </p:txBody>
      </p:sp>
    </p:spTree>
    <p:extLst>
      <p:ext uri="{BB962C8B-B14F-4D97-AF65-F5344CB8AC3E}">
        <p14:creationId xmlns:p14="http://schemas.microsoft.com/office/powerpoint/2010/main" val="242476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a:t>
            </a:r>
            <a:r>
              <a:rPr lang="en-US" baseline="0" dirty="0"/>
              <a:t> and I</a:t>
            </a:r>
            <a:r>
              <a:rPr lang="en-US" dirty="0"/>
              <a:t>mportance of the verification</a:t>
            </a:r>
            <a:r>
              <a:rPr lang="en-US" baseline="0" dirty="0"/>
              <a:t> environment.</a:t>
            </a:r>
          </a:p>
          <a:p>
            <a:r>
              <a:rPr lang="en-US" baseline="0" dirty="0"/>
              <a:t>+ Types of verification:</a:t>
            </a:r>
          </a:p>
          <a:p>
            <a:r>
              <a:rPr lang="en-US" baseline="0" dirty="0"/>
              <a:t>   1] Functional Verification: It </a:t>
            </a:r>
            <a:r>
              <a:rPr lang="en-GB" sz="1200" b="0" i="0" kern="1200" dirty="0">
                <a:solidFill>
                  <a:schemeClr val="tx1"/>
                </a:solidFill>
                <a:effectLst/>
                <a:latin typeface="+mn-lt"/>
                <a:ea typeface="+mn-ea"/>
                <a:cs typeface="+mn-cs"/>
              </a:rPr>
              <a:t>is the process of demonstrating the functional correctness of a design with respect to the design specifications. [Static Verification – Functional Stimulation</a:t>
            </a:r>
            <a:r>
              <a:rPr lang="en-GB" sz="1200" b="0" i="0" kern="1200" baseline="0" dirty="0">
                <a:solidFill>
                  <a:schemeClr val="tx1"/>
                </a:solidFill>
                <a:effectLst/>
                <a:latin typeface="+mn-lt"/>
                <a:ea typeface="+mn-ea"/>
                <a:cs typeface="+mn-cs"/>
              </a:rPr>
              <a:t> – FPGA Prototyping – Emulation - UVM</a:t>
            </a:r>
            <a:r>
              <a:rPr lang="en-GB" sz="1200" b="0" i="0" kern="1200" dirty="0">
                <a:solidFill>
                  <a:schemeClr val="tx1"/>
                </a:solidFill>
                <a:effectLst/>
                <a:latin typeface="+mn-lt"/>
                <a:ea typeface="+mn-ea"/>
                <a:cs typeface="+mn-cs"/>
              </a:rPr>
              <a:t>] </a:t>
            </a:r>
          </a:p>
          <a:p>
            <a:r>
              <a:rPr lang="en-GB" sz="1200" b="0" i="0" kern="1200" baseline="0" dirty="0">
                <a:solidFill>
                  <a:schemeClr val="tx1"/>
                </a:solidFill>
                <a:effectLst/>
                <a:latin typeface="+mn-lt"/>
                <a:ea typeface="+mn-ea"/>
                <a:cs typeface="+mn-cs"/>
              </a:rPr>
              <a:t>   2] </a:t>
            </a:r>
            <a:r>
              <a:rPr lang="en-GB" dirty="0"/>
              <a:t>Timing Verification consists of validating the path delays and </a:t>
            </a:r>
            <a:r>
              <a:rPr lang="en-US" dirty="0"/>
              <a:t>checking the clock pulses to</a:t>
            </a:r>
            <a:r>
              <a:rPr lang="en-US" baseline="0" dirty="0"/>
              <a:t> meet the design goals [Static Timing Analysis – Timing Simulation]  + [Hold and setup time]</a:t>
            </a:r>
          </a:p>
          <a:p>
            <a:endParaRPr lang="en-US" baseline="0" dirty="0"/>
          </a:p>
          <a:p>
            <a:r>
              <a:rPr lang="en-US" baseline="0" dirty="0"/>
              <a:t>Dynamic – driving the inputs of the DUT (design under test) and checking if the value on the outputs and selected points is as expected. Done from unit level to full system level, from RTL phase through gate-level to post silicon</a:t>
            </a:r>
          </a:p>
          <a:p>
            <a:r>
              <a:rPr lang="en-US" baseline="0" dirty="0"/>
              <a:t>Formal – mathematical way to analyze the design and check if the behavior is as expected</a:t>
            </a:r>
          </a:p>
          <a:p>
            <a:r>
              <a:rPr lang="en-US" baseline="0" dirty="0"/>
              <a:t>Static – tools that verify the coding style</a:t>
            </a:r>
          </a:p>
          <a:p>
            <a:endParaRPr lang="en-US" baseline="0" dirty="0"/>
          </a:p>
          <a:p>
            <a:r>
              <a:rPr lang="en-US" dirty="0"/>
              <a:t>Timing – STA (Static timing analysis):</a:t>
            </a:r>
          </a:p>
          <a:p>
            <a:pPr lvl="1"/>
            <a:r>
              <a:rPr lang="en-US" dirty="0"/>
              <a:t>Verifying that all path are meeting timing requirements (setup/hold) at all relevant corners (PVT) and modes (test modes)</a:t>
            </a:r>
          </a:p>
          <a:p>
            <a:pPr lvl="1"/>
            <a:r>
              <a:rPr lang="en-US" b="1" dirty="0"/>
              <a:t>Setup: </a:t>
            </a:r>
            <a:r>
              <a:rPr lang="en-US" dirty="0"/>
              <a:t>Verify that the data at the input of each flip-flop is stable at least for “setup time” before the rising edge of the clock</a:t>
            </a:r>
          </a:p>
          <a:p>
            <a:pPr lvl="2"/>
            <a:r>
              <a:rPr lang="en-US" dirty="0"/>
              <a:t>If the data can will not be stable before that time, wrong data might be sampled by the flip-flop and lead to logic failure</a:t>
            </a:r>
          </a:p>
          <a:p>
            <a:pPr lvl="1"/>
            <a:r>
              <a:rPr lang="en-US" b="1" dirty="0"/>
              <a:t>Hold: </a:t>
            </a:r>
            <a:r>
              <a:rPr lang="en-US" dirty="0"/>
              <a:t>Verify that the data at the input of each flip-flop is stable at least for “hold time” after the rising edge of the clock (the data from the cones is not propagating too fast)</a:t>
            </a:r>
          </a:p>
          <a:p>
            <a:pPr lvl="2"/>
            <a:r>
              <a:rPr lang="en-US" dirty="0"/>
              <a:t>If expansion time from source flop to destination flop is less than the hold time, the value might effect the next flop in the logic cone one cycle earlier</a:t>
            </a:r>
          </a:p>
          <a:p>
            <a:pPr lvl="1"/>
            <a:r>
              <a:rPr lang="en-US" b="1" dirty="0"/>
              <a:t>PVT: </a:t>
            </a:r>
            <a:r>
              <a:rPr lang="en-US" dirty="0"/>
              <a:t>The expansion time of the data is different in each PVT mode. STA must be check in each mode</a:t>
            </a:r>
          </a:p>
          <a:p>
            <a:pPr lvl="2"/>
            <a:r>
              <a:rPr lang="en-US" dirty="0"/>
              <a:t>For example: At FF corner, 125C degree, 10% more than nominal voltage path A is the longest in flip-flop X cone, but in SS corner, -40c, 10% less than nominal voltage, path B is the longest</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a:t>
            </a:fld>
            <a:endParaRPr lang="en-US"/>
          </a:p>
        </p:txBody>
      </p:sp>
    </p:spTree>
    <p:extLst>
      <p:ext uri="{BB962C8B-B14F-4D97-AF65-F5344CB8AC3E}">
        <p14:creationId xmlns:p14="http://schemas.microsoft.com/office/powerpoint/2010/main" val="68513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Code for Quiz 1 ---</a:t>
            </a:r>
          </a:p>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 blue=4, yellow, white=10,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a, b, c, d, e, f, g } alphabets;</a:t>
            </a:r>
          </a:p>
          <a:p>
            <a:r>
              <a:rPr lang="en-US" sz="1200" b="0" i="0" kern="1200" dirty="0">
                <a:solidFill>
                  <a:schemeClr val="tx1"/>
                </a:solidFill>
                <a:effectLst/>
                <a:latin typeface="+mn-lt"/>
                <a:ea typeface="+mn-ea"/>
                <a:cs typeface="+mn-cs"/>
              </a:rPr>
              <a:t>  colors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colors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first color is \t %0s, \t Value = %0d", first_set.name(),</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first_set.last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 last color is \t %0s, \t Value = %0d", first_set.name(),</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first_set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second_set.prev</a:t>
            </a:r>
            <a:r>
              <a:rPr lang="en-US" sz="1200" b="0" i="0" kern="1200" dirty="0">
                <a:solidFill>
                  <a:schemeClr val="tx1"/>
                </a:solidFill>
                <a:effectLst/>
                <a:latin typeface="+mn-lt"/>
                <a:ea typeface="+mn-ea"/>
                <a:cs typeface="+mn-cs"/>
              </a:rPr>
              <a:t>(2);</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second_set.next</a:t>
            </a:r>
            <a:r>
              <a:rPr lang="en-US" sz="1200" b="0" i="0" kern="1200" dirty="0">
                <a:solidFill>
                  <a:schemeClr val="tx1"/>
                </a:solidFill>
                <a:effectLst/>
                <a:latin typeface="+mn-lt"/>
                <a:ea typeface="+mn-ea"/>
                <a:cs typeface="+mn-cs"/>
              </a:rPr>
              <a:t>(2);</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 color is \t %0s, \t Value = %0d", second_set.name(),</a:t>
            </a:r>
            <a:r>
              <a:rPr lang="en-US" sz="1200" b="0" i="0" kern="1200" dirty="0" err="1">
                <a:solidFill>
                  <a:schemeClr val="tx1"/>
                </a:solidFill>
                <a:effectLst/>
                <a:latin typeface="+mn-lt"/>
                <a:ea typeface="+mn-ea"/>
                <a:cs typeface="+mn-cs"/>
              </a:rPr>
              <a:t>second_set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$display("Number of members in alphabets is \t %0d",alphabets.num());</a:t>
            </a:r>
          </a:p>
          <a:p>
            <a:r>
              <a:rPr lang="en-US" sz="1200" b="0" i="0" kern="1200" dirty="0">
                <a:solidFill>
                  <a:schemeClr val="tx1"/>
                </a:solidFill>
                <a:effectLst/>
                <a:latin typeface="+mn-lt"/>
                <a:ea typeface="+mn-ea"/>
                <a:cs typeface="+mn-cs"/>
              </a:rPr>
              <a:t>    $display("Default First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alphabets.next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$display("Next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alphabets.last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$display("Last members in alphabets is \t %0s , \t value is %0d",alphabets.name(),alphabets);</a:t>
            </a:r>
          </a:p>
          <a:p>
            <a:r>
              <a:rPr lang="en-US" sz="1200" b="0" i="0" kern="1200" dirty="0">
                <a:solidFill>
                  <a:schemeClr val="tx1"/>
                </a:solidFill>
                <a:effectLst/>
                <a:latin typeface="+mn-lt"/>
                <a:ea typeface="+mn-ea"/>
                <a:cs typeface="+mn-cs"/>
              </a:rPr>
              <a:t>    alphabets=</a:t>
            </a:r>
            <a:r>
              <a:rPr lang="en-US" sz="1200" b="0" i="0" kern="1200" dirty="0" err="1">
                <a:solidFill>
                  <a:schemeClr val="tx1"/>
                </a:solidFill>
                <a:effectLst/>
                <a:latin typeface="+mn-lt"/>
                <a:ea typeface="+mn-ea"/>
                <a:cs typeface="+mn-cs"/>
              </a:rPr>
              <a:t>alphabets.prev</a:t>
            </a:r>
            <a:r>
              <a:rPr lang="en-US" sz="1200" b="0" i="0" kern="1200" dirty="0">
                <a:solidFill>
                  <a:schemeClr val="tx1"/>
                </a:solidFill>
                <a:effectLst/>
                <a:latin typeface="+mn-lt"/>
                <a:ea typeface="+mn-ea"/>
                <a:cs typeface="+mn-cs"/>
              </a:rPr>
              <a:t>(3);</a:t>
            </a:r>
          </a:p>
          <a:p>
            <a:r>
              <a:rPr lang="en-US" sz="1200" b="0" i="0" kern="1200" dirty="0">
                <a:solidFill>
                  <a:schemeClr val="tx1"/>
                </a:solidFill>
                <a:effectLst/>
                <a:latin typeface="+mn-lt"/>
                <a:ea typeface="+mn-ea"/>
                <a:cs typeface="+mn-cs"/>
              </a:rPr>
              <a:t>    $display("3rd members from last in alphabets is \t %0s , \t value is %0d",alphabets.name(),alphabets);</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26</a:t>
            </a:fld>
            <a:endParaRPr lang="en-US"/>
          </a:p>
        </p:txBody>
      </p:sp>
    </p:spTree>
    <p:extLst>
      <p:ext uri="{BB962C8B-B14F-4D97-AF65-F5344CB8AC3E}">
        <p14:creationId xmlns:p14="http://schemas.microsoft.com/office/powerpoint/2010/main" val="159909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In System Verilog vector width/dimensions declared before the object name is referred to as packed array and array size/dimensions declared after the object name is referred to as an unpacked array.</a:t>
            </a:r>
          </a:p>
          <a:p>
            <a:pPr marL="171450" indent="-171450">
              <a:buFont typeface="Arial" pitchFamily="34" charset="0"/>
              <a:buChar char="•"/>
            </a:pPr>
            <a:r>
              <a:rPr lang="en-GB" sz="1200" b="0" i="0" kern="1200" dirty="0">
                <a:solidFill>
                  <a:schemeClr val="tx1"/>
                </a:solidFill>
                <a:effectLst/>
                <a:latin typeface="+mn-lt"/>
                <a:ea typeface="+mn-ea"/>
                <a:cs typeface="+mn-cs"/>
              </a:rPr>
              <a:t>A packed array is a mechanism for subdividing a vector into sub-fields which can be conveniently accessed as array elements.</a:t>
            </a: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28</a:t>
            </a:fld>
            <a:endParaRPr lang="en-US"/>
          </a:p>
        </p:txBody>
      </p:sp>
    </p:spTree>
    <p:extLst>
      <p:ext uri="{BB962C8B-B14F-4D97-AF65-F5344CB8AC3E}">
        <p14:creationId xmlns:p14="http://schemas.microsoft.com/office/powerpoint/2010/main" val="351061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29</a:t>
            </a:fld>
            <a:endParaRPr lang="en-US"/>
          </a:p>
        </p:txBody>
      </p:sp>
    </p:spTree>
    <p:extLst>
      <p:ext uri="{BB962C8B-B14F-4D97-AF65-F5344CB8AC3E}">
        <p14:creationId xmlns:p14="http://schemas.microsoft.com/office/powerpoint/2010/main" val="63917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fixedsize_array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 of array’s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array1[6];               //single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array2[5:0];             //single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array3[2:0][3:0];        //multi dimension array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array4[4:0];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//array initialization</a:t>
            </a:r>
          </a:p>
          <a:p>
            <a:r>
              <a:rPr lang="en-US" sz="1200" b="0" i="0" kern="1200" dirty="0">
                <a:solidFill>
                  <a:schemeClr val="tx1"/>
                </a:solidFill>
                <a:effectLst/>
                <a:latin typeface="+mn-lt"/>
                <a:ea typeface="+mn-ea"/>
                <a:cs typeface="+mn-cs"/>
              </a:rPr>
              <a:t>    array1 = '{0,1,2,3,4,5};</a:t>
            </a:r>
          </a:p>
          <a:p>
            <a:r>
              <a:rPr lang="en-US" sz="1200" b="0" i="0" kern="1200" dirty="0">
                <a:solidFill>
                  <a:schemeClr val="tx1"/>
                </a:solidFill>
                <a:effectLst/>
                <a:latin typeface="+mn-lt"/>
                <a:ea typeface="+mn-ea"/>
                <a:cs typeface="+mn-cs"/>
              </a:rPr>
              <a:t>    array2 = '{0,1,2,3,4,5};</a:t>
            </a:r>
          </a:p>
          <a:p>
            <a:r>
              <a:rPr lang="en-US" sz="1200" b="0" i="0" kern="1200" dirty="0">
                <a:solidFill>
                  <a:schemeClr val="tx1"/>
                </a:solidFill>
                <a:effectLst/>
                <a:latin typeface="+mn-lt"/>
                <a:ea typeface="+mn-ea"/>
                <a:cs typeface="+mn-cs"/>
              </a:rPr>
              <a:t>    array3 = '{'{0,1,2,3},'{4,5,6,7},'{8,9,10,11}};</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//displaying array elements</a:t>
            </a:r>
          </a:p>
          <a:p>
            <a:r>
              <a:rPr lang="en-US" sz="1200" b="0" i="0" kern="1200" dirty="0">
                <a:solidFill>
                  <a:schemeClr val="tx1"/>
                </a:solidFill>
                <a:effectLst/>
                <a:latin typeface="+mn-lt"/>
                <a:ea typeface="+mn-ea"/>
                <a:cs typeface="+mn-cs"/>
              </a:rPr>
              <a:t>    $display("-------displaying array1-------");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(array1[i]) $display("\t array1[%0d] = %0d",i,array1[i]);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array2-------");</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i=0;i&lt;6;i++) $display("\t array2[%0d] = %0d",i,array2[i]);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array3-------");</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(array3[</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$display("\t array3[%0d][%0d] = %0d",i,j,array3[i][j]);</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$display("-------displaying uninitialized array4-------");</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i=0;i&lt;5;i++) $display("\t array4[%0d] = %0d",i,array4[i]);</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31</a:t>
            </a:fld>
            <a:endParaRPr lang="en-US"/>
          </a:p>
        </p:txBody>
      </p:sp>
    </p:spTree>
    <p:extLst>
      <p:ext uri="{BB962C8B-B14F-4D97-AF65-F5344CB8AC3E}">
        <p14:creationId xmlns:p14="http://schemas.microsoft.com/office/powerpoint/2010/main" val="4284894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//declaration</a:t>
            </a:r>
          </a:p>
          <a:p>
            <a:r>
              <a:rPr lang="en-GB" sz="1200" b="0" i="0" kern="1200" dirty="0">
                <a:solidFill>
                  <a:schemeClr val="tx1"/>
                </a:solidFill>
                <a:effectLst/>
                <a:latin typeface="+mn-lt"/>
                <a:ea typeface="+mn-ea"/>
                <a:cs typeface="+mn-cs"/>
              </a:rPr>
              <a:t>bit [7:0] d_array1[ ];</a:t>
            </a:r>
          </a:p>
          <a:p>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 ];</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//memory allocation</a:t>
            </a:r>
          </a:p>
          <a:p>
            <a:r>
              <a:rPr lang="en-GB" sz="1200" b="0" i="0" kern="1200" dirty="0">
                <a:solidFill>
                  <a:schemeClr val="tx1"/>
                </a:solidFill>
                <a:effectLst/>
                <a:latin typeface="+mn-lt"/>
                <a:ea typeface="+mn-ea"/>
                <a:cs typeface="+mn-cs"/>
              </a:rPr>
              <a:t>d_array1 = new[4]; //dynamic array of 4 elements</a:t>
            </a:r>
          </a:p>
          <a:p>
            <a:r>
              <a:rPr lang="en-GB" sz="1200" b="0" i="0" kern="1200" dirty="0">
                <a:solidFill>
                  <a:schemeClr val="tx1"/>
                </a:solidFill>
                <a:effectLst/>
                <a:latin typeface="+mn-lt"/>
                <a:ea typeface="+mn-ea"/>
                <a:cs typeface="+mn-cs"/>
              </a:rPr>
              <a:t>d_array2 = new[6]; //dynamic array of 6 elements</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//array initialization</a:t>
            </a:r>
          </a:p>
          <a:p>
            <a:r>
              <a:rPr lang="en-GB" sz="1200" b="0" i="0" kern="1200" dirty="0">
                <a:solidFill>
                  <a:schemeClr val="tx1"/>
                </a:solidFill>
                <a:effectLst/>
                <a:latin typeface="+mn-lt"/>
                <a:ea typeface="+mn-ea"/>
                <a:cs typeface="+mn-cs"/>
              </a:rPr>
              <a:t>d_array1 = {0,1,2,3};</a:t>
            </a:r>
          </a:p>
          <a:p>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33</a:t>
            </a:fld>
            <a:endParaRPr lang="en-US"/>
          </a:p>
        </p:txBody>
      </p:sp>
    </p:spTree>
    <p:extLst>
      <p:ext uri="{BB962C8B-B14F-4D97-AF65-F5344CB8AC3E}">
        <p14:creationId xmlns:p14="http://schemas.microsoft.com/office/powerpoint/2010/main" val="87538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dynamic_array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//dynamic array declaration</a:t>
            </a:r>
          </a:p>
          <a:p>
            <a:r>
              <a:rPr lang="en-GB" sz="1200" b="0" i="0" kern="1200" dirty="0">
                <a:solidFill>
                  <a:schemeClr val="tx1"/>
                </a:solidFill>
                <a:effectLst/>
                <a:latin typeface="+mn-lt"/>
                <a:ea typeface="+mn-ea"/>
                <a:cs typeface="+mn-cs"/>
              </a:rPr>
              <a:t>  bit [7:0] d_array1[];</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$display("Before Memory Allocation");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d_array1 %0d",d_array1.size());</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d_array2 %0d",d_array2.size());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//memory allocation</a:t>
            </a:r>
          </a:p>
          <a:p>
            <a:r>
              <a:rPr lang="en-GB" sz="1200" b="0" i="0" kern="1200" dirty="0">
                <a:solidFill>
                  <a:schemeClr val="tx1"/>
                </a:solidFill>
                <a:effectLst/>
                <a:latin typeface="+mn-lt"/>
                <a:ea typeface="+mn-ea"/>
                <a:cs typeface="+mn-cs"/>
              </a:rPr>
              <a:t>    d_array1 = new[4];</a:t>
            </a:r>
          </a:p>
          <a:p>
            <a:r>
              <a:rPr lang="en-GB" sz="1200" b="0" i="0" kern="1200" dirty="0">
                <a:solidFill>
                  <a:schemeClr val="tx1"/>
                </a:solidFill>
                <a:effectLst/>
                <a:latin typeface="+mn-lt"/>
                <a:ea typeface="+mn-ea"/>
                <a:cs typeface="+mn-cs"/>
              </a:rPr>
              <a:t>    d_array2 = new[6];</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$display("After Memory Allocation");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d_array1 %0d",d_array1.size());</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tSize</a:t>
            </a:r>
            <a:r>
              <a:rPr lang="en-GB" sz="1200" b="0" i="0" kern="1200" dirty="0">
                <a:solidFill>
                  <a:schemeClr val="tx1"/>
                </a:solidFill>
                <a:effectLst/>
                <a:latin typeface="+mn-lt"/>
                <a:ea typeface="+mn-ea"/>
                <a:cs typeface="+mn-cs"/>
              </a:rPr>
              <a:t> of d_array2 %0d",d_array2.size());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//array initialization</a:t>
            </a:r>
          </a:p>
          <a:p>
            <a:r>
              <a:rPr lang="en-GB" sz="1200" b="0" i="0" kern="1200" dirty="0">
                <a:solidFill>
                  <a:schemeClr val="tx1"/>
                </a:solidFill>
                <a:effectLst/>
                <a:latin typeface="+mn-lt"/>
                <a:ea typeface="+mn-ea"/>
                <a:cs typeface="+mn-cs"/>
              </a:rPr>
              <a:t>    d_array1 = {0,1,2,3};</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35</a:t>
            </a:fld>
            <a:endParaRPr lang="en-US"/>
          </a:p>
        </p:txBody>
      </p:sp>
    </p:spTree>
    <p:extLst>
      <p:ext uri="{BB962C8B-B14F-4D97-AF65-F5344CB8AC3E}">
        <p14:creationId xmlns:p14="http://schemas.microsoft.com/office/powerpoint/2010/main" val="426956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dynamic_array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//dynamic array declaration</a:t>
            </a:r>
          </a:p>
          <a:p>
            <a:r>
              <a:rPr lang="en-US" sz="1200" b="0" i="0" kern="1200" dirty="0">
                <a:solidFill>
                  <a:schemeClr val="tx1"/>
                </a:solidFill>
                <a:effectLst/>
                <a:latin typeface="+mn-lt"/>
                <a:ea typeface="+mn-ea"/>
                <a:cs typeface="+mn-cs"/>
              </a:rPr>
              <a:t>  bit [7:0] d_array1[];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d_array2[];</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//memory allocation</a:t>
            </a:r>
          </a:p>
          <a:p>
            <a:r>
              <a:rPr lang="en-US" sz="1200" b="0" i="0" kern="1200" dirty="0">
                <a:solidFill>
                  <a:schemeClr val="tx1"/>
                </a:solidFill>
                <a:effectLst/>
                <a:latin typeface="+mn-lt"/>
                <a:ea typeface="+mn-ea"/>
                <a:cs typeface="+mn-cs"/>
              </a:rPr>
              <a:t>    d_array1 = new[2];</a:t>
            </a:r>
          </a:p>
          <a:p>
            <a:r>
              <a:rPr lang="en-US" sz="1200" b="0" i="0" kern="1200" dirty="0">
                <a:solidFill>
                  <a:schemeClr val="tx1"/>
                </a:solidFill>
                <a:effectLst/>
                <a:latin typeface="+mn-lt"/>
                <a:ea typeface="+mn-ea"/>
                <a:cs typeface="+mn-cs"/>
              </a:rPr>
              <a:t>    d_array2 = new[3];</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//array initialization</a:t>
            </a:r>
          </a:p>
          <a:p>
            <a:r>
              <a:rPr lang="en-US" sz="1200" b="0" i="0" kern="1200" dirty="0">
                <a:solidFill>
                  <a:schemeClr val="tx1"/>
                </a:solidFill>
                <a:effectLst/>
                <a:latin typeface="+mn-lt"/>
                <a:ea typeface="+mn-ea"/>
                <a:cs typeface="+mn-cs"/>
              </a:rPr>
              <a:t>    d_array1 = {2,3};</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(d_array2[j])  d_array2[j] = j;</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d_array1 Values are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(d_array1[i])   $display("\td_aaray1[%0d] = %0d",i, d_array1[i]);</a:t>
            </a:r>
          </a:p>
          <a:p>
            <a:r>
              <a:rPr lang="en-US" sz="1200" b="0" i="0" kern="1200" dirty="0">
                <a:solidFill>
                  <a:schemeClr val="tx1"/>
                </a:solidFill>
                <a:effectLst/>
                <a:latin typeface="+mn-lt"/>
                <a:ea typeface="+mn-ea"/>
                <a:cs typeface="+mn-cs"/>
              </a:rPr>
              <a:t>    $display("---------------------------------");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d_array2 Values are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(d_array2[i])   $display("\td_aaray2[%0d] = %0d",i, d_array2[i]);</a:t>
            </a:r>
          </a:p>
          <a:p>
            <a:r>
              <a:rPr lang="en-US" sz="1200" b="0" i="0" kern="1200" dirty="0">
                <a:solidFill>
                  <a:schemeClr val="tx1"/>
                </a:solidFill>
                <a:effectLst/>
                <a:latin typeface="+mn-lt"/>
                <a:ea typeface="+mn-ea"/>
                <a:cs typeface="+mn-cs"/>
              </a:rPr>
              <a:t>    $display("---------------------------------");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//delete array</a:t>
            </a:r>
          </a:p>
          <a:p>
            <a:r>
              <a:rPr lang="en-US" sz="1200" b="0" i="0" kern="1200" dirty="0">
                <a:solidFill>
                  <a:schemeClr val="tx1"/>
                </a:solidFill>
                <a:effectLst/>
                <a:latin typeface="+mn-lt"/>
                <a:ea typeface="+mn-ea"/>
                <a:cs typeface="+mn-cs"/>
              </a:rPr>
              <a:t>    d_array1.delete;</a:t>
            </a:r>
          </a:p>
          <a:p>
            <a:r>
              <a:rPr lang="en-US" sz="1200" b="0" i="0" kern="1200" dirty="0">
                <a:solidFill>
                  <a:schemeClr val="tx1"/>
                </a:solidFill>
                <a:effectLst/>
                <a:latin typeface="+mn-lt"/>
                <a:ea typeface="+mn-ea"/>
                <a:cs typeface="+mn-cs"/>
              </a:rPr>
              <a:t>    d_array2.delete;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$display("After Array Delete");</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tSize</a:t>
            </a:r>
            <a:r>
              <a:rPr lang="en-US" sz="1200" b="0" i="0" kern="1200" dirty="0">
                <a:solidFill>
                  <a:schemeClr val="tx1"/>
                </a:solidFill>
                <a:effectLst/>
                <a:latin typeface="+mn-lt"/>
                <a:ea typeface="+mn-ea"/>
                <a:cs typeface="+mn-cs"/>
              </a:rPr>
              <a:t> of d_array1 %0d",d_array1.size());</a:t>
            </a:r>
          </a:p>
          <a:p>
            <a:r>
              <a:rPr lang="en-US" sz="1200" b="0" i="0" kern="1200" dirty="0">
                <a:solidFill>
                  <a:schemeClr val="tx1"/>
                </a:solidFill>
                <a:effectLst/>
                <a:latin typeface="+mn-lt"/>
                <a:ea typeface="+mn-ea"/>
                <a:cs typeface="+mn-cs"/>
              </a:rPr>
              <a:t>    $display("\</a:t>
            </a:r>
            <a:r>
              <a:rPr lang="en-US" sz="1200" b="0" i="0" kern="1200" dirty="0" err="1">
                <a:solidFill>
                  <a:schemeClr val="tx1"/>
                </a:solidFill>
                <a:effectLst/>
                <a:latin typeface="+mn-lt"/>
                <a:ea typeface="+mn-ea"/>
                <a:cs typeface="+mn-cs"/>
              </a:rPr>
              <a:t>tSize</a:t>
            </a:r>
            <a:r>
              <a:rPr lang="en-US" sz="1200" b="0" i="0" kern="1200" dirty="0">
                <a:solidFill>
                  <a:schemeClr val="tx1"/>
                </a:solidFill>
                <a:effectLst/>
                <a:latin typeface="+mn-lt"/>
                <a:ea typeface="+mn-ea"/>
                <a:cs typeface="+mn-cs"/>
              </a:rPr>
              <a:t> of d_array2 %0d",d_array2.size());</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36</a:t>
            </a:fld>
            <a:endParaRPr lang="en-US"/>
          </a:p>
        </p:txBody>
      </p:sp>
    </p:spTree>
    <p:extLst>
      <p:ext uri="{BB962C8B-B14F-4D97-AF65-F5344CB8AC3E}">
        <p14:creationId xmlns:p14="http://schemas.microsoft.com/office/powerpoint/2010/main" val="2832806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dynamic_array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//dynamic array declaration</a:t>
            </a:r>
          </a:p>
          <a:p>
            <a:r>
              <a:rPr lang="en-GB" sz="1200" b="0" i="0" kern="1200" dirty="0">
                <a:solidFill>
                  <a:schemeClr val="tx1"/>
                </a:solidFill>
                <a:effectLst/>
                <a:latin typeface="+mn-lt"/>
                <a:ea typeface="+mn-ea"/>
                <a:cs typeface="+mn-cs"/>
              </a:rPr>
              <a:t>  bit [7:0] d_array1[];</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d_array2[];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//memory allocation</a:t>
            </a:r>
          </a:p>
          <a:p>
            <a:r>
              <a:rPr lang="en-GB" sz="1200" b="0" i="0" kern="1200" dirty="0">
                <a:solidFill>
                  <a:schemeClr val="tx1"/>
                </a:solidFill>
                <a:effectLst/>
                <a:latin typeface="+mn-lt"/>
                <a:ea typeface="+mn-ea"/>
                <a:cs typeface="+mn-cs"/>
              </a:rPr>
              <a:t>    d_array1 = new[2];</a:t>
            </a:r>
          </a:p>
          <a:p>
            <a:r>
              <a:rPr lang="en-GB" sz="1200" b="0" i="0" kern="1200" dirty="0">
                <a:solidFill>
                  <a:schemeClr val="tx1"/>
                </a:solidFill>
                <a:effectLst/>
                <a:latin typeface="+mn-lt"/>
                <a:ea typeface="+mn-ea"/>
                <a:cs typeface="+mn-cs"/>
              </a:rPr>
              <a:t>    d_array2 = new[3];</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//array initialization</a:t>
            </a:r>
          </a:p>
          <a:p>
            <a:r>
              <a:rPr lang="en-GB" sz="1200" b="0" i="0" kern="1200" dirty="0">
                <a:solidFill>
                  <a:schemeClr val="tx1"/>
                </a:solidFill>
                <a:effectLst/>
                <a:latin typeface="+mn-lt"/>
                <a:ea typeface="+mn-ea"/>
                <a:cs typeface="+mn-cs"/>
              </a:rPr>
              <a:t>    d_array1 = {2,3};</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(d_array2[j])  d_array2[j] = j;</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//Increasing the size by overriding the old values</a:t>
            </a:r>
          </a:p>
          <a:p>
            <a:r>
              <a:rPr lang="en-GB" sz="1200" b="0" i="0" kern="1200" dirty="0">
                <a:solidFill>
                  <a:schemeClr val="tx1"/>
                </a:solidFill>
                <a:effectLst/>
                <a:latin typeface="+mn-lt"/>
                <a:ea typeface="+mn-ea"/>
                <a:cs typeface="+mn-cs"/>
              </a:rPr>
              <a:t>    d_array1 = new[4]; //Create dynamic array of 4 elements</a:t>
            </a:r>
          </a:p>
          <a:p>
            <a:r>
              <a:rPr lang="en-GB" sz="1200" b="0" i="0" kern="1200" dirty="0">
                <a:solidFill>
                  <a:schemeClr val="tx1"/>
                </a:solidFill>
                <a:effectLst/>
                <a:latin typeface="+mn-lt"/>
                <a:ea typeface="+mn-ea"/>
                <a:cs typeface="+mn-cs"/>
              </a:rPr>
              <a:t>    $display("Size of Array d_array1 %0d",d_array1.size());</a:t>
            </a:r>
          </a:p>
          <a:p>
            <a:r>
              <a:rPr lang="en-GB" sz="1200" b="0" i="0" kern="1200" dirty="0">
                <a:solidFill>
                  <a:schemeClr val="tx1"/>
                </a:solidFill>
                <a:effectLst/>
                <a:latin typeface="+mn-lt"/>
                <a:ea typeface="+mn-ea"/>
                <a:cs typeface="+mn-cs"/>
              </a:rPr>
              <a:t>    $display("----- d_array1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(d_array1[i])   $display("\td_aaray1[%0d] = %0d",i, d_array1[i]);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//Increasing the size by retaining the old values</a:t>
            </a:r>
          </a:p>
          <a:p>
            <a:r>
              <a:rPr lang="en-GB" sz="1200" b="0" i="0" kern="1200" dirty="0">
                <a:solidFill>
                  <a:schemeClr val="tx1"/>
                </a:solidFill>
                <a:effectLst/>
                <a:latin typeface="+mn-lt"/>
                <a:ea typeface="+mn-ea"/>
                <a:cs typeface="+mn-cs"/>
              </a:rPr>
              <a:t>    d_array2 = new[5](d_array2); //Create dynamic array of 5 elements, retaining old values</a:t>
            </a:r>
          </a:p>
          <a:p>
            <a:r>
              <a:rPr lang="en-GB" sz="1200" b="0" i="0" kern="1200" dirty="0">
                <a:solidFill>
                  <a:schemeClr val="tx1"/>
                </a:solidFill>
                <a:effectLst/>
                <a:latin typeface="+mn-lt"/>
                <a:ea typeface="+mn-ea"/>
                <a:cs typeface="+mn-cs"/>
              </a:rPr>
              <a:t>    $display("Size of Array d_array2 %0d",d_array2.size());</a:t>
            </a:r>
          </a:p>
          <a:p>
            <a:r>
              <a:rPr lang="en-GB" sz="1200" b="0" i="0" kern="1200" dirty="0">
                <a:solidFill>
                  <a:schemeClr val="tx1"/>
                </a:solidFill>
                <a:effectLst/>
                <a:latin typeface="+mn-lt"/>
                <a:ea typeface="+mn-ea"/>
                <a:cs typeface="+mn-cs"/>
              </a:rPr>
              <a:t>    $display("----- d_array2 Values are -----");</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(d_array2[i])   $display("\td_aaray2[%0d] = %0d",i, d_array2[i]);</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37</a:t>
            </a:fld>
            <a:endParaRPr lang="en-US"/>
          </a:p>
        </p:txBody>
      </p:sp>
    </p:spTree>
    <p:extLst>
      <p:ext uri="{BB962C8B-B14F-4D97-AF65-F5344CB8AC3E}">
        <p14:creationId xmlns:p14="http://schemas.microsoft.com/office/powerpoint/2010/main" val="3795676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A queue is a variable-size, ordered collection of homogeneous elements.</a:t>
            </a:r>
          </a:p>
          <a:p>
            <a:pPr marL="628650" lvl="1" indent="-171450">
              <a:buFont typeface="Arial" pitchFamily="34" charset="0"/>
              <a:buChar char="•"/>
            </a:pPr>
            <a:r>
              <a:rPr lang="en-GB" sz="1200" b="0" i="0" kern="1200" dirty="0">
                <a:solidFill>
                  <a:schemeClr val="tx1"/>
                </a:solidFill>
                <a:effectLst/>
                <a:latin typeface="+mn-lt"/>
                <a:ea typeface="+mn-ea"/>
                <a:cs typeface="+mn-cs"/>
              </a:rPr>
              <a:t>like a dynamic array, queues can grow and shrink</a:t>
            </a:r>
          </a:p>
          <a:p>
            <a:pPr marL="628650" lvl="1" indent="-171450">
              <a:buFont typeface="Arial" pitchFamily="34" charset="0"/>
              <a:buChar char="•"/>
            </a:pPr>
            <a:r>
              <a:rPr lang="en-GB" sz="1200" b="0" i="0" kern="1200" dirty="0">
                <a:solidFill>
                  <a:schemeClr val="tx1"/>
                </a:solidFill>
                <a:effectLst/>
                <a:latin typeface="+mn-lt"/>
                <a:ea typeface="+mn-ea"/>
                <a:cs typeface="+mn-cs"/>
              </a:rPr>
              <a:t>queue supports adding and removing elements anywhere</a:t>
            </a:r>
          </a:p>
          <a:p>
            <a:pPr marL="628650" lvl="1" indent="-171450">
              <a:buFont typeface="Arial" pitchFamily="34" charset="0"/>
              <a:buChar char="•"/>
            </a:pPr>
            <a:endParaRPr lang="en-GB" sz="1200" b="0" i="0" kern="1200" dirty="0">
              <a:solidFill>
                <a:schemeClr val="tx1"/>
              </a:solidFill>
              <a:effectLst/>
              <a:latin typeface="+mn-lt"/>
              <a:ea typeface="+mn-ea"/>
              <a:cs typeface="+mn-cs"/>
            </a:endParaRPr>
          </a:p>
          <a:p>
            <a:pPr marL="171450" indent="-171450">
              <a:buFont typeface="Arial" pitchFamily="34" charset="0"/>
              <a:buChar char="•"/>
            </a:pPr>
            <a:r>
              <a:rPr lang="en-GB" sz="1200" b="0" i="0" kern="1200" dirty="0">
                <a:solidFill>
                  <a:schemeClr val="tx1"/>
                </a:solidFill>
                <a:effectLst/>
                <a:latin typeface="+mn-lt"/>
                <a:ea typeface="+mn-ea"/>
                <a:cs typeface="+mn-cs"/>
              </a:rPr>
              <a:t>A queue can be </a:t>
            </a:r>
            <a:r>
              <a:rPr lang="en-GB" sz="1200" b="1" i="0" kern="1200" dirty="0">
                <a:solidFill>
                  <a:schemeClr val="tx1"/>
                </a:solidFill>
                <a:effectLst/>
                <a:latin typeface="+mn-lt"/>
                <a:ea typeface="+mn-ea"/>
                <a:cs typeface="+mn-cs"/>
              </a:rPr>
              <a:t>bounded </a:t>
            </a:r>
            <a:r>
              <a:rPr lang="en-GB" sz="1200" b="0" i="0" kern="1200" dirty="0">
                <a:solidFill>
                  <a:schemeClr val="tx1"/>
                </a:solidFill>
                <a:effectLst/>
                <a:latin typeface="+mn-lt"/>
                <a:ea typeface="+mn-ea"/>
                <a:cs typeface="+mn-cs"/>
              </a:rPr>
              <a:t>or </a:t>
            </a:r>
            <a:r>
              <a:rPr lang="en-GB" sz="1200" b="1" i="0" kern="1200" dirty="0">
                <a:solidFill>
                  <a:schemeClr val="tx1"/>
                </a:solidFill>
                <a:effectLst/>
                <a:latin typeface="+mn-lt"/>
                <a:ea typeface="+mn-ea"/>
                <a:cs typeface="+mn-cs"/>
              </a:rPr>
              <a:t>unbounded</a:t>
            </a:r>
            <a:r>
              <a:rPr lang="en-GB" sz="1200" b="0" i="0" kern="1200" dirty="0">
                <a:solidFill>
                  <a:schemeClr val="tx1"/>
                </a:solidFill>
                <a:effectLst/>
                <a:latin typeface="+mn-lt"/>
                <a:ea typeface="+mn-ea"/>
                <a:cs typeface="+mn-cs"/>
              </a:rPr>
              <a:t>.</a:t>
            </a:r>
          </a:p>
          <a:p>
            <a:pPr marL="628650" lvl="1" indent="-171450">
              <a:buFont typeface="Arial" pitchFamily="34" charset="0"/>
              <a:buChar char="•"/>
            </a:pPr>
            <a:r>
              <a:rPr lang="en-GB" sz="1200" b="0" i="0" kern="1200" dirty="0">
                <a:solidFill>
                  <a:schemeClr val="tx1"/>
                </a:solidFill>
                <a:effectLst/>
                <a:latin typeface="+mn-lt"/>
                <a:ea typeface="+mn-ea"/>
                <a:cs typeface="+mn-cs"/>
              </a:rPr>
              <a:t>bounded queue – queue with the number of entries limited or queue size specified</a:t>
            </a:r>
          </a:p>
          <a:p>
            <a:pPr marL="628650" lvl="1" indent="-171450">
              <a:buFont typeface="Arial" pitchFamily="34" charset="0"/>
              <a:buChar char="•"/>
            </a:pPr>
            <a:r>
              <a:rPr lang="en-GB" sz="1200" b="0" i="0" kern="1200" dirty="0">
                <a:solidFill>
                  <a:schemeClr val="tx1"/>
                </a:solidFill>
                <a:effectLst/>
                <a:latin typeface="+mn-lt"/>
                <a:ea typeface="+mn-ea"/>
                <a:cs typeface="+mn-cs"/>
              </a:rPr>
              <a:t>unbounded queue – queue with unlimited entries or queue size not specified</a:t>
            </a:r>
          </a:p>
          <a:p>
            <a:pPr marL="171450" lvl="0" indent="-171450">
              <a:buFont typeface="Arial" pitchFamily="34" charset="0"/>
              <a:buChar char="•"/>
            </a:pPr>
            <a:endParaRPr lang="en-GB" sz="1200" b="0" i="0"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Queues </a:t>
            </a:r>
            <a:r>
              <a:rPr lang="en-GB" sz="1200" b="0" i="0" kern="1200" dirty="0">
                <a:solidFill>
                  <a:schemeClr val="tx1"/>
                </a:solidFill>
                <a:effectLst/>
                <a:latin typeface="+mn-lt"/>
                <a:ea typeface="+mn-ea"/>
                <a:cs typeface="+mn-cs"/>
              </a:rPr>
              <a:t>are declared using the same syntax as unpacked arrays, but specifying $ as the array size. In queue 0 represents the first, and $ representing the last entries.</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38</a:t>
            </a:fld>
            <a:endParaRPr lang="en-US"/>
          </a:p>
        </p:txBody>
      </p:sp>
    </p:spTree>
    <p:extLst>
      <p:ext uri="{BB962C8B-B14F-4D97-AF65-F5344CB8AC3E}">
        <p14:creationId xmlns:p14="http://schemas.microsoft.com/office/powerpoint/2010/main" val="408594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queues_array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bit    [31:0] queue_1[$]; //unbounded queue</a:t>
            </a:r>
          </a:p>
          <a:p>
            <a:r>
              <a:rPr lang="en-US" sz="1200" b="0" i="0" kern="1200" dirty="0">
                <a:solidFill>
                  <a:schemeClr val="tx1"/>
                </a:solidFill>
                <a:effectLst/>
                <a:latin typeface="+mn-lt"/>
                <a:ea typeface="+mn-ea"/>
                <a:cs typeface="+mn-cs"/>
              </a:rPr>
              <a:t>  string  queue_2[$];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//Queue Initialization:</a:t>
            </a:r>
          </a:p>
          <a:p>
            <a:r>
              <a:rPr lang="en-US" sz="1200" b="0" i="0" kern="1200" dirty="0">
                <a:solidFill>
                  <a:schemeClr val="tx1"/>
                </a:solidFill>
                <a:effectLst/>
                <a:latin typeface="+mn-lt"/>
                <a:ea typeface="+mn-ea"/>
                <a:cs typeface="+mn-cs"/>
              </a:rPr>
              <a:t>    queue_1 = {0,1,2,3};</a:t>
            </a:r>
          </a:p>
          <a:p>
            <a:r>
              <a:rPr lang="en-US" sz="1200" b="0" i="0" kern="1200" dirty="0">
                <a:solidFill>
                  <a:schemeClr val="tx1"/>
                </a:solidFill>
                <a:effectLst/>
                <a:latin typeface="+mn-lt"/>
                <a:ea typeface="+mn-ea"/>
                <a:cs typeface="+mn-cs"/>
              </a:rPr>
              <a:t>    queue_2 = {"</a:t>
            </a:r>
            <a:r>
              <a:rPr lang="en-US" sz="1200" b="0" i="0" kern="1200" dirty="0" err="1">
                <a:solidFill>
                  <a:schemeClr val="tx1"/>
                </a:solidFill>
                <a:effectLst/>
                <a:latin typeface="+mn-lt"/>
                <a:ea typeface="+mn-ea"/>
                <a:cs typeface="+mn-cs"/>
              </a:rPr>
              <a:t>Red","Blue","Green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//Size-Method</a:t>
            </a:r>
          </a:p>
          <a:p>
            <a:r>
              <a:rPr lang="en-US" sz="1200" b="0" i="0" kern="1200" dirty="0">
                <a:solidFill>
                  <a:schemeClr val="tx1"/>
                </a:solidFill>
                <a:effectLst/>
                <a:latin typeface="+mn-lt"/>
                <a:ea typeface="+mn-ea"/>
                <a:cs typeface="+mn-cs"/>
              </a:rPr>
              <a:t>    $display("----- Queue_1 size is %0d  -----",queue_1.size());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(queue_1[i]) $display("\tqueue_1[%0d] = %0d",i,queue_1[i]);   </a:t>
            </a:r>
          </a:p>
          <a:p>
            <a:r>
              <a:rPr lang="en-US" sz="1200" b="0" i="0" kern="1200" dirty="0">
                <a:solidFill>
                  <a:schemeClr val="tx1"/>
                </a:solidFill>
                <a:effectLst/>
                <a:latin typeface="+mn-lt"/>
                <a:ea typeface="+mn-ea"/>
                <a:cs typeface="+mn-cs"/>
              </a:rPr>
              <a:t>    $display("----- Queue_2 size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 $display("\tqueue_2[%0d] = %0s",i,queue_2[i]);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//Insert-Method</a:t>
            </a:r>
          </a:p>
          <a:p>
            <a:r>
              <a:rPr lang="en-US" sz="1200" b="0" i="0" kern="1200" dirty="0">
                <a:solidFill>
                  <a:schemeClr val="tx1"/>
                </a:solidFill>
                <a:effectLst/>
                <a:latin typeface="+mn-lt"/>
                <a:ea typeface="+mn-ea"/>
                <a:cs typeface="+mn-cs"/>
              </a:rPr>
              <a:t>    queue_2.insert(1,"Orange");</a:t>
            </a:r>
          </a:p>
          <a:p>
            <a:r>
              <a:rPr lang="en-US" sz="1200" b="0" i="0" kern="1200" dirty="0">
                <a:solidFill>
                  <a:schemeClr val="tx1"/>
                </a:solidFill>
                <a:effectLst/>
                <a:latin typeface="+mn-lt"/>
                <a:ea typeface="+mn-ea"/>
                <a:cs typeface="+mn-cs"/>
              </a:rPr>
              <a:t>    $display("----- Queue_2 size  after inserting Orange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 $display("\tqueue_2[%0d] = %0s",i,queue_2[i]);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//Delete Method</a:t>
            </a:r>
          </a:p>
          <a:p>
            <a:r>
              <a:rPr lang="en-US" sz="1200" b="0" i="0" kern="1200" dirty="0">
                <a:solidFill>
                  <a:schemeClr val="tx1"/>
                </a:solidFill>
                <a:effectLst/>
                <a:latin typeface="+mn-lt"/>
                <a:ea typeface="+mn-ea"/>
                <a:cs typeface="+mn-cs"/>
              </a:rPr>
              <a:t>    queue_2.delete(3);</a:t>
            </a:r>
          </a:p>
          <a:p>
            <a:r>
              <a:rPr lang="en-US" sz="1200" b="0" i="0" kern="1200" dirty="0">
                <a:solidFill>
                  <a:schemeClr val="tx1"/>
                </a:solidFill>
                <a:effectLst/>
                <a:latin typeface="+mn-lt"/>
                <a:ea typeface="+mn-ea"/>
                <a:cs typeface="+mn-cs"/>
              </a:rPr>
              <a:t>    $display("----- Queue_2 size after Delete is %0d  -----",queue_2.size());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foreach</a:t>
            </a:r>
            <a:r>
              <a:rPr lang="en-US" sz="1200" b="0" i="0" kern="1200" dirty="0">
                <a:solidFill>
                  <a:schemeClr val="tx1"/>
                </a:solidFill>
                <a:effectLst/>
                <a:latin typeface="+mn-lt"/>
                <a:ea typeface="+mn-ea"/>
                <a:cs typeface="+mn-cs"/>
              </a:rPr>
              <a:t>(queue_2[i])$display("\tqueue_2[%0d] = %0s",i,queue_2[i]);</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40</a:t>
            </a:fld>
            <a:endParaRPr lang="en-US"/>
          </a:p>
        </p:txBody>
      </p:sp>
    </p:spTree>
    <p:extLst>
      <p:ext uri="{BB962C8B-B14F-4D97-AF65-F5344CB8AC3E}">
        <p14:creationId xmlns:p14="http://schemas.microsoft.com/office/powerpoint/2010/main" val="13639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state values: </a:t>
            </a:r>
            <a:r>
              <a:rPr lang="pl-PL" dirty="0"/>
              <a:t>1, 0, Z and X</a:t>
            </a:r>
            <a:endParaRPr lang="en-US" dirty="0"/>
          </a:p>
          <a:p>
            <a:r>
              <a:rPr lang="en-GB" sz="1200" b="0" i="0" kern="1200" dirty="0">
                <a:solidFill>
                  <a:schemeClr val="tx1"/>
                </a:solidFill>
                <a:effectLst/>
                <a:latin typeface="+mn-lt"/>
                <a:ea typeface="+mn-ea"/>
                <a:cs typeface="+mn-cs"/>
              </a:rPr>
              <a:t>1 and 0 stand for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true and false</a:t>
            </a:r>
          </a:p>
          <a:p>
            <a:r>
              <a:rPr lang="en-GB" sz="1200" b="0" i="0" kern="1200" dirty="0">
                <a:solidFill>
                  <a:schemeClr val="tx1"/>
                </a:solidFill>
                <a:effectLst/>
                <a:latin typeface="+mn-lt"/>
                <a:ea typeface="+mn-ea"/>
                <a:cs typeface="+mn-cs"/>
              </a:rPr>
              <a:t>Z stands for high impedance or open circuit</a:t>
            </a:r>
          </a:p>
          <a:p>
            <a:r>
              <a:rPr lang="en-GB" sz="1200" b="0" i="0" kern="1200" dirty="0">
                <a:solidFill>
                  <a:schemeClr val="tx1"/>
                </a:solidFill>
                <a:effectLst/>
                <a:latin typeface="+mn-lt"/>
                <a:ea typeface="+mn-ea"/>
                <a:cs typeface="+mn-cs"/>
              </a:rPr>
              <a:t>X stands for don't care </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7</a:t>
            </a:fld>
            <a:endParaRPr lang="en-US"/>
          </a:p>
        </p:txBody>
      </p:sp>
    </p:spTree>
    <p:extLst>
      <p:ext uri="{BB962C8B-B14F-4D97-AF65-F5344CB8AC3E}">
        <p14:creationId xmlns:p14="http://schemas.microsoft.com/office/powerpoint/2010/main" val="2902272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queues_array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bit    [31:0] queue_1[$];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//Queue Initialization:</a:t>
            </a:r>
          </a:p>
          <a:p>
            <a:r>
              <a:rPr lang="en-US" sz="1200" b="0" i="0" kern="1200" dirty="0">
                <a:solidFill>
                  <a:schemeClr val="tx1"/>
                </a:solidFill>
                <a:effectLst/>
                <a:latin typeface="+mn-lt"/>
                <a:ea typeface="+mn-ea"/>
                <a:cs typeface="+mn-cs"/>
              </a:rPr>
              <a:t>    queue_1 = {0,1,2,3};</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//Size-Method</a:t>
            </a:r>
          </a:p>
          <a:p>
            <a:r>
              <a:rPr lang="en-US" sz="1200" b="0" i="0" kern="1200" dirty="0">
                <a:solidFill>
                  <a:schemeClr val="tx1"/>
                </a:solidFill>
                <a:effectLst/>
                <a:latin typeface="+mn-lt"/>
                <a:ea typeface="+mn-ea"/>
                <a:cs typeface="+mn-cs"/>
              </a:rPr>
              <a:t>    $display("\tQueue_1 size is %0d",queue_1.size());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Push_front</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queue_1.push_front(22);</a:t>
            </a:r>
          </a:p>
          <a:p>
            <a:r>
              <a:rPr lang="en-US" sz="1200" b="0" i="0" kern="1200" dirty="0">
                <a:solidFill>
                  <a:schemeClr val="tx1"/>
                </a:solidFill>
                <a:effectLst/>
                <a:latin typeface="+mn-lt"/>
                <a:ea typeface="+mn-ea"/>
                <a:cs typeface="+mn-cs"/>
              </a:rPr>
              <a:t>    $display("\tQueue_1 size after </a:t>
            </a:r>
            <a:r>
              <a:rPr lang="en-US" sz="1200" b="0" i="0" kern="1200" dirty="0" err="1">
                <a:solidFill>
                  <a:schemeClr val="tx1"/>
                </a:solidFill>
                <a:effectLst/>
                <a:latin typeface="+mn-lt"/>
                <a:ea typeface="+mn-ea"/>
                <a:cs typeface="+mn-cs"/>
              </a:rPr>
              <a:t>push_front</a:t>
            </a:r>
            <a:r>
              <a:rPr lang="en-US" sz="1200" b="0" i="0" kern="1200" dirty="0">
                <a:solidFill>
                  <a:schemeClr val="tx1"/>
                </a:solidFill>
                <a:effectLst/>
                <a:latin typeface="+mn-lt"/>
                <a:ea typeface="+mn-ea"/>
                <a:cs typeface="+mn-cs"/>
              </a:rPr>
              <a:t> is %0d",queue_1.size());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Push_back</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queue_1.push_back(44);</a:t>
            </a:r>
          </a:p>
          <a:p>
            <a:r>
              <a:rPr lang="en-US" sz="1200" b="0" i="0" kern="1200" dirty="0">
                <a:solidFill>
                  <a:schemeClr val="tx1"/>
                </a:solidFill>
                <a:effectLst/>
                <a:latin typeface="+mn-lt"/>
                <a:ea typeface="+mn-ea"/>
                <a:cs typeface="+mn-cs"/>
              </a:rPr>
              <a:t>    $display("\tQueue_1 size after </a:t>
            </a:r>
            <a:r>
              <a:rPr lang="en-US" sz="1200" b="0" i="0" kern="1200" dirty="0" err="1">
                <a:solidFill>
                  <a:schemeClr val="tx1"/>
                </a:solidFill>
                <a:effectLst/>
                <a:latin typeface="+mn-lt"/>
                <a:ea typeface="+mn-ea"/>
                <a:cs typeface="+mn-cs"/>
              </a:rPr>
              <a:t>push_back</a:t>
            </a:r>
            <a:r>
              <a:rPr lang="en-US" sz="1200" b="0" i="0" kern="1200" dirty="0">
                <a:solidFill>
                  <a:schemeClr val="tx1"/>
                </a:solidFill>
                <a:effectLst/>
                <a:latin typeface="+mn-lt"/>
                <a:ea typeface="+mn-ea"/>
                <a:cs typeface="+mn-cs"/>
              </a:rPr>
              <a:t> is %0d",queue_1.size());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Pop_front</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 queue_1.pop_front();</a:t>
            </a:r>
          </a:p>
          <a:p>
            <a:r>
              <a:rPr lang="en-US" sz="1200" b="0" i="0" kern="1200" dirty="0">
                <a:solidFill>
                  <a:schemeClr val="tx1"/>
                </a:solidFill>
                <a:effectLst/>
                <a:latin typeface="+mn-lt"/>
                <a:ea typeface="+mn-ea"/>
                <a:cs typeface="+mn-cs"/>
              </a:rPr>
              <a:t>    $display("\tQueue_1 </a:t>
            </a:r>
            <a:r>
              <a:rPr lang="en-US" sz="1200" b="0" i="0" kern="1200" dirty="0" err="1">
                <a:solidFill>
                  <a:schemeClr val="tx1"/>
                </a:solidFill>
                <a:effectLst/>
                <a:latin typeface="+mn-lt"/>
                <a:ea typeface="+mn-ea"/>
                <a:cs typeface="+mn-cs"/>
              </a:rPr>
              <a:t>pop_front</a:t>
            </a:r>
            <a:r>
              <a:rPr lang="en-US" sz="1200" b="0" i="0" kern="1200" dirty="0">
                <a:solidFill>
                  <a:schemeClr val="tx1"/>
                </a:solidFill>
                <a:effectLst/>
                <a:latin typeface="+mn-lt"/>
                <a:ea typeface="+mn-ea"/>
                <a:cs typeface="+mn-cs"/>
              </a:rPr>
              <a:t> value is %0d",lvar);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Pop_back</a:t>
            </a:r>
            <a:r>
              <a:rPr lang="en-US" sz="1200" b="0" i="0" kern="1200" dirty="0">
                <a:solidFill>
                  <a:schemeClr val="tx1"/>
                </a:solidFill>
                <a:effectLst/>
                <a:latin typeface="+mn-lt"/>
                <a:ea typeface="+mn-ea"/>
                <a:cs typeface="+mn-cs"/>
              </a:rPr>
              <a:t> Method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lvar</a:t>
            </a:r>
            <a:r>
              <a:rPr lang="en-US" sz="1200" b="0" i="0" kern="1200" dirty="0">
                <a:solidFill>
                  <a:schemeClr val="tx1"/>
                </a:solidFill>
                <a:effectLst/>
                <a:latin typeface="+mn-lt"/>
                <a:ea typeface="+mn-ea"/>
                <a:cs typeface="+mn-cs"/>
              </a:rPr>
              <a:t> = queue_1.pop_back();</a:t>
            </a:r>
          </a:p>
          <a:p>
            <a:r>
              <a:rPr lang="en-US" sz="1200" b="0" i="0" kern="1200" dirty="0">
                <a:solidFill>
                  <a:schemeClr val="tx1"/>
                </a:solidFill>
                <a:effectLst/>
                <a:latin typeface="+mn-lt"/>
                <a:ea typeface="+mn-ea"/>
                <a:cs typeface="+mn-cs"/>
              </a:rPr>
              <a:t>    $display("\tQueue_1 </a:t>
            </a:r>
            <a:r>
              <a:rPr lang="en-US" sz="1200" b="0" i="0" kern="1200" dirty="0" err="1">
                <a:solidFill>
                  <a:schemeClr val="tx1"/>
                </a:solidFill>
                <a:effectLst/>
                <a:latin typeface="+mn-lt"/>
                <a:ea typeface="+mn-ea"/>
                <a:cs typeface="+mn-cs"/>
              </a:rPr>
              <a:t>pop_back</a:t>
            </a:r>
            <a:r>
              <a:rPr lang="en-US" sz="1200" b="0" i="0" kern="1200" dirty="0">
                <a:solidFill>
                  <a:schemeClr val="tx1"/>
                </a:solidFill>
                <a:effectLst/>
                <a:latin typeface="+mn-lt"/>
                <a:ea typeface="+mn-ea"/>
                <a:cs typeface="+mn-cs"/>
              </a:rPr>
              <a:t> value is %0d",lvar);</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41</a:t>
            </a:fld>
            <a:endParaRPr lang="en-US"/>
          </a:p>
        </p:txBody>
      </p:sp>
    </p:spTree>
    <p:extLst>
      <p:ext uri="{BB962C8B-B14F-4D97-AF65-F5344CB8AC3E}">
        <p14:creationId xmlns:p14="http://schemas.microsoft.com/office/powerpoint/2010/main" val="365726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 Below Example, a and b is initialized with value 10 and 15 respectively, after that b is being assigned to a (a value will become 15), and value 20 is assigned to b. After assignment value of a = 15 and b=20.</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42</a:t>
            </a:fld>
            <a:endParaRPr lang="en-US"/>
          </a:p>
        </p:txBody>
      </p:sp>
    </p:spTree>
    <p:extLst>
      <p:ext uri="{BB962C8B-B14F-4D97-AF65-F5344CB8AC3E}">
        <p14:creationId xmlns:p14="http://schemas.microsoft.com/office/powerpoint/2010/main" val="1399160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x,y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initial begin  </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x = a + b;</a:t>
            </a:r>
          </a:p>
          <a:p>
            <a:r>
              <a:rPr lang="en-GB" sz="1200" b="0" i="0" kern="1200" dirty="0">
                <a:solidFill>
                  <a:schemeClr val="tx1"/>
                </a:solidFill>
                <a:effectLst/>
                <a:latin typeface="+mn-lt"/>
                <a:ea typeface="+mn-ea"/>
                <a:cs typeface="+mn-cs"/>
              </a:rPr>
              <a:t>    y = a + b + x;</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43</a:t>
            </a:fld>
            <a:endParaRPr lang="en-US"/>
          </a:p>
        </p:txBody>
      </p:sp>
    </p:spTree>
    <p:extLst>
      <p:ext uri="{BB962C8B-B14F-4D97-AF65-F5344CB8AC3E}">
        <p14:creationId xmlns:p14="http://schemas.microsoft.com/office/powerpoint/2010/main" val="3730035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nonblocking_assignment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  //initial block will get executed at starting of simulation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//displaying initial value of a and b</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tBefore</a:t>
            </a:r>
            <a:r>
              <a:rPr lang="en-GB" sz="1200" b="0" i="0" kern="1200" dirty="0">
                <a:solidFill>
                  <a:schemeClr val="tx1"/>
                </a:solidFill>
                <a:effectLst/>
                <a:latin typeface="+mn-lt"/>
                <a:ea typeface="+mn-ea"/>
                <a:cs typeface="+mn-cs"/>
              </a:rPr>
              <a:t> Assignment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tBefore</a:t>
            </a:r>
            <a:r>
              <a:rPr lang="en-GB" sz="1200" b="0" i="0" kern="1200" dirty="0">
                <a:solidFill>
                  <a:schemeClr val="tx1"/>
                </a:solidFill>
                <a:effectLst/>
                <a:latin typeface="+mn-lt"/>
                <a:ea typeface="+mn-ea"/>
                <a:cs typeface="+mn-cs"/>
              </a:rPr>
              <a:t> Assignment :: Value of b is %0d",b);</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 &lt;= b;</a:t>
            </a:r>
          </a:p>
          <a:p>
            <a:r>
              <a:rPr lang="en-GB" sz="1200" b="0" i="0" kern="1200" dirty="0">
                <a:solidFill>
                  <a:schemeClr val="tx1"/>
                </a:solidFill>
                <a:effectLst/>
                <a:latin typeface="+mn-lt"/>
                <a:ea typeface="+mn-ea"/>
                <a:cs typeface="+mn-cs"/>
              </a:rPr>
              <a:t>    b &lt;= 20;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tAfter</a:t>
            </a:r>
            <a:r>
              <a:rPr lang="en-GB" sz="1200" b="0" i="0" kern="1200" dirty="0">
                <a:solidFill>
                  <a:schemeClr val="tx1"/>
                </a:solidFill>
                <a:effectLst/>
                <a:latin typeface="+mn-lt"/>
                <a:ea typeface="+mn-ea"/>
                <a:cs typeface="+mn-cs"/>
              </a:rPr>
              <a:t>  Assignment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tAfter</a:t>
            </a:r>
            <a:r>
              <a:rPr lang="en-GB" sz="1200" b="0" i="0" kern="1200" dirty="0">
                <a:solidFill>
                  <a:schemeClr val="tx1"/>
                </a:solidFill>
                <a:effectLst/>
                <a:latin typeface="+mn-lt"/>
                <a:ea typeface="+mn-ea"/>
                <a:cs typeface="+mn-cs"/>
              </a:rPr>
              <a:t>  Assignment :: Value of b is %0d",b);</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final begin  //final block will get executed at end of simulation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a is %0d",a);</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b is %0d",b);</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45</a:t>
            </a:fld>
            <a:endParaRPr lang="en-US"/>
          </a:p>
        </p:txBody>
      </p:sp>
    </p:spTree>
    <p:extLst>
      <p:ext uri="{BB962C8B-B14F-4D97-AF65-F5344CB8AC3E}">
        <p14:creationId xmlns:p14="http://schemas.microsoft.com/office/powerpoint/2010/main" val="3832308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nonblocking_assignment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x,y</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//initializing a and b</a:t>
            </a:r>
          </a:p>
          <a:p>
            <a:r>
              <a:rPr lang="en-GB" sz="1200" b="0" i="0" kern="1200" dirty="0">
                <a:solidFill>
                  <a:schemeClr val="tx1"/>
                </a:solidFill>
                <a:effectLst/>
                <a:latin typeface="+mn-lt"/>
                <a:ea typeface="+mn-ea"/>
                <a:cs typeface="+mn-cs"/>
              </a:rPr>
              <a:t>    a = 10;</a:t>
            </a:r>
          </a:p>
          <a:p>
            <a:r>
              <a:rPr lang="en-GB" sz="1200" b="0" i="0" kern="1200" dirty="0">
                <a:solidFill>
                  <a:schemeClr val="tx1"/>
                </a:solidFill>
                <a:effectLst/>
                <a:latin typeface="+mn-lt"/>
                <a:ea typeface="+mn-ea"/>
                <a:cs typeface="+mn-cs"/>
              </a:rPr>
              <a:t>    b = 15;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x &lt;= a + b;</a:t>
            </a:r>
          </a:p>
          <a:p>
            <a:r>
              <a:rPr lang="en-GB" sz="1200" b="0" i="0" kern="1200" dirty="0">
                <a:solidFill>
                  <a:schemeClr val="tx1"/>
                </a:solidFill>
                <a:effectLst/>
                <a:latin typeface="+mn-lt"/>
                <a:ea typeface="+mn-ea"/>
                <a:cs typeface="+mn-cs"/>
              </a:rPr>
              <a:t>    y &lt;= a + b + x;</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final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x is %0d",x);</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tEnd</a:t>
            </a:r>
            <a:r>
              <a:rPr lang="en-GB" sz="1200" b="0" i="0" kern="1200" dirty="0">
                <a:solidFill>
                  <a:schemeClr val="tx1"/>
                </a:solidFill>
                <a:effectLst/>
                <a:latin typeface="+mn-lt"/>
                <a:ea typeface="+mn-ea"/>
                <a:cs typeface="+mn-cs"/>
              </a:rPr>
              <a:t> of Simulation :: Value of y is %0d",y);</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46</a:t>
            </a:fld>
            <a:endParaRPr lang="en-US"/>
          </a:p>
        </p:txBody>
      </p:sp>
    </p:spTree>
    <p:extLst>
      <p:ext uri="{BB962C8B-B14F-4D97-AF65-F5344CB8AC3E}">
        <p14:creationId xmlns:p14="http://schemas.microsoft.com/office/powerpoint/2010/main" val="2969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a=10;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unique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48</a:t>
            </a:fld>
            <a:endParaRPr lang="en-US"/>
          </a:p>
        </p:txBody>
      </p:sp>
    </p:spTree>
    <p:extLst>
      <p:ext uri="{BB962C8B-B14F-4D97-AF65-F5344CB8AC3E}">
        <p14:creationId xmlns:p14="http://schemas.microsoft.com/office/powerpoint/2010/main" val="2253266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unique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49</a:t>
            </a:fld>
            <a:endParaRPr lang="en-US"/>
          </a:p>
        </p:txBody>
      </p:sp>
    </p:spTree>
    <p:extLst>
      <p:ext uri="{BB962C8B-B14F-4D97-AF65-F5344CB8AC3E}">
        <p14:creationId xmlns:p14="http://schemas.microsoft.com/office/powerpoint/2010/main" val="1905386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unique_if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50</a:t>
            </a:fld>
            <a:endParaRPr lang="en-US"/>
          </a:p>
        </p:txBody>
      </p:sp>
    </p:spTree>
    <p:extLst>
      <p:ext uri="{BB962C8B-B14F-4D97-AF65-F5344CB8AC3E}">
        <p14:creationId xmlns:p14="http://schemas.microsoft.com/office/powerpoint/2010/main" val="3236333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priority_if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a=10;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else                $display("\t a is greater than b and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52</a:t>
            </a:fld>
            <a:endParaRPr lang="en-US"/>
          </a:p>
        </p:txBody>
      </p:sp>
    </p:spTree>
    <p:extLst>
      <p:ext uri="{BB962C8B-B14F-4D97-AF65-F5344CB8AC3E}">
        <p14:creationId xmlns:p14="http://schemas.microsoft.com/office/powerpoint/2010/main" val="853499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priority_if</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//variables declaration</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a,b,c</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//initialization</a:t>
            </a:r>
          </a:p>
          <a:p>
            <a:r>
              <a:rPr lang="en-GB" sz="1200" b="0" i="0" kern="1200" dirty="0">
                <a:solidFill>
                  <a:schemeClr val="tx1"/>
                </a:solidFill>
                <a:effectLst/>
                <a:latin typeface="+mn-lt"/>
                <a:ea typeface="+mn-ea"/>
                <a:cs typeface="+mn-cs"/>
              </a:rPr>
              <a:t>     a=50;</a:t>
            </a:r>
          </a:p>
          <a:p>
            <a:r>
              <a:rPr lang="en-GB" sz="1200" b="0" i="0" kern="1200" dirty="0">
                <a:solidFill>
                  <a:schemeClr val="tx1"/>
                </a:solidFill>
                <a:effectLst/>
                <a:latin typeface="+mn-lt"/>
                <a:ea typeface="+mn-ea"/>
                <a:cs typeface="+mn-cs"/>
              </a:rPr>
              <a:t>     b=20;</a:t>
            </a:r>
          </a:p>
          <a:p>
            <a:r>
              <a:rPr lang="en-GB" sz="1200" b="0" i="0" kern="1200" dirty="0">
                <a:solidFill>
                  <a:schemeClr val="tx1"/>
                </a:solidFill>
                <a:effectLst/>
                <a:latin typeface="+mn-lt"/>
                <a:ea typeface="+mn-ea"/>
                <a:cs typeface="+mn-cs"/>
              </a:rPr>
              <a:t>     c=40;</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priority if ( a &lt; b ) $display("\t a is less than b");</a:t>
            </a:r>
          </a:p>
          <a:p>
            <a:r>
              <a:rPr lang="en-GB" sz="1200" b="0" i="0" kern="1200" dirty="0">
                <a:solidFill>
                  <a:schemeClr val="tx1"/>
                </a:solidFill>
                <a:effectLst/>
                <a:latin typeface="+mn-lt"/>
                <a:ea typeface="+mn-ea"/>
                <a:cs typeface="+mn-cs"/>
              </a:rPr>
              <a:t>     else     if ( a &lt; c ) $display("\t a is less than c");</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53</a:t>
            </a:fld>
            <a:endParaRPr lang="en-US"/>
          </a:p>
        </p:txBody>
      </p:sp>
    </p:spTree>
    <p:extLst>
      <p:ext uri="{BB962C8B-B14F-4D97-AF65-F5344CB8AC3E}">
        <p14:creationId xmlns:p14="http://schemas.microsoft.com/office/powerpoint/2010/main" val="324421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a:t>You should randomize the entire environment configuration, including the length of the simulation, number of devices, and how they are configured.</a:t>
            </a:r>
          </a:p>
          <a:p>
            <a:pPr marL="171450" indent="-171450">
              <a:buFont typeface="Arial" pitchFamily="34" charset="0"/>
              <a:buChar char="•"/>
            </a:pPr>
            <a:r>
              <a:rPr lang="en-GB" dirty="0"/>
              <a:t>Two signals are mutually exclusive</a:t>
            </a:r>
            <a:r>
              <a:rPr lang="en-GB" dirty="0">
                <a:sym typeface="Wingdings" pitchFamily="2" charset="2"/>
              </a:rPr>
              <a:t></a:t>
            </a:r>
            <a:r>
              <a:rPr lang="en-GB" dirty="0"/>
              <a:t> Drive them both and make sure the device continues to operate.</a:t>
            </a:r>
          </a:p>
          <a:p>
            <a:pPr marL="171450" indent="-171450">
              <a:buFont typeface="Arial" pitchFamily="34" charset="0"/>
              <a:buChar char="•"/>
            </a:pPr>
            <a:r>
              <a:rPr lang="en-GB" dirty="0"/>
              <a:t>Try to coordinate the various drivers so they can communicate at different relative timing.</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10</a:t>
            </a:fld>
            <a:endParaRPr lang="en-US"/>
          </a:p>
        </p:txBody>
      </p:sp>
    </p:spTree>
    <p:extLst>
      <p:ext uri="{BB962C8B-B14F-4D97-AF65-F5344CB8AC3E}">
        <p14:creationId xmlns:p14="http://schemas.microsoft.com/office/powerpoint/2010/main" val="4274783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do_while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do</a:t>
            </a:r>
          </a:p>
          <a:p>
            <a:r>
              <a:rPr lang="en-GB" sz="1200" b="0" i="0" kern="1200" dirty="0">
                <a:solidFill>
                  <a:schemeClr val="tx1"/>
                </a:solidFill>
                <a:effectLst/>
                <a:latin typeface="+mn-lt"/>
                <a:ea typeface="+mn-ea"/>
                <a:cs typeface="+mn-cs"/>
              </a:rPr>
              <a:t>      begin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a=%0d",a);</a:t>
            </a:r>
          </a:p>
          <a:p>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while(a&lt;5);</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54</a:t>
            </a:fld>
            <a:endParaRPr lang="en-US"/>
          </a:p>
        </p:txBody>
      </p:sp>
    </p:spTree>
    <p:extLst>
      <p:ext uri="{BB962C8B-B14F-4D97-AF65-F5344CB8AC3E}">
        <p14:creationId xmlns:p14="http://schemas.microsoft.com/office/powerpoint/2010/main" val="2872079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do_while</a:t>
            </a:r>
            <a:r>
              <a:rPr lang="en-GB" b="0" dirty="0">
                <a:effectLst/>
              </a:rPr>
              <a:t>;</a:t>
            </a:r>
          </a:p>
          <a:p>
            <a:r>
              <a:rPr lang="en-GB" b="0" dirty="0">
                <a:effectLst/>
              </a:rPr>
              <a:t>  </a:t>
            </a:r>
            <a:r>
              <a:rPr lang="en-GB" b="0" dirty="0" err="1">
                <a:effectLst/>
              </a:rPr>
              <a:t>int</a:t>
            </a:r>
            <a:r>
              <a:rPr lang="en-GB" b="0" dirty="0">
                <a:effectLst/>
              </a:rPr>
              <a:t> a;</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do</a:t>
            </a:r>
          </a:p>
          <a:p>
            <a:r>
              <a:rPr lang="en-GB" b="0" dirty="0">
                <a:effectLst/>
              </a:rPr>
              <a:t>      begin</a:t>
            </a:r>
          </a:p>
          <a:p>
            <a:r>
              <a:rPr lang="en-GB" b="0" dirty="0">
                <a:effectLst/>
              </a:rPr>
              <a:t>        $display("\</a:t>
            </a:r>
            <a:r>
              <a:rPr lang="en-GB" b="0" dirty="0" err="1">
                <a:effectLst/>
              </a:rPr>
              <a:t>tValue</a:t>
            </a:r>
            <a:r>
              <a:rPr lang="en-GB" b="0" dirty="0">
                <a:effectLst/>
              </a:rPr>
              <a:t> of a=%0d",a);</a:t>
            </a:r>
          </a:p>
          <a:p>
            <a:r>
              <a:rPr lang="en-GB" b="0" dirty="0">
                <a:effectLst/>
              </a:rPr>
              <a:t>        a++;</a:t>
            </a:r>
          </a:p>
          <a:p>
            <a:r>
              <a:rPr lang="en-GB" b="0" dirty="0">
                <a:effectLst/>
              </a:rPr>
              <a:t>      end</a:t>
            </a:r>
          </a:p>
          <a:p>
            <a:r>
              <a:rPr lang="en-GB" b="0" dirty="0">
                <a:effectLst/>
              </a:rPr>
              <a:t>    while(a&gt;5);</a:t>
            </a:r>
          </a:p>
          <a:p>
            <a:r>
              <a:rPr lang="en-GB" b="0" dirty="0">
                <a:effectLst/>
              </a:rPr>
              <a:t> </a:t>
            </a:r>
          </a:p>
          <a:p>
            <a:r>
              <a:rPr lang="en-GB" b="0" dirty="0">
                <a:effectLst/>
              </a:rPr>
              <a:t>    $display("-----------------------------------------------------------------");</a:t>
            </a:r>
          </a:p>
          <a:p>
            <a:r>
              <a:rPr lang="en-GB" b="0" dirty="0">
                <a:effectLst/>
              </a:rPr>
              <a:t>  end</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55</a:t>
            </a:fld>
            <a:endParaRPr lang="en-US"/>
          </a:p>
        </p:txBody>
      </p:sp>
    </p:spTree>
    <p:extLst>
      <p:ext uri="{BB962C8B-B14F-4D97-AF65-F5344CB8AC3E}">
        <p14:creationId xmlns:p14="http://schemas.microsoft.com/office/powerpoint/2010/main" val="301660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while_loop</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while(a&gt;5)</a:t>
            </a:r>
          </a:p>
          <a:p>
            <a:r>
              <a:rPr lang="en-GB" sz="1200" b="0" i="0" kern="1200" dirty="0">
                <a:solidFill>
                  <a:schemeClr val="tx1"/>
                </a:solidFill>
                <a:effectLst/>
                <a:latin typeface="+mn-lt"/>
                <a:ea typeface="+mn-ea"/>
                <a:cs typeface="+mn-cs"/>
              </a:rPr>
              <a:t>      begin</a:t>
            </a:r>
          </a:p>
          <a:p>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a=%0d",a);</a:t>
            </a:r>
          </a:p>
          <a:p>
            <a:r>
              <a:rPr lang="en-GB" sz="1200" b="0" i="0" kern="1200" dirty="0">
                <a:solidFill>
                  <a:schemeClr val="tx1"/>
                </a:solidFill>
                <a:effectLst/>
                <a:latin typeface="+mn-lt"/>
                <a:ea typeface="+mn-ea"/>
                <a:cs typeface="+mn-cs"/>
              </a:rPr>
              <a:t>        a++;</a:t>
            </a:r>
          </a:p>
          <a:p>
            <a:r>
              <a:rPr lang="en-GB" sz="1200" b="0" i="0" kern="1200" dirty="0">
                <a:solidFill>
                  <a:schemeClr val="tx1"/>
                </a:solidFill>
                <a:effectLst/>
                <a:latin typeface="+mn-lt"/>
                <a:ea typeface="+mn-ea"/>
                <a:cs typeface="+mn-cs"/>
              </a:rPr>
              <a:t>      end</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D8E1A7-7EDF-46DE-9D85-A08ED3FC3774}" type="slidenum">
              <a:rPr lang="en-US" smtClean="0"/>
              <a:t>56</a:t>
            </a:fld>
            <a:endParaRPr lang="en-US"/>
          </a:p>
        </p:txBody>
      </p:sp>
    </p:spTree>
    <p:extLst>
      <p:ext uri="{BB962C8B-B14F-4D97-AF65-F5344CB8AC3E}">
        <p14:creationId xmlns:p14="http://schemas.microsoft.com/office/powerpoint/2010/main" val="954599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for_loop</a:t>
            </a:r>
            <a:r>
              <a:rPr lang="en-GB" b="0" dirty="0">
                <a:effectLst/>
              </a:rPr>
              <a:t>;</a:t>
            </a:r>
          </a:p>
          <a:p>
            <a:r>
              <a:rPr lang="en-GB" b="0" dirty="0">
                <a:effectLst/>
              </a:rPr>
              <a:t>  </a:t>
            </a:r>
            <a:r>
              <a:rPr lang="en-GB" b="0" dirty="0" err="1">
                <a:effectLst/>
              </a:rPr>
              <a:t>int</a:t>
            </a:r>
            <a:r>
              <a:rPr lang="en-GB" b="0" dirty="0">
                <a:effectLst/>
              </a:rPr>
              <a:t> a[4];</a:t>
            </a:r>
          </a:p>
          <a:p>
            <a:r>
              <a:rPr lang="en-GB" b="0" dirty="0">
                <a:effectLst/>
              </a:rPr>
              <a:t>  initial begin</a:t>
            </a:r>
          </a:p>
          <a:p>
            <a:r>
              <a:rPr lang="en-GB" b="0" dirty="0">
                <a:effectLst/>
              </a:rPr>
              <a:t>    $display("-----------------------------------------------------------------");</a:t>
            </a:r>
          </a:p>
          <a:p>
            <a:r>
              <a:rPr lang="en-GB" b="0" dirty="0">
                <a:effectLst/>
              </a:rPr>
              <a:t>    </a:t>
            </a:r>
            <a:r>
              <a:rPr lang="en-GB" b="0" dirty="0" err="1">
                <a:effectLst/>
              </a:rPr>
              <a:t>foreach</a:t>
            </a:r>
            <a:r>
              <a:rPr lang="en-GB" b="0" dirty="0">
                <a:effectLst/>
              </a:rPr>
              <a:t>(a[i]) a[i] = i;</a:t>
            </a:r>
          </a:p>
          <a:p>
            <a:r>
              <a:rPr lang="en-GB" b="0" dirty="0">
                <a:effectLst/>
              </a:rPr>
              <a:t>    </a:t>
            </a:r>
            <a:r>
              <a:rPr lang="en-GB" b="0" dirty="0" err="1">
                <a:effectLst/>
              </a:rPr>
              <a:t>foreach</a:t>
            </a:r>
            <a:r>
              <a:rPr lang="en-GB" b="0" dirty="0">
                <a:effectLst/>
              </a:rPr>
              <a:t>(a[i]) $display("\</a:t>
            </a:r>
            <a:r>
              <a:rPr lang="en-GB" b="0" dirty="0" err="1">
                <a:effectLst/>
              </a:rPr>
              <a:t>tValue</a:t>
            </a:r>
            <a:r>
              <a:rPr lang="en-GB" b="0" dirty="0">
                <a:effectLst/>
              </a:rPr>
              <a:t> of a[%0d]=%0d",i,a[i]);</a:t>
            </a:r>
          </a:p>
          <a:p>
            <a:r>
              <a:rPr lang="en-GB" b="0" dirty="0">
                <a:effectLst/>
              </a:rPr>
              <a:t>  </a:t>
            </a:r>
          </a:p>
          <a:p>
            <a:r>
              <a:rPr lang="en-GB" b="0" dirty="0">
                <a:effectLst/>
              </a:rPr>
              <a:t>    $display("-----------------------------------------------------------------");</a:t>
            </a:r>
          </a:p>
          <a:p>
            <a:r>
              <a:rPr lang="en-GB" b="0" dirty="0">
                <a:effectLst/>
              </a:rPr>
              <a:t>  end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57</a:t>
            </a:fld>
            <a:endParaRPr lang="en-US"/>
          </a:p>
        </p:txBody>
      </p:sp>
    </p:spTree>
    <p:extLst>
      <p:ext uri="{BB962C8B-B14F-4D97-AF65-F5344CB8AC3E}">
        <p14:creationId xmlns:p14="http://schemas.microsoft.com/office/powerpoint/2010/main" val="384746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module </a:t>
            </a:r>
            <a:r>
              <a:rPr lang="en-GB" sz="1200" b="0" i="0" kern="1200" dirty="0" err="1">
                <a:solidFill>
                  <a:schemeClr val="tx1"/>
                </a:solidFill>
                <a:effectLst/>
                <a:latin typeface="+mn-lt"/>
                <a:ea typeface="+mn-ea"/>
                <a:cs typeface="+mn-cs"/>
              </a:rPr>
              <a:t>for_loop</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a[3][2];</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initial begin</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(a[</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 a[i][j] = </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(a[</a:t>
            </a:r>
            <a:r>
              <a:rPr lang="en-GB" sz="1200" b="0" i="0" kern="1200" dirty="0" err="1">
                <a:solidFill>
                  <a:schemeClr val="tx1"/>
                </a:solidFill>
                <a:effectLst/>
                <a:latin typeface="+mn-lt"/>
                <a:ea typeface="+mn-ea"/>
                <a:cs typeface="+mn-cs"/>
              </a:rPr>
              <a:t>i,j</a:t>
            </a:r>
            <a:r>
              <a:rPr lang="en-GB" sz="1200" b="0" i="0" kern="1200" dirty="0">
                <a:solidFill>
                  <a:schemeClr val="tx1"/>
                </a:solidFill>
                <a:effectLst/>
                <a:latin typeface="+mn-lt"/>
                <a:ea typeface="+mn-ea"/>
                <a:cs typeface="+mn-cs"/>
              </a:rPr>
              <a:t>]) $display("\</a:t>
            </a:r>
            <a:r>
              <a:rPr lang="en-GB" sz="1200" b="0" i="0" kern="1200" dirty="0" err="1">
                <a:solidFill>
                  <a:schemeClr val="tx1"/>
                </a:solidFill>
                <a:effectLst/>
                <a:latin typeface="+mn-lt"/>
                <a:ea typeface="+mn-ea"/>
                <a:cs typeface="+mn-cs"/>
              </a:rPr>
              <a:t>tValue</a:t>
            </a:r>
            <a:r>
              <a:rPr lang="en-GB" sz="1200" b="0" i="0" kern="1200" dirty="0">
                <a:solidFill>
                  <a:schemeClr val="tx1"/>
                </a:solidFill>
                <a:effectLst/>
                <a:latin typeface="+mn-lt"/>
                <a:ea typeface="+mn-ea"/>
                <a:cs typeface="+mn-cs"/>
              </a:rPr>
              <a:t> of a[%0d][%0d]=%0d",i,j,a[i][j]); </a:t>
            </a:r>
          </a:p>
          <a:p>
            <a:r>
              <a:rPr lang="en-GB" sz="1200" b="0" i="0" kern="1200" dirty="0">
                <a:solidFill>
                  <a:schemeClr val="tx1"/>
                </a:solidFill>
                <a:effectLst/>
                <a:latin typeface="+mn-lt"/>
                <a:ea typeface="+mn-ea"/>
                <a:cs typeface="+mn-cs"/>
              </a:rPr>
              <a:t>    $display("-----------------------------------------------------------------");</a:t>
            </a:r>
          </a:p>
          <a:p>
            <a:r>
              <a:rPr lang="en-GB" sz="1200" b="0" i="0" kern="1200" dirty="0">
                <a:solidFill>
                  <a:schemeClr val="tx1"/>
                </a:solidFill>
                <a:effectLst/>
                <a:latin typeface="+mn-lt"/>
                <a:ea typeface="+mn-ea"/>
                <a:cs typeface="+mn-cs"/>
              </a:rPr>
              <a:t>  end    </a:t>
            </a:r>
          </a:p>
          <a:p>
            <a:r>
              <a:rPr lang="en-GB" sz="1200" b="0" i="0" kern="1200" dirty="0" err="1">
                <a:solidFill>
                  <a:schemeClr val="tx1"/>
                </a:solidFill>
                <a:effectLst/>
                <a:latin typeface="+mn-lt"/>
                <a:ea typeface="+mn-ea"/>
                <a:cs typeface="+mn-cs"/>
              </a:rPr>
              <a:t>endmodule</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58</a:t>
            </a:fld>
            <a:endParaRPr lang="en-US"/>
          </a:p>
        </p:txBody>
      </p:sp>
    </p:spTree>
    <p:extLst>
      <p:ext uri="{BB962C8B-B14F-4D97-AF65-F5344CB8AC3E}">
        <p14:creationId xmlns:p14="http://schemas.microsoft.com/office/powerpoint/2010/main" val="2351777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SystemVerilog</a:t>
            </a:r>
            <a:r>
              <a:rPr lang="en-GB" sz="1200" b="0" i="0" kern="1200" dirty="0">
                <a:solidFill>
                  <a:schemeClr val="tx1"/>
                </a:solidFill>
                <a:effectLst/>
                <a:latin typeface="+mn-lt"/>
                <a:ea typeface="+mn-ea"/>
                <a:cs typeface="+mn-cs"/>
              </a:rPr>
              <a:t> for loop allows,</a:t>
            </a:r>
          </a:p>
          <a:p>
            <a:pPr marL="628650" lvl="1" indent="-171450">
              <a:buFont typeface="Arial" pitchFamily="34" charset="0"/>
              <a:buChar char="•"/>
            </a:pPr>
            <a:r>
              <a:rPr lang="en-GB" sz="1200" b="0" i="0" kern="1200" dirty="0">
                <a:solidFill>
                  <a:schemeClr val="tx1"/>
                </a:solidFill>
                <a:effectLst/>
                <a:latin typeface="+mn-lt"/>
                <a:ea typeface="+mn-ea"/>
                <a:cs typeface="+mn-cs"/>
              </a:rPr>
              <a:t>declaration of a loop variable within the for loop</a:t>
            </a:r>
          </a:p>
          <a:p>
            <a:pPr marL="628650" lvl="1" indent="-171450">
              <a:buFont typeface="Arial" pitchFamily="34" charset="0"/>
              <a:buChar char="•"/>
            </a:pPr>
            <a:r>
              <a:rPr lang="en-GB" sz="1200" b="0" i="0" kern="1200" dirty="0">
                <a:solidFill>
                  <a:schemeClr val="tx1"/>
                </a:solidFill>
                <a:effectLst/>
                <a:latin typeface="+mn-lt"/>
                <a:ea typeface="+mn-ea"/>
                <a:cs typeface="+mn-cs"/>
              </a:rPr>
              <a:t>one or more initial declaration or assignment within the for loop</a:t>
            </a:r>
          </a:p>
          <a:p>
            <a:pPr marL="628650" lvl="1" indent="-171450">
              <a:buFont typeface="Arial" pitchFamily="34" charset="0"/>
              <a:buChar char="•"/>
            </a:pPr>
            <a:r>
              <a:rPr lang="en-GB" sz="1200" b="0" i="0" kern="1200" dirty="0">
                <a:solidFill>
                  <a:schemeClr val="tx1"/>
                </a:solidFill>
                <a:effectLst/>
                <a:latin typeface="+mn-lt"/>
                <a:ea typeface="+mn-ea"/>
                <a:cs typeface="+mn-cs"/>
              </a:rPr>
              <a:t>one or more step assignment or modifier within the for loop</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Initialization:</a:t>
            </a:r>
            <a:r>
              <a:rPr lang="en-GB" sz="1200" b="0" i="0" kern="1200" dirty="0">
                <a:solidFill>
                  <a:schemeClr val="tx1"/>
                </a:solidFill>
                <a:effectLst/>
                <a:latin typeface="+mn-lt"/>
                <a:ea typeface="+mn-ea"/>
                <a:cs typeface="+mn-cs"/>
              </a:rPr>
              <a:t> executed first, and only once. This allows the user to declare and initialize loop control variables.</a:t>
            </a:r>
          </a:p>
          <a:p>
            <a:r>
              <a:rPr lang="en-GB" sz="1200" b="1" i="0" kern="1200" dirty="0">
                <a:solidFill>
                  <a:schemeClr val="tx1"/>
                </a:solidFill>
                <a:effectLst/>
                <a:latin typeface="+mn-lt"/>
                <a:ea typeface="+mn-ea"/>
                <a:cs typeface="+mn-cs"/>
              </a:rPr>
              <a:t>Condition:</a:t>
            </a:r>
            <a:r>
              <a:rPr lang="en-GB" sz="1200" b="0" i="0" kern="1200" dirty="0">
                <a:solidFill>
                  <a:schemeClr val="tx1"/>
                </a:solidFill>
                <a:effectLst/>
                <a:latin typeface="+mn-lt"/>
                <a:ea typeface="+mn-ea"/>
                <a:cs typeface="+mn-cs"/>
              </a:rPr>
              <a:t> the condition is evaluated. If it is true, the body of the loop is executed, else the flow jumps to the statement after the ‘for’ loop.</a:t>
            </a:r>
          </a:p>
          <a:p>
            <a:r>
              <a:rPr lang="en-GB" sz="1200" b="1" i="0" kern="1200" dirty="0">
                <a:solidFill>
                  <a:schemeClr val="tx1"/>
                </a:solidFill>
                <a:effectLst/>
                <a:latin typeface="+mn-lt"/>
                <a:ea typeface="+mn-ea"/>
                <a:cs typeface="+mn-cs"/>
              </a:rPr>
              <a:t>Modifier:</a:t>
            </a:r>
            <a:r>
              <a:rPr lang="en-GB" sz="1200" b="0" i="0" kern="1200" dirty="0">
                <a:solidFill>
                  <a:schemeClr val="tx1"/>
                </a:solidFill>
                <a:effectLst/>
                <a:latin typeface="+mn-lt"/>
                <a:ea typeface="+mn-ea"/>
                <a:cs typeface="+mn-cs"/>
              </a:rPr>
              <a:t> at the end of each iteration it will be executed, and execution moves to </a:t>
            </a:r>
            <a:r>
              <a:rPr lang="en-GB" sz="1200" b="0" i="1" kern="1200" dirty="0">
                <a:solidFill>
                  <a:schemeClr val="tx1"/>
                </a:solidFill>
                <a:effectLst/>
                <a:latin typeface="+mn-lt"/>
                <a:ea typeface="+mn-ea"/>
                <a:cs typeface="+mn-cs"/>
              </a:rPr>
              <a:t>Condition</a:t>
            </a:r>
            <a:r>
              <a:rPr lang="en-GB" sz="1200" b="0" i="0" kern="1200" dirty="0">
                <a:solidFill>
                  <a:schemeClr val="tx1"/>
                </a:solidFill>
                <a:effectLst/>
                <a:latin typeface="+mn-lt"/>
                <a:ea typeface="+mn-ea"/>
                <a:cs typeface="+mn-cs"/>
              </a:rPr>
              <a:t>.</a:t>
            </a:r>
          </a:p>
          <a:p>
            <a:endParaRPr lang="en-US" dirty="0"/>
          </a:p>
          <a:p>
            <a:endParaRPr lang="en-US" dirty="0"/>
          </a:p>
          <a:p>
            <a:r>
              <a:rPr lang="en-GB" b="0" dirty="0">
                <a:effectLst/>
              </a:rPr>
              <a:t>module </a:t>
            </a:r>
            <a:r>
              <a:rPr lang="en-GB" b="0" dirty="0" err="1">
                <a:effectLst/>
              </a:rPr>
              <a:t>break_in_loop</a:t>
            </a:r>
            <a:r>
              <a:rPr lang="en-GB" b="0" dirty="0">
                <a:effectLst/>
              </a:rPr>
              <a:t>;</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for(</a:t>
            </a:r>
            <a:r>
              <a:rPr lang="en-GB" b="0" dirty="0" err="1">
                <a:effectLst/>
              </a:rPr>
              <a:t>int</a:t>
            </a:r>
            <a:r>
              <a:rPr lang="en-GB" b="0" dirty="0">
                <a:effectLst/>
              </a:rPr>
              <a:t> i=0;i&lt;8;i++) begin</a:t>
            </a:r>
          </a:p>
          <a:p>
            <a:r>
              <a:rPr lang="en-GB" b="0" dirty="0">
                <a:effectLst/>
              </a:rPr>
              <a:t>      $display("\</a:t>
            </a:r>
            <a:r>
              <a:rPr lang="en-GB" b="0" dirty="0" err="1">
                <a:effectLst/>
              </a:rPr>
              <a:t>tValue</a:t>
            </a:r>
            <a:r>
              <a:rPr lang="en-GB" b="0" dirty="0">
                <a:effectLst/>
              </a:rPr>
              <a:t> of i=%0d",i);</a:t>
            </a:r>
          </a:p>
          <a:p>
            <a:r>
              <a:rPr lang="en-GB" b="0" dirty="0">
                <a:effectLst/>
              </a:rPr>
              <a:t>      if(i == 4) begin</a:t>
            </a:r>
          </a:p>
          <a:p>
            <a:r>
              <a:rPr lang="en-GB" b="0" dirty="0">
                <a:effectLst/>
              </a:rPr>
              <a:t>        $display("\</a:t>
            </a:r>
            <a:r>
              <a:rPr lang="en-GB" b="0" dirty="0" err="1">
                <a:effectLst/>
              </a:rPr>
              <a:t>tCalling</a:t>
            </a:r>
            <a:r>
              <a:rPr lang="en-GB" b="0" dirty="0">
                <a:effectLst/>
              </a:rPr>
              <a:t> break,");</a:t>
            </a:r>
          </a:p>
          <a:p>
            <a:r>
              <a:rPr lang="en-GB" b="0" dirty="0">
                <a:effectLst/>
              </a:rPr>
              <a:t>        break;</a:t>
            </a:r>
          </a:p>
          <a:p>
            <a:r>
              <a:rPr lang="en-GB" b="0" dirty="0">
                <a:effectLst/>
              </a:rPr>
              <a:t>      end</a:t>
            </a:r>
          </a:p>
          <a:p>
            <a:r>
              <a:rPr lang="en-GB" b="0" dirty="0">
                <a:effectLst/>
              </a:rPr>
              <a:t>    end </a:t>
            </a:r>
          </a:p>
          <a:p>
            <a:r>
              <a:rPr lang="en-GB" b="0" dirty="0">
                <a:effectLst/>
              </a:rPr>
              <a:t> </a:t>
            </a:r>
          </a:p>
          <a:p>
            <a:r>
              <a:rPr lang="en-GB" b="0" dirty="0">
                <a:effectLst/>
              </a:rPr>
              <a:t>    $display("-----------------------------------------------------------------");</a:t>
            </a:r>
          </a:p>
          <a:p>
            <a:r>
              <a:rPr lang="en-GB" b="0" dirty="0">
                <a:effectLst/>
              </a:rPr>
              <a:t>  end</a:t>
            </a:r>
          </a:p>
          <a:p>
            <a:r>
              <a:rPr lang="en-GB" b="0" dirty="0">
                <a:effectLst/>
              </a:rPr>
              <a:t>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59</a:t>
            </a:fld>
            <a:endParaRPr lang="en-US"/>
          </a:p>
        </p:txBody>
      </p:sp>
    </p:spTree>
    <p:extLst>
      <p:ext uri="{BB962C8B-B14F-4D97-AF65-F5344CB8AC3E}">
        <p14:creationId xmlns:p14="http://schemas.microsoft.com/office/powerpoint/2010/main" val="247212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module </a:t>
            </a:r>
            <a:r>
              <a:rPr lang="en-GB" b="0" dirty="0" err="1">
                <a:effectLst/>
              </a:rPr>
              <a:t>continue_in_loop</a:t>
            </a:r>
            <a:r>
              <a:rPr lang="en-GB" b="0" dirty="0">
                <a:effectLst/>
              </a:rPr>
              <a:t>;</a:t>
            </a:r>
          </a:p>
          <a:p>
            <a:r>
              <a:rPr lang="en-GB" b="0" dirty="0">
                <a:effectLst/>
              </a:rPr>
              <a:t> </a:t>
            </a:r>
          </a:p>
          <a:p>
            <a:r>
              <a:rPr lang="en-GB" b="0" dirty="0">
                <a:effectLst/>
              </a:rPr>
              <a:t>  initial begin</a:t>
            </a:r>
          </a:p>
          <a:p>
            <a:r>
              <a:rPr lang="en-GB" b="0" dirty="0">
                <a:effectLst/>
              </a:rPr>
              <a:t>    $display("-----------------------------------------------------------------");</a:t>
            </a:r>
          </a:p>
          <a:p>
            <a:r>
              <a:rPr lang="en-GB" b="0" dirty="0">
                <a:effectLst/>
              </a:rPr>
              <a:t>  </a:t>
            </a:r>
          </a:p>
          <a:p>
            <a:r>
              <a:rPr lang="en-GB" b="0" dirty="0">
                <a:effectLst/>
              </a:rPr>
              <a:t>    for(</a:t>
            </a:r>
            <a:r>
              <a:rPr lang="en-GB" b="0" dirty="0" err="1">
                <a:effectLst/>
              </a:rPr>
              <a:t>int</a:t>
            </a:r>
            <a:r>
              <a:rPr lang="en-GB" b="0" dirty="0">
                <a:effectLst/>
              </a:rPr>
              <a:t> i=0;i&lt;8;i++) begin    </a:t>
            </a:r>
          </a:p>
          <a:p>
            <a:r>
              <a:rPr lang="en-GB" b="0" dirty="0">
                <a:effectLst/>
              </a:rPr>
              <a:t> </a:t>
            </a:r>
          </a:p>
          <a:p>
            <a:r>
              <a:rPr lang="en-GB" b="0" dirty="0">
                <a:effectLst/>
              </a:rPr>
              <a:t>      if((i &gt; 2) &amp;&amp; (i &lt; 7))begin</a:t>
            </a:r>
          </a:p>
          <a:p>
            <a:r>
              <a:rPr lang="en-GB" b="0" dirty="0">
                <a:effectLst/>
              </a:rPr>
              <a:t>        $display("\t\</a:t>
            </a:r>
            <a:r>
              <a:rPr lang="en-GB" b="0" dirty="0" err="1">
                <a:effectLst/>
              </a:rPr>
              <a:t>tCalling</a:t>
            </a:r>
            <a:r>
              <a:rPr lang="en-GB" b="0" dirty="0">
                <a:effectLst/>
              </a:rPr>
              <a:t> continue,");</a:t>
            </a:r>
          </a:p>
          <a:p>
            <a:r>
              <a:rPr lang="en-GB" b="0" dirty="0">
                <a:effectLst/>
              </a:rPr>
              <a:t>        continue;</a:t>
            </a:r>
          </a:p>
          <a:p>
            <a:r>
              <a:rPr lang="en-GB" b="0" dirty="0">
                <a:effectLst/>
              </a:rPr>
              <a:t>      end  </a:t>
            </a:r>
          </a:p>
          <a:p>
            <a:r>
              <a:rPr lang="en-GB" b="0" dirty="0">
                <a:effectLst/>
              </a:rPr>
              <a:t> </a:t>
            </a:r>
          </a:p>
          <a:p>
            <a:r>
              <a:rPr lang="en-GB" b="0" dirty="0">
                <a:effectLst/>
              </a:rPr>
              <a:t>      $display("\t\</a:t>
            </a:r>
            <a:r>
              <a:rPr lang="en-GB" b="0" dirty="0" err="1">
                <a:effectLst/>
              </a:rPr>
              <a:t>tAfter</a:t>
            </a:r>
            <a:r>
              <a:rPr lang="en-GB" b="0" dirty="0">
                <a:effectLst/>
              </a:rPr>
              <a:t> Continue\t:: Value of i=%0d",i);</a:t>
            </a:r>
          </a:p>
          <a:p>
            <a:r>
              <a:rPr lang="en-GB" b="0" dirty="0">
                <a:effectLst/>
              </a:rPr>
              <a:t>    end</a:t>
            </a:r>
          </a:p>
          <a:p>
            <a:r>
              <a:rPr lang="en-GB" b="0" dirty="0">
                <a:effectLst/>
              </a:rPr>
              <a:t> </a:t>
            </a:r>
          </a:p>
          <a:p>
            <a:r>
              <a:rPr lang="en-GB" b="0" dirty="0">
                <a:effectLst/>
              </a:rPr>
              <a:t>    $display("-----------------------------------------------------------------");</a:t>
            </a:r>
          </a:p>
          <a:p>
            <a:r>
              <a:rPr lang="en-GB" b="0" dirty="0">
                <a:effectLst/>
              </a:rPr>
              <a:t> </a:t>
            </a:r>
          </a:p>
          <a:p>
            <a:r>
              <a:rPr lang="en-GB" b="0" dirty="0">
                <a:effectLst/>
              </a:rPr>
              <a:t>  end</a:t>
            </a:r>
          </a:p>
          <a:p>
            <a:r>
              <a:rPr lang="en-GB" b="0" dirty="0">
                <a:effectLst/>
              </a:rPr>
              <a:t> </a:t>
            </a:r>
          </a:p>
          <a:p>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60</a:t>
            </a:fld>
            <a:endParaRPr lang="en-US"/>
          </a:p>
        </p:txBody>
      </p:sp>
    </p:spTree>
    <p:extLst>
      <p:ext uri="{BB962C8B-B14F-4D97-AF65-F5344CB8AC3E}">
        <p14:creationId xmlns:p14="http://schemas.microsoft.com/office/powerpoint/2010/main" val="2261588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63</a:t>
            </a:fld>
            <a:endParaRPr lang="en-US"/>
          </a:p>
        </p:txBody>
      </p:sp>
    </p:spTree>
    <p:extLst>
      <p:ext uri="{BB962C8B-B14F-4D97-AF65-F5344CB8AC3E}">
        <p14:creationId xmlns:p14="http://schemas.microsoft.com/office/powerpoint/2010/main" val="333175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Structural data types called nets, which model hardware connections between circuit components. The wire nets act like real wires in circuits. The </a:t>
            </a:r>
            <a:r>
              <a:rPr lang="en-GB" sz="1200" b="0" i="0" kern="1200" dirty="0" err="1">
                <a:solidFill>
                  <a:schemeClr val="tx1"/>
                </a:solidFill>
                <a:effectLst/>
                <a:latin typeface="+mn-lt"/>
                <a:ea typeface="+mn-ea"/>
                <a:cs typeface="+mn-cs"/>
              </a:rPr>
              <a:t>reg</a:t>
            </a:r>
            <a:r>
              <a:rPr lang="en-GB" sz="1200" b="0" i="0" kern="1200" dirty="0">
                <a:solidFill>
                  <a:schemeClr val="tx1"/>
                </a:solidFill>
                <a:effectLst/>
                <a:latin typeface="+mn-lt"/>
                <a:ea typeface="+mn-ea"/>
                <a:cs typeface="+mn-cs"/>
              </a:rPr>
              <a:t> type holds their values until another value is put on them, just like a register hardware component.</a:t>
            </a:r>
          </a:p>
          <a:p>
            <a:pPr marL="171450" indent="-171450">
              <a:buFont typeface="Arial" pitchFamily="34" charset="0"/>
              <a:buChar char="•"/>
            </a:pPr>
            <a:r>
              <a:rPr lang="en-GB" sz="1200" b="0" i="0" kern="1200" dirty="0">
                <a:solidFill>
                  <a:schemeClr val="tx1"/>
                </a:solidFill>
                <a:effectLst/>
                <a:latin typeface="+mn-lt"/>
                <a:ea typeface="+mn-ea"/>
                <a:cs typeface="+mn-cs"/>
              </a:rPr>
              <a:t>The declarations for wire and </a:t>
            </a:r>
            <a:r>
              <a:rPr lang="en-GB" sz="1200" b="0" i="0" kern="1200" dirty="0" err="1">
                <a:solidFill>
                  <a:schemeClr val="tx1"/>
                </a:solidFill>
                <a:effectLst/>
                <a:latin typeface="+mn-lt"/>
                <a:ea typeface="+mn-ea"/>
                <a:cs typeface="+mn-cs"/>
              </a:rPr>
              <a:t>reg</a:t>
            </a:r>
            <a:r>
              <a:rPr lang="en-GB" sz="1200" b="0" i="0" kern="1200" dirty="0">
                <a:solidFill>
                  <a:schemeClr val="tx1"/>
                </a:solidFill>
                <a:effectLst/>
                <a:latin typeface="+mn-lt"/>
                <a:ea typeface="+mn-ea"/>
                <a:cs typeface="+mn-cs"/>
              </a:rPr>
              <a:t> signals are inside a module but outside any initial or always block</a:t>
            </a:r>
          </a:p>
          <a:p>
            <a:r>
              <a:rPr lang="en-US" dirty="0"/>
              <a:t>Data types</a:t>
            </a:r>
          </a:p>
          <a:p>
            <a:pPr lvl="1"/>
            <a:r>
              <a:rPr lang="en-US" dirty="0"/>
              <a:t>Drivers </a:t>
            </a:r>
            <a:r>
              <a:rPr lang="en-US" dirty="0">
                <a:sym typeface="Wingdings" pitchFamily="2" charset="2"/>
              </a:rPr>
              <a:t> Data type that drives a load</a:t>
            </a:r>
            <a:endParaRPr lang="en-US" dirty="0"/>
          </a:p>
          <a:p>
            <a:pPr lvl="2"/>
            <a:r>
              <a:rPr lang="en-US" dirty="0"/>
              <a:t>Driver that can store a value (Flip Flop) </a:t>
            </a:r>
            <a:r>
              <a:rPr lang="en-US" dirty="0">
                <a:sym typeface="Wingdings" pitchFamily="2" charset="2"/>
              </a:rPr>
              <a:t> </a:t>
            </a:r>
            <a:r>
              <a:rPr lang="en-US" dirty="0" err="1">
                <a:sym typeface="Wingdings" pitchFamily="2" charset="2"/>
              </a:rPr>
              <a:t>reg</a:t>
            </a:r>
            <a:endParaRPr lang="en-US" dirty="0">
              <a:sym typeface="Wingdings" pitchFamily="2" charset="2"/>
            </a:endParaRPr>
          </a:p>
          <a:p>
            <a:pPr lvl="2"/>
            <a:r>
              <a:rPr lang="en-US" dirty="0">
                <a:sym typeface="Wingdings" pitchFamily="2" charset="2"/>
              </a:rPr>
              <a:t>Driver that connects two points  wire</a:t>
            </a: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15</a:t>
            </a:fld>
            <a:endParaRPr lang="en-US"/>
          </a:p>
        </p:txBody>
      </p:sp>
    </p:spTree>
    <p:extLst>
      <p:ext uri="{BB962C8B-B14F-4D97-AF65-F5344CB8AC3E}">
        <p14:creationId xmlns:p14="http://schemas.microsoft.com/office/powerpoint/2010/main" val="271673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 --- String declaration and usage ---</a:t>
            </a:r>
          </a:p>
          <a:p>
            <a:r>
              <a:rPr lang="en-GB" b="0" dirty="0">
                <a:effectLst/>
              </a:rPr>
              <a:t>module </a:t>
            </a:r>
            <a:r>
              <a:rPr lang="en-GB" b="0" dirty="0" err="1">
                <a:effectLst/>
              </a:rPr>
              <a:t>string_datatype</a:t>
            </a:r>
            <a:r>
              <a:rPr lang="en-GB" b="0" dirty="0">
                <a:effectLst/>
              </a:rPr>
              <a:t>;</a:t>
            </a:r>
          </a:p>
          <a:p>
            <a:r>
              <a:rPr lang="en-GB" b="0" dirty="0">
                <a:effectLst/>
              </a:rPr>
              <a:t>   //declaration</a:t>
            </a:r>
          </a:p>
          <a:p>
            <a:r>
              <a:rPr lang="en-GB" b="0" dirty="0">
                <a:effectLst/>
              </a:rPr>
              <a:t>   string s1 = "Hello World";</a:t>
            </a:r>
          </a:p>
          <a:p>
            <a:r>
              <a:rPr lang="en-GB" b="0" dirty="0">
                <a:effectLst/>
              </a:rPr>
              <a:t>   string s2 = {"Hi,"," ",s1};</a:t>
            </a:r>
          </a:p>
          <a:p>
            <a:r>
              <a:rPr lang="en-GB" b="0" dirty="0">
                <a:effectLst/>
              </a:rPr>
              <a:t>   bit[31:0]b= 128;</a:t>
            </a:r>
          </a:p>
          <a:p>
            <a:r>
              <a:rPr lang="en-GB" b="0" dirty="0">
                <a:effectLst/>
              </a:rPr>
              <a:t>   string s3 = b; // sets 128 to s3</a:t>
            </a:r>
          </a:p>
          <a:p>
            <a:r>
              <a:rPr lang="en-GB" b="0" dirty="0">
                <a:effectLst/>
              </a:rPr>
              <a:t> initial begin</a:t>
            </a:r>
          </a:p>
          <a:p>
            <a:r>
              <a:rPr lang="en-GB" b="0" dirty="0">
                <a:effectLst/>
              </a:rPr>
              <a:t>     //display values</a:t>
            </a:r>
          </a:p>
          <a:p>
            <a:r>
              <a:rPr lang="en-GB" b="0" dirty="0">
                <a:effectLst/>
              </a:rPr>
              <a:t>     $display("String 1 s1 = %0s",s1);</a:t>
            </a:r>
          </a:p>
          <a:p>
            <a:r>
              <a:rPr lang="en-GB" b="0" dirty="0">
                <a:effectLst/>
              </a:rPr>
              <a:t>     $display("String 2 s2 = %0s",s2);</a:t>
            </a:r>
          </a:p>
          <a:p>
            <a:r>
              <a:rPr lang="en-GB" b="0" dirty="0">
                <a:effectLst/>
              </a:rPr>
              <a:t>     $display("String 3 s3 = %0d bit b = %0d",s3,b);</a:t>
            </a:r>
          </a:p>
          <a:p>
            <a:r>
              <a:rPr lang="en-GB" b="0" dirty="0">
                <a:effectLst/>
              </a:rPr>
              <a:t>   end</a:t>
            </a:r>
          </a:p>
          <a:p>
            <a:r>
              <a:rPr lang="en-GB" b="0" dirty="0">
                <a:effectLst/>
              </a:rPr>
              <a:t> </a:t>
            </a:r>
            <a:r>
              <a:rPr lang="en-GB" b="0" dirty="0" err="1">
                <a:effectLst/>
              </a:rPr>
              <a:t>endmodule</a:t>
            </a:r>
            <a:endParaRPr lang="en-GB" b="0" dirty="0">
              <a:effectLst/>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18</a:t>
            </a:fld>
            <a:endParaRPr lang="en-US"/>
          </a:p>
        </p:txBody>
      </p:sp>
    </p:spTree>
    <p:extLst>
      <p:ext uri="{BB962C8B-B14F-4D97-AF65-F5344CB8AC3E}">
        <p14:creationId xmlns:p14="http://schemas.microsoft.com/office/powerpoint/2010/main" val="135533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b="0" i="0" kern="1200" dirty="0">
                <a:solidFill>
                  <a:schemeClr val="tx1"/>
                </a:solidFill>
                <a:effectLst/>
                <a:latin typeface="+mn-lt"/>
                <a:ea typeface="+mn-ea"/>
                <a:cs typeface="+mn-cs"/>
              </a:rPr>
              <a:t>The actual values are defaulted to integers starting at 0 and then increase. in the above example by default variable will get the default value of 0,1,2,3,4,5 respectively from red. The values can be set for the names and also values can be set for some of the names and not set for other names. A name without a value is automatically assigned an increment of the value of the previous name.</a:t>
            </a:r>
          </a:p>
          <a:p>
            <a:pPr marL="171450" indent="-171450">
              <a:buFont typeface="Arial" pitchFamily="34" charset="0"/>
              <a:buChar char="•"/>
            </a:pPr>
            <a:r>
              <a:rPr lang="en-GB" sz="1200" b="0" i="0" kern="1200" dirty="0">
                <a:solidFill>
                  <a:schemeClr val="tx1"/>
                </a:solidFill>
                <a:effectLst/>
                <a:latin typeface="+mn-lt"/>
                <a:ea typeface="+mn-ea"/>
                <a:cs typeface="+mn-cs"/>
              </a:rPr>
              <a:t>green, yellow, black automatically assigned to the increment-value of 1,5,11 respectively.</a:t>
            </a:r>
          </a:p>
          <a:p>
            <a:pPr marL="171450" indent="-171450">
              <a:buFont typeface="Arial" pitchFamily="34" charset="0"/>
              <a:buChar char="•"/>
            </a:pPr>
            <a:r>
              <a:rPr lang="en-GB" sz="1200" b="0" i="0" kern="1200" dirty="0">
                <a:solidFill>
                  <a:schemeClr val="tx1"/>
                </a:solidFill>
                <a:effectLst/>
                <a:latin typeface="+mn-lt"/>
                <a:ea typeface="+mn-ea"/>
                <a:cs typeface="+mn-cs"/>
              </a:rPr>
              <a:t>In the below example yellow will get the increment-value of 5, the value of white is set with 5. this will cause the syntax error.</a:t>
            </a:r>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21</a:t>
            </a:fld>
            <a:endParaRPr lang="en-US"/>
          </a:p>
        </p:txBody>
      </p:sp>
    </p:spTree>
    <p:extLst>
      <p:ext uri="{BB962C8B-B14F-4D97-AF65-F5344CB8AC3E}">
        <p14:creationId xmlns:p14="http://schemas.microsoft.com/office/powerpoint/2010/main" val="278592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 green, blue, yellow, white,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members of Colors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i=0;i&amp;amp;amp;amp;amp;amp;amp;amp;amp;amp;lt;6;i++) begin</a:t>
            </a:r>
          </a:p>
          <a:p>
            <a:r>
              <a:rPr lang="en-US" sz="1200" b="0" i="0" kern="1200" dirty="0">
                <a:solidFill>
                  <a:schemeClr val="tx1"/>
                </a:solidFill>
                <a:effectLst/>
                <a:latin typeface="+mn-lt"/>
                <a:ea typeface="+mn-ea"/>
                <a:cs typeface="+mn-cs"/>
              </a:rPr>
              <a:t>       $display("Colors :: Value of  %0s \t is = %0d",Colors.name,Colors);</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Colors.next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23</a:t>
            </a:fld>
            <a:endParaRPr lang="en-US"/>
          </a:p>
        </p:txBody>
      </p:sp>
    </p:spTree>
    <p:extLst>
      <p:ext uri="{BB962C8B-B14F-4D97-AF65-F5344CB8AC3E}">
        <p14:creationId xmlns:p14="http://schemas.microsoft.com/office/powerpoint/2010/main" val="381230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 blue=4, yellow, white=10, black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//display members of Colors</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i=0;i&amp;amp;amp;amp;amp;amp;amp;amp;amp;amp;lt;6;i++) begin </a:t>
            </a:r>
          </a:p>
          <a:p>
            <a:r>
              <a:rPr lang="en-US" sz="1200" b="0" i="0" kern="1200" dirty="0">
                <a:solidFill>
                  <a:schemeClr val="tx1"/>
                </a:solidFill>
                <a:effectLst/>
                <a:latin typeface="+mn-lt"/>
                <a:ea typeface="+mn-ea"/>
                <a:cs typeface="+mn-cs"/>
              </a:rPr>
              <a:t>     $display("Colors :: Value of  %0s \t is = %0d",Colors.name,Colors);</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Colors.next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end</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24</a:t>
            </a:fld>
            <a:endParaRPr lang="en-US"/>
          </a:p>
        </p:txBody>
      </p:sp>
    </p:spTree>
    <p:extLst>
      <p:ext uri="{BB962C8B-B14F-4D97-AF65-F5344CB8AC3E}">
        <p14:creationId xmlns:p14="http://schemas.microsoft.com/office/powerpoint/2010/main" val="101474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module </a:t>
            </a:r>
            <a:r>
              <a:rPr lang="en-US" sz="1200" b="0" i="0" kern="1200" dirty="0" err="1">
                <a:solidFill>
                  <a:schemeClr val="tx1"/>
                </a:solidFill>
                <a:effectLst/>
                <a:latin typeface="+mn-lt"/>
                <a:ea typeface="+mn-ea"/>
                <a:cs typeface="+mn-cs"/>
              </a:rPr>
              <a:t>enum_datatype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//declaration</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 red=0, green=1, blue=4, yellow, white=5, black=6 } Colors;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initial begin</a:t>
            </a:r>
          </a:p>
          <a:p>
            <a:r>
              <a:rPr lang="en-US" sz="1200" b="0" i="0" kern="1200" dirty="0">
                <a:solidFill>
                  <a:schemeClr val="tx1"/>
                </a:solidFill>
                <a:effectLst/>
                <a:latin typeface="+mn-lt"/>
                <a:ea typeface="+mn-ea"/>
                <a:cs typeface="+mn-cs"/>
              </a:rPr>
              <a:t>    Colors = </a:t>
            </a:r>
            <a:r>
              <a:rPr lang="en-US" sz="1200" b="0" i="0" kern="1200" dirty="0" err="1">
                <a:solidFill>
                  <a:schemeClr val="tx1"/>
                </a:solidFill>
                <a:effectLst/>
                <a:latin typeface="+mn-lt"/>
                <a:ea typeface="+mn-ea"/>
                <a:cs typeface="+mn-cs"/>
              </a:rPr>
              <a:t>Colors.first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for(</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i=0;i&lt;6;i++)</a:t>
            </a:r>
          </a:p>
          <a:p>
            <a:r>
              <a:rPr lang="en-US" sz="1200" b="0" i="0" kern="1200" dirty="0">
                <a:solidFill>
                  <a:schemeClr val="tx1"/>
                </a:solidFill>
                <a:effectLst/>
                <a:latin typeface="+mn-lt"/>
                <a:ea typeface="+mn-ea"/>
                <a:cs typeface="+mn-cs"/>
              </a:rPr>
              <a:t>      $display("Colors  ::  Value of  %0s is = %0d",Colors.name(),Colors);</a:t>
            </a:r>
          </a:p>
          <a:p>
            <a:r>
              <a:rPr lang="en-US" sz="1200" b="0" i="0" kern="1200" dirty="0">
                <a:solidFill>
                  <a:schemeClr val="tx1"/>
                </a:solidFill>
                <a:effectLst/>
                <a:latin typeface="+mn-lt"/>
                <a:ea typeface="+mn-ea"/>
                <a:cs typeface="+mn-cs"/>
              </a:rPr>
              <a:t>  end</a:t>
            </a:r>
          </a:p>
          <a:p>
            <a:r>
              <a:rPr lang="en-US" sz="1200" b="0" i="0" kern="1200" dirty="0" err="1">
                <a:solidFill>
                  <a:schemeClr val="tx1"/>
                </a:solidFill>
                <a:effectLst/>
                <a:latin typeface="+mn-lt"/>
                <a:ea typeface="+mn-ea"/>
                <a:cs typeface="+mn-cs"/>
              </a:rPr>
              <a:t>endmodule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D8E1A7-7EDF-46DE-9D85-A08ED3FC3774}" type="slidenum">
              <a:rPr lang="en-US" smtClean="0"/>
              <a:t>25</a:t>
            </a:fld>
            <a:endParaRPr lang="en-US"/>
          </a:p>
        </p:txBody>
      </p:sp>
    </p:spTree>
    <p:extLst>
      <p:ext uri="{BB962C8B-B14F-4D97-AF65-F5344CB8AC3E}">
        <p14:creationId xmlns:p14="http://schemas.microsoft.com/office/powerpoint/2010/main" val="434257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59CCB-E03B-4475-93F6-02C2C349E819}"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66" y="76200"/>
            <a:ext cx="979967" cy="10668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B9C22E-D1B6-4688-BC60-F48DD78A6A94}"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5A473C-603C-4833-95D1-DB280CEBA2E6}"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962AD-0C04-426B-A13F-1BF7E825F01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76200"/>
            <a:ext cx="979967" cy="1066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64AD2-7CDB-4259-812E-A9427043A7DB}"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7169F-BCEC-4DE9-B34E-29CAF84C5D5B}"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11CBBE-CED2-450F-9981-F454E74C21A5}"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AB240-B96C-4CBA-9313-117DF6492AD2}"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E5B31-8A31-4EA6-96EA-D80032700A75}"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4274D-ED9D-4AFE-ABBA-C4B776AAD012}"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89C59-C049-4F6F-A826-6810FD13B1B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1AC312-9544-4CCA-964A-0FB86AB5B473}" type="datetime1">
              <a:rPr lang="en-US" smtClean="0"/>
              <a:t>4/3/2024</a:t>
            </a:fld>
            <a:endParaRPr lang="en-US"/>
          </a:p>
        </p:txBody>
      </p:sp>
      <p:sp>
        <p:nvSpPr>
          <p:cNvPr id="9" name="Slide Number Placeholder 8"/>
          <p:cNvSpPr>
            <a:spLocks noGrp="1"/>
          </p:cNvSpPr>
          <p:nvPr>
            <p:ph type="sldNum" sz="quarter" idx="11"/>
          </p:nvPr>
        </p:nvSpPr>
        <p:spPr/>
        <p:txBody>
          <a:bodyPr/>
          <a:lstStyle/>
          <a:p>
            <a:fld id="{AD389C59-C049-4F6F-A826-6810FD13B1B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389C59-C049-4F6F-A826-6810FD13B1B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226593-C6EA-4746-8D7F-B2383C85274D}" type="datetime1">
              <a:rPr lang="en-US" smtClean="0"/>
              <a:t>4/3/2024</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r.alaa@guc.edu.eg" TargetMode="External"/><Relationship Id="rId2" Type="http://schemas.openxmlformats.org/officeDocument/2006/relationships/hyperlink" Target="mailto:Sandy.abdelmalak@guc.edu.e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verificationguide.com/p/hom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t>Verification and System Verilog </a:t>
            </a:r>
            <a:br>
              <a:rPr lang="en-US" sz="5400" dirty="0"/>
            </a:br>
            <a:r>
              <a:rPr lang="en-US" sz="4800" dirty="0">
                <a:solidFill>
                  <a:schemeClr val="accent6"/>
                </a:solidFill>
              </a:rPr>
              <a:t>Session 1: Introduction</a:t>
            </a:r>
          </a:p>
        </p:txBody>
      </p:sp>
      <p:sp>
        <p:nvSpPr>
          <p:cNvPr id="3" name="Subtitle 2"/>
          <p:cNvSpPr>
            <a:spLocks noGrp="1"/>
          </p:cNvSpPr>
          <p:nvPr>
            <p:ph type="subTitle" idx="1"/>
          </p:nvPr>
        </p:nvSpPr>
        <p:spPr>
          <a:xfrm>
            <a:off x="685800" y="4572000"/>
            <a:ext cx="6461760" cy="1752600"/>
          </a:xfrm>
        </p:spPr>
        <p:txBody>
          <a:bodyPr>
            <a:normAutofit fontScale="92500" lnSpcReduction="10000"/>
          </a:bodyPr>
          <a:lstStyle/>
          <a:p>
            <a:endParaRPr lang="en-US" dirty="0">
              <a:hlinkClick r:id="rId2"/>
            </a:endParaRPr>
          </a:p>
          <a:p>
            <a:r>
              <a:rPr lang="en-US" dirty="0">
                <a:hlinkClick r:id="rId3"/>
              </a:rPr>
              <a:t>amr.alaa@guc.edu.eg</a:t>
            </a:r>
            <a:endParaRPr lang="en-US" dirty="0"/>
          </a:p>
          <a:p>
            <a:r>
              <a:rPr lang="en-US" dirty="0"/>
              <a:t>C3.305 (Back office)</a:t>
            </a:r>
          </a:p>
          <a:p>
            <a:r>
              <a:rPr lang="en-US" dirty="0">
                <a:hlinkClick r:id="rId2"/>
              </a:rPr>
              <a:t>Sandy.abdelmalak@guc.edu.eg</a:t>
            </a:r>
            <a:endParaRPr lang="en-US" dirty="0"/>
          </a:p>
          <a:p>
            <a:r>
              <a:rPr lang="en-US" dirty="0"/>
              <a:t>Reference: Verification guide</a:t>
            </a:r>
          </a:p>
        </p:txBody>
      </p:sp>
      <p:sp>
        <p:nvSpPr>
          <p:cNvPr id="4" name="Slide Number Placeholder 3"/>
          <p:cNvSpPr>
            <a:spLocks noGrp="1"/>
          </p:cNvSpPr>
          <p:nvPr>
            <p:ph type="sldNum" sz="quarter" idx="12"/>
          </p:nvPr>
        </p:nvSpPr>
        <p:spPr/>
        <p:txBody>
          <a:bodyPr/>
          <a:lstStyle/>
          <a:p>
            <a:fld id="{AD389C59-C049-4F6F-A826-6810FD13B1B7}" type="slidenum">
              <a:rPr lang="en-US" smtClean="0"/>
              <a:t>1</a:t>
            </a:fld>
            <a:endParaRPr lang="en-US"/>
          </a:p>
        </p:txBody>
      </p:sp>
    </p:spTree>
    <p:extLst>
      <p:ext uri="{BB962C8B-B14F-4D97-AF65-F5344CB8AC3E}">
        <p14:creationId xmlns:p14="http://schemas.microsoft.com/office/powerpoint/2010/main" val="204769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Randomization</a:t>
            </a:r>
          </a:p>
        </p:txBody>
      </p:sp>
      <p:sp>
        <p:nvSpPr>
          <p:cNvPr id="3" name="Content Placeholder 2"/>
          <p:cNvSpPr>
            <a:spLocks noGrp="1"/>
          </p:cNvSpPr>
          <p:nvPr>
            <p:ph idx="1"/>
          </p:nvPr>
        </p:nvSpPr>
        <p:spPr/>
        <p:txBody>
          <a:bodyPr/>
          <a:lstStyle/>
          <a:p>
            <a:r>
              <a:rPr lang="en-US" dirty="0"/>
              <a:t>What should be randomized?</a:t>
            </a:r>
          </a:p>
          <a:p>
            <a:pPr lvl="1"/>
            <a:r>
              <a:rPr lang="en-US" dirty="0"/>
              <a:t>Data Fields (Inputs)</a:t>
            </a:r>
          </a:p>
          <a:p>
            <a:pPr lvl="1"/>
            <a:r>
              <a:rPr lang="en-US" dirty="0"/>
              <a:t>Device and environment configurations</a:t>
            </a:r>
          </a:p>
          <a:p>
            <a:pPr lvl="1"/>
            <a:r>
              <a:rPr lang="en-US" dirty="0"/>
              <a:t>Exceptions, errors and violations</a:t>
            </a:r>
          </a:p>
          <a:p>
            <a:pPr lvl="1"/>
            <a:r>
              <a:rPr lang="en-US" dirty="0"/>
              <a:t>Delays and synchronizations</a:t>
            </a:r>
          </a:p>
        </p:txBody>
      </p:sp>
      <p:sp>
        <p:nvSpPr>
          <p:cNvPr id="4" name="Slide Number Placeholder 3"/>
          <p:cNvSpPr>
            <a:spLocks noGrp="1"/>
          </p:cNvSpPr>
          <p:nvPr>
            <p:ph type="sldNum" sz="quarter" idx="12"/>
          </p:nvPr>
        </p:nvSpPr>
        <p:spPr/>
        <p:txBody>
          <a:bodyPr/>
          <a:lstStyle/>
          <a:p>
            <a:fld id="{AD389C59-C049-4F6F-A826-6810FD13B1B7}" type="slidenum">
              <a:rPr lang="en-US" smtClean="0"/>
              <a:t>10</a:t>
            </a:fld>
            <a:endParaRPr lang="en-US"/>
          </a:p>
        </p:txBody>
      </p:sp>
    </p:spTree>
    <p:extLst>
      <p:ext uri="{BB962C8B-B14F-4D97-AF65-F5344CB8AC3E}">
        <p14:creationId xmlns:p14="http://schemas.microsoft.com/office/powerpoint/2010/main" val="2805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1 outline</a:t>
            </a:r>
          </a:p>
        </p:txBody>
      </p:sp>
      <p:sp>
        <p:nvSpPr>
          <p:cNvPr id="3" name="Content Placeholder 2"/>
          <p:cNvSpPr>
            <a:spLocks noGrp="1"/>
          </p:cNvSpPr>
          <p:nvPr>
            <p:ph idx="1"/>
          </p:nvPr>
        </p:nvSpPr>
        <p:spPr/>
        <p:txBody>
          <a:bodyPr>
            <a:normAutofit/>
          </a:bodyPr>
          <a:lstStyle/>
          <a:p>
            <a:pPr algn="just"/>
            <a:r>
              <a:rPr lang="en-US" sz="2400" dirty="0"/>
              <a:t>Verification could be done using different languages. The most common language used in Verification is </a:t>
            </a:r>
            <a:r>
              <a:rPr lang="en-US" sz="2400" b="1" dirty="0">
                <a:solidFill>
                  <a:schemeClr val="accent6"/>
                </a:solidFill>
              </a:rPr>
              <a:t>System Verilog</a:t>
            </a:r>
            <a:r>
              <a:rPr lang="en-US" sz="2400" dirty="0"/>
              <a:t>.</a:t>
            </a:r>
          </a:p>
          <a:p>
            <a:pPr algn="just"/>
            <a:r>
              <a:rPr lang="en-US" sz="2400" dirty="0"/>
              <a:t>Introduction to System Verilog: Session 1 will cover basic System Verilog syntax </a:t>
            </a:r>
          </a:p>
          <a:p>
            <a:pPr algn="just"/>
            <a:r>
              <a:rPr lang="en-US" sz="2400" dirty="0"/>
              <a:t>Examples for each discussed syntax</a:t>
            </a:r>
          </a:p>
          <a:p>
            <a:pPr algn="just"/>
            <a:r>
              <a:rPr lang="en-US" sz="2400" dirty="0"/>
              <a:t>Mini-Task at the end of the session</a:t>
            </a:r>
          </a:p>
        </p:txBody>
      </p:sp>
      <p:sp>
        <p:nvSpPr>
          <p:cNvPr id="4" name="Slide Number Placeholder 3"/>
          <p:cNvSpPr>
            <a:spLocks noGrp="1"/>
          </p:cNvSpPr>
          <p:nvPr>
            <p:ph type="sldNum" sz="quarter" idx="12"/>
          </p:nvPr>
        </p:nvSpPr>
        <p:spPr/>
        <p:txBody>
          <a:bodyPr/>
          <a:lstStyle/>
          <a:p>
            <a:fld id="{AD389C59-C049-4F6F-A826-6810FD13B1B7}" type="slidenum">
              <a:rPr lang="en-US" smtClean="0"/>
              <a:t>11</a:t>
            </a:fld>
            <a:endParaRPr lang="en-US"/>
          </a:p>
        </p:txBody>
      </p:sp>
    </p:spTree>
    <p:extLst>
      <p:ext uri="{BB962C8B-B14F-4D97-AF65-F5344CB8AC3E}">
        <p14:creationId xmlns:p14="http://schemas.microsoft.com/office/powerpoint/2010/main" val="332384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to Verilog</a:t>
            </a:r>
          </a:p>
        </p:txBody>
      </p:sp>
      <p:sp>
        <p:nvSpPr>
          <p:cNvPr id="3" name="Content Placeholder 2"/>
          <p:cNvSpPr>
            <a:spLocks noGrp="1"/>
          </p:cNvSpPr>
          <p:nvPr>
            <p:ph idx="1"/>
          </p:nvPr>
        </p:nvSpPr>
        <p:spPr/>
        <p:txBody>
          <a:bodyPr/>
          <a:lstStyle/>
          <a:p>
            <a:r>
              <a:rPr lang="en-US" dirty="0"/>
              <a:t>Verilog code is divided into modules </a:t>
            </a:r>
            <a:r>
              <a:rPr lang="en-US" dirty="0">
                <a:sym typeface="Wingdings" pitchFamily="2" charset="2"/>
              </a:rPr>
              <a:t> Inputs and outputs should be defined</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4552950" cy="422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45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4" name="Slide Number Placeholder 3"/>
          <p:cNvSpPr>
            <a:spLocks noGrp="1"/>
          </p:cNvSpPr>
          <p:nvPr>
            <p:ph type="sldNum" sz="quarter" idx="12"/>
          </p:nvPr>
        </p:nvSpPr>
        <p:spPr/>
        <p:txBody>
          <a:bodyPr/>
          <a:lstStyle/>
          <a:p>
            <a:fld id="{AD389C59-C049-4F6F-A826-6810FD13B1B7}" type="slidenum">
              <a:rPr lang="en-US" smtClean="0"/>
              <a:t>13</a:t>
            </a:fld>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29"/>
          <a:stretch/>
        </p:blipFill>
        <p:spPr bwMode="auto">
          <a:xfrm>
            <a:off x="2216150" y="1289050"/>
            <a:ext cx="4108450" cy="531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67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a:t>
            </a:r>
          </a:p>
        </p:txBody>
      </p:sp>
      <p:sp>
        <p:nvSpPr>
          <p:cNvPr id="3" name="Content Placeholder 2"/>
          <p:cNvSpPr>
            <a:spLocks noGrp="1"/>
          </p:cNvSpPr>
          <p:nvPr>
            <p:ph idx="1"/>
          </p:nvPr>
        </p:nvSpPr>
        <p:spPr/>
        <p:txBody>
          <a:bodyPr/>
          <a:lstStyle/>
          <a:p>
            <a:r>
              <a:rPr lang="en-US" b="1" dirty="0"/>
              <a:t>Initial Block: </a:t>
            </a:r>
            <a:r>
              <a:rPr lang="en-US" dirty="0"/>
              <a:t>It is </a:t>
            </a:r>
            <a:r>
              <a:rPr lang="en-GB" dirty="0"/>
              <a:t>is executed only once when simulation starts</a:t>
            </a:r>
          </a:p>
          <a:p>
            <a:endParaRPr lang="en-GB" dirty="0"/>
          </a:p>
          <a:p>
            <a:endParaRPr lang="en-GB" dirty="0"/>
          </a:p>
          <a:p>
            <a:endParaRPr lang="en-GB" dirty="0"/>
          </a:p>
          <a:p>
            <a:endParaRPr lang="en-GB" dirty="0"/>
          </a:p>
          <a:p>
            <a:endParaRPr lang="en-GB" dirty="0"/>
          </a:p>
          <a:p>
            <a:r>
              <a:rPr lang="en-GB" b="1" dirty="0"/>
              <a:t>Always Block: </a:t>
            </a:r>
            <a:r>
              <a:rPr lang="en-GB" dirty="0"/>
              <a:t>Executes all the time </a:t>
            </a:r>
            <a:r>
              <a:rPr lang="en-GB" dirty="0">
                <a:sym typeface="Wingdings" pitchFamily="2" charset="2"/>
              </a:rPr>
              <a:t> it must include a sensitivity list or a delay</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523" y="2362200"/>
            <a:ext cx="22383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772025"/>
            <a:ext cx="30003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56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pPr algn="just"/>
            <a:r>
              <a:rPr lang="en-US" b="1" dirty="0">
                <a:solidFill>
                  <a:schemeClr val="accent6"/>
                </a:solidFill>
              </a:rPr>
              <a:t>Structural Data Types: </a:t>
            </a:r>
            <a:r>
              <a:rPr lang="en-GB" sz="2400" dirty="0"/>
              <a:t>model hardware connections between circuit components</a:t>
            </a:r>
          </a:p>
          <a:p>
            <a:pPr lvl="1" algn="just">
              <a:buFont typeface="Wingdings" pitchFamily="2" charset="2"/>
              <a:buChar char="v"/>
            </a:pPr>
            <a:r>
              <a:rPr lang="en-GB" b="1" dirty="0"/>
              <a:t> Wire: </a:t>
            </a:r>
            <a:r>
              <a:rPr lang="en-GB" dirty="0"/>
              <a:t>Acts as real connections in circuits</a:t>
            </a:r>
          </a:p>
          <a:p>
            <a:pPr lvl="1" algn="just">
              <a:buFont typeface="Wingdings" pitchFamily="2" charset="2"/>
              <a:buChar char="v"/>
            </a:pPr>
            <a:r>
              <a:rPr lang="en-GB" dirty="0"/>
              <a:t> </a:t>
            </a:r>
            <a:r>
              <a:rPr lang="en-GB" b="1" dirty="0"/>
              <a:t>Reg: </a:t>
            </a:r>
            <a:r>
              <a:rPr lang="en-GB" dirty="0"/>
              <a:t>Hold their values until another value is put on them, just like a register hardware component. </a:t>
            </a:r>
          </a:p>
          <a:p>
            <a:pPr algn="just"/>
            <a:r>
              <a:rPr lang="en-GB" b="1" dirty="0">
                <a:solidFill>
                  <a:schemeClr val="accent6"/>
                </a:solidFill>
              </a:rPr>
              <a:t>Behavioural Data Types: </a:t>
            </a:r>
          </a:p>
          <a:p>
            <a:pPr lvl="1" algn="just">
              <a:buFont typeface="Wingdings" pitchFamily="2" charset="2"/>
              <a:buChar char="v"/>
            </a:pPr>
            <a:r>
              <a:rPr lang="en-GB" b="1" dirty="0"/>
              <a:t> Integer: </a:t>
            </a:r>
            <a:r>
              <a:rPr lang="en-GB" dirty="0"/>
              <a:t>declares variables of type integer</a:t>
            </a:r>
          </a:p>
          <a:p>
            <a:pPr lvl="1" algn="just">
              <a:buFont typeface="Wingdings" pitchFamily="2" charset="2"/>
              <a:buChar char="v"/>
            </a:pPr>
            <a:r>
              <a:rPr lang="en-US" b="1" dirty="0"/>
              <a:t> Real: </a:t>
            </a:r>
            <a:r>
              <a:rPr lang="en-US" dirty="0"/>
              <a:t>declares real variables stored as 64 bit quantities </a:t>
            </a:r>
          </a:p>
          <a:p>
            <a:pPr lvl="1" algn="just">
              <a:buFont typeface="Wingdings" pitchFamily="2" charset="2"/>
              <a:buChar char="v"/>
            </a:pPr>
            <a:r>
              <a:rPr lang="en-US" b="1" dirty="0"/>
              <a:t> Time: </a:t>
            </a:r>
            <a:r>
              <a:rPr lang="en-US" dirty="0"/>
              <a:t>Used to hold simulation time (64 bits) </a:t>
            </a:r>
            <a:r>
              <a:rPr lang="en-US" dirty="0">
                <a:sym typeface="Wingdings" pitchFamily="2" charset="2"/>
              </a:rPr>
              <a:t> simulation only</a:t>
            </a:r>
            <a:endParaRPr lang="en-US" dirty="0"/>
          </a:p>
          <a:p>
            <a:pPr lvl="1" algn="just">
              <a:buFont typeface="Wingdings" pitchFamily="2" charset="2"/>
              <a:buChar char="v"/>
            </a:pPr>
            <a:r>
              <a:rPr lang="en-US" b="1" dirty="0"/>
              <a:t>Parameters</a:t>
            </a:r>
            <a:r>
              <a:rPr lang="en-US" dirty="0"/>
              <a:t>: Represents Constants</a:t>
            </a:r>
          </a:p>
          <a:p>
            <a:pPr lvl="1" algn="just">
              <a:buFont typeface="Wingdings" pitchFamily="2" charset="2"/>
              <a:buChar char="v"/>
            </a:pPr>
            <a:r>
              <a:rPr lang="en-US" b="1" dirty="0"/>
              <a:t>Logic: </a:t>
            </a:r>
            <a:r>
              <a:rPr lang="en-US" dirty="0"/>
              <a:t>Improved version of Reg, as it can be a variable</a:t>
            </a:r>
          </a:p>
        </p:txBody>
      </p:sp>
      <p:sp>
        <p:nvSpPr>
          <p:cNvPr id="4" name="Slide Number Placeholder 3"/>
          <p:cNvSpPr>
            <a:spLocks noGrp="1"/>
          </p:cNvSpPr>
          <p:nvPr>
            <p:ph type="sldNum" sz="quarter" idx="12"/>
          </p:nvPr>
        </p:nvSpPr>
        <p:spPr/>
        <p:txBody>
          <a:bodyPr/>
          <a:lstStyle/>
          <a:p>
            <a:fld id="{AD389C59-C049-4F6F-A826-6810FD13B1B7}" type="slidenum">
              <a:rPr lang="en-US" smtClean="0"/>
              <a:t>15</a:t>
            </a:fld>
            <a:endParaRPr lang="en-US"/>
          </a:p>
        </p:txBody>
      </p:sp>
    </p:spTree>
    <p:extLst>
      <p:ext uri="{BB962C8B-B14F-4D97-AF65-F5344CB8AC3E}">
        <p14:creationId xmlns:p14="http://schemas.microsoft.com/office/powerpoint/2010/main" val="19269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Two-State types [0,1]:</a:t>
            </a:r>
          </a:p>
          <a:p>
            <a:pPr marL="857250" lvl="1" indent="-457200">
              <a:buFont typeface="Wingdings" pitchFamily="2" charset="2"/>
              <a:buChar char="Ø"/>
            </a:pPr>
            <a:r>
              <a:rPr lang="en-US" b="1" dirty="0">
                <a:solidFill>
                  <a:srgbClr val="CC3300"/>
                </a:solidFill>
              </a:rPr>
              <a:t>bit </a:t>
            </a:r>
            <a:r>
              <a:rPr lang="en-US" dirty="0"/>
              <a:t>--- unsigned  -- [size is user defined]</a:t>
            </a:r>
          </a:p>
          <a:p>
            <a:pPr lvl="1">
              <a:buFont typeface="Wingdings" pitchFamily="2" charset="2"/>
              <a:buChar char="Ø"/>
            </a:pPr>
            <a:r>
              <a:rPr lang="en-US" b="1" dirty="0">
                <a:solidFill>
                  <a:srgbClr val="CC3300"/>
                </a:solidFill>
              </a:rPr>
              <a:t>  byte, shortint, int, longint</a:t>
            </a:r>
            <a:r>
              <a:rPr lang="en-US" dirty="0">
                <a:solidFill>
                  <a:srgbClr val="CC3300"/>
                </a:solidFill>
              </a:rPr>
              <a:t> </a:t>
            </a:r>
            <a:r>
              <a:rPr lang="en-US" dirty="0"/>
              <a:t>--- Signed / Unsigned– [8, 16, 32 &amp; 64]</a:t>
            </a:r>
          </a:p>
          <a:p>
            <a:r>
              <a:rPr lang="en-US" dirty="0"/>
              <a:t>Declaration Example:</a:t>
            </a:r>
          </a:p>
          <a:p>
            <a:endParaRPr lang="en-US" dirty="0"/>
          </a:p>
          <a:p>
            <a:endParaRPr lang="en-US" dirty="0"/>
          </a:p>
          <a:p>
            <a:pPr lvl="1"/>
            <a:r>
              <a:rPr lang="en-US" dirty="0"/>
              <a:t>Signed Declaration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16</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4800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76600"/>
            <a:ext cx="5105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32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Declare unsigned from signed type:</a:t>
            </a:r>
          </a:p>
          <a:p>
            <a:endParaRPr lang="en-US" dirty="0"/>
          </a:p>
          <a:p>
            <a:endParaRPr lang="en-US" dirty="0"/>
          </a:p>
          <a:p>
            <a:endParaRPr lang="en-US" dirty="0"/>
          </a:p>
          <a:p>
            <a:endParaRPr lang="en-US" dirty="0"/>
          </a:p>
          <a:p>
            <a:r>
              <a:rPr lang="en-US" b="1" dirty="0"/>
              <a:t>Void Data Type: </a:t>
            </a:r>
            <a:r>
              <a:rPr lang="en-US" sz="2400" dirty="0"/>
              <a:t>used as the return type of a function</a:t>
            </a:r>
          </a:p>
          <a:p>
            <a:endParaRPr lang="en-US" dirty="0"/>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8578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558" y="4191000"/>
            <a:ext cx="283253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50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06380"/>
            <a:ext cx="7288619" cy="424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String – Example:</a:t>
            </a:r>
          </a:p>
        </p:txBody>
      </p:sp>
      <p:sp>
        <p:nvSpPr>
          <p:cNvPr id="4" name="Slide Number Placeholder 3"/>
          <p:cNvSpPr>
            <a:spLocks noGrp="1"/>
          </p:cNvSpPr>
          <p:nvPr>
            <p:ph type="sldNum" sz="quarter" idx="12"/>
          </p:nvPr>
        </p:nvSpPr>
        <p:spPr/>
        <p:txBody>
          <a:bodyPr/>
          <a:lstStyle/>
          <a:p>
            <a:fld id="{AD389C59-C049-4F6F-A826-6810FD13B1B7}" type="slidenum">
              <a:rPr lang="en-US" smtClean="0"/>
              <a:t>18</a:t>
            </a:fld>
            <a:endParaRPr lang="en-US"/>
          </a:p>
        </p:txBody>
      </p:sp>
      <p:sp>
        <p:nvSpPr>
          <p:cNvPr id="5" name="Rectangular Callout 4"/>
          <p:cNvSpPr/>
          <p:nvPr/>
        </p:nvSpPr>
        <p:spPr>
          <a:xfrm>
            <a:off x="4876800" y="1524000"/>
            <a:ext cx="3429000" cy="1447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20389" y="1768888"/>
            <a:ext cx="3141822" cy="1015663"/>
          </a:xfrm>
          <a:prstGeom prst="rect">
            <a:avLst/>
          </a:prstGeom>
          <a:noFill/>
        </p:spPr>
        <p:txBody>
          <a:bodyPr wrap="none" rtlCol="0">
            <a:spAutoFit/>
          </a:bodyPr>
          <a:lstStyle/>
          <a:p>
            <a:r>
              <a:rPr lang="en-GB" sz="2000" b="1" dirty="0">
                <a:solidFill>
                  <a:schemeClr val="bg1"/>
                </a:solidFill>
              </a:rPr>
              <a:t>String 1 s1 = Hello World</a:t>
            </a:r>
            <a:br>
              <a:rPr lang="en-GB" sz="2000" b="1" dirty="0">
                <a:solidFill>
                  <a:schemeClr val="bg1"/>
                </a:solidFill>
              </a:rPr>
            </a:br>
            <a:r>
              <a:rPr lang="en-GB" sz="2000" b="1" dirty="0">
                <a:solidFill>
                  <a:schemeClr val="bg1"/>
                </a:solidFill>
              </a:rPr>
              <a:t>String 2 s2 = Hi, Hello World</a:t>
            </a:r>
            <a:br>
              <a:rPr lang="en-GB" sz="2000" b="1" dirty="0">
                <a:solidFill>
                  <a:schemeClr val="bg1"/>
                </a:solidFill>
              </a:rPr>
            </a:br>
            <a:r>
              <a:rPr lang="en-GB" sz="2000" b="1" dirty="0">
                <a:solidFill>
                  <a:schemeClr val="bg1"/>
                </a:solidFill>
              </a:rPr>
              <a:t>String 3 s3 = 128 bit b = 128</a:t>
            </a:r>
            <a:endParaRPr lang="en-US" sz="2000" b="1" dirty="0">
              <a:solidFill>
                <a:schemeClr val="bg1"/>
              </a:solidFill>
            </a:endParaRPr>
          </a:p>
        </p:txBody>
      </p:sp>
    </p:spTree>
    <p:extLst>
      <p:ext uri="{BB962C8B-B14F-4D97-AF65-F5344CB8AC3E}">
        <p14:creationId xmlns:p14="http://schemas.microsoft.com/office/powerpoint/2010/main" val="38336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Options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19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48970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40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b="1" dirty="0">
                <a:solidFill>
                  <a:srgbClr val="C00000"/>
                </a:solidFill>
              </a:rPr>
              <a:t>Testing: </a:t>
            </a:r>
            <a:r>
              <a:rPr lang="en-US" dirty="0"/>
              <a:t>Assuring that the product behaves correctly</a:t>
            </a:r>
          </a:p>
          <a:p>
            <a:pPr marL="114300" indent="0">
              <a:buNone/>
            </a:pPr>
            <a:endParaRPr lang="en-US" dirty="0"/>
          </a:p>
          <a:p>
            <a:r>
              <a:rPr lang="en-US" b="1" dirty="0">
                <a:solidFill>
                  <a:srgbClr val="C00000"/>
                </a:solidFill>
              </a:rPr>
              <a:t>Validation: </a:t>
            </a:r>
            <a:r>
              <a:rPr lang="en-US" dirty="0"/>
              <a:t>Assuring that a product meets the needs of the customer</a:t>
            </a:r>
          </a:p>
          <a:p>
            <a:pPr marL="114300" indent="0">
              <a:buNone/>
            </a:pPr>
            <a:endParaRPr lang="en-US" dirty="0"/>
          </a:p>
          <a:p>
            <a:r>
              <a:rPr lang="en-US" b="1" dirty="0">
                <a:solidFill>
                  <a:srgbClr val="C00000"/>
                </a:solidFill>
              </a:rPr>
              <a:t>Verification: </a:t>
            </a:r>
            <a:r>
              <a:rPr lang="en-US" dirty="0"/>
              <a:t>The evaluation of whether or not a product complies with the specifications </a:t>
            </a:r>
          </a:p>
        </p:txBody>
      </p:sp>
      <p:sp>
        <p:nvSpPr>
          <p:cNvPr id="4" name="Slide Number Placeholder 3"/>
          <p:cNvSpPr>
            <a:spLocks noGrp="1"/>
          </p:cNvSpPr>
          <p:nvPr>
            <p:ph type="sldNum" sz="quarter" idx="12"/>
          </p:nvPr>
        </p:nvSpPr>
        <p:spPr/>
        <p:txBody>
          <a:bodyPr/>
          <a:lstStyle/>
          <a:p>
            <a:fld id="{AD389C59-C049-4F6F-A826-6810FD13B1B7}" type="slidenum">
              <a:rPr lang="en-US" smtClean="0"/>
              <a:t>2</a:t>
            </a:fld>
            <a:endParaRPr lang="en-US"/>
          </a:p>
        </p:txBody>
      </p:sp>
    </p:spTree>
    <p:extLst>
      <p:ext uri="{BB962C8B-B14F-4D97-AF65-F5344CB8AC3E}">
        <p14:creationId xmlns:p14="http://schemas.microsoft.com/office/powerpoint/2010/main" val="226072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Options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D389C59-C049-4F6F-A826-6810FD13B1B7}" type="slidenum">
              <a:rPr lang="en-US" smtClean="0"/>
              <a:t>20</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2032000"/>
            <a:ext cx="640715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30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Enumeration / Enum: </a:t>
            </a:r>
            <a:r>
              <a:rPr lang="en-GB" sz="2400" dirty="0"/>
              <a:t>defines a set of named values </a:t>
            </a:r>
            <a:r>
              <a:rPr lang="en-GB" sz="2400" dirty="0">
                <a:sym typeface="Wingdings" pitchFamily="2" charset="2"/>
              </a:rPr>
              <a:t> </a:t>
            </a:r>
            <a:r>
              <a:rPr lang="en-US" sz="2400" dirty="0"/>
              <a:t>enhance readability </a:t>
            </a:r>
            <a:r>
              <a:rPr lang="en-US" sz="2400" dirty="0">
                <a:sym typeface="Wingdings" pitchFamily="2" charset="2"/>
              </a:rPr>
              <a:t> state machines</a:t>
            </a:r>
            <a:endParaRPr lang="en-GB" sz="2400" dirty="0"/>
          </a:p>
          <a:p>
            <a:r>
              <a:rPr lang="en-GB" sz="2800" b="1" dirty="0"/>
              <a:t>Examples:</a:t>
            </a:r>
          </a:p>
          <a:p>
            <a:endParaRPr lang="en-US" sz="2800" dirty="0"/>
          </a:p>
        </p:txBody>
      </p:sp>
      <p:sp>
        <p:nvSpPr>
          <p:cNvPr id="4" name="Slide Number Placeholder 3"/>
          <p:cNvSpPr>
            <a:spLocks noGrp="1"/>
          </p:cNvSpPr>
          <p:nvPr>
            <p:ph type="sldNum" sz="quarter" idx="12"/>
          </p:nvPr>
        </p:nvSpPr>
        <p:spPr/>
        <p:txBody>
          <a:bodyPr/>
          <a:lstStyle/>
          <a:p>
            <a:fld id="{AD389C59-C049-4F6F-A826-6810FD13B1B7}" type="slidenum">
              <a:rPr lang="en-US" smtClean="0"/>
              <a:t>21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029" y="2895600"/>
            <a:ext cx="5257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741" y="3733800"/>
            <a:ext cx="6048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204" y="4724400"/>
            <a:ext cx="62674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3362325"/>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 0,1,2,3,4,5 </a:t>
            </a:r>
            <a:endParaRPr lang="en-US" dirty="0">
              <a:solidFill>
                <a:schemeClr val="bg1"/>
              </a:solidFill>
            </a:endParaRPr>
          </a:p>
        </p:txBody>
      </p:sp>
      <p:sp>
        <p:nvSpPr>
          <p:cNvPr id="9" name="Rectangle 8"/>
          <p:cNvSpPr/>
          <p:nvPr/>
        </p:nvSpPr>
        <p:spPr>
          <a:xfrm>
            <a:off x="3124200" y="4219575"/>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0,1,4,5,10,11</a:t>
            </a:r>
            <a:endParaRPr lang="en-US" dirty="0">
              <a:solidFill>
                <a:schemeClr val="bg1"/>
              </a:solidFill>
            </a:endParaRPr>
          </a:p>
        </p:txBody>
      </p:sp>
      <p:sp>
        <p:nvSpPr>
          <p:cNvPr id="10" name="Rectangle 9"/>
          <p:cNvSpPr/>
          <p:nvPr/>
        </p:nvSpPr>
        <p:spPr>
          <a:xfrm>
            <a:off x="3196856" y="5238750"/>
            <a:ext cx="2362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Syntax error</a:t>
            </a:r>
            <a:endParaRPr lang="en-US" dirty="0">
              <a:solidFill>
                <a:schemeClr val="bg1"/>
              </a:solidFill>
            </a:endParaRPr>
          </a:p>
        </p:txBody>
      </p:sp>
    </p:spTree>
    <p:extLst>
      <p:ext uri="{BB962C8B-B14F-4D97-AF65-F5344CB8AC3E}">
        <p14:creationId xmlns:p14="http://schemas.microsoft.com/office/powerpoint/2010/main" val="23137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fontScale="92500" lnSpcReduction="20000"/>
          </a:bodyPr>
          <a:lstStyle/>
          <a:p>
            <a:r>
              <a:rPr lang="en-US" sz="3000" b="1" dirty="0"/>
              <a:t>Enumeration Methods:</a:t>
            </a:r>
          </a:p>
          <a:p>
            <a:r>
              <a:rPr lang="en-GB" dirty="0">
                <a:solidFill>
                  <a:srgbClr val="008000"/>
                </a:solidFill>
              </a:rPr>
              <a:t>first()</a:t>
            </a:r>
            <a:r>
              <a:rPr lang="en-GB" dirty="0"/>
              <a:t>     -- &gt;   returns the value of the first member of the enumeration.</a:t>
            </a:r>
          </a:p>
          <a:p>
            <a:r>
              <a:rPr lang="en-GB" dirty="0">
                <a:solidFill>
                  <a:srgbClr val="008000"/>
                </a:solidFill>
              </a:rPr>
              <a:t>last() </a:t>
            </a:r>
            <a:r>
              <a:rPr lang="en-GB" dirty="0"/>
              <a:t>    -- &gt;   returns the value of the last member of the enumeration.</a:t>
            </a:r>
          </a:p>
          <a:p>
            <a:r>
              <a:rPr lang="en-GB" dirty="0">
                <a:solidFill>
                  <a:srgbClr val="008000"/>
                </a:solidFill>
              </a:rPr>
              <a:t>next()  </a:t>
            </a:r>
            <a:r>
              <a:rPr lang="en-GB" dirty="0"/>
              <a:t>  -- &gt;   returns the value of next member of the enumeration.</a:t>
            </a:r>
          </a:p>
          <a:p>
            <a:r>
              <a:rPr lang="en-GB" dirty="0">
                <a:solidFill>
                  <a:srgbClr val="008000"/>
                </a:solidFill>
              </a:rPr>
              <a:t>next(N</a:t>
            </a:r>
            <a:r>
              <a:rPr lang="en-GB" dirty="0"/>
              <a:t>) -- &gt;   returns the value of next Nth member of the enumeration.</a:t>
            </a:r>
          </a:p>
          <a:p>
            <a:r>
              <a:rPr lang="en-GB" dirty="0">
                <a:solidFill>
                  <a:srgbClr val="008000"/>
                </a:solidFill>
              </a:rPr>
              <a:t>prev() </a:t>
            </a:r>
            <a:r>
              <a:rPr lang="en-GB" dirty="0"/>
              <a:t>   -- &gt;   returns the value of previous member of the enumeration.</a:t>
            </a:r>
          </a:p>
          <a:p>
            <a:r>
              <a:rPr lang="en-GB" dirty="0">
                <a:solidFill>
                  <a:srgbClr val="008000"/>
                </a:solidFill>
              </a:rPr>
              <a:t>prev(N)</a:t>
            </a:r>
            <a:r>
              <a:rPr lang="en-GB" dirty="0"/>
              <a:t> -- &gt;  returns the value of previous Nth member of the         enumeration.</a:t>
            </a:r>
          </a:p>
          <a:p>
            <a:r>
              <a:rPr lang="en-GB" dirty="0">
                <a:solidFill>
                  <a:srgbClr val="008000"/>
                </a:solidFill>
              </a:rPr>
              <a:t>num() </a:t>
            </a:r>
            <a:r>
              <a:rPr lang="en-GB" dirty="0"/>
              <a:t>   -- &gt;   returns the number of elements in the given enumeration.</a:t>
            </a:r>
          </a:p>
          <a:p>
            <a:r>
              <a:rPr lang="en-GB" dirty="0">
                <a:solidFill>
                  <a:srgbClr val="008000"/>
                </a:solidFill>
              </a:rPr>
              <a:t>name()</a:t>
            </a:r>
            <a:r>
              <a:rPr lang="en-GB" dirty="0"/>
              <a:t>  -- &gt;   returns the string representation of the given enumeration value.</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22</a:t>
            </a:fld>
            <a:endParaRPr lang="en-US"/>
          </a:p>
        </p:txBody>
      </p:sp>
    </p:spTree>
    <p:extLst>
      <p:ext uri="{BB962C8B-B14F-4D97-AF65-F5344CB8AC3E}">
        <p14:creationId xmlns:p14="http://schemas.microsoft.com/office/powerpoint/2010/main" val="305715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8176" y="2057400"/>
            <a:ext cx="789904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23</a:t>
            </a:fld>
            <a:endParaRPr lang="en-US"/>
          </a:p>
        </p:txBody>
      </p:sp>
      <p:sp>
        <p:nvSpPr>
          <p:cNvPr id="5" name="Rectangular Callout 4"/>
          <p:cNvSpPr/>
          <p:nvPr/>
        </p:nvSpPr>
        <p:spPr>
          <a:xfrm>
            <a:off x="2743200" y="4800600"/>
            <a:ext cx="4191000" cy="172341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Colors :: Value of red is = 0</a:t>
            </a:r>
            <a:br>
              <a:rPr lang="en-GB" dirty="0">
                <a:solidFill>
                  <a:schemeClr val="bg1"/>
                </a:solidFill>
              </a:rPr>
            </a:br>
            <a:r>
              <a:rPr lang="en-GB" dirty="0">
                <a:solidFill>
                  <a:schemeClr val="bg1"/>
                </a:solidFill>
              </a:rPr>
              <a:t>   Colors :: Value of green is = 1</a:t>
            </a:r>
            <a:br>
              <a:rPr lang="en-GB" dirty="0">
                <a:solidFill>
                  <a:schemeClr val="bg1"/>
                </a:solidFill>
              </a:rPr>
            </a:br>
            <a:r>
              <a:rPr lang="en-GB" dirty="0">
                <a:solidFill>
                  <a:schemeClr val="bg1"/>
                </a:solidFill>
              </a:rPr>
              <a:t> Colors :: Value of blue is = 2</a:t>
            </a:r>
            <a:br>
              <a:rPr lang="en-GB" dirty="0">
                <a:solidFill>
                  <a:schemeClr val="bg1"/>
                </a:solidFill>
              </a:rPr>
            </a:br>
            <a:r>
              <a:rPr lang="en-GB" dirty="0">
                <a:solidFill>
                  <a:schemeClr val="bg1"/>
                </a:solidFill>
              </a:rPr>
              <a:t>    Colors :: Value of yellow is = 3</a:t>
            </a:r>
            <a:br>
              <a:rPr lang="en-GB" dirty="0">
                <a:solidFill>
                  <a:schemeClr val="bg1"/>
                </a:solidFill>
              </a:rPr>
            </a:br>
            <a:r>
              <a:rPr lang="en-GB" dirty="0">
                <a:solidFill>
                  <a:schemeClr val="bg1"/>
                </a:solidFill>
              </a:rPr>
              <a:t>  Colors :: Value of white is = 4</a:t>
            </a:r>
            <a:br>
              <a:rPr lang="en-GB" dirty="0">
                <a:solidFill>
                  <a:schemeClr val="bg1"/>
                </a:solidFill>
              </a:rPr>
            </a:br>
            <a:r>
              <a:rPr lang="en-GB" dirty="0">
                <a:solidFill>
                  <a:schemeClr val="bg1"/>
                </a:solidFill>
              </a:rPr>
              <a:t> Colors :: Value of black is = 5</a:t>
            </a:r>
            <a:endParaRPr lang="en-US" dirty="0">
              <a:solidFill>
                <a:schemeClr val="bg1"/>
              </a:solidFill>
            </a:endParaRPr>
          </a:p>
        </p:txBody>
      </p:sp>
      <p:sp>
        <p:nvSpPr>
          <p:cNvPr id="6" name="Rectangle 5"/>
          <p:cNvSpPr/>
          <p:nvPr/>
        </p:nvSpPr>
        <p:spPr>
          <a:xfrm>
            <a:off x="609600" y="1371600"/>
            <a:ext cx="3730508" cy="461665"/>
          </a:xfrm>
          <a:prstGeom prst="rect">
            <a:avLst/>
          </a:prstGeom>
        </p:spPr>
        <p:txBody>
          <a:bodyPr wrap="none">
            <a:spAutoFit/>
          </a:bodyPr>
          <a:lstStyle/>
          <a:p>
            <a:pPr marL="342900" indent="-342900">
              <a:buFont typeface="Arial" pitchFamily="34" charset="0"/>
              <a:buChar char="•"/>
            </a:pPr>
            <a:r>
              <a:rPr lang="en-US" sz="2400" b="1" dirty="0"/>
              <a:t>Enumeration– Example1:</a:t>
            </a:r>
          </a:p>
        </p:txBody>
      </p:sp>
    </p:spTree>
    <p:extLst>
      <p:ext uri="{BB962C8B-B14F-4D97-AF65-F5344CB8AC3E}">
        <p14:creationId xmlns:p14="http://schemas.microsoft.com/office/powerpoint/2010/main" val="325590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5" name="Content Placeholder 4"/>
          <p:cNvSpPr>
            <a:spLocks noGrp="1"/>
          </p:cNvSpPr>
          <p:nvPr>
            <p:ph idx="1"/>
          </p:nvPr>
        </p:nvSpPr>
        <p:spPr>
          <a:xfrm>
            <a:off x="457200" y="1600200"/>
            <a:ext cx="3730508" cy="461665"/>
          </a:xfrm>
          <a:prstGeom prst="rect">
            <a:avLst/>
          </a:prstGeom>
        </p:spPr>
        <p:txBody>
          <a:bodyPr wrap="none">
            <a:spAutoFit/>
          </a:bodyPr>
          <a:lstStyle/>
          <a:p>
            <a:pPr marL="342900" indent="-342900">
              <a:buFont typeface="Arial" pitchFamily="34" charset="0"/>
              <a:buChar char="•"/>
            </a:pPr>
            <a:r>
              <a:rPr lang="en-US" sz="2400" b="1" dirty="0"/>
              <a:t>Enumeration– Example2:</a:t>
            </a:r>
          </a:p>
        </p:txBody>
      </p:sp>
      <p:sp>
        <p:nvSpPr>
          <p:cNvPr id="4" name="Slide Number Placeholder 3"/>
          <p:cNvSpPr>
            <a:spLocks noGrp="1"/>
          </p:cNvSpPr>
          <p:nvPr>
            <p:ph type="sldNum" sz="quarter" idx="12"/>
          </p:nvPr>
        </p:nvSpPr>
        <p:spPr/>
        <p:txBody>
          <a:bodyPr/>
          <a:lstStyle/>
          <a:p>
            <a:fld id="{AD389C59-C049-4F6F-A826-6810FD13B1B7}" type="slidenum">
              <a:rPr lang="en-US" smtClean="0"/>
              <a:t>24</a:t>
            </a:fld>
            <a:endParaRPr 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540"/>
          <a:stretch/>
        </p:blipFill>
        <p:spPr bwMode="auto">
          <a:xfrm>
            <a:off x="304800" y="2057400"/>
            <a:ext cx="8057707"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3429000" y="4800600"/>
            <a:ext cx="4191000" cy="172341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Colors :: Value of  red   is = 0</a:t>
            </a:r>
            <a:br>
              <a:rPr lang="en-GB" dirty="0">
                <a:solidFill>
                  <a:schemeClr val="bg1"/>
                </a:solidFill>
              </a:rPr>
            </a:br>
            <a:r>
              <a:rPr lang="en-GB" dirty="0">
                <a:solidFill>
                  <a:schemeClr val="bg1"/>
                </a:solidFill>
              </a:rPr>
              <a:t>  Colors :: Value of  green   is = 1</a:t>
            </a:r>
            <a:br>
              <a:rPr lang="en-GB" dirty="0">
                <a:solidFill>
                  <a:schemeClr val="bg1"/>
                </a:solidFill>
              </a:rPr>
            </a:br>
            <a:r>
              <a:rPr lang="en-GB" dirty="0">
                <a:solidFill>
                  <a:schemeClr val="bg1"/>
                </a:solidFill>
              </a:rPr>
              <a:t>Colors :: Value of  blue   is = 4</a:t>
            </a:r>
            <a:br>
              <a:rPr lang="en-GB" dirty="0">
                <a:solidFill>
                  <a:schemeClr val="bg1"/>
                </a:solidFill>
              </a:rPr>
            </a:br>
            <a:r>
              <a:rPr lang="en-GB" dirty="0">
                <a:solidFill>
                  <a:schemeClr val="bg1"/>
                </a:solidFill>
              </a:rPr>
              <a:t>   Colors :: Value of  yellow   is = 5</a:t>
            </a:r>
            <a:br>
              <a:rPr lang="en-GB" dirty="0">
                <a:solidFill>
                  <a:schemeClr val="bg1"/>
                </a:solidFill>
              </a:rPr>
            </a:br>
            <a:r>
              <a:rPr lang="en-GB" dirty="0">
                <a:solidFill>
                  <a:schemeClr val="bg1"/>
                </a:solidFill>
              </a:rPr>
              <a:t>    Colors :: Value of  white   is = 10</a:t>
            </a:r>
            <a:br>
              <a:rPr lang="en-GB" dirty="0">
                <a:solidFill>
                  <a:schemeClr val="bg1"/>
                </a:solidFill>
              </a:rPr>
            </a:br>
            <a:r>
              <a:rPr lang="en-GB" dirty="0">
                <a:solidFill>
                  <a:schemeClr val="bg1"/>
                </a:solidFill>
              </a:rPr>
              <a:t>   Colors :: Value of  black   is = 11</a:t>
            </a:r>
            <a:endParaRPr lang="en-US" dirty="0">
              <a:solidFill>
                <a:schemeClr val="bg1"/>
              </a:solidFill>
            </a:endParaRPr>
          </a:p>
        </p:txBody>
      </p:sp>
    </p:spTree>
    <p:extLst>
      <p:ext uri="{BB962C8B-B14F-4D97-AF65-F5344CB8AC3E}">
        <p14:creationId xmlns:p14="http://schemas.microsoft.com/office/powerpoint/2010/main" val="42210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Enumeration– Example3:</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25</a:t>
            </a:fld>
            <a:endParaRPr lang="en-US"/>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833"/>
          <a:stretch/>
        </p:blipFill>
        <p:spPr bwMode="auto">
          <a:xfrm>
            <a:off x="76200" y="2148292"/>
            <a:ext cx="829891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457200" y="4800601"/>
            <a:ext cx="7696200" cy="1524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bg1"/>
                </a:solidFill>
              </a:rPr>
              <a:t>Error-[ENUMDUPL] Duplicate labels in enum testbench.sv, 9 </a:t>
            </a:r>
            <a:br>
              <a:rPr lang="en-GB" sz="2000" dirty="0">
                <a:solidFill>
                  <a:schemeClr val="bg1"/>
                </a:solidFill>
              </a:rPr>
            </a:br>
            <a:r>
              <a:rPr lang="en-GB" sz="2000" dirty="0">
                <a:solidFill>
                  <a:schemeClr val="bg1"/>
                </a:solidFill>
              </a:rPr>
              <a:t>The enum label 'white' has the value 5 which is duplicate of enum label </a:t>
            </a:r>
            <a:br>
              <a:rPr lang="en-GB" sz="2000" dirty="0">
                <a:solidFill>
                  <a:schemeClr val="bg1"/>
                </a:solidFill>
              </a:rPr>
            </a:br>
            <a:r>
              <a:rPr lang="en-GB" sz="2000" dirty="0">
                <a:solidFill>
                  <a:schemeClr val="bg1"/>
                </a:solidFill>
              </a:rPr>
              <a:t>'yellow' in the declared enum.</a:t>
            </a:r>
            <a:endParaRPr lang="en-US" sz="2000" dirty="0">
              <a:solidFill>
                <a:schemeClr val="bg1"/>
              </a:solidFill>
            </a:endParaRPr>
          </a:p>
        </p:txBody>
      </p:sp>
    </p:spTree>
    <p:extLst>
      <p:ext uri="{BB962C8B-B14F-4D97-AF65-F5344CB8AC3E}">
        <p14:creationId xmlns:p14="http://schemas.microsoft.com/office/powerpoint/2010/main" val="2506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- 1</a:t>
            </a:r>
          </a:p>
        </p:txBody>
      </p:sp>
      <p:sp>
        <p:nvSpPr>
          <p:cNvPr id="4" name="Slide Number Placeholder 3"/>
          <p:cNvSpPr>
            <a:spLocks noGrp="1"/>
          </p:cNvSpPr>
          <p:nvPr>
            <p:ph type="sldNum" sz="quarter" idx="12"/>
          </p:nvPr>
        </p:nvSpPr>
        <p:spPr/>
        <p:txBody>
          <a:bodyPr/>
          <a:lstStyle/>
          <a:p>
            <a:fld id="{AD389C59-C049-4F6F-A826-6810FD13B1B7}" type="slidenum">
              <a:rPr lang="en-US" smtClean="0"/>
              <a:t>26</a:t>
            </a:fld>
            <a:endParaRPr lang="en-US"/>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1196502"/>
            <a:ext cx="5892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15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GB" dirty="0"/>
              <a:t>A Class is a collection of data and a set of subroutines that operate on that data. </a:t>
            </a:r>
          </a:p>
          <a:p>
            <a:pPr lvl="1"/>
            <a:r>
              <a:rPr lang="en-GB" dirty="0"/>
              <a:t>The data in a class are referred to as class properties</a:t>
            </a:r>
          </a:p>
          <a:p>
            <a:pPr lvl="1"/>
            <a:r>
              <a:rPr lang="en-GB" dirty="0"/>
              <a:t>The subroutines are called methods</a:t>
            </a:r>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77906"/>
            <a:ext cx="6438900" cy="31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004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b="1" dirty="0"/>
              <a:t>Array:</a:t>
            </a:r>
          </a:p>
        </p:txBody>
      </p:sp>
      <p:sp>
        <p:nvSpPr>
          <p:cNvPr id="4" name="Slide Number Placeholder 3"/>
          <p:cNvSpPr>
            <a:spLocks noGrp="1"/>
          </p:cNvSpPr>
          <p:nvPr>
            <p:ph type="sldNum" sz="quarter" idx="12"/>
          </p:nvPr>
        </p:nvSpPr>
        <p:spPr/>
        <p:txBody>
          <a:bodyPr/>
          <a:lstStyle/>
          <a:p>
            <a:fld id="{AD389C59-C049-4F6F-A826-6810FD13B1B7}" type="slidenum">
              <a:rPr lang="en-US" smtClean="0"/>
              <a:t>28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700962" cy="181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688" t="9497" r="5744" b="18767"/>
          <a:stretch/>
        </p:blipFill>
        <p:spPr bwMode="auto">
          <a:xfrm>
            <a:off x="1637413" y="4191000"/>
            <a:ext cx="5475767" cy="251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54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Packed Array:</a:t>
            </a:r>
          </a:p>
          <a:p>
            <a:pPr lvl="1"/>
            <a:r>
              <a:rPr lang="en-US" dirty="0"/>
              <a:t>A packed array is a mechanism for subdividing a vector into sub-fields, which can be conveniently accessed as array elements.</a:t>
            </a:r>
          </a:p>
          <a:p>
            <a:pPr lvl="1"/>
            <a:r>
              <a:rPr lang="en-US" dirty="0"/>
              <a:t>bit [2:0] [7:0] array5;</a:t>
            </a:r>
          </a:p>
          <a:p>
            <a:pPr lvl="1"/>
            <a:endParaRPr lang="en-US" dirty="0"/>
          </a:p>
          <a:p>
            <a:pPr lvl="1"/>
            <a:endParaRPr lang="en-US" dirty="0"/>
          </a:p>
          <a:p>
            <a:pPr marL="411480" lvl="1" indent="0">
              <a:buNone/>
            </a:pPr>
            <a:endParaRPr lang="en-US" dirty="0"/>
          </a:p>
          <a:p>
            <a:r>
              <a:rPr lang="en-US" dirty="0"/>
              <a:t>Unpacked Array:</a:t>
            </a:r>
          </a:p>
          <a:p>
            <a:pPr lvl="1"/>
            <a:r>
              <a:rPr lang="en-US" dirty="0"/>
              <a:t>An unpacked array may or may not be so represented as a contiguous set of bits</a:t>
            </a:r>
          </a:p>
          <a:p>
            <a:pPr lvl="1"/>
            <a:r>
              <a:rPr lang="en-US" dirty="0"/>
              <a:t>bit [7:0] array4[2:0];</a:t>
            </a:r>
          </a:p>
          <a:p>
            <a:pPr lvl="1"/>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29</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681162" y="3200401"/>
            <a:ext cx="5781675" cy="93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083" y="5181600"/>
            <a:ext cx="4581525" cy="127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53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VLSI Design Flow</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48988FA-9B13-4682-9034-496C1BCD4B1A}" type="slidenum">
              <a:rPr lang="en-US" smtClean="0"/>
              <a:t>3</a:t>
            </a:fld>
            <a:endParaRPr lang="en-US"/>
          </a:p>
        </p:txBody>
      </p:sp>
      <p:sp>
        <p:nvSpPr>
          <p:cNvPr id="5" name="Rectangle 4"/>
          <p:cNvSpPr/>
          <p:nvPr/>
        </p:nvSpPr>
        <p:spPr>
          <a:xfrm>
            <a:off x="6858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Specifications</a:t>
            </a:r>
          </a:p>
        </p:txBody>
      </p:sp>
      <p:sp>
        <p:nvSpPr>
          <p:cNvPr id="6" name="Rectangle 5"/>
          <p:cNvSpPr/>
          <p:nvPr/>
        </p:nvSpPr>
        <p:spPr>
          <a:xfrm>
            <a:off x="32004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Architectural Design </a:t>
            </a:r>
          </a:p>
        </p:txBody>
      </p:sp>
      <p:sp>
        <p:nvSpPr>
          <p:cNvPr id="7" name="Rectangle 6"/>
          <p:cNvSpPr/>
          <p:nvPr/>
        </p:nvSpPr>
        <p:spPr>
          <a:xfrm>
            <a:off x="5715000" y="1981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Design</a:t>
            </a:r>
          </a:p>
        </p:txBody>
      </p:sp>
      <p:sp>
        <p:nvSpPr>
          <p:cNvPr id="8" name="Rectangle 7"/>
          <p:cNvSpPr/>
          <p:nvPr/>
        </p:nvSpPr>
        <p:spPr>
          <a:xfrm>
            <a:off x="1295400" y="3294993"/>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 Design</a:t>
            </a:r>
          </a:p>
          <a:p>
            <a:pPr algn="ctr"/>
            <a:r>
              <a:rPr lang="en-US" dirty="0"/>
              <a:t>(Synthesis)</a:t>
            </a:r>
          </a:p>
        </p:txBody>
      </p:sp>
      <p:sp>
        <p:nvSpPr>
          <p:cNvPr id="9" name="Rectangle 8"/>
          <p:cNvSpPr/>
          <p:nvPr/>
        </p:nvSpPr>
        <p:spPr>
          <a:xfrm>
            <a:off x="5105400" y="3313386"/>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Design</a:t>
            </a:r>
          </a:p>
        </p:txBody>
      </p:sp>
      <p:sp>
        <p:nvSpPr>
          <p:cNvPr id="11" name="Rectangle 10"/>
          <p:cNvSpPr/>
          <p:nvPr/>
        </p:nvSpPr>
        <p:spPr>
          <a:xfrm>
            <a:off x="6858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Fabrication</a:t>
            </a:r>
          </a:p>
        </p:txBody>
      </p:sp>
      <p:sp>
        <p:nvSpPr>
          <p:cNvPr id="12" name="Rectangle 11"/>
          <p:cNvSpPr/>
          <p:nvPr/>
        </p:nvSpPr>
        <p:spPr>
          <a:xfrm>
            <a:off x="32004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Packaging and Testing</a:t>
            </a:r>
          </a:p>
        </p:txBody>
      </p:sp>
      <p:sp>
        <p:nvSpPr>
          <p:cNvPr id="13" name="Rectangle 12"/>
          <p:cNvSpPr/>
          <p:nvPr/>
        </p:nvSpPr>
        <p:spPr>
          <a:xfrm>
            <a:off x="5715000" y="4648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Chip</a:t>
            </a:r>
          </a:p>
        </p:txBody>
      </p:sp>
      <p:cxnSp>
        <p:nvCxnSpPr>
          <p:cNvPr id="15" name="Straight Arrow Connector 14"/>
          <p:cNvCxnSpPr>
            <a:stCxn id="5" idx="3"/>
            <a:endCxn id="6" idx="1"/>
          </p:cNvCxnSpPr>
          <p:nvPr/>
        </p:nvCxnSpPr>
        <p:spPr>
          <a:xfrm>
            <a:off x="2590800" y="24003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24003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3"/>
            <a:endCxn id="8" idx="1"/>
          </p:cNvCxnSpPr>
          <p:nvPr/>
        </p:nvCxnSpPr>
        <p:spPr>
          <a:xfrm flipH="1">
            <a:off x="1295400" y="2400300"/>
            <a:ext cx="6324600" cy="1313793"/>
          </a:xfrm>
          <a:prstGeom prst="bentConnector5">
            <a:avLst>
              <a:gd name="adj1" fmla="val -3614"/>
              <a:gd name="adj2" fmla="val 50000"/>
              <a:gd name="adj3" fmla="val 1036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3200400" y="3695700"/>
            <a:ext cx="1905000" cy="36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H="1">
            <a:off x="685800" y="3771900"/>
            <a:ext cx="6934200" cy="1295400"/>
          </a:xfrm>
          <a:prstGeom prst="bentConnector5">
            <a:avLst>
              <a:gd name="adj1" fmla="val -3297"/>
              <a:gd name="adj2" fmla="val 50000"/>
              <a:gd name="adj3" fmla="val 10329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51054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5400" y="5107619"/>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37719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9979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Fixed size array </a:t>
            </a:r>
            <a:r>
              <a:rPr lang="en-US" dirty="0">
                <a:sym typeface="Wingdings" pitchFamily="2" charset="2"/>
              </a:rPr>
              <a:t> </a:t>
            </a:r>
            <a:r>
              <a:rPr lang="en-GB" dirty="0"/>
              <a:t>array size will be constant throughout the simulation</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30</a:t>
            </a:fld>
            <a:endParaRPr lang="en-US"/>
          </a:p>
        </p:txBody>
      </p:sp>
      <p:pic>
        <p:nvPicPr>
          <p:cNvPr id="12290"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047750" y="2438400"/>
            <a:ext cx="58102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90600" y="3239829"/>
            <a:ext cx="21907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1066800" y="3735129"/>
            <a:ext cx="4600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806"/>
          <a:stretch/>
        </p:blipFill>
        <p:spPr bwMode="auto">
          <a:xfrm>
            <a:off x="3431602" y="3581401"/>
            <a:ext cx="5010649" cy="319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009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a:xfrm>
            <a:off x="457200" y="1295400"/>
            <a:ext cx="8229600" cy="4525963"/>
          </a:xfrm>
        </p:spPr>
        <p:txBody>
          <a:bodyPr/>
          <a:lstStyle/>
          <a:p>
            <a:r>
              <a:rPr lang="en-US" dirty="0"/>
              <a:t>Array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31</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192925" cy="490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09681" y="11811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array1-------</a:t>
            </a:r>
            <a:br>
              <a:rPr lang="en-GB" dirty="0"/>
            </a:br>
            <a:r>
              <a:rPr lang="en-GB" dirty="0"/>
              <a:t>array1[0] = 0</a:t>
            </a:r>
            <a:br>
              <a:rPr lang="en-GB" dirty="0"/>
            </a:br>
            <a:r>
              <a:rPr lang="en-GB" dirty="0"/>
              <a:t>array1[1] = 1</a:t>
            </a:r>
            <a:br>
              <a:rPr lang="en-GB" dirty="0"/>
            </a:br>
            <a:r>
              <a:rPr lang="en-GB" dirty="0"/>
              <a:t>array1[2] = 2</a:t>
            </a:r>
            <a:br>
              <a:rPr lang="en-GB" dirty="0"/>
            </a:br>
            <a:r>
              <a:rPr lang="en-GB" dirty="0"/>
              <a:t>array1[3] = 3</a:t>
            </a:r>
            <a:br>
              <a:rPr lang="en-GB" dirty="0"/>
            </a:br>
            <a:r>
              <a:rPr lang="en-GB" dirty="0"/>
              <a:t>array1[4] = 4</a:t>
            </a:r>
            <a:br>
              <a:rPr lang="en-GB" dirty="0"/>
            </a:br>
            <a:r>
              <a:rPr lang="en-GB" dirty="0"/>
              <a:t>array1[5] = 5</a:t>
            </a:r>
            <a:endParaRPr lang="en-US" dirty="0"/>
          </a:p>
        </p:txBody>
      </p:sp>
      <p:sp>
        <p:nvSpPr>
          <p:cNvPr id="7" name="Rectangle 6"/>
          <p:cNvSpPr/>
          <p:nvPr/>
        </p:nvSpPr>
        <p:spPr>
          <a:xfrm>
            <a:off x="5303196" y="1200555"/>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array2-------</a:t>
            </a:r>
            <a:br>
              <a:rPr lang="en-GB" dirty="0"/>
            </a:br>
            <a:r>
              <a:rPr lang="en-GB" dirty="0"/>
              <a:t>array2[0] = 5</a:t>
            </a:r>
            <a:br>
              <a:rPr lang="en-GB" dirty="0"/>
            </a:br>
            <a:r>
              <a:rPr lang="en-GB" dirty="0"/>
              <a:t>array2[1] = 4</a:t>
            </a:r>
            <a:br>
              <a:rPr lang="en-GB" dirty="0"/>
            </a:br>
            <a:r>
              <a:rPr lang="en-GB" dirty="0"/>
              <a:t>array2[2] = 3</a:t>
            </a:r>
            <a:br>
              <a:rPr lang="en-GB" dirty="0"/>
            </a:br>
            <a:r>
              <a:rPr lang="en-GB" dirty="0"/>
              <a:t>array2[3] = 2</a:t>
            </a:r>
            <a:br>
              <a:rPr lang="en-GB" dirty="0"/>
            </a:br>
            <a:r>
              <a:rPr lang="en-GB" dirty="0"/>
              <a:t>array2[4] = 1</a:t>
            </a:r>
            <a:br>
              <a:rPr lang="en-GB" dirty="0"/>
            </a:br>
            <a:r>
              <a:rPr lang="en-GB" dirty="0"/>
              <a:t>array2[5] = 0</a:t>
            </a:r>
            <a:endParaRPr lang="en-US" dirty="0"/>
          </a:p>
        </p:txBody>
      </p:sp>
      <p:sp>
        <p:nvSpPr>
          <p:cNvPr id="8" name="Rectangle 7"/>
          <p:cNvSpPr/>
          <p:nvPr/>
        </p:nvSpPr>
        <p:spPr>
          <a:xfrm>
            <a:off x="5316166" y="1371600"/>
            <a:ext cx="30480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array3-------</a:t>
            </a:r>
            <a:br>
              <a:rPr lang="en-GB" dirty="0"/>
            </a:br>
            <a:r>
              <a:rPr lang="en-GB" dirty="0"/>
              <a:t>array3[2][3] = 0</a:t>
            </a:r>
            <a:br>
              <a:rPr lang="en-GB" dirty="0"/>
            </a:br>
            <a:r>
              <a:rPr lang="en-GB" dirty="0"/>
              <a:t>array3[2][2] = 1</a:t>
            </a:r>
            <a:br>
              <a:rPr lang="en-GB" dirty="0"/>
            </a:br>
            <a:r>
              <a:rPr lang="en-GB" dirty="0"/>
              <a:t>array3[2][1] = 2</a:t>
            </a:r>
            <a:br>
              <a:rPr lang="en-GB" dirty="0"/>
            </a:br>
            <a:r>
              <a:rPr lang="en-GB" dirty="0"/>
              <a:t>array3[2][0] = 3</a:t>
            </a:r>
            <a:br>
              <a:rPr lang="en-GB" dirty="0"/>
            </a:br>
            <a:r>
              <a:rPr lang="en-GB" dirty="0"/>
              <a:t>array3[1][3] = 4</a:t>
            </a:r>
            <a:br>
              <a:rPr lang="en-GB" dirty="0"/>
            </a:br>
            <a:r>
              <a:rPr lang="en-GB" dirty="0"/>
              <a:t>array3[1][2] = 5</a:t>
            </a:r>
            <a:br>
              <a:rPr lang="en-GB" dirty="0"/>
            </a:br>
            <a:r>
              <a:rPr lang="en-GB" dirty="0"/>
              <a:t>array3[1][1] = 6</a:t>
            </a:r>
            <a:br>
              <a:rPr lang="en-GB" dirty="0"/>
            </a:br>
            <a:r>
              <a:rPr lang="en-GB" dirty="0"/>
              <a:t>array3[1][0] = 7</a:t>
            </a:r>
            <a:br>
              <a:rPr lang="en-GB" dirty="0"/>
            </a:br>
            <a:r>
              <a:rPr lang="en-GB" dirty="0"/>
              <a:t>array3[0][3] = 8</a:t>
            </a:r>
            <a:br>
              <a:rPr lang="en-GB" dirty="0"/>
            </a:br>
            <a:r>
              <a:rPr lang="en-GB" dirty="0"/>
              <a:t>array3[0][2] = 9</a:t>
            </a:r>
            <a:br>
              <a:rPr lang="en-GB" dirty="0"/>
            </a:br>
            <a:r>
              <a:rPr lang="en-GB" dirty="0"/>
              <a:t>array3[0][1] = 10</a:t>
            </a:r>
            <a:br>
              <a:rPr lang="en-GB" dirty="0"/>
            </a:br>
            <a:r>
              <a:rPr lang="en-GB" dirty="0"/>
              <a:t>array3[0][0] = 11</a:t>
            </a:r>
            <a:endParaRPr lang="en-US" dirty="0"/>
          </a:p>
        </p:txBody>
      </p:sp>
      <p:sp>
        <p:nvSpPr>
          <p:cNvPr id="9" name="Rectangle 8"/>
          <p:cNvSpPr/>
          <p:nvPr/>
        </p:nvSpPr>
        <p:spPr>
          <a:xfrm>
            <a:off x="4395281" y="1886355"/>
            <a:ext cx="3986719" cy="253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-------displaying uninitialized array4-------</a:t>
            </a:r>
            <a:br>
              <a:rPr lang="en-GB" dirty="0"/>
            </a:br>
            <a:r>
              <a:rPr lang="en-GB" dirty="0"/>
              <a:t>array4[0] = 0</a:t>
            </a:r>
            <a:br>
              <a:rPr lang="en-GB" dirty="0"/>
            </a:br>
            <a:r>
              <a:rPr lang="en-GB" dirty="0"/>
              <a:t>array4[1] = 0</a:t>
            </a:r>
            <a:br>
              <a:rPr lang="en-GB" dirty="0"/>
            </a:br>
            <a:r>
              <a:rPr lang="en-GB" dirty="0"/>
              <a:t>array4[2] = 0</a:t>
            </a:r>
            <a:br>
              <a:rPr lang="en-GB" dirty="0"/>
            </a:br>
            <a:r>
              <a:rPr lang="en-GB" dirty="0"/>
              <a:t>array4[3] = 0</a:t>
            </a:r>
            <a:br>
              <a:rPr lang="en-GB" dirty="0"/>
            </a:br>
            <a:r>
              <a:rPr lang="en-GB" dirty="0"/>
              <a:t>array4[4] = 0</a:t>
            </a:r>
            <a:endParaRPr lang="en-US" dirty="0"/>
          </a:p>
        </p:txBody>
      </p:sp>
    </p:spTree>
    <p:extLst>
      <p:ext uri="{BB962C8B-B14F-4D97-AF65-F5344CB8AC3E}">
        <p14:creationId xmlns:p14="http://schemas.microsoft.com/office/powerpoint/2010/main" val="26853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r>
              <a:rPr lang="en-US" b="1" dirty="0"/>
              <a:t>Dynamic Array: </a:t>
            </a:r>
            <a:r>
              <a:rPr lang="en-GB" sz="2400" dirty="0"/>
              <a:t>size can be set or changed at run-time</a:t>
            </a:r>
          </a:p>
          <a:p>
            <a:pPr lvl="1"/>
            <a:r>
              <a:rPr lang="en-GB" sz="1800" dirty="0"/>
              <a:t>The space for a dynamic array doesn’t exist until the array is explicitly created at run-time</a:t>
            </a:r>
          </a:p>
          <a:p>
            <a:endParaRPr lang="en-GB" sz="2400" b="1" dirty="0"/>
          </a:p>
          <a:p>
            <a:endParaRPr lang="en-US" b="1" dirty="0"/>
          </a:p>
          <a:p>
            <a:r>
              <a:rPr lang="en-US" b="1" dirty="0"/>
              <a:t>Methods:</a:t>
            </a:r>
          </a:p>
          <a:p>
            <a:endParaRPr lang="en-GB"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32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486965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72270"/>
            <a:ext cx="608076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11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33</a:t>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64" y="2482500"/>
            <a:ext cx="5929312" cy="313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5157" y="2895600"/>
            <a:ext cx="6105525" cy="232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7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par>
                                <p:cTn id="8" presetID="10" presetClass="exit" presetSubtype="0" fill="hold" nodeType="withEffect">
                                  <p:stCondLst>
                                    <p:cond delay="0"/>
                                  </p:stCondLst>
                                  <p:childTnLst>
                                    <p:animEffect transition="out" filter="fade">
                                      <p:cBhvr>
                                        <p:cTn id="9" dur="500"/>
                                        <p:tgtEl>
                                          <p:spTgt spid="14338"/>
                                        </p:tgtEl>
                                      </p:cBhvr>
                                    </p:animEffect>
                                    <p:set>
                                      <p:cBhvr>
                                        <p:cTn id="10" dur="1" fill="hold">
                                          <p:stCondLst>
                                            <p:cond delay="499"/>
                                          </p:stCondLst>
                                        </p:cTn>
                                        <p:tgtEl>
                                          <p:spTgt spid="14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Resize the array</a:t>
            </a:r>
          </a:p>
        </p:txBody>
      </p:sp>
      <p:sp>
        <p:nvSpPr>
          <p:cNvPr id="4" name="Slide Number Placeholder 3"/>
          <p:cNvSpPr>
            <a:spLocks noGrp="1"/>
          </p:cNvSpPr>
          <p:nvPr>
            <p:ph type="sldNum" sz="quarter" idx="12"/>
          </p:nvPr>
        </p:nvSpPr>
        <p:spPr/>
        <p:txBody>
          <a:bodyPr/>
          <a:lstStyle/>
          <a:p>
            <a:fld id="{AD389C59-C049-4F6F-A826-6810FD13B1B7}" type="slidenum">
              <a:rPr lang="en-US" smtClean="0"/>
              <a:t>34</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197" y="2057400"/>
            <a:ext cx="64389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41" y="2710416"/>
            <a:ext cx="7186612" cy="62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9" y="3340706"/>
            <a:ext cx="5743293" cy="35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a:xfrm>
            <a:off x="457200" y="1219200"/>
            <a:ext cx="8229600" cy="4525963"/>
          </a:xfrm>
        </p:spPr>
        <p:txBody>
          <a:bodyPr/>
          <a:lstStyle/>
          <a:p>
            <a:r>
              <a:rPr lang="en-US" dirty="0"/>
              <a:t>Dynamic Array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35</a:t>
            </a:fld>
            <a:endParaRPr lang="en-US"/>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5944850" cy="487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86400" y="1050851"/>
            <a:ext cx="2819400" cy="579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Before Memory Allocation</a:t>
            </a:r>
            <a:br>
              <a:rPr lang="en-GB" dirty="0"/>
            </a:br>
            <a:r>
              <a:rPr lang="en-GB" dirty="0"/>
              <a:t>Size of d_array1 0</a:t>
            </a:r>
            <a:br>
              <a:rPr lang="en-GB" dirty="0"/>
            </a:br>
            <a:r>
              <a:rPr lang="en-GB" dirty="0"/>
              <a:t>Size of d_array2 0</a:t>
            </a:r>
            <a:br>
              <a:rPr lang="en-GB" dirty="0"/>
            </a:br>
            <a:r>
              <a:rPr lang="en-GB" dirty="0"/>
              <a:t>After Memory Allocation</a:t>
            </a:r>
            <a:br>
              <a:rPr lang="en-GB" dirty="0"/>
            </a:br>
            <a:r>
              <a:rPr lang="en-GB" dirty="0"/>
              <a:t>Size of d_array1 4</a:t>
            </a:r>
            <a:br>
              <a:rPr lang="en-GB" dirty="0"/>
            </a:br>
            <a:r>
              <a:rPr lang="en-GB" dirty="0"/>
              <a:t>Size of d_array2 6</a:t>
            </a:r>
            <a:br>
              <a:rPr lang="en-GB" dirty="0"/>
            </a:br>
            <a:r>
              <a:rPr lang="en-GB" dirty="0"/>
              <a:t>--- d_array1 Values are ---</a:t>
            </a:r>
            <a:br>
              <a:rPr lang="en-GB" dirty="0"/>
            </a:br>
            <a:r>
              <a:rPr lang="en-GB" dirty="0"/>
              <a:t>d_aaray1[0] = 0</a:t>
            </a:r>
            <a:br>
              <a:rPr lang="en-GB" dirty="0"/>
            </a:br>
            <a:r>
              <a:rPr lang="en-GB" dirty="0"/>
              <a:t>d_aaray1[1] = 1</a:t>
            </a:r>
            <a:br>
              <a:rPr lang="en-GB" dirty="0"/>
            </a:br>
            <a:r>
              <a:rPr lang="en-GB" dirty="0"/>
              <a:t>d_aaray1[2] = 2</a:t>
            </a:r>
            <a:br>
              <a:rPr lang="en-GB" dirty="0"/>
            </a:br>
            <a:r>
              <a:rPr lang="en-GB" dirty="0"/>
              <a:t>d_aaray1[3] = 3</a:t>
            </a:r>
            <a:br>
              <a:rPr lang="en-GB" dirty="0"/>
            </a:br>
            <a:r>
              <a:rPr lang="en-GB" dirty="0"/>
              <a:t>---------------------------------</a:t>
            </a:r>
            <a:br>
              <a:rPr lang="en-GB" dirty="0"/>
            </a:br>
            <a:r>
              <a:rPr lang="en-GB" dirty="0"/>
              <a:t>--- d_array2 Values are ---</a:t>
            </a:r>
            <a:br>
              <a:rPr lang="en-GB" dirty="0"/>
            </a:br>
            <a:r>
              <a:rPr lang="en-GB" dirty="0"/>
              <a:t>d_aaray2[0] = 0</a:t>
            </a:r>
            <a:br>
              <a:rPr lang="en-GB" dirty="0"/>
            </a:br>
            <a:r>
              <a:rPr lang="en-GB" dirty="0"/>
              <a:t>d_aaray2[1] = 1</a:t>
            </a:r>
            <a:br>
              <a:rPr lang="en-GB" dirty="0"/>
            </a:br>
            <a:r>
              <a:rPr lang="en-GB" dirty="0"/>
              <a:t>d_aaray2[2] = 2</a:t>
            </a:r>
            <a:br>
              <a:rPr lang="en-GB" dirty="0"/>
            </a:br>
            <a:r>
              <a:rPr lang="en-GB" dirty="0"/>
              <a:t>d_aaray2[3] = 3</a:t>
            </a:r>
            <a:br>
              <a:rPr lang="en-GB" dirty="0"/>
            </a:br>
            <a:r>
              <a:rPr lang="en-GB" dirty="0"/>
              <a:t>d_aaray2[4] = 4</a:t>
            </a:r>
            <a:br>
              <a:rPr lang="en-GB" dirty="0"/>
            </a:br>
            <a:r>
              <a:rPr lang="en-GB" dirty="0"/>
              <a:t>d_aaray2[5] = 5</a:t>
            </a:r>
            <a:br>
              <a:rPr lang="en-GB" dirty="0"/>
            </a:br>
            <a:r>
              <a:rPr lang="en-GB" dirty="0"/>
              <a:t>---------------------------------</a:t>
            </a:r>
            <a:endParaRPr lang="en-US" dirty="0"/>
          </a:p>
        </p:txBody>
      </p:sp>
    </p:spTree>
    <p:extLst>
      <p:ext uri="{BB962C8B-B14F-4D97-AF65-F5344CB8AC3E}">
        <p14:creationId xmlns:p14="http://schemas.microsoft.com/office/powerpoint/2010/main" val="179588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Data Types </a:t>
            </a:r>
          </a:p>
        </p:txBody>
      </p:sp>
      <p:sp>
        <p:nvSpPr>
          <p:cNvPr id="3" name="Content Placeholder 2"/>
          <p:cNvSpPr>
            <a:spLocks noGrp="1"/>
          </p:cNvSpPr>
          <p:nvPr>
            <p:ph idx="1"/>
          </p:nvPr>
        </p:nvSpPr>
        <p:spPr>
          <a:xfrm>
            <a:off x="457200" y="990600"/>
            <a:ext cx="8229600" cy="4525963"/>
          </a:xfrm>
        </p:spPr>
        <p:txBody>
          <a:bodyPr/>
          <a:lstStyle/>
          <a:p>
            <a:r>
              <a:rPr lang="en-US" dirty="0"/>
              <a:t>Dynamic Array – Example2:</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36</a:t>
            </a:fld>
            <a:endParaRPr lang="en-US"/>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1150"/>
            <a:ext cx="78295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4857750" y="1524000"/>
            <a:ext cx="3429000" cy="3505200"/>
          </a:xfrm>
          <a:prstGeom prst="wedgeRectCallout">
            <a:avLst>
              <a:gd name="adj1" fmla="val -21117"/>
              <a:gd name="adj2" fmla="val 54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d_array1 Values are ---</a:t>
            </a:r>
            <a:br>
              <a:rPr lang="en-GB" dirty="0"/>
            </a:br>
            <a:r>
              <a:rPr lang="en-GB" dirty="0"/>
              <a:t>d_aaray1[0] = 2</a:t>
            </a:r>
            <a:br>
              <a:rPr lang="en-GB" dirty="0"/>
            </a:br>
            <a:r>
              <a:rPr lang="en-GB" dirty="0"/>
              <a:t>d_aaray1[1] = 3</a:t>
            </a:r>
            <a:br>
              <a:rPr lang="en-GB" dirty="0"/>
            </a:br>
            <a:r>
              <a:rPr lang="en-GB" dirty="0"/>
              <a:t>---------------------------------</a:t>
            </a:r>
            <a:br>
              <a:rPr lang="en-GB" dirty="0"/>
            </a:br>
            <a:r>
              <a:rPr lang="en-GB" dirty="0"/>
              <a:t>--- d_array2 Values are ---</a:t>
            </a:r>
            <a:br>
              <a:rPr lang="en-GB" dirty="0"/>
            </a:br>
            <a:r>
              <a:rPr lang="en-GB" dirty="0"/>
              <a:t>d_aaray2[0] = 0</a:t>
            </a:r>
            <a:br>
              <a:rPr lang="en-GB" dirty="0"/>
            </a:br>
            <a:r>
              <a:rPr lang="en-GB" dirty="0"/>
              <a:t>d_aaray2[1] = 1</a:t>
            </a:r>
            <a:br>
              <a:rPr lang="en-GB" dirty="0"/>
            </a:br>
            <a:r>
              <a:rPr lang="en-GB" dirty="0"/>
              <a:t>d_aaray2[2] = 2</a:t>
            </a:r>
            <a:br>
              <a:rPr lang="en-GB" dirty="0"/>
            </a:br>
            <a:r>
              <a:rPr lang="en-GB" dirty="0"/>
              <a:t>---------------------------------</a:t>
            </a:r>
            <a:br>
              <a:rPr lang="en-GB" dirty="0"/>
            </a:br>
            <a:r>
              <a:rPr lang="en-GB" dirty="0"/>
              <a:t>After Array Delete</a:t>
            </a:r>
            <a:br>
              <a:rPr lang="en-GB" dirty="0"/>
            </a:br>
            <a:r>
              <a:rPr lang="en-GB" dirty="0"/>
              <a:t>Size of d_array1 0</a:t>
            </a:r>
            <a:br>
              <a:rPr lang="en-GB" dirty="0"/>
            </a:br>
            <a:r>
              <a:rPr lang="en-GB" dirty="0"/>
              <a:t>Size of d_array2 0</a:t>
            </a:r>
            <a:endParaRPr lang="en-US" dirty="0"/>
          </a:p>
        </p:txBody>
      </p:sp>
    </p:spTree>
    <p:extLst>
      <p:ext uri="{BB962C8B-B14F-4D97-AF65-F5344CB8AC3E}">
        <p14:creationId xmlns:p14="http://schemas.microsoft.com/office/powerpoint/2010/main" val="362220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-2</a:t>
            </a:r>
          </a:p>
        </p:txBody>
      </p:sp>
      <p:sp>
        <p:nvSpPr>
          <p:cNvPr id="4" name="Slide Number Placeholder 3"/>
          <p:cNvSpPr>
            <a:spLocks noGrp="1"/>
          </p:cNvSpPr>
          <p:nvPr>
            <p:ph type="sldNum" sz="quarter" idx="12"/>
          </p:nvPr>
        </p:nvSpPr>
        <p:spPr/>
        <p:txBody>
          <a:bodyPr/>
          <a:lstStyle/>
          <a:p>
            <a:fld id="{AD389C59-C049-4F6F-A826-6810FD13B1B7}" type="slidenum">
              <a:rPr lang="en-US" smtClean="0"/>
              <a:t>37</a:t>
            </a:fld>
            <a:endParaRPr lang="en-US"/>
          </a:p>
        </p:txBody>
      </p:sp>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7798"/>
          <a:stretch/>
        </p:blipFill>
        <p:spPr bwMode="auto">
          <a:xfrm>
            <a:off x="1447800" y="1156608"/>
            <a:ext cx="6311900" cy="565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526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normAutofit fontScale="92500" lnSpcReduction="10000"/>
          </a:bodyPr>
          <a:lstStyle/>
          <a:p>
            <a:r>
              <a:rPr lang="en-US" b="1" dirty="0"/>
              <a:t>Queue: </a:t>
            </a:r>
            <a:r>
              <a:rPr lang="en-US" sz="2400" dirty="0"/>
              <a:t>has a variable size just as dynamic arrays but can support inserting and removing elements anywhere.</a:t>
            </a:r>
          </a:p>
          <a:p>
            <a:r>
              <a:rPr lang="en-US" sz="2400" b="1" dirty="0"/>
              <a:t>Queue Methods: </a:t>
            </a:r>
          </a:p>
          <a:p>
            <a:pPr lvl="1">
              <a:buFont typeface="Wingdings" pitchFamily="2" charset="2"/>
              <a:buChar char="Ø"/>
            </a:pPr>
            <a:r>
              <a:rPr lang="en-GB" sz="2000" dirty="0"/>
              <a:t>  </a:t>
            </a:r>
            <a:r>
              <a:rPr lang="en-GB" sz="2000" dirty="0">
                <a:solidFill>
                  <a:srgbClr val="008000"/>
                </a:solidFill>
              </a:rPr>
              <a:t>size()  </a:t>
            </a:r>
            <a:r>
              <a:rPr lang="en-GB" sz="2000" dirty="0"/>
              <a:t>              --&gt;    returns the number of items in the queue.</a:t>
            </a:r>
          </a:p>
          <a:p>
            <a:pPr lvl="1">
              <a:buFont typeface="Wingdings" pitchFamily="2" charset="2"/>
              <a:buChar char="Ø"/>
            </a:pPr>
            <a:r>
              <a:rPr lang="en-GB" sz="2000" dirty="0"/>
              <a:t>  </a:t>
            </a:r>
            <a:r>
              <a:rPr lang="en-GB" sz="2000" dirty="0">
                <a:solidFill>
                  <a:srgbClr val="008000"/>
                </a:solidFill>
              </a:rPr>
              <a:t>insert() </a:t>
            </a:r>
            <a:r>
              <a:rPr lang="en-GB" sz="2000" dirty="0"/>
              <a:t>           --&gt;    inserts the given item at the specified index position.</a:t>
            </a:r>
          </a:p>
          <a:p>
            <a:pPr lvl="1">
              <a:buFont typeface="Wingdings" pitchFamily="2" charset="2"/>
              <a:buChar char="Ø"/>
            </a:pPr>
            <a:r>
              <a:rPr lang="en-GB" sz="2000" dirty="0"/>
              <a:t>  </a:t>
            </a:r>
            <a:r>
              <a:rPr lang="en-GB" sz="2000" dirty="0">
                <a:solidFill>
                  <a:srgbClr val="008000"/>
                </a:solidFill>
              </a:rPr>
              <a:t>delete() </a:t>
            </a:r>
            <a:r>
              <a:rPr lang="en-GB" sz="2000" dirty="0"/>
              <a:t>          --&gt;    deletes the item at the specified index position.</a:t>
            </a:r>
          </a:p>
          <a:p>
            <a:pPr lvl="1">
              <a:buFont typeface="Wingdings" pitchFamily="2" charset="2"/>
              <a:buChar char="Ø"/>
            </a:pPr>
            <a:r>
              <a:rPr lang="en-GB" sz="2000" dirty="0"/>
              <a:t>  </a:t>
            </a:r>
            <a:r>
              <a:rPr lang="en-GB" sz="2000" dirty="0" err="1">
                <a:solidFill>
                  <a:srgbClr val="008000"/>
                </a:solidFill>
              </a:rPr>
              <a:t>push_front</a:t>
            </a:r>
            <a:r>
              <a:rPr lang="en-GB" sz="2000" dirty="0">
                <a:solidFill>
                  <a:srgbClr val="008000"/>
                </a:solidFill>
              </a:rPr>
              <a:t>() </a:t>
            </a:r>
            <a:r>
              <a:rPr lang="en-GB" sz="2000" dirty="0"/>
              <a:t> --&gt;    inserts the given element at the front of the queue.</a:t>
            </a:r>
          </a:p>
          <a:p>
            <a:pPr lvl="1">
              <a:buFont typeface="Wingdings" pitchFamily="2" charset="2"/>
              <a:buChar char="Ø"/>
            </a:pPr>
            <a:r>
              <a:rPr lang="en-GB" sz="2000" dirty="0"/>
              <a:t>  </a:t>
            </a:r>
            <a:r>
              <a:rPr lang="en-GB" sz="2000" dirty="0" err="1">
                <a:solidFill>
                  <a:srgbClr val="008000"/>
                </a:solidFill>
              </a:rPr>
              <a:t>push_back</a:t>
            </a:r>
            <a:r>
              <a:rPr lang="en-GB" sz="2000" dirty="0">
                <a:solidFill>
                  <a:srgbClr val="008000"/>
                </a:solidFill>
              </a:rPr>
              <a:t>()   </a:t>
            </a:r>
            <a:r>
              <a:rPr lang="en-GB" sz="2000" dirty="0"/>
              <a:t>--&gt;    inserts the given element at the end of the queue.</a:t>
            </a:r>
          </a:p>
          <a:p>
            <a:pPr lvl="1">
              <a:buFont typeface="Wingdings" pitchFamily="2" charset="2"/>
              <a:buChar char="Ø"/>
            </a:pPr>
            <a:r>
              <a:rPr lang="en-GB" sz="2000" dirty="0"/>
              <a:t>  </a:t>
            </a:r>
            <a:r>
              <a:rPr lang="en-GB" sz="2000" dirty="0" err="1">
                <a:solidFill>
                  <a:srgbClr val="008000"/>
                </a:solidFill>
              </a:rPr>
              <a:t>pop_front</a:t>
            </a:r>
            <a:r>
              <a:rPr lang="en-GB" sz="2000" dirty="0">
                <a:solidFill>
                  <a:srgbClr val="008000"/>
                </a:solidFill>
              </a:rPr>
              <a:t>() </a:t>
            </a:r>
            <a:r>
              <a:rPr lang="en-GB" sz="2000" dirty="0"/>
              <a:t>   --&gt;    removes and returns the first element of the queue.</a:t>
            </a:r>
          </a:p>
          <a:p>
            <a:pPr lvl="1">
              <a:buFont typeface="Wingdings" pitchFamily="2" charset="2"/>
              <a:buChar char="Ø"/>
            </a:pPr>
            <a:r>
              <a:rPr lang="en-GB" sz="2000" dirty="0"/>
              <a:t>  </a:t>
            </a:r>
            <a:r>
              <a:rPr lang="en-GB" sz="2000" dirty="0" err="1">
                <a:solidFill>
                  <a:srgbClr val="008000"/>
                </a:solidFill>
              </a:rPr>
              <a:t>pop_back</a:t>
            </a:r>
            <a:r>
              <a:rPr lang="en-GB" sz="2000" dirty="0">
                <a:solidFill>
                  <a:srgbClr val="008000"/>
                </a:solidFill>
              </a:rPr>
              <a:t>() </a:t>
            </a:r>
            <a:r>
              <a:rPr lang="en-GB" sz="2000" dirty="0"/>
              <a:t>    --&gt;    removes and returns the last element of the queue.</a:t>
            </a:r>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38</a:t>
            </a:fld>
            <a:endParaRPr lang="en-US"/>
          </a:p>
        </p:txBody>
      </p:sp>
    </p:spTree>
    <p:extLst>
      <p:ext uri="{BB962C8B-B14F-4D97-AF65-F5344CB8AC3E}">
        <p14:creationId xmlns:p14="http://schemas.microsoft.com/office/powerpoint/2010/main" val="2511136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3" name="Content Placeholder 2"/>
          <p:cNvSpPr>
            <a:spLocks noGrp="1"/>
          </p:cNvSpPr>
          <p:nvPr>
            <p:ph idx="1"/>
          </p:nvPr>
        </p:nvSpPr>
        <p:spPr/>
        <p:txBody>
          <a:bodyPr/>
          <a:lstStyle/>
          <a:p>
            <a:r>
              <a:rPr lang="en-US" dirty="0"/>
              <a:t>Declaration</a:t>
            </a:r>
          </a:p>
        </p:txBody>
      </p:sp>
      <p:sp>
        <p:nvSpPr>
          <p:cNvPr id="4" name="Slide Number Placeholder 3"/>
          <p:cNvSpPr>
            <a:spLocks noGrp="1"/>
          </p:cNvSpPr>
          <p:nvPr>
            <p:ph type="sldNum" sz="quarter" idx="12"/>
          </p:nvPr>
        </p:nvSpPr>
        <p:spPr/>
        <p:txBody>
          <a:bodyPr/>
          <a:lstStyle/>
          <a:p>
            <a:fld id="{AD389C59-C049-4F6F-A826-6810FD13B1B7}" type="slidenum">
              <a:rPr lang="en-US" smtClean="0"/>
              <a:t>39</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9215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3200400"/>
            <a:ext cx="4800600" cy="71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6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normAutofit lnSpcReduction="10000"/>
          </a:bodyPr>
          <a:lstStyle/>
          <a:p>
            <a:pPr algn="just"/>
            <a:r>
              <a:rPr lang="en-US" sz="2800" dirty="0"/>
              <a:t>The process of assuring correct functionality for the design against all possible test cases. </a:t>
            </a:r>
          </a:p>
          <a:p>
            <a:pPr algn="just"/>
            <a:r>
              <a:rPr lang="en-US" sz="2800" dirty="0"/>
              <a:t>Verification is essential to assure that the design will meet all the specifications and will not lead to unexpected behavior.</a:t>
            </a:r>
          </a:p>
          <a:p>
            <a:pPr algn="just"/>
            <a:r>
              <a:rPr lang="en-US" sz="2800" dirty="0"/>
              <a:t>Verifications Aspects:</a:t>
            </a:r>
            <a:r>
              <a:rPr lang="en-US" sz="2400" dirty="0"/>
              <a:t> </a:t>
            </a:r>
          </a:p>
          <a:p>
            <a:pPr lvl="1" algn="just"/>
            <a:r>
              <a:rPr lang="en-US" sz="2400" b="1" dirty="0">
                <a:solidFill>
                  <a:srgbClr val="C00000"/>
                </a:solidFill>
              </a:rPr>
              <a:t>Functional Verification</a:t>
            </a:r>
          </a:p>
          <a:p>
            <a:pPr lvl="2" algn="just"/>
            <a:r>
              <a:rPr lang="en-GB" sz="2200" dirty="0"/>
              <a:t>[Static Verification – Functional Stimulation – FPGA Prototyping – Emulation - UVM] </a:t>
            </a:r>
            <a:endParaRPr lang="en-US" sz="2200" dirty="0"/>
          </a:p>
          <a:p>
            <a:pPr lvl="1" algn="just"/>
            <a:r>
              <a:rPr lang="en-US" sz="2400" b="1" dirty="0">
                <a:solidFill>
                  <a:srgbClr val="C00000"/>
                </a:solidFill>
              </a:rPr>
              <a:t>Timing Verification</a:t>
            </a:r>
          </a:p>
          <a:p>
            <a:pPr lvl="2" algn="just"/>
            <a:r>
              <a:rPr lang="en-US" sz="2000" dirty="0"/>
              <a:t>[Static Timing Analysis – Timing Simulation] </a:t>
            </a:r>
          </a:p>
        </p:txBody>
      </p:sp>
      <p:sp>
        <p:nvSpPr>
          <p:cNvPr id="4" name="Slide Number Placeholder 3"/>
          <p:cNvSpPr>
            <a:spLocks noGrp="1"/>
          </p:cNvSpPr>
          <p:nvPr>
            <p:ph type="sldNum" sz="quarter" idx="12"/>
          </p:nvPr>
        </p:nvSpPr>
        <p:spPr/>
        <p:txBody>
          <a:bodyPr/>
          <a:lstStyle/>
          <a:p>
            <a:fld id="{AD389C59-C049-4F6F-A826-6810FD13B1B7}" type="slidenum">
              <a:rPr lang="en-US" smtClean="0"/>
              <a:t>4</a:t>
            </a:fld>
            <a:endParaRPr lang="en-US"/>
          </a:p>
        </p:txBody>
      </p:sp>
    </p:spTree>
    <p:extLst>
      <p:ext uri="{BB962C8B-B14F-4D97-AF65-F5344CB8AC3E}">
        <p14:creationId xmlns:p14="http://schemas.microsoft.com/office/powerpoint/2010/main" val="2618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7086600" cy="525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40</a:t>
            </a:fld>
            <a:endParaRPr lang="en-US"/>
          </a:p>
        </p:txBody>
      </p:sp>
      <p:sp>
        <p:nvSpPr>
          <p:cNvPr id="5" name="Rectangle 4"/>
          <p:cNvSpPr/>
          <p:nvPr/>
        </p:nvSpPr>
        <p:spPr>
          <a:xfrm>
            <a:off x="5105400" y="1193262"/>
            <a:ext cx="3352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Queue_1 size Is 4 -----</a:t>
            </a:r>
            <a:br>
              <a:rPr lang="fr-FR" dirty="0"/>
            </a:br>
            <a:r>
              <a:rPr lang="fr-FR" dirty="0"/>
              <a:t>queue_1[0] = 0</a:t>
            </a:r>
            <a:br>
              <a:rPr lang="fr-FR" dirty="0"/>
            </a:br>
            <a:r>
              <a:rPr lang="fr-FR" dirty="0"/>
              <a:t>queue_1[1] = 1</a:t>
            </a:r>
            <a:br>
              <a:rPr lang="fr-FR" dirty="0"/>
            </a:br>
            <a:r>
              <a:rPr lang="fr-FR" dirty="0"/>
              <a:t>queue_1[2] = 2</a:t>
            </a:r>
            <a:br>
              <a:rPr lang="fr-FR" dirty="0"/>
            </a:br>
            <a:r>
              <a:rPr lang="fr-FR" dirty="0"/>
              <a:t>queue_1[3] = 3</a:t>
            </a:r>
            <a:endParaRPr lang="en-US" dirty="0"/>
          </a:p>
        </p:txBody>
      </p:sp>
      <p:sp>
        <p:nvSpPr>
          <p:cNvPr id="7" name="Rectangle 6"/>
          <p:cNvSpPr/>
          <p:nvPr/>
        </p:nvSpPr>
        <p:spPr>
          <a:xfrm>
            <a:off x="5105400" y="1303509"/>
            <a:ext cx="3352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is 3 -----</a:t>
            </a:r>
            <a:br>
              <a:rPr lang="en-US" dirty="0"/>
            </a:br>
            <a:r>
              <a:rPr lang="en-US" dirty="0"/>
              <a:t>queue_2[0] = Red</a:t>
            </a:r>
            <a:br>
              <a:rPr lang="en-US" dirty="0"/>
            </a:br>
            <a:r>
              <a:rPr lang="en-US" dirty="0"/>
              <a:t>queue_2[1] = Blue</a:t>
            </a:r>
            <a:br>
              <a:rPr lang="en-US" dirty="0"/>
            </a:br>
            <a:r>
              <a:rPr lang="en-US" dirty="0"/>
              <a:t>queue_2[2] = Green</a:t>
            </a:r>
          </a:p>
        </p:txBody>
      </p:sp>
      <p:sp>
        <p:nvSpPr>
          <p:cNvPr id="8" name="Rectangle 7"/>
          <p:cNvSpPr/>
          <p:nvPr/>
        </p:nvSpPr>
        <p:spPr>
          <a:xfrm>
            <a:off x="3581400" y="1455907"/>
            <a:ext cx="4876800" cy="171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after inserting Orange is 4 -----</a:t>
            </a:r>
            <a:br>
              <a:rPr lang="en-US" dirty="0"/>
            </a:br>
            <a:r>
              <a:rPr lang="en-US" dirty="0"/>
              <a:t>queue_2[0] = Red</a:t>
            </a:r>
            <a:br>
              <a:rPr lang="en-US" dirty="0"/>
            </a:br>
            <a:r>
              <a:rPr lang="en-US" dirty="0"/>
              <a:t>queue_2[1] = Orange</a:t>
            </a:r>
            <a:br>
              <a:rPr lang="en-US" dirty="0"/>
            </a:br>
            <a:r>
              <a:rPr lang="en-US" dirty="0"/>
              <a:t>queue_2[2] = Blue</a:t>
            </a:r>
            <a:br>
              <a:rPr lang="en-US" dirty="0"/>
            </a:br>
            <a:r>
              <a:rPr lang="en-US" dirty="0"/>
              <a:t>queue_2[3] = Green</a:t>
            </a:r>
          </a:p>
        </p:txBody>
      </p:sp>
      <p:sp>
        <p:nvSpPr>
          <p:cNvPr id="9" name="Rectangle 8"/>
          <p:cNvSpPr/>
          <p:nvPr/>
        </p:nvSpPr>
        <p:spPr>
          <a:xfrm>
            <a:off x="3581400" y="1634247"/>
            <a:ext cx="4876800" cy="171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Queue_2 size after Delete is 3 -----</a:t>
            </a:r>
            <a:br>
              <a:rPr lang="en-US" dirty="0"/>
            </a:br>
            <a:r>
              <a:rPr lang="en-US" dirty="0"/>
              <a:t>queue_2[0] = Red</a:t>
            </a:r>
            <a:br>
              <a:rPr lang="en-US" dirty="0"/>
            </a:br>
            <a:r>
              <a:rPr lang="en-US" dirty="0"/>
              <a:t>queue_2[1] = Orange</a:t>
            </a:r>
            <a:br>
              <a:rPr lang="en-US" dirty="0"/>
            </a:br>
            <a:r>
              <a:rPr lang="en-US" dirty="0"/>
              <a:t>queue_2[2] = Blue</a:t>
            </a:r>
          </a:p>
        </p:txBody>
      </p:sp>
    </p:spTree>
    <p:extLst>
      <p:ext uri="{BB962C8B-B14F-4D97-AF65-F5344CB8AC3E}">
        <p14:creationId xmlns:p14="http://schemas.microsoft.com/office/powerpoint/2010/main" val="254482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- 3</a:t>
            </a:r>
          </a:p>
        </p:txBody>
      </p:sp>
      <p:pic>
        <p:nvPicPr>
          <p:cNvPr id="1843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391400" cy="541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41</a:t>
            </a:fld>
            <a:endParaRPr lang="en-US"/>
          </a:p>
        </p:txBody>
      </p:sp>
    </p:spTree>
    <p:extLst>
      <p:ext uri="{BB962C8B-B14F-4D97-AF65-F5344CB8AC3E}">
        <p14:creationId xmlns:p14="http://schemas.microsoft.com/office/powerpoint/2010/main" val="1517267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sz="2800" b="1" dirty="0"/>
              <a:t>Blocking Assignment: </a:t>
            </a:r>
            <a:r>
              <a:rPr lang="en-GB" sz="2000" dirty="0"/>
              <a:t>statements executes in series order. Blocking assignment blocks the execution of next statement until the completion of current assignment execution.</a:t>
            </a:r>
          </a:p>
          <a:p>
            <a:pPr algn="just"/>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42</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38475"/>
            <a:ext cx="78867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4191000" y="2677639"/>
            <a:ext cx="4267200" cy="2133600"/>
          </a:xfrm>
          <a:prstGeom prst="wedgeRectCallout">
            <a:avLst>
              <a:gd name="adj1" fmla="val -16958"/>
              <a:gd name="adj2" fmla="val 5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    Before Assignment :: Value of a is 10</a:t>
            </a:r>
            <a:br>
              <a:rPr lang="en-GB" dirty="0"/>
            </a:br>
            <a:r>
              <a:rPr lang="en-GB" dirty="0"/>
              <a:t>    Before Assignment :: Value of b is 15</a:t>
            </a:r>
            <a:br>
              <a:rPr lang="en-GB" dirty="0"/>
            </a:br>
            <a:r>
              <a:rPr lang="en-GB" dirty="0"/>
              <a:t>  After Assignment :: Value of a is 15</a:t>
            </a:r>
            <a:br>
              <a:rPr lang="en-GB" dirty="0"/>
            </a:br>
            <a:r>
              <a:rPr lang="en-GB" dirty="0"/>
              <a:t>  After Assignment :: Value of b is 20</a:t>
            </a:r>
            <a:br>
              <a:rPr lang="en-GB" dirty="0"/>
            </a:br>
            <a:r>
              <a:rPr lang="en-GB" dirty="0"/>
              <a:t>  ------------------------------------------------------</a:t>
            </a:r>
            <a:endParaRPr lang="en-US" dirty="0"/>
          </a:p>
        </p:txBody>
      </p:sp>
    </p:spTree>
    <p:extLst>
      <p:ext uri="{BB962C8B-B14F-4D97-AF65-F5344CB8AC3E}">
        <p14:creationId xmlns:p14="http://schemas.microsoft.com/office/powerpoint/2010/main" val="19692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Quiz - 4</a:t>
            </a:r>
            <a:endParaRPr lang="en-US" dirty="0"/>
          </a:p>
        </p:txBody>
      </p:sp>
      <p:pic>
        <p:nvPicPr>
          <p:cNvPr id="204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76400" y="1600200"/>
            <a:ext cx="5207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43</a:t>
            </a:fld>
            <a:endParaRPr lang="en-US"/>
          </a:p>
        </p:txBody>
      </p:sp>
    </p:spTree>
    <p:extLst>
      <p:ext uri="{BB962C8B-B14F-4D97-AF65-F5344CB8AC3E}">
        <p14:creationId xmlns:p14="http://schemas.microsoft.com/office/powerpoint/2010/main" val="289760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Non Blocking Assignments: </a:t>
            </a:r>
          </a:p>
          <a:p>
            <a:pPr lvl="1"/>
            <a:r>
              <a:rPr lang="en-GB" dirty="0"/>
              <a:t>statements executes in parallel. </a:t>
            </a:r>
          </a:p>
          <a:p>
            <a:pPr lvl="1"/>
            <a:r>
              <a:rPr lang="en-GB" dirty="0"/>
              <a:t>All the assignments will occur at the same time (during the end of simulation timestamp).</a:t>
            </a:r>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44</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3243263"/>
            <a:ext cx="1832462"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874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a:xfrm>
            <a:off x="457200" y="1295400"/>
            <a:ext cx="8229600" cy="4525963"/>
          </a:xfrm>
        </p:spPr>
        <p:txBody>
          <a:bodyPr/>
          <a:lstStyle/>
          <a:p>
            <a:r>
              <a:rPr lang="en-US" b="1" dirty="0"/>
              <a:t>Non-Blocking Assignments:</a:t>
            </a:r>
          </a:p>
        </p:txBody>
      </p:sp>
      <p:sp>
        <p:nvSpPr>
          <p:cNvPr id="4" name="Slide Number Placeholder 3"/>
          <p:cNvSpPr>
            <a:spLocks noGrp="1"/>
          </p:cNvSpPr>
          <p:nvPr>
            <p:ph type="sldNum" sz="quarter" idx="12"/>
          </p:nvPr>
        </p:nvSpPr>
        <p:spPr/>
        <p:txBody>
          <a:bodyPr/>
          <a:lstStyle/>
          <a:p>
            <a:fld id="{AD389C59-C049-4F6F-A826-6810FD13B1B7}" type="slidenum">
              <a:rPr lang="en-US" smtClean="0"/>
              <a:t>45</a:t>
            </a:fld>
            <a:endParaRPr lang="en-US"/>
          </a:p>
        </p:txBody>
      </p:sp>
      <p:pic>
        <p:nvPicPr>
          <p:cNvPr id="225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596" b="6066"/>
          <a:stretch/>
        </p:blipFill>
        <p:spPr bwMode="auto">
          <a:xfrm>
            <a:off x="560151" y="1858012"/>
            <a:ext cx="7288449" cy="499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81400" y="3122428"/>
            <a:ext cx="4748719"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p>
          <a:p>
            <a:r>
              <a:rPr lang="en-GB" dirty="0"/>
              <a:t>          Before Assignment :: Value of a is 10</a:t>
            </a:r>
          </a:p>
          <a:p>
            <a:r>
              <a:rPr lang="en-GB" dirty="0"/>
              <a:t>          Before Assignment :: Value of b is 15</a:t>
            </a:r>
          </a:p>
          <a:p>
            <a:r>
              <a:rPr lang="en-GB" dirty="0"/>
              <a:t>          After Assignment :: Value of a is 10</a:t>
            </a:r>
          </a:p>
          <a:p>
            <a:r>
              <a:rPr lang="en-GB" dirty="0"/>
              <a:t>          After Assignment :: Value of b is 15</a:t>
            </a:r>
          </a:p>
          <a:p>
            <a:r>
              <a:rPr lang="en-GB" dirty="0"/>
              <a:t>  ---------------------------------------------------------------</a:t>
            </a:r>
          </a:p>
          <a:p>
            <a:r>
              <a:rPr lang="en-GB" dirty="0"/>
              <a:t>  ---------------------------------------------------------------</a:t>
            </a:r>
          </a:p>
          <a:p>
            <a:r>
              <a:rPr lang="en-GB" dirty="0"/>
              <a:t>           End of Simulation :: Value of a is 15</a:t>
            </a:r>
          </a:p>
          <a:p>
            <a:r>
              <a:rPr lang="en-GB" dirty="0"/>
              <a:t>           End of Simulation :: Value of b is 20</a:t>
            </a:r>
          </a:p>
          <a:p>
            <a:r>
              <a:rPr lang="en-GB" dirty="0"/>
              <a:t>   ---------------------------------------------------------------</a:t>
            </a:r>
          </a:p>
        </p:txBody>
      </p:sp>
    </p:spTree>
    <p:extLst>
      <p:ext uri="{BB962C8B-B14F-4D97-AF65-F5344CB8AC3E}">
        <p14:creationId xmlns:p14="http://schemas.microsoft.com/office/powerpoint/2010/main" val="23749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- 5</a:t>
            </a:r>
          </a:p>
        </p:txBody>
      </p:sp>
      <p:pic>
        <p:nvPicPr>
          <p:cNvPr id="2355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47825" y="2130425"/>
            <a:ext cx="5238750"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46</a:t>
            </a:fld>
            <a:endParaRPr lang="en-US"/>
          </a:p>
        </p:txBody>
      </p:sp>
    </p:spTree>
    <p:extLst>
      <p:ext uri="{BB962C8B-B14F-4D97-AF65-F5344CB8AC3E}">
        <p14:creationId xmlns:p14="http://schemas.microsoft.com/office/powerpoint/2010/main" val="188081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Unique If: </a:t>
            </a:r>
            <a:r>
              <a:rPr lang="en-GB" sz="2400" dirty="0"/>
              <a:t>evaluates all the conditions parallel</a:t>
            </a:r>
          </a:p>
          <a:p>
            <a:r>
              <a:rPr lang="en-GB" sz="2800" dirty="0"/>
              <a:t>simulator issue a run time error/warning in following conditions:</a:t>
            </a:r>
          </a:p>
          <a:p>
            <a:pPr lvl="1"/>
            <a:r>
              <a:rPr lang="en-GB" dirty="0"/>
              <a:t>More than one condition is true</a:t>
            </a:r>
          </a:p>
          <a:p>
            <a:pPr lvl="1"/>
            <a:r>
              <a:rPr lang="en-GB" dirty="0"/>
              <a:t>No condition is true or final if doesn't have corresponding else</a:t>
            </a:r>
          </a:p>
          <a:p>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47</a:t>
            </a:fld>
            <a:endParaRPr lang="en-US"/>
          </a:p>
        </p:txBody>
      </p:sp>
    </p:spTree>
    <p:extLst>
      <p:ext uri="{BB962C8B-B14F-4D97-AF65-F5344CB8AC3E}">
        <p14:creationId xmlns:p14="http://schemas.microsoft.com/office/powerpoint/2010/main" val="116812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dirty="0"/>
              <a:t>Unique If – Example 1:</a:t>
            </a:r>
          </a:p>
        </p:txBody>
      </p:sp>
      <p:sp>
        <p:nvSpPr>
          <p:cNvPr id="4" name="Slide Number Placeholder 3"/>
          <p:cNvSpPr>
            <a:spLocks noGrp="1"/>
          </p:cNvSpPr>
          <p:nvPr>
            <p:ph type="sldNum" sz="quarter" idx="12"/>
          </p:nvPr>
        </p:nvSpPr>
        <p:spPr/>
        <p:txBody>
          <a:bodyPr/>
          <a:lstStyle/>
          <a:p>
            <a:fld id="{AD389C59-C049-4F6F-A826-6810FD13B1B7}" type="slidenum">
              <a:rPr lang="en-US" smtClean="0"/>
              <a:t>48</a:t>
            </a:fld>
            <a:endParaRPr 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78867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71600" y="5257800"/>
            <a:ext cx="601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GB" dirty="0"/>
              <a:t> a is less than b</a:t>
            </a:r>
          </a:p>
          <a:p>
            <a:pPr marL="285750" indent="-285750">
              <a:buFont typeface="Arial" pitchFamily="34" charset="0"/>
              <a:buChar char="•"/>
            </a:pPr>
            <a:r>
              <a:rPr lang="en-GB" dirty="0"/>
              <a:t> RT Warning: More than one conditions match in 'unique if' statement.</a:t>
            </a:r>
            <a:endParaRPr lang="en-US" dirty="0"/>
          </a:p>
        </p:txBody>
      </p:sp>
    </p:spTree>
    <p:extLst>
      <p:ext uri="{BB962C8B-B14F-4D97-AF65-F5344CB8AC3E}">
        <p14:creationId xmlns:p14="http://schemas.microsoft.com/office/powerpoint/2010/main" val="17344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dirty="0"/>
              <a:t>Unique If – Example 2:</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49</a:t>
            </a:fld>
            <a:endParaRPr lang="en-US"/>
          </a:p>
        </p:txBody>
      </p:sp>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70"/>
          <a:stretch/>
        </p:blipFill>
        <p:spPr bwMode="auto">
          <a:xfrm>
            <a:off x="533400" y="2133600"/>
            <a:ext cx="7858125" cy="299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47800" y="5410200"/>
            <a:ext cx="609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RT Warning: No condition matches in 'unique if' statement</a:t>
            </a:r>
            <a:endParaRPr lang="en-US" dirty="0"/>
          </a:p>
        </p:txBody>
      </p:sp>
    </p:spTree>
    <p:extLst>
      <p:ext uri="{BB962C8B-B14F-4D97-AF65-F5344CB8AC3E}">
        <p14:creationId xmlns:p14="http://schemas.microsoft.com/office/powerpoint/2010/main" val="39449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71700"/>
            <a:ext cx="5486400" cy="3657600"/>
          </a:xfrm>
        </p:spPr>
      </p:pic>
      <p:sp>
        <p:nvSpPr>
          <p:cNvPr id="4" name="Slide Number Placeholder 3"/>
          <p:cNvSpPr>
            <a:spLocks noGrp="1"/>
          </p:cNvSpPr>
          <p:nvPr>
            <p:ph type="sldNum" sz="quarter" idx="12"/>
          </p:nvPr>
        </p:nvSpPr>
        <p:spPr/>
        <p:txBody>
          <a:bodyPr/>
          <a:lstStyle/>
          <a:p>
            <a:fld id="{AD389C59-C049-4F6F-A826-6810FD13B1B7}" type="slidenum">
              <a:rPr lang="en-US" smtClean="0"/>
              <a:t>5</a:t>
            </a:fld>
            <a:endParaRPr lang="en-US"/>
          </a:p>
        </p:txBody>
      </p:sp>
    </p:spTree>
    <p:extLst>
      <p:ext uri="{BB962C8B-B14F-4D97-AF65-F5344CB8AC3E}">
        <p14:creationId xmlns:p14="http://schemas.microsoft.com/office/powerpoint/2010/main" val="275722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Quiz - 6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50</a:t>
            </a:fld>
            <a:endParaRPr lang="en-US"/>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9057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086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normAutofit/>
          </a:bodyPr>
          <a:lstStyle/>
          <a:p>
            <a:r>
              <a:rPr lang="en-US" b="1" dirty="0"/>
              <a:t>Priority If: </a:t>
            </a:r>
            <a:r>
              <a:rPr lang="en-GB" sz="2400" dirty="0"/>
              <a:t>evaluates all the conditions in sequential order</a:t>
            </a:r>
          </a:p>
          <a:p>
            <a:r>
              <a:rPr lang="en-GB" sz="2800" dirty="0"/>
              <a:t>simulator issue a run time error/warning in following case:</a:t>
            </a:r>
          </a:p>
          <a:p>
            <a:pPr lvl="1"/>
            <a:r>
              <a:rPr lang="en-GB" sz="2400" dirty="0"/>
              <a:t>No condition is true or final if doesn't have corresponding else</a:t>
            </a:r>
          </a:p>
          <a:p>
            <a:endParaRPr lang="en-US"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51</a:t>
            </a:fld>
            <a:endParaRPr lang="en-US"/>
          </a:p>
        </p:txBody>
      </p:sp>
    </p:spTree>
    <p:extLst>
      <p:ext uri="{BB962C8B-B14F-4D97-AF65-F5344CB8AC3E}">
        <p14:creationId xmlns:p14="http://schemas.microsoft.com/office/powerpoint/2010/main" val="2333073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dirty="0"/>
              <a:t>Priority If – Example1:</a:t>
            </a:r>
          </a:p>
        </p:txBody>
      </p:sp>
      <p:sp>
        <p:nvSpPr>
          <p:cNvPr id="4" name="Slide Number Placeholder 3"/>
          <p:cNvSpPr>
            <a:spLocks noGrp="1"/>
          </p:cNvSpPr>
          <p:nvPr>
            <p:ph type="sldNum" sz="quarter" idx="12"/>
          </p:nvPr>
        </p:nvSpPr>
        <p:spPr/>
        <p:txBody>
          <a:bodyPr/>
          <a:lstStyle/>
          <a:p>
            <a:fld id="{AD389C59-C049-4F6F-A826-6810FD13B1B7}" type="slidenum">
              <a:rPr lang="en-US" smtClean="0"/>
              <a:t>52</a:t>
            </a:fld>
            <a:endParaRPr lang="en-US"/>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70" y="2133600"/>
            <a:ext cx="78581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4600" y="563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is less than b</a:t>
            </a:r>
          </a:p>
        </p:txBody>
      </p:sp>
    </p:spTree>
    <p:extLst>
      <p:ext uri="{BB962C8B-B14F-4D97-AF65-F5344CB8AC3E}">
        <p14:creationId xmlns:p14="http://schemas.microsoft.com/office/powerpoint/2010/main" val="235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7</a:t>
            </a:r>
          </a:p>
        </p:txBody>
      </p:sp>
      <p:pic>
        <p:nvPicPr>
          <p:cNvPr id="286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47800" y="1828800"/>
            <a:ext cx="5238750"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53</a:t>
            </a:fld>
            <a:endParaRPr lang="en-US"/>
          </a:p>
        </p:txBody>
      </p:sp>
    </p:spTree>
    <p:extLst>
      <p:ext uri="{BB962C8B-B14F-4D97-AF65-F5344CB8AC3E}">
        <p14:creationId xmlns:p14="http://schemas.microsoft.com/office/powerpoint/2010/main" val="245509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b="1" dirty="0"/>
              <a:t>Do While loop: </a:t>
            </a:r>
            <a:r>
              <a:rPr lang="en-GB" sz="2200" dirty="0"/>
              <a:t>is a control flow statement that allows code to be executed repeatedly based on a given condition. In </a:t>
            </a:r>
            <a:r>
              <a:rPr lang="en-GB" sz="2200" b="1" i="1" dirty="0"/>
              <a:t>do-while,</a:t>
            </a:r>
            <a:r>
              <a:rPr lang="en-GB" sz="2200" dirty="0"/>
              <a:t> condition will be checked after the execution of statements inside the loop, condition can be any expression.</a:t>
            </a:r>
            <a:endParaRPr lang="en-US" sz="22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54</a:t>
            </a:fld>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78390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81475" y="3733800"/>
            <a:ext cx="4191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Value of a=0</a:t>
            </a:r>
            <a:br>
              <a:rPr lang="en-GB" dirty="0"/>
            </a:br>
            <a:r>
              <a:rPr lang="en-GB" dirty="0"/>
              <a:t>Value of a=1</a:t>
            </a:r>
            <a:br>
              <a:rPr lang="en-GB" dirty="0"/>
            </a:br>
            <a:r>
              <a:rPr lang="en-GB" dirty="0"/>
              <a:t>Value of a=2</a:t>
            </a:r>
            <a:br>
              <a:rPr lang="en-GB" dirty="0"/>
            </a:br>
            <a:r>
              <a:rPr lang="en-GB" dirty="0"/>
              <a:t>Value of a=3</a:t>
            </a:r>
            <a:br>
              <a:rPr lang="en-GB" dirty="0"/>
            </a:br>
            <a:r>
              <a:rPr lang="en-GB" dirty="0"/>
              <a:t>Value of a=4</a:t>
            </a:r>
            <a:br>
              <a:rPr lang="en-GB" dirty="0"/>
            </a:br>
            <a:r>
              <a:rPr lang="en-GB" dirty="0"/>
              <a:t>-------------------------------------------------------</a:t>
            </a:r>
            <a:endParaRPr lang="en-US" dirty="0"/>
          </a:p>
        </p:txBody>
      </p:sp>
    </p:spTree>
    <p:extLst>
      <p:ext uri="{BB962C8B-B14F-4D97-AF65-F5344CB8AC3E}">
        <p14:creationId xmlns:p14="http://schemas.microsoft.com/office/powerpoint/2010/main" val="256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8</a:t>
            </a:r>
          </a:p>
        </p:txBody>
      </p:sp>
      <p:pic>
        <p:nvPicPr>
          <p:cNvPr id="307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25600" y="2924175"/>
            <a:ext cx="5283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55</a:t>
            </a:fld>
            <a:endParaRPr lang="en-US"/>
          </a:p>
        </p:txBody>
      </p:sp>
    </p:spTree>
    <p:extLst>
      <p:ext uri="{BB962C8B-B14F-4D97-AF65-F5344CB8AC3E}">
        <p14:creationId xmlns:p14="http://schemas.microsoft.com/office/powerpoint/2010/main" val="877590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pPr algn="just"/>
            <a:r>
              <a:rPr lang="en-US" b="1" dirty="0"/>
              <a:t>While Loop: </a:t>
            </a:r>
            <a:r>
              <a:rPr lang="en-GB" sz="2000" dirty="0"/>
              <a:t>is a control flow statement that allows code to be executed repeatedly based on a given condition. Execution of statements within the loop happens only if the condition is true.</a:t>
            </a:r>
            <a:endParaRPr lang="en-US" sz="20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56</a:t>
            </a:fld>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78390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5844363"/>
            <a:ext cx="518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br>
              <a:rPr lang="en-US" dirty="0"/>
            </a:br>
            <a:r>
              <a:rPr lang="en-US" dirty="0"/>
              <a:t>-----------------------------------------------------------------</a:t>
            </a:r>
          </a:p>
        </p:txBody>
      </p:sp>
    </p:spTree>
    <p:extLst>
      <p:ext uri="{BB962C8B-B14F-4D97-AF65-F5344CB8AC3E}">
        <p14:creationId xmlns:p14="http://schemas.microsoft.com/office/powerpoint/2010/main" val="23899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For-each loop:</a:t>
            </a:r>
          </a:p>
        </p:txBody>
      </p:sp>
      <p:sp>
        <p:nvSpPr>
          <p:cNvPr id="4" name="Slide Number Placeholder 3"/>
          <p:cNvSpPr>
            <a:spLocks noGrp="1"/>
          </p:cNvSpPr>
          <p:nvPr>
            <p:ph type="sldNum" sz="quarter" idx="12"/>
          </p:nvPr>
        </p:nvSpPr>
        <p:spPr/>
        <p:txBody>
          <a:bodyPr/>
          <a:lstStyle/>
          <a:p>
            <a:fld id="{AD389C59-C049-4F6F-A826-6810FD13B1B7}" type="slidenum">
              <a:rPr lang="en-US" smtClean="0"/>
              <a:t>57</a:t>
            </a:fld>
            <a:endParaRPr lang="en-US"/>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19350"/>
            <a:ext cx="78295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09800" y="4724400"/>
            <a:ext cx="4114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br>
              <a:rPr lang="en-GB" dirty="0"/>
            </a:br>
            <a:r>
              <a:rPr lang="en-GB" dirty="0"/>
              <a:t>   Value of a[0]=0</a:t>
            </a:r>
            <a:br>
              <a:rPr lang="en-GB" dirty="0"/>
            </a:br>
            <a:r>
              <a:rPr lang="en-GB" dirty="0"/>
              <a:t>   Value of a[1]=1</a:t>
            </a:r>
            <a:br>
              <a:rPr lang="en-GB" dirty="0"/>
            </a:br>
            <a:r>
              <a:rPr lang="en-GB" dirty="0"/>
              <a:t>   Value of a[2]=2</a:t>
            </a:r>
            <a:br>
              <a:rPr lang="en-GB" dirty="0"/>
            </a:br>
            <a:r>
              <a:rPr lang="en-GB" dirty="0"/>
              <a:t>  Value of a[3]=3</a:t>
            </a:r>
            <a:br>
              <a:rPr lang="en-GB" dirty="0"/>
            </a:br>
            <a:r>
              <a:rPr lang="en-GB" dirty="0"/>
              <a:t>       --------------------------------------------------</a:t>
            </a:r>
            <a:endParaRPr lang="en-US" dirty="0"/>
          </a:p>
        </p:txBody>
      </p:sp>
    </p:spTree>
    <p:extLst>
      <p:ext uri="{BB962C8B-B14F-4D97-AF65-F5344CB8AC3E}">
        <p14:creationId xmlns:p14="http://schemas.microsoft.com/office/powerpoint/2010/main" val="31830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For-each loop:</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58</a:t>
            </a:fld>
            <a:endParaRPr lang="en-US"/>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28850"/>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09800" y="4635635"/>
            <a:ext cx="4114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Value of a[0][0]=0</a:t>
            </a:r>
            <a:br>
              <a:rPr lang="en-GB" dirty="0"/>
            </a:br>
            <a:r>
              <a:rPr lang="en-GB" dirty="0"/>
              <a:t>Value of a[0][1]=1</a:t>
            </a:r>
            <a:br>
              <a:rPr lang="en-GB" dirty="0"/>
            </a:br>
            <a:r>
              <a:rPr lang="en-GB" dirty="0"/>
              <a:t>Value of a[1][0]=1</a:t>
            </a:r>
            <a:br>
              <a:rPr lang="en-GB" dirty="0"/>
            </a:br>
            <a:r>
              <a:rPr lang="en-GB" dirty="0"/>
              <a:t>Value of a[1][1]=2</a:t>
            </a:r>
            <a:br>
              <a:rPr lang="en-GB" dirty="0"/>
            </a:br>
            <a:r>
              <a:rPr lang="en-GB" dirty="0"/>
              <a:t>Value of a[2][0]=2</a:t>
            </a:r>
            <a:br>
              <a:rPr lang="en-GB" dirty="0"/>
            </a:br>
            <a:r>
              <a:rPr lang="en-GB" dirty="0"/>
              <a:t>Value of a[2][1]=3</a:t>
            </a:r>
            <a:br>
              <a:rPr lang="en-GB" dirty="0"/>
            </a:br>
            <a:r>
              <a:rPr lang="en-GB" dirty="0"/>
              <a:t>-----------------------------------------------------</a:t>
            </a:r>
            <a:endParaRPr lang="en-US" dirty="0"/>
          </a:p>
        </p:txBody>
      </p:sp>
    </p:spTree>
    <p:extLst>
      <p:ext uri="{BB962C8B-B14F-4D97-AF65-F5344CB8AC3E}">
        <p14:creationId xmlns:p14="http://schemas.microsoft.com/office/powerpoint/2010/main" val="38550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Break:</a:t>
            </a:r>
          </a:p>
          <a:p>
            <a:endParaRPr lang="en-US" b="1" dirty="0"/>
          </a:p>
        </p:txBody>
      </p:sp>
      <p:sp>
        <p:nvSpPr>
          <p:cNvPr id="4" name="Slide Number Placeholder 3"/>
          <p:cNvSpPr>
            <a:spLocks noGrp="1"/>
          </p:cNvSpPr>
          <p:nvPr>
            <p:ph type="sldNum" sz="quarter" idx="12"/>
          </p:nvPr>
        </p:nvSpPr>
        <p:spPr/>
        <p:txBody>
          <a:bodyPr/>
          <a:lstStyle/>
          <a:p>
            <a:fld id="{AD389C59-C049-4F6F-A826-6810FD13B1B7}" type="slidenum">
              <a:rPr lang="en-US" smtClean="0"/>
              <a:t>59</a:t>
            </a:fld>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7570607"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24400" y="3201987"/>
            <a:ext cx="3657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      Value of i=0</a:t>
            </a:r>
            <a:br>
              <a:rPr lang="en-GB" dirty="0"/>
            </a:br>
            <a:r>
              <a:rPr lang="en-GB" dirty="0"/>
              <a:t>      Value of i=1</a:t>
            </a:r>
            <a:br>
              <a:rPr lang="en-GB" dirty="0"/>
            </a:br>
            <a:r>
              <a:rPr lang="en-GB" dirty="0"/>
              <a:t>      Value of i=2</a:t>
            </a:r>
            <a:br>
              <a:rPr lang="en-GB" dirty="0"/>
            </a:br>
            <a:r>
              <a:rPr lang="en-GB" dirty="0"/>
              <a:t>      Value of i=3</a:t>
            </a:r>
            <a:br>
              <a:rPr lang="en-GB" dirty="0"/>
            </a:br>
            <a:r>
              <a:rPr lang="en-GB" dirty="0"/>
              <a:t>      Value of i=4</a:t>
            </a:r>
            <a:br>
              <a:rPr lang="en-GB" dirty="0"/>
            </a:br>
            <a:r>
              <a:rPr lang="en-GB" dirty="0"/>
              <a:t>      Calling break,</a:t>
            </a:r>
            <a:br>
              <a:rPr lang="en-GB" dirty="0"/>
            </a:br>
            <a:r>
              <a:rPr lang="en-GB" dirty="0"/>
              <a:t>-------------------------------------------------</a:t>
            </a:r>
            <a:endParaRPr lang="en-US" dirty="0"/>
          </a:p>
        </p:txBody>
      </p:sp>
    </p:spTree>
    <p:extLst>
      <p:ext uri="{BB962C8B-B14F-4D97-AF65-F5344CB8AC3E}">
        <p14:creationId xmlns:p14="http://schemas.microsoft.com/office/powerpoint/2010/main" val="175573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Environment</a:t>
            </a:r>
          </a:p>
        </p:txBody>
      </p:sp>
      <p:sp>
        <p:nvSpPr>
          <p:cNvPr id="3" name="Content Placeholder 2"/>
          <p:cNvSpPr>
            <a:spLocks noGrp="1"/>
          </p:cNvSpPr>
          <p:nvPr>
            <p:ph idx="1"/>
          </p:nvPr>
        </p:nvSpPr>
        <p:spPr/>
        <p:txBody>
          <a:bodyPr/>
          <a:lstStyle/>
          <a:p>
            <a:r>
              <a:rPr lang="en-GB" dirty="0"/>
              <a:t>Functionality of the Test-bench / Verification environment,</a:t>
            </a:r>
          </a:p>
          <a:p>
            <a:pPr lvl="1"/>
            <a:r>
              <a:rPr lang="en-GB" dirty="0"/>
              <a:t>Generate stimulus</a:t>
            </a:r>
          </a:p>
          <a:p>
            <a:pPr lvl="1"/>
            <a:r>
              <a:rPr lang="en-GB" dirty="0"/>
              <a:t>Apply stimulus to the DUT</a:t>
            </a:r>
          </a:p>
          <a:p>
            <a:pPr lvl="1"/>
            <a:r>
              <a:rPr lang="en-GB" dirty="0"/>
              <a:t>Capture the response</a:t>
            </a:r>
          </a:p>
          <a:p>
            <a:pPr lvl="1"/>
            <a:r>
              <a:rPr lang="en-GB" dirty="0"/>
              <a:t>Check for the correctness</a:t>
            </a:r>
          </a:p>
          <a:p>
            <a:pPr lvl="1"/>
            <a:r>
              <a:rPr lang="en-GB" dirty="0"/>
              <a:t>Measure progress against the overall verification goals</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a:t>
            </a:fld>
            <a:endParaRPr lang="en-US"/>
          </a:p>
        </p:txBody>
      </p:sp>
    </p:spTree>
    <p:extLst>
      <p:ext uri="{BB962C8B-B14F-4D97-AF65-F5344CB8AC3E}">
        <p14:creationId xmlns:p14="http://schemas.microsoft.com/office/powerpoint/2010/main" val="2192121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Continue:</a:t>
            </a:r>
          </a:p>
        </p:txBody>
      </p:sp>
      <p:sp>
        <p:nvSpPr>
          <p:cNvPr id="4" name="Slide Number Placeholder 3"/>
          <p:cNvSpPr>
            <a:spLocks noGrp="1"/>
          </p:cNvSpPr>
          <p:nvPr>
            <p:ph type="sldNum" sz="quarter" idx="12"/>
          </p:nvPr>
        </p:nvSpPr>
        <p:spPr/>
        <p:txBody>
          <a:bodyPr/>
          <a:lstStyle/>
          <a:p>
            <a:fld id="{AD389C59-C049-4F6F-A826-6810FD13B1B7}" type="slidenum">
              <a:rPr lang="en-US" smtClean="0"/>
              <a:t>60</a:t>
            </a:fld>
            <a:endParaRPr lang="en-US"/>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2" y="2209800"/>
            <a:ext cx="78200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267200" y="3520399"/>
            <a:ext cx="4114800" cy="3305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After Continue :: Value of i=0</a:t>
            </a:r>
            <a:br>
              <a:rPr lang="en-GB" dirty="0"/>
            </a:br>
            <a:r>
              <a:rPr lang="en-GB" dirty="0"/>
              <a:t>After Continue :: Value of i=1</a:t>
            </a:r>
            <a:br>
              <a:rPr lang="en-GB" dirty="0"/>
            </a:br>
            <a:r>
              <a:rPr lang="en-GB" dirty="0"/>
              <a:t>After Continue :: Value of i=2</a:t>
            </a:r>
            <a:br>
              <a:rPr lang="en-GB" dirty="0"/>
            </a:br>
            <a:r>
              <a:rPr lang="en-GB" dirty="0"/>
              <a:t>Calling continue,</a:t>
            </a:r>
            <a:br>
              <a:rPr lang="en-GB" dirty="0"/>
            </a:br>
            <a:r>
              <a:rPr lang="en-GB" dirty="0"/>
              <a:t>Calling continue,</a:t>
            </a:r>
            <a:br>
              <a:rPr lang="en-GB" dirty="0"/>
            </a:br>
            <a:r>
              <a:rPr lang="en-GB" dirty="0"/>
              <a:t>Calling continue,</a:t>
            </a:r>
            <a:br>
              <a:rPr lang="en-GB" dirty="0"/>
            </a:br>
            <a:r>
              <a:rPr lang="en-GB" dirty="0"/>
              <a:t>Calling continue,</a:t>
            </a:r>
            <a:br>
              <a:rPr lang="en-GB" dirty="0"/>
            </a:br>
            <a:r>
              <a:rPr lang="en-GB" dirty="0"/>
              <a:t>After Continue :: Value of i=7</a:t>
            </a:r>
            <a:br>
              <a:rPr lang="en-GB" dirty="0"/>
            </a:br>
            <a:r>
              <a:rPr lang="en-GB" dirty="0"/>
              <a:t>--------------------------------------------------------</a:t>
            </a:r>
            <a:endParaRPr lang="en-US" dirty="0"/>
          </a:p>
        </p:txBody>
      </p:sp>
    </p:spTree>
    <p:extLst>
      <p:ext uri="{BB962C8B-B14F-4D97-AF65-F5344CB8AC3E}">
        <p14:creationId xmlns:p14="http://schemas.microsoft.com/office/powerpoint/2010/main" val="7291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Event Control: </a:t>
            </a:r>
            <a:r>
              <a:rPr lang="en-GB" sz="2400" dirty="0"/>
              <a:t>Any change in a variable or net can be detected using the @ event control.</a:t>
            </a:r>
            <a:endParaRPr lang="en-US" sz="2400" b="1" dirty="0"/>
          </a:p>
        </p:txBody>
      </p:sp>
      <p:sp>
        <p:nvSpPr>
          <p:cNvPr id="4" name="Slide Number Placeholder 3"/>
          <p:cNvSpPr>
            <a:spLocks noGrp="1"/>
          </p:cNvSpPr>
          <p:nvPr>
            <p:ph type="sldNum" sz="quarter" idx="12"/>
          </p:nvPr>
        </p:nvSpPr>
        <p:spPr/>
        <p:txBody>
          <a:bodyPr/>
          <a:lstStyle/>
          <a:p>
            <a:fld id="{AD389C59-C049-4F6F-A826-6810FD13B1B7}" type="slidenum">
              <a:rPr lang="en-US" smtClean="0"/>
              <a:t>61</a:t>
            </a:fld>
            <a:endParaRPr lang="en-US"/>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78390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81400" y="4329112"/>
            <a:ext cx="4800600" cy="176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2 Value of a=5, b=0</a:t>
            </a:r>
            <a:br>
              <a:rPr lang="en-GB" dirty="0"/>
            </a:br>
            <a:r>
              <a:rPr lang="en-GB" dirty="0"/>
              <a:t>       5 Value of a=5, b=2</a:t>
            </a:r>
            <a:br>
              <a:rPr lang="en-GB" dirty="0"/>
            </a:br>
            <a:r>
              <a:rPr lang="en-GB" dirty="0"/>
              <a:t>       7 Value of a=1, b=2</a:t>
            </a:r>
            <a:br>
              <a:rPr lang="en-GB" dirty="0"/>
            </a:br>
            <a:r>
              <a:rPr lang="en-GB" dirty="0"/>
              <a:t>       8 Value of a=1, b=7</a:t>
            </a:r>
            <a:br>
              <a:rPr lang="en-GB" dirty="0"/>
            </a:br>
            <a:r>
              <a:rPr lang="en-GB" dirty="0"/>
              <a:t>$finish called from file "testbench.sv", line 27.</a:t>
            </a:r>
            <a:br>
              <a:rPr lang="en-GB" dirty="0"/>
            </a:br>
            <a:r>
              <a:rPr lang="en-GB" dirty="0"/>
              <a:t>$finish at simulation time 10</a:t>
            </a:r>
            <a:endParaRPr lang="en-US" dirty="0"/>
          </a:p>
        </p:txBody>
      </p:sp>
    </p:spTree>
    <p:extLst>
      <p:ext uri="{BB962C8B-B14F-4D97-AF65-F5344CB8AC3E}">
        <p14:creationId xmlns:p14="http://schemas.microsoft.com/office/powerpoint/2010/main" val="16609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Procedural Statements and Control Flow</a:t>
            </a:r>
            <a:endParaRPr lang="en-US" dirty="0"/>
          </a:p>
        </p:txBody>
      </p:sp>
      <p:sp>
        <p:nvSpPr>
          <p:cNvPr id="3" name="Content Placeholder 2"/>
          <p:cNvSpPr>
            <a:spLocks noGrp="1"/>
          </p:cNvSpPr>
          <p:nvPr>
            <p:ph idx="1"/>
          </p:nvPr>
        </p:nvSpPr>
        <p:spPr/>
        <p:txBody>
          <a:bodyPr/>
          <a:lstStyle/>
          <a:p>
            <a:r>
              <a:rPr lang="en-US" b="1" dirty="0"/>
              <a:t>Event Control:</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62</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78486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24200" y="4114800"/>
            <a:ext cx="4800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2 Inside always block</a:t>
            </a:r>
            <a:br>
              <a:rPr lang="en-GB" dirty="0"/>
            </a:br>
            <a:r>
              <a:rPr lang="en-GB" dirty="0"/>
              <a:t>       6 Inside always block</a:t>
            </a:r>
            <a:br>
              <a:rPr lang="en-GB" dirty="0"/>
            </a:br>
            <a:r>
              <a:rPr lang="en-GB" dirty="0"/>
              <a:t>       10 Inside always block</a:t>
            </a:r>
            <a:br>
              <a:rPr lang="en-GB" dirty="0"/>
            </a:br>
            <a:r>
              <a:rPr lang="en-GB" dirty="0"/>
              <a:t>       14 Inside always block</a:t>
            </a:r>
            <a:br>
              <a:rPr lang="en-GB" dirty="0"/>
            </a:br>
            <a:r>
              <a:rPr lang="en-GB" dirty="0"/>
              <a:t>       18 Inside always block</a:t>
            </a:r>
            <a:br>
              <a:rPr lang="en-GB" dirty="0"/>
            </a:br>
            <a:r>
              <a:rPr lang="en-GB" dirty="0"/>
              <a:t>$finish called from file "testbench.sv", line 24.</a:t>
            </a:r>
            <a:br>
              <a:rPr lang="en-GB" dirty="0"/>
            </a:br>
            <a:r>
              <a:rPr lang="en-GB" dirty="0"/>
              <a:t>$finish at simulation time 20</a:t>
            </a:r>
            <a:endParaRPr lang="en-US" dirty="0"/>
          </a:p>
        </p:txBody>
      </p:sp>
    </p:spTree>
    <p:extLst>
      <p:ext uri="{BB962C8B-B14F-4D97-AF65-F5344CB8AC3E}">
        <p14:creationId xmlns:p14="http://schemas.microsoft.com/office/powerpoint/2010/main" val="166107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- 9</a:t>
            </a:r>
          </a:p>
        </p:txBody>
      </p:sp>
      <p:pic>
        <p:nvPicPr>
          <p:cNvPr id="389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057400"/>
            <a:ext cx="661416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63</a:t>
            </a:fld>
            <a:endParaRPr lang="en-US"/>
          </a:p>
        </p:txBody>
      </p:sp>
    </p:spTree>
    <p:extLst>
      <p:ext uri="{BB962C8B-B14F-4D97-AF65-F5344CB8AC3E}">
        <p14:creationId xmlns:p14="http://schemas.microsoft.com/office/powerpoint/2010/main" val="3654586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 Join:</a:t>
            </a:r>
          </a:p>
        </p:txBody>
      </p:sp>
      <p:sp>
        <p:nvSpPr>
          <p:cNvPr id="4" name="Slide Number Placeholder 3"/>
          <p:cNvSpPr>
            <a:spLocks noGrp="1"/>
          </p:cNvSpPr>
          <p:nvPr>
            <p:ph type="sldNum" sz="quarter" idx="12"/>
          </p:nvPr>
        </p:nvSpPr>
        <p:spPr/>
        <p:txBody>
          <a:bodyPr/>
          <a:lstStyle/>
          <a:p>
            <a:fld id="{AD389C59-C049-4F6F-A826-6810FD13B1B7}" type="slidenum">
              <a:rPr lang="en-US" smtClean="0"/>
              <a:t>64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838200"/>
            <a:ext cx="3735229" cy="5601093"/>
          </a:xfrm>
          <a:prstGeom prst="rect">
            <a:avLst/>
          </a:prstGeom>
        </p:spPr>
      </p:pic>
    </p:spTree>
    <p:extLst>
      <p:ext uri="{BB962C8B-B14F-4D97-AF65-F5344CB8AC3E}">
        <p14:creationId xmlns:p14="http://schemas.microsoft.com/office/powerpoint/2010/main" val="1843504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 Join:</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65</a:t>
            </a:fld>
            <a:endParaRPr lang="en-US"/>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96845"/>
            <a:ext cx="6858000" cy="459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3124200"/>
            <a:ext cx="2590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20 Process-2 Finished</a:t>
            </a:r>
            <a:br>
              <a:rPr lang="en-GB" dirty="0"/>
            </a:br>
            <a:r>
              <a:rPr lang="en-GB" dirty="0"/>
              <a:t>20 Outside Fork-Join</a:t>
            </a:r>
            <a:br>
              <a:rPr lang="en-GB" dirty="0"/>
            </a:br>
            <a:r>
              <a:rPr lang="en-GB" dirty="0"/>
              <a:t>---------------------------------</a:t>
            </a:r>
            <a:br>
              <a:rPr lang="en-GB" dirty="0"/>
            </a:br>
            <a:endParaRPr lang="en-US" dirty="0"/>
          </a:p>
        </p:txBody>
      </p:sp>
    </p:spTree>
    <p:extLst>
      <p:ext uri="{BB962C8B-B14F-4D97-AF65-F5344CB8AC3E}">
        <p14:creationId xmlns:p14="http://schemas.microsoft.com/office/powerpoint/2010/main" val="19359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Join_any:</a:t>
            </a:r>
          </a:p>
        </p:txBody>
      </p:sp>
      <p:sp>
        <p:nvSpPr>
          <p:cNvPr id="4" name="Slide Number Placeholder 3"/>
          <p:cNvSpPr>
            <a:spLocks noGrp="1"/>
          </p:cNvSpPr>
          <p:nvPr>
            <p:ph type="sldNum" sz="quarter" idx="12"/>
          </p:nvPr>
        </p:nvSpPr>
        <p:spPr/>
        <p:txBody>
          <a:bodyPr/>
          <a:lstStyle/>
          <a:p>
            <a:fld id="{AD389C59-C049-4F6F-A826-6810FD13B1B7}" type="slidenum">
              <a:rPr lang="en-US" smtClean="0"/>
              <a:t>66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9" y="1219200"/>
            <a:ext cx="4573429" cy="6858000"/>
          </a:xfrm>
          <a:prstGeom prst="rect">
            <a:avLst/>
          </a:prstGeom>
        </p:spPr>
      </p:pic>
    </p:spTree>
    <p:extLst>
      <p:ext uri="{BB962C8B-B14F-4D97-AF65-F5344CB8AC3E}">
        <p14:creationId xmlns:p14="http://schemas.microsoft.com/office/powerpoint/2010/main" val="3884453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Join_any:</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67</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6819900" cy="396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81600" y="3010940"/>
            <a:ext cx="32004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br>
              <a:rPr lang="en-GB" dirty="0"/>
            </a:br>
            <a:r>
              <a:rPr lang="en-GB" dirty="0"/>
              <a:t>      0 process-1 Started</a:t>
            </a:r>
            <a:br>
              <a:rPr lang="en-GB" dirty="0"/>
            </a:br>
            <a:r>
              <a:rPr lang="en-GB" dirty="0"/>
              <a:t>      0 process-2 Started</a:t>
            </a:r>
            <a:br>
              <a:rPr lang="en-GB" dirty="0"/>
            </a:br>
            <a:r>
              <a:rPr lang="en-GB" dirty="0"/>
              <a:t>      5 process-1 Finished</a:t>
            </a:r>
            <a:br>
              <a:rPr lang="en-GB" dirty="0"/>
            </a:br>
            <a:r>
              <a:rPr lang="en-GB" dirty="0"/>
              <a:t>      5 outside Fork-Join</a:t>
            </a:r>
            <a:br>
              <a:rPr lang="en-GB" dirty="0"/>
            </a:br>
            <a:r>
              <a:rPr lang="en-GB" dirty="0"/>
              <a:t> ----------------------------------------</a:t>
            </a:r>
          </a:p>
          <a:p>
            <a:r>
              <a:rPr lang="en-US" dirty="0"/>
              <a:t>     20 Process-2 Finished</a:t>
            </a:r>
          </a:p>
          <a:p>
            <a:endParaRPr lang="en-US" dirty="0"/>
          </a:p>
        </p:txBody>
      </p:sp>
    </p:spTree>
    <p:extLst>
      <p:ext uri="{BB962C8B-B14F-4D97-AF65-F5344CB8AC3E}">
        <p14:creationId xmlns:p14="http://schemas.microsoft.com/office/powerpoint/2010/main" val="9134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sp>
        <p:nvSpPr>
          <p:cNvPr id="3" name="Content Placeholder 2"/>
          <p:cNvSpPr>
            <a:spLocks noGrp="1"/>
          </p:cNvSpPr>
          <p:nvPr>
            <p:ph idx="1"/>
          </p:nvPr>
        </p:nvSpPr>
        <p:spPr/>
        <p:txBody>
          <a:bodyPr/>
          <a:lstStyle/>
          <a:p>
            <a:r>
              <a:rPr lang="en-US" b="1" dirty="0"/>
              <a:t>Fork Join_none:</a:t>
            </a:r>
          </a:p>
        </p:txBody>
      </p:sp>
      <p:sp>
        <p:nvSpPr>
          <p:cNvPr id="4" name="Slide Number Placeholder 3"/>
          <p:cNvSpPr>
            <a:spLocks noGrp="1"/>
          </p:cNvSpPr>
          <p:nvPr>
            <p:ph type="sldNum" sz="quarter" idx="12"/>
          </p:nvPr>
        </p:nvSpPr>
        <p:spPr/>
        <p:txBody>
          <a:bodyPr/>
          <a:lstStyle/>
          <a:p>
            <a:fld id="{AD389C59-C049-4F6F-A826-6810FD13B1B7}" type="slidenum">
              <a:rPr lang="en-US" smtClean="0"/>
              <a:t>68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143000"/>
            <a:ext cx="4573429" cy="6858000"/>
          </a:xfrm>
          <a:prstGeom prst="rect">
            <a:avLst/>
          </a:prstGeom>
        </p:spPr>
      </p:pic>
    </p:spTree>
    <p:extLst>
      <p:ext uri="{BB962C8B-B14F-4D97-AF65-F5344CB8AC3E}">
        <p14:creationId xmlns:p14="http://schemas.microsoft.com/office/powerpoint/2010/main" val="3214123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Processes</a:t>
            </a:r>
            <a:br>
              <a:rPr lang="en-US" b="1" dirty="0"/>
            </a:br>
            <a:endParaRPr lang="en-US" dirty="0"/>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767276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69</a:t>
            </a:fld>
            <a:endParaRPr lang="en-US"/>
          </a:p>
        </p:txBody>
      </p:sp>
      <p:sp>
        <p:nvSpPr>
          <p:cNvPr id="5" name="Rectangle 4"/>
          <p:cNvSpPr/>
          <p:nvPr/>
        </p:nvSpPr>
        <p:spPr>
          <a:xfrm>
            <a:off x="4343400" y="2743200"/>
            <a:ext cx="40386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t>
            </a:r>
            <a:br>
              <a:rPr lang="en-GB" dirty="0"/>
            </a:br>
            <a:r>
              <a:rPr lang="en-GB" dirty="0"/>
              <a:t>                   0 Process-1 Started</a:t>
            </a:r>
            <a:br>
              <a:rPr lang="en-GB" dirty="0"/>
            </a:br>
            <a:r>
              <a:rPr lang="en-GB" dirty="0"/>
              <a:t>                   0 Process-2 Started         </a:t>
            </a:r>
          </a:p>
          <a:p>
            <a:r>
              <a:rPr lang="en-GB" dirty="0"/>
              <a:t>               0 Outside Fork </a:t>
            </a:r>
            <a:r>
              <a:rPr lang="en-GB" dirty="0" err="1"/>
              <a:t>Join_none</a:t>
            </a:r>
            <a:br>
              <a:rPr lang="en-GB" dirty="0"/>
            </a:br>
            <a:r>
              <a:rPr lang="en-GB" dirty="0"/>
              <a:t>----------------------------------------------------</a:t>
            </a:r>
            <a:br>
              <a:rPr lang="en-GB" dirty="0"/>
            </a:br>
            <a:r>
              <a:rPr lang="en-GB" dirty="0"/>
              <a:t>                   5 Process-1 Finished</a:t>
            </a:r>
            <a:br>
              <a:rPr lang="en-GB" dirty="0"/>
            </a:br>
            <a:r>
              <a:rPr lang="en-GB" dirty="0"/>
              <a:t>                  20 Process-2 Finished</a:t>
            </a:r>
            <a:endParaRPr lang="en-US" dirty="0"/>
          </a:p>
        </p:txBody>
      </p:sp>
    </p:spTree>
    <p:extLst>
      <p:ext uri="{BB962C8B-B14F-4D97-AF65-F5344CB8AC3E}">
        <p14:creationId xmlns:p14="http://schemas.microsoft.com/office/powerpoint/2010/main" val="82165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for HVL</a:t>
            </a:r>
          </a:p>
        </p:txBody>
      </p:sp>
      <p:sp>
        <p:nvSpPr>
          <p:cNvPr id="3" name="Content Placeholder 2"/>
          <p:cNvSpPr>
            <a:spLocks noGrp="1"/>
          </p:cNvSpPr>
          <p:nvPr>
            <p:ph idx="1"/>
          </p:nvPr>
        </p:nvSpPr>
        <p:spPr/>
        <p:txBody>
          <a:bodyPr/>
          <a:lstStyle/>
          <a:p>
            <a:r>
              <a:rPr lang="en-US" dirty="0"/>
              <a:t>HVL: Hardware Verification Language (i.e. System Verilog)</a:t>
            </a:r>
          </a:p>
          <a:p>
            <a:r>
              <a:rPr lang="en-US" dirty="0"/>
              <a:t>Distinct features for HVL:</a:t>
            </a:r>
          </a:p>
          <a:p>
            <a:pPr lvl="1"/>
            <a:r>
              <a:rPr lang="en-US" dirty="0"/>
              <a:t>Constrained random stimulus generation</a:t>
            </a:r>
          </a:p>
          <a:p>
            <a:pPr lvl="1"/>
            <a:r>
              <a:rPr lang="en-US" dirty="0"/>
              <a:t>Functional coverage</a:t>
            </a:r>
          </a:p>
          <a:p>
            <a:pPr lvl="1"/>
            <a:r>
              <a:rPr lang="en-US" dirty="0"/>
              <a:t>Object oriented programming</a:t>
            </a:r>
          </a:p>
          <a:p>
            <a:pPr lvl="1"/>
            <a:r>
              <a:rPr lang="en-US" dirty="0"/>
              <a:t>Support for HDL types (i.e. four state values) </a:t>
            </a:r>
          </a:p>
          <a:p>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7</a:t>
            </a:fld>
            <a:endParaRPr lang="en-US"/>
          </a:p>
        </p:txBody>
      </p:sp>
    </p:spTree>
    <p:extLst>
      <p:ext uri="{BB962C8B-B14F-4D97-AF65-F5344CB8AC3E}">
        <p14:creationId xmlns:p14="http://schemas.microsoft.com/office/powerpoint/2010/main" val="42258932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sp>
        <p:nvSpPr>
          <p:cNvPr id="3" name="Content Placeholder 2"/>
          <p:cNvSpPr>
            <a:spLocks noGrp="1"/>
          </p:cNvSpPr>
          <p:nvPr>
            <p:ph idx="1"/>
          </p:nvPr>
        </p:nvSpPr>
        <p:spPr>
          <a:xfrm>
            <a:off x="533400" y="1143000"/>
            <a:ext cx="8229600" cy="4525963"/>
          </a:xfrm>
        </p:spPr>
        <p:txBody>
          <a:bodyPr/>
          <a:lstStyle/>
          <a:p>
            <a:r>
              <a:rPr lang="en-US" b="1" dirty="0"/>
              <a:t>Fork Join Any:</a:t>
            </a:r>
          </a:p>
        </p:txBody>
      </p:sp>
      <p:sp>
        <p:nvSpPr>
          <p:cNvPr id="4" name="Slide Number Placeholder 3"/>
          <p:cNvSpPr>
            <a:spLocks noGrp="1"/>
          </p:cNvSpPr>
          <p:nvPr>
            <p:ph type="sldNum" sz="quarter" idx="12"/>
          </p:nvPr>
        </p:nvSpPr>
        <p:spPr/>
        <p:txBody>
          <a:bodyPr/>
          <a:lstStyle/>
          <a:p>
            <a:fld id="{AD389C59-C049-4F6F-A826-6810FD13B1B7}" type="slidenum">
              <a:rPr lang="en-US" smtClean="0"/>
              <a:t>70</a:t>
            </a:fld>
            <a:endParaRPr 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302657" cy="495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19600" y="3086911"/>
            <a:ext cx="396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a:t>
            </a:r>
            <a:endParaRPr lang="en-US" dirty="0"/>
          </a:p>
        </p:txBody>
      </p:sp>
    </p:spTree>
    <p:extLst>
      <p:ext uri="{BB962C8B-B14F-4D97-AF65-F5344CB8AC3E}">
        <p14:creationId xmlns:p14="http://schemas.microsoft.com/office/powerpoint/2010/main" val="187431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pic>
        <p:nvPicPr>
          <p:cNvPr id="44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58502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71</a:t>
            </a:fld>
            <a:endParaRPr lang="en-US"/>
          </a:p>
        </p:txBody>
      </p:sp>
      <p:sp>
        <p:nvSpPr>
          <p:cNvPr id="3" name="Rectangle 2"/>
          <p:cNvSpPr/>
          <p:nvPr/>
        </p:nvSpPr>
        <p:spPr>
          <a:xfrm>
            <a:off x="4800600" y="2590800"/>
            <a:ext cx="3505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br>
              <a:rPr lang="en-GB" dirty="0"/>
            </a:br>
            <a:r>
              <a:rPr lang="en-GB" dirty="0"/>
              <a:t>0 Process-1 Started</a:t>
            </a:r>
            <a:br>
              <a:rPr lang="en-GB" dirty="0"/>
            </a:br>
            <a:r>
              <a:rPr lang="en-GB" dirty="0"/>
              <a:t>0 Process-2 Started</a:t>
            </a:r>
            <a:br>
              <a:rPr lang="en-GB" dirty="0"/>
            </a:br>
            <a:r>
              <a:rPr lang="en-GB" dirty="0"/>
              <a:t>5 Process-1 Finished</a:t>
            </a:r>
            <a:br>
              <a:rPr lang="en-GB" dirty="0"/>
            </a:br>
            <a:r>
              <a:rPr lang="en-GB" dirty="0"/>
              <a:t>20 Process-2 Finished</a:t>
            </a:r>
            <a:br>
              <a:rPr lang="en-GB" dirty="0"/>
            </a:br>
            <a:r>
              <a:rPr lang="en-GB" dirty="0"/>
              <a:t>-------------------------------------</a:t>
            </a:r>
            <a:endParaRPr lang="en-US" dirty="0"/>
          </a:p>
        </p:txBody>
      </p:sp>
    </p:spTree>
    <p:extLst>
      <p:ext uri="{BB962C8B-B14F-4D97-AF65-F5344CB8AC3E}">
        <p14:creationId xmlns:p14="http://schemas.microsoft.com/office/powerpoint/2010/main" val="403633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a:t>
            </a:r>
            <a:endParaRPr lang="en-US" dirty="0"/>
          </a:p>
        </p:txBody>
      </p:sp>
      <p:pic>
        <p:nvPicPr>
          <p:cNvPr id="450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6858000" cy="538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72</a:t>
            </a:fld>
            <a:endParaRPr lang="en-US"/>
          </a:p>
        </p:txBody>
      </p:sp>
      <p:sp>
        <p:nvSpPr>
          <p:cNvPr id="5" name="Rectangle 4"/>
          <p:cNvSpPr/>
          <p:nvPr/>
        </p:nvSpPr>
        <p:spPr>
          <a:xfrm>
            <a:off x="4495800" y="2667000"/>
            <a:ext cx="3886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br>
              <a:rPr lang="en-GB" dirty="0"/>
            </a:br>
            <a:r>
              <a:rPr lang="en-GB" dirty="0"/>
              <a:t>      0 Process-1 of fork-1 Started</a:t>
            </a:r>
            <a:br>
              <a:rPr lang="en-GB" dirty="0"/>
            </a:br>
            <a:r>
              <a:rPr lang="en-GB" dirty="0"/>
              <a:t>      0 Sub-Process Started</a:t>
            </a:r>
            <a:br>
              <a:rPr lang="en-GB" dirty="0"/>
            </a:br>
            <a:r>
              <a:rPr lang="en-GB" dirty="0"/>
              <a:t>      5 Process-1 of fork-1 Finished</a:t>
            </a:r>
            <a:br>
              <a:rPr lang="en-GB" dirty="0"/>
            </a:br>
            <a:r>
              <a:rPr lang="en-GB" dirty="0"/>
              <a:t>  --------------------------------------------</a:t>
            </a:r>
            <a:br>
              <a:rPr lang="en-GB" dirty="0"/>
            </a:br>
            <a:r>
              <a:rPr lang="en-GB" dirty="0"/>
              <a:t>      5 After disable-fork</a:t>
            </a:r>
            <a:br>
              <a:rPr lang="en-GB" dirty="0"/>
            </a:br>
            <a:r>
              <a:rPr lang="en-GB" dirty="0"/>
              <a:t>  --------------------------------------------</a:t>
            </a:r>
            <a:endParaRPr lang="en-US" dirty="0"/>
          </a:p>
        </p:txBody>
      </p:sp>
      <p:sp>
        <p:nvSpPr>
          <p:cNvPr id="3" name="TextBox 2"/>
          <p:cNvSpPr txBox="1"/>
          <p:nvPr/>
        </p:nvSpPr>
        <p:spPr>
          <a:xfrm>
            <a:off x="6553200" y="633672"/>
            <a:ext cx="1752600" cy="369332"/>
          </a:xfrm>
          <a:prstGeom prst="rect">
            <a:avLst/>
          </a:prstGeom>
          <a:noFill/>
        </p:spPr>
        <p:txBody>
          <a:bodyPr wrap="square" rtlCol="0">
            <a:spAutoFit/>
          </a:bodyPr>
          <a:lstStyle/>
          <a:p>
            <a:r>
              <a:rPr lang="en-US" dirty="0"/>
              <a:t>Disable Fork</a:t>
            </a:r>
          </a:p>
        </p:txBody>
      </p:sp>
    </p:spTree>
    <p:extLst>
      <p:ext uri="{BB962C8B-B14F-4D97-AF65-F5344CB8AC3E}">
        <p14:creationId xmlns:p14="http://schemas.microsoft.com/office/powerpoint/2010/main" val="118809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t>
            </a:r>
          </a:p>
        </p:txBody>
      </p:sp>
      <p:sp>
        <p:nvSpPr>
          <p:cNvPr id="3" name="Content Placeholder 2"/>
          <p:cNvSpPr>
            <a:spLocks noGrp="1"/>
          </p:cNvSpPr>
          <p:nvPr>
            <p:ph idx="1"/>
          </p:nvPr>
        </p:nvSpPr>
        <p:spPr/>
        <p:txBody>
          <a:bodyPr>
            <a:normAutofit/>
          </a:bodyPr>
          <a:lstStyle/>
          <a:p>
            <a:pPr algn="just"/>
            <a:r>
              <a:rPr lang="en-GB" sz="2000" dirty="0"/>
              <a:t>A Task can contain a declaration of parameters, input arguments, output arguments, in-out arguments, registers, events and zero or more behavioural statements.</a:t>
            </a:r>
            <a:endParaRPr lang="en-US" sz="2000" dirty="0"/>
          </a:p>
        </p:txBody>
      </p:sp>
      <p:sp>
        <p:nvSpPr>
          <p:cNvPr id="4" name="Slide Number Placeholder 3"/>
          <p:cNvSpPr>
            <a:spLocks noGrp="1"/>
          </p:cNvSpPr>
          <p:nvPr>
            <p:ph type="sldNum" sz="quarter" idx="12"/>
          </p:nvPr>
        </p:nvSpPr>
        <p:spPr/>
        <p:txBody>
          <a:bodyPr/>
          <a:lstStyle/>
          <a:p>
            <a:fld id="{AD389C59-C049-4F6F-A826-6810FD13B1B7}" type="slidenum">
              <a:rPr lang="en-US" smtClean="0"/>
              <a:t>73</a:t>
            </a:fld>
            <a:endParaRPr lang="en-US"/>
          </a:p>
        </p:txBody>
      </p:sp>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00600" cy="318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72200" y="3505200"/>
            <a:ext cx="15240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of x=15</a:t>
            </a:r>
          </a:p>
        </p:txBody>
      </p:sp>
    </p:spTree>
    <p:extLst>
      <p:ext uri="{BB962C8B-B14F-4D97-AF65-F5344CB8AC3E}">
        <p14:creationId xmlns:p14="http://schemas.microsoft.com/office/powerpoint/2010/main" val="37578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pic>
        <p:nvPicPr>
          <p:cNvPr id="471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4870450" cy="396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74</a:t>
            </a:fld>
            <a:endParaRPr lang="en-US"/>
          </a:p>
        </p:txBody>
      </p:sp>
      <p:sp>
        <p:nvSpPr>
          <p:cNvPr id="5" name="Rectangle 4"/>
          <p:cNvSpPr/>
          <p:nvPr/>
        </p:nvSpPr>
        <p:spPr>
          <a:xfrm>
            <a:off x="5867400" y="2743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33363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pPr algn="just"/>
            <a:r>
              <a:rPr lang="en-GB" sz="2400" dirty="0"/>
              <a:t>A </a:t>
            </a:r>
            <a:r>
              <a:rPr lang="en-GB" sz="2400" i="1" dirty="0"/>
              <a:t>Function</a:t>
            </a:r>
            <a:r>
              <a:rPr lang="en-GB" sz="2400" dirty="0"/>
              <a:t> can contain declarations of range, returned type, parameters, input arguments, registers and events. A function without a range or return type declaration, returns a one-bit value</a:t>
            </a:r>
          </a:p>
          <a:p>
            <a:pPr algn="just"/>
            <a:r>
              <a:rPr lang="en-GB" sz="2400" dirty="0"/>
              <a:t>Any expression can be used as a function call argument. Functions cannot contain any time-controlled statements, and they cannot enable tasks. Functions can return only one value.</a:t>
            </a:r>
            <a:endParaRPr lang="en-US" sz="2400" dirty="0"/>
          </a:p>
        </p:txBody>
      </p:sp>
      <p:sp>
        <p:nvSpPr>
          <p:cNvPr id="4" name="Slide Number Placeholder 3"/>
          <p:cNvSpPr>
            <a:spLocks noGrp="1"/>
          </p:cNvSpPr>
          <p:nvPr>
            <p:ph type="sldNum" sz="quarter" idx="12"/>
          </p:nvPr>
        </p:nvSpPr>
        <p:spPr/>
        <p:txBody>
          <a:bodyPr/>
          <a:lstStyle/>
          <a:p>
            <a:fld id="{AD389C59-C049-4F6F-A826-6810FD13B1B7}" type="slidenum">
              <a:rPr lang="en-US" smtClean="0"/>
              <a:t>75</a:t>
            </a:fld>
            <a:endParaRPr lang="en-US"/>
          </a:p>
        </p:txBody>
      </p:sp>
    </p:spTree>
    <p:extLst>
      <p:ext uri="{BB962C8B-B14F-4D97-AF65-F5344CB8AC3E}">
        <p14:creationId xmlns:p14="http://schemas.microsoft.com/office/powerpoint/2010/main" val="125143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999" y="1676400"/>
            <a:ext cx="595954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76</a:t>
            </a:fld>
            <a:endParaRPr lang="en-US"/>
          </a:p>
        </p:txBody>
      </p:sp>
      <p:sp>
        <p:nvSpPr>
          <p:cNvPr id="7" name="Rectangle 6"/>
          <p:cNvSpPr/>
          <p:nvPr/>
        </p:nvSpPr>
        <p:spPr>
          <a:xfrm>
            <a:off x="6477000" y="2895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280305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91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5530850" cy="305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D389C59-C049-4F6F-A826-6810FD13B1B7}" type="slidenum">
              <a:rPr lang="en-US" smtClean="0"/>
              <a:t>77</a:t>
            </a:fld>
            <a:endParaRPr lang="en-US"/>
          </a:p>
        </p:txBody>
      </p:sp>
      <p:sp>
        <p:nvSpPr>
          <p:cNvPr id="7" name="Rectangle 6"/>
          <p:cNvSpPr/>
          <p:nvPr/>
        </p:nvSpPr>
        <p:spPr>
          <a:xfrm>
            <a:off x="6172200" y="2772383"/>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Value of x = 15</a:t>
            </a:r>
          </a:p>
        </p:txBody>
      </p:sp>
    </p:spTree>
    <p:extLst>
      <p:ext uri="{BB962C8B-B14F-4D97-AF65-F5344CB8AC3E}">
        <p14:creationId xmlns:p14="http://schemas.microsoft.com/office/powerpoint/2010/main" val="26583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Vs. Functions</a:t>
            </a:r>
          </a:p>
        </p:txBody>
      </p:sp>
      <p:sp>
        <p:nvSpPr>
          <p:cNvPr id="3" name="Content Placeholder 2"/>
          <p:cNvSpPr>
            <a:spLocks noGrp="1"/>
          </p:cNvSpPr>
          <p:nvPr>
            <p:ph idx="1"/>
          </p:nvPr>
        </p:nvSpPr>
        <p:spPr/>
        <p:txBody>
          <a:bodyPr>
            <a:normAutofit/>
          </a:bodyPr>
          <a:lstStyle/>
          <a:p>
            <a:pPr algn="just"/>
            <a:r>
              <a:rPr lang="en-GB" dirty="0"/>
              <a:t>A function must execute in one simulation time unit; a task can contain time-controlling statements. </a:t>
            </a:r>
          </a:p>
          <a:p>
            <a:pPr algn="just"/>
            <a:r>
              <a:rPr lang="en-GB" dirty="0"/>
              <a:t> A function cannot enable a task; a task can enable other tasks and functions. </a:t>
            </a:r>
          </a:p>
          <a:p>
            <a:pPr algn="just"/>
            <a:r>
              <a:rPr lang="en-GB" dirty="0"/>
              <a:t>A function must have at least one input argument; a task can have zero or more arguments of any type.</a:t>
            </a:r>
          </a:p>
          <a:p>
            <a:pPr algn="just"/>
            <a:r>
              <a:rPr lang="en-GB" dirty="0"/>
              <a:t> A function returns a single value; a task does not return a value.</a:t>
            </a:r>
            <a:endParaRPr lang="en-US" dirty="0"/>
          </a:p>
        </p:txBody>
      </p:sp>
      <p:sp>
        <p:nvSpPr>
          <p:cNvPr id="4" name="Slide Number Placeholder 3"/>
          <p:cNvSpPr>
            <a:spLocks noGrp="1"/>
          </p:cNvSpPr>
          <p:nvPr>
            <p:ph type="sldNum" sz="quarter" idx="12"/>
          </p:nvPr>
        </p:nvSpPr>
        <p:spPr/>
        <p:txBody>
          <a:bodyPr/>
          <a:lstStyle/>
          <a:p>
            <a:fld id="{AD389C59-C049-4F6F-A826-6810FD13B1B7}" type="slidenum">
              <a:rPr lang="en-US" smtClean="0"/>
              <a:t>78</a:t>
            </a:fld>
            <a:endParaRPr lang="en-US"/>
          </a:p>
        </p:txBody>
      </p:sp>
    </p:spTree>
    <p:extLst>
      <p:ext uri="{BB962C8B-B14F-4D97-AF65-F5344CB8AC3E}">
        <p14:creationId xmlns:p14="http://schemas.microsoft.com/office/powerpoint/2010/main" val="15948931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lstStyle/>
          <a:p>
            <a:r>
              <a:rPr lang="en-US" sz="4000" dirty="0"/>
              <a:t>System Verilog Simulation time units</a:t>
            </a:r>
          </a:p>
        </p:txBody>
      </p:sp>
      <p:sp>
        <p:nvSpPr>
          <p:cNvPr id="3" name="Content Placeholder 2"/>
          <p:cNvSpPr>
            <a:spLocks noGrp="1"/>
          </p:cNvSpPr>
          <p:nvPr>
            <p:ph idx="1"/>
          </p:nvPr>
        </p:nvSpPr>
        <p:spPr/>
        <p:txBody>
          <a:bodyPr/>
          <a:lstStyle/>
          <a:p>
            <a:r>
              <a:rPr lang="en-US" dirty="0"/>
              <a:t>Time unit / Precision</a:t>
            </a:r>
          </a:p>
        </p:txBody>
      </p:sp>
      <p:sp>
        <p:nvSpPr>
          <p:cNvPr id="4" name="Slide Number Placeholder 3"/>
          <p:cNvSpPr>
            <a:spLocks noGrp="1"/>
          </p:cNvSpPr>
          <p:nvPr>
            <p:ph type="sldNum" sz="quarter" idx="12"/>
          </p:nvPr>
        </p:nvSpPr>
        <p:spPr/>
        <p:txBody>
          <a:bodyPr/>
          <a:lstStyle/>
          <a:p>
            <a:fld id="{AD389C59-C049-4F6F-A826-6810FD13B1B7}" type="slidenum">
              <a:rPr lang="en-US" smtClean="0"/>
              <a:t>79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04393"/>
            <a:ext cx="5588362"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22218"/>
            <a:ext cx="23907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87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3" name="Content Placeholder 2"/>
          <p:cNvSpPr>
            <a:spLocks noGrp="1"/>
          </p:cNvSpPr>
          <p:nvPr>
            <p:ph idx="1"/>
          </p:nvPr>
        </p:nvSpPr>
        <p:spPr/>
        <p:txBody>
          <a:bodyPr/>
          <a:lstStyle/>
          <a:p>
            <a:r>
              <a:rPr lang="en-US" dirty="0"/>
              <a:t>Direct Testing</a:t>
            </a:r>
          </a:p>
          <a:p>
            <a:pPr lvl="1"/>
            <a:r>
              <a:rPr lang="en-US" dirty="0"/>
              <a:t>An incremental approach that tests related features at a time</a:t>
            </a:r>
          </a:p>
          <a:p>
            <a:r>
              <a:rPr lang="en-US" dirty="0"/>
              <a:t>Constrained random testing</a:t>
            </a:r>
          </a:p>
          <a:p>
            <a:pPr lvl="1"/>
            <a:r>
              <a:rPr lang="en-US" dirty="0"/>
              <a:t>Random test scenarios until full coverage is achieved</a:t>
            </a:r>
          </a:p>
        </p:txBody>
      </p:sp>
      <p:sp>
        <p:nvSpPr>
          <p:cNvPr id="4" name="Slide Number Placeholder 3"/>
          <p:cNvSpPr>
            <a:spLocks noGrp="1"/>
          </p:cNvSpPr>
          <p:nvPr>
            <p:ph type="sldNum" sz="quarter" idx="12"/>
          </p:nvPr>
        </p:nvSpPr>
        <p:spPr/>
        <p:txBody>
          <a:bodyPr/>
          <a:lstStyle/>
          <a:p>
            <a:fld id="{AD389C59-C049-4F6F-A826-6810FD13B1B7}"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65817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10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Environment</a:t>
            </a:r>
          </a:p>
        </p:txBody>
      </p:sp>
      <p:sp>
        <p:nvSpPr>
          <p:cNvPr id="4" name="Slide Number Placeholder 3"/>
          <p:cNvSpPr>
            <a:spLocks noGrp="1"/>
          </p:cNvSpPr>
          <p:nvPr>
            <p:ph type="sldNum" sz="quarter" idx="12"/>
          </p:nvPr>
        </p:nvSpPr>
        <p:spPr/>
        <p:txBody>
          <a:bodyPr/>
          <a:lstStyle/>
          <a:p>
            <a:fld id="{AD389C59-C049-4F6F-A826-6810FD13B1B7}" type="slidenum">
              <a:rPr lang="en-US" smtClean="0"/>
              <a:t>80</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64631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3362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one Task</a:t>
            </a:r>
          </a:p>
        </p:txBody>
      </p:sp>
      <p:sp>
        <p:nvSpPr>
          <p:cNvPr id="3" name="Content Placeholder 2"/>
          <p:cNvSpPr>
            <a:spLocks noGrp="1"/>
          </p:cNvSpPr>
          <p:nvPr>
            <p:ph idx="1"/>
          </p:nvPr>
        </p:nvSpPr>
        <p:spPr/>
        <p:txBody>
          <a:bodyPr/>
          <a:lstStyle/>
          <a:p>
            <a:pPr algn="just"/>
            <a:r>
              <a:rPr lang="en-US" dirty="0"/>
              <a:t>Build a complete ALU using System Verilog based on the coding techniques discussed in this session</a:t>
            </a:r>
          </a:p>
        </p:txBody>
      </p:sp>
      <p:sp>
        <p:nvSpPr>
          <p:cNvPr id="4" name="Slide Number Placeholder 3"/>
          <p:cNvSpPr>
            <a:spLocks noGrp="1"/>
          </p:cNvSpPr>
          <p:nvPr>
            <p:ph type="sldNum" sz="quarter" idx="12"/>
          </p:nvPr>
        </p:nvSpPr>
        <p:spPr/>
        <p:txBody>
          <a:bodyPr/>
          <a:lstStyle/>
          <a:p>
            <a:fld id="{AD389C59-C049-4F6F-A826-6810FD13B1B7}" type="slidenum">
              <a:rPr lang="en-US" smtClean="0"/>
              <a:t>81</a:t>
            </a:fld>
            <a:endParaRPr lang="en-US"/>
          </a:p>
        </p:txBody>
      </p:sp>
    </p:spTree>
    <p:extLst>
      <p:ext uri="{BB962C8B-B14F-4D97-AF65-F5344CB8AC3E}">
        <p14:creationId xmlns:p14="http://schemas.microsoft.com/office/powerpoint/2010/main" val="3386031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Reference: Verification Guide</a:t>
            </a:r>
          </a:p>
          <a:p>
            <a:r>
              <a:rPr lang="en-US" dirty="0">
                <a:hlinkClick r:id="rId2"/>
              </a:rPr>
              <a:t>https://www.verificationguide.com/p/home.html</a:t>
            </a:r>
            <a:r>
              <a:rPr lang="en-US" dirty="0"/>
              <a:t> </a:t>
            </a:r>
          </a:p>
        </p:txBody>
      </p:sp>
      <p:sp>
        <p:nvSpPr>
          <p:cNvPr id="4" name="Slide Number Placeholder 3"/>
          <p:cNvSpPr>
            <a:spLocks noGrp="1"/>
          </p:cNvSpPr>
          <p:nvPr>
            <p:ph type="sldNum" sz="quarter" idx="12"/>
          </p:nvPr>
        </p:nvSpPr>
        <p:spPr/>
        <p:txBody>
          <a:bodyPr/>
          <a:lstStyle/>
          <a:p>
            <a:fld id="{AD389C59-C049-4F6F-A826-6810FD13B1B7}" type="slidenum">
              <a:rPr lang="en-US" smtClean="0"/>
              <a:t>82</a:t>
            </a:fld>
            <a:endParaRPr lang="en-US"/>
          </a:p>
        </p:txBody>
      </p:sp>
    </p:spTree>
    <p:extLst>
      <p:ext uri="{BB962C8B-B14F-4D97-AF65-F5344CB8AC3E}">
        <p14:creationId xmlns:p14="http://schemas.microsoft.com/office/powerpoint/2010/main" val="409791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Cycle</a:t>
            </a:r>
          </a:p>
        </p:txBody>
      </p:sp>
      <p:sp>
        <p:nvSpPr>
          <p:cNvPr id="4" name="Slide Number Placeholder 3"/>
          <p:cNvSpPr>
            <a:spLocks noGrp="1"/>
          </p:cNvSpPr>
          <p:nvPr>
            <p:ph type="sldNum" sz="quarter" idx="12"/>
          </p:nvPr>
        </p:nvSpPr>
        <p:spPr/>
        <p:txBody>
          <a:bodyPr/>
          <a:lstStyle/>
          <a:p>
            <a:fld id="{AD389C59-C049-4F6F-A826-6810FD13B1B7}" type="slidenum">
              <a:rPr lang="en-US" smtClean="0"/>
              <a:t>9</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310" y="2222500"/>
            <a:ext cx="655189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380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2|31.6|18.7|18.8|27.3|23.1|22.8|8.9|17.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6841</TotalTime>
  <Words>9447</Words>
  <Application>Microsoft Office PowerPoint</Application>
  <PresentationFormat>On-screen Show (4:3)</PresentationFormat>
  <Paragraphs>1019</Paragraphs>
  <Slides>82</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Cambria</vt:lpstr>
      <vt:lpstr>Wingdings</vt:lpstr>
      <vt:lpstr>Adjacency</vt:lpstr>
      <vt:lpstr>Verification and System Verilog  Session 1: Introduction</vt:lpstr>
      <vt:lpstr>Terminology</vt:lpstr>
      <vt:lpstr>VLSI Design Flow</vt:lpstr>
      <vt:lpstr>Verification</vt:lpstr>
      <vt:lpstr>Verification</vt:lpstr>
      <vt:lpstr>Verification Environment</vt:lpstr>
      <vt:lpstr>Features for HVL</vt:lpstr>
      <vt:lpstr>Testing Techniques</vt:lpstr>
      <vt:lpstr>Testing Cycle</vt:lpstr>
      <vt:lpstr>Randomization</vt:lpstr>
      <vt:lpstr>Session 1 outline</vt:lpstr>
      <vt:lpstr>VHDL to Verilog</vt:lpstr>
      <vt:lpstr>Operators</vt:lpstr>
      <vt:lpstr>Blocks</vt:lpstr>
      <vt:lpstr>Data Types</vt:lpstr>
      <vt:lpstr>Data Types</vt:lpstr>
      <vt:lpstr>Data Types</vt:lpstr>
      <vt:lpstr>Data Types</vt:lpstr>
      <vt:lpstr>Display Options</vt:lpstr>
      <vt:lpstr>Display Options</vt:lpstr>
      <vt:lpstr>Data Types</vt:lpstr>
      <vt:lpstr>Data Types</vt:lpstr>
      <vt:lpstr>Data Types</vt:lpstr>
      <vt:lpstr>Data Types</vt:lpstr>
      <vt:lpstr>Data Types</vt:lpstr>
      <vt:lpstr>Quiz - 1</vt:lpstr>
      <vt:lpstr>Data Types</vt:lpstr>
      <vt:lpstr>Data Types</vt:lpstr>
      <vt:lpstr>Data Types</vt:lpstr>
      <vt:lpstr>Data Types</vt:lpstr>
      <vt:lpstr>Data Types</vt:lpstr>
      <vt:lpstr>Data Types</vt:lpstr>
      <vt:lpstr>Data Types</vt:lpstr>
      <vt:lpstr>Data Types</vt:lpstr>
      <vt:lpstr>Data Types</vt:lpstr>
      <vt:lpstr>Data Types </vt:lpstr>
      <vt:lpstr>Quiz -2</vt:lpstr>
      <vt:lpstr>Queues</vt:lpstr>
      <vt:lpstr>Queues</vt:lpstr>
      <vt:lpstr>Queues</vt:lpstr>
      <vt:lpstr>Quiz - 3</vt:lpstr>
      <vt:lpstr>Procedural Statements and Control Flow</vt:lpstr>
      <vt:lpstr>Quiz - 4</vt:lpstr>
      <vt:lpstr>Procedural Statements and Control Flow</vt:lpstr>
      <vt:lpstr>Procedural Statements and Control Flow</vt:lpstr>
      <vt:lpstr>Quiz - 5</vt:lpstr>
      <vt:lpstr>Procedural Statements and Control Flow</vt:lpstr>
      <vt:lpstr>Procedural Statements and Control Flow</vt:lpstr>
      <vt:lpstr>Procedural Statements and Control Flow</vt:lpstr>
      <vt:lpstr>Quiz - 6 </vt:lpstr>
      <vt:lpstr>Procedural Statements and Control Flow</vt:lpstr>
      <vt:lpstr>Procedural Statements and Control Flow</vt:lpstr>
      <vt:lpstr>Quiz 7</vt:lpstr>
      <vt:lpstr>Procedural Statements and Control Flow</vt:lpstr>
      <vt:lpstr>Quiz 8</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Procedural Statements and Control Flow</vt:lpstr>
      <vt:lpstr>Quiz - 9</vt:lpstr>
      <vt:lpstr>Processes </vt:lpstr>
      <vt:lpstr>Processes </vt:lpstr>
      <vt:lpstr>Processes </vt:lpstr>
      <vt:lpstr>Processes </vt:lpstr>
      <vt:lpstr>Processes </vt:lpstr>
      <vt:lpstr>Processes </vt:lpstr>
      <vt:lpstr>Processes</vt:lpstr>
      <vt:lpstr>Processes</vt:lpstr>
      <vt:lpstr>Processes</vt:lpstr>
      <vt:lpstr>Tasks </vt:lpstr>
      <vt:lpstr>Tasks</vt:lpstr>
      <vt:lpstr>Functions</vt:lpstr>
      <vt:lpstr>Functions</vt:lpstr>
      <vt:lpstr>Functions</vt:lpstr>
      <vt:lpstr>Tasks Vs. Functions</vt:lpstr>
      <vt:lpstr>System Verilog Simulation time units</vt:lpstr>
      <vt:lpstr>Testing Environment</vt:lpstr>
      <vt:lpstr>Session one Task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Verilog  Session 1: Introduction</dc:title>
  <dc:creator>Sandy</dc:creator>
  <cp:lastModifiedBy>MEGA DR01D</cp:lastModifiedBy>
  <cp:revision>106</cp:revision>
  <dcterms:created xsi:type="dcterms:W3CDTF">2019-04-03T02:22:51Z</dcterms:created>
  <dcterms:modified xsi:type="dcterms:W3CDTF">2024-04-03T21:26:47Z</dcterms:modified>
</cp:coreProperties>
</file>