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e2352515_2_4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c8e2352515_2_4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e2352515_0_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c8e2352515_0_47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e2352515_2_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c8e2352515_2_5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8e2352515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c8e2352515_0_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8e2352515_0_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c8e2352515_0_6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8e2352515_0_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c8e2352515_0_11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e2352515_0_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c8e2352515_0_17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e2352515_0_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c8e2352515_0_24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e2352515_0_3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c8e2352515_0_31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e2352515_0_3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c8e2352515_0_3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" y="2824500"/>
            <a:ext cx="7370445" cy="2319020"/>
          </a:xfrm>
          <a:custGeom>
            <a:rect b="b" l="l" r="r" t="t"/>
            <a:pathLst>
              <a:path extrusionOk="0" h="2319020" w="7370445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582599" y="1550700"/>
            <a:ext cx="5561965" cy="3592829"/>
          </a:xfrm>
          <a:custGeom>
            <a:rect b="b" l="l" r="r" t="t"/>
            <a:pathLst>
              <a:path extrusionOk="0" h="3592829" w="5561965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058904" y="0"/>
            <a:ext cx="4085590" cy="2052955"/>
          </a:xfrm>
          <a:custGeom>
            <a:rect b="b" l="l" r="r" t="t"/>
            <a:pathLst>
              <a:path extrusionOk="0" h="2052955" w="4085590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203263" y="596"/>
            <a:ext cx="8737600" cy="4937125"/>
          </a:xfrm>
          <a:custGeom>
            <a:rect b="b" l="l" r="r" t="t"/>
            <a:pathLst>
              <a:path extrusionOk="0" h="4937125" w="8737600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905383" y="596"/>
            <a:ext cx="2250440" cy="1044575"/>
          </a:xfrm>
          <a:custGeom>
            <a:rect b="b" l="l" r="r" t="t"/>
            <a:pathLst>
              <a:path extrusionOk="0" h="1044575" w="2250440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extrusionOk="0" h="1044575" w="2250440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extrusionOk="0" h="1044575" w="2250440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057466" y="5092"/>
            <a:ext cx="1851660" cy="752475"/>
          </a:xfrm>
          <a:custGeom>
            <a:rect b="b" l="l" r="r" t="t"/>
            <a:pathLst>
              <a:path extrusionOk="0" h="752475" w="1851659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extrusionOk="0" h="752475" w="1851659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extrusionOk="0" h="752475" w="1851659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553022" y="4217860"/>
            <a:ext cx="2389505" cy="925830"/>
          </a:xfrm>
          <a:custGeom>
            <a:rect b="b" l="l" r="r" t="t"/>
            <a:pathLst>
              <a:path extrusionOk="0" h="925829" w="2389504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extrusionOk="0" h="925829" w="2389504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extrusionOk="0" h="925829" w="2389504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99148" y="4055655"/>
            <a:ext cx="2795905" cy="1083310"/>
          </a:xfrm>
          <a:custGeom>
            <a:rect b="b" l="l" r="r" t="t"/>
            <a:pathLst>
              <a:path extrusionOk="0" h="1083310" w="2795905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extrusionOk="0" h="1083310" w="2795905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extrusionOk="0" h="1083310" w="2795905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2000597" y="1935751"/>
            <a:ext cx="5659755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21083" y="2044238"/>
            <a:ext cx="6958330" cy="223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3582599" y="1550700"/>
            <a:ext cx="5561965" cy="3592829"/>
          </a:xfrm>
          <a:custGeom>
            <a:rect b="b" l="l" r="r" t="t"/>
            <a:pathLst>
              <a:path extrusionOk="0" h="3592829" w="5561965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0" y="2824500"/>
            <a:ext cx="7370445" cy="2319020"/>
          </a:xfrm>
          <a:custGeom>
            <a:rect b="b" l="l" r="r" t="t"/>
            <a:pathLst>
              <a:path extrusionOk="0" h="2319020" w="7370445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03224" y="206250"/>
            <a:ext cx="8737600" cy="4731385"/>
          </a:xfrm>
          <a:custGeom>
            <a:rect b="b" l="l" r="r" t="t"/>
            <a:pathLst>
              <a:path extrusionOk="0" h="4731385" w="873760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021083" y="2044238"/>
            <a:ext cx="6958330" cy="223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1435725" y="1935750"/>
            <a:ext cx="67287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05355" lvl="0" marL="22174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Static FPGA Programming using Flash ROM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490600" y="3369890"/>
            <a:ext cx="209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226059" lvl="0" marL="12700" marR="5080" rtl="0" algn="l">
              <a:lnSpc>
                <a:spcPct val="97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rPr>
              <a:t>Eng. Amr Alaa</a:t>
            </a:r>
            <a:endParaRPr b="0" i="0" sz="1350" u="none" cap="none" strike="noStrike">
              <a:solidFill>
                <a:srgbClr val="AE7A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97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rPr>
              <a:t>Prof. Mohamed Abd El-Ghany</a:t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892175" y="3322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 Steps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892175" y="965925"/>
            <a:ext cx="76692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Now  the binary file should be stored onto the FPGA, in order to program it you should follow these steps:</a:t>
            </a:r>
            <a:endParaRPr sz="1600">
              <a:solidFill>
                <a:srgbClr val="47474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AutoNum type="alphaLcPeriod"/>
            </a:pPr>
            <a:r>
              <a:rPr lang="en-GB" sz="1600">
                <a:solidFill>
                  <a:srgbClr val="474747"/>
                </a:solidFill>
              </a:rPr>
              <a:t>Turn off the FPGA’s power from the power switch.</a:t>
            </a:r>
            <a:endParaRPr sz="1600">
              <a:solidFill>
                <a:srgbClr val="474747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AutoNum type="alphaLcPeriod"/>
            </a:pPr>
            <a:r>
              <a:rPr lang="en-GB" sz="1600">
                <a:solidFill>
                  <a:srgbClr val="474747"/>
                </a:solidFill>
              </a:rPr>
              <a:t>Wait for a few seconds.</a:t>
            </a:r>
            <a:endParaRPr sz="1600">
              <a:solidFill>
                <a:srgbClr val="474747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AutoNum type="alphaLcPeriod"/>
            </a:pPr>
            <a:r>
              <a:rPr lang="en-GB" sz="1600">
                <a:solidFill>
                  <a:srgbClr val="474747"/>
                </a:solidFill>
              </a:rPr>
              <a:t>Switch the power back on.</a:t>
            </a:r>
            <a:endParaRPr sz="1600">
              <a:solidFill>
                <a:srgbClr val="474747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AutoNum type="alphaLcPeriod"/>
            </a:pPr>
            <a:r>
              <a:rPr lang="en-GB" sz="1600">
                <a:solidFill>
                  <a:srgbClr val="474747"/>
                </a:solidFill>
              </a:rPr>
              <a:t>Finally, press down the program (red) button for a few seconds (1-2s).</a:t>
            </a:r>
            <a:endParaRPr sz="1600">
              <a:solidFill>
                <a:srgbClr val="474747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AutoNum type="alphaLcPeriod"/>
            </a:pPr>
            <a:r>
              <a:rPr lang="en-GB" sz="1600">
                <a:solidFill>
                  <a:srgbClr val="474747"/>
                </a:solidFill>
              </a:rPr>
              <a:t>If successful, the “DONE” LED next to the program button should turn on.</a:t>
            </a:r>
            <a:endParaRPr sz="160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92175" y="903375"/>
            <a:ext cx="730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FPGA Programming Methods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892175" y="2019050"/>
            <a:ext cx="76692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JTAG Programming</a:t>
            </a:r>
            <a:r>
              <a:rPr b="0" i="0" lang="en-GB" sz="16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USB Programming</a:t>
            </a:r>
            <a:r>
              <a:rPr b="0" i="0" lang="en-GB" sz="16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Queued Serial Peripheral Interface (QSPI) Flash ROM</a:t>
            </a:r>
            <a:r>
              <a:rPr b="0" i="0" lang="en-GB" sz="16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892175" y="9033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QSPI Flash ROM Programming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892175" y="2019050"/>
            <a:ext cx="76692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A .BIN (binary) file is generated from the bitstream.</a:t>
            </a:r>
            <a:endParaRPr sz="1600">
              <a:solidFill>
                <a:srgbClr val="474747"/>
              </a:solidFill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The .BIN file is then stored on the flash ROM from the PC</a:t>
            </a:r>
            <a:r>
              <a:rPr b="0" i="0" lang="en-GB" sz="16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Afterwards, the FPGA can be programmed from the flash ROM using the prog button</a:t>
            </a:r>
            <a:r>
              <a:rPr b="0" i="0" lang="en-GB" sz="16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The binary data is preserved even without power</a:t>
            </a:r>
            <a:r>
              <a:rPr b="0" i="0" lang="en-GB" sz="16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892175" y="9033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892175" y="2019050"/>
            <a:ext cx="76692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The Basys-3 FPGA board can have a ROM from either of the following manufacturers:</a:t>
            </a:r>
            <a:endParaRPr sz="1600">
              <a:solidFill>
                <a:srgbClr val="47474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Char char="○"/>
            </a:pPr>
            <a:r>
              <a:rPr lang="en-GB" sz="1600">
                <a:solidFill>
                  <a:srgbClr val="474747"/>
                </a:solidFill>
              </a:rPr>
              <a:t>Spansion</a:t>
            </a:r>
            <a:endParaRPr sz="1600">
              <a:solidFill>
                <a:srgbClr val="474747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Char char="○"/>
            </a:pPr>
            <a:r>
              <a:rPr lang="en-GB" sz="1600">
                <a:solidFill>
                  <a:srgbClr val="474747"/>
                </a:solidFill>
              </a:rPr>
              <a:t>Macronix</a:t>
            </a:r>
            <a:endParaRPr sz="160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892175" y="32322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 Steps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892175" y="1259525"/>
            <a:ext cx="766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Set the JP1 jacket (blue) to QSPI (top pin to the left of the prog button) as follows:</a:t>
            </a:r>
            <a:endParaRPr sz="1600">
              <a:solidFill>
                <a:srgbClr val="474747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925" y="2112825"/>
            <a:ext cx="2642088" cy="25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892175" y="3322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 Steps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892175" y="938725"/>
            <a:ext cx="766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In Vivado, click on Project Settings &gt; Bitstream, then enable bin_file:</a:t>
            </a:r>
            <a:endParaRPr sz="1600">
              <a:solidFill>
                <a:srgbClr val="474747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800" y="1268575"/>
            <a:ext cx="5372526" cy="35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892175" y="3322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 Steps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892175" y="938725"/>
            <a:ext cx="7669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Generate the bitstream as you would normally, then connect your FPGA board and launch the hardware manager.</a:t>
            </a:r>
            <a:endParaRPr sz="1600">
              <a:solidFill>
                <a:srgbClr val="47474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74747"/>
              </a:solidFill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Char char="●"/>
            </a:pPr>
            <a:r>
              <a:rPr lang="en-GB" sz="1600">
                <a:solidFill>
                  <a:srgbClr val="474747"/>
                </a:solidFill>
              </a:rPr>
              <a:t>From the left sidebar, under the hardware manager section, select “Add Configuration Memory Device”</a:t>
            </a:r>
            <a:endParaRPr sz="1600">
              <a:solidFill>
                <a:srgbClr val="474747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50" y="2571750"/>
            <a:ext cx="34671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892175" y="3322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 Steps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892175" y="848000"/>
            <a:ext cx="7669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Select the manufacturer, either Spansion or Macronix for the Basys-3 (if you select the wrong one, an error will inform you of such and you can simply select the </a:t>
            </a:r>
            <a:r>
              <a:rPr lang="en-GB" sz="1600">
                <a:solidFill>
                  <a:srgbClr val="474747"/>
                </a:solidFill>
              </a:rPr>
              <a:t>other</a:t>
            </a:r>
            <a:r>
              <a:rPr lang="en-GB" sz="1600">
                <a:solidFill>
                  <a:srgbClr val="474747"/>
                </a:solidFill>
              </a:rPr>
              <a:t>. Finally, choose “OK” to program the configuration memory device.</a:t>
            </a:r>
            <a:endParaRPr sz="1600">
              <a:solidFill>
                <a:srgbClr val="474747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1645150"/>
            <a:ext cx="5484124" cy="32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850" y="2517325"/>
            <a:ext cx="3067575" cy="9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892175" y="332275"/>
            <a:ext cx="766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QSPI Flash ROM Programming Steps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892175" y="848000"/>
            <a:ext cx="7669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</a:rPr>
              <a:t>Click on the three dots next to the configuration file field to select the generated .BIN file (make sure to choose “All Files” in the Files of type dropdown menu)</a:t>
            </a:r>
            <a:r>
              <a:rPr lang="en-GB" sz="1600">
                <a:solidFill>
                  <a:srgbClr val="474747"/>
                </a:solidFill>
              </a:rPr>
              <a:t>. Finally, check “Erase,” “Program,” and “Verify.”</a:t>
            </a:r>
            <a:endParaRPr sz="1600">
              <a:solidFill>
                <a:srgbClr val="474747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75" y="1663250"/>
            <a:ext cx="6071602" cy="3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AAAA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