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2"/>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9CF63-4563-47FE-A924-F4B5DD2E438D}" type="datetimeFigureOut">
              <a:rPr lang="en-US" smtClean="0"/>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4F96F7-417D-46CA-9D90-BED148BC29C1}" type="slidenum">
              <a:rPr lang="en-US" smtClean="0"/>
              <a:t>‹#›</a:t>
            </a:fld>
            <a:endParaRPr lang="en-US"/>
          </a:p>
        </p:txBody>
      </p:sp>
    </p:spTree>
    <p:extLst>
      <p:ext uri="{BB962C8B-B14F-4D97-AF65-F5344CB8AC3E}">
        <p14:creationId xmlns:p14="http://schemas.microsoft.com/office/powerpoint/2010/main" val="13331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4F96F7-417D-46CA-9D90-BED148BC29C1}" type="slidenum">
              <a:rPr lang="en-US" smtClean="0"/>
              <a:t>13</a:t>
            </a:fld>
            <a:endParaRPr lang="en-US"/>
          </a:p>
        </p:txBody>
      </p:sp>
    </p:spTree>
    <p:extLst>
      <p:ext uri="{BB962C8B-B14F-4D97-AF65-F5344CB8AC3E}">
        <p14:creationId xmlns:p14="http://schemas.microsoft.com/office/powerpoint/2010/main" val="376319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1FF6C4F-E772-4462-86AD-429AC89DABD0}" type="slidenum">
              <a:rPr lang="en-US" altLang="en-US" smtClean="0"/>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DBC7882-CADE-4784-AFF9-CFEEC5900AA4}"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59FEF42-95E5-4DBD-A43E-071067E617FC}"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C393D11-878F-4925-9C0B-0C3DBCE73A58}"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62DDDB8-7210-47B6-8E50-5F25C311DE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DE60A40-4F85-41FA-BC3A-31B479463DFD}"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4C235B75-1267-4544-95B3-495E140FD9C2}"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7B3EE8B-2DA0-412F-8B83-3751C49B8FA1}"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6A80753-B284-4784-AE3B-ED823130816C}"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903A62D-AFFC-4BCA-AB4C-1E18E7962747}" type="slidenum">
              <a:rPr lang="en-US" altLang="en-US" smtClean="0"/>
              <a:pPr/>
              <a:t>‹#›</a:t>
            </a:fld>
            <a:endParaRPr lang="en-US" alt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endParaRPr lang="en-US" altLang="en-US"/>
          </a:p>
        </p:txBody>
      </p:sp>
      <p:sp>
        <p:nvSpPr>
          <p:cNvPr id="9" name="Slide Number Placeholder 8"/>
          <p:cNvSpPr>
            <a:spLocks noGrp="1"/>
          </p:cNvSpPr>
          <p:nvPr>
            <p:ph type="sldNum" sz="quarter" idx="11"/>
          </p:nvPr>
        </p:nvSpPr>
        <p:spPr/>
        <p:txBody>
          <a:bodyPr/>
          <a:lstStyle/>
          <a:p>
            <a:fld id="{B135339E-8106-4DA9-B476-720A8585E8FD}" type="slidenum">
              <a:rPr lang="en-US" altLang="en-US" smtClean="0"/>
              <a:pPr/>
              <a:t>‹#›</a:t>
            </a:fld>
            <a:endParaRPr lang="en-US" altLang="en-US"/>
          </a:p>
        </p:txBody>
      </p:sp>
      <p:sp>
        <p:nvSpPr>
          <p:cNvPr id="10" name="Footer Placeholder 9"/>
          <p:cNvSpPr>
            <a:spLocks noGrp="1"/>
          </p:cNvSpPr>
          <p:nvPr>
            <p:ph type="ftr" sz="quarter" idx="12"/>
          </p:nvPr>
        </p:nvSpPr>
        <p:spPr/>
        <p:txBody>
          <a:bodyPr/>
          <a:lstStyle/>
          <a:p>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FD51DDD-B991-496B-9D05-5F3E5D5A92F5}" type="slidenum">
              <a:rPr lang="en-US" altLang="en-US" smtClean="0"/>
              <a:pPr/>
              <a:t>‹#›</a:t>
            </a:fld>
            <a:endParaRPr lang="en-US" alt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lt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endParaRPr lang="en-US"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dy.abdelmalak@guc.edu.eg" TargetMode="External"/><Relationship Id="rId2" Type="http://schemas.openxmlformats.org/officeDocument/2006/relationships/hyperlink" Target="mailto:amr.alaa@guc.edu.e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andland.com/vhdl/tutorials/dealing-with-unused-signals.html" TargetMode="External"/><Relationship Id="rId2" Type="http://schemas.openxmlformats.org/officeDocument/2006/relationships/hyperlink" Target="https://www.nandland.com/vhdl/tips/tip-convert-numeric-std-logic-vector-to-integer.html" TargetMode="External"/><Relationship Id="rId1" Type="http://schemas.openxmlformats.org/officeDocument/2006/relationships/slideLayout" Target="../slideLayouts/slideLayout2.xml"/><Relationship Id="rId6" Type="http://schemas.openxmlformats.org/officeDocument/2006/relationships/hyperlink" Target="https://www.nandland.com/vhdl/examples/example-generic.html" TargetMode="External"/><Relationship Id="rId5" Type="http://schemas.openxmlformats.org/officeDocument/2006/relationships/hyperlink" Target="https://www.nandland.com/vhdl/examples/example-package.html" TargetMode="External"/><Relationship Id="rId4" Type="http://schemas.openxmlformats.org/officeDocument/2006/relationships/hyperlink" Target="https://www.nandland.com/vhdl/examples/example-array-type-vhd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amr.alaa@guc.edu.e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543800" cy="2593975"/>
          </a:xfrm>
        </p:spPr>
        <p:txBody>
          <a:bodyPr/>
          <a:lstStyle/>
          <a:p>
            <a:pPr algn="ctr"/>
            <a:r>
              <a:rPr lang="en-US" dirty="0"/>
              <a:t>Advanced Microelectronics Lab</a:t>
            </a:r>
          </a:p>
        </p:txBody>
      </p:sp>
      <p:sp>
        <p:nvSpPr>
          <p:cNvPr id="3" name="Subtitle 2"/>
          <p:cNvSpPr>
            <a:spLocks noGrp="1"/>
          </p:cNvSpPr>
          <p:nvPr>
            <p:ph type="subTitle" idx="1"/>
          </p:nvPr>
        </p:nvSpPr>
        <p:spPr>
          <a:xfrm>
            <a:off x="685800" y="4572000"/>
            <a:ext cx="6461760" cy="2133600"/>
          </a:xfrm>
        </p:spPr>
        <p:txBody>
          <a:bodyPr>
            <a:noAutofit/>
          </a:bodyPr>
          <a:lstStyle/>
          <a:p>
            <a:r>
              <a:rPr lang="en-US" sz="2200" dirty="0">
                <a:hlinkClick r:id="rId2"/>
              </a:rPr>
              <a:t>amr.alaa@guc.edu.eg</a:t>
            </a:r>
            <a:endParaRPr lang="en-US" sz="2200" dirty="0">
              <a:hlinkClick r:id="rId3"/>
            </a:endParaRPr>
          </a:p>
          <a:p>
            <a:r>
              <a:rPr lang="en-US" sz="2200" dirty="0"/>
              <a:t>C3.305 (Back office)</a:t>
            </a:r>
            <a:endParaRPr lang="en-US" sz="2200" dirty="0">
              <a:hlinkClick r:id="rId3"/>
            </a:endParaRPr>
          </a:p>
          <a:p>
            <a:endParaRPr lang="en-US" sz="2200" dirty="0">
              <a:hlinkClick r:id="rId3"/>
            </a:endParaRPr>
          </a:p>
          <a:p>
            <a:r>
              <a:rPr lang="en-US" sz="2200" dirty="0">
                <a:hlinkClick r:id="rId3"/>
              </a:rPr>
              <a:t>Sandy.abdelmalak@guc.edu.eg</a:t>
            </a:r>
            <a:endParaRPr lang="en-US" sz="2200" dirty="0"/>
          </a:p>
          <a:p>
            <a:r>
              <a:rPr lang="en-US" sz="2200" dirty="0"/>
              <a:t>C3.207</a:t>
            </a:r>
          </a:p>
          <a:p>
            <a:endParaRPr lang="en-US" sz="2200" dirty="0"/>
          </a:p>
        </p:txBody>
      </p:sp>
      <p:sp>
        <p:nvSpPr>
          <p:cNvPr id="4" name="Slide Number Placeholder 3"/>
          <p:cNvSpPr>
            <a:spLocks noGrp="1"/>
          </p:cNvSpPr>
          <p:nvPr>
            <p:ph type="sldNum" sz="quarter" idx="12"/>
          </p:nvPr>
        </p:nvSpPr>
        <p:spPr/>
        <p:txBody>
          <a:bodyPr/>
          <a:lstStyle/>
          <a:p>
            <a:fld id="{51FF6C4F-E772-4462-86AD-429AC89DABD0}" type="slidenum">
              <a:rPr lang="en-US" altLang="en-US" smtClean="0"/>
              <a:pPr/>
              <a:t>1</a:t>
            </a:fld>
            <a:endParaRPr lang="en-US" altLang="en-US" dirty="0"/>
          </a:p>
        </p:txBody>
      </p:sp>
    </p:spTree>
    <p:extLst>
      <p:ext uri="{BB962C8B-B14F-4D97-AF65-F5344CB8AC3E}">
        <p14:creationId xmlns:p14="http://schemas.microsoft.com/office/powerpoint/2010/main" val="202167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pPr algn="just"/>
            <a:r>
              <a:rPr lang="en-US" b="1" dirty="0">
                <a:solidFill>
                  <a:schemeClr val="accent6"/>
                </a:solidFill>
              </a:rPr>
              <a:t>General Tips</a:t>
            </a:r>
          </a:p>
          <a:p>
            <a:pPr lvl="1" algn="just"/>
            <a:r>
              <a:rPr lang="en-GB" dirty="0"/>
              <a:t>Label all processes and concurrent assignments.</a:t>
            </a:r>
          </a:p>
          <a:p>
            <a:pPr lvl="1" algn="just"/>
            <a:r>
              <a:rPr lang="en-GB" dirty="0"/>
              <a:t>Write sufficient comments to explain the VHDL code.</a:t>
            </a:r>
          </a:p>
          <a:p>
            <a:pPr lvl="1" algn="just"/>
            <a:r>
              <a:rPr lang="en-US" dirty="0"/>
              <a:t>Use packages for constants to make the code generic.</a:t>
            </a:r>
          </a:p>
          <a:p>
            <a:pPr lvl="1" algn="just"/>
            <a:r>
              <a:rPr lang="en-GB" dirty="0"/>
              <a:t>Use only one entity &amp; architecture in each file.</a:t>
            </a:r>
          </a:p>
          <a:p>
            <a:pPr lvl="1" algn="just"/>
            <a:r>
              <a:rPr lang="en-GB" dirty="0"/>
              <a:t>Type INTEGER should have a range, If not they will synthesize to 32 bit.</a:t>
            </a:r>
          </a:p>
          <a:p>
            <a:pPr lvl="1" algn="just"/>
            <a:r>
              <a:rPr lang="en-GB" dirty="0"/>
              <a:t>Do not set a limit to type INTEGER that does not match the number of bits.</a:t>
            </a:r>
          </a:p>
          <a:p>
            <a:pPr lvl="1" algn="just"/>
            <a:endParaRPr lang="en-GB" dirty="0"/>
          </a:p>
          <a:p>
            <a:pPr lvl="1" algn="just"/>
            <a:endParaRPr lang="en-US" dirty="0"/>
          </a:p>
          <a:p>
            <a:pPr lvl="1" algn="just"/>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10</a:t>
            </a:fld>
            <a:endParaRPr lang="en-US" altLang="en-US"/>
          </a:p>
        </p:txBody>
      </p:sp>
      <p:sp>
        <p:nvSpPr>
          <p:cNvPr id="5" name="Rectangle 4"/>
          <p:cNvSpPr/>
          <p:nvPr/>
        </p:nvSpPr>
        <p:spPr>
          <a:xfrm>
            <a:off x="588818" y="4876800"/>
            <a:ext cx="731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1: </a:t>
            </a:r>
          </a:p>
          <a:p>
            <a:r>
              <a:rPr lang="en-US" dirty="0"/>
              <a:t>signal test : integer; -- range is 32 bits by default</a:t>
            </a:r>
          </a:p>
          <a:p>
            <a:endParaRPr lang="en-US" dirty="0"/>
          </a:p>
        </p:txBody>
      </p:sp>
      <p:sp>
        <p:nvSpPr>
          <p:cNvPr id="6" name="Rectangle 5"/>
          <p:cNvSpPr/>
          <p:nvPr/>
        </p:nvSpPr>
        <p:spPr>
          <a:xfrm>
            <a:off x="588818" y="5867400"/>
            <a:ext cx="7315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2: </a:t>
            </a:r>
          </a:p>
          <a:p>
            <a:r>
              <a:rPr lang="en-US" dirty="0"/>
              <a:t>signal test : integer range 0 to 12; -- 4 bits are assigned by default so up to 15</a:t>
            </a:r>
          </a:p>
          <a:p>
            <a:endParaRPr lang="en-US" dirty="0"/>
          </a:p>
        </p:txBody>
      </p:sp>
    </p:spTree>
    <p:extLst>
      <p:ext uri="{BB962C8B-B14F-4D97-AF65-F5344CB8AC3E}">
        <p14:creationId xmlns:p14="http://schemas.microsoft.com/office/powerpoint/2010/main" val="10553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b="1" dirty="0">
                <a:solidFill>
                  <a:schemeClr val="accent6"/>
                </a:solidFill>
              </a:rPr>
              <a:t>Clocks and Reset</a:t>
            </a:r>
          </a:p>
          <a:p>
            <a:pPr lvl="1"/>
            <a:r>
              <a:rPr lang="en-US" dirty="0"/>
              <a:t>Define Clocking strategy </a:t>
            </a:r>
          </a:p>
          <a:p>
            <a:pPr lvl="2"/>
            <a:r>
              <a:rPr lang="en-US" dirty="0"/>
              <a:t>Clock Frequency – Timing constraints</a:t>
            </a:r>
          </a:p>
          <a:p>
            <a:pPr lvl="2"/>
            <a:r>
              <a:rPr lang="en-GB" dirty="0"/>
              <a:t>Clock Gating</a:t>
            </a:r>
          </a:p>
          <a:p>
            <a:pPr lvl="2"/>
            <a:r>
              <a:rPr lang="en-GB" dirty="0"/>
              <a:t>Multiple clock domains and synchronizations</a:t>
            </a:r>
          </a:p>
          <a:p>
            <a:pPr lvl="1"/>
            <a:r>
              <a:rPr lang="en-GB" dirty="0"/>
              <a:t>Reset Signals</a:t>
            </a:r>
          </a:p>
          <a:p>
            <a:pPr lvl="2"/>
            <a:r>
              <a:rPr lang="en-GB" dirty="0"/>
              <a:t>Do not depend on signal Initialization</a:t>
            </a:r>
          </a:p>
          <a:p>
            <a:pPr lvl="2"/>
            <a:r>
              <a:rPr lang="en-GB" dirty="0"/>
              <a:t>Asynchronous reset </a:t>
            </a:r>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11</a:t>
            </a:fld>
            <a:endParaRPr lang="en-US" altLang="en-US"/>
          </a:p>
        </p:txBody>
      </p:sp>
    </p:spTree>
    <p:extLst>
      <p:ext uri="{BB962C8B-B14F-4D97-AF65-F5344CB8AC3E}">
        <p14:creationId xmlns:p14="http://schemas.microsoft.com/office/powerpoint/2010/main" val="209124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b="1" dirty="0">
                <a:solidFill>
                  <a:schemeClr val="accent6"/>
                </a:solidFill>
              </a:rPr>
              <a:t>Process</a:t>
            </a:r>
          </a:p>
          <a:p>
            <a:pPr lvl="1" algn="just"/>
            <a:r>
              <a:rPr lang="en-GB" dirty="0"/>
              <a:t>Concurrent statement with sequential statements that execute in series</a:t>
            </a:r>
          </a:p>
          <a:p>
            <a:pPr lvl="1" algn="just"/>
            <a:r>
              <a:rPr lang="en-GB" dirty="0"/>
              <a:t>A process must contain either a sensitivity list or wait statements. However, wait statements are not synthesizable</a:t>
            </a:r>
          </a:p>
          <a:p>
            <a:pPr lvl="1" algn="just"/>
            <a:r>
              <a:rPr lang="en-GB" dirty="0"/>
              <a:t>Combinational process </a:t>
            </a:r>
            <a:r>
              <a:rPr lang="en-GB" dirty="0">
                <a:sym typeface="Wingdings" pitchFamily="2" charset="2"/>
              </a:rPr>
              <a:t> No clock signals &amp; add all inputs/ signals</a:t>
            </a:r>
          </a:p>
          <a:p>
            <a:pPr lvl="1" algn="just"/>
            <a:r>
              <a:rPr lang="en-GB" dirty="0">
                <a:sym typeface="Wingdings" pitchFamily="2" charset="2"/>
              </a:rPr>
              <a:t>Sequential process  Reset &amp; Clock signals (for asynchronous reset) and Clock only (for synchronous reset)</a:t>
            </a:r>
          </a:p>
          <a:p>
            <a:pPr lvl="1" algn="just"/>
            <a:r>
              <a:rPr lang="en-GB" dirty="0">
                <a:sym typeface="Wingdings" pitchFamily="2" charset="2"/>
              </a:rPr>
              <a:t>Do not use multiple clocks and don’t mix synchronous and asynchronous designs in the same process </a:t>
            </a:r>
          </a:p>
          <a:p>
            <a:pPr lvl="1"/>
            <a:endParaRPr lang="en-GB" dirty="0"/>
          </a:p>
          <a:p>
            <a:pPr lvl="1"/>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12</a:t>
            </a:fld>
            <a:endParaRPr lang="en-US" altLang="en-US"/>
          </a:p>
        </p:txBody>
      </p:sp>
    </p:spTree>
    <p:extLst>
      <p:ext uri="{BB962C8B-B14F-4D97-AF65-F5344CB8AC3E}">
        <p14:creationId xmlns:p14="http://schemas.microsoft.com/office/powerpoint/2010/main" val="127363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b="1" dirty="0">
                <a:solidFill>
                  <a:schemeClr val="accent6"/>
                </a:solidFill>
              </a:rPr>
              <a:t>Combinational Logic</a:t>
            </a:r>
          </a:p>
          <a:p>
            <a:pPr lvl="1" algn="just"/>
            <a:r>
              <a:rPr lang="en-US" dirty="0"/>
              <a:t>Incomplete assignments create latches: Latches are created when you create a combinational process or conditional assignment (in VHDL) with an output that is not assigned under all possible input conditions.</a:t>
            </a:r>
            <a:endParaRPr lang="en-GB" dirty="0">
              <a:sym typeface="Wingdings" pitchFamily="2" charset="2"/>
            </a:endParaRPr>
          </a:p>
          <a:p>
            <a:pPr lvl="1" algn="just"/>
            <a:r>
              <a:rPr lang="en-GB" dirty="0"/>
              <a:t>In Case Statements: All cases must be covered (same for if conditions)</a:t>
            </a:r>
          </a:p>
          <a:p>
            <a:pPr lvl="1" algn="just"/>
            <a:r>
              <a:rPr lang="en-GB" dirty="0"/>
              <a:t>Combinational Processes must not contain feedback [avoid combinational loops]</a:t>
            </a:r>
          </a:p>
          <a:p>
            <a:r>
              <a:rPr lang="en-GB" b="1" dirty="0">
                <a:solidFill>
                  <a:schemeClr val="accent6"/>
                </a:solidFill>
              </a:rPr>
              <a:t>Sequential Logic</a:t>
            </a:r>
          </a:p>
          <a:p>
            <a:pPr lvl="1"/>
            <a:r>
              <a:rPr lang="en-GB" dirty="0"/>
              <a:t>Clocked processes with a sensitivity list must have only the clock and any asynchronous control inputs in the sensitivity list.</a:t>
            </a:r>
          </a:p>
          <a:p>
            <a:pPr lvl="1"/>
            <a:r>
              <a:rPr lang="en-GB" dirty="0"/>
              <a:t>All Registers must be synchronized with the same Clock</a:t>
            </a:r>
          </a:p>
          <a:p>
            <a:pPr lvl="1"/>
            <a:endParaRPr lang="en-GB" dirty="0"/>
          </a:p>
          <a:p>
            <a:pPr lvl="1"/>
            <a:endParaRPr lang="en-GB" dirty="0"/>
          </a:p>
          <a:p>
            <a:pPr lvl="1"/>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13</a:t>
            </a:fld>
            <a:endParaRPr lang="en-US" altLang="en-US"/>
          </a:p>
        </p:txBody>
      </p:sp>
    </p:spTree>
    <p:extLst>
      <p:ext uri="{BB962C8B-B14F-4D97-AF65-F5344CB8AC3E}">
        <p14:creationId xmlns:p14="http://schemas.microsoft.com/office/powerpoint/2010/main" val="367102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708" t="3139" b="3627"/>
          <a:stretch/>
        </p:blipFill>
        <p:spPr bwMode="auto">
          <a:xfrm>
            <a:off x="4703878" y="4532625"/>
            <a:ext cx="2001722" cy="227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a:xfrm>
            <a:off x="457200" y="1295400"/>
            <a:ext cx="7620000" cy="4800600"/>
          </a:xfrm>
        </p:spPr>
        <p:txBody>
          <a:bodyPr/>
          <a:lstStyle/>
          <a:p>
            <a:r>
              <a:rPr lang="en-US" dirty="0"/>
              <a:t>Efficient Code </a:t>
            </a:r>
            <a:r>
              <a:rPr lang="en-US" dirty="0">
                <a:sym typeface="Wingdings" pitchFamily="2" charset="2"/>
              </a:rPr>
              <a:t> Area Optimization</a:t>
            </a:r>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14</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4231981217"/>
              </p:ext>
            </p:extLst>
          </p:nvPr>
        </p:nvGraphicFramePr>
        <p:xfrm>
          <a:off x="457200" y="1676400"/>
          <a:ext cx="7620000" cy="2834640"/>
        </p:xfrm>
        <a:graphic>
          <a:graphicData uri="http://schemas.openxmlformats.org/drawingml/2006/table">
            <a:tbl>
              <a:tblPr firstRow="1" bandRow="1">
                <a:tableStyleId>{5940675A-B579-460E-94D1-54222C63F5DA}</a:tableStyleId>
              </a:tblPr>
              <a:tblGrid>
                <a:gridCol w="3313043">
                  <a:extLst>
                    <a:ext uri="{9D8B030D-6E8A-4147-A177-3AD203B41FA5}">
                      <a16:colId xmlns:a16="http://schemas.microsoft.com/office/drawing/2014/main" val="20000"/>
                    </a:ext>
                  </a:extLst>
                </a:gridCol>
                <a:gridCol w="4306957">
                  <a:extLst>
                    <a:ext uri="{9D8B030D-6E8A-4147-A177-3AD203B41FA5}">
                      <a16:colId xmlns:a16="http://schemas.microsoft.com/office/drawing/2014/main" val="20001"/>
                    </a:ext>
                  </a:extLst>
                </a:gridCol>
              </a:tblGrid>
              <a:tr h="370840">
                <a:tc>
                  <a:txBody>
                    <a:bodyPr/>
                    <a:lstStyle/>
                    <a:p>
                      <a:r>
                        <a:rPr lang="en-GB" b="1" dirty="0">
                          <a:solidFill>
                            <a:srgbClr val="002060"/>
                          </a:solidFill>
                        </a:rPr>
                        <a:t>Process (OpSel,A,B,C,D,E,F,G,H) </a:t>
                      </a:r>
                      <a:r>
                        <a:rPr lang="en-GB" sz="1800" i="1" kern="1200" dirty="0">
                          <a:solidFill>
                            <a:schemeClr val="tx1"/>
                          </a:solidFill>
                          <a:effectLst/>
                          <a:latin typeface="+mn-lt"/>
                          <a:ea typeface="+mn-ea"/>
                          <a:cs typeface="+mn-cs"/>
                        </a:rPr>
                        <a:t>begin</a:t>
                      </a:r>
                    </a:p>
                    <a:p>
                      <a:r>
                        <a:rPr lang="en-GB" sz="1800" b="1" i="1" kern="1200" dirty="0">
                          <a:solidFill>
                            <a:schemeClr val="accent6"/>
                          </a:solidFill>
                          <a:effectLst/>
                          <a:latin typeface="+mn-lt"/>
                          <a:ea typeface="+mn-ea"/>
                          <a:cs typeface="+mn-cs"/>
                        </a:rPr>
                        <a:t>Case</a:t>
                      </a:r>
                      <a:r>
                        <a:rPr lang="en-GB" b="1" dirty="0">
                          <a:solidFill>
                            <a:schemeClr val="accent6"/>
                          </a:solidFill>
                        </a:rPr>
                        <a:t> </a:t>
                      </a:r>
                      <a:r>
                        <a:rPr lang="en-GB" dirty="0" err="1"/>
                        <a:t>OpSel</a:t>
                      </a:r>
                      <a:r>
                        <a:rPr lang="en-GB" dirty="0"/>
                        <a:t> is </a:t>
                      </a:r>
                    </a:p>
                    <a:p>
                      <a:r>
                        <a:rPr lang="en-GB" sz="1800" kern="1200" dirty="0">
                          <a:solidFill>
                            <a:schemeClr val="tx1"/>
                          </a:solidFill>
                          <a:effectLst/>
                          <a:latin typeface="+mn-lt"/>
                          <a:ea typeface="+mn-ea"/>
                          <a:cs typeface="+mn-cs"/>
                        </a:rPr>
                        <a:t>when</a:t>
                      </a:r>
                      <a:r>
                        <a:rPr lang="en-GB" dirty="0"/>
                        <a:t> </a:t>
                      </a:r>
                      <a:r>
                        <a:rPr lang="en-GB" sz="1800" kern="1200" dirty="0">
                          <a:solidFill>
                            <a:schemeClr val="tx1"/>
                          </a:solidFill>
                          <a:effectLst/>
                          <a:latin typeface="+mn-lt"/>
                          <a:ea typeface="+mn-ea"/>
                          <a:cs typeface="+mn-cs"/>
                        </a:rPr>
                        <a:t>"00"</a:t>
                      </a:r>
                      <a:r>
                        <a:rPr lang="en-GB" dirty="0"/>
                        <a:t> =&gt; Z &lt;= A + B ; </a:t>
                      </a:r>
                    </a:p>
                    <a:p>
                      <a:r>
                        <a:rPr lang="en-GB" sz="1800" kern="1200" dirty="0">
                          <a:solidFill>
                            <a:schemeClr val="tx1"/>
                          </a:solidFill>
                          <a:effectLst/>
                          <a:latin typeface="+mn-lt"/>
                          <a:ea typeface="+mn-ea"/>
                          <a:cs typeface="+mn-cs"/>
                        </a:rPr>
                        <a:t>when</a:t>
                      </a:r>
                      <a:r>
                        <a:rPr lang="en-GB" dirty="0"/>
                        <a:t> </a:t>
                      </a:r>
                      <a:r>
                        <a:rPr lang="en-GB" sz="1800" kern="1200" dirty="0">
                          <a:solidFill>
                            <a:schemeClr val="tx1"/>
                          </a:solidFill>
                          <a:effectLst/>
                          <a:latin typeface="+mn-lt"/>
                          <a:ea typeface="+mn-ea"/>
                          <a:cs typeface="+mn-cs"/>
                        </a:rPr>
                        <a:t>"01"</a:t>
                      </a:r>
                      <a:r>
                        <a:rPr lang="en-GB" dirty="0"/>
                        <a:t> =&gt; Z &lt;= C + D ; </a:t>
                      </a:r>
                    </a:p>
                    <a:p>
                      <a:r>
                        <a:rPr lang="en-GB" sz="1800" kern="1200" dirty="0">
                          <a:solidFill>
                            <a:schemeClr val="tx1"/>
                          </a:solidFill>
                          <a:effectLst/>
                          <a:latin typeface="+mn-lt"/>
                          <a:ea typeface="+mn-ea"/>
                          <a:cs typeface="+mn-cs"/>
                        </a:rPr>
                        <a:t>when</a:t>
                      </a:r>
                      <a:r>
                        <a:rPr lang="en-GB" dirty="0"/>
                        <a:t> </a:t>
                      </a:r>
                      <a:r>
                        <a:rPr lang="en-GB" sz="1800" kern="1200" dirty="0">
                          <a:solidFill>
                            <a:schemeClr val="tx1"/>
                          </a:solidFill>
                          <a:effectLst/>
                          <a:latin typeface="+mn-lt"/>
                          <a:ea typeface="+mn-ea"/>
                          <a:cs typeface="+mn-cs"/>
                        </a:rPr>
                        <a:t>"10"</a:t>
                      </a:r>
                      <a:r>
                        <a:rPr lang="en-GB" dirty="0"/>
                        <a:t> =&gt; Z &lt;= E + F ;</a:t>
                      </a:r>
                    </a:p>
                    <a:p>
                      <a:r>
                        <a:rPr lang="en-GB" sz="1800" kern="1200" dirty="0">
                          <a:solidFill>
                            <a:schemeClr val="tx1"/>
                          </a:solidFill>
                          <a:effectLst/>
                          <a:latin typeface="+mn-lt"/>
                          <a:ea typeface="+mn-ea"/>
                          <a:cs typeface="+mn-cs"/>
                        </a:rPr>
                        <a:t>when</a:t>
                      </a:r>
                      <a:r>
                        <a:rPr lang="en-GB" dirty="0"/>
                        <a:t> </a:t>
                      </a:r>
                      <a:r>
                        <a:rPr lang="en-GB" sz="1800" kern="1200" dirty="0">
                          <a:solidFill>
                            <a:schemeClr val="tx1"/>
                          </a:solidFill>
                          <a:effectLst/>
                          <a:latin typeface="+mn-lt"/>
                          <a:ea typeface="+mn-ea"/>
                          <a:cs typeface="+mn-cs"/>
                        </a:rPr>
                        <a:t>"11"</a:t>
                      </a:r>
                      <a:r>
                        <a:rPr lang="en-GB" dirty="0"/>
                        <a:t> =&gt; Z &lt;= G + H ;</a:t>
                      </a:r>
                    </a:p>
                    <a:p>
                      <a:r>
                        <a:rPr lang="en-GB" sz="1800" kern="1200" dirty="0">
                          <a:solidFill>
                            <a:schemeClr val="tx1"/>
                          </a:solidFill>
                          <a:effectLst/>
                          <a:latin typeface="+mn-lt"/>
                          <a:ea typeface="+mn-ea"/>
                          <a:cs typeface="+mn-cs"/>
                        </a:rPr>
                        <a:t>when</a:t>
                      </a:r>
                      <a:r>
                        <a:rPr lang="en-GB" dirty="0"/>
                        <a:t> others =&gt; Z &lt;= ‘</a:t>
                      </a:r>
                      <a:r>
                        <a:rPr lang="en-GB" sz="1800" kern="1200" dirty="0">
                          <a:solidFill>
                            <a:schemeClr val="tx1"/>
                          </a:solidFill>
                          <a:effectLst/>
                          <a:latin typeface="+mn-lt"/>
                          <a:ea typeface="+mn-ea"/>
                          <a:cs typeface="+mn-cs"/>
                        </a:rPr>
                        <a:t>0</a:t>
                      </a:r>
                      <a:r>
                        <a:rPr lang="en-GB" dirty="0"/>
                        <a:t>’ ; </a:t>
                      </a:r>
                    </a:p>
                    <a:p>
                      <a:r>
                        <a:rPr lang="en-GB" b="1" i="1" dirty="0" err="1">
                          <a:solidFill>
                            <a:schemeClr val="accent6"/>
                          </a:solidFill>
                        </a:rPr>
                        <a:t>e﻿nd</a:t>
                      </a:r>
                      <a:r>
                        <a:rPr lang="en-GB" b="1" i="1" dirty="0">
                          <a:solidFill>
                            <a:schemeClr val="accent6"/>
                          </a:solidFill>
                        </a:rPr>
                        <a:t> </a:t>
                      </a:r>
                      <a:r>
                        <a:rPr lang="en-GB" sz="1800" b="1" i="1" kern="1200" dirty="0">
                          <a:solidFill>
                            <a:schemeClr val="accent6"/>
                          </a:solidFill>
                          <a:effectLst/>
                          <a:latin typeface="+mn-lt"/>
                          <a:ea typeface="+mn-ea"/>
                          <a:cs typeface="+mn-cs"/>
                        </a:rPr>
                        <a:t>Case</a:t>
                      </a:r>
                      <a:r>
                        <a:rPr lang="en-GB" b="1" i="1" dirty="0">
                          <a:solidFill>
                            <a:schemeClr val="accent6"/>
                          </a:solidFill>
                        </a:rPr>
                        <a:t> ; </a:t>
                      </a:r>
                    </a:p>
                    <a:p>
                      <a:r>
                        <a:rPr lang="en-GB" sz="1800" b="1" kern="1200" dirty="0">
                          <a:solidFill>
                            <a:srgbClr val="002060"/>
                          </a:solidFill>
                          <a:effectLst/>
                          <a:latin typeface="+mn-lt"/>
                          <a:ea typeface="+mn-ea"/>
                          <a:cs typeface="+mn-cs"/>
                        </a:rPr>
                        <a:t>end</a:t>
                      </a:r>
                      <a:r>
                        <a:rPr lang="en-GB" b="1" dirty="0">
                          <a:solidFill>
                            <a:srgbClr val="002060"/>
                          </a:solidFill>
                        </a:rPr>
                        <a:t> Process ;</a:t>
                      </a:r>
                      <a:endParaRPr lang="en-US" b="1" dirty="0">
                        <a:solidFill>
                          <a:srgbClr val="002060"/>
                        </a:solidFill>
                      </a:endParaRPr>
                    </a:p>
                  </a:txBody>
                  <a:tcPr>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p>
                      <a:endParaRPr lang="en-US" dirty="0"/>
                    </a:p>
                    <a:p>
                      <a:r>
                        <a:rPr lang="en-US" dirty="0"/>
                        <a:t>X &lt;= Mux4(</a:t>
                      </a:r>
                      <a:r>
                        <a:rPr lang="en-US" dirty="0" err="1"/>
                        <a:t>OpSel</a:t>
                      </a:r>
                      <a:r>
                        <a:rPr lang="en-US" dirty="0"/>
                        <a:t>, A, C, E, G) ; </a:t>
                      </a:r>
                    </a:p>
                    <a:p>
                      <a:r>
                        <a:rPr lang="en-US" dirty="0"/>
                        <a:t>Y &lt;= Mux4(</a:t>
                      </a:r>
                      <a:r>
                        <a:rPr lang="en-US" dirty="0" err="1"/>
                        <a:t>OpSel</a:t>
                      </a:r>
                      <a:r>
                        <a:rPr lang="en-US" dirty="0"/>
                        <a:t>, B, D, F, H) ; </a:t>
                      </a:r>
                    </a:p>
                    <a:p>
                      <a:r>
                        <a:rPr lang="en-US" dirty="0"/>
                        <a:t>Z &lt;= X + Y ;</a:t>
                      </a:r>
                    </a:p>
                  </a:txBody>
                  <a:tcPr>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39" r="55026" b="19414"/>
          <a:stretch/>
        </p:blipFill>
        <p:spPr bwMode="auto">
          <a:xfrm>
            <a:off x="685800" y="4542446"/>
            <a:ext cx="2667000" cy="219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a:off x="3429000" y="5410200"/>
            <a:ext cx="1066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dirty="0"/>
              <a:t>For loops Vs. Process statement</a:t>
            </a:r>
          </a:p>
          <a:p>
            <a:endParaRPr lang="en-US" dirty="0"/>
          </a:p>
          <a:p>
            <a:endParaRPr lang="en-US" dirty="0"/>
          </a:p>
          <a:p>
            <a:endParaRPr lang="en-US" dirty="0"/>
          </a:p>
          <a:p>
            <a:endParaRPr lang="en-US" dirty="0"/>
          </a:p>
          <a:p>
            <a:endParaRPr lang="en-US" dirty="0"/>
          </a:p>
          <a:p>
            <a:endParaRPr lang="en-US" dirty="0"/>
          </a:p>
          <a:p>
            <a:r>
              <a:rPr lang="en-US" dirty="0"/>
              <a:t>For loops could be used in test-bench</a:t>
            </a:r>
          </a:p>
          <a:p>
            <a:r>
              <a:rPr lang="en-US" dirty="0"/>
              <a:t>For generate </a:t>
            </a:r>
            <a:r>
              <a:rPr lang="en-US" dirty="0">
                <a:sym typeface="Wingdings" pitchFamily="2" charset="2"/>
              </a:rPr>
              <a:t> Not driven by a clock and not sequential</a:t>
            </a:r>
            <a:endParaRPr lang="en-US" dirty="0"/>
          </a:p>
          <a:p>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93356481"/>
              </p:ext>
            </p:extLst>
          </p:nvPr>
        </p:nvGraphicFramePr>
        <p:xfrm>
          <a:off x="1143000" y="2209800"/>
          <a:ext cx="6096000" cy="20116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Process(……)</a:t>
                      </a:r>
                    </a:p>
                    <a:p>
                      <a:r>
                        <a:rPr lang="en-US" dirty="0"/>
                        <a:t>Begin</a:t>
                      </a:r>
                    </a:p>
                    <a:p>
                      <a:r>
                        <a:rPr lang="en-US" dirty="0"/>
                        <a:t>For (……………………..)</a:t>
                      </a:r>
                    </a:p>
                    <a:p>
                      <a:r>
                        <a:rPr lang="en-US" dirty="0"/>
                        <a:t>……………………..</a:t>
                      </a:r>
                    </a:p>
                    <a:p>
                      <a:r>
                        <a:rPr lang="en-US" dirty="0"/>
                        <a:t>End loop;</a:t>
                      </a:r>
                    </a:p>
                    <a:p>
                      <a:r>
                        <a:rPr lang="en-US" dirty="0"/>
                        <a:t>End process;</a:t>
                      </a:r>
                    </a:p>
                  </a:txBody>
                  <a:tcPr/>
                </a:tc>
                <a:tc>
                  <a:txBody>
                    <a:bodyPr/>
                    <a:lstStyle/>
                    <a:p>
                      <a:r>
                        <a:rPr lang="en-US" dirty="0"/>
                        <a:t>Process(……)</a:t>
                      </a:r>
                    </a:p>
                    <a:p>
                      <a:r>
                        <a:rPr lang="en-US" dirty="0"/>
                        <a:t>Begin</a:t>
                      </a:r>
                    </a:p>
                    <a:p>
                      <a:r>
                        <a:rPr lang="en-US" dirty="0"/>
                        <a:t>If (……………………..)</a:t>
                      </a:r>
                    </a:p>
                    <a:p>
                      <a:r>
                        <a:rPr lang="en-US" dirty="0"/>
                        <a:t>……………………..</a:t>
                      </a:r>
                    </a:p>
                    <a:p>
                      <a:r>
                        <a:rPr lang="en-US" dirty="0"/>
                        <a:t>End If;</a:t>
                      </a:r>
                    </a:p>
                    <a:p>
                      <a:r>
                        <a:rPr lang="en-US" dirty="0"/>
                        <a:t>End process;</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3591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7780793"/>
              </p:ext>
            </p:extLst>
          </p:nvPr>
        </p:nvGraphicFramePr>
        <p:xfrm>
          <a:off x="457200" y="2971800"/>
          <a:ext cx="7620000" cy="2382520"/>
        </p:xfrm>
        <a:graphic>
          <a:graphicData uri="http://schemas.openxmlformats.org/drawingml/2006/table">
            <a:tbl>
              <a:tblPr firstRow="1" bandRow="1">
                <a:tableStyleId>{5940675A-B579-460E-94D1-54222C63F5DA}</a:tableStyleId>
              </a:tblPr>
              <a:tblGrid>
                <a:gridCol w="35814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US" b="1" dirty="0"/>
                        <a:t>Nominal Port map</a:t>
                      </a:r>
                    </a:p>
                  </a:txBody>
                  <a:tcPr>
                    <a:solidFill>
                      <a:schemeClr val="bg1">
                        <a:lumMod val="75000"/>
                      </a:schemeClr>
                    </a:solidFill>
                  </a:tcPr>
                </a:tc>
                <a:tc>
                  <a:txBody>
                    <a:bodyPr/>
                    <a:lstStyle/>
                    <a:p>
                      <a:r>
                        <a:rPr lang="en-US" b="1" dirty="0"/>
                        <a:t>Positional port map</a:t>
                      </a:r>
                    </a:p>
                  </a:txBody>
                  <a:tcPr>
                    <a:solidFill>
                      <a:schemeClr val="bg1">
                        <a:lumMod val="75000"/>
                      </a:schemeClr>
                    </a:solidFill>
                  </a:tcPr>
                </a:tc>
                <a:extLst>
                  <a:ext uri="{0D108BD9-81ED-4DB2-BD59-A6C34878D82A}">
                    <a16:rowId xmlns:a16="http://schemas.microsoft.com/office/drawing/2014/main" val="10000"/>
                  </a:ext>
                </a:extLst>
              </a:tr>
              <a:tr h="370840">
                <a:tc>
                  <a:txBody>
                    <a:bodyPr/>
                    <a:lstStyle/>
                    <a:p>
                      <a:r>
                        <a:rPr lang="en-US" dirty="0"/>
                        <a:t>-- Instantiate Half Adder</a:t>
                      </a:r>
                    </a:p>
                    <a:p>
                      <a:r>
                        <a:rPr lang="en-US" dirty="0" err="1"/>
                        <a:t>half_addr_inst</a:t>
                      </a:r>
                      <a:r>
                        <a:rPr lang="en-US" dirty="0"/>
                        <a:t>: </a:t>
                      </a:r>
                      <a:r>
                        <a:rPr lang="en-US" dirty="0" err="1"/>
                        <a:t>half_addr</a:t>
                      </a:r>
                      <a:r>
                        <a:rPr lang="en-US" dirty="0"/>
                        <a:t> </a:t>
                      </a:r>
                    </a:p>
                    <a:p>
                      <a:r>
                        <a:rPr lang="en-US" dirty="0"/>
                        <a:t>port map ( </a:t>
                      </a:r>
                    </a:p>
                    <a:p>
                      <a:r>
                        <a:rPr lang="en-US" dirty="0"/>
                        <a:t>a  =&gt; a1,</a:t>
                      </a:r>
                    </a:p>
                    <a:p>
                      <a:r>
                        <a:rPr lang="en-US" dirty="0"/>
                        <a:t>b  =&gt; b1, </a:t>
                      </a:r>
                    </a:p>
                    <a:p>
                      <a:r>
                        <a:rPr lang="en-US" dirty="0"/>
                        <a:t>sum =&gt; s1,</a:t>
                      </a:r>
                    </a:p>
                    <a:p>
                      <a:r>
                        <a:rPr lang="en-US" dirty="0"/>
                        <a:t> c =&gt; c1 );</a:t>
                      </a:r>
                    </a:p>
                  </a:txBody>
                  <a:tcPr/>
                </a:tc>
                <a:tc>
                  <a:txBody>
                    <a:bodyPr/>
                    <a:lstStyle/>
                    <a:p>
                      <a:r>
                        <a:rPr lang="en-US" dirty="0" err="1"/>
                        <a:t>half_addr_inst</a:t>
                      </a:r>
                      <a:r>
                        <a:rPr lang="en-US" dirty="0"/>
                        <a:t>: </a:t>
                      </a:r>
                      <a:r>
                        <a:rPr lang="en-US" dirty="0" err="1"/>
                        <a:t>half_addr</a:t>
                      </a:r>
                      <a:r>
                        <a:rPr lang="en-US" dirty="0"/>
                        <a:t> </a:t>
                      </a:r>
                    </a:p>
                    <a:p>
                      <a:r>
                        <a:rPr lang="en-US" dirty="0"/>
                        <a:t>port map ( </a:t>
                      </a:r>
                      <a:r>
                        <a:rPr lang="en-US" dirty="0" err="1"/>
                        <a:t>a,b,sum,c</a:t>
                      </a:r>
                      <a:r>
                        <a:rPr lang="en-US" dirty="0"/>
                        <a:t>);</a:t>
                      </a:r>
                    </a:p>
                    <a:p>
                      <a:r>
                        <a:rPr lang="en-US" dirty="0"/>
                        <a:t> </a:t>
                      </a:r>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fld id="{6C393D11-878F-4925-9C0B-0C3DBCE73A58}" type="slidenum">
              <a:rPr lang="en-US" altLang="en-US" smtClean="0"/>
              <a:pPr/>
              <a:t>16</a:t>
            </a:fld>
            <a:endParaRPr lang="en-US" altLang="en-US"/>
          </a:p>
        </p:txBody>
      </p:sp>
      <p:sp>
        <p:nvSpPr>
          <p:cNvPr id="6" name="TextBox 5"/>
          <p:cNvSpPr txBox="1"/>
          <p:nvPr/>
        </p:nvSpPr>
        <p:spPr>
          <a:xfrm>
            <a:off x="457200" y="1828800"/>
            <a:ext cx="7467600" cy="923330"/>
          </a:xfrm>
          <a:prstGeom prst="rect">
            <a:avLst/>
          </a:prstGeom>
          <a:noFill/>
        </p:spPr>
        <p:txBody>
          <a:bodyPr wrap="square" rtlCol="0">
            <a:spAutoFit/>
          </a:bodyPr>
          <a:lstStyle/>
          <a:p>
            <a:r>
              <a:rPr lang="en-US" dirty="0"/>
              <a:t>Use "Named Signal Mapping" instead of "Ordered Mapping" in component instantiation</a:t>
            </a:r>
          </a:p>
          <a:p>
            <a:endParaRPr lang="en-US" dirty="0"/>
          </a:p>
        </p:txBody>
      </p:sp>
    </p:spTree>
    <p:extLst>
      <p:ext uri="{BB962C8B-B14F-4D97-AF65-F5344CB8AC3E}">
        <p14:creationId xmlns:p14="http://schemas.microsoft.com/office/powerpoint/2010/main" val="142886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dirty="0"/>
              <a:t>Leaving Unused Ports 'open'</a:t>
            </a:r>
          </a:p>
          <a:p>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17</a:t>
            </a:fld>
            <a:endParaRPr lang="en-US" altLang="en-US"/>
          </a:p>
        </p:txBody>
      </p:sp>
      <p:graphicFrame>
        <p:nvGraphicFramePr>
          <p:cNvPr id="5" name="Content Placeholder 4"/>
          <p:cNvGraphicFramePr>
            <a:graphicFrameLocks/>
          </p:cNvGraphicFramePr>
          <p:nvPr>
            <p:extLst>
              <p:ext uri="{D42A27DB-BD31-4B8C-83A1-F6EECF244321}">
                <p14:modId xmlns:p14="http://schemas.microsoft.com/office/powerpoint/2010/main" val="1140834556"/>
              </p:ext>
            </p:extLst>
          </p:nvPr>
        </p:nvGraphicFramePr>
        <p:xfrm>
          <a:off x="838200" y="2438400"/>
          <a:ext cx="6934200" cy="2011680"/>
        </p:xfrm>
        <a:graphic>
          <a:graphicData uri="http://schemas.openxmlformats.org/drawingml/2006/table">
            <a:tbl>
              <a:tblPr firstRow="1" bandRow="1">
                <a:tableStyleId>{5940675A-B579-460E-94D1-54222C63F5DA}</a:tableStyleId>
              </a:tblPr>
              <a:tblGrid>
                <a:gridCol w="6934200">
                  <a:extLst>
                    <a:ext uri="{9D8B030D-6E8A-4147-A177-3AD203B41FA5}">
                      <a16:colId xmlns:a16="http://schemas.microsoft.com/office/drawing/2014/main" val="20000"/>
                    </a:ext>
                  </a:extLst>
                </a:gridCol>
              </a:tblGrid>
              <a:tr h="370840">
                <a:tc>
                  <a:txBody>
                    <a:bodyPr/>
                    <a:lstStyle/>
                    <a:p>
                      <a:r>
                        <a:rPr lang="en-US" dirty="0"/>
                        <a:t>-- Instantiate Half Adder without using carry signal</a:t>
                      </a:r>
                    </a:p>
                    <a:p>
                      <a:r>
                        <a:rPr lang="en-US" dirty="0" err="1"/>
                        <a:t>half_addr_inst</a:t>
                      </a:r>
                      <a:r>
                        <a:rPr lang="en-US" dirty="0"/>
                        <a:t>: </a:t>
                      </a:r>
                      <a:r>
                        <a:rPr lang="en-US" dirty="0" err="1"/>
                        <a:t>half_addr</a:t>
                      </a:r>
                      <a:r>
                        <a:rPr lang="en-US" dirty="0"/>
                        <a:t> </a:t>
                      </a:r>
                    </a:p>
                    <a:p>
                      <a:r>
                        <a:rPr lang="en-US" dirty="0"/>
                        <a:t>port map ( </a:t>
                      </a:r>
                    </a:p>
                    <a:p>
                      <a:r>
                        <a:rPr lang="en-US" dirty="0"/>
                        <a:t>a  =&gt; a1,</a:t>
                      </a:r>
                    </a:p>
                    <a:p>
                      <a:r>
                        <a:rPr lang="en-US" dirty="0"/>
                        <a:t>b  =&gt; b1, </a:t>
                      </a:r>
                    </a:p>
                    <a:p>
                      <a:r>
                        <a:rPr lang="en-US" dirty="0"/>
                        <a:t>sum =&gt; s1,</a:t>
                      </a:r>
                    </a:p>
                    <a:p>
                      <a:r>
                        <a:rPr lang="en-US" dirty="0"/>
                        <a:t>c =&gt; open);</a:t>
                      </a:r>
                    </a:p>
                  </a:txBody>
                  <a:tcPr/>
                </a:tc>
                <a:extLst>
                  <a:ext uri="{0D108BD9-81ED-4DB2-BD59-A6C34878D82A}">
                    <a16:rowId xmlns:a16="http://schemas.microsoft.com/office/drawing/2014/main" val="10000"/>
                  </a:ext>
                </a:extLst>
              </a:tr>
            </a:tbl>
          </a:graphicData>
        </a:graphic>
      </p:graphicFrame>
      <p:sp>
        <p:nvSpPr>
          <p:cNvPr id="6" name="Rectangle 5"/>
          <p:cNvSpPr/>
          <p:nvPr/>
        </p:nvSpPr>
        <p:spPr>
          <a:xfrm>
            <a:off x="457200" y="4876800"/>
            <a:ext cx="7315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The synthesis tool will remove any logic inside of </a:t>
            </a:r>
            <a:r>
              <a:rPr lang="en-US" dirty="0" err="1"/>
              <a:t>half_adder</a:t>
            </a:r>
            <a:r>
              <a:rPr lang="en-US" dirty="0"/>
              <a:t> that is used to drive the signal c, since it is not being used by the higher-level module</a:t>
            </a:r>
          </a:p>
        </p:txBody>
      </p:sp>
    </p:spTree>
    <p:extLst>
      <p:ext uri="{BB962C8B-B14F-4D97-AF65-F5344CB8AC3E}">
        <p14:creationId xmlns:p14="http://schemas.microsoft.com/office/powerpoint/2010/main" val="409344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normAutofit/>
          </a:bodyPr>
          <a:lstStyle/>
          <a:p>
            <a:pPr algn="just"/>
            <a:r>
              <a:rPr lang="en-US" dirty="0"/>
              <a:t>Signals Vs. Variables:</a:t>
            </a:r>
          </a:p>
          <a:p>
            <a:pPr lvl="1" algn="just"/>
            <a:r>
              <a:rPr lang="en-US" sz="1800" dirty="0"/>
              <a:t>Variables can only be used inside processes, signals can be used inside or outside processes.</a:t>
            </a:r>
          </a:p>
          <a:p>
            <a:pPr lvl="1" algn="just"/>
            <a:r>
              <a:rPr lang="en-US" sz="1800" dirty="0"/>
              <a:t>Any variable that is created in one process cannot be used in another process, signals can be used in multiple processes </a:t>
            </a:r>
            <a:r>
              <a:rPr lang="en-US" sz="1800" i="1" dirty="0"/>
              <a:t>though they can only be assigned in a single process</a:t>
            </a:r>
            <a:r>
              <a:rPr lang="en-US" sz="1800" dirty="0"/>
              <a:t>.</a:t>
            </a:r>
          </a:p>
          <a:p>
            <a:pPr lvl="1" algn="just"/>
            <a:r>
              <a:rPr lang="en-US" sz="1800" dirty="0"/>
              <a:t>Variables need to be defined after the keyword </a:t>
            </a:r>
            <a:r>
              <a:rPr lang="en-US" sz="1800" i="1" dirty="0"/>
              <a:t>process</a:t>
            </a:r>
            <a:r>
              <a:rPr lang="en-US" sz="1800" dirty="0"/>
              <a:t> but before the keyword </a:t>
            </a:r>
            <a:r>
              <a:rPr lang="en-US" sz="1800" i="1" dirty="0"/>
              <a:t>begin</a:t>
            </a:r>
            <a:r>
              <a:rPr lang="en-US" sz="1800" dirty="0"/>
              <a:t>. Signals are defined in the architecture before the </a:t>
            </a:r>
            <a:r>
              <a:rPr lang="en-US" sz="1800" i="1" dirty="0"/>
              <a:t>begin</a:t>
            </a:r>
            <a:r>
              <a:rPr lang="en-US" sz="1800" dirty="0"/>
              <a:t> statement.</a:t>
            </a:r>
          </a:p>
          <a:p>
            <a:pPr lvl="1" algn="just"/>
            <a:r>
              <a:rPr lang="en-US" sz="1800" dirty="0"/>
              <a:t>Variables are assigned using the </a:t>
            </a:r>
            <a:r>
              <a:rPr lang="en-US" sz="1800" b="1" dirty="0"/>
              <a:t>:=</a:t>
            </a:r>
            <a:r>
              <a:rPr lang="en-US" sz="1800" dirty="0"/>
              <a:t> assignment symbol. Signals are assigned using the </a:t>
            </a:r>
            <a:r>
              <a:rPr lang="en-US" sz="1800" b="1" dirty="0"/>
              <a:t>&lt;=</a:t>
            </a:r>
            <a:r>
              <a:rPr lang="en-US" sz="1800" dirty="0"/>
              <a:t> assignment symbol.</a:t>
            </a:r>
          </a:p>
          <a:p>
            <a:pPr lvl="1" algn="just"/>
            <a:r>
              <a:rPr lang="en-US" sz="1800" dirty="0"/>
              <a:t>Variables that are assigned immediately take the value of the assignment. Signals depend on if it's combinational or sequential code to know when the signal takes the value of the assignment.</a:t>
            </a:r>
          </a:p>
          <a:p>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18</a:t>
            </a:fld>
            <a:endParaRPr lang="en-US" altLang="en-US"/>
          </a:p>
        </p:txBody>
      </p:sp>
    </p:spTree>
    <p:extLst>
      <p:ext uri="{BB962C8B-B14F-4D97-AF65-F5344CB8AC3E}">
        <p14:creationId xmlns:p14="http://schemas.microsoft.com/office/powerpoint/2010/main" val="211692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Tips</a:t>
            </a:r>
          </a:p>
        </p:txBody>
      </p:sp>
      <p:sp>
        <p:nvSpPr>
          <p:cNvPr id="3" name="Content Placeholder 2"/>
          <p:cNvSpPr>
            <a:spLocks noGrp="1"/>
          </p:cNvSpPr>
          <p:nvPr>
            <p:ph idx="1"/>
          </p:nvPr>
        </p:nvSpPr>
        <p:spPr/>
        <p:txBody>
          <a:bodyPr/>
          <a:lstStyle/>
          <a:p>
            <a:r>
              <a:rPr lang="en-US" dirty="0"/>
              <a:t>Useful Links:</a:t>
            </a:r>
          </a:p>
          <a:p>
            <a:pPr lvl="1"/>
            <a:r>
              <a:rPr lang="en-US" dirty="0"/>
              <a:t>VHDL Conversions: </a:t>
            </a:r>
            <a:r>
              <a:rPr lang="en-US" dirty="0">
                <a:hlinkClick r:id="rId2"/>
              </a:rPr>
              <a:t>https://www.nandland.com/vhdl/tips/tip-convert-numeric-std-logic-vector-to-integer.html</a:t>
            </a:r>
            <a:r>
              <a:rPr lang="en-US" dirty="0"/>
              <a:t> </a:t>
            </a:r>
          </a:p>
          <a:p>
            <a:pPr lvl="1"/>
            <a:r>
              <a:rPr lang="en-US" dirty="0"/>
              <a:t>Unused Signals: </a:t>
            </a:r>
            <a:r>
              <a:rPr lang="en-US" dirty="0">
                <a:hlinkClick r:id="rId3"/>
              </a:rPr>
              <a:t>https://www.nandland.com/vhdl/tutorials/dealing-with-unused-signals.html</a:t>
            </a:r>
            <a:endParaRPr lang="en-US" dirty="0"/>
          </a:p>
          <a:p>
            <a:pPr lvl="1"/>
            <a:r>
              <a:rPr lang="en-US" dirty="0"/>
              <a:t>Arrays: </a:t>
            </a:r>
            <a:r>
              <a:rPr lang="en-US" dirty="0">
                <a:hlinkClick r:id="rId4"/>
              </a:rPr>
              <a:t>https://www.nandland.com/vhdl/examples/example-array-type-vhdl.html</a:t>
            </a:r>
            <a:endParaRPr lang="en-US" dirty="0"/>
          </a:p>
          <a:p>
            <a:pPr lvl="1"/>
            <a:r>
              <a:rPr lang="en-US" dirty="0"/>
              <a:t>Package: </a:t>
            </a:r>
            <a:r>
              <a:rPr lang="en-US" dirty="0">
                <a:hlinkClick r:id="rId5"/>
              </a:rPr>
              <a:t>https://www.nandland.com/vhdl/examples/example-package.html</a:t>
            </a:r>
            <a:r>
              <a:rPr lang="en-US" dirty="0"/>
              <a:t> </a:t>
            </a:r>
          </a:p>
          <a:p>
            <a:pPr lvl="1"/>
            <a:r>
              <a:rPr lang="en-US" dirty="0"/>
              <a:t>Generic: </a:t>
            </a:r>
            <a:r>
              <a:rPr lang="en-US" dirty="0">
                <a:hlinkClick r:id="rId6"/>
              </a:rPr>
              <a:t>https://www.nandland.com/vhdl/examples/example-generic.html</a:t>
            </a:r>
            <a:r>
              <a:rPr lang="en-US" dirty="0"/>
              <a:t> </a:t>
            </a:r>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19</a:t>
            </a:fld>
            <a:endParaRPr lang="en-US" altLang="en-US"/>
          </a:p>
        </p:txBody>
      </p:sp>
    </p:spTree>
    <p:extLst>
      <p:ext uri="{BB962C8B-B14F-4D97-AF65-F5344CB8AC3E}">
        <p14:creationId xmlns:p14="http://schemas.microsoft.com/office/powerpoint/2010/main" val="389037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Design</a:t>
            </a:r>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2</a:t>
            </a:fld>
            <a:endParaRPr lang="en-US" altLang="en-US"/>
          </a:p>
        </p:txBody>
      </p:sp>
      <p:sp>
        <p:nvSpPr>
          <p:cNvPr id="5" name="Rectangle 4"/>
          <p:cNvSpPr/>
          <p:nvPr/>
        </p:nvSpPr>
        <p:spPr>
          <a:xfrm>
            <a:off x="2819400" y="1600200"/>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Design</a:t>
            </a:r>
          </a:p>
        </p:txBody>
      </p:sp>
      <p:sp>
        <p:nvSpPr>
          <p:cNvPr id="6" name="Left Brace 5"/>
          <p:cNvSpPr/>
          <p:nvPr/>
        </p:nvSpPr>
        <p:spPr>
          <a:xfrm rot="5400000">
            <a:off x="3619500" y="1181100"/>
            <a:ext cx="1143000" cy="3048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371600" y="3284551"/>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ASIC</a:t>
            </a:r>
          </a:p>
        </p:txBody>
      </p:sp>
      <p:sp>
        <p:nvSpPr>
          <p:cNvPr id="8" name="Rectangle 7"/>
          <p:cNvSpPr/>
          <p:nvPr/>
        </p:nvSpPr>
        <p:spPr>
          <a:xfrm>
            <a:off x="4419600" y="3284551"/>
            <a:ext cx="259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FPGA</a:t>
            </a:r>
          </a:p>
        </p:txBody>
      </p:sp>
    </p:spTree>
    <p:extLst>
      <p:ext uri="{BB962C8B-B14F-4D97-AF65-F5344CB8AC3E}">
        <p14:creationId xmlns:p14="http://schemas.microsoft.com/office/powerpoint/2010/main" val="16992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solidFill>
              </a:rPr>
              <a:t>Thank You</a:t>
            </a:r>
          </a:p>
        </p:txBody>
      </p:sp>
      <p:sp>
        <p:nvSpPr>
          <p:cNvPr id="3" name="Content Placeholder 2"/>
          <p:cNvSpPr>
            <a:spLocks noGrp="1"/>
          </p:cNvSpPr>
          <p:nvPr>
            <p:ph idx="1"/>
          </p:nvPr>
        </p:nvSpPr>
        <p:spPr/>
        <p:txBody>
          <a:bodyPr/>
          <a:lstStyle/>
          <a:p>
            <a:pPr algn="just"/>
            <a:r>
              <a:rPr lang="en-US" dirty="0"/>
              <a:t>If you have any questions please contact me through email or join the office hours</a:t>
            </a:r>
          </a:p>
          <a:p>
            <a:pPr lvl="1" algn="just"/>
            <a:r>
              <a:rPr lang="en-US" dirty="0">
                <a:hlinkClick r:id="rId2"/>
              </a:rPr>
              <a:t>amr.alaa@guc.edu.eg</a:t>
            </a:r>
            <a:endParaRPr lang="en-US" dirty="0"/>
          </a:p>
          <a:p>
            <a:pPr marL="411480" lvl="1" indent="0" algn="just">
              <a:buNone/>
            </a:pPr>
            <a:endParaRPr lang="en-US" dirty="0"/>
          </a:p>
          <a:p>
            <a:pPr marL="411480" lvl="1" indent="0" algn="just">
              <a:buNone/>
            </a:pPr>
            <a:endParaRPr lang="en-US" dirty="0"/>
          </a:p>
          <a:p>
            <a:pPr algn="just"/>
            <a:r>
              <a:rPr lang="en-US" dirty="0"/>
              <a:t>Do not hesitate to send me any feedback regarding the tutorials</a:t>
            </a:r>
          </a:p>
          <a:p>
            <a:endParaRPr lang="en-US" dirty="0"/>
          </a:p>
          <a:p>
            <a:endParaRPr lang="en-US" dirty="0"/>
          </a:p>
        </p:txBody>
      </p:sp>
      <p:sp>
        <p:nvSpPr>
          <p:cNvPr id="4" name="Slide Number Placeholder 3"/>
          <p:cNvSpPr>
            <a:spLocks noGrp="1"/>
          </p:cNvSpPr>
          <p:nvPr>
            <p:ph type="sldNum" sz="quarter" idx="12"/>
          </p:nvPr>
        </p:nvSpPr>
        <p:spPr/>
        <p:txBody>
          <a:bodyPr/>
          <a:lstStyle/>
          <a:p>
            <a:fld id="{248988FA-9B13-4682-9034-496C1BCD4B1A}" type="slidenum">
              <a:rPr lang="en-US" smtClean="0"/>
              <a:t>20</a:t>
            </a:fld>
            <a:endParaRPr lang="en-US"/>
          </a:p>
        </p:txBody>
      </p:sp>
    </p:spTree>
    <p:extLst>
      <p:ext uri="{BB962C8B-B14F-4D97-AF65-F5344CB8AC3E}">
        <p14:creationId xmlns:p14="http://schemas.microsoft.com/office/powerpoint/2010/main" val="360484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ASIC</a:t>
            </a:r>
          </a:p>
        </p:txBody>
      </p:sp>
      <p:sp>
        <p:nvSpPr>
          <p:cNvPr id="3" name="Content Placeholder 2"/>
          <p:cNvSpPr>
            <a:spLocks noGrp="1"/>
          </p:cNvSpPr>
          <p:nvPr>
            <p:ph idx="1"/>
          </p:nvPr>
        </p:nvSpPr>
        <p:spPr/>
        <p:txBody>
          <a:bodyPr/>
          <a:lstStyle/>
          <a:p>
            <a:r>
              <a:rPr lang="en-US" b="1" dirty="0">
                <a:solidFill>
                  <a:schemeClr val="accent6"/>
                </a:solidFill>
              </a:rPr>
              <a:t>Application Specific Integrated Circuit</a:t>
            </a:r>
          </a:p>
          <a:p>
            <a:pPr lvl="1"/>
            <a:r>
              <a:rPr lang="en-US" dirty="0"/>
              <a:t>Designed for a specific purpose</a:t>
            </a:r>
          </a:p>
          <a:p>
            <a:pPr lvl="1"/>
            <a:r>
              <a:rPr lang="en-US" dirty="0"/>
              <a:t>Gates and flip-flops permanently connected </a:t>
            </a:r>
          </a:p>
          <a:p>
            <a:pPr lvl="1"/>
            <a:r>
              <a:rPr lang="en-US" dirty="0"/>
              <a:t>Design written in hardware description languages (Verilog - VHDL) or created from transistor level</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3</a:t>
            </a:fld>
            <a:endParaRPr lang="en-US" altLang="en-US"/>
          </a:p>
        </p:txBody>
      </p:sp>
      <p:sp>
        <p:nvSpPr>
          <p:cNvPr id="6" name="Rectangle 5"/>
          <p:cNvSpPr/>
          <p:nvPr/>
        </p:nvSpPr>
        <p:spPr>
          <a:xfrm>
            <a:off x="2209800" y="40005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 Design</a:t>
            </a:r>
          </a:p>
        </p:txBody>
      </p:sp>
      <p:sp>
        <p:nvSpPr>
          <p:cNvPr id="7" name="Rectangle 6"/>
          <p:cNvSpPr/>
          <p:nvPr/>
        </p:nvSpPr>
        <p:spPr>
          <a:xfrm>
            <a:off x="76200" y="3440631"/>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Functional Design</a:t>
            </a:r>
          </a:p>
        </p:txBody>
      </p:sp>
      <p:sp>
        <p:nvSpPr>
          <p:cNvPr id="8" name="Rectangle 7"/>
          <p:cNvSpPr/>
          <p:nvPr/>
        </p:nvSpPr>
        <p:spPr>
          <a:xfrm>
            <a:off x="4267200" y="4689909"/>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Design</a:t>
            </a:r>
          </a:p>
        </p:txBody>
      </p:sp>
      <p:sp>
        <p:nvSpPr>
          <p:cNvPr id="9" name="Rectangle 8"/>
          <p:cNvSpPr/>
          <p:nvPr/>
        </p:nvSpPr>
        <p:spPr>
          <a:xfrm>
            <a:off x="6324600" y="54102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Fabrication</a:t>
            </a:r>
          </a:p>
        </p:txBody>
      </p:sp>
    </p:spTree>
    <p:extLst>
      <p:ext uri="{BB962C8B-B14F-4D97-AF65-F5344CB8AC3E}">
        <p14:creationId xmlns:p14="http://schemas.microsoft.com/office/powerpoint/2010/main" val="32359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FPGA</a:t>
            </a:r>
          </a:p>
        </p:txBody>
      </p:sp>
      <p:sp>
        <p:nvSpPr>
          <p:cNvPr id="3" name="Content Placeholder 2"/>
          <p:cNvSpPr>
            <a:spLocks noGrp="1"/>
          </p:cNvSpPr>
          <p:nvPr>
            <p:ph idx="1"/>
          </p:nvPr>
        </p:nvSpPr>
        <p:spPr/>
        <p:txBody>
          <a:bodyPr/>
          <a:lstStyle/>
          <a:p>
            <a:r>
              <a:rPr lang="en-US" b="1" dirty="0">
                <a:solidFill>
                  <a:schemeClr val="accent6"/>
                </a:solidFill>
              </a:rPr>
              <a:t>Field Programmable Gate Array</a:t>
            </a:r>
          </a:p>
          <a:p>
            <a:pPr lvl="1"/>
            <a:r>
              <a:rPr lang="en-US" dirty="0"/>
              <a:t>Reprogrammed for various functions</a:t>
            </a:r>
          </a:p>
          <a:p>
            <a:pPr lvl="1"/>
            <a:r>
              <a:rPr lang="en-GB" dirty="0"/>
              <a:t>Consists of Configurable Logic Blocks (CLBs) with programmable interconnects.</a:t>
            </a:r>
          </a:p>
          <a:p>
            <a:pPr lvl="1"/>
            <a:r>
              <a:rPr lang="en-GB" dirty="0"/>
              <a:t>CLBs are primarily made of Look-Up Tables (LUTs), Multiplexers and Flip-Flops</a:t>
            </a:r>
          </a:p>
          <a:p>
            <a:pPr lvl="1"/>
            <a:r>
              <a:rPr lang="en-GB" dirty="0"/>
              <a:t>Processor core inside the FPGA die</a:t>
            </a:r>
            <a:endParaRPr lang="en-US" dirty="0"/>
          </a:p>
          <a:p>
            <a:pPr lvl="1"/>
            <a:r>
              <a:rPr lang="en-US" dirty="0"/>
              <a:t>Design written in hardware description languages (Verilog - VHDL)</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4</a:t>
            </a:fld>
            <a:endParaRPr lang="en-US" altLang="en-US"/>
          </a:p>
        </p:txBody>
      </p:sp>
    </p:spTree>
    <p:extLst>
      <p:ext uri="{BB962C8B-B14F-4D97-AF65-F5344CB8AC3E}">
        <p14:creationId xmlns:p14="http://schemas.microsoft.com/office/powerpoint/2010/main" val="201807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FPGA Vs. ASIC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11876138"/>
              </p:ext>
            </p:extLst>
          </p:nvPr>
        </p:nvGraphicFramePr>
        <p:xfrm>
          <a:off x="457200" y="1600200"/>
          <a:ext cx="7620000" cy="333756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pPr algn="ctr"/>
                      <a:r>
                        <a:rPr lang="en-US" dirty="0"/>
                        <a:t>FPGA</a:t>
                      </a:r>
                    </a:p>
                  </a:txBody>
                  <a:tcPr/>
                </a:tc>
                <a:tc>
                  <a:txBody>
                    <a:bodyPr/>
                    <a:lstStyle/>
                    <a:p>
                      <a:pPr algn="ctr"/>
                      <a:r>
                        <a:rPr lang="en-US" dirty="0"/>
                        <a:t>ASIC</a:t>
                      </a:r>
                    </a:p>
                  </a:txBody>
                  <a:tcPr/>
                </a:tc>
                <a:extLst>
                  <a:ext uri="{0D108BD9-81ED-4DB2-BD59-A6C34878D82A}">
                    <a16:rowId xmlns:a16="http://schemas.microsoft.com/office/drawing/2014/main" val="10000"/>
                  </a:ext>
                </a:extLst>
              </a:tr>
              <a:tr h="370840">
                <a:tc>
                  <a:txBody>
                    <a:bodyPr/>
                    <a:lstStyle/>
                    <a:p>
                      <a:r>
                        <a:rPr lang="en-US" dirty="0"/>
                        <a:t>Reconfigurable Circuit</a:t>
                      </a:r>
                    </a:p>
                  </a:txBody>
                  <a:tcPr/>
                </a:tc>
                <a:tc>
                  <a:txBody>
                    <a:bodyPr/>
                    <a:lstStyle/>
                    <a:p>
                      <a:r>
                        <a:rPr lang="en-US" dirty="0"/>
                        <a:t>Permanent Circuit</a:t>
                      </a:r>
                    </a:p>
                  </a:txBody>
                  <a:tcPr/>
                </a:tc>
                <a:extLst>
                  <a:ext uri="{0D108BD9-81ED-4DB2-BD59-A6C34878D82A}">
                    <a16:rowId xmlns:a16="http://schemas.microsoft.com/office/drawing/2014/main" val="10001"/>
                  </a:ext>
                </a:extLst>
              </a:tr>
              <a:tr h="370840">
                <a:tc>
                  <a:txBody>
                    <a:bodyPr/>
                    <a:lstStyle/>
                    <a:p>
                      <a:r>
                        <a:rPr lang="en-US" dirty="0"/>
                        <a:t>Reasonable cost</a:t>
                      </a:r>
                    </a:p>
                  </a:txBody>
                  <a:tcPr/>
                </a:tc>
                <a:tc>
                  <a:txBody>
                    <a:bodyPr/>
                    <a:lstStyle/>
                    <a:p>
                      <a:r>
                        <a:rPr lang="en-US" dirty="0"/>
                        <a:t>Expensive</a:t>
                      </a:r>
                    </a:p>
                  </a:txBody>
                  <a:tcPr/>
                </a:tc>
                <a:extLst>
                  <a:ext uri="{0D108BD9-81ED-4DB2-BD59-A6C34878D82A}">
                    <a16:rowId xmlns:a16="http://schemas.microsoft.com/office/drawing/2014/main" val="10002"/>
                  </a:ext>
                </a:extLst>
              </a:tr>
              <a:tr h="370840">
                <a:tc>
                  <a:txBody>
                    <a:bodyPr/>
                    <a:lstStyle/>
                    <a:p>
                      <a:r>
                        <a:rPr lang="en-US" dirty="0"/>
                        <a:t>Prototyping</a:t>
                      </a:r>
                      <a:r>
                        <a:rPr lang="en-US" baseline="0" dirty="0"/>
                        <a:t> &amp; Validation</a:t>
                      </a:r>
                      <a:endParaRPr lang="en-US" dirty="0"/>
                    </a:p>
                  </a:txBody>
                  <a:tcPr/>
                </a:tc>
                <a:tc>
                  <a:txBody>
                    <a:bodyPr/>
                    <a:lstStyle/>
                    <a:p>
                      <a:r>
                        <a:rPr lang="en-US" dirty="0"/>
                        <a:t>Mass production</a:t>
                      </a:r>
                    </a:p>
                  </a:txBody>
                  <a:tcPr/>
                </a:tc>
                <a:extLst>
                  <a:ext uri="{0D108BD9-81ED-4DB2-BD59-A6C34878D82A}">
                    <a16:rowId xmlns:a16="http://schemas.microsoft.com/office/drawing/2014/main" val="10003"/>
                  </a:ext>
                </a:extLst>
              </a:tr>
              <a:tr h="370840">
                <a:tc>
                  <a:txBody>
                    <a:bodyPr/>
                    <a:lstStyle/>
                    <a:p>
                      <a:r>
                        <a:rPr lang="en-US" dirty="0"/>
                        <a:t>Less energy efficient</a:t>
                      </a:r>
                    </a:p>
                  </a:txBody>
                  <a:tcPr/>
                </a:tc>
                <a:tc>
                  <a:txBody>
                    <a:bodyPr/>
                    <a:lstStyle/>
                    <a:p>
                      <a:r>
                        <a:rPr lang="en-US" dirty="0"/>
                        <a:t>Energy Efficient</a:t>
                      </a:r>
                    </a:p>
                  </a:txBody>
                  <a:tcPr/>
                </a:tc>
                <a:extLst>
                  <a:ext uri="{0D108BD9-81ED-4DB2-BD59-A6C34878D82A}">
                    <a16:rowId xmlns:a16="http://schemas.microsoft.com/office/drawing/2014/main" val="10004"/>
                  </a:ext>
                </a:extLst>
              </a:tr>
              <a:tr h="370840">
                <a:tc>
                  <a:txBody>
                    <a:bodyPr/>
                    <a:lstStyle/>
                    <a:p>
                      <a:r>
                        <a:rPr lang="en-US" dirty="0"/>
                        <a:t>Limited Frequency</a:t>
                      </a:r>
                    </a:p>
                  </a:txBody>
                  <a:tcPr/>
                </a:tc>
                <a:tc>
                  <a:txBody>
                    <a:bodyPr/>
                    <a:lstStyle/>
                    <a:p>
                      <a:r>
                        <a:rPr lang="en-US" dirty="0"/>
                        <a:t>Based on technology node</a:t>
                      </a:r>
                    </a:p>
                  </a:txBody>
                  <a:tcPr/>
                </a:tc>
                <a:extLst>
                  <a:ext uri="{0D108BD9-81ED-4DB2-BD59-A6C34878D82A}">
                    <a16:rowId xmlns:a16="http://schemas.microsoft.com/office/drawing/2014/main" val="10005"/>
                  </a:ext>
                </a:extLst>
              </a:tr>
              <a:tr h="370840">
                <a:tc>
                  <a:txBody>
                    <a:bodyPr/>
                    <a:lstStyle/>
                    <a:p>
                      <a:r>
                        <a:rPr lang="en-US" dirty="0"/>
                        <a:t>Suitable for applications with upgrade</a:t>
                      </a:r>
                    </a:p>
                  </a:txBody>
                  <a:tcPr/>
                </a:tc>
                <a:tc>
                  <a:txBody>
                    <a:bodyPr/>
                    <a:lstStyle/>
                    <a:p>
                      <a:r>
                        <a:rPr lang="en-US" dirty="0"/>
                        <a:t>Not suitable for upgrades</a:t>
                      </a:r>
                    </a:p>
                  </a:txBody>
                  <a:tcPr/>
                </a:tc>
                <a:extLst>
                  <a:ext uri="{0D108BD9-81ED-4DB2-BD59-A6C34878D82A}">
                    <a16:rowId xmlns:a16="http://schemas.microsoft.com/office/drawing/2014/main" val="10006"/>
                  </a:ext>
                </a:extLst>
              </a:tr>
              <a:tr h="370840">
                <a:tc>
                  <a:txBody>
                    <a:bodyPr/>
                    <a:lstStyle/>
                    <a:p>
                      <a:r>
                        <a:rPr lang="en-US" dirty="0"/>
                        <a:t>Back-End design handled by tools</a:t>
                      </a:r>
                    </a:p>
                  </a:txBody>
                  <a:tcPr/>
                </a:tc>
                <a:tc>
                  <a:txBody>
                    <a:bodyPr/>
                    <a:lstStyle/>
                    <a:p>
                      <a:r>
                        <a:rPr lang="en-US" dirty="0"/>
                        <a:t>Back End-Design requires specialists</a:t>
                      </a:r>
                    </a:p>
                  </a:txBody>
                  <a:tcPr/>
                </a:tc>
                <a:extLst>
                  <a:ext uri="{0D108BD9-81ED-4DB2-BD59-A6C34878D82A}">
                    <a16:rowId xmlns:a16="http://schemas.microsoft.com/office/drawing/2014/main" val="10007"/>
                  </a:ext>
                </a:extLst>
              </a:tr>
              <a:tr h="370840">
                <a:tc>
                  <a:txBody>
                    <a:bodyPr/>
                    <a:lstStyle/>
                    <a:p>
                      <a:r>
                        <a:rPr lang="en-US" dirty="0"/>
                        <a:t>Not suitable for analog</a:t>
                      </a:r>
                      <a:r>
                        <a:rPr lang="en-US" baseline="0" dirty="0"/>
                        <a:t> applications</a:t>
                      </a:r>
                      <a:endParaRPr lang="en-US" dirty="0"/>
                    </a:p>
                  </a:txBody>
                  <a:tcPr/>
                </a:tc>
                <a:tc>
                  <a:txBody>
                    <a:bodyPr/>
                    <a:lstStyle/>
                    <a:p>
                      <a:r>
                        <a:rPr lang="en-US" dirty="0"/>
                        <a:t>Supports</a:t>
                      </a:r>
                      <a:r>
                        <a:rPr lang="en-US" baseline="0" dirty="0"/>
                        <a:t> Analog Circuits</a:t>
                      </a:r>
                      <a:endParaRPr lang="en-US" dirty="0"/>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6C393D11-878F-4925-9C0B-0C3DBCE73A58}" type="slidenum">
              <a:rPr lang="en-US" altLang="en-US" smtClean="0"/>
              <a:pPr/>
              <a:t>5</a:t>
            </a:fld>
            <a:endParaRPr lang="en-US" altLang="en-US"/>
          </a:p>
        </p:txBody>
      </p:sp>
    </p:spTree>
    <p:extLst>
      <p:ext uri="{BB962C8B-B14F-4D97-AF65-F5344CB8AC3E}">
        <p14:creationId xmlns:p14="http://schemas.microsoft.com/office/powerpoint/2010/main" val="190434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95399"/>
            <a:ext cx="5611303" cy="522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FPGA</a:t>
            </a:r>
          </a:p>
        </p:txBody>
      </p:sp>
      <p:sp>
        <p:nvSpPr>
          <p:cNvPr id="3" name="Content Placeholder 2"/>
          <p:cNvSpPr>
            <a:spLocks noGrp="1"/>
          </p:cNvSpPr>
          <p:nvPr>
            <p:ph idx="1"/>
          </p:nvPr>
        </p:nvSpPr>
        <p:spPr>
          <a:xfrm>
            <a:off x="457200" y="1600200"/>
            <a:ext cx="2895600" cy="4800600"/>
          </a:xfrm>
        </p:spPr>
        <p:txBody>
          <a:bodyPr/>
          <a:lstStyle/>
          <a:p>
            <a:r>
              <a:rPr lang="en-US" dirty="0"/>
              <a:t>Configurable Logic Blocks (CLBs)</a:t>
            </a:r>
          </a:p>
          <a:p>
            <a:r>
              <a:rPr lang="en-US" dirty="0"/>
              <a:t>Input / Output Blocks (IOBs)</a:t>
            </a:r>
          </a:p>
          <a:p>
            <a:r>
              <a:rPr lang="en-US" dirty="0"/>
              <a:t>Switch Matrix</a:t>
            </a:r>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6</a:t>
            </a:fld>
            <a:endParaRPr lang="en-US" altLang="en-US"/>
          </a:p>
        </p:txBody>
      </p:sp>
    </p:spTree>
    <p:extLst>
      <p:ext uri="{BB962C8B-B14F-4D97-AF65-F5344CB8AC3E}">
        <p14:creationId xmlns:p14="http://schemas.microsoft.com/office/powerpoint/2010/main" val="226022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Up Table (LUT)</a:t>
            </a:r>
          </a:p>
        </p:txBody>
      </p:sp>
      <p:sp>
        <p:nvSpPr>
          <p:cNvPr id="3" name="Content Placeholder 2"/>
          <p:cNvSpPr>
            <a:spLocks noGrp="1"/>
          </p:cNvSpPr>
          <p:nvPr>
            <p:ph idx="1"/>
          </p:nvPr>
        </p:nvSpPr>
        <p:spPr/>
        <p:txBody>
          <a:bodyPr/>
          <a:lstStyle/>
          <a:p>
            <a:r>
              <a:rPr lang="en-GB" dirty="0"/>
              <a:t>LUTs comprise of 1-bit memory cells (programmable to hold either ‘0’ or ‘1’) and a set of multiplexers</a:t>
            </a:r>
          </a:p>
          <a:p>
            <a:r>
              <a:rPr lang="en-GB" dirty="0"/>
              <a:t>LUT with </a:t>
            </a:r>
            <a:r>
              <a:rPr lang="en-GB" i="1" dirty="0"/>
              <a:t>n</a:t>
            </a:r>
            <a:r>
              <a:rPr lang="en-GB" dirty="0"/>
              <a:t> inputs is seen to comprise of 2</a:t>
            </a:r>
            <a:r>
              <a:rPr lang="en-GB" i="1" baseline="30000" dirty="0"/>
              <a:t>n</a:t>
            </a:r>
            <a:r>
              <a:rPr lang="en-GB" dirty="0"/>
              <a:t> single-bit memory cells followed by a 2</a:t>
            </a:r>
            <a:r>
              <a:rPr lang="en-GB" i="1" baseline="30000" dirty="0"/>
              <a:t>n</a:t>
            </a:r>
            <a:r>
              <a:rPr lang="en-GB" dirty="0"/>
              <a:t>:1 multiplexer </a:t>
            </a:r>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7</a:t>
            </a:fld>
            <a:endParaRPr lang="en-US"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429000"/>
            <a:ext cx="59721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20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Up Table (LUT)</a:t>
            </a:r>
          </a:p>
        </p:txBody>
      </p:sp>
      <p:sp>
        <p:nvSpPr>
          <p:cNvPr id="3" name="Content Placeholder 2"/>
          <p:cNvSpPr>
            <a:spLocks noGrp="1"/>
          </p:cNvSpPr>
          <p:nvPr>
            <p:ph idx="1"/>
          </p:nvPr>
        </p:nvSpPr>
        <p:spPr/>
        <p:txBody>
          <a:bodyPr/>
          <a:lstStyle/>
          <a:p>
            <a:pPr algn="just"/>
            <a:r>
              <a:rPr lang="en-GB" dirty="0"/>
              <a:t>At first, the output values for each combination of input variables constituting the Boolean functions are stored in the SRAM cells of the LUT.</a:t>
            </a:r>
          </a:p>
          <a:p>
            <a:pPr algn="just"/>
            <a:r>
              <a:rPr lang="en-GB" dirty="0"/>
              <a:t> After this, depending on the combination of input variables supplied by the user, the appropriate memory bit will appear at LUT’s output pin. </a:t>
            </a:r>
          </a:p>
          <a:p>
            <a:pPr algn="just"/>
            <a:r>
              <a:rPr lang="en-GB" dirty="0"/>
              <a:t>This is due to the fact that the user-provided input bits act as the select lines for the multiplexer(s) present inside the LUT(s).</a:t>
            </a:r>
            <a:endParaRPr lang="en-US" dirty="0"/>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8</a:t>
            </a:fld>
            <a:endParaRPr lang="en-US"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4486867"/>
            <a:ext cx="4600575" cy="2142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400800" y="47244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 cells:</a:t>
            </a:r>
          </a:p>
          <a:p>
            <a:pPr algn="ctr"/>
            <a:r>
              <a:rPr lang="en-US" dirty="0"/>
              <a:t>Volatile</a:t>
            </a:r>
          </a:p>
          <a:p>
            <a:pPr algn="ctr"/>
            <a:r>
              <a:rPr lang="en-US" dirty="0"/>
              <a:t>Fast</a:t>
            </a:r>
          </a:p>
        </p:txBody>
      </p:sp>
    </p:spTree>
    <p:extLst>
      <p:ext uri="{BB962C8B-B14F-4D97-AF65-F5344CB8AC3E}">
        <p14:creationId xmlns:p14="http://schemas.microsoft.com/office/powerpoint/2010/main" val="256323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617" y="2676524"/>
            <a:ext cx="6049701" cy="30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LUT Example</a:t>
            </a:r>
          </a:p>
        </p:txBody>
      </p:sp>
      <p:sp>
        <p:nvSpPr>
          <p:cNvPr id="4" name="Slide Number Placeholder 3"/>
          <p:cNvSpPr>
            <a:spLocks noGrp="1"/>
          </p:cNvSpPr>
          <p:nvPr>
            <p:ph type="sldNum" sz="quarter" idx="12"/>
          </p:nvPr>
        </p:nvSpPr>
        <p:spPr/>
        <p:txBody>
          <a:bodyPr/>
          <a:lstStyle/>
          <a:p>
            <a:fld id="{6C393D11-878F-4925-9C0B-0C3DBCE73A58}" type="slidenum">
              <a:rPr lang="en-US" altLang="en-US" smtClean="0"/>
              <a:pPr/>
              <a:t>9</a:t>
            </a:fld>
            <a:endParaRPr lang="en-US" altLang="en-US"/>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450" t="3303" r="5868" b="4074"/>
          <a:stretch/>
        </p:blipFill>
        <p:spPr bwMode="auto">
          <a:xfrm>
            <a:off x="252919" y="1682885"/>
            <a:ext cx="2266546" cy="4455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4786" y="3581400"/>
            <a:ext cx="1845013"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177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1705</TotalTime>
  <Words>1312</Words>
  <Application>Microsoft Office PowerPoint</Application>
  <PresentationFormat>On-screen Show (4:3)</PresentationFormat>
  <Paragraphs>201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vt:lpstr>
      <vt:lpstr>Verdana</vt:lpstr>
      <vt:lpstr>Wingdings</vt:lpstr>
      <vt:lpstr>Adjacency</vt:lpstr>
      <vt:lpstr>Advanced Microelectronics Lab</vt:lpstr>
      <vt:lpstr>Introduction to Digital Design</vt:lpstr>
      <vt:lpstr>ASIC</vt:lpstr>
      <vt:lpstr>FPGA</vt:lpstr>
      <vt:lpstr>FPGA Vs. ASIC</vt:lpstr>
      <vt:lpstr>FPGA</vt:lpstr>
      <vt:lpstr>Look Up Table (LUT)</vt:lpstr>
      <vt:lpstr>Look Up Table (LUT)</vt:lpstr>
      <vt:lpstr>LUT Example</vt:lpstr>
      <vt:lpstr>VHDL Tips</vt:lpstr>
      <vt:lpstr>VHDL Tips</vt:lpstr>
      <vt:lpstr>VHDL Tips</vt:lpstr>
      <vt:lpstr>VHDL Tips</vt:lpstr>
      <vt:lpstr>VHDL Tips</vt:lpstr>
      <vt:lpstr>VHDL Tips</vt:lpstr>
      <vt:lpstr>VHDL Tips</vt:lpstr>
      <vt:lpstr>VHDL Tips</vt:lpstr>
      <vt:lpstr>VHDL Tips</vt:lpstr>
      <vt:lpstr>VHDL Tips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Microelectronics Lab</dc:title>
  <dc:creator>Sandy Atef Abdelmalak</dc:creator>
  <cp:lastModifiedBy>Amr Alaa Hassan</cp:lastModifiedBy>
  <cp:revision>74</cp:revision>
  <cp:lastPrinted>1601-01-01T00:00:00Z</cp:lastPrinted>
  <dcterms:created xsi:type="dcterms:W3CDTF">2019-01-29T05:53:53Z</dcterms:created>
  <dcterms:modified xsi:type="dcterms:W3CDTF">2024-02-11T10:36:16Z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TC102037701033</vt:lpwstr>
  </property>
</Properties>
</file>