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7" r:id="rId2"/>
    <p:sldId id="258" r:id="rId3"/>
    <p:sldId id="263" r:id="rId4"/>
    <p:sldId id="271" r:id="rId5"/>
    <p:sldId id="292" r:id="rId6"/>
    <p:sldId id="293" r:id="rId7"/>
    <p:sldId id="294" r:id="rId8"/>
    <p:sldId id="280" r:id="rId9"/>
    <p:sldId id="281" r:id="rId10"/>
    <p:sldId id="272" r:id="rId11"/>
    <p:sldId id="273" r:id="rId12"/>
    <p:sldId id="283" r:id="rId13"/>
    <p:sldId id="284" r:id="rId14"/>
    <p:sldId id="285" r:id="rId15"/>
    <p:sldId id="291" r:id="rId16"/>
    <p:sldId id="286" r:id="rId17"/>
    <p:sldId id="287" r:id="rId18"/>
    <p:sldId id="288" r:id="rId19"/>
    <p:sldId id="295" r:id="rId20"/>
    <p:sldId id="296" r:id="rId21"/>
    <p:sldId id="297" r:id="rId22"/>
    <p:sldId id="298" r:id="rId23"/>
    <p:sldId id="299" r:id="rId24"/>
    <p:sldId id="308" r:id="rId25"/>
    <p:sldId id="309" r:id="rId26"/>
    <p:sldId id="310" r:id="rId27"/>
    <p:sldId id="311" r:id="rId28"/>
    <p:sldId id="306" r:id="rId29"/>
    <p:sldId id="312" r:id="rId30"/>
    <p:sldId id="313" r:id="rId31"/>
    <p:sldId id="314" r:id="rId32"/>
    <p:sldId id="315" r:id="rId33"/>
    <p:sldId id="316" r:id="rId34"/>
    <p:sldId id="318" r:id="rId35"/>
    <p:sldId id="317" r:id="rId36"/>
    <p:sldId id="303" r:id="rId37"/>
    <p:sldId id="307" r:id="rId38"/>
    <p:sldId id="319" r:id="rId39"/>
    <p:sldId id="320" r:id="rId40"/>
    <p:sldId id="322" r:id="rId41"/>
    <p:sldId id="323" r:id="rId42"/>
    <p:sldId id="324" r:id="rId43"/>
    <p:sldId id="325" r:id="rId44"/>
    <p:sldId id="326" r:id="rId45"/>
    <p:sldId id="327" r:id="rId46"/>
    <p:sldId id="328"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0" r:id="rId75"/>
    <p:sldId id="36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autoAdjust="0"/>
  </p:normalViewPr>
  <p:slideViewPr>
    <p:cSldViewPr snapToGrid="0">
      <p:cViewPr varScale="1">
        <p:scale>
          <a:sx n="74" d="100"/>
          <a:sy n="74" d="100"/>
        </p:scale>
        <p:origin x="276" y="72"/>
      </p:cViewPr>
      <p:guideLst/>
    </p:cSldViewPr>
  </p:slideViewPr>
  <p:outlineViewPr>
    <p:cViewPr>
      <p:scale>
        <a:sx n="33" d="100"/>
        <a:sy n="33" d="100"/>
      </p:scale>
      <p:origin x="0" y="-12258"/>
    </p:cViewPr>
  </p:outlineViewPr>
  <p:notesTextViewPr>
    <p:cViewPr>
      <p:scale>
        <a:sx n="1" d="1"/>
        <a:sy n="1" d="1"/>
      </p:scale>
      <p:origin x="0" y="0"/>
    </p:cViewPr>
  </p:notesTextViewPr>
  <p:sorterViewPr>
    <p:cViewPr>
      <p:scale>
        <a:sx n="100" d="100"/>
        <a:sy n="100" d="100"/>
      </p:scale>
      <p:origin x="0" y="-12162"/>
    </p:cViewPr>
  </p:sorterViewPr>
  <p:notesViewPr>
    <p:cSldViewPr snapToGrid="0">
      <p:cViewPr>
        <p:scale>
          <a:sx n="75" d="100"/>
          <a:sy n="75" d="100"/>
        </p:scale>
        <p:origin x="2430" y="-4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2BC11-90CF-49FF-8D61-E8A8AAFE1BB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EFAF7DB-220E-474B-A306-B18848A2E64E}">
      <dgm:prSet phldrT="[Text]"/>
      <dgm:spPr>
        <a:solidFill>
          <a:schemeClr val="accent5">
            <a:lumMod val="50000"/>
          </a:schemeClr>
        </a:solidFill>
      </dgm:spPr>
      <dgm:t>
        <a:bodyPr/>
        <a:lstStyle/>
        <a:p>
          <a:r>
            <a:rPr lang="en-US" dirty="0"/>
            <a:t>Group 1</a:t>
          </a:r>
        </a:p>
      </dgm:t>
    </dgm:pt>
    <dgm:pt modelId="{ADEA5C60-BA03-45CE-8AE4-87E8350E817F}" type="parTrans" cxnId="{E88E6FD0-5EE8-42CE-8AC4-D71962510EE7}">
      <dgm:prSet/>
      <dgm:spPr/>
      <dgm:t>
        <a:bodyPr/>
        <a:lstStyle/>
        <a:p>
          <a:endParaRPr lang="en-US"/>
        </a:p>
      </dgm:t>
    </dgm:pt>
    <dgm:pt modelId="{8655DB40-16AB-41AF-B7B9-C009642A6E8E}" type="sibTrans" cxnId="{E88E6FD0-5EE8-42CE-8AC4-D71962510EE7}">
      <dgm:prSet/>
      <dgm:spPr/>
      <dgm:t>
        <a:bodyPr/>
        <a:lstStyle/>
        <a:p>
          <a:endParaRPr lang="en-US"/>
        </a:p>
      </dgm:t>
    </dgm:pt>
    <dgm:pt modelId="{9CA7C66F-6CF9-4093-95BD-C861D9811AA0}">
      <dgm:prSet phldrT="[Text]"/>
      <dgm:spPr>
        <a:solidFill>
          <a:schemeClr val="accent3">
            <a:lumMod val="50000"/>
          </a:schemeClr>
        </a:solidFill>
      </dgm:spPr>
      <dgm:t>
        <a:bodyPr/>
        <a:lstStyle/>
        <a:p>
          <a:r>
            <a:rPr lang="en-US" dirty="0"/>
            <a:t>Group 2</a:t>
          </a:r>
        </a:p>
      </dgm:t>
      <dgm:extLst>
        <a:ext uri="{E40237B7-FDA0-4F09-8148-C483321AD2D9}">
          <dgm14:cNvPr xmlns:dgm14="http://schemas.microsoft.com/office/drawing/2010/diagram" id="0" name="" descr="Basic Block List" title="SmartArt"/>
        </a:ext>
      </dgm:extLst>
    </dgm:pt>
    <dgm:pt modelId="{5C383048-3A83-419C-82E9-AA46D2B4FFD3}" type="parTrans" cxnId="{1A254136-9EEE-43D0-BC71-1289B085104A}">
      <dgm:prSet/>
      <dgm:spPr/>
      <dgm:t>
        <a:bodyPr/>
        <a:lstStyle/>
        <a:p>
          <a:endParaRPr lang="en-US"/>
        </a:p>
      </dgm:t>
    </dgm:pt>
    <dgm:pt modelId="{9AC506A7-F034-46F5-B26F-46FD22856FB4}" type="sibTrans" cxnId="{1A254136-9EEE-43D0-BC71-1289B085104A}">
      <dgm:prSet/>
      <dgm:spPr/>
      <dgm:t>
        <a:bodyPr/>
        <a:lstStyle/>
        <a:p>
          <a:endParaRPr lang="en-US"/>
        </a:p>
      </dgm:t>
    </dgm:pt>
    <dgm:pt modelId="{8AEC6483-23EF-4414-8E2A-6A005181899E}">
      <dgm:prSet phldrT="[Text]"/>
      <dgm:spPr/>
      <dgm:t>
        <a:bodyPr/>
        <a:lstStyle/>
        <a:p>
          <a:r>
            <a:rPr lang="en-US" dirty="0"/>
            <a:t>Group 3</a:t>
          </a:r>
        </a:p>
      </dgm:t>
    </dgm:pt>
    <dgm:pt modelId="{526DBE94-00A7-461E-AF61-51DFFA468BD0}" type="parTrans" cxnId="{976405B9-79B8-494E-A105-801AB128A327}">
      <dgm:prSet/>
      <dgm:spPr/>
      <dgm:t>
        <a:bodyPr/>
        <a:lstStyle/>
        <a:p>
          <a:endParaRPr lang="en-US"/>
        </a:p>
      </dgm:t>
    </dgm:pt>
    <dgm:pt modelId="{C81D2561-AE20-4589-919A-5479573342B0}" type="sibTrans" cxnId="{976405B9-79B8-494E-A105-801AB128A327}">
      <dgm:prSet/>
      <dgm:spPr/>
      <dgm:t>
        <a:bodyPr/>
        <a:lstStyle/>
        <a:p>
          <a:endParaRPr lang="en-US"/>
        </a:p>
      </dgm:t>
    </dgm:pt>
    <dgm:pt modelId="{056BF56F-CC43-4DDD-9D89-CA94DE101ECC}">
      <dgm:prSet phldrT="[Text]"/>
      <dgm:spPr>
        <a:solidFill>
          <a:schemeClr val="accent5">
            <a:lumMod val="75000"/>
          </a:schemeClr>
        </a:solidFill>
      </dgm:spPr>
      <dgm:t>
        <a:bodyPr/>
        <a:lstStyle/>
        <a:p>
          <a:r>
            <a:rPr lang="en-US" dirty="0"/>
            <a:t>Group 4</a:t>
          </a:r>
        </a:p>
      </dgm:t>
    </dgm:pt>
    <dgm:pt modelId="{001921C4-E4A3-488C-B466-13D798BB2038}" type="parTrans" cxnId="{778F2B2A-B50E-4B4B-8031-BBB0BAF3076A}">
      <dgm:prSet/>
      <dgm:spPr/>
      <dgm:t>
        <a:bodyPr/>
        <a:lstStyle/>
        <a:p>
          <a:endParaRPr lang="en-US"/>
        </a:p>
      </dgm:t>
    </dgm:pt>
    <dgm:pt modelId="{B28DA56B-359A-427D-B40B-7C9A5E29DAD4}" type="sibTrans" cxnId="{778F2B2A-B50E-4B4B-8031-BBB0BAF3076A}">
      <dgm:prSet/>
      <dgm:spPr/>
      <dgm:t>
        <a:bodyPr/>
        <a:lstStyle/>
        <a:p>
          <a:endParaRPr lang="en-US"/>
        </a:p>
      </dgm:t>
    </dgm:pt>
    <dgm:pt modelId="{204779DA-9EFD-416C-AA17-3047285492E6}">
      <dgm:prSet phldrT="[Text]"/>
      <dgm:spPr>
        <a:solidFill>
          <a:schemeClr val="accent6">
            <a:lumMod val="50000"/>
          </a:schemeClr>
        </a:solidFill>
      </dgm:spPr>
      <dgm:t>
        <a:bodyPr/>
        <a:lstStyle/>
        <a:p>
          <a:r>
            <a:rPr lang="en-US" dirty="0"/>
            <a:t>Group 5</a:t>
          </a:r>
        </a:p>
      </dgm:t>
    </dgm:pt>
    <dgm:pt modelId="{10182E5A-267A-4FF5-8BE4-365E5F0F59FD}" type="parTrans" cxnId="{4B45AE37-5E95-4459-A22C-A76A562E440A}">
      <dgm:prSet/>
      <dgm:spPr/>
      <dgm:t>
        <a:bodyPr/>
        <a:lstStyle/>
        <a:p>
          <a:endParaRPr lang="en-US"/>
        </a:p>
      </dgm:t>
    </dgm:pt>
    <dgm:pt modelId="{89F8EF12-ABE9-4852-AA60-32F3BE4FD92C}" type="sibTrans" cxnId="{4B45AE37-5E95-4459-A22C-A76A562E440A}">
      <dgm:prSet/>
      <dgm:spPr/>
      <dgm:t>
        <a:bodyPr/>
        <a:lstStyle/>
        <a:p>
          <a:endParaRPr lang="en-US"/>
        </a:p>
      </dgm:t>
    </dgm:pt>
    <dgm:pt modelId="{FBE57202-63C6-4AC6-8A48-2F7EEDE18422}">
      <dgm:prSet phldrT="[Text]"/>
      <dgm:spPr>
        <a:solidFill>
          <a:schemeClr val="accent2">
            <a:lumMod val="50000"/>
          </a:schemeClr>
        </a:solidFill>
      </dgm:spPr>
      <dgm:t>
        <a:bodyPr/>
        <a:lstStyle/>
        <a:p>
          <a:r>
            <a:rPr lang="en-US" dirty="0"/>
            <a:t>Group 6</a:t>
          </a:r>
        </a:p>
      </dgm:t>
    </dgm:pt>
    <dgm:pt modelId="{22E9EA7B-06A1-4DB0-8C13-4FDDC38F5300}" type="parTrans" cxnId="{89F86E09-7B46-4DCB-A438-8B1FC1DB0A71}">
      <dgm:prSet/>
      <dgm:spPr/>
      <dgm:t>
        <a:bodyPr/>
        <a:lstStyle/>
        <a:p>
          <a:endParaRPr lang="en-US"/>
        </a:p>
      </dgm:t>
    </dgm:pt>
    <dgm:pt modelId="{29B1D402-63E0-4277-B9B1-DE1AE207061C}" type="sibTrans" cxnId="{89F86E09-7B46-4DCB-A438-8B1FC1DB0A71}">
      <dgm:prSet/>
      <dgm:spPr/>
      <dgm:t>
        <a:bodyPr/>
        <a:lstStyle/>
        <a:p>
          <a:endParaRPr lang="en-US"/>
        </a:p>
      </dgm:t>
    </dgm:pt>
    <dgm:pt modelId="{068CCA7D-1404-4068-AB93-6968EFC37502}" type="pres">
      <dgm:prSet presAssocID="{B842BC11-90CF-49FF-8D61-E8A8AAFE1BB6}" presName="diagram" presStyleCnt="0">
        <dgm:presLayoutVars>
          <dgm:dir/>
          <dgm:resizeHandles val="exact"/>
        </dgm:presLayoutVars>
      </dgm:prSet>
      <dgm:spPr/>
      <dgm:t>
        <a:bodyPr/>
        <a:lstStyle/>
        <a:p>
          <a:endParaRPr lang="en-US"/>
        </a:p>
      </dgm:t>
    </dgm:pt>
    <dgm:pt modelId="{EAA4FAF7-2B1B-440D-AB04-52061A8327A8}" type="pres">
      <dgm:prSet presAssocID="{0EFAF7DB-220E-474B-A306-B18848A2E64E}" presName="node" presStyleLbl="node1" presStyleIdx="0" presStyleCnt="6">
        <dgm:presLayoutVars>
          <dgm:bulletEnabled val="1"/>
        </dgm:presLayoutVars>
      </dgm:prSet>
      <dgm:spPr/>
      <dgm:t>
        <a:bodyPr/>
        <a:lstStyle/>
        <a:p>
          <a:endParaRPr lang="en-US"/>
        </a:p>
      </dgm:t>
    </dgm:pt>
    <dgm:pt modelId="{D86C629E-FD24-4979-AD6C-FF765663342C}" type="pres">
      <dgm:prSet presAssocID="{8655DB40-16AB-41AF-B7B9-C009642A6E8E}" presName="sibTrans" presStyleCnt="0"/>
      <dgm:spPr/>
    </dgm:pt>
    <dgm:pt modelId="{C593AB34-4B84-4F47-A09D-1663F9F71AFC}" type="pres">
      <dgm:prSet presAssocID="{9CA7C66F-6CF9-4093-95BD-C861D9811AA0}" presName="node" presStyleLbl="node1" presStyleIdx="1" presStyleCnt="6">
        <dgm:presLayoutVars>
          <dgm:bulletEnabled val="1"/>
        </dgm:presLayoutVars>
      </dgm:prSet>
      <dgm:spPr/>
      <dgm:t>
        <a:bodyPr/>
        <a:lstStyle/>
        <a:p>
          <a:endParaRPr lang="en-US"/>
        </a:p>
      </dgm:t>
    </dgm:pt>
    <dgm:pt modelId="{5AD6466A-5AEB-4BDD-BDCC-43ADA92E714A}" type="pres">
      <dgm:prSet presAssocID="{9AC506A7-F034-46F5-B26F-46FD22856FB4}" presName="sibTrans" presStyleCnt="0"/>
      <dgm:spPr/>
    </dgm:pt>
    <dgm:pt modelId="{917D3CD9-BA5B-404E-931F-223BF970C99B}" type="pres">
      <dgm:prSet presAssocID="{8AEC6483-23EF-4414-8E2A-6A005181899E}" presName="node" presStyleLbl="node1" presStyleIdx="2" presStyleCnt="6">
        <dgm:presLayoutVars>
          <dgm:bulletEnabled val="1"/>
        </dgm:presLayoutVars>
      </dgm:prSet>
      <dgm:spPr/>
      <dgm:t>
        <a:bodyPr/>
        <a:lstStyle/>
        <a:p>
          <a:endParaRPr lang="en-US"/>
        </a:p>
      </dgm:t>
    </dgm:pt>
    <dgm:pt modelId="{D803BB6F-28BD-4A03-B872-7769C680243B}" type="pres">
      <dgm:prSet presAssocID="{C81D2561-AE20-4589-919A-5479573342B0}" presName="sibTrans" presStyleCnt="0"/>
      <dgm:spPr/>
    </dgm:pt>
    <dgm:pt modelId="{4F7EBD7D-DFCF-42D9-919C-E6E65091B79C}" type="pres">
      <dgm:prSet presAssocID="{056BF56F-CC43-4DDD-9D89-CA94DE101ECC}" presName="node" presStyleLbl="node1" presStyleIdx="3" presStyleCnt="6">
        <dgm:presLayoutVars>
          <dgm:bulletEnabled val="1"/>
        </dgm:presLayoutVars>
      </dgm:prSet>
      <dgm:spPr/>
      <dgm:t>
        <a:bodyPr/>
        <a:lstStyle/>
        <a:p>
          <a:endParaRPr lang="en-US"/>
        </a:p>
      </dgm:t>
    </dgm:pt>
    <dgm:pt modelId="{371926FB-9294-4D9C-9214-4CEF0275C497}" type="pres">
      <dgm:prSet presAssocID="{B28DA56B-359A-427D-B40B-7C9A5E29DAD4}" presName="sibTrans" presStyleCnt="0"/>
      <dgm:spPr/>
    </dgm:pt>
    <dgm:pt modelId="{CB52FD11-6E75-4074-AC8F-10E0FD59B7A0}" type="pres">
      <dgm:prSet presAssocID="{204779DA-9EFD-416C-AA17-3047285492E6}" presName="node" presStyleLbl="node1" presStyleIdx="4" presStyleCnt="6">
        <dgm:presLayoutVars>
          <dgm:bulletEnabled val="1"/>
        </dgm:presLayoutVars>
      </dgm:prSet>
      <dgm:spPr/>
      <dgm:t>
        <a:bodyPr/>
        <a:lstStyle/>
        <a:p>
          <a:endParaRPr lang="en-US"/>
        </a:p>
      </dgm:t>
    </dgm:pt>
    <dgm:pt modelId="{08588CD8-2C19-489E-9D24-02924B217C45}" type="pres">
      <dgm:prSet presAssocID="{89F8EF12-ABE9-4852-AA60-32F3BE4FD92C}" presName="sibTrans" presStyleCnt="0"/>
      <dgm:spPr/>
    </dgm:pt>
    <dgm:pt modelId="{76049CD1-75A7-4C80-9C4F-81F0D3E4B5DC}" type="pres">
      <dgm:prSet presAssocID="{FBE57202-63C6-4AC6-8A48-2F7EEDE18422}" presName="node" presStyleLbl="node1" presStyleIdx="5" presStyleCnt="6">
        <dgm:presLayoutVars>
          <dgm:bulletEnabled val="1"/>
        </dgm:presLayoutVars>
      </dgm:prSet>
      <dgm:spPr/>
      <dgm:t>
        <a:bodyPr/>
        <a:lstStyle/>
        <a:p>
          <a:endParaRPr lang="en-US"/>
        </a:p>
      </dgm:t>
    </dgm:pt>
  </dgm:ptLst>
  <dgm:cxnLst>
    <dgm:cxn modelId="{33CA25EA-F833-446B-958D-22ED6B9CE912}" type="presOf" srcId="{FBE57202-63C6-4AC6-8A48-2F7EEDE18422}" destId="{76049CD1-75A7-4C80-9C4F-81F0D3E4B5DC}" srcOrd="0" destOrd="0" presId="urn:microsoft.com/office/officeart/2005/8/layout/default"/>
    <dgm:cxn modelId="{8455775E-5871-414D-9D0A-3E24F671C47B}" type="presOf" srcId="{056BF56F-CC43-4DDD-9D89-CA94DE101ECC}" destId="{4F7EBD7D-DFCF-42D9-919C-E6E65091B79C}" srcOrd="0" destOrd="0" presId="urn:microsoft.com/office/officeart/2005/8/layout/default"/>
    <dgm:cxn modelId="{4B45AE37-5E95-4459-A22C-A76A562E440A}" srcId="{B842BC11-90CF-49FF-8D61-E8A8AAFE1BB6}" destId="{204779DA-9EFD-416C-AA17-3047285492E6}" srcOrd="4" destOrd="0" parTransId="{10182E5A-267A-4FF5-8BE4-365E5F0F59FD}" sibTransId="{89F8EF12-ABE9-4852-AA60-32F3BE4FD92C}"/>
    <dgm:cxn modelId="{368B3EE0-EACB-4C1B-A5EB-BB1B304C1D80}" type="presOf" srcId="{8AEC6483-23EF-4414-8E2A-6A005181899E}" destId="{917D3CD9-BA5B-404E-931F-223BF970C99B}" srcOrd="0" destOrd="0" presId="urn:microsoft.com/office/officeart/2005/8/layout/default"/>
    <dgm:cxn modelId="{4B0E5AC7-9097-42F3-A2CB-2F81F5157F8E}" type="presOf" srcId="{0EFAF7DB-220E-474B-A306-B18848A2E64E}" destId="{EAA4FAF7-2B1B-440D-AB04-52061A8327A8}" srcOrd="0" destOrd="0" presId="urn:microsoft.com/office/officeart/2005/8/layout/default"/>
    <dgm:cxn modelId="{1DE7C70A-6A2F-43DF-9F88-D176504DC198}" type="presOf" srcId="{B842BC11-90CF-49FF-8D61-E8A8AAFE1BB6}" destId="{068CCA7D-1404-4068-AB93-6968EFC37502}" srcOrd="0" destOrd="0" presId="urn:microsoft.com/office/officeart/2005/8/layout/default"/>
    <dgm:cxn modelId="{7CD44604-6F05-45C4-9106-485041FB9FA1}" type="presOf" srcId="{9CA7C66F-6CF9-4093-95BD-C861D9811AA0}" destId="{C593AB34-4B84-4F47-A09D-1663F9F71AFC}" srcOrd="0" destOrd="0" presId="urn:microsoft.com/office/officeart/2005/8/layout/default"/>
    <dgm:cxn modelId="{778F2B2A-B50E-4B4B-8031-BBB0BAF3076A}" srcId="{B842BC11-90CF-49FF-8D61-E8A8AAFE1BB6}" destId="{056BF56F-CC43-4DDD-9D89-CA94DE101ECC}" srcOrd="3" destOrd="0" parTransId="{001921C4-E4A3-488C-B466-13D798BB2038}" sibTransId="{B28DA56B-359A-427D-B40B-7C9A5E29DAD4}"/>
    <dgm:cxn modelId="{E88E6FD0-5EE8-42CE-8AC4-D71962510EE7}" srcId="{B842BC11-90CF-49FF-8D61-E8A8AAFE1BB6}" destId="{0EFAF7DB-220E-474B-A306-B18848A2E64E}" srcOrd="0" destOrd="0" parTransId="{ADEA5C60-BA03-45CE-8AE4-87E8350E817F}" sibTransId="{8655DB40-16AB-41AF-B7B9-C009642A6E8E}"/>
    <dgm:cxn modelId="{1A254136-9EEE-43D0-BC71-1289B085104A}" srcId="{B842BC11-90CF-49FF-8D61-E8A8AAFE1BB6}" destId="{9CA7C66F-6CF9-4093-95BD-C861D9811AA0}" srcOrd="1" destOrd="0" parTransId="{5C383048-3A83-419C-82E9-AA46D2B4FFD3}" sibTransId="{9AC506A7-F034-46F5-B26F-46FD22856FB4}"/>
    <dgm:cxn modelId="{89F86E09-7B46-4DCB-A438-8B1FC1DB0A71}" srcId="{B842BC11-90CF-49FF-8D61-E8A8AAFE1BB6}" destId="{FBE57202-63C6-4AC6-8A48-2F7EEDE18422}" srcOrd="5" destOrd="0" parTransId="{22E9EA7B-06A1-4DB0-8C13-4FDDC38F5300}" sibTransId="{29B1D402-63E0-4277-B9B1-DE1AE207061C}"/>
    <dgm:cxn modelId="{976405B9-79B8-494E-A105-801AB128A327}" srcId="{B842BC11-90CF-49FF-8D61-E8A8AAFE1BB6}" destId="{8AEC6483-23EF-4414-8E2A-6A005181899E}" srcOrd="2" destOrd="0" parTransId="{526DBE94-00A7-461E-AF61-51DFFA468BD0}" sibTransId="{C81D2561-AE20-4589-919A-5479573342B0}"/>
    <dgm:cxn modelId="{21814B1B-0B71-44A8-961D-68AAF0C7A4B8}" type="presOf" srcId="{204779DA-9EFD-416C-AA17-3047285492E6}" destId="{CB52FD11-6E75-4074-AC8F-10E0FD59B7A0}" srcOrd="0" destOrd="0" presId="urn:microsoft.com/office/officeart/2005/8/layout/default"/>
    <dgm:cxn modelId="{7028AA6B-C393-478C-8B9F-4644E5811996}" type="presParOf" srcId="{068CCA7D-1404-4068-AB93-6968EFC37502}" destId="{EAA4FAF7-2B1B-440D-AB04-52061A8327A8}" srcOrd="0" destOrd="0" presId="urn:microsoft.com/office/officeart/2005/8/layout/default"/>
    <dgm:cxn modelId="{01D567C5-6823-4683-B9C5-FF9B6E4005C4}" type="presParOf" srcId="{068CCA7D-1404-4068-AB93-6968EFC37502}" destId="{D86C629E-FD24-4979-AD6C-FF765663342C}" srcOrd="1" destOrd="0" presId="urn:microsoft.com/office/officeart/2005/8/layout/default"/>
    <dgm:cxn modelId="{A697AB26-BECE-4E56-B3CC-4272F1BD1D5A}" type="presParOf" srcId="{068CCA7D-1404-4068-AB93-6968EFC37502}" destId="{C593AB34-4B84-4F47-A09D-1663F9F71AFC}" srcOrd="2" destOrd="0" presId="urn:microsoft.com/office/officeart/2005/8/layout/default"/>
    <dgm:cxn modelId="{327B617D-7783-4A32-AAA8-D292129A1FCD}" type="presParOf" srcId="{068CCA7D-1404-4068-AB93-6968EFC37502}" destId="{5AD6466A-5AEB-4BDD-BDCC-43ADA92E714A}" srcOrd="3" destOrd="0" presId="urn:microsoft.com/office/officeart/2005/8/layout/default"/>
    <dgm:cxn modelId="{F13F6BE8-F121-4032-9AF5-69A9CA0B731B}" type="presParOf" srcId="{068CCA7D-1404-4068-AB93-6968EFC37502}" destId="{917D3CD9-BA5B-404E-931F-223BF970C99B}" srcOrd="4" destOrd="0" presId="urn:microsoft.com/office/officeart/2005/8/layout/default"/>
    <dgm:cxn modelId="{E71ABA20-814F-47C5-A211-F9FB34BB033A}" type="presParOf" srcId="{068CCA7D-1404-4068-AB93-6968EFC37502}" destId="{D803BB6F-28BD-4A03-B872-7769C680243B}" srcOrd="5" destOrd="0" presId="urn:microsoft.com/office/officeart/2005/8/layout/default"/>
    <dgm:cxn modelId="{3F63267A-24D1-4149-B6C2-DE4A610D5FFD}" type="presParOf" srcId="{068CCA7D-1404-4068-AB93-6968EFC37502}" destId="{4F7EBD7D-DFCF-42D9-919C-E6E65091B79C}" srcOrd="6" destOrd="0" presId="urn:microsoft.com/office/officeart/2005/8/layout/default"/>
    <dgm:cxn modelId="{33B5B103-35BE-402D-A4AA-9054E7FE3E45}" type="presParOf" srcId="{068CCA7D-1404-4068-AB93-6968EFC37502}" destId="{371926FB-9294-4D9C-9214-4CEF0275C497}" srcOrd="7" destOrd="0" presId="urn:microsoft.com/office/officeart/2005/8/layout/default"/>
    <dgm:cxn modelId="{2225BFCF-D4F4-41D8-9BF5-FB95127E142E}" type="presParOf" srcId="{068CCA7D-1404-4068-AB93-6968EFC37502}" destId="{CB52FD11-6E75-4074-AC8F-10E0FD59B7A0}" srcOrd="8" destOrd="0" presId="urn:microsoft.com/office/officeart/2005/8/layout/default"/>
    <dgm:cxn modelId="{D0149062-6A93-4012-A3FD-AF31F2A042F9}" type="presParOf" srcId="{068CCA7D-1404-4068-AB93-6968EFC37502}" destId="{08588CD8-2C19-489E-9D24-02924B217C45}" srcOrd="9" destOrd="0" presId="urn:microsoft.com/office/officeart/2005/8/layout/default"/>
    <dgm:cxn modelId="{015846CF-AD30-423A-B255-9D907FCBC326}" type="presParOf" srcId="{068CCA7D-1404-4068-AB93-6968EFC37502}" destId="{76049CD1-75A7-4C80-9C4F-81F0D3E4B5D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4FAF7-2B1B-440D-AB04-52061A8327A8}">
      <dsp:nvSpPr>
        <dsp:cNvPr id="0" name=""/>
        <dsp:cNvSpPr/>
      </dsp:nvSpPr>
      <dsp:spPr>
        <a:xfrm>
          <a:off x="277308" y="199"/>
          <a:ext cx="2093712" cy="1256227"/>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1</a:t>
          </a:r>
        </a:p>
      </dsp:txBody>
      <dsp:txXfrm>
        <a:off x="277308" y="199"/>
        <a:ext cx="2093712" cy="1256227"/>
      </dsp:txXfrm>
    </dsp:sp>
    <dsp:sp modelId="{C593AB34-4B84-4F47-A09D-1663F9F71AFC}">
      <dsp:nvSpPr>
        <dsp:cNvPr id="0" name=""/>
        <dsp:cNvSpPr/>
      </dsp:nvSpPr>
      <dsp:spPr>
        <a:xfrm>
          <a:off x="2580392" y="199"/>
          <a:ext cx="2093712" cy="1256227"/>
        </a:xfrm>
        <a:prstGeom prst="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2</a:t>
          </a:r>
        </a:p>
      </dsp:txBody>
      <dsp:txXfrm>
        <a:off x="2580392" y="199"/>
        <a:ext cx="2093712" cy="1256227"/>
      </dsp:txXfrm>
    </dsp:sp>
    <dsp:sp modelId="{917D3CD9-BA5B-404E-931F-223BF970C99B}">
      <dsp:nvSpPr>
        <dsp:cNvPr id="0" name=""/>
        <dsp:cNvSpPr/>
      </dsp:nvSpPr>
      <dsp:spPr>
        <a:xfrm>
          <a:off x="277308" y="1465798"/>
          <a:ext cx="2093712" cy="12562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3</a:t>
          </a:r>
        </a:p>
      </dsp:txBody>
      <dsp:txXfrm>
        <a:off x="277308" y="1465798"/>
        <a:ext cx="2093712" cy="1256227"/>
      </dsp:txXfrm>
    </dsp:sp>
    <dsp:sp modelId="{4F7EBD7D-DFCF-42D9-919C-E6E65091B79C}">
      <dsp:nvSpPr>
        <dsp:cNvPr id="0" name=""/>
        <dsp:cNvSpPr/>
      </dsp:nvSpPr>
      <dsp:spPr>
        <a:xfrm>
          <a:off x="2580392" y="1465798"/>
          <a:ext cx="2093712" cy="125622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4</a:t>
          </a:r>
        </a:p>
      </dsp:txBody>
      <dsp:txXfrm>
        <a:off x="2580392" y="1465798"/>
        <a:ext cx="2093712" cy="1256227"/>
      </dsp:txXfrm>
    </dsp:sp>
    <dsp:sp modelId="{CB52FD11-6E75-4074-AC8F-10E0FD59B7A0}">
      <dsp:nvSpPr>
        <dsp:cNvPr id="0" name=""/>
        <dsp:cNvSpPr/>
      </dsp:nvSpPr>
      <dsp:spPr>
        <a:xfrm>
          <a:off x="277308" y="2931397"/>
          <a:ext cx="2093712" cy="1256227"/>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5</a:t>
          </a:r>
        </a:p>
      </dsp:txBody>
      <dsp:txXfrm>
        <a:off x="277308" y="2931397"/>
        <a:ext cx="2093712" cy="1256227"/>
      </dsp:txXfrm>
    </dsp:sp>
    <dsp:sp modelId="{76049CD1-75A7-4C80-9C4F-81F0D3E4B5DC}">
      <dsp:nvSpPr>
        <dsp:cNvPr id="0" name=""/>
        <dsp:cNvSpPr/>
      </dsp:nvSpPr>
      <dsp:spPr>
        <a:xfrm>
          <a:off x="2580392" y="2931397"/>
          <a:ext cx="2093712" cy="1256227"/>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6</a:t>
          </a:r>
        </a:p>
      </dsp:txBody>
      <dsp:txXfrm>
        <a:off x="2580392" y="2931397"/>
        <a:ext cx="2093712" cy="12562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10/6/2017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10/6/2017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The out modifier</a:t>
            </a:r>
          </a:p>
          <a:p>
            <a:r>
              <a:rPr lang="en-US" dirty="0">
                <a:latin typeface="Arial" panose="020B0604020202020204" pitchFamily="34" charset="0"/>
                <a:cs typeface="Arial" panose="020B0604020202020204" pitchFamily="34" charset="0"/>
              </a:rPr>
              <a:t>The out modifier works pretty much like the ref modifier. They both ensure that the parameter is passed by reference instead of by value, but they do come with two important differences: A value passed to a ref modifier has to be initialized before calling the method - this is not true for the out modifier, where you can use un-initialized values. On the other hand, you can't leave a function call with an out parameter, without assigning a value to it. Since you can pass in un-initialized values as an out parameter, you are not able to actually use an out parameter inside a function - you can only assign a new value to it.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Whether to use out or ref really depends on the situation, as you will realize once you start using them. Both are typically used to work around the issue of only being able to return one value from a function, with C#.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Using the out modifier is just like using the ref modifier, as shown above. Simply change the ref keyword to the out keyword.</a:t>
            </a:r>
          </a:p>
        </p:txBody>
      </p:sp>
      <p:sp>
        <p:nvSpPr>
          <p:cNvPr id="4" name="Slide Number Placeholder 3"/>
          <p:cNvSpPr>
            <a:spLocks noGrp="1"/>
          </p:cNvSpPr>
          <p:nvPr>
            <p:ph type="sldNum" sz="quarter" idx="10"/>
          </p:nvPr>
        </p:nvSpPr>
        <p:spPr/>
        <p:txBody>
          <a:bodyPr/>
          <a:lstStyle/>
          <a:p>
            <a:fld id="{C8DC57A8-AE18-4654-B6AF-04B3577165BE}" type="slidenum">
              <a:rPr lang="en-US" smtClean="0"/>
              <a:t>32</a:t>
            </a:fld>
            <a:endParaRPr lang="en-US"/>
          </a:p>
        </p:txBody>
      </p:sp>
    </p:spTree>
    <p:extLst>
      <p:ext uri="{BB962C8B-B14F-4D97-AF65-F5344CB8AC3E}">
        <p14:creationId xmlns:p14="http://schemas.microsoft.com/office/powerpoint/2010/main" val="115175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43</a:t>
            </a:fld>
            <a:endParaRPr lang="en-US"/>
          </a:p>
        </p:txBody>
      </p:sp>
    </p:spTree>
    <p:extLst>
      <p:ext uri="{BB962C8B-B14F-4D97-AF65-F5344CB8AC3E}">
        <p14:creationId xmlns:p14="http://schemas.microsoft.com/office/powerpoint/2010/main" val="157335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44</a:t>
            </a:fld>
            <a:endParaRPr lang="en-US"/>
          </a:p>
        </p:txBody>
      </p:sp>
    </p:spTree>
    <p:extLst>
      <p:ext uri="{BB962C8B-B14F-4D97-AF65-F5344CB8AC3E}">
        <p14:creationId xmlns:p14="http://schemas.microsoft.com/office/powerpoint/2010/main" val="90386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45</a:t>
            </a:fld>
            <a:endParaRPr lang="en-US"/>
          </a:p>
        </p:txBody>
      </p:sp>
    </p:spTree>
    <p:extLst>
      <p:ext uri="{BB962C8B-B14F-4D97-AF65-F5344CB8AC3E}">
        <p14:creationId xmlns:p14="http://schemas.microsoft.com/office/powerpoint/2010/main" val="369928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46</a:t>
            </a:fld>
            <a:endParaRPr lang="en-US"/>
          </a:p>
        </p:txBody>
      </p:sp>
    </p:spTree>
    <p:extLst>
      <p:ext uri="{BB962C8B-B14F-4D97-AF65-F5344CB8AC3E}">
        <p14:creationId xmlns:p14="http://schemas.microsoft.com/office/powerpoint/2010/main" val="118537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47</a:t>
            </a:fld>
            <a:endParaRPr lang="en-US"/>
          </a:p>
        </p:txBody>
      </p:sp>
    </p:spTree>
    <p:extLst>
      <p:ext uri="{BB962C8B-B14F-4D97-AF65-F5344CB8AC3E}">
        <p14:creationId xmlns:p14="http://schemas.microsoft.com/office/powerpoint/2010/main" val="788419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48</a:t>
            </a:fld>
            <a:endParaRPr lang="en-US"/>
          </a:p>
        </p:txBody>
      </p:sp>
    </p:spTree>
    <p:extLst>
      <p:ext uri="{BB962C8B-B14F-4D97-AF65-F5344CB8AC3E}">
        <p14:creationId xmlns:p14="http://schemas.microsoft.com/office/powerpoint/2010/main" val="384408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49</a:t>
            </a:fld>
            <a:endParaRPr lang="en-US"/>
          </a:p>
        </p:txBody>
      </p:sp>
    </p:spTree>
    <p:extLst>
      <p:ext uri="{BB962C8B-B14F-4D97-AF65-F5344CB8AC3E}">
        <p14:creationId xmlns:p14="http://schemas.microsoft.com/office/powerpoint/2010/main" val="40330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50</a:t>
            </a:fld>
            <a:endParaRPr lang="en-US"/>
          </a:p>
        </p:txBody>
      </p:sp>
    </p:spTree>
    <p:extLst>
      <p:ext uri="{BB962C8B-B14F-4D97-AF65-F5344CB8AC3E}">
        <p14:creationId xmlns:p14="http://schemas.microsoft.com/office/powerpoint/2010/main" val="88872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51</a:t>
            </a:fld>
            <a:endParaRPr lang="en-US"/>
          </a:p>
        </p:txBody>
      </p:sp>
    </p:spTree>
    <p:extLst>
      <p:ext uri="{BB962C8B-B14F-4D97-AF65-F5344CB8AC3E}">
        <p14:creationId xmlns:p14="http://schemas.microsoft.com/office/powerpoint/2010/main" val="166283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52</a:t>
            </a:fld>
            <a:endParaRPr lang="en-US"/>
          </a:p>
        </p:txBody>
      </p:sp>
    </p:spTree>
    <p:extLst>
      <p:ext uri="{BB962C8B-B14F-4D97-AF65-F5344CB8AC3E}">
        <p14:creationId xmlns:p14="http://schemas.microsoft.com/office/powerpoint/2010/main" val="125502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33</a:t>
            </a:fld>
            <a:endParaRPr lang="en-US"/>
          </a:p>
        </p:txBody>
      </p:sp>
    </p:spTree>
    <p:extLst>
      <p:ext uri="{BB962C8B-B14F-4D97-AF65-F5344CB8AC3E}">
        <p14:creationId xmlns:p14="http://schemas.microsoft.com/office/powerpoint/2010/main" val="394166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53</a:t>
            </a:fld>
            <a:endParaRPr lang="en-US"/>
          </a:p>
        </p:txBody>
      </p:sp>
    </p:spTree>
    <p:extLst>
      <p:ext uri="{BB962C8B-B14F-4D97-AF65-F5344CB8AC3E}">
        <p14:creationId xmlns:p14="http://schemas.microsoft.com/office/powerpoint/2010/main" val="28352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54</a:t>
            </a:fld>
            <a:endParaRPr lang="en-US"/>
          </a:p>
        </p:txBody>
      </p:sp>
    </p:spTree>
    <p:extLst>
      <p:ext uri="{BB962C8B-B14F-4D97-AF65-F5344CB8AC3E}">
        <p14:creationId xmlns:p14="http://schemas.microsoft.com/office/powerpoint/2010/main" val="520330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55</a:t>
            </a:fld>
            <a:endParaRPr lang="en-US"/>
          </a:p>
        </p:txBody>
      </p:sp>
    </p:spTree>
    <p:extLst>
      <p:ext uri="{BB962C8B-B14F-4D97-AF65-F5344CB8AC3E}">
        <p14:creationId xmlns:p14="http://schemas.microsoft.com/office/powerpoint/2010/main" val="261270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56</a:t>
            </a:fld>
            <a:endParaRPr lang="en-US"/>
          </a:p>
        </p:txBody>
      </p:sp>
    </p:spTree>
    <p:extLst>
      <p:ext uri="{BB962C8B-B14F-4D97-AF65-F5344CB8AC3E}">
        <p14:creationId xmlns:p14="http://schemas.microsoft.com/office/powerpoint/2010/main" val="210189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57</a:t>
            </a:fld>
            <a:endParaRPr lang="en-US"/>
          </a:p>
        </p:txBody>
      </p:sp>
    </p:spTree>
    <p:extLst>
      <p:ext uri="{BB962C8B-B14F-4D97-AF65-F5344CB8AC3E}">
        <p14:creationId xmlns:p14="http://schemas.microsoft.com/office/powerpoint/2010/main" val="265925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58</a:t>
            </a:fld>
            <a:endParaRPr lang="en-US"/>
          </a:p>
        </p:txBody>
      </p:sp>
    </p:spTree>
    <p:extLst>
      <p:ext uri="{BB962C8B-B14F-4D97-AF65-F5344CB8AC3E}">
        <p14:creationId xmlns:p14="http://schemas.microsoft.com/office/powerpoint/2010/main" val="307085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59</a:t>
            </a:fld>
            <a:endParaRPr lang="en-US"/>
          </a:p>
        </p:txBody>
      </p:sp>
    </p:spTree>
    <p:extLst>
      <p:ext uri="{BB962C8B-B14F-4D97-AF65-F5344CB8AC3E}">
        <p14:creationId xmlns:p14="http://schemas.microsoft.com/office/powerpoint/2010/main" val="1851859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60</a:t>
            </a:fld>
            <a:endParaRPr lang="en-US"/>
          </a:p>
        </p:txBody>
      </p:sp>
    </p:spTree>
    <p:extLst>
      <p:ext uri="{BB962C8B-B14F-4D97-AF65-F5344CB8AC3E}">
        <p14:creationId xmlns:p14="http://schemas.microsoft.com/office/powerpoint/2010/main" val="525003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61</a:t>
            </a:fld>
            <a:endParaRPr lang="en-US"/>
          </a:p>
        </p:txBody>
      </p:sp>
    </p:spTree>
    <p:extLst>
      <p:ext uri="{BB962C8B-B14F-4D97-AF65-F5344CB8AC3E}">
        <p14:creationId xmlns:p14="http://schemas.microsoft.com/office/powerpoint/2010/main" val="2001355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62</a:t>
            </a:fld>
            <a:endParaRPr lang="en-US"/>
          </a:p>
        </p:txBody>
      </p:sp>
    </p:spTree>
    <p:extLst>
      <p:ext uri="{BB962C8B-B14F-4D97-AF65-F5344CB8AC3E}">
        <p14:creationId xmlns:p14="http://schemas.microsoft.com/office/powerpoint/2010/main" val="162525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34</a:t>
            </a:fld>
            <a:endParaRPr lang="en-US"/>
          </a:p>
        </p:txBody>
      </p:sp>
    </p:spTree>
    <p:extLst>
      <p:ext uri="{BB962C8B-B14F-4D97-AF65-F5344CB8AC3E}">
        <p14:creationId xmlns:p14="http://schemas.microsoft.com/office/powerpoint/2010/main" val="1395924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63</a:t>
            </a:fld>
            <a:endParaRPr lang="en-US"/>
          </a:p>
        </p:txBody>
      </p:sp>
    </p:spTree>
    <p:extLst>
      <p:ext uri="{BB962C8B-B14F-4D97-AF65-F5344CB8AC3E}">
        <p14:creationId xmlns:p14="http://schemas.microsoft.com/office/powerpoint/2010/main" val="354571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64</a:t>
            </a:fld>
            <a:endParaRPr lang="en-US"/>
          </a:p>
        </p:txBody>
      </p:sp>
    </p:spTree>
    <p:extLst>
      <p:ext uri="{BB962C8B-B14F-4D97-AF65-F5344CB8AC3E}">
        <p14:creationId xmlns:p14="http://schemas.microsoft.com/office/powerpoint/2010/main" val="1484287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65</a:t>
            </a:fld>
            <a:endParaRPr lang="en-US"/>
          </a:p>
        </p:txBody>
      </p:sp>
    </p:spTree>
    <p:extLst>
      <p:ext uri="{BB962C8B-B14F-4D97-AF65-F5344CB8AC3E}">
        <p14:creationId xmlns:p14="http://schemas.microsoft.com/office/powerpoint/2010/main" val="28830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35</a:t>
            </a:fld>
            <a:endParaRPr lang="en-US"/>
          </a:p>
        </p:txBody>
      </p:sp>
    </p:spTree>
    <p:extLst>
      <p:ext uri="{BB962C8B-B14F-4D97-AF65-F5344CB8AC3E}">
        <p14:creationId xmlns:p14="http://schemas.microsoft.com/office/powerpoint/2010/main" val="1591180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38</a:t>
            </a:fld>
            <a:endParaRPr lang="en-US"/>
          </a:p>
        </p:txBody>
      </p:sp>
    </p:spTree>
    <p:extLst>
      <p:ext uri="{BB962C8B-B14F-4D97-AF65-F5344CB8AC3E}">
        <p14:creationId xmlns:p14="http://schemas.microsoft.com/office/powerpoint/2010/main" val="53459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39</a:t>
            </a:fld>
            <a:endParaRPr lang="en-US"/>
          </a:p>
        </p:txBody>
      </p:sp>
    </p:spTree>
    <p:extLst>
      <p:ext uri="{BB962C8B-B14F-4D97-AF65-F5344CB8AC3E}">
        <p14:creationId xmlns:p14="http://schemas.microsoft.com/office/powerpoint/2010/main" val="173593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40</a:t>
            </a:fld>
            <a:endParaRPr lang="en-US"/>
          </a:p>
        </p:txBody>
      </p:sp>
    </p:spTree>
    <p:extLst>
      <p:ext uri="{BB962C8B-B14F-4D97-AF65-F5344CB8AC3E}">
        <p14:creationId xmlns:p14="http://schemas.microsoft.com/office/powerpoint/2010/main" val="315422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41</a:t>
            </a:fld>
            <a:endParaRPr lang="en-US"/>
          </a:p>
        </p:txBody>
      </p:sp>
    </p:spTree>
    <p:extLst>
      <p:ext uri="{BB962C8B-B14F-4D97-AF65-F5344CB8AC3E}">
        <p14:creationId xmlns:p14="http://schemas.microsoft.com/office/powerpoint/2010/main" val="149950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42</a:t>
            </a:fld>
            <a:endParaRPr lang="en-US"/>
          </a:p>
        </p:txBody>
      </p:sp>
    </p:spTree>
    <p:extLst>
      <p:ext uri="{BB962C8B-B14F-4D97-AF65-F5344CB8AC3E}">
        <p14:creationId xmlns:p14="http://schemas.microsoft.com/office/powerpoint/2010/main" val="998685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10/6/2017</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10/6/2017</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10/6/2017</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10/6/2017</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10/6/2017</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csharp/if_statement_in_csharp.htm" TargetMode="External"/><Relationship Id="rId7" Type="http://schemas.openxmlformats.org/officeDocument/2006/relationships/hyperlink" Target="https://www.tutorialspoint.com/csharp/nested_switch_statements_in_csharp.htm"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hyperlink" Target="https://www.tutorialspoint.com/csharp/switch_statement_in_csharp.htm" TargetMode="External"/><Relationship Id="rId5" Type="http://schemas.openxmlformats.org/officeDocument/2006/relationships/hyperlink" Target="https://www.tutorialspoint.com/csharp/nested_if_statements_in_csharp.htm" TargetMode="External"/><Relationship Id="rId4" Type="http://schemas.openxmlformats.org/officeDocument/2006/relationships/hyperlink" Target="https://www.tutorialspoint.com/csharp/if_else_statement_in_csharp.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csharp/csharp_continue_statement.htm" TargetMode="External"/><Relationship Id="rId2" Type="http://schemas.openxmlformats.org/officeDocument/2006/relationships/hyperlink" Target="https://www.tutorialspoint.com/csharp/csharp_break_statement.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codeproject.com/Articles/22769/Introduction-to-Object-Oriented-Programming-Concep" TargetMode="Externa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9055" y="1623646"/>
            <a:ext cx="6858002" cy="1828800"/>
          </a:xfrm>
        </p:spPr>
        <p:txBody>
          <a:bodyPr/>
          <a:lstStyle/>
          <a:p>
            <a:r>
              <a:rPr lang="en-US" b="1" dirty="0" smtClean="0">
                <a:solidFill>
                  <a:schemeClr val="tx1">
                    <a:lumMod val="75000"/>
                  </a:schemeClr>
                </a:solidFill>
                <a:effectLst>
                  <a:outerShdw blurRad="38100" dist="38100" dir="2700000" algn="tl">
                    <a:srgbClr val="000000">
                      <a:alpha val="43137"/>
                    </a:srgbClr>
                  </a:outerShdw>
                </a:effectLst>
              </a:rPr>
              <a:t>C Sharp</a:t>
            </a:r>
            <a:endParaRPr lang="en-US" b="1" dirty="0">
              <a:solidFill>
                <a:schemeClr val="tx1">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206993" y="3452446"/>
            <a:ext cx="6858002" cy="914400"/>
          </a:xfrm>
        </p:spPr>
        <p:txBody>
          <a:bodyPr/>
          <a:lstStyle/>
          <a:p>
            <a:r>
              <a:rPr lang="en-US" dirty="0" smtClean="0">
                <a:effectLst>
                  <a:outerShdw blurRad="38100" dist="38100" dir="2700000" algn="tl">
                    <a:srgbClr val="000000">
                      <a:alpha val="43137"/>
                    </a:srgbClr>
                  </a:outerShdw>
                </a:effectLst>
              </a:rPr>
              <a:t>One Language For All Devices</a:t>
            </a:r>
            <a:endParaRPr lang="en-US" dirty="0">
              <a:effectLst>
                <a:outerShdw blurRad="38100" dist="38100" dir="2700000" algn="tl">
                  <a:srgbClr val="000000">
                    <a:alpha val="43137"/>
                  </a:srgbClr>
                </a:outerShdw>
              </a:effectLst>
            </a:endParaRPr>
          </a:p>
        </p:txBody>
      </p:sp>
      <p:sp>
        <p:nvSpPr>
          <p:cNvPr id="4" name="Subtitle 2"/>
          <p:cNvSpPr txBox="1">
            <a:spLocks/>
          </p:cNvSpPr>
          <p:nvPr/>
        </p:nvSpPr>
        <p:spPr>
          <a:xfrm>
            <a:off x="4769703" y="5527430"/>
            <a:ext cx="6858002" cy="9144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r>
              <a:rPr lang="en-US" sz="2300" b="1" dirty="0" smtClean="0">
                <a:solidFill>
                  <a:schemeClr val="tx2"/>
                </a:solidFill>
                <a:effectLst>
                  <a:outerShdw blurRad="38100" dist="38100" dir="2700000" algn="tl">
                    <a:srgbClr val="000000">
                      <a:alpha val="43137"/>
                    </a:srgbClr>
                  </a:outerShdw>
                </a:effectLst>
              </a:rPr>
              <a:t>Eng. / mina anwer Lewes</a:t>
            </a:r>
            <a:br>
              <a:rPr lang="en-US" sz="2300" b="1" dirty="0" smtClean="0">
                <a:solidFill>
                  <a:schemeClr val="tx2"/>
                </a:solidFill>
                <a:effectLst>
                  <a:outerShdw blurRad="38100" dist="38100" dir="2700000" algn="tl">
                    <a:srgbClr val="000000">
                      <a:alpha val="43137"/>
                    </a:srgbClr>
                  </a:outerShdw>
                </a:effectLst>
              </a:rPr>
            </a:br>
            <a:r>
              <a:rPr lang="en-US" sz="2300" b="1" dirty="0" smtClean="0">
                <a:solidFill>
                  <a:schemeClr val="tx2"/>
                </a:solidFill>
                <a:effectLst>
                  <a:outerShdw blurRad="38100" dist="38100" dir="2700000" algn="tl">
                    <a:srgbClr val="000000">
                      <a:alpha val="43137"/>
                    </a:srgbClr>
                  </a:outerShdw>
                </a:effectLst>
              </a:rPr>
              <a:t>01221926646</a:t>
            </a:r>
            <a:endParaRPr lang="en-US" sz="23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3" y="101600"/>
            <a:ext cx="10058402" cy="508000"/>
          </a:xfrm>
        </p:spPr>
        <p:txBody>
          <a:bodyPr>
            <a:normAutofit/>
          </a:bodyPr>
          <a:lstStyle/>
          <a:p>
            <a:r>
              <a:rPr lang="en-US" sz="2800" dirty="0"/>
              <a:t>1- Hello World Program . </a:t>
            </a:r>
          </a:p>
        </p:txBody>
      </p:sp>
      <p:sp>
        <p:nvSpPr>
          <p:cNvPr id="3" name="Content Placeholder 2"/>
          <p:cNvSpPr>
            <a:spLocks noGrp="1"/>
          </p:cNvSpPr>
          <p:nvPr>
            <p:ph idx="1"/>
          </p:nvPr>
        </p:nvSpPr>
        <p:spPr>
          <a:xfrm>
            <a:off x="862014" y="863600"/>
            <a:ext cx="10058400" cy="4229100"/>
          </a:xfrm>
        </p:spPr>
        <p:txBody>
          <a:bodyPr/>
          <a:lstStyle/>
          <a:p>
            <a:r>
              <a:rPr lang="en-US" dirty="0" smtClean="0"/>
              <a:t>Your First Hello World Program will be some thing Like this :</a:t>
            </a:r>
            <a:br>
              <a:rPr lang="en-US" dirty="0" smtClean="0"/>
            </a:br>
            <a:endParaRPr lang="en-US" dirty="0"/>
          </a:p>
        </p:txBody>
      </p:sp>
      <p:sp>
        <p:nvSpPr>
          <p:cNvPr id="4" name="Rectangle 1"/>
          <p:cNvSpPr>
            <a:spLocks noChangeArrowheads="1"/>
          </p:cNvSpPr>
          <p:nvPr/>
        </p:nvSpPr>
        <p:spPr bwMode="auto">
          <a:xfrm>
            <a:off x="222273" y="1488782"/>
            <a:ext cx="11744280" cy="44549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System.Collections.Generic;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System.Text;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ConsoleApplication1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Program </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args)</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 </a:t>
            </a:r>
          </a:p>
          <a:p>
            <a:pPr lvl="3" eaLnBrk="0" fontAlgn="base" hangingPunct="0">
              <a:spcBef>
                <a:spcPct val="0"/>
              </a:spcBef>
              <a:spcAft>
                <a:spcPct val="0"/>
              </a:spcAft>
            </a:pPr>
            <a:endParaRPr kumimoji="0" lang="en-US" altLang="en-US" sz="1400" b="0" i="0" u="none" strike="noStrike" cap="none" normalizeH="0" baseline="0" dirty="0" smtClean="0">
              <a:ln>
                <a:noFill/>
              </a:ln>
              <a:solidFill>
                <a:srgbClr val="000000"/>
              </a:solidFill>
              <a:effectLst/>
              <a:latin typeface="Arial Unicode MS" panose="020B0604020202020204" pitchFamily="34" charset="-128"/>
            </a:endParaRP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Console.WriteLine("Hello, world!"); </a:t>
            </a: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Console.ReadLine(); </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81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Hello World Program . </a:t>
            </a:r>
          </a:p>
        </p:txBody>
      </p:sp>
      <p:sp>
        <p:nvSpPr>
          <p:cNvPr id="3" name="Content Placeholder 2"/>
          <p:cNvSpPr>
            <a:spLocks noGrp="1"/>
          </p:cNvSpPr>
          <p:nvPr>
            <p:ph idx="1"/>
          </p:nvPr>
        </p:nvSpPr>
        <p:spPr>
          <a:xfrm>
            <a:off x="620714" y="736600"/>
            <a:ext cx="10058400" cy="4229100"/>
          </a:xfrm>
        </p:spPr>
        <p:txBody>
          <a:bodyPr/>
          <a:lstStyle/>
          <a:p>
            <a:r>
              <a:rPr lang="en-US" dirty="0" smtClean="0">
                <a:latin typeface="Arial" panose="020B0604020202020204" pitchFamily="34" charset="0"/>
                <a:cs typeface="Arial" panose="020B0604020202020204" pitchFamily="34" charset="0"/>
              </a:rPr>
              <a:t>Hit F5 to Run your app .</a:t>
            </a:r>
          </a:p>
          <a:p>
            <a:r>
              <a:rPr lang="en-US" dirty="0" smtClean="0">
                <a:latin typeface="Arial" panose="020B0604020202020204" pitchFamily="34" charset="0"/>
                <a:cs typeface="Arial" panose="020B0604020202020204" pitchFamily="34" charset="0"/>
              </a:rPr>
              <a:t>Hit F4 to Debug . </a:t>
            </a:r>
          </a:p>
          <a:p>
            <a:r>
              <a:rPr lang="en-US" dirty="0" smtClean="0">
                <a:latin typeface="Arial" panose="020B0604020202020204" pitchFamily="34" charset="0"/>
                <a:cs typeface="Arial" panose="020B0604020202020204" pitchFamily="34" charset="0"/>
              </a:rPr>
              <a:t>Use all debugging tools to debug your code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17247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Data Types : </a:t>
            </a:r>
            <a:endParaRPr lang="en-US" sz="2800" dirty="0"/>
          </a:p>
        </p:txBody>
      </p:sp>
      <p:sp>
        <p:nvSpPr>
          <p:cNvPr id="3" name="Content Placeholder 2"/>
          <p:cNvSpPr>
            <a:spLocks noGrp="1"/>
          </p:cNvSpPr>
          <p:nvPr>
            <p:ph idx="1"/>
          </p:nvPr>
        </p:nvSpPr>
        <p:spPr>
          <a:xfrm>
            <a:off x="419100" y="736600"/>
            <a:ext cx="11074400" cy="5689600"/>
          </a:xfrm>
        </p:spPr>
        <p:txBody>
          <a:bodyPr>
            <a:normAutofit fontScale="77500" lnSpcReduction="20000"/>
          </a:bodyPr>
          <a:lstStyle/>
          <a:p>
            <a:pPr marL="0" indent="0">
              <a:buNone/>
            </a:pP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bool</a:t>
            </a:r>
            <a:r>
              <a:rPr lang="en-US" sz="2800" dirty="0">
                <a:solidFill>
                  <a:schemeClr val="accent4"/>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 is </a:t>
            </a:r>
            <a:r>
              <a:rPr lang="en-US" sz="2800" dirty="0">
                <a:solidFill>
                  <a:schemeClr val="accent4"/>
                </a:solidFill>
                <a:latin typeface="Arial" panose="020B0604020202020204" pitchFamily="34" charset="0"/>
                <a:cs typeface="Arial" panose="020B0604020202020204" pitchFamily="34" charset="0"/>
              </a:rPr>
              <a:t>one of the simplest data types. It can contain only 2 values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false </a:t>
            </a:r>
            <a:r>
              <a:rPr lang="en-US" sz="2800" dirty="0">
                <a:solidFill>
                  <a:schemeClr val="accent4"/>
                </a:solidFill>
                <a:latin typeface="Arial" panose="020B0604020202020204" pitchFamily="34" charset="0"/>
                <a:cs typeface="Arial" panose="020B0604020202020204" pitchFamily="34" charset="0"/>
              </a:rPr>
              <a:t>or true. The bool type is important to understand when using logical operators like the if statement.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a:t>
            </a:r>
            <a:r>
              <a:rPr lang="en-US" sz="2800" b="1" dirty="0" err="1"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a:t>
            </a: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 is short for integer, a data type for storing numbers without decimals. When working with numbers, </a:t>
            </a:r>
            <a:r>
              <a:rPr lang="en-US" sz="2800" dirty="0" err="1">
                <a:solidFill>
                  <a:schemeClr val="accent4"/>
                </a:solidFill>
                <a:latin typeface="Arial" panose="020B0604020202020204" pitchFamily="34" charset="0"/>
                <a:cs typeface="Arial" panose="020B0604020202020204" pitchFamily="34" charset="0"/>
              </a:rPr>
              <a:t>int</a:t>
            </a:r>
            <a:r>
              <a:rPr lang="en-US" sz="2800" dirty="0">
                <a:solidFill>
                  <a:schemeClr val="accent4"/>
                </a:solidFill>
                <a:latin typeface="Arial" panose="020B0604020202020204" pitchFamily="34" charset="0"/>
                <a:cs typeface="Arial" panose="020B0604020202020204" pitchFamily="34" charset="0"/>
              </a:rPr>
              <a:t> is the most commonly used data type. Integers have several data types within C#, depending on the size of the number they are supposed to store.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string</a:t>
            </a:r>
            <a:r>
              <a:rPr lang="en-US" sz="2800" dirty="0">
                <a:solidFill>
                  <a:schemeClr val="accent4"/>
                </a:solidFill>
                <a:latin typeface="Arial" panose="020B0604020202020204" pitchFamily="34" charset="0"/>
                <a:cs typeface="Arial" panose="020B0604020202020204" pitchFamily="34" charset="0"/>
              </a:rPr>
              <a:t> is used for storing text, that is, a number of chars. In C#, strings are immutable, which means that strings are never changed after they have been created. When using methods which changes a string, the actual string is not changed - a new string is returned instead.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char</a:t>
            </a:r>
            <a:r>
              <a:rPr lang="en-US" sz="2800" dirty="0">
                <a:solidFill>
                  <a:schemeClr val="accent4"/>
                </a:solidFill>
                <a:latin typeface="Arial" panose="020B0604020202020204" pitchFamily="34" charset="0"/>
                <a:cs typeface="Arial" panose="020B0604020202020204" pitchFamily="34" charset="0"/>
              </a:rPr>
              <a:t> is used for storing a single character.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Float </a:t>
            </a:r>
            <a:r>
              <a:rPr lang="en-US" sz="2800" dirty="0">
                <a:solidFill>
                  <a:schemeClr val="accent4"/>
                </a:solidFill>
                <a:latin typeface="Arial" panose="020B0604020202020204" pitchFamily="34" charset="0"/>
                <a:cs typeface="Arial" panose="020B0604020202020204" pitchFamily="34" charset="0"/>
              </a:rPr>
              <a:t> is one of the data types used to store numbers which may or may not contain decimals</a:t>
            </a:r>
            <a:r>
              <a:rPr lang="en-US" sz="2800" dirty="0" smtClean="0">
                <a:solidFill>
                  <a:schemeClr val="accent4"/>
                </a:solidFill>
                <a:latin typeface="Arial" panose="020B0604020202020204" pitchFamily="34" charset="0"/>
                <a:cs typeface="Arial" panose="020B0604020202020204" pitchFamily="34" charset="0"/>
              </a:rPr>
              <a:t>.</a:t>
            </a:r>
            <a:endParaRPr lang="en-US" sz="2800" dirty="0">
              <a:solidFill>
                <a:schemeClr val="accent4"/>
              </a:solidFill>
              <a:latin typeface="Arial" panose="020B0604020202020204" pitchFamily="34" charset="0"/>
              <a:cs typeface="Arial" panose="020B0604020202020204" pitchFamily="34" charset="0"/>
            </a:endParaRPr>
          </a:p>
          <a:p>
            <a:pPr marL="0" indent="0">
              <a:buNone/>
            </a:pPr>
            <a:r>
              <a:rPr lang="en-US" sz="2800" dirty="0">
                <a:solidFill>
                  <a:schemeClr val="accent4"/>
                </a:solidFill>
                <a:latin typeface="Arial" panose="020B0604020202020204" pitchFamily="34" charset="0"/>
                <a:cs typeface="Arial" panose="020B0604020202020204" pitchFamily="34" charset="0"/>
              </a:rPr>
              <a:t>            And more …….. </a:t>
            </a:r>
            <a:endParaRPr lang="en-US" dirty="0">
              <a:latin typeface="Arial" panose="020B0604020202020204" pitchFamily="34" charset="0"/>
              <a:cs typeface="Old Antic Bold" pitchFamily="2" charset="-78"/>
            </a:endParaRPr>
          </a:p>
        </p:txBody>
      </p:sp>
    </p:spTree>
    <p:extLst>
      <p:ext uri="{BB962C8B-B14F-4D97-AF65-F5344CB8AC3E}">
        <p14:creationId xmlns:p14="http://schemas.microsoft.com/office/powerpoint/2010/main" val="290545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2- Data Types : </a:t>
            </a:r>
          </a:p>
        </p:txBody>
      </p:sp>
      <p:sp>
        <p:nvSpPr>
          <p:cNvPr id="3" name="Content Placeholder 2"/>
          <p:cNvSpPr>
            <a:spLocks noGrp="1"/>
          </p:cNvSpPr>
          <p:nvPr>
            <p:ph idx="1"/>
          </p:nvPr>
        </p:nvSpPr>
        <p:spPr>
          <a:xfrm>
            <a:off x="620714" y="736600"/>
            <a:ext cx="10058400" cy="4953000"/>
          </a:xfrm>
        </p:spPr>
        <p:txBody>
          <a:bodyPr>
            <a:normAutofit lnSpcReduction="10000"/>
          </a:bodyPr>
          <a:lstStyle/>
          <a:p>
            <a:r>
              <a:rPr lang="en-US" dirty="0" smtClean="0">
                <a:solidFill>
                  <a:schemeClr val="accent4"/>
                </a:solidFill>
                <a:latin typeface="Arial" panose="020B0604020202020204" pitchFamily="34" charset="0"/>
                <a:cs typeface="Arial" panose="020B0604020202020204" pitchFamily="34" charset="0"/>
              </a:rPr>
              <a:t>What is  </a:t>
            </a:r>
            <a:r>
              <a:rPr lang="en-US" dirty="0">
                <a:solidFill>
                  <a:schemeClr val="accent4"/>
                </a:solidFill>
                <a:latin typeface="Arial" panose="020B0604020202020204" pitchFamily="34" charset="0"/>
                <a:cs typeface="Arial" panose="020B0604020202020204" pitchFamily="34" charset="0"/>
              </a:rPr>
              <a:t>variable  </a:t>
            </a:r>
            <a:r>
              <a:rPr lang="en-US" dirty="0" smtClean="0">
                <a:solidFill>
                  <a:schemeClr val="accent4"/>
                </a:solidFill>
                <a:latin typeface="Arial" panose="020B0604020202020204" pitchFamily="34" charset="0"/>
                <a:cs typeface="Arial" panose="020B0604020202020204" pitchFamily="34" charset="0"/>
              </a:rPr>
              <a:t>?</a:t>
            </a: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 variable can be compared to a storage room, and is essential for the programmer</a:t>
            </a:r>
            <a:r>
              <a:rPr lang="en-US" dirty="0" smtClean="0">
                <a:solidFill>
                  <a:schemeClr val="accent4"/>
                </a:solidFill>
                <a:latin typeface="Arial" panose="020B0604020202020204" pitchFamily="34" charset="0"/>
                <a:cs typeface="Arial" panose="020B0604020202020204" pitchFamily="34" charset="0"/>
              </a:rPr>
              <a:t>.</a:t>
            </a:r>
          </a:p>
          <a:p>
            <a:r>
              <a:rPr lang="en-US" dirty="0" smtClean="0">
                <a:solidFill>
                  <a:schemeClr val="accent4"/>
                </a:solidFill>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In C#, a variable is declared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&lt;data type&gt; &lt;name&gt;;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An example could look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5"/>
                </a:solidFill>
                <a:latin typeface="Arial" panose="020B0604020202020204" pitchFamily="34" charset="0"/>
                <a:cs typeface="Arial" panose="020B0604020202020204" pitchFamily="34" charset="0"/>
              </a:rPr>
              <a:t>string name; </a:t>
            </a:r>
          </a:p>
          <a:p>
            <a:pPr marL="0" indent="0">
              <a:buNone/>
            </a:pPr>
            <a:r>
              <a:rPr lang="en-US" dirty="0" smtClean="0">
                <a:solidFill>
                  <a:schemeClr val="accent5"/>
                </a:solidFill>
                <a:latin typeface="Arial" panose="020B0604020202020204" pitchFamily="34" charset="0"/>
                <a:cs typeface="Arial" panose="020B0604020202020204" pitchFamily="34" charset="0"/>
              </a:rPr>
              <a:t>    </a:t>
            </a:r>
            <a:r>
              <a:rPr lang="en-US" dirty="0" err="1">
                <a:solidFill>
                  <a:schemeClr val="accent5"/>
                </a:solidFill>
                <a:latin typeface="Arial" panose="020B0604020202020204" pitchFamily="34" charset="0"/>
                <a:cs typeface="Arial" panose="020B0604020202020204" pitchFamily="34" charset="0"/>
              </a:rPr>
              <a:t>i</a:t>
            </a:r>
            <a:r>
              <a:rPr lang="en-US" dirty="0" err="1" smtClean="0">
                <a:solidFill>
                  <a:schemeClr val="accent5"/>
                </a:solidFill>
                <a:latin typeface="Arial" panose="020B0604020202020204" pitchFamily="34" charset="0"/>
                <a:cs typeface="Arial" panose="020B0604020202020204" pitchFamily="34" charset="0"/>
              </a:rPr>
              <a:t>nt</a:t>
            </a:r>
            <a:r>
              <a:rPr lang="en-US" dirty="0" smtClean="0">
                <a:solidFill>
                  <a:schemeClr val="accent5"/>
                </a:solidFill>
                <a:latin typeface="Arial" panose="020B0604020202020204" pitchFamily="34" charset="0"/>
                <a:cs typeface="Arial" panose="020B0604020202020204" pitchFamily="34" charset="0"/>
              </a:rPr>
              <a:t> </a:t>
            </a:r>
            <a:r>
              <a:rPr lang="en-US" dirty="0">
                <a:solidFill>
                  <a:schemeClr val="accent5"/>
                </a:solidFill>
                <a:latin typeface="Arial" panose="020B0604020202020204" pitchFamily="34" charset="0"/>
                <a:cs typeface="Arial" panose="020B0604020202020204" pitchFamily="34" charset="0"/>
              </a:rPr>
              <a:t>age ;</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5105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demo  :</a:t>
            </a:r>
            <a:endParaRPr lang="en-US" sz="2800" dirty="0"/>
          </a:p>
        </p:txBody>
      </p:sp>
      <p:sp>
        <p:nvSpPr>
          <p:cNvPr id="11" name="TextBox 10"/>
          <p:cNvSpPr txBox="1"/>
          <p:nvPr/>
        </p:nvSpPr>
        <p:spPr>
          <a:xfrm>
            <a:off x="368300" y="671691"/>
            <a:ext cx="9410700" cy="4832092"/>
          </a:xfrm>
          <a:prstGeom prst="rect">
            <a:avLst/>
          </a:prstGeom>
          <a:noFill/>
        </p:spPr>
        <p:txBody>
          <a:bodyPr wrap="square" rtlCol="0">
            <a:spAutoFit/>
          </a:bodyPr>
          <a:lstStyle/>
          <a:p>
            <a:r>
              <a:rPr lang="en-US" sz="1400" dirty="0">
                <a:solidFill>
                  <a:schemeClr val="bg2">
                    <a:lumMod val="50000"/>
                  </a:schemeClr>
                </a:solidFill>
                <a:latin typeface="Arial Unicode MS" panose="020B0604020202020204" pitchFamily="34" charset="-128"/>
              </a:rPr>
              <a:t>using </a:t>
            </a:r>
            <a:r>
              <a:rPr lang="en-US" sz="1400" dirty="0">
                <a:solidFill>
                  <a:srgbClr val="000000"/>
                </a:solidFill>
                <a:latin typeface="Arial Unicode MS" panose="020B0604020202020204" pitchFamily="34" charset="-128"/>
              </a:rPr>
              <a:t>System;</a:t>
            </a:r>
          </a:p>
          <a:p>
            <a:endParaRPr lang="en-US" sz="1400" dirty="0">
              <a:solidFill>
                <a:srgbClr val="000000"/>
              </a:solidFill>
              <a:latin typeface="Arial Unicode MS" panose="020B0604020202020204" pitchFamily="34" charset="-128"/>
            </a:endParaRPr>
          </a:p>
          <a:p>
            <a:r>
              <a:rPr lang="en-US" sz="1400" dirty="0">
                <a:solidFill>
                  <a:schemeClr val="bg2">
                    <a:lumMod val="50000"/>
                  </a:schemeClr>
                </a:solidFill>
                <a:latin typeface="Arial Unicode MS" panose="020B0604020202020204" pitchFamily="34" charset="-128"/>
              </a:rPr>
              <a:t>namespace </a:t>
            </a:r>
            <a:r>
              <a:rPr lang="en-US" sz="1400" dirty="0">
                <a:solidFill>
                  <a:srgbClr val="000000"/>
                </a:solidFill>
                <a:latin typeface="Arial Unicode MS" panose="020B0604020202020204" pitchFamily="34" charset="-128"/>
              </a:rPr>
              <a:t>ConsoleApplication1</a:t>
            </a:r>
          </a:p>
          <a:p>
            <a:r>
              <a:rPr lang="en-US" sz="1400" dirty="0">
                <a:solidFill>
                  <a:srgbClr val="000000"/>
                </a:solidFill>
                <a:latin typeface="Arial Unicode MS" panose="020B0604020202020204" pitchFamily="34" charset="-128"/>
              </a:rPr>
              <a:t>{</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class</a:t>
            </a:r>
            <a:r>
              <a:rPr lang="en-US" sz="1400" dirty="0">
                <a:solidFill>
                  <a:srgbClr val="000000"/>
                </a:solidFill>
                <a:latin typeface="Arial Unicode MS" panose="020B0604020202020204" pitchFamily="34" charset="-128"/>
              </a:rPr>
              <a:t> Program</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static</a:t>
            </a:r>
            <a:r>
              <a:rPr lang="en-US" sz="1400" dirty="0">
                <a:solidFill>
                  <a:srgbClr val="000000"/>
                </a:solidFill>
                <a:latin typeface="Arial Unicode MS" panose="020B0604020202020204" pitchFamily="34" charset="-128"/>
              </a:rPr>
              <a:t> void Main(string[] args)</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tota</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ali</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Console.WriteLine("Please enter a new first name:");</a:t>
            </a:r>
          </a:p>
          <a:p>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Console.ReadLine();</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Console.WriteLine("New 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Console.ReadLine();</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p>
          <a:p>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61866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r>
              <a:rPr lang="en-US" sz="2000" dirty="0" smtClean="0"/>
              <a:t>We need application that </a:t>
            </a:r>
            <a:br>
              <a:rPr lang="en-US" sz="2000" dirty="0" smtClean="0"/>
            </a:br>
            <a:r>
              <a:rPr lang="en-US" sz="2000" dirty="0" smtClean="0"/>
              <a:t>Receive Username and Password from User and show welcome message to user :</a:t>
            </a:r>
            <a:br>
              <a:rPr lang="en-US" sz="2000" dirty="0" smtClean="0"/>
            </a:br>
            <a:r>
              <a:rPr lang="en-US" sz="2000" dirty="0" smtClean="0"/>
              <a:t>welcome + Mr. + username </a:t>
            </a:r>
            <a:br>
              <a:rPr lang="en-US" sz="2000" dirty="0" smtClean="0"/>
            </a:br>
            <a:r>
              <a:rPr lang="en-US" sz="2000" dirty="0" smtClean="0"/>
              <a:t/>
            </a:r>
            <a:br>
              <a:rPr lang="en-US" sz="2000" dirty="0" smtClean="0"/>
            </a:br>
            <a:r>
              <a:rPr lang="en-US" sz="2000" dirty="0" smtClean="0"/>
              <a:t>dead line : today 12 AM .</a:t>
            </a:r>
            <a:endParaRPr lang="en-US" sz="2000" dirty="0"/>
          </a:p>
        </p:txBody>
      </p:sp>
      <p:sp>
        <p:nvSpPr>
          <p:cNvPr id="5" name="Rectangle 4"/>
          <p:cNvSpPr/>
          <p:nvPr/>
        </p:nvSpPr>
        <p:spPr>
          <a:xfrm>
            <a:off x="1881443" y="4414103"/>
            <a:ext cx="385393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code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8613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3- operators : </a:t>
            </a:r>
            <a:endParaRPr lang="en-US" sz="2800" dirty="0"/>
          </a:p>
        </p:txBody>
      </p:sp>
      <p:sp>
        <p:nvSpPr>
          <p:cNvPr id="4" name="TextBox 3"/>
          <p:cNvSpPr txBox="1"/>
          <p:nvPr/>
        </p:nvSpPr>
        <p:spPr>
          <a:xfrm>
            <a:off x="368300" y="622300"/>
            <a:ext cx="9410700" cy="677108"/>
          </a:xfrm>
          <a:prstGeom prst="rect">
            <a:avLst/>
          </a:prstGeom>
          <a:noFill/>
        </p:spPr>
        <p:txBody>
          <a:bodyPr wrap="square" rtlCol="0">
            <a:spAutoFit/>
          </a:bodyPr>
          <a:lstStyle/>
          <a:p>
            <a:r>
              <a:rPr lang="en-US" dirty="0" smtClean="0">
                <a:solidFill>
                  <a:schemeClr val="bg2">
                    <a:lumMod val="50000"/>
                  </a:schemeClr>
                </a:solidFill>
                <a:latin typeface="Arial Unicode MS" panose="020B0604020202020204" pitchFamily="34" charset="-128"/>
              </a:rPr>
              <a:t> + </a:t>
            </a:r>
            <a:r>
              <a:rPr lang="en-US" sz="2400" dirty="0">
                <a:solidFill>
                  <a:schemeClr val="accent4"/>
                </a:solidFill>
                <a:latin typeface="Arial" panose="020B0604020202020204" pitchFamily="34" charset="0"/>
                <a:cs typeface="Arial" panose="020B0604020202020204" pitchFamily="34" charset="0"/>
              </a:rPr>
              <a:t>Arithmetic Operators</a:t>
            </a:r>
          </a:p>
          <a:p>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451390621"/>
              </p:ext>
            </p:extLst>
          </p:nvPr>
        </p:nvGraphicFramePr>
        <p:xfrm>
          <a:off x="562006" y="1299408"/>
          <a:ext cx="11028979" cy="4496163"/>
        </p:xfrm>
        <a:graphic>
          <a:graphicData uri="http://schemas.openxmlformats.org/drawingml/2006/table">
            <a:tbl>
              <a:tblPr/>
              <a:tblGrid>
                <a:gridCol w="1382704"/>
                <a:gridCol w="7559899"/>
                <a:gridCol w="2086376"/>
              </a:tblGrid>
              <a:tr h="537909">
                <a:tc>
                  <a:txBody>
                    <a:bodyPr/>
                    <a:lstStyle/>
                    <a:p>
                      <a:pPr algn="l" fontAlgn="t"/>
                      <a:r>
                        <a:rPr lang="en-US" sz="2000" dirty="0">
                          <a:effectLst/>
                        </a:rPr>
                        <a:t>Operator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Description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Example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Adds two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B = 30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Subtracts second operand from the first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-10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Multiplies both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200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Divides numerator by de-numerator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2</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Modulus Operator and remainder of after an integer division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Increment operator increases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11</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198">
                <a:tc>
                  <a:txBody>
                    <a:bodyPr/>
                    <a:lstStyle/>
                    <a:p>
                      <a:pPr algn="ctr" fontAlgn="t"/>
                      <a:r>
                        <a:rPr lang="en-US" sz="2000" dirty="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Decrement operator decreases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9</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9784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Relational Operators</a:t>
            </a: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225269603"/>
              </p:ext>
            </p:extLst>
          </p:nvPr>
        </p:nvGraphicFramePr>
        <p:xfrm>
          <a:off x="502276" y="1155698"/>
          <a:ext cx="11153104" cy="5510154"/>
        </p:xfrm>
        <a:graphic>
          <a:graphicData uri="http://schemas.openxmlformats.org/drawingml/2006/table">
            <a:tbl>
              <a:tblPr/>
              <a:tblGrid>
                <a:gridCol w="1751645"/>
                <a:gridCol w="6812806"/>
                <a:gridCol w="2588653"/>
              </a:tblGrid>
              <a:tr h="544313">
                <a:tc>
                  <a:txBody>
                    <a:bodyPr/>
                    <a:lstStyle/>
                    <a:p>
                      <a:pPr algn="l" fontAlgn="t"/>
                      <a:r>
                        <a:rPr lang="en-US" sz="2000" kern="1200" dirty="0">
                          <a:solidFill>
                            <a:schemeClr val="tx1"/>
                          </a:solidFill>
                          <a:effectLst/>
                          <a:latin typeface="+mn-lt"/>
                          <a:ea typeface="+mn-ea"/>
                          <a:cs typeface="+mn-cs"/>
                        </a:rPr>
                        <a:t>Operator</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dirty="0">
                          <a:solidFill>
                            <a:schemeClr val="tx1"/>
                          </a:solidFill>
                          <a:effectLst/>
                          <a:latin typeface="+mn-lt"/>
                          <a:ea typeface="+mn-ea"/>
                          <a:cs typeface="+mn-cs"/>
                        </a:rPr>
                        <a:t>Description</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a:solidFill>
                            <a:schemeClr val="tx1"/>
                          </a:solidFill>
                          <a:effectLst/>
                          <a:latin typeface="+mn-lt"/>
                          <a:ea typeface="+mn-ea"/>
                          <a:cs typeface="+mn-cs"/>
                        </a:rPr>
                        <a:t>Example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43489">
                <a:tc>
                  <a:txBody>
                    <a:bodyPr/>
                    <a:lstStyle/>
                    <a:p>
                      <a:pPr algn="ctr" fontAlgn="t"/>
                      <a:r>
                        <a:rPr lang="en-US" sz="2000" kern="1200" dirty="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4743">
                <a:tc>
                  <a:txBody>
                    <a:bodyPr/>
                    <a:lstStyle/>
                    <a:p>
                      <a:pPr algn="ctr" fontAlgn="t"/>
                      <a:r>
                        <a:rPr lang="en-US" sz="2000" kern="120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values are not equal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greater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4743">
                <a:tc>
                  <a:txBody>
                    <a:bodyPr/>
                    <a:lstStyle/>
                    <a:p>
                      <a:pPr algn="ctr" fontAlgn="t"/>
                      <a:r>
                        <a:rPr lang="en-US" sz="2000" kern="120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less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greater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7622">
                <a:tc>
                  <a:txBody>
                    <a:bodyPr/>
                    <a:lstStyle/>
                    <a:p>
                      <a:pPr algn="ctr" fontAlgn="t"/>
                      <a:r>
                        <a:rPr lang="en-US" sz="2000" kern="1200" dirty="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less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084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3- operators : </a:t>
            </a:r>
          </a:p>
        </p:txBody>
      </p:sp>
      <p:sp>
        <p:nvSpPr>
          <p:cNvPr id="4" name="TextBox 3"/>
          <p:cNvSpPr txBox="1"/>
          <p:nvPr/>
        </p:nvSpPr>
        <p:spPr>
          <a:xfrm>
            <a:off x="419815" y="622300"/>
            <a:ext cx="9410700" cy="1261884"/>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Logical Operators :</a:t>
            </a:r>
            <a:br>
              <a:rPr lang="en-US" sz="2400" dirty="0">
                <a:solidFill>
                  <a:schemeClr val="accent4"/>
                </a:solidFill>
                <a:latin typeface="Arial" panose="020B0604020202020204" pitchFamily="34" charset="0"/>
                <a:cs typeface="Arial" panose="020B0604020202020204" pitchFamily="34" charset="0"/>
              </a:rPr>
            </a:br>
            <a:endParaRPr lang="en-US" sz="2400" dirty="0">
              <a:solidFill>
                <a:schemeClr val="accent4"/>
              </a:solidFill>
              <a:latin typeface="Arial" panose="020B0604020202020204" pitchFamily="34" charset="0"/>
              <a:cs typeface="Arial" panose="020B0604020202020204" pitchFamily="34" charset="0"/>
            </a:endParaRP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342829858"/>
              </p:ext>
            </p:extLst>
          </p:nvPr>
        </p:nvGraphicFramePr>
        <p:xfrm>
          <a:off x="739217" y="1155700"/>
          <a:ext cx="10748737" cy="4519575"/>
        </p:xfrm>
        <a:graphic>
          <a:graphicData uri="http://schemas.openxmlformats.org/drawingml/2006/table">
            <a:tbl>
              <a:tblPr/>
              <a:tblGrid>
                <a:gridCol w="1512241"/>
                <a:gridCol w="7072846"/>
                <a:gridCol w="2163650"/>
              </a:tblGrid>
              <a:tr h="661395">
                <a:tc>
                  <a:txBody>
                    <a:bodyPr/>
                    <a:lstStyle/>
                    <a:p>
                      <a:pPr algn="l" fontAlgn="t"/>
                      <a:r>
                        <a:rPr lang="en-US" sz="1800" dirty="0">
                          <a:effectLst/>
                        </a:rPr>
                        <a:t>Operator</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Description</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Example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62408">
                <a:tc>
                  <a:txBody>
                    <a:bodyPr/>
                    <a:lstStyle/>
                    <a:p>
                      <a:pPr algn="ctr" fontAlgn="t"/>
                      <a:r>
                        <a:rPr lang="en-US" sz="2000" b="1" dirty="0">
                          <a:effectLst/>
                        </a:rPr>
                        <a:t>&amp;&amp;</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AND operator. If both the operands are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&amp;&amp; B) is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0613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OR Operator. If any of the two operands is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8964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NOT Operator. Use to reverses the logical state of its operand. If a condition is true then Logical NOT operator will make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&amp;&amp;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51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 </a:t>
            </a:r>
            <a:r>
              <a:rPr lang="en-US" sz="2400" dirty="0">
                <a:solidFill>
                  <a:schemeClr val="accent4"/>
                </a:solidFill>
                <a:latin typeface="Arial" panose="020B0604020202020204" pitchFamily="34" charset="0"/>
                <a:cs typeface="Arial" panose="020B0604020202020204" pitchFamily="34" charset="0"/>
              </a:rPr>
              <a:t>Bitwise Operators</a:t>
            </a:r>
          </a:p>
          <a:p>
            <a:r>
              <a:rPr lang="en-US" sz="1400" dirty="0"/>
              <a:t/>
            </a:r>
            <a:br>
              <a:rPr lang="en-US" sz="1400" dirty="0"/>
            </a:br>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054399027"/>
              </p:ext>
            </p:extLst>
          </p:nvPr>
        </p:nvGraphicFramePr>
        <p:xfrm>
          <a:off x="368300" y="1155700"/>
          <a:ext cx="11312837" cy="5414642"/>
        </p:xfrm>
        <a:graphic>
          <a:graphicData uri="http://schemas.openxmlformats.org/drawingml/2006/table">
            <a:tbl>
              <a:tblPr/>
              <a:tblGrid>
                <a:gridCol w="1383227"/>
                <a:gridCol w="6645498"/>
                <a:gridCol w="3284112"/>
              </a:tblGrid>
              <a:tr h="638602">
                <a:tc>
                  <a:txBody>
                    <a:bodyPr/>
                    <a:lstStyle/>
                    <a:p>
                      <a:pPr algn="ctr" fontAlgn="t"/>
                      <a:r>
                        <a:rPr lang="en-US" sz="1800" b="1" dirty="0">
                          <a:effectLst/>
                        </a:rPr>
                        <a:t>Operator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Description</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Example</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1020">
                <a:tc>
                  <a:txBody>
                    <a:bodyPr/>
                    <a:lstStyle/>
                    <a:p>
                      <a:pPr algn="ctr" fontAlgn="t"/>
                      <a:r>
                        <a:rPr lang="en-US" sz="1600" dirty="0">
                          <a:effectLst/>
                        </a:rPr>
                        <a:t>&amp;</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AND Operator copies a bit to the result if it exists in both operands.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 B) = 12, which is 0000 1100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1020">
                <a:tc>
                  <a:txBody>
                    <a:bodyPr/>
                    <a:lstStyle/>
                    <a:p>
                      <a:pPr algn="ctr" fontAlgn="t"/>
                      <a:r>
                        <a:rPr lang="en-US" sz="1600" dirty="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Binary OR Operator copies a bit if it exists in either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61, which is 0011 1101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1020">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XOR Operator copies the bit if it is set in one operand but not both.</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49, which is 0011 0001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51376">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Ones Complement Operator is unary and has the effect of 'flipping' bits.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 61, which is 1100 0011 in 2's complement due to a signed binary number.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2394">
                <a:tc>
                  <a:txBody>
                    <a:bodyPr/>
                    <a:lstStyle/>
                    <a:p>
                      <a:pPr algn="ctr" fontAlgn="t"/>
                      <a:r>
                        <a:rPr lang="en-US" sz="1600">
                          <a:effectLst/>
                        </a:rPr>
                        <a:t>&lt;&lt;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Left Shift Operator. The left operands value is moved left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&lt;&lt; 2 = 240, which is 1111 0000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2394">
                <a:tc>
                  <a:txBody>
                    <a:bodyPr/>
                    <a:lstStyle/>
                    <a:p>
                      <a:pPr algn="ctr" fontAlgn="t"/>
                      <a:r>
                        <a:rPr lang="en-US" sz="1600" dirty="0">
                          <a:effectLst/>
                        </a:rPr>
                        <a:t>&gt;&gt;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Right Shift Operator. The left operands value is moved right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&gt;&gt; 2 = 15, which is 0000 1111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360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Content</a:t>
            </a:r>
            <a:r>
              <a:rPr lang="en-US" dirty="0" smtClean="0"/>
              <a:t> : </a:t>
            </a:r>
            <a:endParaRPr dirty="0"/>
          </a:p>
        </p:txBody>
      </p:sp>
      <p:sp>
        <p:nvSpPr>
          <p:cNvPr id="14" name="Content Placeholder 13"/>
          <p:cNvSpPr>
            <a:spLocks noGrp="1"/>
          </p:cNvSpPr>
          <p:nvPr>
            <p:ph idx="1"/>
          </p:nvPr>
        </p:nvSpPr>
        <p:spPr>
          <a:xfrm>
            <a:off x="1065214" y="1649569"/>
            <a:ext cx="10293952" cy="4229100"/>
          </a:xfrm>
        </p:spPr>
        <p:txBody>
          <a:bodyPr/>
          <a:lstStyle/>
          <a:p>
            <a:r>
              <a:rPr lang="en-US" dirty="0" smtClean="0"/>
              <a:t>Chapter One   : Introduction to Our great IDE (Visual Studio).</a:t>
            </a:r>
            <a:endParaRPr dirty="0"/>
          </a:p>
          <a:p>
            <a:r>
              <a:rPr lang="en-US" dirty="0" smtClean="0"/>
              <a:t>Chapter Two   : Programming Basics .</a:t>
            </a:r>
          </a:p>
          <a:p>
            <a:r>
              <a:rPr lang="en-US" dirty="0" smtClean="0"/>
              <a:t>Chapter three  : C# </a:t>
            </a:r>
            <a:r>
              <a:rPr lang="en-US" dirty="0"/>
              <a:t>Fundamentals</a:t>
            </a:r>
            <a:r>
              <a:rPr lang="en-US" dirty="0" smtClean="0"/>
              <a:t>. </a:t>
            </a:r>
          </a:p>
          <a:p>
            <a:r>
              <a:rPr lang="en-US" dirty="0" smtClean="0"/>
              <a:t>Chapter Four   : Object Oriented Programming Concepts.</a:t>
            </a:r>
          </a:p>
          <a:p>
            <a:r>
              <a:rPr lang="en-US" dirty="0" smtClean="0"/>
              <a:t>Chapter five    : Diving in Dot Net Framework .</a:t>
            </a:r>
            <a:br>
              <a:rPr lang="en-US" dirty="0" smtClean="0"/>
            </a:br>
            <a:r>
              <a:rPr lang="en-US" dirty="0" smtClean="0"/>
              <a:t>                      (Dot Net Full Picture ) </a:t>
            </a:r>
          </a:p>
          <a:p>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11" name="TextBox 10"/>
          <p:cNvSpPr txBox="1"/>
          <p:nvPr/>
        </p:nvSpPr>
        <p:spPr>
          <a:xfrm>
            <a:off x="368300" y="622300"/>
            <a:ext cx="9410700" cy="307777"/>
          </a:xfrm>
          <a:prstGeom prst="rect">
            <a:avLst/>
          </a:prstGeom>
          <a:noFill/>
        </p:spPr>
        <p:txBody>
          <a:bodyPr wrap="square" rtlCol="0">
            <a:spAutoFit/>
          </a:bodyPr>
          <a:lstStyle/>
          <a:p>
            <a:endParaRPr lang="en-US" sz="1400" dirty="0" smtClean="0">
              <a:solidFill>
                <a:schemeClr val="bg2">
                  <a:lumMod val="50000"/>
                </a:schemeClr>
              </a:solidFill>
              <a:latin typeface="Arial Unicode MS" panose="020B0604020202020204" pitchFamily="34" charset="-128"/>
            </a:endParaRPr>
          </a:p>
        </p:txBody>
      </p:sp>
      <p:sp>
        <p:nvSpPr>
          <p:cNvPr id="5" name="TextBox 4"/>
          <p:cNvSpPr txBox="1"/>
          <p:nvPr/>
        </p:nvSpPr>
        <p:spPr>
          <a:xfrm>
            <a:off x="227012" y="622300"/>
            <a:ext cx="9410700" cy="4816703"/>
          </a:xfrm>
          <a:prstGeom prst="rect">
            <a:avLst/>
          </a:prstGeom>
          <a:noFill/>
        </p:spPr>
        <p:txBody>
          <a:bodyPr wrap="square" rtlCol="0">
            <a:spAutoFit/>
          </a:bodyPr>
          <a:lstStyle/>
          <a:p>
            <a:endParaRPr lang="en-US" sz="2000" dirty="0" smtClean="0">
              <a:solidFill>
                <a:schemeClr val="bg2">
                  <a:lumMod val="50000"/>
                </a:schemeClr>
              </a:solidFill>
              <a:latin typeface="Arial Unicode MS" panose="020B0604020202020204" pitchFamily="34" charset="-128"/>
            </a:endParaRPr>
          </a:p>
          <a:p>
            <a:endParaRPr lang="en-US" sz="2000" dirty="0">
              <a:solidFill>
                <a:schemeClr val="bg2">
                  <a:lumMod val="50000"/>
                </a:schemeClr>
              </a:solidFill>
              <a:latin typeface="Arial Unicode MS" panose="020B0604020202020204" pitchFamily="34" charset="-128"/>
            </a:endParaRPr>
          </a:p>
          <a:p>
            <a:r>
              <a:rPr lang="en-US" sz="2200" dirty="0" smtClean="0">
                <a:solidFill>
                  <a:schemeClr val="tx1">
                    <a:lumMod val="75000"/>
                  </a:schemeClr>
                </a:solidFill>
                <a:latin typeface="Arial Unicode MS" panose="020B0604020202020204" pitchFamily="34" charset="-128"/>
              </a:rPr>
              <a:t>Read more about Operators : </a:t>
            </a:r>
          </a:p>
          <a:p>
            <a:endParaRPr lang="en-US" sz="2000" dirty="0">
              <a:solidFill>
                <a:schemeClr val="bg2">
                  <a:lumMod val="50000"/>
                </a:schemeClr>
              </a:solidFill>
              <a:latin typeface="Arial Unicode MS" panose="020B0604020202020204" pitchFamily="34" charset="-128"/>
            </a:endParaRPr>
          </a:p>
          <a:p>
            <a:endParaRPr lang="en-US" sz="2000" dirty="0" smtClean="0">
              <a:solidFill>
                <a:schemeClr val="bg2">
                  <a:lumMod val="50000"/>
                </a:schemeClr>
              </a:solidFill>
              <a:latin typeface="Arial Unicode MS" panose="020B0604020202020204" pitchFamily="34" charset="-128"/>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Miscellaneous Operators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Operator Precedence in C#</a:t>
            </a:r>
          </a:p>
          <a:p>
            <a:endParaRPr lang="en-US" sz="2400" dirty="0" smtClean="0"/>
          </a:p>
          <a:p>
            <a:r>
              <a:rPr lang="en-US" sz="2400" dirty="0"/>
              <a:t/>
            </a:r>
            <a:br>
              <a:rPr lang="en-US" sz="2400" dirty="0"/>
            </a:br>
            <a:r>
              <a:rPr lang="en-US" sz="2400" dirty="0"/>
              <a:t>in : </a:t>
            </a:r>
            <a:endParaRPr lang="en-US" sz="2400" dirty="0" smtClean="0"/>
          </a:p>
          <a:p>
            <a:r>
              <a:rPr lang="en-US" sz="1400" dirty="0"/>
              <a:t/>
            </a:r>
            <a:br>
              <a:rPr lang="en-US" sz="1400" dirty="0"/>
            </a:br>
            <a:r>
              <a:rPr lang="en-US" sz="2000" dirty="0">
                <a:solidFill>
                  <a:schemeClr val="bg2">
                    <a:lumMod val="50000"/>
                  </a:schemeClr>
                </a:solidFill>
                <a:latin typeface="Arial Unicode MS" panose="020B0604020202020204" pitchFamily="34" charset="-128"/>
              </a:rPr>
              <a:t>https://www.tutorialspoint.com/csharp/csharp_operators.htm</a:t>
            </a:r>
          </a:p>
        </p:txBody>
      </p:sp>
    </p:spTree>
    <p:extLst>
      <p:ext uri="{BB962C8B-B14F-4D97-AF65-F5344CB8AC3E}">
        <p14:creationId xmlns:p14="http://schemas.microsoft.com/office/powerpoint/2010/main" val="34618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4- Conditional Statements </a:t>
            </a:r>
            <a:r>
              <a:rPr lang="en-US" sz="2800" dirty="0" smtClean="0"/>
              <a:t>.</a:t>
            </a:r>
            <a:endParaRPr lang="en-US" sz="2800" dirty="0"/>
          </a:p>
        </p:txBody>
      </p:sp>
      <p:sp>
        <p:nvSpPr>
          <p:cNvPr id="4" name="TextBox 3"/>
          <p:cNvSpPr txBox="1"/>
          <p:nvPr/>
        </p:nvSpPr>
        <p:spPr>
          <a:xfrm>
            <a:off x="379829" y="984008"/>
            <a:ext cx="6682154" cy="1015663"/>
          </a:xfrm>
          <a:prstGeom prst="rect">
            <a:avLst/>
          </a:prstGeom>
          <a:noFill/>
        </p:spPr>
        <p:txBody>
          <a:bodyPr wrap="square" rtlCol="0">
            <a:spAutoFit/>
          </a:bodyPr>
          <a:lstStyle/>
          <a:p>
            <a:r>
              <a:rPr lang="en-US" sz="2000" dirty="0"/>
              <a:t>Following is the general form of a typical decision making structure found in most of the programming languages</a:t>
            </a:r>
            <a:r>
              <a:rPr lang="en-US" sz="2000" dirty="0" smtClean="0"/>
              <a:t>:</a:t>
            </a:r>
            <a:endParaRPr lang="en-US" sz="2000" dirty="0" smtClean="0">
              <a:solidFill>
                <a:schemeClr val="bg2">
                  <a:lumMod val="50000"/>
                </a:schemeClr>
              </a:solidFill>
              <a:latin typeface="Arial Unicode MS" panose="020B0604020202020204" pitchFamily="34" charset="-128"/>
            </a:endParaRPr>
          </a:p>
        </p:txBody>
      </p:sp>
      <p:pic>
        <p:nvPicPr>
          <p:cNvPr id="5" name="Picture 7" descr="Decision making statemen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172" y="1253082"/>
            <a:ext cx="3151163" cy="45709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757886594"/>
              </p:ext>
            </p:extLst>
          </p:nvPr>
        </p:nvGraphicFramePr>
        <p:xfrm>
          <a:off x="379829" y="2134671"/>
          <a:ext cx="8173328" cy="4301487"/>
        </p:xfrm>
        <a:graphic>
          <a:graphicData uri="http://schemas.openxmlformats.org/drawingml/2006/table">
            <a:tbl>
              <a:tblPr/>
              <a:tblGrid>
                <a:gridCol w="2855253"/>
                <a:gridCol w="5318075"/>
              </a:tblGrid>
              <a:tr h="281940">
                <a:tc>
                  <a:txBody>
                    <a:bodyPr/>
                    <a:lstStyle/>
                    <a:p>
                      <a:pPr algn="l" fontAlgn="t"/>
                      <a:r>
                        <a:rPr lang="en-US" sz="1600" dirty="0">
                          <a:effectLst/>
                        </a:rPr>
                        <a:t>Statement</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44434">
                <a:tc>
                  <a:txBody>
                    <a:bodyPr/>
                    <a:lstStyle/>
                    <a:p>
                      <a:pPr algn="just" fontAlgn="t"/>
                      <a:r>
                        <a:rPr lang="en-US" sz="1600" b="1" u="none" strike="noStrike" dirty="0">
                          <a:solidFill>
                            <a:srgbClr val="313131"/>
                          </a:solidFill>
                          <a:effectLst/>
                          <a:hlinkClick r:id="rId3" tooltip="if statement in C#"/>
                        </a:rPr>
                        <a:t>if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consists of a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followed by one or more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06929">
                <a:tc>
                  <a:txBody>
                    <a:bodyPr/>
                    <a:lstStyle/>
                    <a:p>
                      <a:pPr algn="just" fontAlgn="t"/>
                      <a:r>
                        <a:rPr lang="en-US" sz="1600" b="1" u="none" strike="noStrike" dirty="0">
                          <a:solidFill>
                            <a:srgbClr val="313131"/>
                          </a:solidFill>
                          <a:effectLst/>
                          <a:hlinkClick r:id="rId4" tooltip="if...else statement in C#"/>
                        </a:rPr>
                        <a:t>if...else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can be followed by an optional else statement, which executes when the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is false.</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5681">
                <a:tc>
                  <a:txBody>
                    <a:bodyPr/>
                    <a:lstStyle/>
                    <a:p>
                      <a:pPr algn="just" fontAlgn="t"/>
                      <a:r>
                        <a:rPr lang="en-US" sz="1600" b="1" u="none" strike="noStrike">
                          <a:solidFill>
                            <a:srgbClr val="313131"/>
                          </a:solidFill>
                          <a:effectLst/>
                          <a:hlinkClick r:id="rId5" tooltip="nested if statements in C#"/>
                        </a:rPr>
                        <a:t>nested if statements</a:t>
                      </a:r>
                      <a:endParaRPr lang="en-US" sz="160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You can use one if or else if statement inside another if or else if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5681">
                <a:tc>
                  <a:txBody>
                    <a:bodyPr/>
                    <a:lstStyle/>
                    <a:p>
                      <a:pPr algn="just" fontAlgn="t"/>
                      <a:r>
                        <a:rPr lang="en-US" sz="1600" b="1" u="none" strike="noStrike" dirty="0">
                          <a:solidFill>
                            <a:srgbClr val="313131"/>
                          </a:solidFill>
                          <a:effectLst/>
                          <a:hlinkClick r:id="rId6" tooltip="switch statement in C#"/>
                        </a:rPr>
                        <a:t>switch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switch statement allows a variable to be tested for equality against a list of values.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4434">
                <a:tc>
                  <a:txBody>
                    <a:bodyPr/>
                    <a:lstStyle/>
                    <a:p>
                      <a:pPr algn="just" fontAlgn="t"/>
                      <a:r>
                        <a:rPr lang="en-US" sz="1600" b="1" u="none" strike="noStrike" dirty="0">
                          <a:solidFill>
                            <a:srgbClr val="313131"/>
                          </a:solidFill>
                          <a:effectLst/>
                          <a:hlinkClick r:id="rId7" tooltip="nested switch statements in C#"/>
                        </a:rPr>
                        <a:t>nested switch statements</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You can use one switch statement inside another switch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749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4- Conditional Statements .</a:t>
            </a:r>
          </a:p>
        </p:txBody>
      </p:sp>
      <p:sp>
        <p:nvSpPr>
          <p:cNvPr id="4" name="TextBox 3"/>
          <p:cNvSpPr txBox="1"/>
          <p:nvPr/>
        </p:nvSpPr>
        <p:spPr>
          <a:xfrm>
            <a:off x="227011" y="622300"/>
            <a:ext cx="10874577" cy="4508927"/>
          </a:xfrm>
          <a:prstGeom prst="rect">
            <a:avLst/>
          </a:prstGeom>
          <a:noFill/>
        </p:spPr>
        <p:txBody>
          <a:bodyPr wrap="square" rtlCol="0">
            <a:spAutoFit/>
          </a:bodyPr>
          <a:lstStyle/>
          <a:p>
            <a:r>
              <a:rPr lang="en-US" sz="2400" dirty="0"/>
              <a:t>The </a:t>
            </a:r>
            <a:r>
              <a:rPr lang="en-US" sz="2400" b="1" dirty="0">
                <a:solidFill>
                  <a:srgbClr val="00B050"/>
                </a:solidFill>
              </a:rPr>
              <a:t>?</a:t>
            </a:r>
            <a:r>
              <a:rPr lang="en-US" sz="2400" dirty="0"/>
              <a:t> : Operator</a:t>
            </a:r>
            <a:r>
              <a:rPr lang="en-US" sz="2400" dirty="0" smtClean="0"/>
              <a:t>:</a:t>
            </a:r>
            <a:br>
              <a:rPr lang="en-US" sz="2400" dirty="0" smtClean="0"/>
            </a:br>
            <a:endParaRPr lang="en-US" sz="2400" dirty="0" smtClean="0"/>
          </a:p>
          <a:p>
            <a:r>
              <a:rPr lang="en-US" sz="2400" dirty="0" smtClean="0">
                <a:solidFill>
                  <a:srgbClr val="FF0000"/>
                </a:solidFill>
              </a:rPr>
              <a:t>Exp1 ? Exp2 : Exp3 ;</a:t>
            </a:r>
          </a:p>
          <a:p>
            <a:pPr>
              <a:lnSpc>
                <a:spcPct val="150000"/>
              </a:lnSpc>
            </a:pPr>
            <a:r>
              <a:rPr lang="en-US" sz="2400" dirty="0" smtClean="0"/>
              <a:t/>
            </a:r>
            <a:br>
              <a:rPr lang="en-US" sz="2400" dirty="0" smtClean="0"/>
            </a:br>
            <a:r>
              <a:rPr lang="en-US" sz="2200" dirty="0">
                <a:solidFill>
                  <a:schemeClr val="accent4"/>
                </a:solidFill>
                <a:latin typeface="Arial" panose="020B0604020202020204" pitchFamily="34" charset="0"/>
                <a:cs typeface="Arial" panose="020B0604020202020204" pitchFamily="34" charset="0"/>
              </a:rPr>
              <a:t>Where Exp1, Exp2, and Exp3 are expressions</a:t>
            </a:r>
            <a:r>
              <a:rPr lang="en-US" sz="2200" dirty="0" smtClean="0">
                <a:solidFill>
                  <a:schemeClr val="accent4"/>
                </a:solidFill>
                <a:latin typeface="Arial" panose="020B0604020202020204" pitchFamily="34" charset="0"/>
                <a:cs typeface="Arial" panose="020B0604020202020204" pitchFamily="34" charset="0"/>
              </a:rPr>
              <a:t>.</a:t>
            </a:r>
          </a:p>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Notice the use and placement of the colon.</a:t>
            </a:r>
          </a:p>
          <a:p>
            <a:pPr>
              <a:lnSpc>
                <a:spcPct val="150000"/>
              </a:lnSpc>
            </a:pPr>
            <a:r>
              <a:rPr lang="en-US" sz="2200" dirty="0">
                <a:solidFill>
                  <a:schemeClr val="accent4"/>
                </a:solidFill>
                <a:latin typeface="Arial" panose="020B0604020202020204" pitchFamily="34" charset="0"/>
                <a:cs typeface="Arial" panose="020B0604020202020204" pitchFamily="34" charset="0"/>
              </a:rPr>
              <a:t>The value of a ? expression is determined as follows: Exp1 is evaluated. If it is true, then Exp2 is evaluated and becomes the value of the entire ? expression. If Exp1 is false, then Exp3 is evaluated and its value becomes the value of the expression.</a:t>
            </a:r>
          </a:p>
          <a:p>
            <a:endParaRPr lang="en-US" sz="1400" dirty="0"/>
          </a:p>
        </p:txBody>
      </p:sp>
    </p:spTree>
    <p:extLst>
      <p:ext uri="{BB962C8B-B14F-4D97-AF65-F5344CB8AC3E}">
        <p14:creationId xmlns:p14="http://schemas.microsoft.com/office/powerpoint/2010/main" val="42182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while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while loop is probably the most simple one, so we will start with that. The while loop simply executes a block of code as long as the condition you give it is true. A small example, and then some more explanation:</a:t>
            </a:r>
          </a:p>
        </p:txBody>
      </p:sp>
      <p:sp>
        <p:nvSpPr>
          <p:cNvPr id="3" name="Rectangle 1"/>
          <p:cNvSpPr>
            <a:spLocks noChangeArrowheads="1"/>
          </p:cNvSpPr>
          <p:nvPr/>
        </p:nvSpPr>
        <p:spPr bwMode="auto">
          <a:xfrm>
            <a:off x="514073" y="2653625"/>
            <a:ext cx="8068849" cy="40856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ConsoleApplication1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static</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0;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while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 &lt; 5)</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number + 1;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Console.ReadLine();</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74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568717"/>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do </a:t>
            </a:r>
            <a:r>
              <a:rPr lang="en-US" sz="2200" b="1" dirty="0" smtClean="0">
                <a:solidFill>
                  <a:schemeClr val="accent4"/>
                </a:solidFill>
                <a:latin typeface="Arial" panose="020B0604020202020204" pitchFamily="34" charset="0"/>
                <a:cs typeface="Arial" panose="020B0604020202020204" pitchFamily="34" charset="0"/>
              </a:rPr>
              <a:t>loop </a:t>
            </a: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opposite is true for the do loop, which works like the while loop in other aspects through. The do loop evaluates the condition after the loop has executed, which makes sure that the code block is always executed at least once.</a:t>
            </a:r>
          </a:p>
        </p:txBody>
      </p:sp>
      <p:sp>
        <p:nvSpPr>
          <p:cNvPr id="4" name="Rectangle 1"/>
          <p:cNvSpPr>
            <a:spLocks noChangeArrowheads="1"/>
          </p:cNvSpPr>
          <p:nvPr/>
        </p:nvSpPr>
        <p:spPr bwMode="auto">
          <a:xfrm>
            <a:off x="463677" y="3356798"/>
            <a:ext cx="6496327" cy="2608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Do</a:t>
            </a:r>
            <a:endParaRPr lang="en-US" altLang="en-US" sz="2000" dirty="0">
              <a:solidFill>
                <a:srgbClr val="0000FF"/>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FF"/>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while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&lt; 5);</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63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227012" y="622300"/>
            <a:ext cx="10231013" cy="1954381"/>
          </a:xfrm>
          <a:prstGeom prst="rect">
            <a:avLst/>
          </a:prstGeom>
          <a:noFill/>
        </p:spPr>
        <p:txBody>
          <a:bodyPr wrap="square" rtlCol="0">
            <a:spAutoFit/>
          </a:bodyPr>
          <a:lstStyle/>
          <a:p>
            <a:r>
              <a:rPr lang="en-US" sz="2200" b="1" dirty="0">
                <a:solidFill>
                  <a:schemeClr val="accent4"/>
                </a:solidFill>
                <a:latin typeface="Arial" panose="020B0604020202020204" pitchFamily="34" charset="0"/>
                <a:cs typeface="Arial" panose="020B0604020202020204" pitchFamily="34" charset="0"/>
              </a:rPr>
              <a:t>The for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for loop is a bit different. It's preferred when you know how many iterations you want, either because you know the exact amount of iterations, or because you have a variable containing the amount. Here is an example on the for loop.</a:t>
            </a:r>
          </a:p>
        </p:txBody>
      </p:sp>
      <p:sp>
        <p:nvSpPr>
          <p:cNvPr id="6" name="Rectangle 2"/>
          <p:cNvSpPr>
            <a:spLocks noChangeArrowheads="1"/>
          </p:cNvSpPr>
          <p:nvPr/>
        </p:nvSpPr>
        <p:spPr bwMode="auto">
          <a:xfrm>
            <a:off x="373487" y="2556907"/>
            <a:ext cx="9195515"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number = 5;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for</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0;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&lt; number;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Console.ReadLine();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34442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846659"/>
          </a:xfrm>
          <a:prstGeom prst="rect">
            <a:avLst/>
          </a:prstGeom>
          <a:noFill/>
        </p:spPr>
        <p:txBody>
          <a:bodyPr wrap="square" rtlCol="0">
            <a:spAutoFit/>
          </a:bodyPr>
          <a:lstStyle/>
          <a:p>
            <a:r>
              <a:rPr lang="en-US" sz="2400" dirty="0"/>
              <a:t>Loop Control Statements</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Loop control statements change execution from its normal sequence. When execution leaves a scope, all automatic objects that were created in that scope are destroyed.</a:t>
            </a:r>
          </a:p>
        </p:txBody>
      </p:sp>
      <p:graphicFrame>
        <p:nvGraphicFramePr>
          <p:cNvPr id="3" name="Table 2"/>
          <p:cNvGraphicFramePr>
            <a:graphicFrameLocks noGrp="1"/>
          </p:cNvGraphicFramePr>
          <p:nvPr>
            <p:extLst>
              <p:ext uri="{D42A27DB-BD31-4B8C-83A1-F6EECF244321}">
                <p14:modId xmlns:p14="http://schemas.microsoft.com/office/powerpoint/2010/main" val="1572093634"/>
              </p:ext>
            </p:extLst>
          </p:nvPr>
        </p:nvGraphicFramePr>
        <p:xfrm>
          <a:off x="492282" y="2623503"/>
          <a:ext cx="9793132" cy="3043200"/>
        </p:xfrm>
        <a:graphic>
          <a:graphicData uri="http://schemas.openxmlformats.org/drawingml/2006/table">
            <a:tbl>
              <a:tblPr/>
              <a:tblGrid>
                <a:gridCol w="2918482"/>
                <a:gridCol w="6874650"/>
              </a:tblGrid>
              <a:tr h="601126">
                <a:tc>
                  <a:txBody>
                    <a:bodyPr/>
                    <a:lstStyle/>
                    <a:p>
                      <a:pPr algn="l" fontAlgn="t"/>
                      <a:r>
                        <a:rPr lang="en-US" sz="2200" kern="1200" dirty="0">
                          <a:solidFill>
                            <a:schemeClr val="accent4"/>
                          </a:solidFill>
                          <a:latin typeface="Arial" panose="020B0604020202020204" pitchFamily="34" charset="0"/>
                          <a:ea typeface="+mn-ea"/>
                          <a:cs typeface="Arial" panose="020B0604020202020204" pitchFamily="34" charset="0"/>
                        </a:rPr>
                        <a:t>Control 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200" kern="1200">
                          <a:solidFill>
                            <a:schemeClr val="accent4"/>
                          </a:solidFill>
                          <a:latin typeface="Arial" panose="020B0604020202020204" pitchFamily="34" charset="0"/>
                          <a:ea typeface="+mn-ea"/>
                          <a:cs typeface="Arial" panose="020B060402020202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427674">
                <a:tc>
                  <a:txBody>
                    <a:bodyPr/>
                    <a:lstStyle/>
                    <a:p>
                      <a:pPr algn="just" fontAlgn="t"/>
                      <a:r>
                        <a:rPr lang="en-US" sz="2200" kern="1200" dirty="0">
                          <a:solidFill>
                            <a:schemeClr val="accent4"/>
                          </a:solidFill>
                          <a:latin typeface="Arial" panose="020B0604020202020204" pitchFamily="34" charset="0"/>
                          <a:ea typeface="+mn-ea"/>
                          <a:cs typeface="Arial" panose="020B0604020202020204" pitchFamily="34" charset="0"/>
                          <a:hlinkClick r:id="rId2" tooltip="break statement in C#"/>
                        </a:rPr>
                        <a:t>break statement</a:t>
                      </a:r>
                      <a:endParaRPr lang="en-US" sz="2200" kern="1200" dirty="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Terminates the loop or switch statement and transfers execution to the statement immediately following the loop or switch.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14400">
                <a:tc>
                  <a:txBody>
                    <a:bodyPr/>
                    <a:lstStyle/>
                    <a:p>
                      <a:pPr algn="just" fontAlgn="t"/>
                      <a:r>
                        <a:rPr lang="en-US" sz="2200" kern="1200">
                          <a:solidFill>
                            <a:schemeClr val="accent4"/>
                          </a:solidFill>
                          <a:latin typeface="Arial" panose="020B0604020202020204" pitchFamily="34" charset="0"/>
                          <a:ea typeface="+mn-ea"/>
                          <a:cs typeface="Arial" panose="020B0604020202020204" pitchFamily="34" charset="0"/>
                          <a:hlinkClick r:id="rId3" tooltip="continue statement in C#"/>
                        </a:rPr>
                        <a:t>continue statement</a:t>
                      </a:r>
                      <a:endParaRPr lang="en-US" sz="2200" kern="120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21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508105"/>
          </a:xfrm>
          <a:prstGeom prst="rect">
            <a:avLst/>
          </a:prstGeom>
          <a:noFill/>
        </p:spPr>
        <p:txBody>
          <a:bodyPr wrap="square" rtlCol="0">
            <a:spAutoFit/>
          </a:bodyPr>
          <a:lstStyle/>
          <a:p>
            <a:r>
              <a:rPr lang="en-US" sz="2400" dirty="0"/>
              <a:t>Infinite Loop</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A loop becomes infinite loop if a condition never becomes false. The for loop is traditionally used for this purpose.</a:t>
            </a:r>
          </a:p>
        </p:txBody>
      </p:sp>
      <p:sp>
        <p:nvSpPr>
          <p:cNvPr id="3" name="Rectangle 1"/>
          <p:cNvSpPr>
            <a:spLocks noChangeArrowheads="1"/>
          </p:cNvSpPr>
          <p:nvPr/>
        </p:nvSpPr>
        <p:spPr bwMode="auto">
          <a:xfrm>
            <a:off x="368298" y="2364274"/>
            <a:ext cx="9917116" cy="414720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666666"/>
                </a:solidFill>
                <a:latin typeface="Arial Unicode MS" panose="020B0604020202020204" pitchFamily="34" charset="-128"/>
              </a:rPr>
              <a:t>    using System;</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namespace Loops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class Program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a:p>
            <a:pPr lvl="1"/>
            <a:r>
              <a:rPr lang="en-US" altLang="en-US" dirty="0"/>
              <a:t>             static void Main(string[] </a:t>
            </a:r>
            <a:r>
              <a:rPr lang="en-US" altLang="en-US" dirty="0" err="1"/>
              <a:t>args</a:t>
            </a:r>
            <a:r>
              <a:rPr lang="en-US" altLang="en-US" dirty="0"/>
              <a:t>)</a:t>
            </a:r>
          </a:p>
          <a:p>
            <a:pPr lvl="1"/>
            <a:r>
              <a:rPr lang="en-US" altLang="en-US" dirty="0"/>
              <a:t>                {</a:t>
            </a:r>
          </a:p>
          <a:p>
            <a:pPr lvl="2"/>
            <a:r>
              <a:rPr lang="en-US" altLang="en-US" dirty="0"/>
              <a:t>                  for (     ;       ;      )</a:t>
            </a:r>
          </a:p>
          <a:p>
            <a:pPr lvl="2"/>
            <a:r>
              <a:rPr lang="en-US" altLang="en-US" dirty="0"/>
              <a:t>                     {</a:t>
            </a:r>
          </a:p>
          <a:p>
            <a:pPr lvl="2"/>
            <a:r>
              <a:rPr lang="en-US" altLang="en-US" dirty="0"/>
              <a:t>                        Console.WriteLine("Hey! I am Trapped"); </a:t>
            </a:r>
          </a:p>
          <a:p>
            <a:pPr lvl="2"/>
            <a:r>
              <a:rPr lang="en-US" altLang="en-US" dirty="0"/>
              <a:t>                      }</a:t>
            </a:r>
          </a:p>
          <a:p>
            <a:pPr lvl="1"/>
            <a:r>
              <a:rPr lang="en-US" altLang="en-US" dirty="0"/>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p:txBody>
      </p:sp>
    </p:spTree>
    <p:extLst>
      <p:ext uri="{BB962C8B-B14F-4D97-AF65-F5344CB8AC3E}">
        <p14:creationId xmlns:p14="http://schemas.microsoft.com/office/powerpoint/2010/main" val="341936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
        <p:nvSpPr>
          <p:cNvPr id="11" name="TextBox 10"/>
          <p:cNvSpPr txBox="1"/>
          <p:nvPr/>
        </p:nvSpPr>
        <p:spPr>
          <a:xfrm>
            <a:off x="368300" y="622300"/>
            <a:ext cx="9780252" cy="1815882"/>
          </a:xfrm>
          <a:prstGeom prst="rect">
            <a:avLst/>
          </a:prstGeom>
          <a:noFill/>
        </p:spPr>
        <p:txBody>
          <a:bodyPr wrap="square" rtlCol="0">
            <a:spAutoFit/>
          </a:bodyPr>
          <a:lstStyle/>
          <a:p>
            <a:r>
              <a:rPr lang="en-US" sz="2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Functions</a:t>
            </a:r>
            <a:r>
              <a:rPr lang="en-US" sz="1600" b="1" dirty="0" smtClean="0">
                <a:effectLst>
                  <a:outerShdw blurRad="38100" dist="38100" dir="2700000" algn="tl">
                    <a:srgbClr val="000000">
                      <a:alpha val="43137"/>
                    </a:srgbClr>
                  </a:outerShdw>
                </a:effectLst>
              </a:rPr>
              <a:t> : </a:t>
            </a:r>
            <a:r>
              <a:rPr lang="en-US" sz="1400" b="1" dirty="0" smtClean="0"/>
              <a:t/>
            </a:r>
            <a:br>
              <a:rPr lang="en-US" sz="1400" b="1" dirty="0" smtClean="0"/>
            </a:br>
            <a:r>
              <a:rPr lang="en-US" sz="2200" dirty="0">
                <a:solidFill>
                  <a:schemeClr val="accent4"/>
                </a:solidFill>
                <a:latin typeface="Arial" panose="020B0604020202020204" pitchFamily="34" charset="0"/>
                <a:cs typeface="Arial" panose="020B0604020202020204" pitchFamily="34" charset="0"/>
              </a:rPr>
              <a:t>A function allows you to encapsulate a piece of code and call it from other parts of your code. You may very soon run into a situation where you need to repeat a piece of code, from multiple places, and this is where functions come in. In C#, they are basically declared like </a:t>
            </a:r>
            <a:r>
              <a:rPr lang="en-US" sz="2200" dirty="0" smtClean="0">
                <a:solidFill>
                  <a:schemeClr val="accent4"/>
                </a:solidFill>
                <a:latin typeface="Arial" panose="020B0604020202020204" pitchFamily="34" charset="0"/>
                <a:cs typeface="Arial" panose="020B0604020202020204" pitchFamily="34" charset="0"/>
              </a:rPr>
              <a:t>this :</a:t>
            </a:r>
            <a:endParaRPr lang="en-US" sz="2200" dirty="0">
              <a:solidFill>
                <a:schemeClr val="accent4"/>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368300" y="2855672"/>
            <a:ext cx="9587070" cy="310076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&lt;visibility&gt; &lt;return type&gt; &lt;name&gt;(&lt;parameters&gt;)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&lt;function code&gt; </a:t>
            </a:r>
            <a:endParaRPr lang="en-US" altLang="en-US" dirty="0">
              <a:solidFill>
                <a:srgbClr val="666666"/>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endParaRPr>
          </a:p>
          <a:p>
            <a:pPr eaLnBrk="0" fontAlgn="base" hangingPunct="0">
              <a:spcBef>
                <a:spcPct val="0"/>
              </a:spcBef>
              <a:spcAft>
                <a:spcPct val="0"/>
              </a:spcAft>
            </a:pPr>
            <a:r>
              <a:rPr lang="en-US" dirty="0" smtClean="0">
                <a:solidFill>
                  <a:schemeClr val="accent4"/>
                </a:solidFill>
                <a:latin typeface="Arial" panose="020B0604020202020204" pitchFamily="34" charset="0"/>
                <a:cs typeface="Arial" panose="020B0604020202020204" pitchFamily="34" charset="0"/>
              </a:rPr>
              <a:t>  To </a:t>
            </a:r>
            <a:r>
              <a:rPr lang="en-US" dirty="0">
                <a:solidFill>
                  <a:schemeClr val="accent4"/>
                </a:solidFill>
                <a:latin typeface="Arial" panose="020B0604020202020204" pitchFamily="34" charset="0"/>
                <a:cs typeface="Arial" panose="020B0604020202020204" pitchFamily="34" charset="0"/>
              </a:rPr>
              <a:t>call a function, </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you simply write its name, an open parenthesis, then parameters,</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 if any, and then a closing parenthesis, like this</a:t>
            </a:r>
            <a:r>
              <a:rPr lang="en-US" dirty="0" smtClean="0">
                <a:solidFill>
                  <a:schemeClr val="accent4"/>
                </a:solidFill>
                <a:latin typeface="Arial" panose="020B0604020202020204" pitchFamily="34" charset="0"/>
                <a:cs typeface="Arial" panose="020B0604020202020204" pitchFamily="34" charset="0"/>
              </a:rPr>
              <a:t>:</a:t>
            </a:r>
          </a:p>
          <a:p>
            <a:pPr eaLnBrk="0" fontAlgn="base" hangingPunct="0">
              <a:spcBef>
                <a:spcPct val="0"/>
              </a:spcBef>
              <a:spcAft>
                <a:spcPct val="0"/>
              </a:spcAft>
            </a:pPr>
            <a:r>
              <a:rPr lang="en-US" sz="2400" dirty="0"/>
              <a:t/>
            </a:r>
            <a:br>
              <a:rPr lang="en-US" sz="2400" dirty="0"/>
            </a:br>
            <a:r>
              <a:rPr lang="en-US" altLang="en-US" sz="2400" dirty="0">
                <a:solidFill>
                  <a:srgbClr val="666666"/>
                </a:solidFill>
                <a:latin typeface="Arial Unicode MS" panose="020B0604020202020204" pitchFamily="34" charset="-128"/>
              </a:rPr>
              <a:t>DoStuff(); </a:t>
            </a:r>
            <a:r>
              <a:rPr lang="en-US" altLang="en-US" sz="2400" dirty="0" smtClean="0">
                <a:solidFill>
                  <a:srgbClr val="666666"/>
                </a:solidFill>
                <a:latin typeface="Arial Unicode MS" panose="020B0604020202020204" pitchFamily="34" charset="-128"/>
              </a:rPr>
              <a:t> </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3536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824248"/>
            <a:ext cx="8573223" cy="5762532"/>
          </a:xfrm>
          <a:solidFill>
            <a:schemeClr val="bg1">
              <a:lumMod val="85000"/>
              <a:alpha val="61000"/>
            </a:schemeClr>
          </a:solidFill>
          <a:ln>
            <a:solidFill>
              <a:schemeClr val="bg1">
                <a:lumMod val="50000"/>
              </a:schemeClr>
            </a:solidFill>
          </a:ln>
        </p:spPr>
        <p:txBody>
          <a:bodyPr>
            <a:normAutofit fontScale="85000" lnSpcReduction="20000"/>
          </a:bodyPr>
          <a:lstStyle/>
          <a:p>
            <a:endParaRPr lang="en-US" dirty="0" smtClean="0"/>
          </a:p>
          <a:p>
            <a:r>
              <a:rPr lang="en-US" dirty="0" smtClean="0"/>
              <a:t>Demo  “ function to add two numbers “ : </a:t>
            </a:r>
            <a:br>
              <a:rPr lang="en-US" dirty="0" smtClean="0"/>
            </a:br>
            <a:endParaRPr lang="en-US" altLang="en-US" dirty="0" smtClean="0">
              <a:solidFill>
                <a:srgbClr val="0000FF"/>
              </a:solidFill>
              <a:latin typeface="Arial Unicode MS" panose="020B0604020202020204" pitchFamily="34" charset="-128"/>
            </a:endParaRPr>
          </a:p>
          <a:p>
            <a:pPr marL="0" indent="0">
              <a:buNone/>
            </a:pPr>
            <a:r>
              <a:rPr lang="en-US" altLang="en-US" dirty="0">
                <a:solidFill>
                  <a:srgbClr val="0000FF"/>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 public</a:t>
            </a:r>
            <a:r>
              <a:rPr lang="en-US" altLang="en-US" dirty="0" smtClean="0">
                <a:solidFill>
                  <a:srgbClr val="000000"/>
                </a:solidFill>
                <a:latin typeface="Arial Unicode MS" panose="020B0604020202020204" pitchFamily="34" charset="-128"/>
              </a:rPr>
              <a:t>  </a:t>
            </a:r>
            <a:r>
              <a:rPr lang="en-US" altLang="en-US" dirty="0" err="1" smtClean="0">
                <a:solidFill>
                  <a:srgbClr val="0000FF"/>
                </a:solidFill>
                <a:latin typeface="Arial Unicode MS" panose="020B0604020202020204" pitchFamily="34" charset="-128"/>
              </a:rPr>
              <a:t>int</a:t>
            </a:r>
            <a:r>
              <a:rPr lang="en-US" altLang="en-US" dirty="0" smtClean="0">
                <a:solidFill>
                  <a:srgbClr val="000000"/>
                </a:solidFill>
                <a:latin typeface="Arial Unicode MS" panose="020B0604020202020204" pitchFamily="34" charset="-128"/>
              </a:rPr>
              <a:t> </a:t>
            </a:r>
            <a:r>
              <a:rPr lang="en-US" altLang="en-US" dirty="0" err="1">
                <a:solidFill>
                  <a:srgbClr val="000000"/>
                </a:solidFill>
                <a:latin typeface="Arial Unicode MS" panose="020B0604020202020204" pitchFamily="34" charset="-128"/>
              </a:rPr>
              <a:t>AddNumbers</a:t>
            </a:r>
            <a:r>
              <a:rPr lang="en-US" altLang="en-US" dirty="0">
                <a:solidFill>
                  <a:srgbClr val="000000"/>
                </a:solidFill>
                <a:latin typeface="Arial Unicode MS" panose="020B0604020202020204" pitchFamily="34" charset="-128"/>
              </a:rPr>
              <a:t>(</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number1,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result = number1 +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return</a:t>
            </a:r>
            <a:r>
              <a:rPr lang="en-US" altLang="en-US" dirty="0" smtClean="0">
                <a:solidFill>
                  <a:srgbClr val="000000"/>
                </a:solidFill>
                <a:latin typeface="Arial Unicode MS" panose="020B0604020202020204" pitchFamily="34" charset="-128"/>
              </a:rPr>
              <a:t> </a:t>
            </a:r>
            <a:r>
              <a:rPr lang="en-US" altLang="en-US" dirty="0">
                <a:solidFill>
                  <a:srgbClr val="000000"/>
                </a:solidFill>
                <a:latin typeface="Arial Unicode MS" panose="020B0604020202020204" pitchFamily="34" charset="-128"/>
              </a:rPr>
              <a:t>result;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sz="3600" dirty="0" smtClean="0"/>
              <a:t> </a:t>
            </a:r>
          </a:p>
          <a:p>
            <a:pPr marL="0" indent="0">
              <a:buNone/>
            </a:pPr>
            <a:r>
              <a:rPr lang="en-US" altLang="en-US" sz="3200" dirty="0" smtClean="0">
                <a:latin typeface="Arial" panose="020B0604020202020204" pitchFamily="34" charset="0"/>
              </a:rPr>
              <a:t>To call this function </a:t>
            </a:r>
          </a:p>
          <a:p>
            <a:pPr marL="0" indent="0">
              <a:buNone/>
            </a:pPr>
            <a:r>
              <a:rPr lang="en-US" altLang="en-US" sz="3600" dirty="0" smtClean="0">
                <a:latin typeface="Arial" panose="020B0604020202020204" pitchFamily="34" charset="0"/>
              </a:rPr>
              <a:t/>
            </a:r>
            <a:br>
              <a:rPr lang="en-US" altLang="en-US" sz="3600" dirty="0" smtClean="0">
                <a:latin typeface="Arial" panose="020B0604020202020204" pitchFamily="34" charset="0"/>
              </a:rPr>
            </a:br>
            <a:r>
              <a:rPr lang="en-US" altLang="en-US" sz="2300" dirty="0" err="1">
                <a:solidFill>
                  <a:srgbClr val="000000"/>
                </a:solidFill>
                <a:latin typeface="Arial Unicode MS" panose="020B0604020202020204" pitchFamily="34" charset="-128"/>
              </a:rPr>
              <a:t>int</a:t>
            </a:r>
            <a:r>
              <a:rPr lang="en-US" altLang="en-US" sz="2300" dirty="0">
                <a:solidFill>
                  <a:srgbClr val="000000"/>
                </a:solidFill>
                <a:latin typeface="Arial Unicode MS" panose="020B0604020202020204" pitchFamily="34" charset="-128"/>
              </a:rPr>
              <a:t> result = </a:t>
            </a:r>
            <a:r>
              <a:rPr lang="en-US" altLang="en-US" sz="2300" dirty="0" err="1">
                <a:solidFill>
                  <a:srgbClr val="000000"/>
                </a:solidFill>
                <a:latin typeface="Arial Unicode MS" panose="020B0604020202020204" pitchFamily="34" charset="-128"/>
              </a:rPr>
              <a:t>AddNumbers</a:t>
            </a:r>
            <a:r>
              <a:rPr lang="en-US" altLang="en-US" sz="2300" dirty="0">
                <a:solidFill>
                  <a:srgbClr val="000000"/>
                </a:solidFill>
                <a:latin typeface="Arial Unicode MS" panose="020B0604020202020204" pitchFamily="34" charset="-128"/>
              </a:rPr>
              <a:t>(10, 5); </a:t>
            </a:r>
          </a:p>
          <a:p>
            <a:pPr marL="0" indent="0">
              <a:buNone/>
            </a:pPr>
            <a:r>
              <a:rPr lang="en-US" altLang="en-US" sz="2300" dirty="0" err="1">
                <a:solidFill>
                  <a:srgbClr val="000000"/>
                </a:solidFill>
                <a:latin typeface="Arial Unicode MS" panose="020B0604020202020204" pitchFamily="34" charset="-128"/>
              </a:rPr>
              <a:t>Console.WriteLine</a:t>
            </a:r>
            <a:r>
              <a:rPr lang="en-US" altLang="en-US" sz="2300" dirty="0">
                <a:solidFill>
                  <a:srgbClr val="000000"/>
                </a:solidFill>
                <a:latin typeface="Arial Unicode MS" panose="020B0604020202020204" pitchFamily="34" charset="-128"/>
              </a:rPr>
              <a:t>(result); </a:t>
            </a:r>
          </a:p>
          <a:p>
            <a:pPr marL="0" indent="0">
              <a:buNone/>
            </a:pPr>
            <a:endParaRPr lang="en-US" altLang="en-US" sz="5400" dirty="0">
              <a:latin typeface="Arial" panose="020B0604020202020204" pitchFamily="34" charset="0"/>
            </a:endParaRPr>
          </a:p>
          <a:p>
            <a:endParaRPr lang="en-US" dirty="0"/>
          </a:p>
        </p:txBody>
      </p:sp>
      <p:sp>
        <p:nvSpPr>
          <p:cNvPr id="5"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Tree>
    <p:extLst>
      <p:ext uri="{BB962C8B-B14F-4D97-AF65-F5344CB8AC3E}">
        <p14:creationId xmlns:p14="http://schemas.microsoft.com/office/powerpoint/2010/main" val="2964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One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600" b="1" dirty="0"/>
              <a:t>Introduction to Our great IDE (Visual Studio </a:t>
            </a:r>
            <a:r>
              <a:rPr lang="en-US" sz="2600" b="1" dirty="0" smtClean="0"/>
              <a:t>).</a:t>
            </a:r>
            <a:endParaRPr lang="en-US" sz="2600" b="1" dirty="0"/>
          </a:p>
          <a:p>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ref </a:t>
            </a:r>
            <a:r>
              <a:rPr lang="en-US" sz="2400" b="1" dirty="0" smtClean="0"/>
              <a:t>modifier</a:t>
            </a:r>
            <a:endParaRPr lang="en-US" sz="2400" b="1" dirty="0"/>
          </a:p>
        </p:txBody>
      </p:sp>
      <p:sp>
        <p:nvSpPr>
          <p:cNvPr id="5" name="Rectangle 2"/>
          <p:cNvSpPr>
            <a:spLocks noChangeArrowheads="1"/>
          </p:cNvSpPr>
          <p:nvPr/>
        </p:nvSpPr>
        <p:spPr bwMode="auto">
          <a:xfrm>
            <a:off x="368299" y="1397216"/>
            <a:ext cx="8762449" cy="476275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94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5" name="Rectangle 2"/>
          <p:cNvSpPr>
            <a:spLocks noChangeArrowheads="1"/>
          </p:cNvSpPr>
          <p:nvPr/>
        </p:nvSpPr>
        <p:spPr bwMode="auto">
          <a:xfrm>
            <a:off x="227012" y="938527"/>
            <a:ext cx="8762449" cy="50705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66666"/>
                </a:solidFill>
                <a:latin typeface="Arial" panose="020B0604020202020204" pitchFamily="34" charset="0"/>
                <a:cs typeface="Arial" panose="020B0604020202020204" pitchFamily="34" charset="0"/>
              </a:rPr>
              <a:t>You will notice that the variable that incremented in function is not seen in main function that’s why we need to use ref keyword . </a:t>
            </a:r>
            <a:endPar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lang="en-US" altLang="en-US" sz="2000" dirty="0">
                <a:solidFill>
                  <a:srgbClr val="0000FF"/>
                </a:solidFill>
                <a:latin typeface="Arial Unicode MS" panose="020B0604020202020204" pitchFamily="34" charset="-128"/>
              </a:rPr>
              <a:t>ref</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81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247317"/>
          </a:xfrm>
          <a:prstGeom prst="rect">
            <a:avLst/>
          </a:prstGeom>
          <a:noFill/>
        </p:spPr>
        <p:txBody>
          <a:bodyPr wrap="square" rtlCol="0">
            <a:spAutoFit/>
          </a:bodyPr>
          <a:lstStyle/>
          <a:p>
            <a:pPr>
              <a:lnSpc>
                <a:spcPct val="150000"/>
              </a:lnSpc>
            </a:pPr>
            <a:r>
              <a:rPr lang="en-US" sz="2400" b="1" dirty="0"/>
              <a:t>The out </a:t>
            </a:r>
            <a:r>
              <a:rPr lang="en-US" sz="2400" b="1" dirty="0" smtClean="0"/>
              <a:t>modifier</a:t>
            </a:r>
          </a:p>
          <a:p>
            <a:pPr>
              <a:lnSpc>
                <a:spcPct val="150000"/>
              </a:lnSpc>
            </a:pPr>
            <a:endParaRPr lang="en-US" sz="2400" b="1" dirty="0"/>
          </a:p>
          <a:p>
            <a:pPr>
              <a:lnSpc>
                <a:spcPct val="150000"/>
              </a:lnSpc>
            </a:pPr>
            <a:r>
              <a:rPr lang="en-US" sz="2400" dirty="0" smtClean="0">
                <a:solidFill>
                  <a:srgbClr val="666666"/>
                </a:solidFill>
                <a:latin typeface="Arial" panose="020B0604020202020204" pitchFamily="34" charset="0"/>
                <a:cs typeface="Arial" panose="020B0604020202020204" pitchFamily="34" charset="0"/>
              </a:rPr>
              <a:t>A</a:t>
            </a:r>
            <a:r>
              <a:rPr lang="en-US" sz="2000" dirty="0" smtClean="0">
                <a:solidFill>
                  <a:srgbClr val="666666"/>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value passed to a ref modifier has to be initialized before calling the method - this is not true for the out modifier, where you can use un-initialized values. On the other hand, you can't leave a function call with an out parameter, without assigning a value to it Using the out modifier is just like using the ref modifier. Simply change the ref keyword to the out keyword</a:t>
            </a:r>
            <a:r>
              <a:rPr lang="en-US" sz="2000" dirty="0">
                <a:solidFill>
                  <a:srgbClr val="666666"/>
                </a:solidFill>
                <a:latin typeface="Arial" panose="020B0604020202020204" pitchFamily="34" charset="0"/>
                <a:cs typeface="Arial" panose="020B0604020202020204" pitchFamily="34" charset="0"/>
              </a:rPr>
              <a:t>.</a:t>
            </a:r>
            <a:br>
              <a:rPr lang="en-US" sz="2000" dirty="0">
                <a:solidFill>
                  <a:srgbClr val="666666"/>
                </a:solidFill>
                <a:latin typeface="Arial" panose="020B0604020202020204" pitchFamily="34" charset="0"/>
                <a:cs typeface="Arial" panose="020B0604020202020204" pitchFamily="34" charset="0"/>
              </a:rPr>
            </a:br>
            <a:endParaRPr lang="en-US" sz="2000" dirty="0">
              <a:solidFill>
                <a:srgbClr val="6666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0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a:t>
            </a:r>
            <a:r>
              <a:rPr lang="en-US" sz="2400" b="1" dirty="0" err="1" smtClean="0"/>
              <a:t>params</a:t>
            </a:r>
            <a:r>
              <a:rPr lang="en-US" sz="2400" b="1" dirty="0" smtClean="0"/>
              <a:t> modifier</a:t>
            </a:r>
            <a:endParaRPr lang="en-US" sz="2400" b="1" dirty="0"/>
          </a:p>
        </p:txBody>
      </p:sp>
      <p:sp>
        <p:nvSpPr>
          <p:cNvPr id="5" name="Rectangle 2"/>
          <p:cNvSpPr>
            <a:spLocks noChangeArrowheads="1"/>
          </p:cNvSpPr>
          <p:nvPr/>
        </p:nvSpPr>
        <p:spPr bwMode="auto">
          <a:xfrm>
            <a:off x="227011" y="1884140"/>
            <a:ext cx="9725371" cy="42087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(25, "John", "Jane", "Tarzan");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someUnusedParameter</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params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names)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names)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Console.WriteLine("Hello, " +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7- </a:t>
            </a:r>
            <a:r>
              <a:rPr lang="en-US" sz="2800" b="1" dirty="0"/>
              <a:t>Arrays</a:t>
            </a:r>
            <a:r>
              <a:rPr lang="en-US" sz="2800" dirty="0"/>
              <a:t>.</a:t>
            </a:r>
          </a:p>
        </p:txBody>
      </p:sp>
      <p:sp>
        <p:nvSpPr>
          <p:cNvPr id="11" name="TextBox 10"/>
          <p:cNvSpPr txBox="1"/>
          <p:nvPr/>
        </p:nvSpPr>
        <p:spPr>
          <a:xfrm>
            <a:off x="373525" y="1047303"/>
            <a:ext cx="10231013" cy="5909310"/>
          </a:xfrm>
          <a:prstGeom prst="rect">
            <a:avLst/>
          </a:prstGeom>
          <a:noFill/>
        </p:spPr>
        <p:txBody>
          <a:bodyPr wrap="square" rtlCol="0">
            <a:spAutoFit/>
          </a:bodyPr>
          <a:lstStyle/>
          <a:p>
            <a:pPr lvl="0" eaLnBrk="0" fontAlgn="base" hangingPunct="0">
              <a:lnSpc>
                <a:spcPct val="150000"/>
              </a:lnSpc>
              <a:spcBef>
                <a:spcPct val="0"/>
              </a:spcBef>
              <a:spcAft>
                <a:spcPct val="0"/>
              </a:spcAft>
            </a:pPr>
            <a:r>
              <a:rPr lang="en-US" altLang="en-US" sz="2000" dirty="0" smtClean="0">
                <a:solidFill>
                  <a:srgbClr val="666666"/>
                </a:solidFill>
                <a:latin typeface="Arial" panose="020B0604020202020204" pitchFamily="34" charset="0"/>
                <a:cs typeface="Arial" panose="020B0604020202020204" pitchFamily="34" charset="0"/>
              </a:rPr>
              <a:t>   Arrays </a:t>
            </a:r>
            <a:r>
              <a:rPr lang="en-US" altLang="en-US" sz="2000" dirty="0">
                <a:solidFill>
                  <a:srgbClr val="666666"/>
                </a:solidFill>
                <a:latin typeface="Arial" panose="020B0604020202020204" pitchFamily="34" charset="0"/>
                <a:cs typeface="Arial" panose="020B0604020202020204" pitchFamily="34" charset="0"/>
              </a:rPr>
              <a:t>are declared much like variables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with </a:t>
            </a:r>
            <a:r>
              <a:rPr lang="en-US" altLang="en-US" sz="2000" dirty="0">
                <a:solidFill>
                  <a:srgbClr val="666666"/>
                </a:solidFill>
                <a:latin typeface="Arial" panose="020B0604020202020204" pitchFamily="34" charset="0"/>
                <a:cs typeface="Arial" panose="020B0604020202020204" pitchFamily="34" charset="0"/>
              </a:rPr>
              <a:t>a set of </a:t>
            </a:r>
            <a:r>
              <a:rPr lang="en-US" altLang="en-US" sz="2000" dirty="0" smtClean="0">
                <a:solidFill>
                  <a:srgbClr val="666666"/>
                </a:solidFill>
                <a:latin typeface="Arial" panose="020B0604020202020204" pitchFamily="34" charset="0"/>
                <a:cs typeface="Arial" panose="020B0604020202020204" pitchFamily="34" charset="0"/>
              </a:rPr>
              <a:t>[ ] </a:t>
            </a:r>
            <a:r>
              <a:rPr lang="en-US" altLang="en-US" sz="2000" dirty="0">
                <a:solidFill>
                  <a:srgbClr val="666666"/>
                </a:solidFill>
                <a:latin typeface="Arial" panose="020B0604020202020204" pitchFamily="34" charset="0"/>
                <a:cs typeface="Arial" panose="020B0604020202020204" pitchFamily="34" charset="0"/>
              </a:rPr>
              <a:t>brackets after the datatype, </a:t>
            </a:r>
            <a:endParaRPr lang="en-US" altLang="en-US" sz="2000" dirty="0" smtClean="0">
              <a:solidFill>
                <a:srgbClr val="666666"/>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like this :  </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400" dirty="0">
                <a:solidFill>
                  <a:srgbClr val="000000"/>
                </a:solidFill>
                <a:latin typeface="Arial Unicode MS" panose="020B0604020202020204" pitchFamily="34" charset="-128"/>
              </a:rPr>
              <a:t> </a:t>
            </a:r>
            <a:r>
              <a:rPr lang="en-US" altLang="en-US" sz="2400" dirty="0" smtClean="0">
                <a:solidFill>
                  <a:srgbClr val="666666"/>
                </a:solidFill>
                <a:latin typeface="Arial Unicode MS" panose="020B0604020202020204" pitchFamily="34" charset="-128"/>
              </a:rPr>
              <a:t>  </a:t>
            </a:r>
            <a:r>
              <a:rPr lang="en-US" altLang="en-US" sz="2000" dirty="0" smtClean="0">
                <a:solidFill>
                  <a:srgbClr val="666666"/>
                </a:solidFill>
                <a:latin typeface="Arial" panose="020B0604020202020204" pitchFamily="34" charset="0"/>
                <a:cs typeface="Arial" panose="020B0604020202020204" pitchFamily="34" charset="0"/>
              </a:rPr>
              <a:t>You </a:t>
            </a:r>
            <a:r>
              <a:rPr lang="en-US" altLang="en-US" sz="2000" dirty="0">
                <a:solidFill>
                  <a:srgbClr val="666666"/>
                </a:solidFill>
                <a:latin typeface="Arial" panose="020B0604020202020204" pitchFamily="34" charset="0"/>
                <a:cs typeface="Arial" panose="020B0604020202020204" pitchFamily="34" charset="0"/>
              </a:rPr>
              <a:t>need to instantiate the array to use it, which is done like this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 = </a:t>
            </a:r>
            <a:r>
              <a:rPr lang="en-US" altLang="en-US" sz="2400" dirty="0">
                <a:solidFill>
                  <a:srgbClr val="0000FF"/>
                </a:solidFill>
                <a:latin typeface="Arial Unicode MS" panose="020B0604020202020204" pitchFamily="34" charset="-128"/>
              </a:rPr>
              <a:t>new</a:t>
            </a:r>
            <a:r>
              <a:rPr lang="en-US" altLang="en-US" sz="2400" dirty="0">
                <a:solidFill>
                  <a:srgbClr val="000000"/>
                </a:solidFill>
                <a:latin typeface="Arial Unicode MS" panose="020B0604020202020204" pitchFamily="34" charset="-128"/>
              </a:rPr>
              <a:t> </a:t>
            </a:r>
            <a:r>
              <a:rPr lang="en-US" altLang="en-US" sz="2400" dirty="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[2</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smtClean="0">
                <a:solidFill>
                  <a:srgbClr val="666666"/>
                </a:solidFill>
                <a:latin typeface="Arial Unicode MS" panose="020B0604020202020204" pitchFamily="34" charset="-128"/>
              </a:rPr>
              <a:t> </a:t>
            </a:r>
            <a:r>
              <a:rPr lang="en-US" altLang="en-US" sz="2000" dirty="0">
                <a:solidFill>
                  <a:srgbClr val="666666"/>
                </a:solidFill>
                <a:latin typeface="Arial" panose="020B0604020202020204" pitchFamily="34" charset="0"/>
                <a:cs typeface="Arial" panose="020B0604020202020204" pitchFamily="34" charset="0"/>
              </a:rPr>
              <a:t>The number (2) is the size of the array, that is, the amount of items we </a:t>
            </a:r>
            <a:r>
              <a:rPr lang="en-US" altLang="en-US" sz="2000" dirty="0" smtClean="0">
                <a:solidFill>
                  <a:srgbClr val="666666"/>
                </a:solidFill>
                <a:latin typeface="Arial" panose="020B0604020202020204" pitchFamily="34" charset="0"/>
                <a:cs typeface="Arial" panose="020B0604020202020204" pitchFamily="34" charset="0"/>
              </a:rPr>
              <a:t>  can </a:t>
            </a:r>
            <a:r>
              <a:rPr lang="en-US" altLang="en-US" sz="2000" dirty="0">
                <a:solidFill>
                  <a:srgbClr val="666666"/>
                </a:solidFill>
                <a:latin typeface="Arial" panose="020B0604020202020204" pitchFamily="34" charset="0"/>
                <a:cs typeface="Arial" panose="020B0604020202020204" pitchFamily="34" charset="0"/>
              </a:rPr>
              <a:t>put in it. </a:t>
            </a:r>
            <a:r>
              <a:rPr lang="en-US" altLang="en-US" sz="2000" dirty="0" smtClean="0">
                <a:solidFill>
                  <a:srgbClr val="666666"/>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Putting </a:t>
            </a:r>
            <a:r>
              <a:rPr lang="en-US" altLang="en-US" sz="2000" dirty="0">
                <a:solidFill>
                  <a:srgbClr val="666666"/>
                </a:solidFill>
                <a:latin typeface="Arial" panose="020B0604020202020204" pitchFamily="34" charset="0"/>
                <a:cs typeface="Arial" panose="020B0604020202020204" pitchFamily="34" charset="0"/>
              </a:rPr>
              <a:t>items into the array is pretty simple as well</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00"/>
                </a:solidFill>
                <a:latin typeface="Arial Unicode MS" panose="020B0604020202020204" pitchFamily="34" charset="-128"/>
              </a:rPr>
              <a:t>names[0</a:t>
            </a:r>
            <a:r>
              <a:rPr lang="en-US" altLang="en-US" sz="2400" dirty="0">
                <a:solidFill>
                  <a:srgbClr val="000000"/>
                </a:solidFill>
                <a:latin typeface="Arial Unicode MS" panose="020B0604020202020204" pitchFamily="34" charset="-128"/>
              </a:rPr>
              <a:t>] = "John Doe";</a:t>
            </a:r>
            <a:r>
              <a:rPr lang="en-US" altLang="en-US" sz="3600" dirty="0"/>
              <a:t> </a:t>
            </a:r>
            <a:endParaRPr lang="en-US" altLang="en-US" sz="5400" dirty="0">
              <a:latin typeface="Arial" panose="020B0604020202020204" pitchFamily="34" charset="0"/>
            </a:endParaRPr>
          </a:p>
          <a:p>
            <a:pPr>
              <a:lnSpc>
                <a:spcPct val="150000"/>
              </a:lnSpc>
            </a:pP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7- </a:t>
            </a:r>
            <a:r>
              <a:rPr lang="en-US" sz="2800" b="1" dirty="0" smtClean="0"/>
              <a:t>Arrays </a:t>
            </a:r>
            <a:r>
              <a:rPr lang="en-US" sz="2800" dirty="0" smtClean="0"/>
              <a:t>.</a:t>
            </a:r>
            <a:endParaRPr lang="en-US" sz="2800" dirty="0"/>
          </a:p>
        </p:txBody>
      </p:sp>
      <p:sp>
        <p:nvSpPr>
          <p:cNvPr id="3" name="Rectangle 1"/>
          <p:cNvSpPr>
            <a:spLocks noChangeArrowheads="1"/>
          </p:cNvSpPr>
          <p:nvPr/>
        </p:nvSpPr>
        <p:spPr bwMode="auto">
          <a:xfrm>
            <a:off x="373905" y="1007336"/>
            <a:ext cx="10320785" cy="51320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Collections;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3" eaLnBrk="0" fontAlgn="base" hangingPunct="0">
              <a:spcBef>
                <a:spcPct val="0"/>
              </a:spcBef>
              <a:spcAft>
                <a:spcPct val="0"/>
              </a:spcAf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names =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new</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[2];</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names[0] = "John Doe";</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names[1] = "Jane Doe";</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b="0" i="0" u="none" strike="noStrike" cap="none" normalizeH="0" baseline="0" dirty="0" smtClean="0">
                <a:ln>
                  <a:noFill/>
                </a:ln>
                <a:solidFill>
                  <a:srgbClr val="0000FF"/>
                </a:solidFill>
                <a:effectLst/>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 </a:t>
            </a:r>
            <a:r>
              <a:rPr kumimoji="0" lang="en-US" altLang="en-US"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a:t>
            </a:r>
          </a:p>
          <a:p>
            <a:pPr lvl="4"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(s);</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Console.ReadLine();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9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Three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smtClean="0"/>
              <a:t>C# Fundamentals.</a:t>
            </a:r>
            <a:endParaRPr lang="en-US" dirty="0"/>
          </a:p>
        </p:txBody>
      </p:sp>
    </p:spTree>
    <p:extLst>
      <p:ext uri="{BB962C8B-B14F-4D97-AF65-F5344CB8AC3E}">
        <p14:creationId xmlns:p14="http://schemas.microsoft.com/office/powerpoint/2010/main" val="193506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27" y="330558"/>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872029" y="1211687"/>
            <a:ext cx="10058400" cy="4229100"/>
          </a:xfrm>
        </p:spPr>
        <p:txBody>
          <a:bodyPr/>
          <a:lstStyle/>
          <a:p>
            <a:pPr marL="0" indent="0">
              <a:buNone/>
            </a:pPr>
            <a:r>
              <a:rPr lang="en-US" dirty="0" smtClean="0"/>
              <a:t>1- object vs class .</a:t>
            </a:r>
            <a:br>
              <a:rPr lang="en-US" dirty="0" smtClean="0"/>
            </a:br>
            <a:r>
              <a:rPr lang="en-US" dirty="0" smtClean="0"/>
              <a:t>2- </a:t>
            </a:r>
          </a:p>
        </p:txBody>
      </p:sp>
    </p:spTree>
    <p:extLst>
      <p:ext uri="{BB962C8B-B14F-4D97-AF65-F5344CB8AC3E}">
        <p14:creationId xmlns:p14="http://schemas.microsoft.com/office/powerpoint/2010/main" val="6964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Introduction : </a:t>
            </a:r>
            <a:endParaRPr lang="en-US" sz="2800" dirty="0"/>
          </a:p>
        </p:txBody>
      </p:sp>
      <p:sp>
        <p:nvSpPr>
          <p:cNvPr id="11" name="TextBox 10"/>
          <p:cNvSpPr txBox="1"/>
          <p:nvPr/>
        </p:nvSpPr>
        <p:spPr>
          <a:xfrm>
            <a:off x="368299" y="622300"/>
            <a:ext cx="10231013" cy="2308324"/>
          </a:xfrm>
          <a:prstGeom prst="rect">
            <a:avLst/>
          </a:prstGeom>
          <a:noFill/>
        </p:spPr>
        <p:txBody>
          <a:bodyPr wrap="square" rtlCol="0">
            <a:spAutoFit/>
          </a:bodyPr>
          <a:lstStyle/>
          <a:p>
            <a:r>
              <a:rPr lang="en-US" sz="2400" b="1" dirty="0" smtClean="0"/>
              <a:t>Besides this chapter you need also to study my online</a:t>
            </a:r>
            <a:br>
              <a:rPr lang="en-US" sz="2400" b="1" dirty="0" smtClean="0"/>
            </a:br>
            <a:r>
              <a:rPr lang="en-US" sz="2400" b="1" dirty="0" smtClean="0"/>
              <a:t>course about OOP : </a:t>
            </a:r>
            <a:br>
              <a:rPr lang="en-US" sz="2400" b="1" dirty="0" smtClean="0"/>
            </a:br>
            <a:r>
              <a:rPr lang="en-US" sz="2400" b="1" dirty="0"/>
              <a:t/>
            </a:r>
            <a:br>
              <a:rPr lang="en-US" sz="2400" b="1" dirty="0"/>
            </a:br>
            <a:r>
              <a:rPr lang="en-US" sz="2400" b="1" dirty="0">
                <a:solidFill>
                  <a:schemeClr val="bg2">
                    <a:lumMod val="75000"/>
                  </a:schemeClr>
                </a:solidFill>
                <a:latin typeface="Arial" panose="020B0604020202020204" pitchFamily="34" charset="0"/>
                <a:cs typeface="Arial" panose="020B0604020202020204" pitchFamily="34" charset="0"/>
              </a:rPr>
              <a:t>https://www.youtube.com/watch?v=gJmskx4waBI&amp;list=PL_3rspHWVSiG2RwYKF6dP6B99shuJ9WiS</a:t>
            </a:r>
            <a:r>
              <a:rPr lang="en-US" sz="2400" b="1" dirty="0" smtClean="0"/>
              <a:t/>
            </a:r>
            <a:br>
              <a:rPr lang="en-US" sz="2400" b="1" dirty="0" smtClean="0"/>
            </a:br>
            <a:endParaRPr lang="en-US" sz="2400" b="1" dirty="0"/>
          </a:p>
        </p:txBody>
      </p:sp>
      <p:sp>
        <p:nvSpPr>
          <p:cNvPr id="5" name="Rectangle 2"/>
          <p:cNvSpPr>
            <a:spLocks noChangeArrowheads="1"/>
          </p:cNvSpPr>
          <p:nvPr/>
        </p:nvSpPr>
        <p:spPr bwMode="auto">
          <a:xfrm>
            <a:off x="368299" y="4975028"/>
            <a:ext cx="9725371" cy="576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Console.WriteLine      ( “  Have </a:t>
            </a:r>
            <a:r>
              <a:rPr kumimoji="0" lang="en-US" altLang="en-US" sz="2000" b="0" i="0" u="none" strike="noStrike" cap="none" normalizeH="0" dirty="0" smtClean="0">
                <a:ln>
                  <a:noFill/>
                </a:ln>
                <a:solidFill>
                  <a:srgbClr val="0000FF"/>
                </a:solidFill>
                <a:effectLst/>
                <a:latin typeface="Arial Unicode MS" panose="020B0604020202020204" pitchFamily="34" charset="-128"/>
              </a:rPr>
              <a:t> Fun   !!!!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6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1- Classes : </a:t>
            </a:r>
            <a:endParaRPr lang="en-US" sz="2800" dirty="0"/>
          </a:p>
        </p:txBody>
      </p:sp>
      <p:sp>
        <p:nvSpPr>
          <p:cNvPr id="11" name="TextBox 10"/>
          <p:cNvSpPr txBox="1"/>
          <p:nvPr/>
        </p:nvSpPr>
        <p:spPr>
          <a:xfrm>
            <a:off x="368299" y="622300"/>
            <a:ext cx="10231013" cy="6278642"/>
          </a:xfrm>
          <a:prstGeom prst="rect">
            <a:avLst/>
          </a:prstGeom>
          <a:noFill/>
        </p:spPr>
        <p:txBody>
          <a:bodyPr wrap="square" rtlCol="0">
            <a:spAutoFit/>
          </a:bodyPr>
          <a:lstStyle/>
          <a:p>
            <a:r>
              <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200" dirty="0" smtClean="0">
                <a:solidFill>
                  <a:schemeClr val="accent4"/>
                </a:solidFill>
                <a:latin typeface="Arial" panose="020B0604020202020204" pitchFamily="34" charset="0"/>
                <a:cs typeface="Arial" panose="020B0604020202020204" pitchFamily="34" charset="0"/>
              </a:rPr>
              <a:t> </a:t>
            </a:r>
            <a:r>
              <a:rPr lang="en-US" sz="2400" b="1" dirty="0" smtClean="0">
                <a:solidFill>
                  <a:schemeClr val="accent4"/>
                </a:solidFill>
                <a:latin typeface="Arial" panose="020B0604020202020204" pitchFamily="34" charset="0"/>
                <a:cs typeface="Arial" panose="020B0604020202020204" pitchFamily="34" charset="0"/>
              </a:rPr>
              <a:t>class</a:t>
            </a:r>
            <a:r>
              <a:rPr lang="en-US" sz="24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is a group of related methods and variables. </a:t>
            </a:r>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class describes these things, and in most cases, you create an instance of this class, now referred to as an object. On this object, you use the defined methods and variables. Of course, you can create as many instances of your class as you want to. Classes, and Object Oriented programming in general, is a huge topic. We will cover some of it in this chapter as well as in later chapters, but not all of it.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defined 'as the process of enclosing one or more items within a physical or logical package'. Encapsulation, in object oriented programming methodology, prevents access to implementation details</a:t>
            </a:r>
            <a:r>
              <a:rPr lang="en-US" sz="2200" dirty="0" smtClean="0">
                <a:solidFill>
                  <a:schemeClr val="accent4"/>
                </a:solidFill>
                <a:latin typeface="Arial" panose="020B0604020202020204" pitchFamily="34" charset="0"/>
                <a:cs typeface="Arial" panose="020B0604020202020204" pitchFamily="34" charset="0"/>
              </a:rPr>
              <a:t>.</a:t>
            </a: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implemented by using access specifiers. An access specifier defines the scope and visibility of a class member. C# supports the following access specifiers:</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Public                                    + Private</a:t>
            </a:r>
            <a:endPar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 Internal</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internal</a:t>
            </a:r>
          </a:p>
          <a:p>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52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One Content :</a:t>
            </a:r>
            <a:endParaRPr lang="en-US" sz="3200" dirty="0"/>
          </a:p>
        </p:txBody>
      </p:sp>
      <p:sp>
        <p:nvSpPr>
          <p:cNvPr id="5" name="Content Placeholder 2"/>
          <p:cNvSpPr>
            <a:spLocks noGrp="1"/>
          </p:cNvSpPr>
          <p:nvPr>
            <p:ph idx="1"/>
          </p:nvPr>
        </p:nvSpPr>
        <p:spPr>
          <a:xfrm>
            <a:off x="1065212" y="1173051"/>
            <a:ext cx="10058400" cy="4229100"/>
          </a:xfrm>
        </p:spPr>
        <p:txBody>
          <a:bodyPr/>
          <a:lstStyle/>
          <a:p>
            <a:pPr marL="0" indent="0">
              <a:buNone/>
            </a:pPr>
            <a:r>
              <a:rPr lang="en-US" dirty="0" smtClean="0"/>
              <a:t>1- install visual Studio 2013 , 2015 , 2017 . </a:t>
            </a:r>
            <a:br>
              <a:rPr lang="en-US" dirty="0" smtClean="0"/>
            </a:br>
            <a:r>
              <a:rPr lang="en-US" dirty="0" smtClean="0"/>
              <a:t>2- Visual studio history . </a:t>
            </a:r>
            <a:br>
              <a:rPr lang="en-US" dirty="0" smtClean="0"/>
            </a:br>
            <a:r>
              <a:rPr lang="en-US" dirty="0" smtClean="0"/>
              <a:t>3- Lets have a look .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69" y="2944216"/>
            <a:ext cx="3396837"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834" y="2944216"/>
            <a:ext cx="3461143"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177" y="2944216"/>
            <a:ext cx="4111605" cy="2660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63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057" y="576110"/>
            <a:ext cx="10231013" cy="461665"/>
          </a:xfrm>
          <a:prstGeom prst="rect">
            <a:avLst/>
          </a:prstGeom>
          <a:noFill/>
        </p:spPr>
        <p:txBody>
          <a:bodyPr wrap="square" rtlCol="0">
            <a:spAutoFit/>
          </a:bodyPr>
          <a:lstStyle/>
          <a:p>
            <a:r>
              <a:rPr lang="en-US" sz="2400" b="1" dirty="0" smtClean="0"/>
              <a:t>Lets see some Examples of classes : </a:t>
            </a:r>
            <a:endParaRPr lang="en-US" sz="2400" b="1" dirty="0"/>
          </a:p>
        </p:txBody>
      </p:sp>
      <p:sp>
        <p:nvSpPr>
          <p:cNvPr id="5" name="Rectangle 2"/>
          <p:cNvSpPr>
            <a:spLocks noChangeArrowheads="1"/>
          </p:cNvSpPr>
          <p:nvPr/>
        </p:nvSpPr>
        <p:spPr bwMode="auto">
          <a:xfrm>
            <a:off x="0" y="1048802"/>
            <a:ext cx="12192000" cy="58091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dirty="0" smtClean="0"/>
              <a:t>    </a:t>
            </a:r>
            <a:r>
              <a:rPr lang="en-US" dirty="0">
                <a:solidFill>
                  <a:srgbClr val="0000FF"/>
                </a:solidFill>
                <a:latin typeface="Arial Unicode MS" panose="020B0604020202020204" pitchFamily="34" charset="-128"/>
              </a:rPr>
              <a:t>static void </a:t>
            </a:r>
            <a:r>
              <a:rPr lang="en-US" dirty="0" smtClean="0">
                <a:solidFill>
                  <a:schemeClr val="tx2">
                    <a:lumMod val="95000"/>
                    <a:lumOff val="5000"/>
                  </a:schemeClr>
                </a:solidFill>
                <a:latin typeface="Arial Unicode MS" panose="020B0604020202020204" pitchFamily="34" charset="-128"/>
              </a:rPr>
              <a:t>Main </a:t>
            </a:r>
            <a:r>
              <a:rPr lang="en-US" dirty="0" smtClean="0">
                <a:solidFill>
                  <a:srgbClr val="0000FF"/>
                </a:solidFill>
                <a:latin typeface="Arial Unicode MS" panose="020B0604020202020204" pitchFamily="34" charset="-128"/>
              </a:rPr>
              <a:t>(  string [  ] </a:t>
            </a:r>
            <a:r>
              <a:rPr lang="en-US" dirty="0" err="1">
                <a:solidFill>
                  <a:schemeClr val="tx2">
                    <a:lumMod val="95000"/>
                    <a:lumOff val="5000"/>
                  </a:schemeClr>
                </a:solidFill>
                <a:latin typeface="Arial Unicode MS" panose="020B0604020202020204" pitchFamily="34" charset="-128"/>
              </a:rPr>
              <a:t>args</a:t>
            </a:r>
            <a:r>
              <a:rPr lang="en-US" dirty="0" smtClean="0">
                <a:solidFill>
                  <a:srgbClr val="0000FF"/>
                </a:solidFill>
                <a:latin typeface="Arial Unicode MS" panose="020B0604020202020204" pitchFamily="34" charset="-128"/>
              </a:rPr>
              <a:t>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Car  </a:t>
            </a:r>
            <a:r>
              <a:rPr lang="en-US" dirty="0" err="1">
                <a:solidFill>
                  <a:schemeClr val="tx2">
                    <a:lumMod val="95000"/>
                    <a:lumOff val="5000"/>
                  </a:schemeClr>
                </a:solidFill>
                <a:latin typeface="Arial Unicode MS" panose="020B0604020202020204" pitchFamily="34" charset="-128"/>
              </a:rPr>
              <a:t>mycar</a:t>
            </a: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  </a:t>
            </a:r>
            <a:r>
              <a:rPr lang="en-US" dirty="0">
                <a:solidFill>
                  <a:srgbClr val="0000FF"/>
                </a:solidFill>
                <a:latin typeface="Arial Unicode MS" panose="020B0604020202020204" pitchFamily="34" charset="-128"/>
              </a:rPr>
              <a:t>new Car</a:t>
            </a:r>
            <a:r>
              <a:rPr lang="en-US" dirty="0" smtClean="0">
                <a:solidFill>
                  <a:srgbClr val="0000FF"/>
                </a:solidFill>
                <a:latin typeface="Arial Unicode MS" panose="020B0604020202020204" pitchFamily="34" charset="-128"/>
              </a:rPr>
              <a:t>( )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 = "</a:t>
            </a:r>
            <a:r>
              <a:rPr lang="en-US" dirty="0" err="1">
                <a:solidFill>
                  <a:schemeClr val="tx2">
                    <a:lumMod val="95000"/>
                    <a:lumOff val="5000"/>
                  </a:schemeClr>
                </a:solidFill>
                <a:latin typeface="Arial Unicode MS" panose="020B0604020202020204" pitchFamily="34" charset="-128"/>
              </a:rPr>
              <a:t>lamobergeny</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 "</a:t>
            </a:r>
            <a:r>
              <a:rPr lang="en-US" dirty="0">
                <a:solidFill>
                  <a:schemeClr val="tx2">
                    <a:lumMod val="95000"/>
                    <a:lumOff val="5000"/>
                  </a:schemeClr>
                </a:solidFill>
                <a:latin typeface="Arial Unicode MS" panose="020B0604020202020204" pitchFamily="34" charset="-128"/>
              </a:rPr>
              <a:t>blue</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 8798798456465464</a:t>
            </a:r>
            <a:r>
              <a:rPr lang="en-US" dirty="0" smtClean="0">
                <a:solidFill>
                  <a:srgbClr val="0000FF"/>
                </a:solidFill>
                <a:latin typeface="Arial Unicode MS" panose="020B0604020202020204" pitchFamily="34" charset="-128"/>
              </a:rPr>
              <a:t>;</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string </a:t>
            </a:r>
            <a:r>
              <a:rPr lang="en-US" dirty="0" smtClean="0">
                <a:solidFill>
                  <a:srgbClr val="0000FF"/>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data</a:t>
            </a:r>
            <a:r>
              <a:rPr lang="en-US" dirty="0">
                <a:solidFill>
                  <a:srgbClr val="0000FF"/>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mycar.GetCarName</a:t>
            </a:r>
            <a:r>
              <a:rPr lang="en-US" dirty="0">
                <a:solidFill>
                  <a:schemeClr val="tx2">
                    <a:lumMod val="95000"/>
                    <a:lumOff val="5000"/>
                  </a:schemeClr>
                </a:solidFill>
                <a:latin typeface="Arial Unicode MS" panose="020B0604020202020204" pitchFamily="34" charset="-128"/>
              </a:rPr>
              <a:t>()</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Console.WriteLine("</a:t>
            </a:r>
            <a:r>
              <a:rPr lang="en-US" dirty="0">
                <a:solidFill>
                  <a:schemeClr val="tx2">
                    <a:lumMod val="95000"/>
                    <a:lumOff val="5000"/>
                  </a:schemeClr>
                </a:solidFill>
                <a:latin typeface="Arial Unicode MS" panose="020B0604020202020204" pitchFamily="34" charset="-128"/>
              </a:rPr>
              <a:t>car color is :" + data</a:t>
            </a:r>
            <a:r>
              <a:rPr lang="en-US" dirty="0" smtClean="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Console.ReadLine();</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a:t>
            </a:r>
          </a:p>
          <a:p>
            <a:pPr lvl="1"/>
            <a:r>
              <a:rPr lang="en-US" dirty="0" smtClean="0">
                <a:solidFill>
                  <a:srgbClr val="0000FF"/>
                </a:solidFill>
                <a:latin typeface="Arial Unicode MS" panose="020B0604020202020204" pitchFamily="34" charset="-128"/>
              </a:rPr>
              <a:t>     class </a:t>
            </a:r>
            <a:r>
              <a:rPr lang="en-US" dirty="0">
                <a:solidFill>
                  <a:srgbClr val="0000FF"/>
                </a:solidFill>
                <a:latin typeface="Arial Unicode MS" panose="020B0604020202020204" pitchFamily="34" charset="-128"/>
              </a:rPr>
              <a:t>Car</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long </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public string </a:t>
            </a:r>
            <a:r>
              <a:rPr lang="en-US" dirty="0" err="1">
                <a:solidFill>
                  <a:schemeClr val="tx2">
                    <a:lumMod val="95000"/>
                    <a:lumOff val="5000"/>
                  </a:schemeClr>
                </a:solidFill>
                <a:latin typeface="Arial Unicode MS" panose="020B0604020202020204" pitchFamily="34" charset="-128"/>
              </a:rPr>
              <a:t>GetCarName</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return </a:t>
            </a:r>
            <a:r>
              <a:rPr lang="en-US" dirty="0" err="1">
                <a:solidFill>
                  <a:schemeClr val="tx2">
                    <a:lumMod val="95000"/>
                    <a:lumOff val="5000"/>
                  </a:schemeClr>
                </a:solidFill>
                <a:latin typeface="Arial Unicode MS" panose="020B0604020202020204" pitchFamily="34" charset="-128"/>
              </a:rPr>
              <a:t>this.Name</a:t>
            </a:r>
            <a:r>
              <a:rPr lang="en-US" dirty="0">
                <a:solidFill>
                  <a:srgbClr val="0000FF"/>
                </a:solidFill>
                <a:latin typeface="Arial Unicode MS" panose="020B0604020202020204" pitchFamily="34" charset="-128"/>
              </a:rPr>
              <a:t>;</a:t>
            </a:r>
          </a:p>
          <a:p>
            <a:pPr lvl="2"/>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p>
          <a:p>
            <a:pPr lvl="2"/>
            <a:r>
              <a:rPr lang="en-US" dirty="0" smtClean="0">
                <a:solidFill>
                  <a:srgbClr val="0000FF"/>
                </a:solidFill>
                <a:latin typeface="Arial Unicode MS" panose="020B0604020202020204" pitchFamily="34" charset="-128"/>
              </a:rPr>
              <a:t>}</a:t>
            </a:r>
            <a:endParaRPr lang="en-US" altLang="en-US" dirty="0">
              <a:solidFill>
                <a:srgbClr val="0000FF"/>
              </a:solidFill>
              <a:latin typeface="Arial Unicode MS" panose="020B0604020202020204" pitchFamily="34" charset="-128"/>
            </a:endParaRPr>
          </a:p>
        </p:txBody>
      </p:sp>
    </p:spTree>
    <p:extLst>
      <p:ext uri="{BB962C8B-B14F-4D97-AF65-F5344CB8AC3E}">
        <p14:creationId xmlns:p14="http://schemas.microsoft.com/office/powerpoint/2010/main" val="24337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smtClean="0">
                <a:solidFill>
                  <a:schemeClr val="accent2">
                    <a:lumMod val="50000"/>
                  </a:schemeClr>
                </a:solidFill>
              </a:rPr>
              <a:t>Properties :</a:t>
            </a:r>
            <a:r>
              <a:rPr lang="en-US" sz="2400" b="1" dirty="0" smtClean="0"/>
              <a:t/>
            </a:r>
            <a:br>
              <a:rPr lang="en-US" sz="2400" b="1" dirty="0" smtClean="0"/>
            </a:br>
            <a:r>
              <a:rPr lang="en-US" sz="2200" dirty="0">
                <a:solidFill>
                  <a:schemeClr val="accent4"/>
                </a:solidFill>
                <a:latin typeface="Arial" panose="020B0604020202020204" pitchFamily="34" charset="0"/>
                <a:cs typeface="Arial" panose="020B0604020202020204" pitchFamily="34" charset="0"/>
              </a:rPr>
              <a:t>Properties allow you to control the accessibility of a classes variables, and is the recommended way to access variables from the outside in an object oriented programming language like C#. In our chapter on </a:t>
            </a:r>
            <a:r>
              <a:rPr lang="en-US" sz="2200" dirty="0" smtClean="0">
                <a:solidFill>
                  <a:schemeClr val="accent4"/>
                </a:solidFill>
                <a:latin typeface="Arial" panose="020B0604020202020204" pitchFamily="34" charset="0"/>
                <a:cs typeface="Arial" panose="020B0604020202020204" pitchFamily="34" charset="0"/>
              </a:rPr>
              <a:t>classes . </a:t>
            </a: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property is much like a combination of a variable and a </a:t>
            </a:r>
            <a:r>
              <a:rPr lang="en-US" sz="2200" dirty="0" smtClean="0">
                <a:solidFill>
                  <a:schemeClr val="accent4"/>
                </a:solidFill>
                <a:latin typeface="Arial" panose="020B0604020202020204" pitchFamily="34" charset="0"/>
                <a:cs typeface="Arial" panose="020B0604020202020204" pitchFamily="34" charset="0"/>
              </a:rPr>
              <a:t>method .</a:t>
            </a: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566618"/>
            <a:ext cx="9725371" cy="39933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200" dirty="0">
                <a:solidFill>
                  <a:schemeClr val="accent4"/>
                </a:solidFill>
                <a:latin typeface="Arial" panose="020B0604020202020204" pitchFamily="34" charset="0"/>
                <a:cs typeface="Arial" panose="020B0604020202020204" pitchFamily="34" charset="0"/>
              </a:rPr>
              <a:t>class Car</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Color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Name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long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SerialNumber</a:t>
            </a:r>
            <a:r>
              <a:rPr lang="en-US" sz="2200" dirty="0">
                <a:solidFill>
                  <a:schemeClr val="accent4"/>
                </a:solidFill>
                <a:latin typeface="Arial" panose="020B0604020202020204" pitchFamily="34" charset="0"/>
                <a:cs typeface="Arial" panose="020B0604020202020204" pitchFamily="34" charset="0"/>
              </a:rPr>
              <a:t> { get; set; </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GetCarName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6">
                    <a:lumMod val="75000"/>
                  </a:schemeClr>
                </a:solidFill>
                <a:latin typeface="Arial" panose="020B0604020202020204" pitchFamily="34" charset="0"/>
                <a:cs typeface="Arial" panose="020B0604020202020204" pitchFamily="34" charset="0"/>
              </a:rPr>
              <a:t>return</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this.Name</a:t>
            </a:r>
            <a:r>
              <a:rPr lang="en-US" sz="2200" dirty="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a:t>
            </a:r>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endParaRPr lang="en-US" alt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5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Constructors </a:t>
            </a:r>
            <a:r>
              <a:rPr lang="en-US" sz="2400" b="1" dirty="0" smtClean="0"/>
              <a:t/>
            </a:r>
            <a:br>
              <a:rPr lang="en-US" sz="2400" b="1" dirty="0" smtClean="0"/>
            </a:br>
            <a:r>
              <a:rPr lang="en-US" sz="2200"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Constructors are special </a:t>
            </a:r>
            <a:r>
              <a:rPr lang="en-US" sz="2200"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used when instantiating a class. A constructor can never return anything</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which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why you don't have to define a return type for it</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smtClean="0">
                <a:solidFill>
                  <a:schemeClr val="accent4"/>
                </a:solidFill>
                <a:latin typeface="Arial" panose="020B0604020202020204" pitchFamily="34" charset="0"/>
                <a:cs typeface="Arial" panose="020B0604020202020204" pitchFamily="34" charset="0"/>
              </a:rPr>
              <a:t>  A </a:t>
            </a:r>
            <a:r>
              <a:rPr lang="en-US" sz="2200" dirty="0">
                <a:solidFill>
                  <a:schemeClr val="accent4"/>
                </a:solidFill>
                <a:latin typeface="Arial" panose="020B0604020202020204" pitchFamily="34" charset="0"/>
                <a:cs typeface="Arial" panose="020B0604020202020204" pitchFamily="34" charset="0"/>
              </a:rPr>
              <a:t>normal method is defined like </a:t>
            </a:r>
            <a:r>
              <a:rPr lang="en-US" sz="2200" dirty="0" smtClean="0">
                <a:solidFill>
                  <a:schemeClr val="accent4"/>
                </a:solidFill>
                <a:latin typeface="Arial" panose="020B0604020202020204" pitchFamily="34" charset="0"/>
                <a:cs typeface="Arial" panose="020B0604020202020204" pitchFamily="34" charset="0"/>
              </a:rPr>
              <a:t>this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51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67325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class </a:t>
            </a:r>
            <a:r>
              <a:rPr lang="en-US" sz="2000" dirty="0">
                <a:latin typeface="Arial" panose="020B0604020202020204" pitchFamily="34" charset="0"/>
                <a:cs typeface="Arial" panose="020B0604020202020204" pitchFamily="34" charset="0"/>
              </a:rPr>
              <a:t>Car</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public string Color { get; set; }</a:t>
            </a:r>
          </a:p>
          <a:p>
            <a:r>
              <a:rPr lang="en-US" sz="2000" dirty="0">
                <a:latin typeface="Arial" panose="020B0604020202020204" pitchFamily="34" charset="0"/>
                <a:cs typeface="Arial" panose="020B0604020202020204" pitchFamily="34" charset="0"/>
              </a:rPr>
              <a:t>        public string Name { get; set; }</a:t>
            </a:r>
          </a:p>
          <a:p>
            <a:r>
              <a:rPr lang="en-US" sz="2000" dirty="0">
                <a:latin typeface="Arial" panose="020B0604020202020204" pitchFamily="34" charset="0"/>
                <a:cs typeface="Arial" panose="020B0604020202020204" pitchFamily="34" charset="0"/>
              </a:rPr>
              <a:t>        public long </a:t>
            </a:r>
            <a:r>
              <a:rPr lang="en-US" sz="2000" dirty="0" err="1">
                <a:latin typeface="Arial" panose="020B0604020202020204" pitchFamily="34" charset="0"/>
                <a:cs typeface="Arial" panose="020B0604020202020204" pitchFamily="34" charset="0"/>
              </a:rPr>
              <a:t>SerialNumber</a:t>
            </a:r>
            <a:r>
              <a:rPr lang="en-US" sz="2000" dirty="0">
                <a:latin typeface="Arial" panose="020B0604020202020204" pitchFamily="34" charset="0"/>
                <a:cs typeface="Arial" panose="020B0604020202020204" pitchFamily="34" charset="0"/>
              </a:rPr>
              <a:t> { get; set;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string </a:t>
            </a:r>
            <a:r>
              <a:rPr lang="en-US" sz="2000" dirty="0" err="1">
                <a:latin typeface="Arial" panose="020B0604020202020204" pitchFamily="34" charset="0"/>
                <a:cs typeface="Arial" panose="020B0604020202020204" pitchFamily="34" charset="0"/>
              </a:rPr>
              <a:t>GetCarName</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return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Car ()</a:t>
            </a:r>
          </a:p>
          <a:p>
            <a:r>
              <a:rPr lang="en-US" sz="2000" dirty="0">
                <a:latin typeface="Arial" panose="020B0604020202020204" pitchFamily="34" charset="0"/>
                <a:cs typeface="Arial" panose="020B0604020202020204" pitchFamily="34" charset="0"/>
              </a:rPr>
              <a:t>        {  </a:t>
            </a:r>
            <a:r>
              <a:rPr lang="en-US" sz="2000" dirty="0" smtClean="0">
                <a:latin typeface="Arial" panose="020B0604020202020204" pitchFamily="34" charset="0"/>
                <a:cs typeface="Arial" panose="020B0604020202020204" pitchFamily="34" charset="0"/>
              </a:rPr>
              <a:t>           }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public Car (string _color)</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this.Color</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_color; </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 (string _color , string _name)</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_name; }</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Car(string _color , string _name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_serial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a:t>
            </a:r>
            <a:r>
              <a:rPr lang="en-US" sz="2000" dirty="0" err="1">
                <a:latin typeface="Arial" panose="020B0604020202020204" pitchFamily="34" charset="0"/>
                <a:cs typeface="Arial" panose="020B0604020202020204" pitchFamily="34" charset="0"/>
              </a:rPr>
              <a:t>name;this.SerialNumber</a:t>
            </a:r>
            <a:r>
              <a:rPr lang="en-US" sz="2000" dirty="0">
                <a:latin typeface="Arial" panose="020B0604020202020204" pitchFamily="34" charset="0"/>
                <a:cs typeface="Arial" panose="020B0604020202020204" pitchFamily="34" charset="0"/>
              </a:rPr>
              <a:t> = _serial; }</a:t>
            </a:r>
          </a:p>
          <a:p>
            <a:r>
              <a:rPr lang="en-US" sz="2000" dirty="0">
                <a:latin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32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803" y="711200"/>
            <a:ext cx="10231013" cy="2831544"/>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solidFill>
                  <a:schemeClr val="accent4"/>
                </a:solidFill>
                <a:latin typeface="Arial" panose="020B0604020202020204" pitchFamily="34" charset="0"/>
                <a:cs typeface="Arial" panose="020B0604020202020204" pitchFamily="34" charset="0"/>
              </a:rPr>
              <a:t>Destructors  :</a:t>
            </a:r>
          </a:p>
          <a:p>
            <a:pPr lvl="0" eaLnBrk="0" fontAlgn="base" hangingPunct="0">
              <a:spcBef>
                <a:spcPct val="0"/>
              </a:spcBef>
              <a:spcAft>
                <a:spcPct val="0"/>
              </a:spcAft>
            </a:pPr>
            <a:endParaRPr lang="en-US" altLang="en-US" sz="2000" b="1" dirty="0">
              <a:solidFill>
                <a:srgbClr val="666666"/>
              </a:solidFill>
              <a:latin typeface="Georgia" panose="02040502050405020303" pitchFamily="18" charset="0"/>
            </a:endParaRPr>
          </a:p>
          <a:p>
            <a:pPr lvl="0" eaLnBrk="0" fontAlgn="base" hangingPunct="0">
              <a:spcBef>
                <a:spcPct val="0"/>
              </a:spcBef>
              <a:spcAft>
                <a:spcPct val="0"/>
              </a:spcAft>
            </a:pPr>
            <a:r>
              <a:rPr lang="en-US" altLang="en-US" sz="2200" dirty="0">
                <a:solidFill>
                  <a:schemeClr val="accent4"/>
                </a:solidFill>
                <a:latin typeface="Arial" panose="020B0604020202020204" pitchFamily="34" charset="0"/>
                <a:cs typeface="Arial" panose="020B0604020202020204" pitchFamily="34" charset="0"/>
              </a:rPr>
              <a:t>Since C# is garbage collected, </a:t>
            </a:r>
            <a:r>
              <a:rPr lang="en-US" altLang="en-US" sz="2200" dirty="0" err="1">
                <a:solidFill>
                  <a:schemeClr val="accent4"/>
                </a:solidFill>
                <a:latin typeface="Arial" panose="020B0604020202020204" pitchFamily="34" charset="0"/>
                <a:cs typeface="Arial" panose="020B0604020202020204" pitchFamily="34" charset="0"/>
              </a:rPr>
              <a:t>meaing</a:t>
            </a:r>
            <a:r>
              <a:rPr lang="en-US" altLang="en-US" sz="2200" dirty="0">
                <a:solidFill>
                  <a:schemeClr val="accent4"/>
                </a:solidFill>
                <a:latin typeface="Arial" panose="020B0604020202020204" pitchFamily="34" charset="0"/>
                <a:cs typeface="Arial" panose="020B0604020202020204" pitchFamily="34" charset="0"/>
              </a:rPr>
              <a:t> that the framework will free the objects that you no longer use, there may be times where you need to do some manual cleanup. A destructor, a method called once an object is disposed, can be used to cleanup resources used by the object. Destructors doesn't look very much like other methods in C#. Here is an </a:t>
            </a:r>
            <a:r>
              <a:rPr lang="en-US" altLang="en-US" sz="2200" dirty="0" smtClean="0">
                <a:solidFill>
                  <a:schemeClr val="accent4"/>
                </a:solidFill>
                <a:latin typeface="Arial" panose="020B0604020202020204" pitchFamily="34" charset="0"/>
                <a:cs typeface="Arial" panose="020B0604020202020204" pitchFamily="34" charset="0"/>
              </a:rPr>
              <a:t>example </a:t>
            </a:r>
            <a:r>
              <a:rPr lang="en-US" altLang="en-US" sz="2200" dirty="0">
                <a:solidFill>
                  <a:schemeClr val="accent4"/>
                </a:solidFill>
                <a:latin typeface="Arial" panose="020B0604020202020204" pitchFamily="34" charset="0"/>
                <a:cs typeface="Arial" panose="020B0604020202020204" pitchFamily="34" charset="0"/>
              </a:rPr>
              <a:t>of a destructor for our Car class:</a:t>
            </a:r>
          </a:p>
          <a:p>
            <a:pPr lvl="0" eaLnBrk="0" fontAlgn="base" hangingPunct="0">
              <a:spcBef>
                <a:spcPct val="0"/>
              </a:spcBef>
              <a:spcAft>
                <a:spcPct val="0"/>
              </a:spcAft>
            </a:pPr>
            <a:endParaRPr lang="en-US" altLang="en-US" sz="2400" b="1" dirty="0">
              <a:solidFill>
                <a:srgbClr val="666666"/>
              </a:solidFill>
              <a:latin typeface="Georgia" panose="02040502050405020303" pitchFamily="18" charset="0"/>
            </a:endParaRPr>
          </a:p>
        </p:txBody>
      </p:sp>
      <p:sp>
        <p:nvSpPr>
          <p:cNvPr id="5" name="Rectangle 2"/>
          <p:cNvSpPr>
            <a:spLocks noChangeArrowheads="1"/>
          </p:cNvSpPr>
          <p:nvPr/>
        </p:nvSpPr>
        <p:spPr bwMode="auto">
          <a:xfrm>
            <a:off x="227012" y="3847088"/>
            <a:ext cx="9725371" cy="1684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Arial Unicode MS" panose="020B0604020202020204" pitchFamily="34" charset="-128"/>
              </a:rPr>
              <a:t>   ~Car (   )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Console.WriteLine</a:t>
            </a:r>
            <a:r>
              <a:rPr lang="en-US" altLang="en-US" sz="2000" dirty="0">
                <a:solidFill>
                  <a:srgbClr val="000000"/>
                </a:solidFill>
                <a:latin typeface="Arial Unicode MS" panose="020B0604020202020204" pitchFamily="34" charset="-128"/>
              </a:rPr>
              <a:t>("Out..");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3200" dirty="0" smtClean="0"/>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34845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18521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Method overloading :</a:t>
            </a:r>
            <a:br>
              <a:rPr lang="en-US" sz="2400" b="1" dirty="0">
                <a:solidFill>
                  <a:schemeClr val="accent4"/>
                </a:solidFill>
                <a:latin typeface="Arial" panose="020B0604020202020204" pitchFamily="34" charset="0"/>
                <a:cs typeface="Arial" panose="020B0604020202020204" pitchFamily="34" charset="0"/>
              </a:rPr>
            </a:br>
            <a:r>
              <a:rPr lang="en-US" sz="2400" dirty="0"/>
              <a:t> </a:t>
            </a:r>
            <a:r>
              <a:rPr lang="en-US" sz="2200" dirty="0">
                <a:solidFill>
                  <a:schemeClr val="accent4"/>
                </a:solidFill>
                <a:latin typeface="Arial" panose="020B0604020202020204" pitchFamily="34" charset="0"/>
                <a:cs typeface="Arial" panose="020B0604020202020204" pitchFamily="34" charset="0"/>
              </a:rPr>
              <a:t>It allows the programmer do define several methods with the same name, as long as they take a different set of parameters. When you use the classes of the .NET framework, you will soon realize that method overloading is used all over the place. A good example of this, is the Substring() method of the String class. It is with an extra overload, like this</a:t>
            </a:r>
          </a:p>
        </p:txBody>
      </p:sp>
      <p:sp>
        <p:nvSpPr>
          <p:cNvPr id="5" name="Rectangle 2"/>
          <p:cNvSpPr>
            <a:spLocks noChangeArrowheads="1"/>
          </p:cNvSpPr>
          <p:nvPr/>
        </p:nvSpPr>
        <p:spPr bwMode="auto">
          <a:xfrm>
            <a:off x="227012" y="3340914"/>
            <a:ext cx="9725371" cy="11925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FF"/>
                </a:solidFill>
                <a:latin typeface="Arial Unicode MS" panose="020B0604020202020204" pitchFamily="34" charset="-128"/>
              </a:rPr>
              <a:t>string</a:t>
            </a:r>
            <a:r>
              <a:rPr lang="en-US" altLang="en-US" sz="2000" dirty="0">
                <a:solidFill>
                  <a:srgbClr val="000000"/>
                </a:solidFill>
                <a:latin typeface="Arial Unicode MS" panose="020B0604020202020204" pitchFamily="34" charset="-128"/>
              </a:rPr>
              <a:t> 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a:t>
            </a:r>
            <a:r>
              <a:rPr lang="en-US" altLang="en-US" sz="2000" dirty="0" smtClean="0">
                <a:solidFill>
                  <a:srgbClr val="000000"/>
                </a:solidFill>
                <a:latin typeface="Arial Unicode MS" panose="020B0604020202020204" pitchFamily="34" charset="-128"/>
              </a:rPr>
              <a:t>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length</a:t>
            </a:r>
            <a:r>
              <a:rPr lang="en-US" altLang="en-US" sz="2000" dirty="0" smtClean="0">
                <a:solidFill>
                  <a:srgbClr val="000000"/>
                </a:solidFill>
                <a:latin typeface="Arial Unicode MS" panose="020B0604020202020204" pitchFamily="34" charset="-128"/>
              </a:rPr>
              <a:t>)</a:t>
            </a: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length , double 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82386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227012" y="815483"/>
            <a:ext cx="10231013" cy="520142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public </a:t>
            </a:r>
            <a:r>
              <a:rPr lang="en-US" sz="2200" dirty="0">
                <a:solidFill>
                  <a:schemeClr val="accent4"/>
                </a:solidFill>
                <a:latin typeface="Arial" panose="020B0604020202020204" pitchFamily="34" charset="0"/>
                <a:cs typeface="Arial" panose="020B0604020202020204" pitchFamily="34" charset="0"/>
              </a:rPr>
              <a:t>- the member can be reached from anywhere. This is the least restrictive visibility. </a:t>
            </a:r>
            <a:r>
              <a:rPr lang="en-US" sz="2200" dirty="0" err="1">
                <a:solidFill>
                  <a:schemeClr val="accent4"/>
                </a:solidFill>
                <a:latin typeface="Arial" panose="020B0604020202020204" pitchFamily="34" charset="0"/>
                <a:cs typeface="Arial" panose="020B0604020202020204" pitchFamily="34" charset="0"/>
              </a:rPr>
              <a:t>Enums</a:t>
            </a:r>
            <a:r>
              <a:rPr lang="en-US" sz="2200" dirty="0">
                <a:solidFill>
                  <a:schemeClr val="accent4"/>
                </a:solidFill>
                <a:latin typeface="Arial" panose="020B0604020202020204" pitchFamily="34" charset="0"/>
                <a:cs typeface="Arial" panose="020B0604020202020204" pitchFamily="34" charset="0"/>
              </a:rPr>
              <a:t> and interfaces are, by default, publicly visible.</a:t>
            </a:r>
            <a:r>
              <a:rPr lang="en-US" sz="2400" dirty="0"/>
              <a:t> </a:t>
            </a:r>
            <a:br>
              <a:rPr lang="en-US" sz="2400" dirty="0"/>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a:t>
            </a:r>
            <a:r>
              <a:rPr lang="en-US" sz="2200" dirty="0">
                <a:solidFill>
                  <a:schemeClr val="accent4"/>
                </a:solidFill>
                <a:latin typeface="Arial" panose="020B0604020202020204" pitchFamily="34" charset="0"/>
                <a:cs typeface="Arial" panose="020B0604020202020204" pitchFamily="34" charset="0"/>
              </a:rPr>
              <a:t>- members can only be reached from within the same class, or from a class which inherits from this class.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internal </a:t>
            </a:r>
            <a:r>
              <a:rPr lang="en-US" sz="2200" dirty="0">
                <a:solidFill>
                  <a:schemeClr val="accent4"/>
                </a:solidFill>
                <a:latin typeface="Arial" panose="020B0604020202020204" pitchFamily="34" charset="0"/>
                <a:cs typeface="Arial" panose="020B0604020202020204" pitchFamily="34" charset="0"/>
              </a:rPr>
              <a:t>- members can be reached from within the same project only.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internal</a:t>
            </a:r>
            <a:r>
              <a:rPr lang="en-US" sz="2400" dirty="0"/>
              <a:t> </a:t>
            </a:r>
            <a:r>
              <a:rPr lang="en-US" sz="2200" dirty="0">
                <a:solidFill>
                  <a:schemeClr val="accent4"/>
                </a:solidFill>
                <a:latin typeface="Arial" panose="020B0604020202020204" pitchFamily="34" charset="0"/>
                <a:cs typeface="Arial" panose="020B0604020202020204" pitchFamily="34" charset="0"/>
              </a:rPr>
              <a:t>- the same as internal, except that also classes which inherits from this class can reach it members, even from another project.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private</a:t>
            </a:r>
            <a:r>
              <a:rPr lang="en-US" sz="2400" dirty="0"/>
              <a:t> </a:t>
            </a:r>
            <a:r>
              <a:rPr lang="en-US" sz="2200" dirty="0">
                <a:solidFill>
                  <a:schemeClr val="accent4"/>
                </a:solidFill>
                <a:latin typeface="Arial" panose="020B0604020202020204" pitchFamily="34" charset="0"/>
                <a:cs typeface="Arial" panose="020B0604020202020204" pitchFamily="34" charset="0"/>
              </a:rPr>
              <a:t>- can only be reached by members from the same class. This is the most restrictive visibility. Classes and </a:t>
            </a:r>
            <a:r>
              <a:rPr lang="en-US" sz="2200" dirty="0" err="1">
                <a:solidFill>
                  <a:schemeClr val="accent4"/>
                </a:solidFill>
                <a:latin typeface="Arial" panose="020B0604020202020204" pitchFamily="34" charset="0"/>
                <a:cs typeface="Arial" panose="020B0604020202020204" pitchFamily="34" charset="0"/>
              </a:rPr>
              <a:t>structs</a:t>
            </a:r>
            <a:r>
              <a:rPr lang="en-US" sz="2200" dirty="0">
                <a:solidFill>
                  <a:schemeClr val="accent4"/>
                </a:solidFill>
                <a:latin typeface="Arial" panose="020B0604020202020204" pitchFamily="34" charset="0"/>
                <a:cs typeface="Arial" panose="020B0604020202020204" pitchFamily="34" charset="0"/>
              </a:rPr>
              <a:t> are by default set to private visibility. </a:t>
            </a:r>
          </a:p>
        </p:txBody>
      </p:sp>
    </p:spTree>
    <p:extLst>
      <p:ext uri="{BB962C8B-B14F-4D97-AF65-F5344CB8AC3E}">
        <p14:creationId xmlns:p14="http://schemas.microsoft.com/office/powerpoint/2010/main" val="164387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Static members</a:t>
            </a:r>
          </a:p>
          <a:p>
            <a:r>
              <a:rPr lang="en-US" sz="2200" dirty="0">
                <a:solidFill>
                  <a:schemeClr val="accent4"/>
                </a:solidFill>
                <a:latin typeface="Arial" panose="020B0604020202020204" pitchFamily="34" charset="0"/>
                <a:cs typeface="Arial" panose="020B0604020202020204" pitchFamily="34" charset="0"/>
              </a:rPr>
              <a:t>in some cases, you might like to have a class which you may use without instantiating it, or at least a class where you can use members of it without creating an object for it. For instance, you may have a class with a variable that always remains the same, no matter where and how it's used. This is called a static member, static because it remains the </a:t>
            </a:r>
            <a:r>
              <a:rPr lang="en-US" sz="2200" dirty="0" smtClean="0">
                <a:solidFill>
                  <a:schemeClr val="accent4"/>
                </a:solidFill>
                <a:latin typeface="Arial" panose="020B0604020202020204" pitchFamily="34" charset="0"/>
                <a:cs typeface="Arial" panose="020B0604020202020204" pitchFamily="34" charset="0"/>
              </a:rPr>
              <a:t>same .</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957017"/>
            <a:ext cx="9725371" cy="390098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000" dirty="0" smtClean="0"/>
              <a:t>     </a:t>
            </a:r>
            <a:r>
              <a:rPr lang="en-US" b="1" dirty="0" smtClean="0">
                <a:solidFill>
                  <a:schemeClr val="bg2">
                    <a:lumMod val="50000"/>
                  </a:schemeClr>
                </a:solidFill>
                <a:latin typeface="Arial Unicode MS" panose="020B0604020202020204" pitchFamily="34" charset="-128"/>
              </a:rPr>
              <a:t>public</a:t>
            </a:r>
            <a:r>
              <a:rPr lang="en-US" dirty="0" smtClean="0">
                <a:solidFill>
                  <a:schemeClr val="bg2">
                    <a:lumMod val="50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static </a:t>
            </a:r>
            <a:r>
              <a:rPr lang="en-US" dirty="0" err="1">
                <a:solidFill>
                  <a:schemeClr val="tx2">
                    <a:lumMod val="95000"/>
                    <a:lumOff val="5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smtClean="0">
                <a:solidFill>
                  <a:schemeClr val="tx2">
                    <a:lumMod val="95000"/>
                    <a:lumOff val="5000"/>
                  </a:schemeClr>
                </a:solidFill>
                <a:latin typeface="Arial Unicode MS" panose="020B0604020202020204" pitchFamily="34" charset="-128"/>
              </a:rPr>
              <a:t>CalculateArea</a:t>
            </a:r>
            <a:r>
              <a:rPr lang="en-US" dirty="0" smtClean="0">
                <a:solidFill>
                  <a:schemeClr val="tx2">
                    <a:lumMod val="95000"/>
                    <a:lumOff val="5000"/>
                  </a:schemeClr>
                </a:solidFill>
                <a:latin typeface="Arial Unicode MS" panose="020B0604020202020204" pitchFamily="34" charset="-128"/>
              </a:rPr>
              <a:t> ( </a:t>
            </a:r>
            <a:r>
              <a:rPr lang="en-US" b="1" dirty="0" err="1">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return</a:t>
            </a:r>
            <a:r>
              <a:rPr lang="en-US" dirty="0">
                <a:solidFill>
                  <a:schemeClr val="tx2">
                    <a:lumMod val="95000"/>
                    <a:lumOff val="5000"/>
                  </a:schemeClr>
                </a:solidFill>
                <a:latin typeface="Arial Unicode MS" panose="020B0604020202020204" pitchFamily="34" charset="-128"/>
              </a:rPr>
              <a:t> width * height;</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a:t>
            </a:r>
          </a:p>
          <a:p>
            <a:r>
              <a:rPr lang="en-US" dirty="0" smtClean="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class</a:t>
            </a:r>
            <a:r>
              <a:rPr lang="en-US" dirty="0">
                <a:solidFill>
                  <a:schemeClr val="tx2">
                    <a:lumMod val="95000"/>
                    <a:lumOff val="5000"/>
                  </a:schemeClr>
                </a:solidFill>
                <a:latin typeface="Arial Unicode MS" panose="020B0604020202020204" pitchFamily="34" charset="-128"/>
              </a:rPr>
              <a:t> Rectangle</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CalculateArea</a:t>
            </a:r>
            <a:r>
              <a:rPr lang="en-US" b="1" dirty="0" smtClean="0">
                <a:solidFill>
                  <a:schemeClr val="bg2">
                    <a:lumMod val="50000"/>
                  </a:schemeClr>
                </a:solidFill>
                <a:latin typeface="Arial Unicode MS" panose="020B0604020202020204" pitchFamily="34" charset="-128"/>
              </a:rPr>
              <a:t>(</a:t>
            </a:r>
            <a:r>
              <a:rPr lang="en-US" b="1" dirty="0">
                <a:solidFill>
                  <a:schemeClr val="bg2">
                    <a:lumMod val="50000"/>
                  </a:schemeClr>
                </a:solidFill>
                <a:latin typeface="Arial Unicode MS" panose="020B0604020202020204" pitchFamily="34" charset="-128"/>
              </a:rPr>
              <a:t> </a:t>
            </a:r>
            <a:r>
              <a:rPr lang="en-US" b="1" dirty="0" err="1" smtClean="0">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return width *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endParaRPr lang="en-US" altLang="en-US" dirty="0">
              <a:solidFill>
                <a:schemeClr val="tx2">
                  <a:lumMod val="95000"/>
                  <a:lumOff val="5000"/>
                </a:schemeClr>
              </a:solidFill>
              <a:latin typeface="Arial Unicode MS" panose="020B0604020202020204" pitchFamily="34" charset="-128"/>
            </a:endParaRPr>
          </a:p>
          <a:p>
            <a:endParaRPr lang="en-US" altLang="en-US" dirty="0">
              <a:solidFill>
                <a:schemeClr val="tx2">
                  <a:lumMod val="95000"/>
                  <a:lumOff val="5000"/>
                </a:schemeClr>
              </a:solidFill>
              <a:latin typeface="Arial Unicode MS" panose="020B0604020202020204" pitchFamily="34" charset="-128"/>
            </a:endParaRPr>
          </a:p>
        </p:txBody>
      </p:sp>
    </p:spTree>
    <p:extLst>
      <p:ext uri="{BB962C8B-B14F-4D97-AF65-F5344CB8AC3E}">
        <p14:creationId xmlns:p14="http://schemas.microsoft.com/office/powerpoint/2010/main" val="41920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893100"/>
          </a:xfrm>
          <a:prstGeom prst="rect">
            <a:avLst/>
          </a:prstGeom>
          <a:noFill/>
        </p:spPr>
        <p:txBody>
          <a:bodyPr wrap="square" rtlCol="0">
            <a:spAutoFit/>
          </a:bodyPr>
          <a:lstStyle/>
          <a:p>
            <a:r>
              <a:rPr lang="en-US" sz="2400" b="1" dirty="0" smtClean="0"/>
              <a:t>Inheritance :</a:t>
            </a:r>
            <a:br>
              <a:rPr lang="en-US" sz="2400" b="1" dirty="0" smtClean="0"/>
            </a:br>
            <a:r>
              <a:rPr lang="en-US" sz="2200" dirty="0">
                <a:solidFill>
                  <a:schemeClr val="accent4"/>
                </a:solidFill>
                <a:latin typeface="Arial" panose="020B0604020202020204" pitchFamily="34" charset="0"/>
                <a:cs typeface="Arial" panose="020B0604020202020204" pitchFamily="34" charset="0"/>
              </a:rPr>
              <a:t>One of the absolute key aspects of Object Oriented Programming (OOP), which is the concept that C# is built upon, is inheritance, the ability to create classes which inherits certain aspects from parent classes</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400" b="1" dirty="0" smtClean="0">
                <a:solidFill>
                  <a:schemeClr val="accent4"/>
                </a:solidFill>
                <a:latin typeface="Arial" panose="020B0604020202020204" pitchFamily="34" charset="0"/>
                <a:cs typeface="Arial" panose="020B0604020202020204" pitchFamily="34" charset="0"/>
              </a:rPr>
              <a:t>Lets see some Examples : </a:t>
            </a:r>
          </a:p>
          <a:p>
            <a:endParaRPr lang="en-US" sz="2400" b="1" dirty="0" smtClean="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0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a:t>
            </a:r>
            <a:r>
              <a:rPr lang="en-US" sz="2800" b="1" dirty="0" smtClean="0"/>
              <a:t>- </a:t>
            </a:r>
            <a:r>
              <a:rPr lang="en-US" sz="2800" b="1" dirty="0" smtClean="0"/>
              <a:t>Enumerations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Enumerations</a:t>
            </a:r>
            <a:r>
              <a:rPr lang="en-US" sz="2400" dirty="0"/>
              <a:t> </a:t>
            </a:r>
            <a:r>
              <a:rPr lang="en-US" sz="2200" dirty="0">
                <a:solidFill>
                  <a:schemeClr val="accent4"/>
                </a:solidFill>
                <a:latin typeface="Arial" panose="020B0604020202020204" pitchFamily="34" charset="0"/>
                <a:cs typeface="Arial" panose="020B0604020202020204" pitchFamily="34" charset="0"/>
              </a:rPr>
              <a:t>are special sets of named values which all maps to a set of numbers, usually integers. They come in handy when you wish to be able to choose between a set of constant values, and with each possible value relating to a number, they can be used in a wide range of situations. As you will see in our example, enumerations are defined above classes, inside our namespace</a:t>
            </a:r>
          </a:p>
        </p:txBody>
      </p:sp>
      <p:sp>
        <p:nvSpPr>
          <p:cNvPr id="5" name="Rectangle 2"/>
          <p:cNvSpPr>
            <a:spLocks noChangeArrowheads="1"/>
          </p:cNvSpPr>
          <p:nvPr/>
        </p:nvSpPr>
        <p:spPr bwMode="auto">
          <a:xfrm>
            <a:off x="368298" y="2856784"/>
            <a:ext cx="10231013" cy="36547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Tuesday, Wednesday, Thursday, Friday, </a:t>
            </a:r>
            <a:r>
              <a:rPr lang="en-US" sz="2000" dirty="0" smtClean="0">
                <a:solidFill>
                  <a:srgbClr val="000000"/>
                </a:solidFill>
                <a:latin typeface="Consolas" panose="020B0609020204030204" pitchFamily="49" charset="0"/>
              </a:rPr>
              <a:t>     </a:t>
            </a: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Saturday</a:t>
            </a:r>
            <a:r>
              <a:rPr lang="en-US" sz="2000" dirty="0">
                <a:solidFill>
                  <a:srgbClr val="000000"/>
                </a:solidFill>
                <a:latin typeface="Consolas" panose="020B0609020204030204" pitchFamily="49" charset="0"/>
              </a:rPr>
              <a:t>, Sunday </a:t>
            </a:r>
            <a:r>
              <a:rPr lang="en-US" sz="2000"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 1, Tuesday, Wednesday, Thursday, </a:t>
            </a: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Friday</a:t>
            </a:r>
            <a:r>
              <a:rPr lang="en-US" sz="2000" dirty="0">
                <a:solidFill>
                  <a:srgbClr val="000000"/>
                </a:solidFill>
                <a:latin typeface="Consolas" panose="020B0609020204030204" pitchFamily="49" charset="0"/>
              </a:rPr>
              <a:t>, Saturday, Sunday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 </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r>
              <a:rPr lang="en-US" altLang="en-US" sz="2000" dirty="0" smtClean="0">
                <a:latin typeface="Arial" panose="020B0604020202020204" pitchFamily="34" charset="0"/>
              </a:rPr>
              <a:t>    </a:t>
            </a:r>
            <a:r>
              <a:rPr lang="en-US" sz="2000" dirty="0" smtClean="0">
                <a:solidFill>
                  <a:srgbClr val="2B91AF"/>
                </a:solidFill>
                <a:latin typeface="Consolas" panose="020B0609020204030204" pitchFamily="49" charset="0"/>
              </a:rPr>
              <a:t>Days</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day =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)5;</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smtClean="0">
                <a:solidFill>
                  <a:srgbClr val="2B91AF"/>
                </a:solidFill>
                <a:latin typeface="Consolas" panose="020B0609020204030204" pitchFamily="49" charset="0"/>
              </a:rPr>
              <a:t>Console</a:t>
            </a:r>
            <a:r>
              <a:rPr lang="en-US" sz="2000" dirty="0" err="1" smtClean="0">
                <a:solidFill>
                  <a:srgbClr val="000000"/>
                </a:solidFill>
                <a:latin typeface="Consolas" panose="020B0609020204030204" pitchFamily="49" charset="0"/>
              </a:rPr>
              <a:t>.WriteLine</a:t>
            </a:r>
            <a:r>
              <a:rPr lang="en-US" sz="2000" dirty="0" smtClean="0">
                <a:solidFill>
                  <a:srgbClr val="000000"/>
                </a:solidFill>
                <a:latin typeface="Consolas" panose="020B0609020204030204" pitchFamily="49" charset="0"/>
              </a:rPr>
              <a:t>(day</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2B91AF"/>
                </a:solidFill>
                <a:latin typeface="Consolas" panose="020B0609020204030204" pitchFamily="49" charset="0"/>
              </a:rPr>
              <a:t>Console</a:t>
            </a:r>
            <a:r>
              <a:rPr lang="en-US" sz="2000" dirty="0" smtClean="0">
                <a:solidFill>
                  <a:srgbClr val="000000"/>
                </a:solidFill>
                <a:latin typeface="Consolas" panose="020B0609020204030204" pitchFamily="49" charset="0"/>
              </a:rPr>
              <a:t>.ReadLine</a:t>
            </a:r>
            <a:r>
              <a:rPr lang="en-US" sz="2000" dirty="0">
                <a:solidFill>
                  <a:srgbClr val="000000"/>
                </a:solidFill>
                <a:latin typeface="Consolas" panose="020B0609020204030204" pitchFamily="49" charset="0"/>
              </a:rPr>
              <a:t>();</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9484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447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Nullables: </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 </a:t>
            </a:r>
            <a:r>
              <a:rPr lang="en-US" sz="2200" dirty="0" smtClean="0">
                <a:solidFill>
                  <a:schemeClr val="bg2">
                    <a:lumMod val="25000"/>
                  </a:schemeClr>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provides a special data types, the </a:t>
            </a:r>
            <a:r>
              <a:rPr lang="en-US" sz="2200" dirty="0" err="1" smtClean="0">
                <a:solidFill>
                  <a:schemeClr val="accent4"/>
                </a:solidFill>
                <a:latin typeface="Arial" panose="020B0604020202020204" pitchFamily="34" charset="0"/>
                <a:cs typeface="Arial" panose="020B0604020202020204" pitchFamily="34" charset="0"/>
              </a:rPr>
              <a:t>nullable</a:t>
            </a:r>
            <a:r>
              <a:rPr lang="en-US" sz="2200" dirty="0" smtClean="0">
                <a:solidFill>
                  <a:schemeClr val="accent4"/>
                </a:solidFill>
                <a:latin typeface="Arial" panose="020B0604020202020204" pitchFamily="34" charset="0"/>
                <a:cs typeface="Arial" panose="020B0604020202020204" pitchFamily="34" charset="0"/>
              </a:rPr>
              <a:t> types, to which you can assign normal range of values as well as null values.</a:t>
            </a:r>
          </a:p>
          <a:p>
            <a:r>
              <a:rPr lang="en-US" sz="2200" dirty="0" smtClean="0">
                <a:solidFill>
                  <a:schemeClr val="accent4"/>
                </a:solidFill>
                <a:latin typeface="Arial" panose="020B0604020202020204" pitchFamily="34" charset="0"/>
                <a:cs typeface="Arial" panose="020B0604020202020204" pitchFamily="34" charset="0"/>
              </a:rPr>
              <a:t> For </a:t>
            </a:r>
            <a:r>
              <a:rPr lang="en-US" sz="2200" dirty="0">
                <a:solidFill>
                  <a:schemeClr val="accent4"/>
                </a:solidFill>
                <a:latin typeface="Arial" panose="020B0604020202020204" pitchFamily="34" charset="0"/>
                <a:cs typeface="Arial" panose="020B0604020202020204" pitchFamily="34" charset="0"/>
              </a:rPr>
              <a:t>example, you can store any value from -2,147,483,648 to 2,147,483,647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&lt;Int32&gt; variable. Similarly, you can assign true, false,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&lt;bool&gt; variable. Syntax for declaring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 type is as follows:</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402360"/>
            <a:ext cx="9725371"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static</a:t>
            </a:r>
            <a:r>
              <a:rPr lang="en-US" sz="1600" dirty="0" smtClean="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num1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num2 = 45;</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num4 = 3.14157;</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boolval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display the values</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"Nullables at Show: {0}, {1}, {2}, {3}"</a:t>
            </a:r>
            <a:r>
              <a:rPr lang="en-US" sz="1600" dirty="0">
                <a:solidFill>
                  <a:srgbClr val="000000"/>
                </a:solidFill>
                <a:latin typeface="Consolas" panose="020B0609020204030204" pitchFamily="49" charset="0"/>
              </a:rPr>
              <a:t>, num1</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num2, num3, num4);</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a:t>
            </a:r>
            <a:r>
              <a:rPr lang="en-US" sz="1600" dirty="0" err="1">
                <a:solidFill>
                  <a:srgbClr val="A31515"/>
                </a:solidFill>
                <a:latin typeface="Consolas" panose="020B0609020204030204" pitchFamily="49" charset="0"/>
              </a:rPr>
              <a:t>Nullable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boolean</a:t>
            </a:r>
            <a:r>
              <a:rPr lang="en-US" sz="1600" dirty="0">
                <a:solidFill>
                  <a:srgbClr val="A31515"/>
                </a:solidFill>
                <a:latin typeface="Consolas" panose="020B0609020204030204" pitchFamily="49" charset="0"/>
              </a:rPr>
              <a:t> value: {0}"</a:t>
            </a: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boolval</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0076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48" y="88900"/>
            <a:ext cx="10058402" cy="533400"/>
          </a:xfrm>
        </p:spPr>
        <p:txBody>
          <a:bodyPr>
            <a:normAutofit/>
          </a:bodyPr>
          <a:lstStyle/>
          <a:p>
            <a:r>
              <a:rPr lang="en-US" sz="2800" b="1" dirty="0" smtClean="0"/>
              <a:t>4-Structures :</a:t>
            </a:r>
            <a:endParaRPr lang="en-US" sz="2800" b="1" dirty="0"/>
          </a:p>
        </p:txBody>
      </p:sp>
      <p:sp>
        <p:nvSpPr>
          <p:cNvPr id="11" name="TextBox 10"/>
          <p:cNvSpPr txBox="1"/>
          <p:nvPr/>
        </p:nvSpPr>
        <p:spPr>
          <a:xfrm>
            <a:off x="265648" y="622300"/>
            <a:ext cx="10231013" cy="2123658"/>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In C#, a structure is a value type data type. It helps you to make a single variable hold related data of various data types. The </a:t>
            </a:r>
            <a:r>
              <a:rPr lang="en-US" sz="2200" dirty="0" err="1">
                <a:solidFill>
                  <a:schemeClr val="accent4"/>
                </a:solidFill>
                <a:latin typeface="Arial" panose="020B0604020202020204" pitchFamily="34" charset="0"/>
                <a:cs typeface="Arial" panose="020B0604020202020204" pitchFamily="34" charset="0"/>
              </a:rPr>
              <a:t>struct</a:t>
            </a:r>
            <a:r>
              <a:rPr lang="en-US" sz="2200" dirty="0">
                <a:solidFill>
                  <a:schemeClr val="accent4"/>
                </a:solidFill>
                <a:latin typeface="Arial" panose="020B0604020202020204" pitchFamily="34" charset="0"/>
                <a:cs typeface="Arial" panose="020B0604020202020204" pitchFamily="34" charset="0"/>
              </a:rPr>
              <a:t> keyword is used for creating a structure.</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To define a structure, you must use the </a:t>
            </a:r>
            <a:r>
              <a:rPr lang="en-US" sz="2200" dirty="0" err="1">
                <a:solidFill>
                  <a:schemeClr val="accent4"/>
                </a:solidFill>
                <a:latin typeface="Arial" panose="020B0604020202020204" pitchFamily="34" charset="0"/>
                <a:cs typeface="Arial" panose="020B0604020202020204" pitchFamily="34" charset="0"/>
              </a:rPr>
              <a:t>struct</a:t>
            </a:r>
            <a:r>
              <a:rPr lang="en-US" sz="2200" dirty="0">
                <a:solidFill>
                  <a:schemeClr val="accent4"/>
                </a:solidFill>
                <a:latin typeface="Arial" panose="020B0604020202020204" pitchFamily="34" charset="0"/>
                <a:cs typeface="Arial" panose="020B0604020202020204" pitchFamily="34" charset="0"/>
              </a:rPr>
              <a:t> statement. The </a:t>
            </a:r>
            <a:r>
              <a:rPr lang="en-US" sz="2200" dirty="0" err="1">
                <a:solidFill>
                  <a:schemeClr val="accent4"/>
                </a:solidFill>
                <a:latin typeface="Arial" panose="020B0604020202020204" pitchFamily="34" charset="0"/>
                <a:cs typeface="Arial" panose="020B0604020202020204" pitchFamily="34" charset="0"/>
              </a:rPr>
              <a:t>struct</a:t>
            </a:r>
            <a:r>
              <a:rPr lang="en-US" sz="2200" dirty="0">
                <a:solidFill>
                  <a:schemeClr val="accent4"/>
                </a:solidFill>
                <a:latin typeface="Arial" panose="020B0604020202020204" pitchFamily="34" charset="0"/>
                <a:cs typeface="Arial" panose="020B0604020202020204" pitchFamily="34" charset="0"/>
              </a:rPr>
              <a:t> statement defines a new data type, with more than one member for your program</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265648" y="3067128"/>
            <a:ext cx="9725371"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FF"/>
                </a:solidFill>
                <a:latin typeface="Consolas" panose="020B0609020204030204" pitchFamily="49" charset="0"/>
              </a:rPr>
              <a:t>struct</a:t>
            </a:r>
            <a:r>
              <a:rPr lang="en-US" sz="1600" dirty="0" smtClean="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Books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title;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author;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subject;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book_id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95623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15140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2484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33102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1283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6786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41240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296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8370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734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60279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141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26801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647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40467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+____: </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93914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endParaRPr lang="en-US" sz="2800" dirty="0"/>
          </a:p>
        </p:txBody>
      </p:sp>
      <p:sp>
        <p:nvSpPr>
          <p:cNvPr id="11" name="TextBox 10"/>
          <p:cNvSpPr txBox="1"/>
          <p:nvPr/>
        </p:nvSpPr>
        <p:spPr>
          <a:xfrm>
            <a:off x="368300" y="622300"/>
            <a:ext cx="9410700" cy="2677656"/>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ds</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a:t>
            </a:r>
          </a:p>
          <a:p>
            <a:r>
              <a:rPr lang="en-US" sz="1400" dirty="0" smtClean="0">
                <a:solidFill>
                  <a:schemeClr val="bg2">
                    <a:lumMod val="50000"/>
                  </a:schemeClr>
                </a:solidFill>
                <a:latin typeface="Arial Unicode MS" panose="020B0604020202020204" pitchFamily="34" charset="-128"/>
              </a:rPr>
              <a:t>SD</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DS</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endParaRPr lang="en-US" sz="1400" dirty="0" smtClean="0">
              <a:solidFill>
                <a:schemeClr val="bg2">
                  <a:lumMod val="50000"/>
                </a:schemeClr>
              </a:solidFill>
              <a:latin typeface="Arial Unicode MS" panose="020B0604020202020204" pitchFamily="34" charset="-128"/>
            </a:endParaRPr>
          </a:p>
          <a:p>
            <a:r>
              <a:rPr lang="en-US" sz="1400" dirty="0" err="1" smtClean="0">
                <a:solidFill>
                  <a:schemeClr val="bg2">
                    <a:lumMod val="50000"/>
                  </a:schemeClr>
                </a:solidFill>
                <a:latin typeface="Arial Unicode MS" panose="020B0604020202020204" pitchFamily="34" charset="-128"/>
              </a:rPr>
              <a:t>Dd</a:t>
            </a:r>
            <a:r>
              <a:rPr lang="en-US" sz="1400" dirty="0" smtClean="0">
                <a:solidFill>
                  <a:schemeClr val="bg2">
                    <a:lumMod val="50000"/>
                  </a:schemeClr>
                </a:solidFill>
                <a:latin typeface="Arial Unicode MS" panose="020B0604020202020204" pitchFamily="34" charset="-128"/>
              </a:rPr>
              <a:t> code</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51305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a:t>
            </a:r>
            <a:endParaRPr lang="en-US" dirty="0"/>
          </a:p>
        </p:txBody>
      </p:sp>
      <p:sp>
        <p:nvSpPr>
          <p:cNvPr id="3" name="TextBox 2"/>
          <p:cNvSpPr txBox="1"/>
          <p:nvPr/>
        </p:nvSpPr>
        <p:spPr>
          <a:xfrm>
            <a:off x="785611" y="1777285"/>
            <a:ext cx="10753859" cy="2585323"/>
          </a:xfrm>
          <a:prstGeom prst="rect">
            <a:avLst/>
          </a:prstGeom>
          <a:noFill/>
        </p:spPr>
        <p:txBody>
          <a:bodyPr wrap="square" rtlCol="0">
            <a:spAutoFit/>
          </a:bodyPr>
          <a:lstStyle/>
          <a:p>
            <a:r>
              <a:rPr lang="en-US" dirty="0" smtClean="0"/>
              <a:t>1- C++ How To Program </a:t>
            </a:r>
            <a:r>
              <a:rPr lang="en-US" dirty="0" err="1" smtClean="0"/>
              <a:t>Deitel</a:t>
            </a:r>
            <a:r>
              <a:rPr lang="en-US" dirty="0" smtClean="0"/>
              <a:t> and </a:t>
            </a:r>
            <a:r>
              <a:rPr lang="en-US" dirty="0" err="1" smtClean="0"/>
              <a:t>Deitel</a:t>
            </a:r>
            <a:r>
              <a:rPr lang="en-US" dirty="0" smtClean="0"/>
              <a:t>  seventh Edition .</a:t>
            </a:r>
          </a:p>
          <a:p>
            <a:r>
              <a:rPr lang="en-US" dirty="0" smtClean="0"/>
              <a:t>2- </a:t>
            </a:r>
            <a:r>
              <a:rPr lang="en-US" dirty="0" err="1" smtClean="0"/>
              <a:t>Clr</a:t>
            </a:r>
            <a:r>
              <a:rPr lang="en-US" dirty="0" smtClean="0"/>
              <a:t> via C# Jeffery Richter  Second Edition . </a:t>
            </a:r>
            <a:br>
              <a:rPr lang="en-US" dirty="0" smtClean="0"/>
            </a:br>
            <a:r>
              <a:rPr lang="en-US" dirty="0" smtClean="0"/>
              <a:t>3- OOP Fundamentals Code Project </a:t>
            </a:r>
          </a:p>
          <a:p>
            <a:r>
              <a:rPr lang="en-US" dirty="0"/>
              <a:t> </a:t>
            </a:r>
            <a:r>
              <a:rPr lang="en-US" dirty="0" smtClean="0"/>
              <a:t>   link </a:t>
            </a:r>
            <a:r>
              <a:rPr lang="en-US" dirty="0"/>
              <a:t>: </a:t>
            </a:r>
            <a:r>
              <a:rPr lang="en-US" dirty="0">
                <a:hlinkClick r:id="rId2"/>
              </a:rPr>
              <a:t>https://</a:t>
            </a:r>
            <a:r>
              <a:rPr lang="en-US" dirty="0" smtClean="0">
                <a:hlinkClick r:id="rId2"/>
              </a:rPr>
              <a:t>www.codeproject.com/Articles/22769/Introduction-to-Object-Oriented-Programming-Concep</a:t>
            </a:r>
            <a:r>
              <a:rPr lang="en-US" dirty="0" smtClean="0"/>
              <a:t> .</a:t>
            </a:r>
          </a:p>
          <a:p>
            <a:endParaRPr lang="en-US" dirty="0"/>
          </a:p>
          <a:p>
            <a:r>
              <a:rPr lang="en-US" dirty="0" smtClean="0"/>
              <a:t>4- useful website to </a:t>
            </a:r>
            <a:r>
              <a:rPr lang="en-US" dirty="0"/>
              <a:t>study fundamentals :</a:t>
            </a:r>
            <a:br>
              <a:rPr lang="en-US" dirty="0"/>
            </a:br>
            <a:r>
              <a:rPr lang="en-US" dirty="0"/>
              <a:t>https://channel9.msdn.com/Series/C-Fundamentals-for-Absolute-Beginners/01</a:t>
            </a:r>
            <a:endParaRPr lang="en-US" dirty="0" smtClean="0"/>
          </a:p>
          <a:p>
            <a:endParaRPr lang="en-US" dirty="0" smtClean="0"/>
          </a:p>
        </p:txBody>
      </p:sp>
    </p:spTree>
    <p:extLst>
      <p:ext uri="{BB962C8B-B14F-4D97-AF65-F5344CB8AC3E}">
        <p14:creationId xmlns:p14="http://schemas.microsoft.com/office/powerpoint/2010/main" val="159526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endParaRPr lang="en-US" sz="2800" dirty="0"/>
          </a:p>
        </p:txBody>
      </p:sp>
      <p:sp>
        <p:nvSpPr>
          <p:cNvPr id="11" name="TextBox 10"/>
          <p:cNvSpPr txBox="1"/>
          <p:nvPr/>
        </p:nvSpPr>
        <p:spPr>
          <a:xfrm>
            <a:off x="368300" y="622300"/>
            <a:ext cx="9410700" cy="2677656"/>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ds</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a:t>
            </a:r>
          </a:p>
          <a:p>
            <a:r>
              <a:rPr lang="en-US" sz="1400" dirty="0" smtClean="0">
                <a:solidFill>
                  <a:schemeClr val="bg2">
                    <a:lumMod val="50000"/>
                  </a:schemeClr>
                </a:solidFill>
                <a:latin typeface="Arial Unicode MS" panose="020B0604020202020204" pitchFamily="34" charset="-128"/>
              </a:rPr>
              <a:t>SD</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DS</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endParaRPr lang="en-US" sz="1400" dirty="0" smtClean="0">
              <a:solidFill>
                <a:schemeClr val="bg2">
                  <a:lumMod val="50000"/>
                </a:schemeClr>
              </a:solidFill>
              <a:latin typeface="Arial Unicode MS" panose="020B0604020202020204" pitchFamily="34" charset="-128"/>
            </a:endParaRPr>
          </a:p>
          <a:p>
            <a:r>
              <a:rPr lang="en-US" sz="1400" dirty="0" err="1" smtClean="0">
                <a:solidFill>
                  <a:schemeClr val="bg2">
                    <a:lumMod val="50000"/>
                  </a:schemeClr>
                </a:solidFill>
                <a:latin typeface="Arial Unicode MS" panose="020B0604020202020204" pitchFamily="34" charset="-128"/>
              </a:rPr>
              <a:t>Dd</a:t>
            </a:r>
            <a:r>
              <a:rPr lang="en-US" sz="1400" dirty="0" smtClean="0">
                <a:solidFill>
                  <a:schemeClr val="bg2">
                    <a:lumMod val="50000"/>
                  </a:schemeClr>
                </a:solidFill>
                <a:latin typeface="Arial Unicode MS" panose="020B0604020202020204" pitchFamily="34" charset="-128"/>
              </a:rPr>
              <a:t> code</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390934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endParaRPr lang="en-US" sz="2800" dirty="0"/>
          </a:p>
        </p:txBody>
      </p:sp>
      <p:sp>
        <p:nvSpPr>
          <p:cNvPr id="11" name="TextBox 10"/>
          <p:cNvSpPr txBox="1"/>
          <p:nvPr/>
        </p:nvSpPr>
        <p:spPr>
          <a:xfrm>
            <a:off x="368300" y="622300"/>
            <a:ext cx="9410700" cy="2677656"/>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ds</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a:t>
            </a:r>
          </a:p>
          <a:p>
            <a:r>
              <a:rPr lang="en-US" sz="1400" dirty="0" smtClean="0">
                <a:solidFill>
                  <a:schemeClr val="bg2">
                    <a:lumMod val="50000"/>
                  </a:schemeClr>
                </a:solidFill>
                <a:latin typeface="Arial Unicode MS" panose="020B0604020202020204" pitchFamily="34" charset="-128"/>
              </a:rPr>
              <a:t>SD</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DS</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endParaRPr lang="en-US" sz="1400" dirty="0" smtClean="0">
              <a:solidFill>
                <a:schemeClr val="bg2">
                  <a:lumMod val="50000"/>
                </a:schemeClr>
              </a:solidFill>
              <a:latin typeface="Arial Unicode MS" panose="020B0604020202020204" pitchFamily="34" charset="-128"/>
            </a:endParaRPr>
          </a:p>
          <a:p>
            <a:r>
              <a:rPr lang="en-US" sz="1400" dirty="0" err="1" smtClean="0">
                <a:solidFill>
                  <a:schemeClr val="bg2">
                    <a:lumMod val="50000"/>
                  </a:schemeClr>
                </a:solidFill>
                <a:latin typeface="Arial Unicode MS" panose="020B0604020202020204" pitchFamily="34" charset="-128"/>
              </a:rPr>
              <a:t>Dd</a:t>
            </a:r>
            <a:r>
              <a:rPr lang="en-US" sz="1400" dirty="0" smtClean="0">
                <a:solidFill>
                  <a:schemeClr val="bg2">
                    <a:lumMod val="50000"/>
                  </a:schemeClr>
                </a:solidFill>
                <a:latin typeface="Arial Unicode MS" panose="020B0604020202020204" pitchFamily="34" charset="-128"/>
              </a:rPr>
              <a:t> code</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1334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8" y="0"/>
            <a:ext cx="12157763" cy="6858000"/>
          </a:xfrm>
          <a:prstGeom prst="rect">
            <a:avLst/>
          </a:prstGeom>
        </p:spPr>
      </p:pic>
    </p:spTree>
    <p:extLst>
      <p:ext uri="{BB962C8B-B14F-4D97-AF65-F5344CB8AC3E}">
        <p14:creationId xmlns:p14="http://schemas.microsoft.com/office/powerpoint/2010/main" val="316716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endParaRPr lang="en-US" sz="2800" dirty="0"/>
          </a:p>
        </p:txBody>
      </p:sp>
      <p:sp>
        <p:nvSpPr>
          <p:cNvPr id="11" name="TextBox 10"/>
          <p:cNvSpPr txBox="1"/>
          <p:nvPr/>
        </p:nvSpPr>
        <p:spPr>
          <a:xfrm>
            <a:off x="368300" y="622300"/>
            <a:ext cx="9410700" cy="2677656"/>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ds</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a:t>
            </a:r>
          </a:p>
          <a:p>
            <a:r>
              <a:rPr lang="en-US" sz="1400" dirty="0" smtClean="0">
                <a:solidFill>
                  <a:schemeClr val="bg2">
                    <a:lumMod val="50000"/>
                  </a:schemeClr>
                </a:solidFill>
                <a:latin typeface="Arial Unicode MS" panose="020B0604020202020204" pitchFamily="34" charset="-128"/>
              </a:rPr>
              <a:t>SD</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DS</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err="1" smtClean="0">
                <a:solidFill>
                  <a:schemeClr val="bg2">
                    <a:lumMod val="50000"/>
                  </a:schemeClr>
                </a:solidFill>
                <a:latin typeface="Arial Unicode MS" panose="020B0604020202020204" pitchFamily="34" charset="-128"/>
              </a:rPr>
              <a:t>DS</a:t>
            </a: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r>
              <a:rPr lang="en-US" sz="1400" dirty="0" smtClean="0">
                <a:solidFill>
                  <a:schemeClr val="bg2">
                    <a:lumMod val="50000"/>
                  </a:schemeClr>
                </a:solidFill>
                <a:latin typeface="Arial Unicode MS" panose="020B0604020202020204" pitchFamily="34" charset="-128"/>
              </a:rPr>
              <a:t/>
            </a:r>
            <a:br>
              <a:rPr lang="en-US" sz="1400" dirty="0" smtClean="0">
                <a:solidFill>
                  <a:schemeClr val="bg2">
                    <a:lumMod val="50000"/>
                  </a:schemeClr>
                </a:solidFill>
                <a:latin typeface="Arial Unicode MS" panose="020B0604020202020204" pitchFamily="34" charset="-128"/>
              </a:rPr>
            </a:br>
            <a:endParaRPr lang="en-US" sz="1400" dirty="0" smtClean="0">
              <a:solidFill>
                <a:schemeClr val="bg2">
                  <a:lumMod val="50000"/>
                </a:schemeClr>
              </a:solidFill>
              <a:latin typeface="Arial Unicode MS" panose="020B0604020202020204" pitchFamily="34" charset="-128"/>
            </a:endParaRPr>
          </a:p>
          <a:p>
            <a:r>
              <a:rPr lang="en-US" sz="1400" dirty="0" err="1" smtClean="0">
                <a:solidFill>
                  <a:schemeClr val="bg2">
                    <a:lumMod val="50000"/>
                  </a:schemeClr>
                </a:solidFill>
                <a:latin typeface="Arial Unicode MS" panose="020B0604020202020204" pitchFamily="34" charset="-128"/>
              </a:rPr>
              <a:t>Dd</a:t>
            </a:r>
            <a:r>
              <a:rPr lang="en-US" sz="1400" dirty="0" smtClean="0">
                <a:solidFill>
                  <a:schemeClr val="bg2">
                    <a:lumMod val="50000"/>
                  </a:schemeClr>
                </a:solidFill>
                <a:latin typeface="Arial Unicode MS" panose="020B0604020202020204" pitchFamily="34" charset="-128"/>
              </a:rPr>
              <a:t> code</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348218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6935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nvPr>
        </p:nvGraphicFramePr>
        <p:xfrm>
          <a:off x="6172200" y="1825623"/>
          <a:ext cx="4951413" cy="2136776"/>
        </p:xfrm>
        <a:graphic>
          <a:graphicData uri="http://schemas.openxmlformats.org/drawingml/2006/table">
            <a:tbl>
              <a:tblPr firstRow="1" bandRow="1">
                <a:tableStyleId>{F5AB1C69-6EDB-4FF4-983F-18BD219EF322}</a:tableStyleId>
              </a:tblPr>
              <a:tblGrid>
                <a:gridCol w="1650471">
                  <a:extLst>
                    <a:ext uri="{9D8B030D-6E8A-4147-A177-3AD203B41FA5}">
                      <a16:colId xmlns="" xmlns:a16="http://schemas.microsoft.com/office/drawing/2014/main" val="20000"/>
                    </a:ext>
                  </a:extLst>
                </a:gridCol>
                <a:gridCol w="1650471">
                  <a:extLst>
                    <a:ext uri="{9D8B030D-6E8A-4147-A177-3AD203B41FA5}">
                      <a16:colId xmlns="" xmlns:a16="http://schemas.microsoft.com/office/drawing/2014/main" val="20001"/>
                    </a:ext>
                  </a:extLst>
                </a:gridCol>
                <a:gridCol w="1650471">
                  <a:extLst>
                    <a:ext uri="{9D8B030D-6E8A-4147-A177-3AD203B41FA5}">
                      <a16:colId xmlns="" xmlns:a16="http://schemas.microsoft.com/office/drawing/2014/main" val="20002"/>
                    </a:ext>
                  </a:extLst>
                </a:gridCol>
              </a:tblGrid>
              <a:tr h="534194">
                <a:tc>
                  <a:txBody>
                    <a:bodyPr/>
                    <a:lstStyle/>
                    <a:p>
                      <a:r>
                        <a:rPr lang="en-US" dirty="0"/>
                        <a:t>Class</a:t>
                      </a:r>
                      <a:endParaRPr dirty="0"/>
                    </a:p>
                  </a:txBody>
                  <a:tcPr anchor="ctr">
                    <a:solidFill>
                      <a:schemeClr val="accent3">
                        <a:lumMod val="50000"/>
                      </a:schemeClr>
                    </a:solidFill>
                  </a:tcPr>
                </a:tc>
                <a:tc>
                  <a:txBody>
                    <a:bodyPr/>
                    <a:lstStyle/>
                    <a:p>
                      <a:pPr algn="ctr"/>
                      <a:r>
                        <a:rPr dirty="0"/>
                        <a:t>Group 1</a:t>
                      </a:r>
                    </a:p>
                  </a:txBody>
                  <a:tcPr anchor="ctr">
                    <a:solidFill>
                      <a:schemeClr val="accent3">
                        <a:lumMod val="50000"/>
                      </a:schemeClr>
                    </a:solidFill>
                  </a:tcPr>
                </a:tc>
                <a:tc>
                  <a:txBody>
                    <a:bodyPr/>
                    <a:lstStyle/>
                    <a:p>
                      <a:pPr algn="ctr"/>
                      <a:r>
                        <a:rPr dirty="0"/>
                        <a:t>Group 2</a:t>
                      </a:r>
                    </a:p>
                  </a:txBody>
                  <a:tcPr anchor="ctr">
                    <a:solidFill>
                      <a:schemeClr val="accent3">
                        <a:lumMod val="50000"/>
                      </a:schemeClr>
                    </a:solidFill>
                  </a:tcPr>
                </a:tc>
                <a:extLst>
                  <a:ext uri="{0D108BD9-81ED-4DB2-BD59-A6C34878D82A}">
                    <a16:rowId xmlns="" xmlns:a16="http://schemas.microsoft.com/office/drawing/2014/main" val="10000"/>
                  </a:ext>
                </a:extLst>
              </a:tr>
              <a:tr h="534194">
                <a:tc>
                  <a:txBody>
                    <a:bodyPr/>
                    <a:lstStyle/>
                    <a:p>
                      <a:r>
                        <a:rPr/>
                        <a:t>Class 1</a:t>
                      </a:r>
                    </a:p>
                  </a:txBody>
                  <a:tcPr anchor="ctr"/>
                </a:tc>
                <a:tc>
                  <a:txBody>
                    <a:bodyPr/>
                    <a:lstStyle/>
                    <a:p>
                      <a:pPr algn="ctr"/>
                      <a:r>
                        <a:rPr dirty="0"/>
                        <a:t>82</a:t>
                      </a:r>
                    </a:p>
                  </a:txBody>
                  <a:tcPr anchor="ctr"/>
                </a:tc>
                <a:tc>
                  <a:txBody>
                    <a:bodyPr/>
                    <a:lstStyle/>
                    <a:p>
                      <a:pPr algn="ctr"/>
                      <a:r>
                        <a:rPr/>
                        <a:t>95</a:t>
                      </a:r>
                    </a:p>
                  </a:txBody>
                  <a:tcPr anchor="ctr"/>
                </a:tc>
                <a:extLst>
                  <a:ext uri="{0D108BD9-81ED-4DB2-BD59-A6C34878D82A}">
                    <a16:rowId xmlns="" xmlns:a16="http://schemas.microsoft.com/office/drawing/2014/main" val="10001"/>
                  </a:ext>
                </a:extLst>
              </a:tr>
              <a:tr h="534194">
                <a:tc>
                  <a:txBody>
                    <a:bodyPr/>
                    <a:lstStyle/>
                    <a:p>
                      <a:r>
                        <a:rP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 xmlns:a16="http://schemas.microsoft.com/office/drawing/2014/main" val="10002"/>
                  </a:ext>
                </a:extLst>
              </a:tr>
              <a:tr h="534194">
                <a:tc>
                  <a:txBody>
                    <a:bodyPr/>
                    <a:lstStyle/>
                    <a:p>
                      <a:r>
                        <a:rPr/>
                        <a:t>Class 3</a:t>
                      </a:r>
                    </a:p>
                  </a:txBody>
                  <a:tcPr anchor="ctr"/>
                </a:tc>
                <a:tc>
                  <a:txBody>
                    <a:bodyPr/>
                    <a:lstStyle/>
                    <a:p>
                      <a:pPr algn="ctr"/>
                      <a:r>
                        <a:rPr/>
                        <a:t>84</a:t>
                      </a:r>
                    </a:p>
                  </a:txBody>
                  <a:tcPr anchor="ctr"/>
                </a:tc>
                <a:tc>
                  <a:txBody>
                    <a:bodyPr/>
                    <a:lstStyle/>
                    <a:p>
                      <a:pPr algn="ctr"/>
                      <a:r>
                        <a:rPr dirty="0"/>
                        <a:t>90</a:t>
                      </a: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329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4" name="Content Placeholder 3"/>
          <p:cNvSpPr>
            <a:spLocks noGrp="1"/>
          </p:cNvSpPr>
          <p:nvPr>
            <p:ph sz="half" idx="1"/>
          </p:nvPr>
        </p:nvSpPr>
        <p:spPr/>
        <p:txBody>
          <a:bodyPr/>
          <a:lstStyle/>
          <a:p>
            <a:r>
              <a:rPr lang="en-US" dirty="0"/>
              <a:t>Add your first bullet point here</a:t>
            </a:r>
          </a:p>
          <a:p>
            <a:r>
              <a:rPr lang="en-US" dirty="0"/>
              <a:t>Add your second bullet point here</a:t>
            </a:r>
          </a:p>
          <a:p>
            <a:r>
              <a:rPr lang="en-US" dirty="0"/>
              <a:t>Add your third bullet point here</a:t>
            </a:r>
          </a:p>
        </p:txBody>
      </p:sp>
      <p:graphicFrame>
        <p:nvGraphicFramePr>
          <p:cNvPr id="9" name="Content Placeholder 8" descr="Basic Block List showing 6 groups of boxes, each a different color, arranged from left to right and top to bottom by row with 2 boxes in each row."/>
          <p:cNvGraphicFramePr>
            <a:graphicFrameLocks noGrp="1"/>
          </p:cNvGraphicFramePr>
          <p:nvPr>
            <p:ph sz="half" idx="2"/>
            <p:extLst/>
          </p:nvPr>
        </p:nvGraphicFramePr>
        <p:xfrm>
          <a:off x="6172200" y="1825625"/>
          <a:ext cx="4951413"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86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Picture with Caption Layout</a:t>
            </a:r>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p:txBody>
          <a:bodyPr/>
          <a:lstStyle/>
          <a:p>
            <a:r>
              <a:rPr lang="en-US" dirty="0"/>
              <a:t>Caption</a:t>
            </a:r>
          </a:p>
        </p:txBody>
      </p:sp>
    </p:spTree>
    <p:extLst>
      <p:ext uri="{BB962C8B-B14F-4D97-AF65-F5344CB8AC3E}">
        <p14:creationId xmlns:p14="http://schemas.microsoft.com/office/powerpoint/2010/main" val="107893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53482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Two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Programming </a:t>
            </a:r>
            <a:r>
              <a:rPr lang="en-US" sz="2800" dirty="0" smtClean="0"/>
              <a:t>Basics .</a:t>
            </a:r>
            <a:endParaRPr lang="en-US" dirty="0"/>
          </a:p>
        </p:txBody>
      </p:sp>
    </p:spTree>
    <p:extLst>
      <p:ext uri="{BB962C8B-B14F-4D97-AF65-F5344CB8AC3E}">
        <p14:creationId xmlns:p14="http://schemas.microsoft.com/office/powerpoint/2010/main" val="26177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Hello World Program . </a:t>
            </a:r>
          </a:p>
          <a:p>
            <a:pPr marL="0" indent="0">
              <a:buNone/>
            </a:pPr>
            <a:r>
              <a:rPr lang="en-US" dirty="0" smtClean="0"/>
              <a:t>2- Data Types .</a:t>
            </a:r>
            <a:endParaRPr lang="en-US" dirty="0"/>
          </a:p>
          <a:p>
            <a:pPr marL="0" indent="0">
              <a:buNone/>
            </a:pPr>
            <a:r>
              <a:rPr lang="en-US" dirty="0"/>
              <a:t>3</a:t>
            </a:r>
            <a:r>
              <a:rPr lang="en-US" dirty="0" smtClean="0"/>
              <a:t>- Operators </a:t>
            </a:r>
            <a:r>
              <a:rPr lang="en-US" dirty="0"/>
              <a:t>.</a:t>
            </a:r>
          </a:p>
          <a:p>
            <a:pPr marL="0" indent="0">
              <a:buNone/>
            </a:pPr>
            <a:r>
              <a:rPr lang="en-US" dirty="0"/>
              <a:t>4</a:t>
            </a:r>
            <a:r>
              <a:rPr lang="en-US" dirty="0" smtClean="0"/>
              <a:t>- Conditional </a:t>
            </a:r>
            <a:r>
              <a:rPr lang="en-US" dirty="0"/>
              <a:t>Statements .</a:t>
            </a:r>
          </a:p>
          <a:p>
            <a:pPr marL="0" indent="0">
              <a:buNone/>
            </a:pPr>
            <a:r>
              <a:rPr lang="en-US" dirty="0"/>
              <a:t>5</a:t>
            </a:r>
            <a:r>
              <a:rPr lang="en-US" dirty="0" smtClean="0"/>
              <a:t>- Looping </a:t>
            </a:r>
            <a:r>
              <a:rPr lang="en-US" dirty="0"/>
              <a:t>.</a:t>
            </a:r>
          </a:p>
          <a:p>
            <a:pPr marL="0" indent="0">
              <a:buNone/>
            </a:pPr>
            <a:r>
              <a:rPr lang="en-US" dirty="0"/>
              <a:t>6</a:t>
            </a:r>
            <a:r>
              <a:rPr lang="en-US" dirty="0" smtClean="0"/>
              <a:t>- Functions </a:t>
            </a:r>
            <a:r>
              <a:rPr lang="en-US" dirty="0"/>
              <a:t>and Function Overloading . </a:t>
            </a:r>
            <a:endParaRPr lang="en-US" dirty="0" smtClean="0"/>
          </a:p>
          <a:p>
            <a:pPr marL="0" indent="0">
              <a:buNone/>
            </a:pPr>
            <a:r>
              <a:rPr lang="en-US" dirty="0" smtClean="0"/>
              <a:t>7- Arrays . </a:t>
            </a:r>
          </a:p>
          <a:p>
            <a:pPr marL="0" indent="0">
              <a:buNone/>
            </a:pPr>
            <a:r>
              <a:rPr lang="en-US" dirty="0" smtClean="0"/>
              <a:t>8- operator overloading (self study) .</a:t>
            </a:r>
            <a:endParaRPr lang="en-US" dirty="0"/>
          </a:p>
        </p:txBody>
      </p:sp>
    </p:spTree>
    <p:extLst>
      <p:ext uri="{BB962C8B-B14F-4D97-AF65-F5344CB8AC3E}">
        <p14:creationId xmlns:p14="http://schemas.microsoft.com/office/powerpoint/2010/main" val="39092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themeOverride>
</file>

<file path=docProps/app.xml><?xml version="1.0" encoding="utf-8"?>
<Properties xmlns="http://schemas.openxmlformats.org/officeDocument/2006/extended-properties" xmlns:vt="http://schemas.openxmlformats.org/officeDocument/2006/docPropsVTypes">
  <Template/>
  <TotalTime>733</TotalTime>
  <Words>3194</Words>
  <Application>Microsoft Office PowerPoint</Application>
  <PresentationFormat>Widescreen</PresentationFormat>
  <Paragraphs>651</Paragraphs>
  <Slides>75</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 Unicode MS</vt:lpstr>
      <vt:lpstr>Arial</vt:lpstr>
      <vt:lpstr>Consolas</vt:lpstr>
      <vt:lpstr>Georgia</vt:lpstr>
      <vt:lpstr>Old Antic Bold</vt:lpstr>
      <vt:lpstr>Segoe Print</vt:lpstr>
      <vt:lpstr>Nature Illustration 16x9</vt:lpstr>
      <vt:lpstr>C Sharp</vt:lpstr>
      <vt:lpstr>Content : </vt:lpstr>
      <vt:lpstr>Chapter One </vt:lpstr>
      <vt:lpstr>Chapter One Content :</vt:lpstr>
      <vt:lpstr>PowerPoint Presentation</vt:lpstr>
      <vt:lpstr>PowerPoint Presentation</vt:lpstr>
      <vt:lpstr>PowerPoint Presentation</vt:lpstr>
      <vt:lpstr>Chapter Two </vt:lpstr>
      <vt:lpstr>Chapter Two Content :</vt:lpstr>
      <vt:lpstr>1- Hello World Program . </vt:lpstr>
      <vt:lpstr>1- Hello World Program . </vt:lpstr>
      <vt:lpstr>2- Data Types : </vt:lpstr>
      <vt:lpstr>2- Data Types : </vt:lpstr>
      <vt:lpstr> demo  :</vt:lpstr>
      <vt:lpstr>Home Work </vt:lpstr>
      <vt:lpstr> 3- operators : </vt:lpstr>
      <vt:lpstr> 3- operators : </vt:lpstr>
      <vt:lpstr>  3- operators : </vt:lpstr>
      <vt:lpstr> 3- operators : </vt:lpstr>
      <vt:lpstr> 3- operators : </vt:lpstr>
      <vt:lpstr> 4- Conditional Statements .</vt:lpstr>
      <vt:lpstr>  4- Conditional Statements .</vt:lpstr>
      <vt:lpstr> 5- Looping</vt:lpstr>
      <vt:lpstr> 5- Looping</vt:lpstr>
      <vt:lpstr> 5- Looping</vt:lpstr>
      <vt:lpstr> 5- Looping</vt:lpstr>
      <vt:lpstr> 5- Looping</vt:lpstr>
      <vt:lpstr>6- Functions and Function Overloading .</vt:lpstr>
      <vt:lpstr>6- Functions and Function Overloading .</vt:lpstr>
      <vt:lpstr>6- Functions and Function Overloading .</vt:lpstr>
      <vt:lpstr>6- Functions and Function Overloading .</vt:lpstr>
      <vt:lpstr>6- Functions and Function Overloading .</vt:lpstr>
      <vt:lpstr>6- Functions and Function Overloading .</vt:lpstr>
      <vt:lpstr>7- Arrays.</vt:lpstr>
      <vt:lpstr> 7- Arrays .</vt:lpstr>
      <vt:lpstr>Chapter Three </vt:lpstr>
      <vt:lpstr>Chapter Two Content :</vt:lpstr>
      <vt:lpstr>Introduction : </vt:lpstr>
      <vt:lpstr>1- Classes : </vt:lpstr>
      <vt:lpstr>1- Classes : </vt:lpstr>
      <vt:lpstr>1- Classes : </vt:lpstr>
      <vt:lpstr>1- Classes : </vt:lpstr>
      <vt:lpstr>PowerPoint Presentation</vt:lpstr>
      <vt:lpstr>1- Classes : </vt:lpstr>
      <vt:lpstr>1- Classes : </vt:lpstr>
      <vt:lpstr>1- Classes : </vt:lpstr>
      <vt:lpstr>1- Classes : </vt:lpstr>
      <vt:lpstr>1- Classes : </vt:lpstr>
      <vt:lpstr>2- Enumerations : </vt:lpstr>
      <vt:lpstr>3- Nullables: </vt:lpstr>
      <vt:lpstr>4-Structures :</vt:lpstr>
      <vt:lpstr>4-Structures :</vt:lpstr>
      <vt:lpstr>4-Structures :</vt:lpstr>
      <vt:lpstr>4-Structures :</vt:lpstr>
      <vt:lpstr>3- +____: </vt:lpstr>
      <vt:lpstr>3- +____: </vt:lpstr>
      <vt:lpstr>3- +____: </vt:lpstr>
      <vt:lpstr>3- +____: </vt:lpstr>
      <vt:lpstr>3- +____: </vt:lpstr>
      <vt:lpstr>3- +____: </vt:lpstr>
      <vt:lpstr>3- +____: </vt:lpstr>
      <vt:lpstr>3- +____: </vt:lpstr>
      <vt:lpstr>3- +____: </vt:lpstr>
      <vt:lpstr>3- +____: </vt:lpstr>
      <vt:lpstr>3- +____: </vt:lpstr>
      <vt:lpstr> ---------</vt:lpstr>
      <vt:lpstr>References : </vt:lpstr>
      <vt:lpstr> ---------</vt:lpstr>
      <vt:lpstr> ---------</vt:lpstr>
      <vt:lpstr> ---------</vt:lpstr>
      <vt:lpstr>PowerPoint Presentation</vt:lpstr>
      <vt:lpstr>Two Content Layout with Table</vt:lpstr>
      <vt:lpstr>Two Content Layout with SmartArt</vt:lpstr>
      <vt:lpstr>Picture with Caption Layout</vt:lpstr>
      <vt:lpstr>Add a Slide Title - 5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c:title>
  <dc:creator>Mina Lewes Software Development Engineer</dc:creator>
  <cp:lastModifiedBy>Mina Lewes Software Development Engineer</cp:lastModifiedBy>
  <cp:revision>131</cp:revision>
  <dcterms:created xsi:type="dcterms:W3CDTF">2017-09-13T12:56:17Z</dcterms:created>
  <dcterms:modified xsi:type="dcterms:W3CDTF">2017-10-06T21:32:13Z</dcterms:modified>
</cp:coreProperties>
</file>