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handoutMasterIdLst>
    <p:handoutMasterId r:id="rId93"/>
  </p:handoutMasterIdLst>
  <p:sldIdLst>
    <p:sldId id="257" r:id="rId2"/>
    <p:sldId id="258" r:id="rId3"/>
    <p:sldId id="263" r:id="rId4"/>
    <p:sldId id="271" r:id="rId5"/>
    <p:sldId id="292" r:id="rId6"/>
    <p:sldId id="293" r:id="rId7"/>
    <p:sldId id="294" r:id="rId8"/>
    <p:sldId id="280" r:id="rId9"/>
    <p:sldId id="281" r:id="rId10"/>
    <p:sldId id="272" r:id="rId11"/>
    <p:sldId id="273" r:id="rId12"/>
    <p:sldId id="283" r:id="rId13"/>
    <p:sldId id="284" r:id="rId14"/>
    <p:sldId id="285" r:id="rId15"/>
    <p:sldId id="291" r:id="rId16"/>
    <p:sldId id="286" r:id="rId17"/>
    <p:sldId id="287" r:id="rId18"/>
    <p:sldId id="288" r:id="rId19"/>
    <p:sldId id="295" r:id="rId20"/>
    <p:sldId id="296" r:id="rId21"/>
    <p:sldId id="297" r:id="rId22"/>
    <p:sldId id="298" r:id="rId23"/>
    <p:sldId id="299" r:id="rId24"/>
    <p:sldId id="308" r:id="rId25"/>
    <p:sldId id="309" r:id="rId26"/>
    <p:sldId id="310" r:id="rId27"/>
    <p:sldId id="311" r:id="rId28"/>
    <p:sldId id="306" r:id="rId29"/>
    <p:sldId id="312" r:id="rId30"/>
    <p:sldId id="313" r:id="rId31"/>
    <p:sldId id="314" r:id="rId32"/>
    <p:sldId id="315" r:id="rId33"/>
    <p:sldId id="316" r:id="rId34"/>
    <p:sldId id="318" r:id="rId35"/>
    <p:sldId id="317" r:id="rId36"/>
    <p:sldId id="303" r:id="rId37"/>
    <p:sldId id="307" r:id="rId38"/>
    <p:sldId id="319" r:id="rId39"/>
    <p:sldId id="320" r:id="rId40"/>
    <p:sldId id="322" r:id="rId41"/>
    <p:sldId id="323" r:id="rId42"/>
    <p:sldId id="324" r:id="rId43"/>
    <p:sldId id="325" r:id="rId44"/>
    <p:sldId id="326" r:id="rId45"/>
    <p:sldId id="327" r:id="rId46"/>
    <p:sldId id="328" r:id="rId47"/>
    <p:sldId id="333" r:id="rId48"/>
    <p:sldId id="334" r:id="rId49"/>
    <p:sldId id="335" r:id="rId50"/>
    <p:sldId id="336" r:id="rId51"/>
    <p:sldId id="337" r:id="rId52"/>
    <p:sldId id="362" r:id="rId53"/>
    <p:sldId id="338" r:id="rId54"/>
    <p:sldId id="339" r:id="rId55"/>
    <p:sldId id="340" r:id="rId56"/>
    <p:sldId id="341" r:id="rId57"/>
    <p:sldId id="342" r:id="rId58"/>
    <p:sldId id="343" r:id="rId59"/>
    <p:sldId id="344" r:id="rId60"/>
    <p:sldId id="347" r:id="rId61"/>
    <p:sldId id="372" r:id="rId62"/>
    <p:sldId id="370" r:id="rId63"/>
    <p:sldId id="371" r:id="rId64"/>
    <p:sldId id="349" r:id="rId65"/>
    <p:sldId id="386" r:id="rId66"/>
    <p:sldId id="387" r:id="rId67"/>
    <p:sldId id="388" r:id="rId68"/>
    <p:sldId id="363" r:id="rId69"/>
    <p:sldId id="369" r:id="rId70"/>
    <p:sldId id="348" r:id="rId71"/>
    <p:sldId id="373" r:id="rId72"/>
    <p:sldId id="364" r:id="rId73"/>
    <p:sldId id="365" r:id="rId74"/>
    <p:sldId id="366" r:id="rId75"/>
    <p:sldId id="374" r:id="rId76"/>
    <p:sldId id="367" r:id="rId77"/>
    <p:sldId id="376" r:id="rId78"/>
    <p:sldId id="375" r:id="rId79"/>
    <p:sldId id="377" r:id="rId80"/>
    <p:sldId id="381" r:id="rId81"/>
    <p:sldId id="382" r:id="rId82"/>
    <p:sldId id="378" r:id="rId83"/>
    <p:sldId id="379" r:id="rId84"/>
    <p:sldId id="380" r:id="rId85"/>
    <p:sldId id="385" r:id="rId86"/>
    <p:sldId id="353" r:id="rId87"/>
    <p:sldId id="383" r:id="rId88"/>
    <p:sldId id="384" r:id="rId89"/>
    <p:sldId id="358" r:id="rId90"/>
    <p:sldId id="359"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26" autoAdjust="0"/>
    <p:restoredTop sz="94660" autoAdjust="0"/>
  </p:normalViewPr>
  <p:slideViewPr>
    <p:cSldViewPr snapToGrid="0">
      <p:cViewPr varScale="1">
        <p:scale>
          <a:sx n="74" d="100"/>
          <a:sy n="74" d="100"/>
        </p:scale>
        <p:origin x="276" y="54"/>
      </p:cViewPr>
      <p:guideLst/>
    </p:cSldViewPr>
  </p:slideViewPr>
  <p:outlineViewPr>
    <p:cViewPr>
      <p:scale>
        <a:sx n="33" d="100"/>
        <a:sy n="33" d="100"/>
      </p:scale>
      <p:origin x="0" y="-12258"/>
    </p:cViewPr>
  </p:outlineViewPr>
  <p:notesTextViewPr>
    <p:cViewPr>
      <p:scale>
        <a:sx n="1" d="1"/>
        <a:sy n="1" d="1"/>
      </p:scale>
      <p:origin x="0" y="0"/>
    </p:cViewPr>
  </p:notesTextViewPr>
  <p:sorterViewPr>
    <p:cViewPr>
      <p:scale>
        <a:sx n="100" d="100"/>
        <a:sy n="100" d="100"/>
      </p:scale>
      <p:origin x="0" y="-12162"/>
    </p:cViewPr>
  </p:sorterViewPr>
  <p:notesViewPr>
    <p:cSldViewPr snapToGrid="0">
      <p:cViewPr>
        <p:scale>
          <a:sx n="75" d="100"/>
          <a:sy n="75" d="100"/>
        </p:scale>
        <p:origin x="2430" y="-46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42BC11-90CF-49FF-8D61-E8A8AAFE1BB6}"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0EFAF7DB-220E-474B-A306-B18848A2E64E}">
      <dgm:prSet phldrT="[Text]"/>
      <dgm:spPr>
        <a:solidFill>
          <a:schemeClr val="accent5">
            <a:lumMod val="50000"/>
          </a:schemeClr>
        </a:solidFill>
      </dgm:spPr>
      <dgm:t>
        <a:bodyPr/>
        <a:lstStyle/>
        <a:p>
          <a:r>
            <a:rPr lang="en-US" dirty="0"/>
            <a:t>Group 1</a:t>
          </a:r>
        </a:p>
      </dgm:t>
    </dgm:pt>
    <dgm:pt modelId="{ADEA5C60-BA03-45CE-8AE4-87E8350E817F}" type="parTrans" cxnId="{E88E6FD0-5EE8-42CE-8AC4-D71962510EE7}">
      <dgm:prSet/>
      <dgm:spPr/>
      <dgm:t>
        <a:bodyPr/>
        <a:lstStyle/>
        <a:p>
          <a:endParaRPr lang="en-US"/>
        </a:p>
      </dgm:t>
    </dgm:pt>
    <dgm:pt modelId="{8655DB40-16AB-41AF-B7B9-C009642A6E8E}" type="sibTrans" cxnId="{E88E6FD0-5EE8-42CE-8AC4-D71962510EE7}">
      <dgm:prSet/>
      <dgm:spPr/>
      <dgm:t>
        <a:bodyPr/>
        <a:lstStyle/>
        <a:p>
          <a:endParaRPr lang="en-US"/>
        </a:p>
      </dgm:t>
    </dgm:pt>
    <dgm:pt modelId="{9CA7C66F-6CF9-4093-95BD-C861D9811AA0}">
      <dgm:prSet phldrT="[Text]"/>
      <dgm:spPr>
        <a:solidFill>
          <a:schemeClr val="accent3">
            <a:lumMod val="50000"/>
          </a:schemeClr>
        </a:solidFill>
      </dgm:spPr>
      <dgm:t>
        <a:bodyPr/>
        <a:lstStyle/>
        <a:p>
          <a:r>
            <a:rPr lang="en-US" dirty="0"/>
            <a:t>Group 2</a:t>
          </a:r>
        </a:p>
      </dgm:t>
      <dgm:extLst>
        <a:ext uri="{E40237B7-FDA0-4F09-8148-C483321AD2D9}">
          <dgm14:cNvPr xmlns:dgm14="http://schemas.microsoft.com/office/drawing/2010/diagram" id="0" name="" descr="Basic Block List" title="SmartArt"/>
        </a:ext>
      </dgm:extLst>
    </dgm:pt>
    <dgm:pt modelId="{5C383048-3A83-419C-82E9-AA46D2B4FFD3}" type="parTrans" cxnId="{1A254136-9EEE-43D0-BC71-1289B085104A}">
      <dgm:prSet/>
      <dgm:spPr/>
      <dgm:t>
        <a:bodyPr/>
        <a:lstStyle/>
        <a:p>
          <a:endParaRPr lang="en-US"/>
        </a:p>
      </dgm:t>
    </dgm:pt>
    <dgm:pt modelId="{9AC506A7-F034-46F5-B26F-46FD22856FB4}" type="sibTrans" cxnId="{1A254136-9EEE-43D0-BC71-1289B085104A}">
      <dgm:prSet/>
      <dgm:spPr/>
      <dgm:t>
        <a:bodyPr/>
        <a:lstStyle/>
        <a:p>
          <a:endParaRPr lang="en-US"/>
        </a:p>
      </dgm:t>
    </dgm:pt>
    <dgm:pt modelId="{8AEC6483-23EF-4414-8E2A-6A005181899E}">
      <dgm:prSet phldrT="[Text]"/>
      <dgm:spPr/>
      <dgm:t>
        <a:bodyPr/>
        <a:lstStyle/>
        <a:p>
          <a:r>
            <a:rPr lang="en-US" dirty="0"/>
            <a:t>Group 3</a:t>
          </a:r>
        </a:p>
      </dgm:t>
    </dgm:pt>
    <dgm:pt modelId="{526DBE94-00A7-461E-AF61-51DFFA468BD0}" type="parTrans" cxnId="{976405B9-79B8-494E-A105-801AB128A327}">
      <dgm:prSet/>
      <dgm:spPr/>
      <dgm:t>
        <a:bodyPr/>
        <a:lstStyle/>
        <a:p>
          <a:endParaRPr lang="en-US"/>
        </a:p>
      </dgm:t>
    </dgm:pt>
    <dgm:pt modelId="{C81D2561-AE20-4589-919A-5479573342B0}" type="sibTrans" cxnId="{976405B9-79B8-494E-A105-801AB128A327}">
      <dgm:prSet/>
      <dgm:spPr/>
      <dgm:t>
        <a:bodyPr/>
        <a:lstStyle/>
        <a:p>
          <a:endParaRPr lang="en-US"/>
        </a:p>
      </dgm:t>
    </dgm:pt>
    <dgm:pt modelId="{056BF56F-CC43-4DDD-9D89-CA94DE101ECC}">
      <dgm:prSet phldrT="[Text]"/>
      <dgm:spPr>
        <a:solidFill>
          <a:schemeClr val="accent5">
            <a:lumMod val="75000"/>
          </a:schemeClr>
        </a:solidFill>
      </dgm:spPr>
      <dgm:t>
        <a:bodyPr/>
        <a:lstStyle/>
        <a:p>
          <a:r>
            <a:rPr lang="en-US" dirty="0"/>
            <a:t>Group 4</a:t>
          </a:r>
        </a:p>
      </dgm:t>
    </dgm:pt>
    <dgm:pt modelId="{001921C4-E4A3-488C-B466-13D798BB2038}" type="parTrans" cxnId="{778F2B2A-B50E-4B4B-8031-BBB0BAF3076A}">
      <dgm:prSet/>
      <dgm:spPr/>
      <dgm:t>
        <a:bodyPr/>
        <a:lstStyle/>
        <a:p>
          <a:endParaRPr lang="en-US"/>
        </a:p>
      </dgm:t>
    </dgm:pt>
    <dgm:pt modelId="{B28DA56B-359A-427D-B40B-7C9A5E29DAD4}" type="sibTrans" cxnId="{778F2B2A-B50E-4B4B-8031-BBB0BAF3076A}">
      <dgm:prSet/>
      <dgm:spPr/>
      <dgm:t>
        <a:bodyPr/>
        <a:lstStyle/>
        <a:p>
          <a:endParaRPr lang="en-US"/>
        </a:p>
      </dgm:t>
    </dgm:pt>
    <dgm:pt modelId="{204779DA-9EFD-416C-AA17-3047285492E6}">
      <dgm:prSet phldrT="[Text]"/>
      <dgm:spPr>
        <a:solidFill>
          <a:schemeClr val="accent6">
            <a:lumMod val="50000"/>
          </a:schemeClr>
        </a:solidFill>
      </dgm:spPr>
      <dgm:t>
        <a:bodyPr/>
        <a:lstStyle/>
        <a:p>
          <a:r>
            <a:rPr lang="en-US" dirty="0"/>
            <a:t>Group 5</a:t>
          </a:r>
        </a:p>
      </dgm:t>
    </dgm:pt>
    <dgm:pt modelId="{10182E5A-267A-4FF5-8BE4-365E5F0F59FD}" type="parTrans" cxnId="{4B45AE37-5E95-4459-A22C-A76A562E440A}">
      <dgm:prSet/>
      <dgm:spPr/>
      <dgm:t>
        <a:bodyPr/>
        <a:lstStyle/>
        <a:p>
          <a:endParaRPr lang="en-US"/>
        </a:p>
      </dgm:t>
    </dgm:pt>
    <dgm:pt modelId="{89F8EF12-ABE9-4852-AA60-32F3BE4FD92C}" type="sibTrans" cxnId="{4B45AE37-5E95-4459-A22C-A76A562E440A}">
      <dgm:prSet/>
      <dgm:spPr/>
      <dgm:t>
        <a:bodyPr/>
        <a:lstStyle/>
        <a:p>
          <a:endParaRPr lang="en-US"/>
        </a:p>
      </dgm:t>
    </dgm:pt>
    <dgm:pt modelId="{FBE57202-63C6-4AC6-8A48-2F7EEDE18422}">
      <dgm:prSet phldrT="[Text]"/>
      <dgm:spPr>
        <a:solidFill>
          <a:schemeClr val="accent2">
            <a:lumMod val="50000"/>
          </a:schemeClr>
        </a:solidFill>
      </dgm:spPr>
      <dgm:t>
        <a:bodyPr/>
        <a:lstStyle/>
        <a:p>
          <a:r>
            <a:rPr lang="en-US" dirty="0"/>
            <a:t>Group 6</a:t>
          </a:r>
        </a:p>
      </dgm:t>
    </dgm:pt>
    <dgm:pt modelId="{22E9EA7B-06A1-4DB0-8C13-4FDDC38F5300}" type="parTrans" cxnId="{89F86E09-7B46-4DCB-A438-8B1FC1DB0A71}">
      <dgm:prSet/>
      <dgm:spPr/>
      <dgm:t>
        <a:bodyPr/>
        <a:lstStyle/>
        <a:p>
          <a:endParaRPr lang="en-US"/>
        </a:p>
      </dgm:t>
    </dgm:pt>
    <dgm:pt modelId="{29B1D402-63E0-4277-B9B1-DE1AE207061C}" type="sibTrans" cxnId="{89F86E09-7B46-4DCB-A438-8B1FC1DB0A71}">
      <dgm:prSet/>
      <dgm:spPr/>
      <dgm:t>
        <a:bodyPr/>
        <a:lstStyle/>
        <a:p>
          <a:endParaRPr lang="en-US"/>
        </a:p>
      </dgm:t>
    </dgm:pt>
    <dgm:pt modelId="{068CCA7D-1404-4068-AB93-6968EFC37502}" type="pres">
      <dgm:prSet presAssocID="{B842BC11-90CF-49FF-8D61-E8A8AAFE1BB6}" presName="diagram" presStyleCnt="0">
        <dgm:presLayoutVars>
          <dgm:dir/>
          <dgm:resizeHandles val="exact"/>
        </dgm:presLayoutVars>
      </dgm:prSet>
      <dgm:spPr/>
      <dgm:t>
        <a:bodyPr/>
        <a:lstStyle/>
        <a:p>
          <a:endParaRPr lang="en-US"/>
        </a:p>
      </dgm:t>
    </dgm:pt>
    <dgm:pt modelId="{EAA4FAF7-2B1B-440D-AB04-52061A8327A8}" type="pres">
      <dgm:prSet presAssocID="{0EFAF7DB-220E-474B-A306-B18848A2E64E}" presName="node" presStyleLbl="node1" presStyleIdx="0" presStyleCnt="6">
        <dgm:presLayoutVars>
          <dgm:bulletEnabled val="1"/>
        </dgm:presLayoutVars>
      </dgm:prSet>
      <dgm:spPr/>
      <dgm:t>
        <a:bodyPr/>
        <a:lstStyle/>
        <a:p>
          <a:endParaRPr lang="en-US"/>
        </a:p>
      </dgm:t>
    </dgm:pt>
    <dgm:pt modelId="{D86C629E-FD24-4979-AD6C-FF765663342C}" type="pres">
      <dgm:prSet presAssocID="{8655DB40-16AB-41AF-B7B9-C009642A6E8E}" presName="sibTrans" presStyleCnt="0"/>
      <dgm:spPr/>
    </dgm:pt>
    <dgm:pt modelId="{C593AB34-4B84-4F47-A09D-1663F9F71AFC}" type="pres">
      <dgm:prSet presAssocID="{9CA7C66F-6CF9-4093-95BD-C861D9811AA0}" presName="node" presStyleLbl="node1" presStyleIdx="1" presStyleCnt="6">
        <dgm:presLayoutVars>
          <dgm:bulletEnabled val="1"/>
        </dgm:presLayoutVars>
      </dgm:prSet>
      <dgm:spPr/>
      <dgm:t>
        <a:bodyPr/>
        <a:lstStyle/>
        <a:p>
          <a:endParaRPr lang="en-US"/>
        </a:p>
      </dgm:t>
    </dgm:pt>
    <dgm:pt modelId="{5AD6466A-5AEB-4BDD-BDCC-43ADA92E714A}" type="pres">
      <dgm:prSet presAssocID="{9AC506A7-F034-46F5-B26F-46FD22856FB4}" presName="sibTrans" presStyleCnt="0"/>
      <dgm:spPr/>
    </dgm:pt>
    <dgm:pt modelId="{917D3CD9-BA5B-404E-931F-223BF970C99B}" type="pres">
      <dgm:prSet presAssocID="{8AEC6483-23EF-4414-8E2A-6A005181899E}" presName="node" presStyleLbl="node1" presStyleIdx="2" presStyleCnt="6">
        <dgm:presLayoutVars>
          <dgm:bulletEnabled val="1"/>
        </dgm:presLayoutVars>
      </dgm:prSet>
      <dgm:spPr/>
      <dgm:t>
        <a:bodyPr/>
        <a:lstStyle/>
        <a:p>
          <a:endParaRPr lang="en-US"/>
        </a:p>
      </dgm:t>
    </dgm:pt>
    <dgm:pt modelId="{D803BB6F-28BD-4A03-B872-7769C680243B}" type="pres">
      <dgm:prSet presAssocID="{C81D2561-AE20-4589-919A-5479573342B0}" presName="sibTrans" presStyleCnt="0"/>
      <dgm:spPr/>
    </dgm:pt>
    <dgm:pt modelId="{4F7EBD7D-DFCF-42D9-919C-E6E65091B79C}" type="pres">
      <dgm:prSet presAssocID="{056BF56F-CC43-4DDD-9D89-CA94DE101ECC}" presName="node" presStyleLbl="node1" presStyleIdx="3" presStyleCnt="6">
        <dgm:presLayoutVars>
          <dgm:bulletEnabled val="1"/>
        </dgm:presLayoutVars>
      </dgm:prSet>
      <dgm:spPr/>
      <dgm:t>
        <a:bodyPr/>
        <a:lstStyle/>
        <a:p>
          <a:endParaRPr lang="en-US"/>
        </a:p>
      </dgm:t>
    </dgm:pt>
    <dgm:pt modelId="{371926FB-9294-4D9C-9214-4CEF0275C497}" type="pres">
      <dgm:prSet presAssocID="{B28DA56B-359A-427D-B40B-7C9A5E29DAD4}" presName="sibTrans" presStyleCnt="0"/>
      <dgm:spPr/>
    </dgm:pt>
    <dgm:pt modelId="{CB52FD11-6E75-4074-AC8F-10E0FD59B7A0}" type="pres">
      <dgm:prSet presAssocID="{204779DA-9EFD-416C-AA17-3047285492E6}" presName="node" presStyleLbl="node1" presStyleIdx="4" presStyleCnt="6">
        <dgm:presLayoutVars>
          <dgm:bulletEnabled val="1"/>
        </dgm:presLayoutVars>
      </dgm:prSet>
      <dgm:spPr/>
      <dgm:t>
        <a:bodyPr/>
        <a:lstStyle/>
        <a:p>
          <a:endParaRPr lang="en-US"/>
        </a:p>
      </dgm:t>
    </dgm:pt>
    <dgm:pt modelId="{08588CD8-2C19-489E-9D24-02924B217C45}" type="pres">
      <dgm:prSet presAssocID="{89F8EF12-ABE9-4852-AA60-32F3BE4FD92C}" presName="sibTrans" presStyleCnt="0"/>
      <dgm:spPr/>
    </dgm:pt>
    <dgm:pt modelId="{76049CD1-75A7-4C80-9C4F-81F0D3E4B5DC}" type="pres">
      <dgm:prSet presAssocID="{FBE57202-63C6-4AC6-8A48-2F7EEDE18422}" presName="node" presStyleLbl="node1" presStyleIdx="5" presStyleCnt="6">
        <dgm:presLayoutVars>
          <dgm:bulletEnabled val="1"/>
        </dgm:presLayoutVars>
      </dgm:prSet>
      <dgm:spPr/>
      <dgm:t>
        <a:bodyPr/>
        <a:lstStyle/>
        <a:p>
          <a:endParaRPr lang="en-US"/>
        </a:p>
      </dgm:t>
    </dgm:pt>
  </dgm:ptLst>
  <dgm:cxnLst>
    <dgm:cxn modelId="{8455775E-5871-414D-9D0A-3E24F671C47B}" type="presOf" srcId="{056BF56F-CC43-4DDD-9D89-CA94DE101ECC}" destId="{4F7EBD7D-DFCF-42D9-919C-E6E65091B79C}" srcOrd="0" destOrd="0" presId="urn:microsoft.com/office/officeart/2005/8/layout/default"/>
    <dgm:cxn modelId="{21814B1B-0B71-44A8-961D-68AAF0C7A4B8}" type="presOf" srcId="{204779DA-9EFD-416C-AA17-3047285492E6}" destId="{CB52FD11-6E75-4074-AC8F-10E0FD59B7A0}" srcOrd="0" destOrd="0" presId="urn:microsoft.com/office/officeart/2005/8/layout/default"/>
    <dgm:cxn modelId="{33CA25EA-F833-446B-958D-22ED6B9CE912}" type="presOf" srcId="{FBE57202-63C6-4AC6-8A48-2F7EEDE18422}" destId="{76049CD1-75A7-4C80-9C4F-81F0D3E4B5DC}" srcOrd="0" destOrd="0" presId="urn:microsoft.com/office/officeart/2005/8/layout/default"/>
    <dgm:cxn modelId="{1DE7C70A-6A2F-43DF-9F88-D176504DC198}" type="presOf" srcId="{B842BC11-90CF-49FF-8D61-E8A8AAFE1BB6}" destId="{068CCA7D-1404-4068-AB93-6968EFC37502}" srcOrd="0" destOrd="0" presId="urn:microsoft.com/office/officeart/2005/8/layout/default"/>
    <dgm:cxn modelId="{778F2B2A-B50E-4B4B-8031-BBB0BAF3076A}" srcId="{B842BC11-90CF-49FF-8D61-E8A8AAFE1BB6}" destId="{056BF56F-CC43-4DDD-9D89-CA94DE101ECC}" srcOrd="3" destOrd="0" parTransId="{001921C4-E4A3-488C-B466-13D798BB2038}" sibTransId="{B28DA56B-359A-427D-B40B-7C9A5E29DAD4}"/>
    <dgm:cxn modelId="{368B3EE0-EACB-4C1B-A5EB-BB1B304C1D80}" type="presOf" srcId="{8AEC6483-23EF-4414-8E2A-6A005181899E}" destId="{917D3CD9-BA5B-404E-931F-223BF970C99B}" srcOrd="0" destOrd="0" presId="urn:microsoft.com/office/officeart/2005/8/layout/default"/>
    <dgm:cxn modelId="{976405B9-79B8-494E-A105-801AB128A327}" srcId="{B842BC11-90CF-49FF-8D61-E8A8AAFE1BB6}" destId="{8AEC6483-23EF-4414-8E2A-6A005181899E}" srcOrd="2" destOrd="0" parTransId="{526DBE94-00A7-461E-AF61-51DFFA468BD0}" sibTransId="{C81D2561-AE20-4589-919A-5479573342B0}"/>
    <dgm:cxn modelId="{7CD44604-6F05-45C4-9106-485041FB9FA1}" type="presOf" srcId="{9CA7C66F-6CF9-4093-95BD-C861D9811AA0}" destId="{C593AB34-4B84-4F47-A09D-1663F9F71AFC}" srcOrd="0" destOrd="0" presId="urn:microsoft.com/office/officeart/2005/8/layout/default"/>
    <dgm:cxn modelId="{4B45AE37-5E95-4459-A22C-A76A562E440A}" srcId="{B842BC11-90CF-49FF-8D61-E8A8AAFE1BB6}" destId="{204779DA-9EFD-416C-AA17-3047285492E6}" srcOrd="4" destOrd="0" parTransId="{10182E5A-267A-4FF5-8BE4-365E5F0F59FD}" sibTransId="{89F8EF12-ABE9-4852-AA60-32F3BE4FD92C}"/>
    <dgm:cxn modelId="{89F86E09-7B46-4DCB-A438-8B1FC1DB0A71}" srcId="{B842BC11-90CF-49FF-8D61-E8A8AAFE1BB6}" destId="{FBE57202-63C6-4AC6-8A48-2F7EEDE18422}" srcOrd="5" destOrd="0" parTransId="{22E9EA7B-06A1-4DB0-8C13-4FDDC38F5300}" sibTransId="{29B1D402-63E0-4277-B9B1-DE1AE207061C}"/>
    <dgm:cxn modelId="{E88E6FD0-5EE8-42CE-8AC4-D71962510EE7}" srcId="{B842BC11-90CF-49FF-8D61-E8A8AAFE1BB6}" destId="{0EFAF7DB-220E-474B-A306-B18848A2E64E}" srcOrd="0" destOrd="0" parTransId="{ADEA5C60-BA03-45CE-8AE4-87E8350E817F}" sibTransId="{8655DB40-16AB-41AF-B7B9-C009642A6E8E}"/>
    <dgm:cxn modelId="{4B0E5AC7-9097-42F3-A2CB-2F81F5157F8E}" type="presOf" srcId="{0EFAF7DB-220E-474B-A306-B18848A2E64E}" destId="{EAA4FAF7-2B1B-440D-AB04-52061A8327A8}" srcOrd="0" destOrd="0" presId="urn:microsoft.com/office/officeart/2005/8/layout/default"/>
    <dgm:cxn modelId="{1A254136-9EEE-43D0-BC71-1289B085104A}" srcId="{B842BC11-90CF-49FF-8D61-E8A8AAFE1BB6}" destId="{9CA7C66F-6CF9-4093-95BD-C861D9811AA0}" srcOrd="1" destOrd="0" parTransId="{5C383048-3A83-419C-82E9-AA46D2B4FFD3}" sibTransId="{9AC506A7-F034-46F5-B26F-46FD22856FB4}"/>
    <dgm:cxn modelId="{7028AA6B-C393-478C-8B9F-4644E5811996}" type="presParOf" srcId="{068CCA7D-1404-4068-AB93-6968EFC37502}" destId="{EAA4FAF7-2B1B-440D-AB04-52061A8327A8}" srcOrd="0" destOrd="0" presId="urn:microsoft.com/office/officeart/2005/8/layout/default"/>
    <dgm:cxn modelId="{01D567C5-6823-4683-B9C5-FF9B6E4005C4}" type="presParOf" srcId="{068CCA7D-1404-4068-AB93-6968EFC37502}" destId="{D86C629E-FD24-4979-AD6C-FF765663342C}" srcOrd="1" destOrd="0" presId="urn:microsoft.com/office/officeart/2005/8/layout/default"/>
    <dgm:cxn modelId="{A697AB26-BECE-4E56-B3CC-4272F1BD1D5A}" type="presParOf" srcId="{068CCA7D-1404-4068-AB93-6968EFC37502}" destId="{C593AB34-4B84-4F47-A09D-1663F9F71AFC}" srcOrd="2" destOrd="0" presId="urn:microsoft.com/office/officeart/2005/8/layout/default"/>
    <dgm:cxn modelId="{327B617D-7783-4A32-AAA8-D292129A1FCD}" type="presParOf" srcId="{068CCA7D-1404-4068-AB93-6968EFC37502}" destId="{5AD6466A-5AEB-4BDD-BDCC-43ADA92E714A}" srcOrd="3" destOrd="0" presId="urn:microsoft.com/office/officeart/2005/8/layout/default"/>
    <dgm:cxn modelId="{F13F6BE8-F121-4032-9AF5-69A9CA0B731B}" type="presParOf" srcId="{068CCA7D-1404-4068-AB93-6968EFC37502}" destId="{917D3CD9-BA5B-404E-931F-223BF970C99B}" srcOrd="4" destOrd="0" presId="urn:microsoft.com/office/officeart/2005/8/layout/default"/>
    <dgm:cxn modelId="{E71ABA20-814F-47C5-A211-F9FB34BB033A}" type="presParOf" srcId="{068CCA7D-1404-4068-AB93-6968EFC37502}" destId="{D803BB6F-28BD-4A03-B872-7769C680243B}" srcOrd="5" destOrd="0" presId="urn:microsoft.com/office/officeart/2005/8/layout/default"/>
    <dgm:cxn modelId="{3F63267A-24D1-4149-B6C2-DE4A610D5FFD}" type="presParOf" srcId="{068CCA7D-1404-4068-AB93-6968EFC37502}" destId="{4F7EBD7D-DFCF-42D9-919C-E6E65091B79C}" srcOrd="6" destOrd="0" presId="urn:microsoft.com/office/officeart/2005/8/layout/default"/>
    <dgm:cxn modelId="{33B5B103-35BE-402D-A4AA-9054E7FE3E45}" type="presParOf" srcId="{068CCA7D-1404-4068-AB93-6968EFC37502}" destId="{371926FB-9294-4D9C-9214-4CEF0275C497}" srcOrd="7" destOrd="0" presId="urn:microsoft.com/office/officeart/2005/8/layout/default"/>
    <dgm:cxn modelId="{2225BFCF-D4F4-41D8-9BF5-FB95127E142E}" type="presParOf" srcId="{068CCA7D-1404-4068-AB93-6968EFC37502}" destId="{CB52FD11-6E75-4074-AC8F-10E0FD59B7A0}" srcOrd="8" destOrd="0" presId="urn:microsoft.com/office/officeart/2005/8/layout/default"/>
    <dgm:cxn modelId="{D0149062-6A93-4012-A3FD-AF31F2A042F9}" type="presParOf" srcId="{068CCA7D-1404-4068-AB93-6968EFC37502}" destId="{08588CD8-2C19-489E-9D24-02924B217C45}" srcOrd="9" destOrd="0" presId="urn:microsoft.com/office/officeart/2005/8/layout/default"/>
    <dgm:cxn modelId="{015846CF-AD30-423A-B255-9D907FCBC326}" type="presParOf" srcId="{068CCA7D-1404-4068-AB93-6968EFC37502}" destId="{76049CD1-75A7-4C80-9C4F-81F0D3E4B5DC}"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A4FAF7-2B1B-440D-AB04-52061A8327A8}">
      <dsp:nvSpPr>
        <dsp:cNvPr id="0" name=""/>
        <dsp:cNvSpPr/>
      </dsp:nvSpPr>
      <dsp:spPr>
        <a:xfrm>
          <a:off x="277308" y="199"/>
          <a:ext cx="2093712" cy="1256227"/>
        </a:xfrm>
        <a:prstGeom prst="rect">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a:t>Group 1</a:t>
          </a:r>
        </a:p>
      </dsp:txBody>
      <dsp:txXfrm>
        <a:off x="277308" y="199"/>
        <a:ext cx="2093712" cy="1256227"/>
      </dsp:txXfrm>
    </dsp:sp>
    <dsp:sp modelId="{C593AB34-4B84-4F47-A09D-1663F9F71AFC}">
      <dsp:nvSpPr>
        <dsp:cNvPr id="0" name=""/>
        <dsp:cNvSpPr/>
      </dsp:nvSpPr>
      <dsp:spPr>
        <a:xfrm>
          <a:off x="2580392" y="199"/>
          <a:ext cx="2093712" cy="1256227"/>
        </a:xfrm>
        <a:prstGeom prst="rect">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a:t>Group 2</a:t>
          </a:r>
        </a:p>
      </dsp:txBody>
      <dsp:txXfrm>
        <a:off x="2580392" y="199"/>
        <a:ext cx="2093712" cy="1256227"/>
      </dsp:txXfrm>
    </dsp:sp>
    <dsp:sp modelId="{917D3CD9-BA5B-404E-931F-223BF970C99B}">
      <dsp:nvSpPr>
        <dsp:cNvPr id="0" name=""/>
        <dsp:cNvSpPr/>
      </dsp:nvSpPr>
      <dsp:spPr>
        <a:xfrm>
          <a:off x="277308" y="1465798"/>
          <a:ext cx="2093712" cy="125622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a:t>Group 3</a:t>
          </a:r>
        </a:p>
      </dsp:txBody>
      <dsp:txXfrm>
        <a:off x="277308" y="1465798"/>
        <a:ext cx="2093712" cy="1256227"/>
      </dsp:txXfrm>
    </dsp:sp>
    <dsp:sp modelId="{4F7EBD7D-DFCF-42D9-919C-E6E65091B79C}">
      <dsp:nvSpPr>
        <dsp:cNvPr id="0" name=""/>
        <dsp:cNvSpPr/>
      </dsp:nvSpPr>
      <dsp:spPr>
        <a:xfrm>
          <a:off x="2580392" y="1465798"/>
          <a:ext cx="2093712" cy="1256227"/>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a:t>Group 4</a:t>
          </a:r>
        </a:p>
      </dsp:txBody>
      <dsp:txXfrm>
        <a:off x="2580392" y="1465798"/>
        <a:ext cx="2093712" cy="1256227"/>
      </dsp:txXfrm>
    </dsp:sp>
    <dsp:sp modelId="{CB52FD11-6E75-4074-AC8F-10E0FD59B7A0}">
      <dsp:nvSpPr>
        <dsp:cNvPr id="0" name=""/>
        <dsp:cNvSpPr/>
      </dsp:nvSpPr>
      <dsp:spPr>
        <a:xfrm>
          <a:off x="277308" y="2931397"/>
          <a:ext cx="2093712" cy="1256227"/>
        </a:xfrm>
        <a:prstGeom prst="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a:t>Group 5</a:t>
          </a:r>
        </a:p>
      </dsp:txBody>
      <dsp:txXfrm>
        <a:off x="277308" y="2931397"/>
        <a:ext cx="2093712" cy="1256227"/>
      </dsp:txXfrm>
    </dsp:sp>
    <dsp:sp modelId="{76049CD1-75A7-4C80-9C4F-81F0D3E4B5DC}">
      <dsp:nvSpPr>
        <dsp:cNvPr id="0" name=""/>
        <dsp:cNvSpPr/>
      </dsp:nvSpPr>
      <dsp:spPr>
        <a:xfrm>
          <a:off x="2580392" y="2931397"/>
          <a:ext cx="2093712" cy="1256227"/>
        </a:xfrm>
        <a:prstGeom prst="rect">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a:t>Group 6</a:t>
          </a:r>
        </a:p>
      </dsp:txBody>
      <dsp:txXfrm>
        <a:off x="2580392" y="2931397"/>
        <a:ext cx="2093712" cy="125622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A45BA1-980A-4507-BE5A-5C1E7C2FFD8F}" type="datetimeFigureOut">
              <a:rPr lang="en-US"/>
              <a:t>10/10/2017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E03411-58E2-43FD-AE1D-AD77DFF8CB20}" type="slidenum">
              <a:rPr/>
              <a:t>‹#›</a:t>
            </a:fld>
            <a:endParaRPr/>
          </a:p>
        </p:txBody>
      </p:sp>
    </p:spTree>
    <p:extLst>
      <p:ext uri="{BB962C8B-B14F-4D97-AF65-F5344CB8AC3E}">
        <p14:creationId xmlns:p14="http://schemas.microsoft.com/office/powerpoint/2010/main" val="1881910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3416D-7FED-43BC-AA7C-D92DBA01ED64}" type="datetimeFigureOut">
              <a:rPr lang="en-US"/>
              <a:t>10/10/2017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DC57A8-AE18-4654-B6AF-04B3577165BE}" type="slidenum">
              <a:rPr/>
              <a:t>‹#›</a:t>
            </a:fld>
            <a:endParaRPr/>
          </a:p>
        </p:txBody>
      </p:sp>
    </p:spTree>
    <p:extLst>
      <p:ext uri="{BB962C8B-B14F-4D97-AF65-F5344CB8AC3E}">
        <p14:creationId xmlns:p14="http://schemas.microsoft.com/office/powerpoint/2010/main" val="2581397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Arial" panose="020B0604020202020204" pitchFamily="34" charset="0"/>
                <a:cs typeface="Arial" panose="020B0604020202020204" pitchFamily="34" charset="0"/>
              </a:rPr>
              <a:t>The out modifier</a:t>
            </a:r>
          </a:p>
          <a:p>
            <a:r>
              <a:rPr lang="en-US" dirty="0">
                <a:latin typeface="Arial" panose="020B0604020202020204" pitchFamily="34" charset="0"/>
                <a:cs typeface="Arial" panose="020B0604020202020204" pitchFamily="34" charset="0"/>
              </a:rPr>
              <a:t>The out modifier works pretty much like the ref modifier. They both ensure that the parameter is passed by reference instead of by value, but they do come with two important differences: A value passed to a ref modifier has to be initialized before calling the method - this is not true for the out modifier, where you can use un-initialized values. On the other hand, you can't leave a function call with an out parameter, without assigning a value to it. Since you can pass in un-initialized values as an out parameter, you are not able to actually use an out parameter inside a function - you can only assign a new value to it.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Whether to use out or ref really depends on the situation, as you will realize once you start using them. Both are typically used to work around the issue of only being able to return one value from a function, with C#.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Using the out modifier is just like using the ref modifier, as shown above. Simply change the ref keyword to the out keyword.</a:t>
            </a:r>
          </a:p>
        </p:txBody>
      </p:sp>
      <p:sp>
        <p:nvSpPr>
          <p:cNvPr id="4" name="Slide Number Placeholder 3"/>
          <p:cNvSpPr>
            <a:spLocks noGrp="1"/>
          </p:cNvSpPr>
          <p:nvPr>
            <p:ph type="sldNum" sz="quarter" idx="10"/>
          </p:nvPr>
        </p:nvSpPr>
        <p:spPr/>
        <p:txBody>
          <a:bodyPr/>
          <a:lstStyle/>
          <a:p>
            <a:fld id="{C8DC57A8-AE18-4654-B6AF-04B3577165BE}" type="slidenum">
              <a:rPr lang="en-US" smtClean="0"/>
              <a:t>32</a:t>
            </a:fld>
            <a:endParaRPr lang="en-US"/>
          </a:p>
        </p:txBody>
      </p:sp>
    </p:spTree>
    <p:extLst>
      <p:ext uri="{BB962C8B-B14F-4D97-AF65-F5344CB8AC3E}">
        <p14:creationId xmlns:p14="http://schemas.microsoft.com/office/powerpoint/2010/main" val="1151751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43</a:t>
            </a:fld>
            <a:endParaRPr lang="en-US"/>
          </a:p>
        </p:txBody>
      </p:sp>
    </p:spTree>
    <p:extLst>
      <p:ext uri="{BB962C8B-B14F-4D97-AF65-F5344CB8AC3E}">
        <p14:creationId xmlns:p14="http://schemas.microsoft.com/office/powerpoint/2010/main" val="1573356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44</a:t>
            </a:fld>
            <a:endParaRPr lang="en-US"/>
          </a:p>
        </p:txBody>
      </p:sp>
    </p:spTree>
    <p:extLst>
      <p:ext uri="{BB962C8B-B14F-4D97-AF65-F5344CB8AC3E}">
        <p14:creationId xmlns:p14="http://schemas.microsoft.com/office/powerpoint/2010/main" val="903863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45</a:t>
            </a:fld>
            <a:endParaRPr lang="en-US"/>
          </a:p>
        </p:txBody>
      </p:sp>
    </p:spTree>
    <p:extLst>
      <p:ext uri="{BB962C8B-B14F-4D97-AF65-F5344CB8AC3E}">
        <p14:creationId xmlns:p14="http://schemas.microsoft.com/office/powerpoint/2010/main" val="3699280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46</a:t>
            </a:fld>
            <a:endParaRPr lang="en-US"/>
          </a:p>
        </p:txBody>
      </p:sp>
    </p:spTree>
    <p:extLst>
      <p:ext uri="{BB962C8B-B14F-4D97-AF65-F5344CB8AC3E}">
        <p14:creationId xmlns:p14="http://schemas.microsoft.com/office/powerpoint/2010/main" val="1185370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47</a:t>
            </a:fld>
            <a:endParaRPr lang="en-US"/>
          </a:p>
        </p:txBody>
      </p:sp>
    </p:spTree>
    <p:extLst>
      <p:ext uri="{BB962C8B-B14F-4D97-AF65-F5344CB8AC3E}">
        <p14:creationId xmlns:p14="http://schemas.microsoft.com/office/powerpoint/2010/main" val="788419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48</a:t>
            </a:fld>
            <a:endParaRPr lang="en-US"/>
          </a:p>
        </p:txBody>
      </p:sp>
    </p:spTree>
    <p:extLst>
      <p:ext uri="{BB962C8B-B14F-4D97-AF65-F5344CB8AC3E}">
        <p14:creationId xmlns:p14="http://schemas.microsoft.com/office/powerpoint/2010/main" val="3844085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49</a:t>
            </a:fld>
            <a:endParaRPr lang="en-US"/>
          </a:p>
        </p:txBody>
      </p:sp>
    </p:spTree>
    <p:extLst>
      <p:ext uri="{BB962C8B-B14F-4D97-AF65-F5344CB8AC3E}">
        <p14:creationId xmlns:p14="http://schemas.microsoft.com/office/powerpoint/2010/main" val="4033001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50</a:t>
            </a:fld>
            <a:endParaRPr lang="en-US"/>
          </a:p>
        </p:txBody>
      </p:sp>
    </p:spTree>
    <p:extLst>
      <p:ext uri="{BB962C8B-B14F-4D97-AF65-F5344CB8AC3E}">
        <p14:creationId xmlns:p14="http://schemas.microsoft.com/office/powerpoint/2010/main" val="888727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51</a:t>
            </a:fld>
            <a:endParaRPr lang="en-US"/>
          </a:p>
        </p:txBody>
      </p:sp>
    </p:spTree>
    <p:extLst>
      <p:ext uri="{BB962C8B-B14F-4D97-AF65-F5344CB8AC3E}">
        <p14:creationId xmlns:p14="http://schemas.microsoft.com/office/powerpoint/2010/main" val="1662834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53</a:t>
            </a:fld>
            <a:endParaRPr lang="en-US"/>
          </a:p>
        </p:txBody>
      </p:sp>
    </p:spTree>
    <p:extLst>
      <p:ext uri="{BB962C8B-B14F-4D97-AF65-F5344CB8AC3E}">
        <p14:creationId xmlns:p14="http://schemas.microsoft.com/office/powerpoint/2010/main" val="1255028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33</a:t>
            </a:fld>
            <a:endParaRPr lang="en-US"/>
          </a:p>
        </p:txBody>
      </p:sp>
    </p:spTree>
    <p:extLst>
      <p:ext uri="{BB962C8B-B14F-4D97-AF65-F5344CB8AC3E}">
        <p14:creationId xmlns:p14="http://schemas.microsoft.com/office/powerpoint/2010/main" val="3941664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54</a:t>
            </a:fld>
            <a:endParaRPr lang="en-US"/>
          </a:p>
        </p:txBody>
      </p:sp>
    </p:spTree>
    <p:extLst>
      <p:ext uri="{BB962C8B-B14F-4D97-AF65-F5344CB8AC3E}">
        <p14:creationId xmlns:p14="http://schemas.microsoft.com/office/powerpoint/2010/main" val="2835245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55</a:t>
            </a:fld>
            <a:endParaRPr lang="en-US"/>
          </a:p>
        </p:txBody>
      </p:sp>
    </p:spTree>
    <p:extLst>
      <p:ext uri="{BB962C8B-B14F-4D97-AF65-F5344CB8AC3E}">
        <p14:creationId xmlns:p14="http://schemas.microsoft.com/office/powerpoint/2010/main" val="5203303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56</a:t>
            </a:fld>
            <a:endParaRPr lang="en-US"/>
          </a:p>
        </p:txBody>
      </p:sp>
    </p:spTree>
    <p:extLst>
      <p:ext uri="{BB962C8B-B14F-4D97-AF65-F5344CB8AC3E}">
        <p14:creationId xmlns:p14="http://schemas.microsoft.com/office/powerpoint/2010/main" val="26127024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57</a:t>
            </a:fld>
            <a:endParaRPr lang="en-US"/>
          </a:p>
        </p:txBody>
      </p:sp>
    </p:spTree>
    <p:extLst>
      <p:ext uri="{BB962C8B-B14F-4D97-AF65-F5344CB8AC3E}">
        <p14:creationId xmlns:p14="http://schemas.microsoft.com/office/powerpoint/2010/main" val="21018990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58</a:t>
            </a:fld>
            <a:endParaRPr lang="en-US"/>
          </a:p>
        </p:txBody>
      </p:sp>
    </p:spTree>
    <p:extLst>
      <p:ext uri="{BB962C8B-B14F-4D97-AF65-F5344CB8AC3E}">
        <p14:creationId xmlns:p14="http://schemas.microsoft.com/office/powerpoint/2010/main" val="26592528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59</a:t>
            </a:fld>
            <a:endParaRPr lang="en-US"/>
          </a:p>
        </p:txBody>
      </p:sp>
    </p:spTree>
    <p:extLst>
      <p:ext uri="{BB962C8B-B14F-4D97-AF65-F5344CB8AC3E}">
        <p14:creationId xmlns:p14="http://schemas.microsoft.com/office/powerpoint/2010/main" val="30708591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60</a:t>
            </a:fld>
            <a:endParaRPr lang="en-US"/>
          </a:p>
        </p:txBody>
      </p:sp>
    </p:spTree>
    <p:extLst>
      <p:ext uri="{BB962C8B-B14F-4D97-AF65-F5344CB8AC3E}">
        <p14:creationId xmlns:p14="http://schemas.microsoft.com/office/powerpoint/2010/main" val="20013552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64</a:t>
            </a:fld>
            <a:endParaRPr lang="en-US"/>
          </a:p>
        </p:txBody>
      </p:sp>
    </p:spTree>
    <p:extLst>
      <p:ext uri="{BB962C8B-B14F-4D97-AF65-F5344CB8AC3E}">
        <p14:creationId xmlns:p14="http://schemas.microsoft.com/office/powerpoint/2010/main" val="35457108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65</a:t>
            </a:fld>
            <a:endParaRPr lang="en-US"/>
          </a:p>
        </p:txBody>
      </p:sp>
    </p:spTree>
    <p:extLst>
      <p:ext uri="{BB962C8B-B14F-4D97-AF65-F5344CB8AC3E}">
        <p14:creationId xmlns:p14="http://schemas.microsoft.com/office/powerpoint/2010/main" val="35570753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66</a:t>
            </a:fld>
            <a:endParaRPr lang="en-US"/>
          </a:p>
        </p:txBody>
      </p:sp>
    </p:spTree>
    <p:extLst>
      <p:ext uri="{BB962C8B-B14F-4D97-AF65-F5344CB8AC3E}">
        <p14:creationId xmlns:p14="http://schemas.microsoft.com/office/powerpoint/2010/main" val="2601574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34</a:t>
            </a:fld>
            <a:endParaRPr lang="en-US"/>
          </a:p>
        </p:txBody>
      </p:sp>
    </p:spTree>
    <p:extLst>
      <p:ext uri="{BB962C8B-B14F-4D97-AF65-F5344CB8AC3E}">
        <p14:creationId xmlns:p14="http://schemas.microsoft.com/office/powerpoint/2010/main" val="13959247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67</a:t>
            </a:fld>
            <a:endParaRPr lang="en-US"/>
          </a:p>
        </p:txBody>
      </p:sp>
    </p:spTree>
    <p:extLst>
      <p:ext uri="{BB962C8B-B14F-4D97-AF65-F5344CB8AC3E}">
        <p14:creationId xmlns:p14="http://schemas.microsoft.com/office/powerpoint/2010/main" val="6644090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70</a:t>
            </a:fld>
            <a:endParaRPr lang="en-US"/>
          </a:p>
        </p:txBody>
      </p:sp>
    </p:spTree>
    <p:extLst>
      <p:ext uri="{BB962C8B-B14F-4D97-AF65-F5344CB8AC3E}">
        <p14:creationId xmlns:p14="http://schemas.microsoft.com/office/powerpoint/2010/main" val="16252533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72</a:t>
            </a:fld>
            <a:endParaRPr lang="en-US"/>
          </a:p>
        </p:txBody>
      </p:sp>
    </p:spTree>
    <p:extLst>
      <p:ext uri="{BB962C8B-B14F-4D97-AF65-F5344CB8AC3E}">
        <p14:creationId xmlns:p14="http://schemas.microsoft.com/office/powerpoint/2010/main" val="17492646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73</a:t>
            </a:fld>
            <a:endParaRPr lang="en-US"/>
          </a:p>
        </p:txBody>
      </p:sp>
    </p:spTree>
    <p:extLst>
      <p:ext uri="{BB962C8B-B14F-4D97-AF65-F5344CB8AC3E}">
        <p14:creationId xmlns:p14="http://schemas.microsoft.com/office/powerpoint/2010/main" val="10749809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74</a:t>
            </a:fld>
            <a:endParaRPr lang="en-US"/>
          </a:p>
        </p:txBody>
      </p:sp>
    </p:spTree>
    <p:extLst>
      <p:ext uri="{BB962C8B-B14F-4D97-AF65-F5344CB8AC3E}">
        <p14:creationId xmlns:p14="http://schemas.microsoft.com/office/powerpoint/2010/main" val="1246633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75</a:t>
            </a:fld>
            <a:endParaRPr lang="en-US"/>
          </a:p>
        </p:txBody>
      </p:sp>
    </p:spTree>
    <p:extLst>
      <p:ext uri="{BB962C8B-B14F-4D97-AF65-F5344CB8AC3E}">
        <p14:creationId xmlns:p14="http://schemas.microsoft.com/office/powerpoint/2010/main" val="40509748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76</a:t>
            </a:fld>
            <a:endParaRPr lang="en-US"/>
          </a:p>
        </p:txBody>
      </p:sp>
    </p:spTree>
    <p:extLst>
      <p:ext uri="{BB962C8B-B14F-4D97-AF65-F5344CB8AC3E}">
        <p14:creationId xmlns:p14="http://schemas.microsoft.com/office/powerpoint/2010/main" val="42354733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77</a:t>
            </a:fld>
            <a:endParaRPr lang="en-US"/>
          </a:p>
        </p:txBody>
      </p:sp>
    </p:spTree>
    <p:extLst>
      <p:ext uri="{BB962C8B-B14F-4D97-AF65-F5344CB8AC3E}">
        <p14:creationId xmlns:p14="http://schemas.microsoft.com/office/powerpoint/2010/main" val="5203182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78</a:t>
            </a:fld>
            <a:endParaRPr lang="en-US"/>
          </a:p>
        </p:txBody>
      </p:sp>
    </p:spTree>
    <p:extLst>
      <p:ext uri="{BB962C8B-B14F-4D97-AF65-F5344CB8AC3E}">
        <p14:creationId xmlns:p14="http://schemas.microsoft.com/office/powerpoint/2010/main" val="5680546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79</a:t>
            </a:fld>
            <a:endParaRPr lang="en-US"/>
          </a:p>
        </p:txBody>
      </p:sp>
    </p:spTree>
    <p:extLst>
      <p:ext uri="{BB962C8B-B14F-4D97-AF65-F5344CB8AC3E}">
        <p14:creationId xmlns:p14="http://schemas.microsoft.com/office/powerpoint/2010/main" val="624841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35</a:t>
            </a:fld>
            <a:endParaRPr lang="en-US"/>
          </a:p>
        </p:txBody>
      </p:sp>
    </p:spTree>
    <p:extLst>
      <p:ext uri="{BB962C8B-B14F-4D97-AF65-F5344CB8AC3E}">
        <p14:creationId xmlns:p14="http://schemas.microsoft.com/office/powerpoint/2010/main" val="15911809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87</a:t>
            </a:fld>
            <a:endParaRPr lang="en-US"/>
          </a:p>
        </p:txBody>
      </p:sp>
    </p:spTree>
    <p:extLst>
      <p:ext uri="{BB962C8B-B14F-4D97-AF65-F5344CB8AC3E}">
        <p14:creationId xmlns:p14="http://schemas.microsoft.com/office/powerpoint/2010/main" val="14289111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88</a:t>
            </a:fld>
            <a:endParaRPr lang="en-US"/>
          </a:p>
        </p:txBody>
      </p:sp>
    </p:spTree>
    <p:extLst>
      <p:ext uri="{BB962C8B-B14F-4D97-AF65-F5344CB8AC3E}">
        <p14:creationId xmlns:p14="http://schemas.microsoft.com/office/powerpoint/2010/main" val="2018698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38</a:t>
            </a:fld>
            <a:endParaRPr lang="en-US"/>
          </a:p>
        </p:txBody>
      </p:sp>
    </p:spTree>
    <p:extLst>
      <p:ext uri="{BB962C8B-B14F-4D97-AF65-F5344CB8AC3E}">
        <p14:creationId xmlns:p14="http://schemas.microsoft.com/office/powerpoint/2010/main" val="534593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39</a:t>
            </a:fld>
            <a:endParaRPr lang="en-US"/>
          </a:p>
        </p:txBody>
      </p:sp>
    </p:spTree>
    <p:extLst>
      <p:ext uri="{BB962C8B-B14F-4D97-AF65-F5344CB8AC3E}">
        <p14:creationId xmlns:p14="http://schemas.microsoft.com/office/powerpoint/2010/main" val="1735931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40</a:t>
            </a:fld>
            <a:endParaRPr lang="en-US"/>
          </a:p>
        </p:txBody>
      </p:sp>
    </p:spTree>
    <p:extLst>
      <p:ext uri="{BB962C8B-B14F-4D97-AF65-F5344CB8AC3E}">
        <p14:creationId xmlns:p14="http://schemas.microsoft.com/office/powerpoint/2010/main" val="3154224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41</a:t>
            </a:fld>
            <a:endParaRPr lang="en-US"/>
          </a:p>
        </p:txBody>
      </p:sp>
    </p:spTree>
    <p:extLst>
      <p:ext uri="{BB962C8B-B14F-4D97-AF65-F5344CB8AC3E}">
        <p14:creationId xmlns:p14="http://schemas.microsoft.com/office/powerpoint/2010/main" val="1499500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DC57A8-AE18-4654-B6AF-04B3577165BE}" type="slidenum">
              <a:rPr lang="en-US" smtClean="0"/>
              <a:t>42</a:t>
            </a:fld>
            <a:endParaRPr lang="en-US"/>
          </a:p>
        </p:txBody>
      </p:sp>
    </p:spTree>
    <p:extLst>
      <p:ext uri="{BB962C8B-B14F-4D97-AF65-F5344CB8AC3E}">
        <p14:creationId xmlns:p14="http://schemas.microsoft.com/office/powerpoint/2010/main" val="9986853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265611" y="1752600"/>
            <a:ext cx="6858002" cy="1828800"/>
          </a:xfrm>
        </p:spPr>
        <p:txBody>
          <a:bodyPr anchor="b">
            <a:normAutofit/>
          </a:bodyPr>
          <a:lstStyle>
            <a:lvl1pPr algn="l">
              <a:defRPr sz="5400"/>
            </a:lvl1pPr>
          </a:lstStyle>
          <a:p>
            <a:r>
              <a:rPr lang="en-US" smtClean="0"/>
              <a:t>Click to edit Master title style</a:t>
            </a:r>
            <a:endParaRPr/>
          </a:p>
        </p:txBody>
      </p:sp>
      <p:sp>
        <p:nvSpPr>
          <p:cNvPr id="3" name="Subtitle 2"/>
          <p:cNvSpPr>
            <a:spLocks noGrp="1"/>
          </p:cNvSpPr>
          <p:nvPr>
            <p:ph type="subTitle" idx="1"/>
          </p:nvPr>
        </p:nvSpPr>
        <p:spPr>
          <a:xfrm>
            <a:off x="4265610" y="3733800"/>
            <a:ext cx="6858002" cy="914400"/>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Tree>
    <p:extLst>
      <p:ext uri="{BB962C8B-B14F-4D97-AF65-F5344CB8AC3E}">
        <p14:creationId xmlns:p14="http://schemas.microsoft.com/office/powerpoint/2010/main" val="298120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Pictures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66214" y="421594"/>
            <a:ext cx="2286000" cy="1885508"/>
          </a:xfrm>
        </p:spPr>
        <p:txBody>
          <a:bodyPr>
            <a:normAutofit/>
          </a:bodyPr>
          <a:lstStyle>
            <a:lvl1pPr>
              <a:defRPr sz="2400"/>
            </a:lvl1pPr>
          </a:lstStyle>
          <a:p>
            <a:r>
              <a:rPr lang="en-US" smtClean="0"/>
              <a:t>Click to edit Master title style</a:t>
            </a:r>
            <a:endParaRPr lang="en-US"/>
          </a:p>
        </p:txBody>
      </p:sp>
      <p:grpSp>
        <p:nvGrpSpPr>
          <p:cNvPr id="84" name="Group 83"/>
          <p:cNvGrpSpPr>
            <a:grpSpLocks noChangeAspect="1"/>
          </p:cNvGrpSpPr>
          <p:nvPr/>
        </p:nvGrpSpPr>
        <p:grpSpPr>
          <a:xfrm rot="16200000" flipV="1">
            <a:off x="274315" y="1102304"/>
            <a:ext cx="5053664" cy="4411852"/>
            <a:chOff x="895350" y="3313113"/>
            <a:chExt cx="3613151" cy="2790825"/>
          </a:xfrm>
          <a:solidFill>
            <a:schemeClr val="tx1">
              <a:lumMod val="50000"/>
            </a:schemeClr>
          </a:solidFill>
        </p:grpSpPr>
        <p:sp>
          <p:nvSpPr>
            <p:cNvPr id="85"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6"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7"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8"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9"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0"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1"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2"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3"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4"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5"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6"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97" name="Picture Placeholder 33" descr="An empty placeholder to add an image. Click on the placeholder and select the image that you wish to add."/>
          <p:cNvSpPr>
            <a:spLocks noGrp="1"/>
          </p:cNvSpPr>
          <p:nvPr>
            <p:ph type="pic" sz="quarter" idx="17"/>
          </p:nvPr>
        </p:nvSpPr>
        <p:spPr>
          <a:xfrm>
            <a:off x="840795" y="1020193"/>
            <a:ext cx="3886200" cy="4572000"/>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grpSp>
        <p:nvGrpSpPr>
          <p:cNvPr id="98" name="Group 97"/>
          <p:cNvGrpSpPr/>
          <p:nvPr/>
        </p:nvGrpSpPr>
        <p:grpSpPr>
          <a:xfrm>
            <a:off x="5322489" y="319177"/>
            <a:ext cx="3389607" cy="2710838"/>
            <a:chOff x="895350" y="3313113"/>
            <a:chExt cx="3613151" cy="2790825"/>
          </a:xfrm>
          <a:solidFill>
            <a:schemeClr val="tx1">
              <a:lumMod val="50000"/>
            </a:schemeClr>
          </a:solidFill>
        </p:grpSpPr>
        <p:sp>
          <p:nvSpPr>
            <p:cNvPr id="99"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0"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1"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2"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3"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4"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5"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6"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7"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8"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9"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0"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111" name="Picture Placeholder 33" descr="An empty placeholder to add an image. Click on the placeholder and select the image that you wish to add."/>
          <p:cNvSpPr>
            <a:spLocks noGrp="1" noChangeAspect="1"/>
          </p:cNvSpPr>
          <p:nvPr>
            <p:ph type="pic" sz="quarter" idx="18"/>
          </p:nvPr>
        </p:nvSpPr>
        <p:spPr>
          <a:xfrm>
            <a:off x="5546780" y="529603"/>
            <a:ext cx="2993366" cy="230533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grpSp>
        <p:nvGrpSpPr>
          <p:cNvPr id="112" name="Group 111"/>
          <p:cNvGrpSpPr/>
          <p:nvPr/>
        </p:nvGrpSpPr>
        <p:grpSpPr>
          <a:xfrm>
            <a:off x="5322489" y="3245640"/>
            <a:ext cx="3389607" cy="2710838"/>
            <a:chOff x="895350" y="3313113"/>
            <a:chExt cx="3613151" cy="2790825"/>
          </a:xfrm>
          <a:solidFill>
            <a:schemeClr val="tx1">
              <a:lumMod val="50000"/>
            </a:schemeClr>
          </a:solidFill>
        </p:grpSpPr>
        <p:sp>
          <p:nvSpPr>
            <p:cNvPr id="11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125" name="Picture Placeholder 33" descr="An empty placeholder to add an image. Click on the placeholder and select the image that you wish to add."/>
          <p:cNvSpPr>
            <a:spLocks noGrp="1" noChangeAspect="1"/>
          </p:cNvSpPr>
          <p:nvPr>
            <p:ph type="pic" sz="quarter" idx="19"/>
          </p:nvPr>
        </p:nvSpPr>
        <p:spPr>
          <a:xfrm>
            <a:off x="5546780" y="3456066"/>
            <a:ext cx="2993366" cy="230533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126" name="Text Placeholder 3"/>
          <p:cNvSpPr>
            <a:spLocks noGrp="1"/>
          </p:cNvSpPr>
          <p:nvPr>
            <p:ph type="body" sz="half" idx="21"/>
          </p:nvPr>
        </p:nvSpPr>
        <p:spPr>
          <a:xfrm>
            <a:off x="9066214" y="2484992"/>
            <a:ext cx="2286000" cy="3248729"/>
          </a:xfrm>
        </p:spPr>
        <p:txBody>
          <a:bodyPr anchor="t" anchorCtr="0">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10/10/2017</a:t>
            </a:fld>
            <a:endParaRPr/>
          </a:p>
        </p:txBody>
      </p:sp>
    </p:spTree>
    <p:extLst>
      <p:ext uri="{BB962C8B-B14F-4D97-AF65-F5344CB8AC3E}">
        <p14:creationId xmlns:p14="http://schemas.microsoft.com/office/powerpoint/2010/main" val="78742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11732" y="1330347"/>
            <a:ext cx="3840480" cy="2103120"/>
          </a:xfrm>
        </p:spPr>
        <p:txBody>
          <a:bodyPr anchor="b">
            <a:normAutofit/>
          </a:bodyPr>
          <a:lstStyle>
            <a:lvl1pPr>
              <a:defRPr sz="3600"/>
            </a:lvl1pPr>
          </a:lstStyle>
          <a:p>
            <a:r>
              <a:rPr lang="en-US" smtClean="0"/>
              <a:t>Click to edit Master title style</a:t>
            </a:r>
            <a:endParaRPr dirty="0"/>
          </a:p>
        </p:txBody>
      </p:sp>
      <p:sp>
        <p:nvSpPr>
          <p:cNvPr id="3" name="Content Placeholder 2"/>
          <p:cNvSpPr>
            <a:spLocks noGrp="1"/>
          </p:cNvSpPr>
          <p:nvPr>
            <p:ph idx="1"/>
          </p:nvPr>
        </p:nvSpPr>
        <p:spPr>
          <a:xfrm>
            <a:off x="836613" y="914400"/>
            <a:ext cx="6172201" cy="50292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511732" y="3555523"/>
            <a:ext cx="3840480" cy="2388077"/>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a:xfrm>
            <a:off x="1065213" y="6019801"/>
            <a:ext cx="762000" cy="228600"/>
          </a:xfrm>
        </p:spPr>
        <p:txBody>
          <a:bodyPr/>
          <a:lstStyle>
            <a:lvl1pPr algn="l">
              <a:defRPr/>
            </a:lvl1pPr>
          </a:lstStyle>
          <a:p>
            <a:fld id="{022B156B-59AE-415F-B24B-8756D48BB977}" type="slidenum">
              <a:rPr/>
              <a:p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a:xfrm>
            <a:off x="8075611" y="6019801"/>
            <a:ext cx="1396260" cy="228600"/>
          </a:xfrm>
        </p:spPr>
        <p:txBody>
          <a:bodyPr/>
          <a:lstStyle/>
          <a:p>
            <a:fld id="{4CF99945-0A15-4715-AB6C-F5E56CF20F70}" type="datetimeFigureOut">
              <a:rPr lang="en-US"/>
              <a:t>10/10/2017</a:t>
            </a:fld>
            <a:endParaRPr/>
          </a:p>
        </p:txBody>
      </p:sp>
    </p:spTree>
    <p:extLst>
      <p:ext uri="{BB962C8B-B14F-4D97-AF65-F5344CB8AC3E}">
        <p14:creationId xmlns:p14="http://schemas.microsoft.com/office/powerpoint/2010/main" val="123976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92891" y="1330347"/>
            <a:ext cx="3840480" cy="2103120"/>
          </a:xfrm>
        </p:spPr>
        <p:txBody>
          <a:bodyPr anchor="b">
            <a:normAutofit/>
          </a:bodyPr>
          <a:lstStyle>
            <a:lvl1pPr>
              <a:defRPr sz="3600"/>
            </a:lvl1pPr>
          </a:lstStyle>
          <a:p>
            <a:r>
              <a:rPr lang="en-US" smtClean="0"/>
              <a:t>Click to edit Master title style</a:t>
            </a:r>
            <a:endParaRPr dirty="0"/>
          </a:p>
        </p:txBody>
      </p:sp>
      <p:grpSp>
        <p:nvGrpSpPr>
          <p:cNvPr id="8" name="Group 7"/>
          <p:cNvGrpSpPr/>
          <p:nvPr/>
        </p:nvGrpSpPr>
        <p:grpSpPr>
          <a:xfrm>
            <a:off x="595546" y="781398"/>
            <a:ext cx="6433398" cy="5053665"/>
            <a:chOff x="5162444" y="781398"/>
            <a:chExt cx="6433398" cy="5053665"/>
          </a:xfrm>
        </p:grpSpPr>
        <p:sp>
          <p:nvSpPr>
            <p:cNvPr id="9" name="Freeform 42"/>
            <p:cNvSpPr>
              <a:spLocks/>
            </p:cNvSpPr>
            <p:nvPr/>
          </p:nvSpPr>
          <p:spPr bwMode="auto">
            <a:xfrm rot="16200000" flipV="1">
              <a:off x="3342557" y="3275021"/>
              <a:ext cx="3827994" cy="17568"/>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0" name="Freeform 43"/>
            <p:cNvSpPr>
              <a:spLocks/>
            </p:cNvSpPr>
            <p:nvPr/>
          </p:nvSpPr>
          <p:spPr bwMode="auto">
            <a:xfrm rot="16200000" flipV="1">
              <a:off x="9565728" y="3299447"/>
              <a:ext cx="3836876" cy="17568"/>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nvGrpSpPr>
            <p:cNvPr id="11" name="Group 10"/>
            <p:cNvGrpSpPr/>
            <p:nvPr/>
          </p:nvGrpSpPr>
          <p:grpSpPr>
            <a:xfrm>
              <a:off x="5814205" y="859113"/>
              <a:ext cx="5129146" cy="4880471"/>
              <a:chOff x="7856559" y="859113"/>
              <a:chExt cx="3086791" cy="4880471"/>
            </a:xfrm>
          </p:grpSpPr>
          <p:sp>
            <p:nvSpPr>
              <p:cNvPr id="20" name="Freeform 41"/>
              <p:cNvSpPr>
                <a:spLocks/>
              </p:cNvSpPr>
              <p:nvPr/>
            </p:nvSpPr>
            <p:spPr bwMode="auto">
              <a:xfrm rot="16200000" flipV="1">
                <a:off x="9392183" y="4188416"/>
                <a:ext cx="15544" cy="3086791"/>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1" name="Freeform 44"/>
              <p:cNvSpPr>
                <a:spLocks/>
              </p:cNvSpPr>
              <p:nvPr/>
            </p:nvSpPr>
            <p:spPr bwMode="auto">
              <a:xfrm rot="16200000" flipV="1">
                <a:off x="9366943" y="-651271"/>
                <a:ext cx="13322" cy="3034090"/>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sp>
          <p:nvSpPr>
            <p:cNvPr id="12" name="Freeform 45"/>
            <p:cNvSpPr>
              <a:spLocks noEditPoints="1"/>
            </p:cNvSpPr>
            <p:nvPr/>
          </p:nvSpPr>
          <p:spPr bwMode="auto">
            <a:xfrm rot="16200000" flipV="1">
              <a:off x="5186001" y="5323012"/>
              <a:ext cx="477390" cy="524504"/>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3" name="Freeform 46"/>
            <p:cNvSpPr>
              <a:spLocks noEditPoints="1"/>
            </p:cNvSpPr>
            <p:nvPr/>
          </p:nvSpPr>
          <p:spPr bwMode="auto">
            <a:xfrm rot="16200000" flipV="1">
              <a:off x="5197295" y="5324846"/>
              <a:ext cx="477390" cy="511956"/>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4" name="Freeform 47"/>
            <p:cNvSpPr>
              <a:spLocks noEditPoints="1"/>
            </p:cNvSpPr>
            <p:nvPr/>
          </p:nvSpPr>
          <p:spPr bwMode="auto">
            <a:xfrm rot="16200000" flipV="1">
              <a:off x="11076843" y="5321082"/>
              <a:ext cx="508476" cy="519485"/>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5" name="Freeform 48"/>
            <p:cNvSpPr>
              <a:spLocks noEditPoints="1"/>
            </p:cNvSpPr>
            <p:nvPr/>
          </p:nvSpPr>
          <p:spPr bwMode="auto">
            <a:xfrm rot="16200000" flipV="1">
              <a:off x="11093207" y="5321324"/>
              <a:ext cx="470728" cy="534543"/>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6" name="Freeform 49"/>
            <p:cNvSpPr>
              <a:spLocks noEditPoints="1"/>
            </p:cNvSpPr>
            <p:nvPr/>
          </p:nvSpPr>
          <p:spPr bwMode="auto">
            <a:xfrm rot="16200000" flipV="1">
              <a:off x="11051654" y="771453"/>
              <a:ext cx="468508" cy="519485"/>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7" name="Freeform 50"/>
            <p:cNvSpPr>
              <a:spLocks noEditPoints="1"/>
            </p:cNvSpPr>
            <p:nvPr/>
          </p:nvSpPr>
          <p:spPr bwMode="auto">
            <a:xfrm rot="16200000" flipV="1">
              <a:off x="11044126" y="786511"/>
              <a:ext cx="468508" cy="489370"/>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8" name="Freeform 51"/>
            <p:cNvSpPr>
              <a:spLocks noEditPoints="1"/>
            </p:cNvSpPr>
            <p:nvPr/>
          </p:nvSpPr>
          <p:spPr bwMode="auto">
            <a:xfrm rot="16200000" flipV="1">
              <a:off x="5232723" y="721157"/>
              <a:ext cx="424100" cy="544581"/>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9" name="Freeform 52"/>
            <p:cNvSpPr>
              <a:spLocks noEditPoints="1"/>
            </p:cNvSpPr>
            <p:nvPr/>
          </p:nvSpPr>
          <p:spPr bwMode="auto">
            <a:xfrm rot="16200000" flipV="1">
              <a:off x="5241796" y="749729"/>
              <a:ext cx="428541" cy="491879"/>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sp>
        <p:nvSpPr>
          <p:cNvPr id="3" name="Picture Placeholder 2" descr="An empty placeholder to add an image. Click on the placeholder and select the image that you wish to add."/>
          <p:cNvSpPr>
            <a:spLocks noGrp="1"/>
          </p:cNvSpPr>
          <p:nvPr>
            <p:ph type="pic" idx="1"/>
          </p:nvPr>
        </p:nvSpPr>
        <p:spPr>
          <a:xfrm>
            <a:off x="836613" y="1031195"/>
            <a:ext cx="5943600" cy="4572000"/>
          </a:xfrm>
          <a:solidFill>
            <a:schemeClr val="accent2">
              <a:lumMod val="40000"/>
              <a:lumOff val="60000"/>
            </a:schemeClr>
          </a:solidFill>
          <a:ln w="38100">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492891" y="3555521"/>
            <a:ext cx="3840480" cy="2168517"/>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022B156B-59AE-415F-B24B-8756D48BB977}"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4CF99945-0A15-4715-AB6C-F5E56CF20F70}" type="datetimeFigureOut">
              <a:rPr lang="en-US"/>
              <a:t>10/10/2017</a:t>
            </a:fld>
            <a:endParaRPr/>
          </a:p>
        </p:txBody>
      </p:sp>
    </p:spTree>
    <p:extLst>
      <p:ext uri="{BB962C8B-B14F-4D97-AF65-F5344CB8AC3E}">
        <p14:creationId xmlns:p14="http://schemas.microsoft.com/office/powerpoint/2010/main" val="265957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t>10/10/2017</a:t>
            </a:fld>
            <a:endParaRPr/>
          </a:p>
        </p:txBody>
      </p:sp>
    </p:spTree>
    <p:extLst>
      <p:ext uri="{BB962C8B-B14F-4D97-AF65-F5344CB8AC3E}">
        <p14:creationId xmlns:p14="http://schemas.microsoft.com/office/powerpoint/2010/main" val="244793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24268" y="304800"/>
            <a:ext cx="1729531" cy="56769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199" y="304800"/>
            <a:ext cx="8633671" cy="5676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t>10/10/2017</a:t>
            </a:fld>
            <a:endParaRPr/>
          </a:p>
        </p:txBody>
      </p:sp>
    </p:spTree>
    <p:extLst>
      <p:ext uri="{BB962C8B-B14F-4D97-AF65-F5344CB8AC3E}">
        <p14:creationId xmlns:p14="http://schemas.microsoft.com/office/powerpoint/2010/main" val="4205803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t>‹#›</a:t>
            </a:fld>
            <a:endParaRPr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t>10/10/2017</a:t>
            </a:fld>
            <a:endParaRPr/>
          </a:p>
        </p:txBody>
      </p:sp>
    </p:spTree>
    <p:extLst>
      <p:ext uri="{BB962C8B-B14F-4D97-AF65-F5344CB8AC3E}">
        <p14:creationId xmlns:p14="http://schemas.microsoft.com/office/powerpoint/2010/main" val="339630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65613" y="1828800"/>
            <a:ext cx="6858002" cy="1828800"/>
          </a:xfrm>
        </p:spPr>
        <p:txBody>
          <a:bodyPr anchor="b">
            <a:normAutofit/>
          </a:bodyPr>
          <a:lstStyle>
            <a:lvl1pPr>
              <a:defRPr sz="4400"/>
            </a:lvl1pPr>
          </a:lstStyle>
          <a:p>
            <a:r>
              <a:rPr lang="en-US" smtClean="0"/>
              <a:t>Click to edit Master title style</a:t>
            </a:r>
            <a:endParaRPr/>
          </a:p>
        </p:txBody>
      </p:sp>
      <p:sp>
        <p:nvSpPr>
          <p:cNvPr id="3" name="Text Placeholder 2"/>
          <p:cNvSpPr>
            <a:spLocks noGrp="1"/>
          </p:cNvSpPr>
          <p:nvPr>
            <p:ph type="body" idx="1"/>
          </p:nvPr>
        </p:nvSpPr>
        <p:spPr>
          <a:xfrm>
            <a:off x="4265610" y="3733800"/>
            <a:ext cx="6858002" cy="914400"/>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22925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5212" y="1825625"/>
            <a:ext cx="4954588" cy="41879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825625"/>
            <a:ext cx="4951414" cy="41879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Slide Number Placeholder 6"/>
          <p:cNvSpPr>
            <a:spLocks noGrp="1"/>
          </p:cNvSpPr>
          <p:nvPr>
            <p:ph type="sldNum" sz="quarter" idx="12"/>
          </p:nvPr>
        </p:nvSpPr>
        <p:spPr/>
        <p:txBody>
          <a:bodyPr/>
          <a:lstStyle/>
          <a:p>
            <a:fld id="{022B156B-59AE-415F-B24B-8756D48BB977}"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4CF99945-0A15-4715-AB6C-F5E56CF20F70}" type="datetimeFigureOut">
              <a:rPr lang="en-US"/>
              <a:t>10/10/2017</a:t>
            </a:fld>
            <a:endParaRPr/>
          </a:p>
        </p:txBody>
      </p:sp>
    </p:spTree>
    <p:extLst>
      <p:ext uri="{BB962C8B-B14F-4D97-AF65-F5344CB8AC3E}">
        <p14:creationId xmlns:p14="http://schemas.microsoft.com/office/powerpoint/2010/main" val="297275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069848" y="1681163"/>
            <a:ext cx="4956048"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505075"/>
            <a:ext cx="4956048" cy="3476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172200" y="1681163"/>
            <a:ext cx="4956048"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4956048" cy="3476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Slide Number Placeholder 8"/>
          <p:cNvSpPr>
            <a:spLocks noGrp="1"/>
          </p:cNvSpPr>
          <p:nvPr>
            <p:ph type="sldNum" sz="quarter" idx="12"/>
          </p:nvPr>
        </p:nvSpPr>
        <p:spPr/>
        <p:txBody>
          <a:bodyPr/>
          <a:lstStyle/>
          <a:p>
            <a:fld id="{022B156B-59AE-415F-B24B-8756D48BB977}" type="slidenum">
              <a:rPr/>
              <a:t>‹#›</a:t>
            </a:fld>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4CF99945-0A15-4715-AB6C-F5E56CF20F70}" type="datetimeFigureOut">
              <a:rPr lang="en-US"/>
              <a:t>10/10/2017</a:t>
            </a:fld>
            <a:endParaRPr/>
          </a:p>
        </p:txBody>
      </p:sp>
    </p:spTree>
    <p:extLst>
      <p:ext uri="{BB962C8B-B14F-4D97-AF65-F5344CB8AC3E}">
        <p14:creationId xmlns:p14="http://schemas.microsoft.com/office/powerpoint/2010/main" val="231857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Slide Number Placeholder 4"/>
          <p:cNvSpPr>
            <a:spLocks noGrp="1"/>
          </p:cNvSpPr>
          <p:nvPr>
            <p:ph type="sldNum" sz="quarter" idx="12"/>
          </p:nvPr>
        </p:nvSpPr>
        <p:spPr/>
        <p:txBody>
          <a:bodyPr/>
          <a:lstStyle/>
          <a:p>
            <a:fld id="{022B156B-59AE-415F-B24B-8756D48BB977}" type="slidenum">
              <a:rPr/>
              <a:t>‹#›</a:t>
            </a:fld>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4CF99945-0A15-4715-AB6C-F5E56CF20F70}" type="datetimeFigureOut">
              <a:rPr lang="en-US"/>
              <a:t>10/10/2017</a:t>
            </a:fld>
            <a:endParaRPr/>
          </a:p>
        </p:txBody>
      </p:sp>
    </p:spTree>
    <p:extLst>
      <p:ext uri="{BB962C8B-B14F-4D97-AF65-F5344CB8AC3E}">
        <p14:creationId xmlns:p14="http://schemas.microsoft.com/office/powerpoint/2010/main" val="351281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22B156B-59AE-415F-B24B-8756D48BB977}" type="slidenum">
              <a:rPr/>
              <a:t>‹#›</a:t>
            </a:fld>
            <a:endParaRPr/>
          </a:p>
        </p:txBody>
      </p:sp>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4CF99945-0A15-4715-AB6C-F5E56CF20F70}" type="datetimeFigureOut">
              <a:rPr lang="en-US"/>
              <a:t>10/10/2017</a:t>
            </a:fld>
            <a:endParaRPr/>
          </a:p>
        </p:txBody>
      </p:sp>
    </p:spTree>
    <p:extLst>
      <p:ext uri="{BB962C8B-B14F-4D97-AF65-F5344CB8AC3E}">
        <p14:creationId xmlns:p14="http://schemas.microsoft.com/office/powerpoint/2010/main" val="84787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1065212" y="304799"/>
            <a:ext cx="10058402" cy="1216152"/>
          </a:xfrm>
        </p:spPr>
        <p:txBody>
          <a:bodyPr/>
          <a:lstStyle>
            <a:lvl1pPr>
              <a:defRPr/>
            </a:lvl1pPr>
          </a:lstStyle>
          <a:p>
            <a:r>
              <a:rPr lang="en-US" smtClean="0"/>
              <a:t>Click to edit Master title style</a:t>
            </a:r>
            <a:endParaRPr lang="en-US" dirty="0"/>
          </a:p>
        </p:txBody>
      </p:sp>
      <p:grpSp>
        <p:nvGrpSpPr>
          <p:cNvPr id="9" name="Group 8"/>
          <p:cNvGrpSpPr/>
          <p:nvPr/>
        </p:nvGrpSpPr>
        <p:grpSpPr>
          <a:xfrm>
            <a:off x="1052422" y="1733550"/>
            <a:ext cx="4360503" cy="3050038"/>
            <a:chOff x="895350" y="3313113"/>
            <a:chExt cx="3613151" cy="2790825"/>
          </a:xfrm>
          <a:solidFill>
            <a:schemeClr val="tx1">
              <a:lumMod val="50000"/>
            </a:schemeClr>
          </a:solidFill>
        </p:grpSpPr>
        <p:sp>
          <p:nvSpPr>
            <p:cNvPr id="10"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3"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4"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5"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6"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7"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8"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9"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0"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1"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36" name="Picture Placeholder 33" descr="An empty placeholder to add an image. Click on the placeholder and select the image that you wish to add."/>
          <p:cNvSpPr>
            <a:spLocks noGrp="1" noChangeAspect="1"/>
          </p:cNvSpPr>
          <p:nvPr>
            <p:ph type="pic" sz="quarter" idx="17"/>
          </p:nvPr>
        </p:nvSpPr>
        <p:spPr>
          <a:xfrm>
            <a:off x="1265028" y="1900210"/>
            <a:ext cx="3935536" cy="2571736"/>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39" name="Text Placeholder 3"/>
          <p:cNvSpPr>
            <a:spLocks noGrp="1"/>
          </p:cNvSpPr>
          <p:nvPr>
            <p:ph type="body" sz="half" idx="2"/>
          </p:nvPr>
        </p:nvSpPr>
        <p:spPr>
          <a:xfrm>
            <a:off x="1052423" y="4935990"/>
            <a:ext cx="4368980" cy="100761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grpSp>
        <p:nvGrpSpPr>
          <p:cNvPr id="22" name="Group 21"/>
          <p:cNvGrpSpPr/>
          <p:nvPr/>
        </p:nvGrpSpPr>
        <p:grpSpPr>
          <a:xfrm>
            <a:off x="6763111" y="1733550"/>
            <a:ext cx="4360503" cy="3050038"/>
            <a:chOff x="895350" y="3313113"/>
            <a:chExt cx="3613151" cy="2790825"/>
          </a:xfrm>
          <a:solidFill>
            <a:schemeClr val="tx1">
              <a:lumMod val="50000"/>
            </a:schemeClr>
          </a:solidFill>
        </p:grpSpPr>
        <p:sp>
          <p:nvSpPr>
            <p:cNvPr id="2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37" name="Picture Placeholder 33" descr="An empty placeholder to add an image. Click on the placeholder and select the image that you wish to add."/>
          <p:cNvSpPr>
            <a:spLocks noGrp="1" noChangeAspect="1"/>
          </p:cNvSpPr>
          <p:nvPr>
            <p:ph type="pic" sz="quarter" idx="18"/>
          </p:nvPr>
        </p:nvSpPr>
        <p:spPr>
          <a:xfrm>
            <a:off x="6975717" y="1900210"/>
            <a:ext cx="3935536" cy="2571736"/>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40" name="Text Placeholder 3"/>
          <p:cNvSpPr>
            <a:spLocks noGrp="1"/>
          </p:cNvSpPr>
          <p:nvPr>
            <p:ph type="body" sz="half" idx="19"/>
          </p:nvPr>
        </p:nvSpPr>
        <p:spPr>
          <a:xfrm>
            <a:off x="6742908" y="4935990"/>
            <a:ext cx="4368980" cy="100761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10/10/2017</a:t>
            </a:fld>
            <a:endParaRPr/>
          </a:p>
        </p:txBody>
      </p:sp>
    </p:spTree>
    <p:extLst>
      <p:ext uri="{BB962C8B-B14F-4D97-AF65-F5344CB8AC3E}">
        <p14:creationId xmlns:p14="http://schemas.microsoft.com/office/powerpoint/2010/main" val="116827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Pictures with Cap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grpSp>
        <p:nvGrpSpPr>
          <p:cNvPr id="52" name="Group 51"/>
          <p:cNvGrpSpPr>
            <a:grpSpLocks noChangeAspect="1"/>
          </p:cNvGrpSpPr>
          <p:nvPr/>
        </p:nvGrpSpPr>
        <p:grpSpPr>
          <a:xfrm rot="5400000">
            <a:off x="1045139" y="1678105"/>
            <a:ext cx="3123347" cy="3089730"/>
            <a:chOff x="895350" y="3313113"/>
            <a:chExt cx="3613151" cy="2790825"/>
          </a:xfrm>
          <a:solidFill>
            <a:schemeClr val="tx1">
              <a:lumMod val="50000"/>
            </a:schemeClr>
          </a:solidFill>
        </p:grpSpPr>
        <p:sp>
          <p:nvSpPr>
            <p:cNvPr id="5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79" name="Picture Placeholder 33" descr="An empty placeholder to add an image. Click on the placeholder and select the image that you wish to add."/>
          <p:cNvSpPr>
            <a:spLocks noGrp="1"/>
          </p:cNvSpPr>
          <p:nvPr>
            <p:ph type="pic" sz="quarter" idx="19"/>
          </p:nvPr>
        </p:nvSpPr>
        <p:spPr>
          <a:xfrm>
            <a:off x="1249168" y="1824285"/>
            <a:ext cx="2715289"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81" name="Text Placeholder 3"/>
          <p:cNvSpPr>
            <a:spLocks noGrp="1"/>
          </p:cNvSpPr>
          <p:nvPr>
            <p:ph type="body" sz="half" idx="2"/>
          </p:nvPr>
        </p:nvSpPr>
        <p:spPr>
          <a:xfrm>
            <a:off x="1235212"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grpSp>
        <p:nvGrpSpPr>
          <p:cNvPr id="84" name="Group 83"/>
          <p:cNvGrpSpPr>
            <a:grpSpLocks noChangeAspect="1"/>
          </p:cNvGrpSpPr>
          <p:nvPr userDrawn="1"/>
        </p:nvGrpSpPr>
        <p:grpSpPr>
          <a:xfrm rot="5400000">
            <a:off x="4517135" y="1678105"/>
            <a:ext cx="3123347" cy="3089730"/>
            <a:chOff x="895350" y="3313113"/>
            <a:chExt cx="3613151" cy="2790825"/>
          </a:xfrm>
          <a:solidFill>
            <a:schemeClr val="tx1">
              <a:lumMod val="50000"/>
            </a:schemeClr>
          </a:solidFill>
        </p:grpSpPr>
        <p:sp>
          <p:nvSpPr>
            <p:cNvPr id="85"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6"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7"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8"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9"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0"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1"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2"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3"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4"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5"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6"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78" name="Picture Placeholder 33" descr="An empty placeholder to add an image. Click on the placeholder and select the image that you wish to add."/>
          <p:cNvSpPr>
            <a:spLocks noGrp="1"/>
          </p:cNvSpPr>
          <p:nvPr>
            <p:ph type="pic" sz="quarter" idx="18"/>
          </p:nvPr>
        </p:nvSpPr>
        <p:spPr>
          <a:xfrm>
            <a:off x="4720924" y="1824285"/>
            <a:ext cx="2715768"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82" name="Text Placeholder 3"/>
          <p:cNvSpPr>
            <a:spLocks noGrp="1"/>
          </p:cNvSpPr>
          <p:nvPr>
            <p:ph type="body" sz="half" idx="21"/>
          </p:nvPr>
        </p:nvSpPr>
        <p:spPr>
          <a:xfrm>
            <a:off x="4707208"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grpSp>
        <p:nvGrpSpPr>
          <p:cNvPr id="97" name="Group 96"/>
          <p:cNvGrpSpPr>
            <a:grpSpLocks noChangeAspect="1"/>
          </p:cNvGrpSpPr>
          <p:nvPr userDrawn="1"/>
        </p:nvGrpSpPr>
        <p:grpSpPr>
          <a:xfrm rot="5400000">
            <a:off x="8019009" y="1678105"/>
            <a:ext cx="3123347" cy="3089730"/>
            <a:chOff x="895350" y="3313113"/>
            <a:chExt cx="3613151" cy="2790825"/>
          </a:xfrm>
          <a:solidFill>
            <a:schemeClr val="tx1">
              <a:lumMod val="50000"/>
            </a:schemeClr>
          </a:solidFill>
        </p:grpSpPr>
        <p:sp>
          <p:nvSpPr>
            <p:cNvPr id="98"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9"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0"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1"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2"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3"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4"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5"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6"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7"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8"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9"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80" name="Picture Placeholder 33" descr="An empty placeholder to add an image. Click on the placeholder and select the image that you wish to add."/>
          <p:cNvSpPr>
            <a:spLocks noGrp="1"/>
          </p:cNvSpPr>
          <p:nvPr>
            <p:ph type="pic" sz="quarter" idx="20"/>
          </p:nvPr>
        </p:nvSpPr>
        <p:spPr>
          <a:xfrm>
            <a:off x="8222798" y="1824285"/>
            <a:ext cx="2715768"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83" name="Text Placeholder 3"/>
          <p:cNvSpPr>
            <a:spLocks noGrp="1"/>
          </p:cNvSpPr>
          <p:nvPr>
            <p:ph type="body" sz="half" idx="22"/>
          </p:nvPr>
        </p:nvSpPr>
        <p:spPr>
          <a:xfrm>
            <a:off x="8209082"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10/10/2017</a:t>
            </a:fld>
            <a:endParaRPr/>
          </a:p>
        </p:txBody>
      </p:sp>
    </p:spTree>
    <p:extLst>
      <p:ext uri="{BB962C8B-B14F-4D97-AF65-F5344CB8AC3E}">
        <p14:creationId xmlns:p14="http://schemas.microsoft.com/office/powerpoint/2010/main" val="16819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304800"/>
            <a:ext cx="10058402" cy="12192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065214" y="1752600"/>
            <a:ext cx="10058400" cy="42291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4"/>
          </p:nvPr>
        </p:nvSpPr>
        <p:spPr>
          <a:xfrm>
            <a:off x="1065213" y="6019801"/>
            <a:ext cx="762000" cy="228600"/>
          </a:xfrm>
          <a:prstGeom prst="rect">
            <a:avLst/>
          </a:prstGeom>
        </p:spPr>
        <p:txBody>
          <a:bodyPr vert="horz" lIns="91440" tIns="45720" rIns="91440" bIns="45720" rtlCol="0" anchor="ctr"/>
          <a:lstStyle>
            <a:lvl1pPr algn="l">
              <a:defRPr sz="1100">
                <a:solidFill>
                  <a:schemeClr val="tx1"/>
                </a:solidFill>
              </a:defRPr>
            </a:lvl1pPr>
          </a:lstStyle>
          <a:p>
            <a:fld id="{022B156B-59AE-415F-B24B-8756D48BB977}" type="slidenum">
              <a:rPr lang="en-US" smtClean="0"/>
              <a:pPr/>
              <a:t>‹#›</a:t>
            </a:fld>
            <a:endParaRPr lang="en-US"/>
          </a:p>
        </p:txBody>
      </p:sp>
      <p:sp>
        <p:nvSpPr>
          <p:cNvPr id="5" name="Footer Placeholder 4"/>
          <p:cNvSpPr>
            <a:spLocks noGrp="1"/>
          </p:cNvSpPr>
          <p:nvPr>
            <p:ph type="ftr" sz="quarter" idx="3"/>
          </p:nvPr>
        </p:nvSpPr>
        <p:spPr>
          <a:xfrm>
            <a:off x="1979613" y="6019801"/>
            <a:ext cx="5943600" cy="228600"/>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4" name="Date Placeholder 3"/>
          <p:cNvSpPr>
            <a:spLocks noGrp="1"/>
          </p:cNvSpPr>
          <p:nvPr>
            <p:ph type="dt" sz="half" idx="2"/>
          </p:nvPr>
        </p:nvSpPr>
        <p:spPr>
          <a:xfrm>
            <a:off x="8075611" y="6019801"/>
            <a:ext cx="1396260" cy="228600"/>
          </a:xfrm>
          <a:prstGeom prst="rect">
            <a:avLst/>
          </a:prstGeom>
        </p:spPr>
        <p:txBody>
          <a:bodyPr vert="horz" lIns="91440" tIns="45720" rIns="91440" bIns="45720" rtlCol="0" anchor="ctr"/>
          <a:lstStyle>
            <a:lvl1pPr algn="l">
              <a:defRPr sz="1100">
                <a:solidFill>
                  <a:schemeClr val="tx1"/>
                </a:solidFill>
              </a:defRPr>
            </a:lvl1pPr>
          </a:lstStyle>
          <a:p>
            <a:fld id="{4CF99945-0A15-4715-AB6C-F5E56CF20F70}" type="datetimeFigureOut">
              <a:rPr lang="en-US" smtClean="0"/>
              <a:pPr/>
              <a:t>10/10/2017</a:t>
            </a:fld>
            <a:endParaRPr lang="en-US"/>
          </a:p>
        </p:txBody>
      </p:sp>
    </p:spTree>
    <p:extLst>
      <p:ext uri="{BB962C8B-B14F-4D97-AF65-F5344CB8AC3E}">
        <p14:creationId xmlns:p14="http://schemas.microsoft.com/office/powerpoint/2010/main" val="130063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61" r:id="rId9"/>
    <p:sldLayoutId id="2147483662" r:id="rId10"/>
    <p:sldLayoutId id="2147483656" r:id="rId11"/>
    <p:sldLayoutId id="2147483657"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xStyles>
    <p:titleStyle>
      <a:lvl1pPr algn="l" defTabSz="914400" rtl="0" eaLnBrk="1" latinLnBrk="0" hangingPunct="1">
        <a:lnSpc>
          <a:spcPct val="90000"/>
        </a:lnSpc>
        <a:spcBef>
          <a:spcPct val="0"/>
        </a:spcBef>
        <a:buNone/>
        <a:defRPr sz="3600" kern="1200">
          <a:solidFill>
            <a:schemeClr val="tx1">
              <a:lumMod val="50000"/>
            </a:schemeClr>
          </a:solidFill>
          <a:latin typeface="+mj-lt"/>
          <a:ea typeface="+mj-ea"/>
          <a:cs typeface="+mj-cs"/>
        </a:defRPr>
      </a:lvl1pPr>
    </p:titleStyle>
    <p:bodyStyle>
      <a:lvl1pPr marL="347472" indent="-347472" algn="l" defTabSz="914400" rtl="0" eaLnBrk="1" latinLnBrk="0" hangingPunct="1">
        <a:lnSpc>
          <a:spcPct val="100000"/>
        </a:lnSpc>
        <a:spcBef>
          <a:spcPts val="1800"/>
        </a:spcBef>
        <a:buFont typeface="Arial" panose="020B0604020202020204" pitchFamily="34" charset="0"/>
        <a:buChar char="•"/>
        <a:defRPr sz="2400" kern="1200">
          <a:solidFill>
            <a:schemeClr val="tx1"/>
          </a:solidFill>
          <a:latin typeface="+mn-lt"/>
          <a:ea typeface="+mn-ea"/>
          <a:cs typeface="+mn-cs"/>
        </a:defRPr>
      </a:lvl1pPr>
      <a:lvl2pPr marL="740664" indent="-283464" algn="l" defTabSz="914400" rtl="0" eaLnBrk="1" latinLnBrk="0" hangingPunct="1">
        <a:lnSpc>
          <a:spcPct val="100000"/>
        </a:lnSpc>
        <a:spcBef>
          <a:spcPts val="12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8pPr>
      <a:lvl9pPr marL="38862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tutorialspoint.com/csharp/if_statement_in_csharp.htm" TargetMode="External"/><Relationship Id="rId7" Type="http://schemas.openxmlformats.org/officeDocument/2006/relationships/hyperlink" Target="https://www.tutorialspoint.com/csharp/nested_switch_statements_in_csharp.htm" TargetMode="Externa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hyperlink" Target="https://www.tutorialspoint.com/csharp/switch_statement_in_csharp.htm" TargetMode="External"/><Relationship Id="rId5" Type="http://schemas.openxmlformats.org/officeDocument/2006/relationships/hyperlink" Target="https://www.tutorialspoint.com/csharp/nested_if_statements_in_csharp.htm" TargetMode="External"/><Relationship Id="rId4" Type="http://schemas.openxmlformats.org/officeDocument/2006/relationships/hyperlink" Target="https://www.tutorialspoint.com/csharp/if_else_statement_in_csharp.ht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6.xml.rels><?xml version="1.0" encoding="UTF-8" standalone="yes"?>
<Relationships xmlns="http://schemas.openxmlformats.org/package/2006/relationships"><Relationship Id="rId3" Type="http://schemas.openxmlformats.org/officeDocument/2006/relationships/hyperlink" Target="https://www.tutorialspoint.com/csharp/csharp_continue_statement.htm" TargetMode="External"/><Relationship Id="rId2" Type="http://schemas.openxmlformats.org/officeDocument/2006/relationships/hyperlink" Target="https://www.tutorialspoint.com/csharp/csharp_break_statement.ht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docs.microsoft.com/en-us/visualstudio/debugger/debugger-tips-and-tricks"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hyperlink" Target="https://www.codeproject.com/Articles/22769/Introduction-to-Object-Oriented-Programming-Concep" TargetMode="Externa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9055" y="1623646"/>
            <a:ext cx="6858002" cy="1828800"/>
          </a:xfrm>
        </p:spPr>
        <p:txBody>
          <a:bodyPr>
            <a:normAutofit/>
          </a:bodyPr>
          <a:lstStyle/>
          <a:p>
            <a:r>
              <a:rPr lang="en-US" sz="7200" b="1" dirty="0" smtClean="0">
                <a:solidFill>
                  <a:schemeClr val="tx1">
                    <a:lumMod val="75000"/>
                  </a:schemeClr>
                </a:solidFill>
                <a:effectLst>
                  <a:outerShdw blurRad="38100" dist="38100" dir="2700000" algn="tl">
                    <a:srgbClr val="000000">
                      <a:alpha val="43137"/>
                    </a:srgbClr>
                  </a:outerShdw>
                </a:effectLst>
              </a:rPr>
              <a:t>C Sharp</a:t>
            </a:r>
            <a:endParaRPr lang="en-US" sz="7200" b="1" dirty="0">
              <a:solidFill>
                <a:schemeClr val="tx1">
                  <a:lumMod val="75000"/>
                </a:schemeClr>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4206993" y="3452446"/>
            <a:ext cx="6858002" cy="914400"/>
          </a:xfrm>
        </p:spPr>
        <p:txBody>
          <a:bodyPr>
            <a:normAutofit/>
          </a:bodyPr>
          <a:lstStyle/>
          <a:p>
            <a:r>
              <a:rPr lang="en-US" sz="2800" dirty="0" smtClean="0">
                <a:effectLst>
                  <a:outerShdw blurRad="38100" dist="38100" dir="2700000" algn="tl">
                    <a:srgbClr val="000000">
                      <a:alpha val="43137"/>
                    </a:srgbClr>
                  </a:outerShdw>
                </a:effectLst>
              </a:rPr>
              <a:t>One Language For All Devices</a:t>
            </a:r>
            <a:endParaRPr lang="en-US" sz="2800" dirty="0">
              <a:effectLst>
                <a:outerShdw blurRad="38100" dist="38100" dir="2700000" algn="tl">
                  <a:srgbClr val="000000">
                    <a:alpha val="43137"/>
                  </a:srgbClr>
                </a:outerShdw>
              </a:effectLst>
            </a:endParaRPr>
          </a:p>
        </p:txBody>
      </p:sp>
      <p:sp>
        <p:nvSpPr>
          <p:cNvPr id="4" name="Subtitle 2"/>
          <p:cNvSpPr txBox="1">
            <a:spLocks/>
          </p:cNvSpPr>
          <p:nvPr/>
        </p:nvSpPr>
        <p:spPr>
          <a:xfrm>
            <a:off x="4769703" y="5527430"/>
            <a:ext cx="6858002" cy="91440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00000"/>
              </a:lnSpc>
              <a:spcBef>
                <a:spcPts val="12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8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6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6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6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6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600"/>
              </a:spcBef>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90000"/>
              </a:lnSpc>
              <a:spcBef>
                <a:spcPts val="600"/>
              </a:spcBef>
              <a:buFont typeface="Arial" panose="020B0604020202020204" pitchFamily="34" charset="0"/>
              <a:buNone/>
              <a:defRPr sz="1600" kern="1200" baseline="0">
                <a:solidFill>
                  <a:schemeClr val="tx1"/>
                </a:solidFill>
                <a:latin typeface="+mn-lt"/>
                <a:ea typeface="+mn-ea"/>
                <a:cs typeface="+mn-cs"/>
              </a:defRPr>
            </a:lvl9pPr>
          </a:lstStyle>
          <a:p>
            <a:r>
              <a:rPr lang="en-US" sz="2300" b="1" dirty="0" smtClean="0">
                <a:solidFill>
                  <a:schemeClr val="tx2"/>
                </a:solidFill>
                <a:effectLst>
                  <a:outerShdw blurRad="38100" dist="38100" dir="2700000" algn="tl">
                    <a:srgbClr val="000000">
                      <a:alpha val="43137"/>
                    </a:srgbClr>
                  </a:outerShdw>
                </a:effectLst>
              </a:rPr>
              <a:t>Eng. / mina anwer Lewes</a:t>
            </a:r>
            <a:br>
              <a:rPr lang="en-US" sz="2300" b="1" dirty="0" smtClean="0">
                <a:solidFill>
                  <a:schemeClr val="tx2"/>
                </a:solidFill>
                <a:effectLst>
                  <a:outerShdw blurRad="38100" dist="38100" dir="2700000" algn="tl">
                    <a:srgbClr val="000000">
                      <a:alpha val="43137"/>
                    </a:srgbClr>
                  </a:outerShdw>
                </a:effectLst>
              </a:rPr>
            </a:br>
            <a:r>
              <a:rPr lang="en-US" sz="2300" b="1" dirty="0" smtClean="0">
                <a:solidFill>
                  <a:schemeClr val="tx2"/>
                </a:solidFill>
                <a:effectLst>
                  <a:outerShdw blurRad="38100" dist="38100" dir="2700000" algn="tl">
                    <a:srgbClr val="000000">
                      <a:alpha val="43137"/>
                    </a:srgbClr>
                  </a:outerShdw>
                </a:effectLst>
              </a:rPr>
              <a:t>01221926646</a:t>
            </a:r>
            <a:endParaRPr lang="en-US" sz="2300" b="1" dirty="0">
              <a:solidFill>
                <a:schemeClr val="tx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69675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273" y="101600"/>
            <a:ext cx="10058402" cy="508000"/>
          </a:xfrm>
        </p:spPr>
        <p:txBody>
          <a:bodyPr>
            <a:normAutofit/>
          </a:bodyPr>
          <a:lstStyle/>
          <a:p>
            <a:r>
              <a:rPr lang="en-US" sz="2800" dirty="0"/>
              <a:t>1- Hello World Program . </a:t>
            </a:r>
          </a:p>
        </p:txBody>
      </p:sp>
      <p:sp>
        <p:nvSpPr>
          <p:cNvPr id="3" name="Content Placeholder 2"/>
          <p:cNvSpPr>
            <a:spLocks noGrp="1"/>
          </p:cNvSpPr>
          <p:nvPr>
            <p:ph idx="1"/>
          </p:nvPr>
        </p:nvSpPr>
        <p:spPr>
          <a:xfrm>
            <a:off x="862014" y="863600"/>
            <a:ext cx="10058400" cy="4229100"/>
          </a:xfrm>
        </p:spPr>
        <p:txBody>
          <a:bodyPr/>
          <a:lstStyle/>
          <a:p>
            <a:r>
              <a:rPr lang="en-US" dirty="0" smtClean="0"/>
              <a:t>Your First Hello World Program will be some thing Like this :</a:t>
            </a:r>
            <a:br>
              <a:rPr lang="en-US" dirty="0" smtClean="0"/>
            </a:br>
            <a:endParaRPr lang="en-US" dirty="0"/>
          </a:p>
        </p:txBody>
      </p:sp>
      <p:sp>
        <p:nvSpPr>
          <p:cNvPr id="4" name="Rectangle 1"/>
          <p:cNvSpPr>
            <a:spLocks noChangeArrowheads="1"/>
          </p:cNvSpPr>
          <p:nvPr/>
        </p:nvSpPr>
        <p:spPr bwMode="auto">
          <a:xfrm>
            <a:off x="222273" y="1488782"/>
            <a:ext cx="11744280" cy="445498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lvl="1" eaLnBrk="0" fontAlgn="base" hangingPunct="0">
              <a:spcBef>
                <a:spcPct val="0"/>
              </a:spcBef>
              <a:spcAft>
                <a:spcPct val="0"/>
              </a:spcAft>
            </a:pP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 using</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System;</a:t>
            </a:r>
          </a:p>
          <a:p>
            <a:pPr lvl="1"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using</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System.Collections.Generic; </a:t>
            </a:r>
          </a:p>
          <a:p>
            <a:pPr lvl="1" eaLnBrk="0" fontAlgn="base" hangingPunct="0">
              <a:spcBef>
                <a:spcPct val="0"/>
              </a:spcBef>
              <a:spcAft>
                <a:spcPct val="0"/>
              </a:spcAft>
            </a:pP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 using</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System.Text;</a:t>
            </a:r>
          </a:p>
          <a:p>
            <a:pPr lvl="1"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namespace</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ConsoleApplication1 </a:t>
            </a:r>
          </a:p>
          <a:p>
            <a:pPr lvl="1"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a:t>
            </a:r>
          </a:p>
          <a:p>
            <a:pPr lvl="2"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class</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Program </a:t>
            </a:r>
          </a:p>
          <a:p>
            <a:pPr lvl="2"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a:t>
            </a:r>
          </a:p>
          <a:p>
            <a:pPr lvl="3"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Main(</a:t>
            </a:r>
            <a:r>
              <a:rPr kumimoji="0" lang="en-US" altLang="en-US" sz="1400"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args)</a:t>
            </a:r>
          </a:p>
          <a:p>
            <a:pPr lvl="3"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 </a:t>
            </a:r>
          </a:p>
          <a:p>
            <a:pPr lvl="3" eaLnBrk="0" fontAlgn="base" hangingPunct="0">
              <a:spcBef>
                <a:spcPct val="0"/>
              </a:spcBef>
              <a:spcAft>
                <a:spcPct val="0"/>
              </a:spcAft>
            </a:pPr>
            <a:endParaRPr kumimoji="0" lang="en-US" altLang="en-US" sz="1400" b="0" i="0" u="none" strike="noStrike" cap="none" normalizeH="0" baseline="0" dirty="0" smtClean="0">
              <a:ln>
                <a:noFill/>
              </a:ln>
              <a:solidFill>
                <a:srgbClr val="000000"/>
              </a:solidFill>
              <a:effectLst/>
              <a:latin typeface="Arial Unicode MS" panose="020B0604020202020204" pitchFamily="34" charset="-128"/>
            </a:endParaRPr>
          </a:p>
          <a:p>
            <a:pPr lvl="3" eaLnBrk="0" fontAlgn="base" hangingPunct="0">
              <a:spcBef>
                <a:spcPct val="0"/>
              </a:spcBef>
              <a:spcAft>
                <a:spcPct val="0"/>
              </a:spcAft>
            </a:pPr>
            <a:r>
              <a:rPr lang="en-US" altLang="en-US" sz="1400" dirty="0">
                <a:solidFill>
                  <a:srgbClr val="000000"/>
                </a:solidFill>
                <a:latin typeface="Arial Unicode MS" panose="020B0604020202020204" pitchFamily="34" charset="-128"/>
              </a:rPr>
              <a:t> </a:t>
            </a:r>
            <a:r>
              <a:rPr lang="en-US" altLang="en-US" sz="1400" dirty="0" smtClean="0">
                <a:solidFill>
                  <a:srgbClr val="000000"/>
                </a:solidFill>
                <a:latin typeface="Arial Unicode MS" panose="020B0604020202020204" pitchFamily="34" charset="-128"/>
              </a:rPr>
              <a:t>          </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Console.WriteLine("Hello, world!"); </a:t>
            </a:r>
          </a:p>
          <a:p>
            <a:pPr lvl="3" eaLnBrk="0" fontAlgn="base" hangingPunct="0">
              <a:spcBef>
                <a:spcPct val="0"/>
              </a:spcBef>
              <a:spcAft>
                <a:spcPct val="0"/>
              </a:spcAft>
            </a:pPr>
            <a:r>
              <a:rPr lang="en-US" altLang="en-US" sz="1400" dirty="0">
                <a:solidFill>
                  <a:srgbClr val="000000"/>
                </a:solidFill>
                <a:latin typeface="Arial Unicode MS" panose="020B0604020202020204" pitchFamily="34" charset="-128"/>
              </a:rPr>
              <a:t> </a:t>
            </a:r>
            <a:r>
              <a:rPr lang="en-US" altLang="en-US" sz="1400" dirty="0" smtClean="0">
                <a:solidFill>
                  <a:srgbClr val="000000"/>
                </a:solidFill>
                <a:latin typeface="Arial Unicode MS" panose="020B0604020202020204" pitchFamily="34" charset="-128"/>
              </a:rPr>
              <a:t>          </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Console.ReadLine(); </a:t>
            </a:r>
          </a:p>
          <a:p>
            <a:pPr lvl="3"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p>
          <a:p>
            <a:pPr lvl="2" eaLnBrk="0" fontAlgn="base" hangingPunct="0">
              <a:spcBef>
                <a:spcPct val="0"/>
              </a:spcBef>
              <a:spcAft>
                <a:spcPct val="0"/>
              </a:spcAft>
            </a:pPr>
            <a:r>
              <a:rPr lang="en-US" altLang="en-US" sz="1400" dirty="0">
                <a:solidFill>
                  <a:srgbClr val="000000"/>
                </a:solidFill>
                <a:latin typeface="Arial Unicode MS" panose="020B0604020202020204" pitchFamily="34" charset="-128"/>
              </a:rPr>
              <a:t> </a:t>
            </a: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0813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1- Hello World Program . </a:t>
            </a:r>
          </a:p>
        </p:txBody>
      </p:sp>
      <p:sp>
        <p:nvSpPr>
          <p:cNvPr id="3" name="Content Placeholder 2"/>
          <p:cNvSpPr>
            <a:spLocks noGrp="1"/>
          </p:cNvSpPr>
          <p:nvPr>
            <p:ph idx="1"/>
          </p:nvPr>
        </p:nvSpPr>
        <p:spPr>
          <a:xfrm>
            <a:off x="620714" y="736600"/>
            <a:ext cx="10058400" cy="4229100"/>
          </a:xfrm>
        </p:spPr>
        <p:txBody>
          <a:bodyPr/>
          <a:lstStyle/>
          <a:p>
            <a:r>
              <a:rPr lang="en-US" dirty="0" smtClean="0">
                <a:latin typeface="Arial" panose="020B0604020202020204" pitchFamily="34" charset="0"/>
                <a:cs typeface="Arial" panose="020B0604020202020204" pitchFamily="34" charset="0"/>
              </a:rPr>
              <a:t>Hit F5 to Run your app .</a:t>
            </a:r>
          </a:p>
          <a:p>
            <a:r>
              <a:rPr lang="en-US" dirty="0" smtClean="0">
                <a:latin typeface="Arial" panose="020B0604020202020204" pitchFamily="34" charset="0"/>
                <a:cs typeface="Arial" panose="020B0604020202020204" pitchFamily="34" charset="0"/>
              </a:rPr>
              <a:t>Hit F4 to Debug . </a:t>
            </a:r>
          </a:p>
          <a:p>
            <a:r>
              <a:rPr lang="en-US" dirty="0" smtClean="0">
                <a:latin typeface="Arial" panose="020B0604020202020204" pitchFamily="34" charset="0"/>
                <a:cs typeface="Arial" panose="020B0604020202020204" pitchFamily="34" charset="0"/>
              </a:rPr>
              <a:t>Use all debugging tools to debug your code .</a:t>
            </a: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4172472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2- Data Types : </a:t>
            </a:r>
            <a:endParaRPr lang="en-US" sz="2800" dirty="0"/>
          </a:p>
        </p:txBody>
      </p:sp>
      <p:sp>
        <p:nvSpPr>
          <p:cNvPr id="3" name="Content Placeholder 2"/>
          <p:cNvSpPr>
            <a:spLocks noGrp="1"/>
          </p:cNvSpPr>
          <p:nvPr>
            <p:ph idx="1"/>
          </p:nvPr>
        </p:nvSpPr>
        <p:spPr>
          <a:xfrm>
            <a:off x="419100" y="736600"/>
            <a:ext cx="11074400" cy="5689600"/>
          </a:xfrm>
        </p:spPr>
        <p:txBody>
          <a:bodyPr>
            <a:normAutofit fontScale="77500" lnSpcReduction="20000"/>
          </a:bodyPr>
          <a:lstStyle/>
          <a:p>
            <a:pPr marL="0" indent="0">
              <a:buNone/>
            </a:pPr>
            <a:r>
              <a:rPr lang="en-US" sz="28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bool</a:t>
            </a:r>
            <a:r>
              <a:rPr lang="en-US" sz="2800" dirty="0">
                <a:solidFill>
                  <a:schemeClr val="accent4"/>
                </a:solidFill>
                <a:latin typeface="Arial" panose="020B0604020202020204" pitchFamily="34" charset="0"/>
                <a:cs typeface="Arial" panose="020B0604020202020204" pitchFamily="34" charset="0"/>
              </a:rPr>
              <a:t> </a:t>
            </a:r>
            <a:r>
              <a:rPr lang="en-US" sz="2800" dirty="0" smtClean="0">
                <a:solidFill>
                  <a:schemeClr val="accent4"/>
                </a:solidFill>
                <a:latin typeface="Arial" panose="020B0604020202020204" pitchFamily="34" charset="0"/>
                <a:cs typeface="Arial" panose="020B0604020202020204" pitchFamily="34" charset="0"/>
              </a:rPr>
              <a:t> is </a:t>
            </a:r>
            <a:r>
              <a:rPr lang="en-US" sz="2800" dirty="0">
                <a:solidFill>
                  <a:schemeClr val="accent4"/>
                </a:solidFill>
                <a:latin typeface="Arial" panose="020B0604020202020204" pitchFamily="34" charset="0"/>
                <a:cs typeface="Arial" panose="020B0604020202020204" pitchFamily="34" charset="0"/>
              </a:rPr>
              <a:t>one of the simplest data types. It can contain only 2 values </a:t>
            </a:r>
            <a:endParaRPr lang="en-US" sz="2800" dirty="0" smtClean="0">
              <a:solidFill>
                <a:schemeClr val="accent4"/>
              </a:solidFill>
              <a:latin typeface="Arial" panose="020B0604020202020204" pitchFamily="34" charset="0"/>
              <a:cs typeface="Arial" panose="020B0604020202020204" pitchFamily="34" charset="0"/>
            </a:endParaRPr>
          </a:p>
          <a:p>
            <a:pPr marL="0" indent="0">
              <a:buNone/>
            </a:pPr>
            <a:r>
              <a:rPr lang="en-US" sz="2800" dirty="0" smtClean="0">
                <a:solidFill>
                  <a:schemeClr val="accent4"/>
                </a:solidFill>
                <a:latin typeface="Arial" panose="020B0604020202020204" pitchFamily="34" charset="0"/>
                <a:cs typeface="Arial" panose="020B0604020202020204" pitchFamily="34" charset="0"/>
              </a:rPr>
              <a:t>  false </a:t>
            </a:r>
            <a:r>
              <a:rPr lang="en-US" sz="2800" dirty="0">
                <a:solidFill>
                  <a:schemeClr val="accent4"/>
                </a:solidFill>
                <a:latin typeface="Arial" panose="020B0604020202020204" pitchFamily="34" charset="0"/>
                <a:cs typeface="Arial" panose="020B0604020202020204" pitchFamily="34" charset="0"/>
              </a:rPr>
              <a:t>or true. The bool type is important to understand when using logical operators like the if statement. </a:t>
            </a:r>
            <a:endParaRPr lang="en-US" sz="2800" dirty="0" smtClean="0">
              <a:solidFill>
                <a:schemeClr val="accent4"/>
              </a:solidFill>
              <a:latin typeface="Arial" panose="020B0604020202020204" pitchFamily="34" charset="0"/>
              <a:cs typeface="Arial" panose="020B0604020202020204" pitchFamily="34" charset="0"/>
            </a:endParaRPr>
          </a:p>
          <a:p>
            <a:pPr marL="0" indent="0">
              <a:buNone/>
            </a:pPr>
            <a:r>
              <a:rPr lang="en-US" sz="2800" dirty="0" smtClean="0">
                <a:solidFill>
                  <a:schemeClr val="accent4"/>
                </a:solidFill>
                <a:latin typeface="Arial" panose="020B0604020202020204" pitchFamily="34" charset="0"/>
                <a:cs typeface="Arial" panose="020B0604020202020204" pitchFamily="34" charset="0"/>
              </a:rPr>
              <a:t> </a:t>
            </a:r>
            <a:r>
              <a:rPr lang="en-US" sz="2800" b="1" dirty="0" err="1" smtClean="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Int</a:t>
            </a:r>
            <a:r>
              <a:rPr lang="en-US" sz="2800" b="1" dirty="0" smtClean="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800" dirty="0">
                <a:solidFill>
                  <a:schemeClr val="accent4"/>
                </a:solidFill>
                <a:latin typeface="Arial" panose="020B0604020202020204" pitchFamily="34" charset="0"/>
                <a:cs typeface="Arial" panose="020B0604020202020204" pitchFamily="34" charset="0"/>
              </a:rPr>
              <a:t> is short for integer, a data type for storing numbers without decimals. When working with numbers, </a:t>
            </a:r>
            <a:r>
              <a:rPr lang="en-US" sz="2800" dirty="0" err="1">
                <a:solidFill>
                  <a:schemeClr val="accent4"/>
                </a:solidFill>
                <a:latin typeface="Arial" panose="020B0604020202020204" pitchFamily="34" charset="0"/>
                <a:cs typeface="Arial" panose="020B0604020202020204" pitchFamily="34" charset="0"/>
              </a:rPr>
              <a:t>int</a:t>
            </a:r>
            <a:r>
              <a:rPr lang="en-US" sz="2800" dirty="0">
                <a:solidFill>
                  <a:schemeClr val="accent4"/>
                </a:solidFill>
                <a:latin typeface="Arial" panose="020B0604020202020204" pitchFamily="34" charset="0"/>
                <a:cs typeface="Arial" panose="020B0604020202020204" pitchFamily="34" charset="0"/>
              </a:rPr>
              <a:t> is the most commonly used data type. Integers have several data types within C#, depending on the size of the number they are supposed to store. </a:t>
            </a:r>
            <a:br>
              <a:rPr lang="en-US" sz="2800" dirty="0">
                <a:solidFill>
                  <a:schemeClr val="accent4"/>
                </a:solidFill>
                <a:latin typeface="Arial" panose="020B0604020202020204" pitchFamily="34" charset="0"/>
                <a:cs typeface="Arial" panose="020B0604020202020204" pitchFamily="34" charset="0"/>
              </a:rPr>
            </a:br>
            <a:r>
              <a:rPr lang="en-US" sz="2800" dirty="0">
                <a:solidFill>
                  <a:schemeClr val="accent4"/>
                </a:solidFill>
                <a:latin typeface="Arial" panose="020B0604020202020204" pitchFamily="34" charset="0"/>
                <a:cs typeface="Arial" panose="020B0604020202020204" pitchFamily="34" charset="0"/>
              </a:rPr>
              <a:t/>
            </a:r>
            <a:br>
              <a:rPr lang="en-US" sz="2800" dirty="0">
                <a:solidFill>
                  <a:schemeClr val="accent4"/>
                </a:solidFill>
                <a:latin typeface="Arial" panose="020B0604020202020204" pitchFamily="34" charset="0"/>
                <a:cs typeface="Arial" panose="020B0604020202020204" pitchFamily="34" charset="0"/>
              </a:rPr>
            </a:br>
            <a:r>
              <a:rPr lang="en-US" sz="28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string</a:t>
            </a:r>
            <a:r>
              <a:rPr lang="en-US" sz="2800" dirty="0">
                <a:solidFill>
                  <a:schemeClr val="accent4"/>
                </a:solidFill>
                <a:latin typeface="Arial" panose="020B0604020202020204" pitchFamily="34" charset="0"/>
                <a:cs typeface="Arial" panose="020B0604020202020204" pitchFamily="34" charset="0"/>
              </a:rPr>
              <a:t> is used for storing text, that is, a number of chars. In C#, strings are immutable, which means that strings are never changed after they have been created. When using methods which changes a string, the actual string is not changed - a new string is returned instead. </a:t>
            </a:r>
            <a:br>
              <a:rPr lang="en-US" sz="2800" dirty="0">
                <a:solidFill>
                  <a:schemeClr val="accent4"/>
                </a:solidFill>
                <a:latin typeface="Arial" panose="020B0604020202020204" pitchFamily="34" charset="0"/>
                <a:cs typeface="Arial" panose="020B0604020202020204" pitchFamily="34" charset="0"/>
              </a:rPr>
            </a:br>
            <a:r>
              <a:rPr lang="en-US" sz="2800" dirty="0">
                <a:solidFill>
                  <a:schemeClr val="accent4"/>
                </a:solidFill>
                <a:latin typeface="Arial" panose="020B0604020202020204" pitchFamily="34" charset="0"/>
                <a:cs typeface="Arial" panose="020B0604020202020204" pitchFamily="34" charset="0"/>
              </a:rPr>
              <a:t/>
            </a:r>
            <a:br>
              <a:rPr lang="en-US" sz="2800" dirty="0">
                <a:solidFill>
                  <a:schemeClr val="accent4"/>
                </a:solidFill>
                <a:latin typeface="Arial" panose="020B0604020202020204" pitchFamily="34" charset="0"/>
                <a:cs typeface="Arial" panose="020B0604020202020204" pitchFamily="34" charset="0"/>
              </a:rPr>
            </a:br>
            <a:r>
              <a:rPr lang="en-US" sz="28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char</a:t>
            </a:r>
            <a:r>
              <a:rPr lang="en-US" sz="2800" dirty="0">
                <a:solidFill>
                  <a:schemeClr val="accent4"/>
                </a:solidFill>
                <a:latin typeface="Arial" panose="020B0604020202020204" pitchFamily="34" charset="0"/>
                <a:cs typeface="Arial" panose="020B0604020202020204" pitchFamily="34" charset="0"/>
              </a:rPr>
              <a:t> is used for storing a single character. </a:t>
            </a:r>
            <a:br>
              <a:rPr lang="en-US" sz="2800" dirty="0">
                <a:solidFill>
                  <a:schemeClr val="accent4"/>
                </a:solidFill>
                <a:latin typeface="Arial" panose="020B0604020202020204" pitchFamily="34" charset="0"/>
                <a:cs typeface="Arial" panose="020B0604020202020204" pitchFamily="34" charset="0"/>
              </a:rPr>
            </a:br>
            <a:r>
              <a:rPr lang="en-US" sz="2800" dirty="0">
                <a:solidFill>
                  <a:schemeClr val="accent4"/>
                </a:solidFill>
                <a:latin typeface="Arial" panose="020B0604020202020204" pitchFamily="34" charset="0"/>
                <a:cs typeface="Arial" panose="020B0604020202020204" pitchFamily="34" charset="0"/>
              </a:rPr>
              <a:t/>
            </a:r>
            <a:br>
              <a:rPr lang="en-US" sz="2800" dirty="0">
                <a:solidFill>
                  <a:schemeClr val="accent4"/>
                </a:solidFill>
                <a:latin typeface="Arial" panose="020B0604020202020204" pitchFamily="34" charset="0"/>
                <a:cs typeface="Arial" panose="020B0604020202020204" pitchFamily="34" charset="0"/>
              </a:rPr>
            </a:br>
            <a:r>
              <a:rPr lang="en-US" sz="2800" b="1" dirty="0" smtClean="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Float </a:t>
            </a:r>
            <a:r>
              <a:rPr lang="en-US" sz="2800" dirty="0">
                <a:solidFill>
                  <a:schemeClr val="accent4"/>
                </a:solidFill>
                <a:latin typeface="Arial" panose="020B0604020202020204" pitchFamily="34" charset="0"/>
                <a:cs typeface="Arial" panose="020B0604020202020204" pitchFamily="34" charset="0"/>
              </a:rPr>
              <a:t> is one of the data types used to store numbers which may or may not contain decimals</a:t>
            </a:r>
            <a:r>
              <a:rPr lang="en-US" sz="2800" dirty="0" smtClean="0">
                <a:solidFill>
                  <a:schemeClr val="accent4"/>
                </a:solidFill>
                <a:latin typeface="Arial" panose="020B0604020202020204" pitchFamily="34" charset="0"/>
                <a:cs typeface="Arial" panose="020B0604020202020204" pitchFamily="34" charset="0"/>
              </a:rPr>
              <a:t>.</a:t>
            </a:r>
            <a:endParaRPr lang="en-US" sz="2800" dirty="0">
              <a:solidFill>
                <a:schemeClr val="accent4"/>
              </a:solidFill>
              <a:latin typeface="Arial" panose="020B0604020202020204" pitchFamily="34" charset="0"/>
              <a:cs typeface="Arial" panose="020B0604020202020204" pitchFamily="34" charset="0"/>
            </a:endParaRPr>
          </a:p>
          <a:p>
            <a:pPr marL="0" indent="0">
              <a:buNone/>
            </a:pPr>
            <a:r>
              <a:rPr lang="en-US" sz="2800" dirty="0">
                <a:solidFill>
                  <a:schemeClr val="accent4"/>
                </a:solidFill>
                <a:latin typeface="Arial" panose="020B0604020202020204" pitchFamily="34" charset="0"/>
                <a:cs typeface="Arial" panose="020B0604020202020204" pitchFamily="34" charset="0"/>
              </a:rPr>
              <a:t>            And more …….. </a:t>
            </a:r>
            <a:endParaRPr lang="en-US" dirty="0">
              <a:latin typeface="Arial" panose="020B0604020202020204" pitchFamily="34" charset="0"/>
              <a:cs typeface="Old Antic Bold" pitchFamily="2" charset="-78"/>
            </a:endParaRPr>
          </a:p>
        </p:txBody>
      </p:sp>
    </p:spTree>
    <p:extLst>
      <p:ext uri="{BB962C8B-B14F-4D97-AF65-F5344CB8AC3E}">
        <p14:creationId xmlns:p14="http://schemas.microsoft.com/office/powerpoint/2010/main" val="2905458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2- Data Types : </a:t>
            </a:r>
          </a:p>
        </p:txBody>
      </p:sp>
      <p:sp>
        <p:nvSpPr>
          <p:cNvPr id="3" name="Content Placeholder 2"/>
          <p:cNvSpPr>
            <a:spLocks noGrp="1"/>
          </p:cNvSpPr>
          <p:nvPr>
            <p:ph idx="1"/>
          </p:nvPr>
        </p:nvSpPr>
        <p:spPr>
          <a:xfrm>
            <a:off x="620714" y="736600"/>
            <a:ext cx="10058400" cy="4953000"/>
          </a:xfrm>
        </p:spPr>
        <p:txBody>
          <a:bodyPr>
            <a:normAutofit lnSpcReduction="10000"/>
          </a:bodyPr>
          <a:lstStyle/>
          <a:p>
            <a:r>
              <a:rPr lang="en-US" dirty="0" smtClean="0">
                <a:solidFill>
                  <a:schemeClr val="accent4"/>
                </a:solidFill>
                <a:latin typeface="Arial" panose="020B0604020202020204" pitchFamily="34" charset="0"/>
                <a:cs typeface="Arial" panose="020B0604020202020204" pitchFamily="34" charset="0"/>
              </a:rPr>
              <a:t>What is  </a:t>
            </a:r>
            <a:r>
              <a:rPr lang="en-US" dirty="0">
                <a:solidFill>
                  <a:schemeClr val="accent4"/>
                </a:solidFill>
                <a:latin typeface="Arial" panose="020B0604020202020204" pitchFamily="34" charset="0"/>
                <a:cs typeface="Arial" panose="020B0604020202020204" pitchFamily="34" charset="0"/>
              </a:rPr>
              <a:t>variable  </a:t>
            </a:r>
            <a:r>
              <a:rPr lang="en-US" dirty="0" smtClean="0">
                <a:solidFill>
                  <a:schemeClr val="accent4"/>
                </a:solidFill>
                <a:latin typeface="Arial" panose="020B0604020202020204" pitchFamily="34" charset="0"/>
                <a:cs typeface="Arial" panose="020B0604020202020204" pitchFamily="34" charset="0"/>
              </a:rPr>
              <a:t>?</a:t>
            </a:r>
            <a:r>
              <a:rPr lang="en-US" dirty="0">
                <a:solidFill>
                  <a:schemeClr val="accent4"/>
                </a:solidFill>
                <a:latin typeface="Arial" panose="020B0604020202020204" pitchFamily="34" charset="0"/>
                <a:cs typeface="Arial" panose="020B0604020202020204" pitchFamily="34" charset="0"/>
              </a:rPr>
              <a:t/>
            </a:r>
            <a:br>
              <a:rPr lang="en-US" dirty="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A variable can be compared to a storage room, and is essential for the programmer</a:t>
            </a:r>
            <a:r>
              <a:rPr lang="en-US" dirty="0" smtClean="0">
                <a:solidFill>
                  <a:schemeClr val="accent4"/>
                </a:solidFill>
                <a:latin typeface="Arial" panose="020B0604020202020204" pitchFamily="34" charset="0"/>
                <a:cs typeface="Arial" panose="020B0604020202020204" pitchFamily="34" charset="0"/>
              </a:rPr>
              <a:t>.</a:t>
            </a:r>
          </a:p>
          <a:p>
            <a:r>
              <a:rPr lang="en-US" dirty="0" smtClean="0">
                <a:solidFill>
                  <a:schemeClr val="accent4"/>
                </a:solidFill>
                <a:latin typeface="Arial" panose="020B0604020202020204" pitchFamily="34" charset="0"/>
                <a:cs typeface="Arial" panose="020B0604020202020204" pitchFamily="34" charset="0"/>
              </a:rPr>
              <a:t> </a:t>
            </a:r>
            <a:r>
              <a:rPr lang="en-US" dirty="0">
                <a:solidFill>
                  <a:schemeClr val="accent4"/>
                </a:solidFill>
                <a:latin typeface="Arial" panose="020B0604020202020204" pitchFamily="34" charset="0"/>
                <a:cs typeface="Arial" panose="020B0604020202020204" pitchFamily="34" charset="0"/>
              </a:rPr>
              <a:t>In C#, a variable is declared like this: </a:t>
            </a:r>
            <a:br>
              <a:rPr lang="en-US" dirty="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
            </a:r>
            <a:br>
              <a:rPr lang="en-US" dirty="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&lt;data type&gt; &lt;name&gt;; </a:t>
            </a:r>
            <a:br>
              <a:rPr lang="en-US" dirty="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
            </a:r>
            <a:br>
              <a:rPr lang="en-US" dirty="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An example could look like this: </a:t>
            </a:r>
            <a:br>
              <a:rPr lang="en-US" dirty="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
            </a:r>
            <a:br>
              <a:rPr lang="en-US" dirty="0">
                <a:solidFill>
                  <a:schemeClr val="accent4"/>
                </a:solidFill>
                <a:latin typeface="Arial" panose="020B0604020202020204" pitchFamily="34" charset="0"/>
                <a:cs typeface="Arial" panose="020B0604020202020204" pitchFamily="34" charset="0"/>
              </a:rPr>
            </a:br>
            <a:r>
              <a:rPr lang="en-US" dirty="0">
                <a:solidFill>
                  <a:schemeClr val="accent5"/>
                </a:solidFill>
                <a:latin typeface="Arial" panose="020B0604020202020204" pitchFamily="34" charset="0"/>
                <a:cs typeface="Arial" panose="020B0604020202020204" pitchFamily="34" charset="0"/>
              </a:rPr>
              <a:t>string name; </a:t>
            </a:r>
          </a:p>
          <a:p>
            <a:pPr marL="0" indent="0">
              <a:buNone/>
            </a:pPr>
            <a:r>
              <a:rPr lang="en-US" dirty="0" smtClean="0">
                <a:solidFill>
                  <a:schemeClr val="accent5"/>
                </a:solidFill>
                <a:latin typeface="Arial" panose="020B0604020202020204" pitchFamily="34" charset="0"/>
                <a:cs typeface="Arial" panose="020B0604020202020204" pitchFamily="34" charset="0"/>
              </a:rPr>
              <a:t>    </a:t>
            </a:r>
            <a:r>
              <a:rPr lang="en-US" dirty="0" err="1">
                <a:solidFill>
                  <a:schemeClr val="accent5"/>
                </a:solidFill>
                <a:latin typeface="Arial" panose="020B0604020202020204" pitchFamily="34" charset="0"/>
                <a:cs typeface="Arial" panose="020B0604020202020204" pitchFamily="34" charset="0"/>
              </a:rPr>
              <a:t>i</a:t>
            </a:r>
            <a:r>
              <a:rPr lang="en-US" dirty="0" err="1" smtClean="0">
                <a:solidFill>
                  <a:schemeClr val="accent5"/>
                </a:solidFill>
                <a:latin typeface="Arial" panose="020B0604020202020204" pitchFamily="34" charset="0"/>
                <a:cs typeface="Arial" panose="020B0604020202020204" pitchFamily="34" charset="0"/>
              </a:rPr>
              <a:t>nt</a:t>
            </a:r>
            <a:r>
              <a:rPr lang="en-US" dirty="0" smtClean="0">
                <a:solidFill>
                  <a:schemeClr val="accent5"/>
                </a:solidFill>
                <a:latin typeface="Arial" panose="020B0604020202020204" pitchFamily="34" charset="0"/>
                <a:cs typeface="Arial" panose="020B0604020202020204" pitchFamily="34" charset="0"/>
              </a:rPr>
              <a:t> </a:t>
            </a:r>
            <a:r>
              <a:rPr lang="en-US" dirty="0">
                <a:solidFill>
                  <a:schemeClr val="accent5"/>
                </a:solidFill>
                <a:latin typeface="Arial" panose="020B0604020202020204" pitchFamily="34" charset="0"/>
                <a:cs typeface="Arial" panose="020B0604020202020204" pitchFamily="34" charset="0"/>
              </a:rPr>
              <a:t>age ;</a:t>
            </a:r>
            <a:r>
              <a:rPr lang="en-US" dirty="0"/>
              <a:t/>
            </a:r>
            <a:br>
              <a:rPr lang="en-US" dirty="0"/>
            </a:br>
            <a:r>
              <a:rPr lang="en-US" dirty="0" smtClean="0"/>
              <a:t/>
            </a:r>
            <a:br>
              <a:rPr lang="en-US" dirty="0" smtClean="0"/>
            </a:br>
            <a:endParaRPr lang="en-US" dirty="0"/>
          </a:p>
        </p:txBody>
      </p:sp>
    </p:spTree>
    <p:extLst>
      <p:ext uri="{BB962C8B-B14F-4D97-AF65-F5344CB8AC3E}">
        <p14:creationId xmlns:p14="http://schemas.microsoft.com/office/powerpoint/2010/main" val="3510502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demo  :</a:t>
            </a:r>
            <a:endParaRPr lang="en-US" sz="2800" dirty="0"/>
          </a:p>
        </p:txBody>
      </p:sp>
      <p:sp>
        <p:nvSpPr>
          <p:cNvPr id="11" name="TextBox 10"/>
          <p:cNvSpPr txBox="1"/>
          <p:nvPr/>
        </p:nvSpPr>
        <p:spPr>
          <a:xfrm>
            <a:off x="368300" y="671691"/>
            <a:ext cx="9410700" cy="4832092"/>
          </a:xfrm>
          <a:prstGeom prst="rect">
            <a:avLst/>
          </a:prstGeom>
          <a:noFill/>
        </p:spPr>
        <p:txBody>
          <a:bodyPr wrap="square" rtlCol="0">
            <a:spAutoFit/>
          </a:bodyPr>
          <a:lstStyle/>
          <a:p>
            <a:r>
              <a:rPr lang="en-US" sz="1400" dirty="0">
                <a:solidFill>
                  <a:schemeClr val="bg2">
                    <a:lumMod val="50000"/>
                  </a:schemeClr>
                </a:solidFill>
                <a:latin typeface="Arial Unicode MS" panose="020B0604020202020204" pitchFamily="34" charset="-128"/>
              </a:rPr>
              <a:t>using </a:t>
            </a:r>
            <a:r>
              <a:rPr lang="en-US" sz="1400" dirty="0">
                <a:solidFill>
                  <a:srgbClr val="000000"/>
                </a:solidFill>
                <a:latin typeface="Arial Unicode MS" panose="020B0604020202020204" pitchFamily="34" charset="-128"/>
              </a:rPr>
              <a:t>System;</a:t>
            </a:r>
          </a:p>
          <a:p>
            <a:endParaRPr lang="en-US" sz="1400" dirty="0">
              <a:solidFill>
                <a:srgbClr val="000000"/>
              </a:solidFill>
              <a:latin typeface="Arial Unicode MS" panose="020B0604020202020204" pitchFamily="34" charset="-128"/>
            </a:endParaRPr>
          </a:p>
          <a:p>
            <a:r>
              <a:rPr lang="en-US" sz="1400" dirty="0">
                <a:solidFill>
                  <a:schemeClr val="bg2">
                    <a:lumMod val="50000"/>
                  </a:schemeClr>
                </a:solidFill>
                <a:latin typeface="Arial Unicode MS" panose="020B0604020202020204" pitchFamily="34" charset="-128"/>
              </a:rPr>
              <a:t>namespace </a:t>
            </a:r>
            <a:r>
              <a:rPr lang="en-US" sz="1400" dirty="0">
                <a:solidFill>
                  <a:srgbClr val="000000"/>
                </a:solidFill>
                <a:latin typeface="Arial Unicode MS" panose="020B0604020202020204" pitchFamily="34" charset="-128"/>
              </a:rPr>
              <a:t>ConsoleApplication1</a:t>
            </a:r>
          </a:p>
          <a:p>
            <a:r>
              <a:rPr lang="en-US" sz="1400" dirty="0">
                <a:solidFill>
                  <a:srgbClr val="000000"/>
                </a:solidFill>
                <a:latin typeface="Arial Unicode MS" panose="020B0604020202020204" pitchFamily="34" charset="-128"/>
              </a:rPr>
              <a:t>{</a:t>
            </a:r>
          </a:p>
          <a:p>
            <a:r>
              <a:rPr lang="en-US" sz="1400" dirty="0">
                <a:solidFill>
                  <a:srgbClr val="000000"/>
                </a:solidFill>
                <a:latin typeface="Arial Unicode MS" panose="020B0604020202020204" pitchFamily="34" charset="-128"/>
              </a:rPr>
              <a:t>    </a:t>
            </a:r>
            <a:r>
              <a:rPr lang="en-US" sz="1400" dirty="0">
                <a:solidFill>
                  <a:schemeClr val="bg2">
                    <a:lumMod val="50000"/>
                  </a:schemeClr>
                </a:solidFill>
                <a:latin typeface="Arial Unicode MS" panose="020B0604020202020204" pitchFamily="34" charset="-128"/>
              </a:rPr>
              <a:t>class</a:t>
            </a:r>
            <a:r>
              <a:rPr lang="en-US" sz="1400" dirty="0">
                <a:solidFill>
                  <a:srgbClr val="000000"/>
                </a:solidFill>
                <a:latin typeface="Arial Unicode MS" panose="020B0604020202020204" pitchFamily="34" charset="-128"/>
              </a:rPr>
              <a:t> Program</a:t>
            </a:r>
          </a:p>
          <a:p>
            <a:r>
              <a:rPr lang="en-US" sz="1400" dirty="0">
                <a:solidFill>
                  <a:srgbClr val="000000"/>
                </a:solidFill>
                <a:latin typeface="Arial Unicode MS" panose="020B0604020202020204" pitchFamily="34" charset="-128"/>
              </a:rPr>
              <a:t>    {</a:t>
            </a:r>
          </a:p>
          <a:p>
            <a:r>
              <a:rPr lang="en-US" sz="1400" dirty="0">
                <a:solidFill>
                  <a:srgbClr val="000000"/>
                </a:solidFill>
                <a:latin typeface="Arial Unicode MS" panose="020B0604020202020204" pitchFamily="34" charset="-128"/>
              </a:rPr>
              <a:t>        </a:t>
            </a:r>
            <a:r>
              <a:rPr lang="en-US" sz="1400" dirty="0">
                <a:solidFill>
                  <a:schemeClr val="bg2">
                    <a:lumMod val="50000"/>
                  </a:schemeClr>
                </a:solidFill>
                <a:latin typeface="Arial Unicode MS" panose="020B0604020202020204" pitchFamily="34" charset="-128"/>
              </a:rPr>
              <a:t>static</a:t>
            </a:r>
            <a:r>
              <a:rPr lang="en-US" sz="1400" dirty="0">
                <a:solidFill>
                  <a:srgbClr val="000000"/>
                </a:solidFill>
                <a:latin typeface="Arial Unicode MS" panose="020B0604020202020204" pitchFamily="34" charset="-128"/>
              </a:rPr>
              <a:t> void Main(string[] args)</a:t>
            </a:r>
          </a:p>
          <a:p>
            <a:r>
              <a:rPr lang="en-US" sz="1400" dirty="0">
                <a:solidFill>
                  <a:srgbClr val="000000"/>
                </a:solidFill>
                <a:latin typeface="Arial Unicode MS" panose="020B0604020202020204" pitchFamily="34" charset="-128"/>
              </a:rPr>
              <a:t>        {</a:t>
            </a:r>
          </a:p>
          <a:p>
            <a:r>
              <a:rPr lang="en-US" sz="1400" dirty="0">
                <a:solidFill>
                  <a:srgbClr val="000000"/>
                </a:solidFill>
                <a:latin typeface="Arial Unicode MS" panose="020B0604020202020204" pitchFamily="34" charset="-128"/>
              </a:rPr>
              <a:t>            </a:t>
            </a:r>
            <a:r>
              <a:rPr lang="en-US" sz="1400" dirty="0">
                <a:solidFill>
                  <a:schemeClr val="bg2">
                    <a:lumMod val="50000"/>
                  </a:schemeClr>
                </a:solidFill>
                <a:latin typeface="Arial Unicode MS" panose="020B0604020202020204" pitchFamily="34" charset="-128"/>
              </a:rPr>
              <a:t>string</a:t>
            </a:r>
            <a:r>
              <a:rPr lang="en-US" sz="1400" dirty="0">
                <a:solidFill>
                  <a:srgbClr val="000000"/>
                </a:solidFill>
                <a:latin typeface="Arial Unicode MS" panose="020B0604020202020204" pitchFamily="34" charset="-128"/>
              </a:rPr>
              <a:t> </a:t>
            </a:r>
            <a:r>
              <a:rPr lang="en-US" sz="1400" dirty="0" err="1">
                <a:solidFill>
                  <a:srgbClr val="000000"/>
                </a:solidFill>
                <a:latin typeface="Arial Unicode MS" panose="020B0604020202020204" pitchFamily="34" charset="-128"/>
              </a:rPr>
              <a:t>firstName</a:t>
            </a:r>
            <a:r>
              <a:rPr lang="en-US" sz="1400" dirty="0">
                <a:solidFill>
                  <a:srgbClr val="000000"/>
                </a:solidFill>
                <a:latin typeface="Arial Unicode MS" panose="020B0604020202020204" pitchFamily="34" charset="-128"/>
              </a:rPr>
              <a:t> = </a:t>
            </a:r>
            <a:r>
              <a:rPr lang="en-US" sz="1400" dirty="0" smtClean="0">
                <a:solidFill>
                  <a:srgbClr val="000000"/>
                </a:solidFill>
                <a:latin typeface="Arial Unicode MS" panose="020B0604020202020204" pitchFamily="34" charset="-128"/>
              </a:rPr>
              <a:t>“</a:t>
            </a:r>
            <a:r>
              <a:rPr lang="en-US" sz="1400" dirty="0" err="1" smtClean="0">
                <a:solidFill>
                  <a:srgbClr val="000000"/>
                </a:solidFill>
                <a:latin typeface="Arial Unicode MS" panose="020B0604020202020204" pitchFamily="34" charset="-128"/>
              </a:rPr>
              <a:t>tota</a:t>
            </a:r>
            <a:r>
              <a:rPr lang="en-US" sz="1400" dirty="0" smtClean="0">
                <a:solidFill>
                  <a:srgbClr val="000000"/>
                </a:solidFill>
                <a:latin typeface="Arial Unicode MS" panose="020B0604020202020204" pitchFamily="34" charset="-128"/>
              </a:rPr>
              <a:t>";</a:t>
            </a:r>
            <a:endParaRPr lang="en-US" sz="1400" dirty="0">
              <a:solidFill>
                <a:srgbClr val="000000"/>
              </a:solidFill>
              <a:latin typeface="Arial Unicode MS" panose="020B0604020202020204" pitchFamily="34" charset="-128"/>
            </a:endParaRPr>
          </a:p>
          <a:p>
            <a:r>
              <a:rPr lang="en-US" sz="1400" dirty="0">
                <a:solidFill>
                  <a:srgbClr val="000000"/>
                </a:solidFill>
                <a:latin typeface="Arial Unicode MS" panose="020B0604020202020204" pitchFamily="34" charset="-128"/>
              </a:rPr>
              <a:t>            </a:t>
            </a:r>
            <a:r>
              <a:rPr lang="en-US" sz="1400" dirty="0">
                <a:solidFill>
                  <a:schemeClr val="bg2">
                    <a:lumMod val="50000"/>
                  </a:schemeClr>
                </a:solidFill>
                <a:latin typeface="Arial Unicode MS" panose="020B0604020202020204" pitchFamily="34" charset="-128"/>
              </a:rPr>
              <a:t>string</a:t>
            </a:r>
            <a:r>
              <a:rPr lang="en-US" sz="1400" dirty="0">
                <a:solidFill>
                  <a:srgbClr val="000000"/>
                </a:solidFill>
                <a:latin typeface="Arial Unicode MS" panose="020B0604020202020204" pitchFamily="34" charset="-128"/>
              </a:rPr>
              <a:t> </a:t>
            </a:r>
            <a:r>
              <a:rPr lang="en-US" sz="1400" dirty="0" err="1">
                <a:solidFill>
                  <a:srgbClr val="000000"/>
                </a:solidFill>
                <a:latin typeface="Arial Unicode MS" panose="020B0604020202020204" pitchFamily="34" charset="-128"/>
              </a:rPr>
              <a:t>lastName</a:t>
            </a:r>
            <a:r>
              <a:rPr lang="en-US" sz="1400" dirty="0">
                <a:solidFill>
                  <a:srgbClr val="000000"/>
                </a:solidFill>
                <a:latin typeface="Arial Unicode MS" panose="020B0604020202020204" pitchFamily="34" charset="-128"/>
              </a:rPr>
              <a:t> = </a:t>
            </a:r>
            <a:r>
              <a:rPr lang="en-US" sz="1400" dirty="0" smtClean="0">
                <a:solidFill>
                  <a:srgbClr val="000000"/>
                </a:solidFill>
                <a:latin typeface="Arial Unicode MS" panose="020B0604020202020204" pitchFamily="34" charset="-128"/>
              </a:rPr>
              <a:t>“</a:t>
            </a:r>
            <a:r>
              <a:rPr lang="en-US" sz="1400" dirty="0" err="1" smtClean="0">
                <a:solidFill>
                  <a:srgbClr val="000000"/>
                </a:solidFill>
                <a:latin typeface="Arial Unicode MS" panose="020B0604020202020204" pitchFamily="34" charset="-128"/>
              </a:rPr>
              <a:t>ali</a:t>
            </a:r>
            <a:r>
              <a:rPr lang="en-US" sz="1400" dirty="0" smtClean="0">
                <a:solidFill>
                  <a:srgbClr val="000000"/>
                </a:solidFill>
                <a:latin typeface="Arial Unicode MS" panose="020B0604020202020204" pitchFamily="34" charset="-128"/>
              </a:rPr>
              <a:t>";</a:t>
            </a:r>
            <a:endParaRPr lang="en-US" sz="1400" dirty="0">
              <a:solidFill>
                <a:srgbClr val="000000"/>
              </a:solidFill>
              <a:latin typeface="Arial Unicode MS" panose="020B0604020202020204" pitchFamily="34" charset="-128"/>
            </a:endParaRPr>
          </a:p>
          <a:p>
            <a:endParaRPr lang="en-US" sz="1400" dirty="0">
              <a:solidFill>
                <a:srgbClr val="000000"/>
              </a:solidFill>
              <a:latin typeface="Arial Unicode MS" panose="020B0604020202020204" pitchFamily="34" charset="-128"/>
            </a:endParaRPr>
          </a:p>
          <a:p>
            <a:r>
              <a:rPr lang="en-US" sz="1400" dirty="0">
                <a:solidFill>
                  <a:srgbClr val="000000"/>
                </a:solidFill>
                <a:latin typeface="Arial Unicode MS" panose="020B0604020202020204" pitchFamily="34" charset="-128"/>
              </a:rPr>
              <a:t>            Console.WriteLine("Name: " + </a:t>
            </a:r>
            <a:r>
              <a:rPr lang="en-US" sz="1400" dirty="0" err="1">
                <a:solidFill>
                  <a:srgbClr val="000000"/>
                </a:solidFill>
                <a:latin typeface="Arial Unicode MS" panose="020B0604020202020204" pitchFamily="34" charset="-128"/>
              </a:rPr>
              <a:t>firstName</a:t>
            </a:r>
            <a:r>
              <a:rPr lang="en-US" sz="1400" dirty="0">
                <a:solidFill>
                  <a:srgbClr val="000000"/>
                </a:solidFill>
                <a:latin typeface="Arial Unicode MS" panose="020B0604020202020204" pitchFamily="34" charset="-128"/>
              </a:rPr>
              <a:t> + " " + </a:t>
            </a:r>
            <a:r>
              <a:rPr lang="en-US" sz="1400" dirty="0" err="1">
                <a:solidFill>
                  <a:srgbClr val="000000"/>
                </a:solidFill>
                <a:latin typeface="Arial Unicode MS" panose="020B0604020202020204" pitchFamily="34" charset="-128"/>
              </a:rPr>
              <a:t>lastName</a:t>
            </a:r>
            <a:r>
              <a:rPr lang="en-US" sz="1400" dirty="0">
                <a:solidFill>
                  <a:srgbClr val="000000"/>
                </a:solidFill>
                <a:latin typeface="Arial Unicode MS" panose="020B0604020202020204" pitchFamily="34" charset="-128"/>
              </a:rPr>
              <a:t>);</a:t>
            </a:r>
          </a:p>
          <a:p>
            <a:endParaRPr lang="en-US" sz="1400" dirty="0">
              <a:solidFill>
                <a:srgbClr val="000000"/>
              </a:solidFill>
              <a:latin typeface="Arial Unicode MS" panose="020B0604020202020204" pitchFamily="34" charset="-128"/>
            </a:endParaRPr>
          </a:p>
          <a:p>
            <a:r>
              <a:rPr lang="en-US" sz="1400" dirty="0">
                <a:solidFill>
                  <a:srgbClr val="000000"/>
                </a:solidFill>
                <a:latin typeface="Arial Unicode MS" panose="020B0604020202020204" pitchFamily="34" charset="-128"/>
              </a:rPr>
              <a:t>            Console.WriteLine("Please enter a new first name:");</a:t>
            </a:r>
          </a:p>
          <a:p>
            <a:r>
              <a:rPr lang="en-US" sz="1400" dirty="0">
                <a:solidFill>
                  <a:srgbClr val="000000"/>
                </a:solidFill>
                <a:latin typeface="Arial Unicode MS" panose="020B0604020202020204" pitchFamily="34" charset="-128"/>
              </a:rPr>
              <a:t>            </a:t>
            </a:r>
            <a:r>
              <a:rPr lang="en-US" sz="1400" dirty="0" err="1">
                <a:solidFill>
                  <a:srgbClr val="000000"/>
                </a:solidFill>
                <a:latin typeface="Arial Unicode MS" panose="020B0604020202020204" pitchFamily="34" charset="-128"/>
              </a:rPr>
              <a:t>firstName</a:t>
            </a:r>
            <a:r>
              <a:rPr lang="en-US" sz="1400" dirty="0">
                <a:solidFill>
                  <a:srgbClr val="000000"/>
                </a:solidFill>
                <a:latin typeface="Arial Unicode MS" panose="020B0604020202020204" pitchFamily="34" charset="-128"/>
              </a:rPr>
              <a:t> = Console.ReadLine();</a:t>
            </a:r>
          </a:p>
          <a:p>
            <a:endParaRPr lang="en-US" sz="1400" dirty="0">
              <a:solidFill>
                <a:srgbClr val="000000"/>
              </a:solidFill>
              <a:latin typeface="Arial Unicode MS" panose="020B0604020202020204" pitchFamily="34" charset="-128"/>
            </a:endParaRPr>
          </a:p>
          <a:p>
            <a:r>
              <a:rPr lang="en-US" sz="1400" dirty="0">
                <a:solidFill>
                  <a:srgbClr val="000000"/>
                </a:solidFill>
                <a:latin typeface="Arial Unicode MS" panose="020B0604020202020204" pitchFamily="34" charset="-128"/>
              </a:rPr>
              <a:t>            Console.WriteLine("New name: " + </a:t>
            </a:r>
            <a:r>
              <a:rPr lang="en-US" sz="1400" dirty="0" err="1">
                <a:solidFill>
                  <a:srgbClr val="000000"/>
                </a:solidFill>
                <a:latin typeface="Arial Unicode MS" panose="020B0604020202020204" pitchFamily="34" charset="-128"/>
              </a:rPr>
              <a:t>firstName</a:t>
            </a:r>
            <a:r>
              <a:rPr lang="en-US" sz="1400" dirty="0">
                <a:solidFill>
                  <a:srgbClr val="000000"/>
                </a:solidFill>
                <a:latin typeface="Arial Unicode MS" panose="020B0604020202020204" pitchFamily="34" charset="-128"/>
              </a:rPr>
              <a:t> + " " + </a:t>
            </a:r>
            <a:r>
              <a:rPr lang="en-US" sz="1400" dirty="0" err="1">
                <a:solidFill>
                  <a:srgbClr val="000000"/>
                </a:solidFill>
                <a:latin typeface="Arial Unicode MS" panose="020B0604020202020204" pitchFamily="34" charset="-128"/>
              </a:rPr>
              <a:t>lastName</a:t>
            </a:r>
            <a:r>
              <a:rPr lang="en-US" sz="1400" dirty="0">
                <a:solidFill>
                  <a:srgbClr val="000000"/>
                </a:solidFill>
                <a:latin typeface="Arial Unicode MS" panose="020B0604020202020204" pitchFamily="34" charset="-128"/>
              </a:rPr>
              <a:t>);</a:t>
            </a:r>
          </a:p>
          <a:p>
            <a:endParaRPr lang="en-US" sz="1400" dirty="0">
              <a:solidFill>
                <a:srgbClr val="000000"/>
              </a:solidFill>
              <a:latin typeface="Arial Unicode MS" panose="020B0604020202020204" pitchFamily="34" charset="-128"/>
            </a:endParaRPr>
          </a:p>
          <a:p>
            <a:r>
              <a:rPr lang="en-US" sz="1400" dirty="0">
                <a:solidFill>
                  <a:srgbClr val="000000"/>
                </a:solidFill>
                <a:latin typeface="Arial Unicode MS" panose="020B0604020202020204" pitchFamily="34" charset="-128"/>
              </a:rPr>
              <a:t>            Console.ReadLine();</a:t>
            </a:r>
          </a:p>
          <a:p>
            <a:r>
              <a:rPr lang="en-US" sz="1400" dirty="0">
                <a:solidFill>
                  <a:srgbClr val="000000"/>
                </a:solidFill>
                <a:latin typeface="Arial Unicode MS" panose="020B0604020202020204" pitchFamily="34" charset="-128"/>
              </a:rPr>
              <a:t>        }</a:t>
            </a:r>
          </a:p>
          <a:p>
            <a:r>
              <a:rPr lang="en-US" sz="1400" dirty="0">
                <a:solidFill>
                  <a:srgbClr val="000000"/>
                </a:solidFill>
                <a:latin typeface="Arial Unicode MS" panose="020B0604020202020204" pitchFamily="34" charset="-128"/>
              </a:rPr>
              <a:t>    }</a:t>
            </a:r>
          </a:p>
          <a:p>
            <a:r>
              <a:rPr lang="en-US" sz="1400" dirty="0" smtClean="0">
                <a:solidFill>
                  <a:srgbClr val="000000"/>
                </a:solidFill>
                <a:latin typeface="Arial Unicode MS" panose="020B0604020202020204" pitchFamily="34" charset="-128"/>
              </a:rPr>
              <a:t>}</a:t>
            </a:r>
            <a:endParaRPr lang="en-US" sz="1400" dirty="0">
              <a:solidFill>
                <a:srgbClr val="000000"/>
              </a:solidFill>
              <a:latin typeface="Arial Unicode MS" panose="020B0604020202020204" pitchFamily="34" charset="-128"/>
            </a:endParaRPr>
          </a:p>
        </p:txBody>
      </p:sp>
    </p:spTree>
    <p:extLst>
      <p:ext uri="{BB962C8B-B14F-4D97-AF65-F5344CB8AC3E}">
        <p14:creationId xmlns:p14="http://schemas.microsoft.com/office/powerpoint/2010/main" val="261866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2891" y="405742"/>
            <a:ext cx="3840480" cy="625453"/>
          </a:xfrm>
        </p:spPr>
        <p:txBody>
          <a:bodyPr/>
          <a:lstStyle/>
          <a:p>
            <a:r>
              <a:rPr lang="en-US" dirty="0" smtClean="0"/>
              <a:t>Home Work </a:t>
            </a:r>
            <a:endParaRPr lang="en-US" dirty="0"/>
          </a:p>
        </p:txBody>
      </p:sp>
      <p:pic>
        <p:nvPicPr>
          <p:cNvPr id="9" name="Picture Placeholder 8" descr="Three young children in raincoats holding hands and playing outside"/>
          <p:cNvPicPr>
            <a:picLocks noGrp="1" noChangeAspect="1"/>
          </p:cNvPicPr>
          <p:nvPr>
            <p:ph type="pic" idx="1"/>
          </p:nvPr>
        </p:nvPicPr>
        <p:blipFill rotWithShape="1">
          <a:blip r:embed="rId2" cstate="print">
            <a:extLst>
              <a:ext uri="{28A0092B-C50C-407E-A947-70E740481C1C}">
                <a14:useLocalDpi xmlns:a14="http://schemas.microsoft.com/office/drawing/2010/main" val="0"/>
              </a:ext>
            </a:extLst>
          </a:blip>
          <a:srcRect/>
          <a:stretch/>
        </p:blipFill>
        <p:spPr/>
      </p:pic>
      <p:sp>
        <p:nvSpPr>
          <p:cNvPr id="4" name="Text Placeholder 3"/>
          <p:cNvSpPr>
            <a:spLocks noGrp="1"/>
          </p:cNvSpPr>
          <p:nvPr>
            <p:ph type="body" sz="half" idx="2"/>
          </p:nvPr>
        </p:nvSpPr>
        <p:spPr>
          <a:xfrm>
            <a:off x="7315091" y="1148678"/>
            <a:ext cx="3840480" cy="4096422"/>
          </a:xfrm>
        </p:spPr>
        <p:txBody>
          <a:bodyPr>
            <a:normAutofit/>
          </a:bodyPr>
          <a:lstStyle/>
          <a:p>
            <a:r>
              <a:rPr lang="en-US" sz="2000" dirty="0" smtClean="0"/>
              <a:t>We need application that </a:t>
            </a:r>
            <a:br>
              <a:rPr lang="en-US" sz="2000" dirty="0" smtClean="0"/>
            </a:br>
            <a:r>
              <a:rPr lang="en-US" sz="2000" dirty="0" smtClean="0"/>
              <a:t>Receive Username and Password from User and show welcome message to user :</a:t>
            </a:r>
            <a:br>
              <a:rPr lang="en-US" sz="2000" dirty="0" smtClean="0"/>
            </a:br>
            <a:r>
              <a:rPr lang="en-US" sz="2000" dirty="0" smtClean="0"/>
              <a:t>welcome + Mr. + username </a:t>
            </a:r>
            <a:br>
              <a:rPr lang="en-US" sz="2000" dirty="0" smtClean="0"/>
            </a:br>
            <a:r>
              <a:rPr lang="en-US" sz="2000" dirty="0" smtClean="0"/>
              <a:t/>
            </a:r>
            <a:br>
              <a:rPr lang="en-US" sz="2000" dirty="0" smtClean="0"/>
            </a:br>
            <a:r>
              <a:rPr lang="en-US" sz="2000" dirty="0" smtClean="0"/>
              <a:t>dead line : today 12 AM .</a:t>
            </a:r>
            <a:endParaRPr lang="en-US" sz="2000" dirty="0"/>
          </a:p>
        </p:txBody>
      </p:sp>
      <p:sp>
        <p:nvSpPr>
          <p:cNvPr id="5" name="Rectangle 4"/>
          <p:cNvSpPr/>
          <p:nvPr/>
        </p:nvSpPr>
        <p:spPr>
          <a:xfrm>
            <a:off x="1881443" y="4414103"/>
            <a:ext cx="3853939" cy="830997"/>
          </a:xfrm>
          <a:prstGeom prst="rect">
            <a:avLst/>
          </a:prstGeom>
          <a:noFill/>
        </p:spPr>
        <p:txBody>
          <a:bodyPr wrap="none" lIns="91440" tIns="45720" rIns="91440" bIns="45720">
            <a:spAutoFit/>
          </a:bodyPr>
          <a:lstStyle/>
          <a:p>
            <a:pPr algn="ctr"/>
            <a:r>
              <a:rPr lang="en-US" sz="4800" b="1" cap="none" spc="0" dirty="0" smtClean="0">
                <a:ln w="12700">
                  <a:solidFill>
                    <a:schemeClr val="accent3">
                      <a:lumMod val="50000"/>
                    </a:schemeClr>
                  </a:solidFill>
                  <a:prstDash val="solid"/>
                </a:ln>
                <a:solidFill>
                  <a:srgbClr val="FFFF00"/>
                </a:solidFill>
                <a:effectLst>
                  <a:innerShdw blurRad="177800">
                    <a:schemeClr val="accent3">
                      <a:lumMod val="50000"/>
                    </a:schemeClr>
                  </a:innerShdw>
                </a:effectLst>
              </a:rPr>
              <a:t>Let’s code !!</a:t>
            </a:r>
            <a:endParaRPr lang="en-US" sz="4800" b="1" cap="none" spc="0" dirty="0">
              <a:ln w="12700">
                <a:solidFill>
                  <a:schemeClr val="accent3">
                    <a:lumMod val="50000"/>
                  </a:schemeClr>
                </a:solidFill>
                <a:prstDash val="solid"/>
              </a:ln>
              <a:solidFill>
                <a:srgbClr val="FFFF00"/>
              </a:solidFill>
              <a:effectLst>
                <a:innerShdw blurRad="177800">
                  <a:schemeClr val="accent3">
                    <a:lumMod val="50000"/>
                  </a:schemeClr>
                </a:innerShdw>
              </a:effectLst>
            </a:endParaRPr>
          </a:p>
        </p:txBody>
      </p:sp>
    </p:spTree>
    <p:extLst>
      <p:ext uri="{BB962C8B-B14F-4D97-AF65-F5344CB8AC3E}">
        <p14:creationId xmlns:p14="http://schemas.microsoft.com/office/powerpoint/2010/main" val="1861319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3- operators : </a:t>
            </a:r>
            <a:endParaRPr lang="en-US" sz="2800" dirty="0"/>
          </a:p>
        </p:txBody>
      </p:sp>
      <p:sp>
        <p:nvSpPr>
          <p:cNvPr id="4" name="TextBox 3"/>
          <p:cNvSpPr txBox="1"/>
          <p:nvPr/>
        </p:nvSpPr>
        <p:spPr>
          <a:xfrm>
            <a:off x="368300" y="622300"/>
            <a:ext cx="9410700" cy="677108"/>
          </a:xfrm>
          <a:prstGeom prst="rect">
            <a:avLst/>
          </a:prstGeom>
          <a:noFill/>
        </p:spPr>
        <p:txBody>
          <a:bodyPr wrap="square" rtlCol="0">
            <a:spAutoFit/>
          </a:bodyPr>
          <a:lstStyle/>
          <a:p>
            <a:r>
              <a:rPr lang="en-US" dirty="0" smtClean="0">
                <a:solidFill>
                  <a:schemeClr val="bg2">
                    <a:lumMod val="50000"/>
                  </a:schemeClr>
                </a:solidFill>
                <a:latin typeface="Arial Unicode MS" panose="020B0604020202020204" pitchFamily="34" charset="-128"/>
              </a:rPr>
              <a:t> + </a:t>
            </a:r>
            <a:r>
              <a:rPr lang="en-US" sz="2400" dirty="0">
                <a:solidFill>
                  <a:schemeClr val="accent4"/>
                </a:solidFill>
                <a:latin typeface="Arial" panose="020B0604020202020204" pitchFamily="34" charset="0"/>
                <a:cs typeface="Arial" panose="020B0604020202020204" pitchFamily="34" charset="0"/>
              </a:rPr>
              <a:t>Arithmetic Operators</a:t>
            </a:r>
          </a:p>
          <a:p>
            <a:endParaRPr lang="en-US" sz="1400" dirty="0" smtClean="0">
              <a:solidFill>
                <a:schemeClr val="bg2">
                  <a:lumMod val="50000"/>
                </a:schemeClr>
              </a:solidFill>
              <a:latin typeface="Arial Unicode MS" panose="020B0604020202020204" pitchFamily="34"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451390621"/>
              </p:ext>
            </p:extLst>
          </p:nvPr>
        </p:nvGraphicFramePr>
        <p:xfrm>
          <a:off x="562006" y="1299408"/>
          <a:ext cx="11028979" cy="4496163"/>
        </p:xfrm>
        <a:graphic>
          <a:graphicData uri="http://schemas.openxmlformats.org/drawingml/2006/table">
            <a:tbl>
              <a:tblPr/>
              <a:tblGrid>
                <a:gridCol w="1382704">
                  <a:extLst>
                    <a:ext uri="{9D8B030D-6E8A-4147-A177-3AD203B41FA5}">
                      <a16:colId xmlns:a16="http://schemas.microsoft.com/office/drawing/2014/main" val="20000"/>
                    </a:ext>
                  </a:extLst>
                </a:gridCol>
                <a:gridCol w="7559899">
                  <a:extLst>
                    <a:ext uri="{9D8B030D-6E8A-4147-A177-3AD203B41FA5}">
                      <a16:colId xmlns:a16="http://schemas.microsoft.com/office/drawing/2014/main" val="20001"/>
                    </a:ext>
                  </a:extLst>
                </a:gridCol>
                <a:gridCol w="2086376">
                  <a:extLst>
                    <a:ext uri="{9D8B030D-6E8A-4147-A177-3AD203B41FA5}">
                      <a16:colId xmlns:a16="http://schemas.microsoft.com/office/drawing/2014/main" val="20002"/>
                    </a:ext>
                  </a:extLst>
                </a:gridCol>
              </a:tblGrid>
              <a:tr h="537909">
                <a:tc>
                  <a:txBody>
                    <a:bodyPr/>
                    <a:lstStyle/>
                    <a:p>
                      <a:pPr algn="l" fontAlgn="t"/>
                      <a:r>
                        <a:rPr lang="en-US" sz="2000" dirty="0">
                          <a:effectLst/>
                        </a:rPr>
                        <a:t>Operator</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000" dirty="0">
                          <a:effectLst/>
                        </a:rPr>
                        <a:t>Description</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000" dirty="0">
                          <a:effectLst/>
                        </a:rPr>
                        <a:t>Example</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306774">
                <a:tc>
                  <a:txBody>
                    <a:bodyPr/>
                    <a:lstStyle/>
                    <a:p>
                      <a:pPr algn="ctr" fontAlgn="t"/>
                      <a:r>
                        <a:rPr lang="en-US" sz="2000">
                          <a:effectLst/>
                        </a:rPr>
                        <a: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dirty="0">
                          <a:effectLst/>
                        </a:rPr>
                        <a:t>Adds two operands</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dirty="0">
                          <a:effectLst/>
                        </a:rPr>
                        <a:t>A + B = 30</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503986">
                <a:tc>
                  <a:txBody>
                    <a:bodyPr/>
                    <a:lstStyle/>
                    <a:p>
                      <a:pPr algn="ctr" fontAlgn="t"/>
                      <a:r>
                        <a:rPr lang="en-US" sz="2000">
                          <a:effectLst/>
                        </a:rPr>
                        <a: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Subtracts second operand from the first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A - B = -10</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306774">
                <a:tc>
                  <a:txBody>
                    <a:bodyPr/>
                    <a:lstStyle/>
                    <a:p>
                      <a:pPr algn="ctr" fontAlgn="t"/>
                      <a:r>
                        <a:rPr lang="en-US" sz="2000">
                          <a:effectLst/>
                        </a:rPr>
                        <a: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Multiplies both operands</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A * B = 200</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503986">
                <a:tc>
                  <a:txBody>
                    <a:bodyPr/>
                    <a:lstStyle/>
                    <a:p>
                      <a:pPr algn="ctr" fontAlgn="t"/>
                      <a:r>
                        <a:rPr lang="en-US" sz="2000">
                          <a:effectLst/>
                        </a:rPr>
                        <a: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Divides numerator by de-numerator</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B / A = 2</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701198">
                <a:tc>
                  <a:txBody>
                    <a:bodyPr/>
                    <a:lstStyle/>
                    <a:p>
                      <a:pPr algn="ctr" fontAlgn="t"/>
                      <a:r>
                        <a:rPr lang="en-US" sz="2000">
                          <a:effectLst/>
                        </a:rPr>
                        <a: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Modulus Operator and remainder of after an integer division</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B % A = 0</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701198">
                <a:tc>
                  <a:txBody>
                    <a:bodyPr/>
                    <a:lstStyle/>
                    <a:p>
                      <a:pPr algn="ctr" fontAlgn="t"/>
                      <a:r>
                        <a:rPr lang="en-US" sz="2000">
                          <a:effectLst/>
                        </a:rPr>
                        <a: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Increment operator increases integer value by one</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a:effectLst/>
                        </a:rPr>
                        <a:t>A++ = 11</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701198">
                <a:tc>
                  <a:txBody>
                    <a:bodyPr/>
                    <a:lstStyle/>
                    <a:p>
                      <a:pPr algn="ctr" fontAlgn="t"/>
                      <a:r>
                        <a:rPr lang="en-US" sz="2000" dirty="0">
                          <a:effectLst/>
                        </a:rPr>
                        <a:t>--</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dirty="0">
                          <a:effectLst/>
                        </a:rPr>
                        <a:t>Decrement operator decreases integer value by one</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2000" dirty="0">
                          <a:effectLst/>
                        </a:rPr>
                        <a:t>A-- = 9</a:t>
                      </a:r>
                    </a:p>
                  </a:txBody>
                  <a:tcPr marL="54781" marR="54781" marT="54781" marB="5478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59784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 3- operators : </a:t>
            </a:r>
          </a:p>
        </p:txBody>
      </p:sp>
      <p:sp>
        <p:nvSpPr>
          <p:cNvPr id="4" name="TextBox 3"/>
          <p:cNvSpPr txBox="1"/>
          <p:nvPr/>
        </p:nvSpPr>
        <p:spPr>
          <a:xfrm>
            <a:off x="368300" y="622300"/>
            <a:ext cx="9410700" cy="892552"/>
          </a:xfrm>
          <a:prstGeom prst="rect">
            <a:avLst/>
          </a:prstGeom>
          <a:noFill/>
        </p:spPr>
        <p:txBody>
          <a:bodyPr wrap="square" rtlCol="0">
            <a:spAutoFit/>
          </a:bodyPr>
          <a:lstStyle/>
          <a:p>
            <a:r>
              <a:rPr lang="en-US" sz="1400" dirty="0" smtClean="0"/>
              <a:t>+ </a:t>
            </a:r>
            <a:r>
              <a:rPr lang="en-US" sz="2400" dirty="0">
                <a:solidFill>
                  <a:schemeClr val="accent4"/>
                </a:solidFill>
                <a:latin typeface="Arial" panose="020B0604020202020204" pitchFamily="34" charset="0"/>
                <a:cs typeface="Arial" panose="020B0604020202020204" pitchFamily="34" charset="0"/>
              </a:rPr>
              <a:t>Relational Operators</a:t>
            </a:r>
          </a:p>
          <a:p>
            <a:r>
              <a:rPr lang="en-US" sz="1400" dirty="0"/>
              <a:t/>
            </a:r>
            <a:br>
              <a:rPr lang="en-US" sz="1400" dirty="0"/>
            </a:br>
            <a:endParaRPr lang="en-US" sz="1400" dirty="0">
              <a:solidFill>
                <a:srgbClr val="000000"/>
              </a:solidFill>
              <a:latin typeface="Arial Unicode MS" panose="020B0604020202020204" pitchFamily="34"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1225269603"/>
              </p:ext>
            </p:extLst>
          </p:nvPr>
        </p:nvGraphicFramePr>
        <p:xfrm>
          <a:off x="502276" y="1155698"/>
          <a:ext cx="11153104" cy="5510154"/>
        </p:xfrm>
        <a:graphic>
          <a:graphicData uri="http://schemas.openxmlformats.org/drawingml/2006/table">
            <a:tbl>
              <a:tblPr/>
              <a:tblGrid>
                <a:gridCol w="1751645">
                  <a:extLst>
                    <a:ext uri="{9D8B030D-6E8A-4147-A177-3AD203B41FA5}">
                      <a16:colId xmlns:a16="http://schemas.microsoft.com/office/drawing/2014/main" val="20000"/>
                    </a:ext>
                  </a:extLst>
                </a:gridCol>
                <a:gridCol w="6812806">
                  <a:extLst>
                    <a:ext uri="{9D8B030D-6E8A-4147-A177-3AD203B41FA5}">
                      <a16:colId xmlns:a16="http://schemas.microsoft.com/office/drawing/2014/main" val="20001"/>
                    </a:ext>
                  </a:extLst>
                </a:gridCol>
                <a:gridCol w="2588653">
                  <a:extLst>
                    <a:ext uri="{9D8B030D-6E8A-4147-A177-3AD203B41FA5}">
                      <a16:colId xmlns:a16="http://schemas.microsoft.com/office/drawing/2014/main" val="20002"/>
                    </a:ext>
                  </a:extLst>
                </a:gridCol>
              </a:tblGrid>
              <a:tr h="544313">
                <a:tc>
                  <a:txBody>
                    <a:bodyPr/>
                    <a:lstStyle/>
                    <a:p>
                      <a:pPr algn="l" fontAlgn="t"/>
                      <a:r>
                        <a:rPr lang="en-US" sz="2000" kern="1200" dirty="0">
                          <a:solidFill>
                            <a:schemeClr val="tx1"/>
                          </a:solidFill>
                          <a:effectLst/>
                          <a:latin typeface="+mn-lt"/>
                          <a:ea typeface="+mn-ea"/>
                          <a:cs typeface="+mn-cs"/>
                        </a:rPr>
                        <a:t>Operator</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000" kern="1200" dirty="0">
                          <a:solidFill>
                            <a:schemeClr val="tx1"/>
                          </a:solidFill>
                          <a:effectLst/>
                          <a:latin typeface="+mn-lt"/>
                          <a:ea typeface="+mn-ea"/>
                          <a:cs typeface="+mn-cs"/>
                        </a:rPr>
                        <a:t>Description</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000" kern="1200">
                          <a:solidFill>
                            <a:schemeClr val="tx1"/>
                          </a:solidFill>
                          <a:effectLst/>
                          <a:latin typeface="+mn-lt"/>
                          <a:ea typeface="+mn-ea"/>
                          <a:cs typeface="+mn-cs"/>
                        </a:rPr>
                        <a:t>Example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643489">
                <a:tc>
                  <a:txBody>
                    <a:bodyPr/>
                    <a:lstStyle/>
                    <a:p>
                      <a:pPr algn="ctr" fontAlgn="t"/>
                      <a:r>
                        <a:rPr lang="en-US" sz="2000" kern="1200" dirty="0">
                          <a:solidFill>
                            <a:schemeClr val="tx1"/>
                          </a:solidFill>
                          <a:effectLst/>
                          <a:latin typeface="+mn-lt"/>
                          <a:ea typeface="+mn-ea"/>
                          <a:cs typeface="+mn-cs"/>
                        </a:rPr>
                        <a:t>==</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kern="1200" dirty="0">
                          <a:solidFill>
                            <a:schemeClr val="tx1"/>
                          </a:solidFill>
                          <a:effectLst/>
                          <a:latin typeface="Arial" panose="020B0604020202020204" pitchFamily="34" charset="0"/>
                          <a:ea typeface="+mn-ea"/>
                          <a:cs typeface="Arial" panose="020B0604020202020204" pitchFamily="34" charset="0"/>
                        </a:rPr>
                        <a:t>Checks if the values of two operands are equal or not, if yes then condition becomes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(A == B) is not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784743">
                <a:tc>
                  <a:txBody>
                    <a:bodyPr/>
                    <a:lstStyle/>
                    <a:p>
                      <a:pPr algn="ctr" fontAlgn="t"/>
                      <a:r>
                        <a:rPr lang="en-US" sz="2000" kern="1200">
                          <a:solidFill>
                            <a:schemeClr val="tx1"/>
                          </a:solidFill>
                          <a:effectLst/>
                          <a:latin typeface="+mn-lt"/>
                          <a:ea typeface="+mn-ea"/>
                          <a:cs typeface="+mn-cs"/>
                        </a:rPr>
                        <a:t>!=</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kern="1200" dirty="0">
                          <a:solidFill>
                            <a:schemeClr val="tx1"/>
                          </a:solidFill>
                          <a:effectLst/>
                          <a:latin typeface="Arial" panose="020B0604020202020204" pitchFamily="34" charset="0"/>
                          <a:ea typeface="+mn-ea"/>
                          <a:cs typeface="Arial" panose="020B0604020202020204" pitchFamily="34" charset="0"/>
                        </a:rPr>
                        <a:t>Checks if the values of two operands are equal or not, if values are not equal then condition becomes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(A != B) is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917622">
                <a:tc>
                  <a:txBody>
                    <a:bodyPr/>
                    <a:lstStyle/>
                    <a:p>
                      <a:pPr algn="ctr" fontAlgn="t"/>
                      <a:r>
                        <a:rPr lang="en-US" sz="2000" kern="1200">
                          <a:solidFill>
                            <a:schemeClr val="tx1"/>
                          </a:solidFill>
                          <a:effectLst/>
                          <a:latin typeface="+mn-lt"/>
                          <a:ea typeface="+mn-ea"/>
                          <a:cs typeface="+mn-cs"/>
                        </a:rPr>
                        <a:t>&gt;</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kern="1200" dirty="0">
                          <a:solidFill>
                            <a:schemeClr val="tx1"/>
                          </a:solidFill>
                          <a:effectLst/>
                          <a:latin typeface="Arial" panose="020B0604020202020204" pitchFamily="34" charset="0"/>
                          <a:ea typeface="+mn-ea"/>
                          <a:cs typeface="Arial" panose="020B0604020202020204" pitchFamily="34" charset="0"/>
                        </a:rPr>
                        <a:t>Checks if the value of left operand is greater than the value of right operand, if yes then condition becomes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(A &gt; B) is not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784743">
                <a:tc>
                  <a:txBody>
                    <a:bodyPr/>
                    <a:lstStyle/>
                    <a:p>
                      <a:pPr algn="ctr" fontAlgn="t"/>
                      <a:r>
                        <a:rPr lang="en-US" sz="2000" kern="1200">
                          <a:solidFill>
                            <a:schemeClr val="tx1"/>
                          </a:solidFill>
                          <a:effectLst/>
                          <a:latin typeface="+mn-lt"/>
                          <a:ea typeface="+mn-ea"/>
                          <a:cs typeface="+mn-cs"/>
                        </a:rPr>
                        <a:t>&lt;</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kern="1200">
                          <a:solidFill>
                            <a:schemeClr val="tx1"/>
                          </a:solidFill>
                          <a:effectLst/>
                          <a:latin typeface="Arial" panose="020B0604020202020204" pitchFamily="34" charset="0"/>
                          <a:ea typeface="+mn-ea"/>
                          <a:cs typeface="Arial" panose="020B0604020202020204" pitchFamily="34" charset="0"/>
                        </a:rPr>
                        <a:t>Checks if the value of left operand is less than the value of right operand, if yes then condition becomes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a:solidFill>
                            <a:schemeClr val="tx1"/>
                          </a:solidFill>
                          <a:effectLst/>
                          <a:latin typeface="Arial" panose="020B0604020202020204" pitchFamily="34" charset="0"/>
                          <a:ea typeface="+mn-ea"/>
                          <a:cs typeface="Arial" panose="020B0604020202020204" pitchFamily="34" charset="0"/>
                        </a:rPr>
                        <a:t>(A &lt; B) is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917622">
                <a:tc>
                  <a:txBody>
                    <a:bodyPr/>
                    <a:lstStyle/>
                    <a:p>
                      <a:pPr algn="ctr" fontAlgn="t"/>
                      <a:r>
                        <a:rPr lang="en-US" sz="2000" kern="1200">
                          <a:solidFill>
                            <a:schemeClr val="tx1"/>
                          </a:solidFill>
                          <a:effectLst/>
                          <a:latin typeface="+mn-lt"/>
                          <a:ea typeface="+mn-ea"/>
                          <a:cs typeface="+mn-cs"/>
                        </a:rPr>
                        <a:t>&gt;=</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kern="1200">
                          <a:solidFill>
                            <a:schemeClr val="tx1"/>
                          </a:solidFill>
                          <a:effectLst/>
                          <a:latin typeface="Arial" panose="020B0604020202020204" pitchFamily="34" charset="0"/>
                          <a:ea typeface="+mn-ea"/>
                          <a:cs typeface="Arial" panose="020B0604020202020204" pitchFamily="34" charset="0"/>
                        </a:rPr>
                        <a:t>Checks if the value of left operand is greater than or equal to the value of right operand, if yes then condition becomes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a:solidFill>
                            <a:schemeClr val="tx1"/>
                          </a:solidFill>
                          <a:effectLst/>
                          <a:latin typeface="Arial" panose="020B0604020202020204" pitchFamily="34" charset="0"/>
                          <a:ea typeface="+mn-ea"/>
                          <a:cs typeface="Arial" panose="020B0604020202020204" pitchFamily="34" charset="0"/>
                        </a:rPr>
                        <a:t>(A &gt;= B) is not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917622">
                <a:tc>
                  <a:txBody>
                    <a:bodyPr/>
                    <a:lstStyle/>
                    <a:p>
                      <a:pPr algn="ctr" fontAlgn="t"/>
                      <a:r>
                        <a:rPr lang="en-US" sz="2000" kern="1200" dirty="0">
                          <a:solidFill>
                            <a:schemeClr val="tx1"/>
                          </a:solidFill>
                          <a:effectLst/>
                          <a:latin typeface="+mn-lt"/>
                          <a:ea typeface="+mn-ea"/>
                          <a:cs typeface="+mn-cs"/>
                        </a:rPr>
                        <a:t>&lt;=</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kern="1200" dirty="0">
                          <a:solidFill>
                            <a:schemeClr val="tx1"/>
                          </a:solidFill>
                          <a:effectLst/>
                          <a:latin typeface="Arial" panose="020B0604020202020204" pitchFamily="34" charset="0"/>
                          <a:ea typeface="+mn-ea"/>
                          <a:cs typeface="Arial" panose="020B0604020202020204" pitchFamily="34" charset="0"/>
                        </a:rPr>
                        <a:t>Checks if the value of left operand is less than or equal to the value of right operand, if yes then condition becomes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(A &lt;= B) is true</a:t>
                      </a:r>
                    </a:p>
                  </a:txBody>
                  <a:tcPr marL="33671" marR="33671" marT="33671" marB="336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0844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a:t>
            </a:r>
            <a:r>
              <a:rPr lang="en-US" sz="2800" dirty="0"/>
              <a:t> 3- operators : </a:t>
            </a:r>
          </a:p>
        </p:txBody>
      </p:sp>
      <p:sp>
        <p:nvSpPr>
          <p:cNvPr id="4" name="TextBox 3"/>
          <p:cNvSpPr txBox="1"/>
          <p:nvPr/>
        </p:nvSpPr>
        <p:spPr>
          <a:xfrm>
            <a:off x="419815" y="622300"/>
            <a:ext cx="9410700" cy="1261884"/>
          </a:xfrm>
          <a:prstGeom prst="rect">
            <a:avLst/>
          </a:prstGeom>
          <a:noFill/>
        </p:spPr>
        <p:txBody>
          <a:bodyPr wrap="square" rtlCol="0">
            <a:spAutoFit/>
          </a:bodyPr>
          <a:lstStyle/>
          <a:p>
            <a:r>
              <a:rPr lang="en-US" sz="1400" dirty="0" smtClean="0"/>
              <a:t>+ </a:t>
            </a:r>
            <a:r>
              <a:rPr lang="en-US" sz="2400" dirty="0">
                <a:solidFill>
                  <a:schemeClr val="accent4"/>
                </a:solidFill>
                <a:latin typeface="Arial" panose="020B0604020202020204" pitchFamily="34" charset="0"/>
                <a:cs typeface="Arial" panose="020B0604020202020204" pitchFamily="34" charset="0"/>
              </a:rPr>
              <a:t>Logical Operators :</a:t>
            </a:r>
            <a:br>
              <a:rPr lang="en-US" sz="2400" dirty="0">
                <a:solidFill>
                  <a:schemeClr val="accent4"/>
                </a:solidFill>
                <a:latin typeface="Arial" panose="020B0604020202020204" pitchFamily="34" charset="0"/>
                <a:cs typeface="Arial" panose="020B0604020202020204" pitchFamily="34" charset="0"/>
              </a:rPr>
            </a:br>
            <a:endParaRPr lang="en-US" sz="2400" dirty="0">
              <a:solidFill>
                <a:schemeClr val="accent4"/>
              </a:solidFill>
              <a:latin typeface="Arial" panose="020B0604020202020204" pitchFamily="34" charset="0"/>
              <a:cs typeface="Arial" panose="020B0604020202020204" pitchFamily="34" charset="0"/>
            </a:endParaRPr>
          </a:p>
          <a:p>
            <a:r>
              <a:rPr lang="en-US" sz="1400" dirty="0"/>
              <a:t/>
            </a:r>
            <a:br>
              <a:rPr lang="en-US" sz="1400" dirty="0"/>
            </a:br>
            <a:endParaRPr lang="en-US" sz="1400" dirty="0">
              <a:solidFill>
                <a:srgbClr val="000000"/>
              </a:solidFill>
              <a:latin typeface="Arial Unicode MS" panose="020B0604020202020204" pitchFamily="34"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1342829858"/>
              </p:ext>
            </p:extLst>
          </p:nvPr>
        </p:nvGraphicFramePr>
        <p:xfrm>
          <a:off x="739217" y="1155700"/>
          <a:ext cx="10748737" cy="4519575"/>
        </p:xfrm>
        <a:graphic>
          <a:graphicData uri="http://schemas.openxmlformats.org/drawingml/2006/table">
            <a:tbl>
              <a:tblPr/>
              <a:tblGrid>
                <a:gridCol w="1512241">
                  <a:extLst>
                    <a:ext uri="{9D8B030D-6E8A-4147-A177-3AD203B41FA5}">
                      <a16:colId xmlns:a16="http://schemas.microsoft.com/office/drawing/2014/main" val="20000"/>
                    </a:ext>
                  </a:extLst>
                </a:gridCol>
                <a:gridCol w="7072846">
                  <a:extLst>
                    <a:ext uri="{9D8B030D-6E8A-4147-A177-3AD203B41FA5}">
                      <a16:colId xmlns:a16="http://schemas.microsoft.com/office/drawing/2014/main" val="20001"/>
                    </a:ext>
                  </a:extLst>
                </a:gridCol>
                <a:gridCol w="2163650">
                  <a:extLst>
                    <a:ext uri="{9D8B030D-6E8A-4147-A177-3AD203B41FA5}">
                      <a16:colId xmlns:a16="http://schemas.microsoft.com/office/drawing/2014/main" val="20002"/>
                    </a:ext>
                  </a:extLst>
                </a:gridCol>
              </a:tblGrid>
              <a:tr h="661395">
                <a:tc>
                  <a:txBody>
                    <a:bodyPr/>
                    <a:lstStyle/>
                    <a:p>
                      <a:pPr algn="l" fontAlgn="t"/>
                      <a:r>
                        <a:rPr lang="en-US" sz="1800" dirty="0">
                          <a:effectLst/>
                        </a:rPr>
                        <a:t>Operator</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800" dirty="0">
                          <a:effectLst/>
                        </a:rPr>
                        <a:t>Description</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800" dirty="0">
                          <a:effectLst/>
                        </a:rPr>
                        <a:t>Example</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1262408">
                <a:tc>
                  <a:txBody>
                    <a:bodyPr/>
                    <a:lstStyle/>
                    <a:p>
                      <a:pPr algn="ctr" fontAlgn="t"/>
                      <a:r>
                        <a:rPr lang="en-US" sz="2000" b="1" dirty="0">
                          <a:effectLst/>
                        </a:rPr>
                        <a:t>&amp;&amp;</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Called Logical AND operator. If both the operands are non zero then condition becomes true.</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a:solidFill>
                            <a:schemeClr val="tx1"/>
                          </a:solidFill>
                          <a:effectLst/>
                          <a:latin typeface="Arial" panose="020B0604020202020204" pitchFamily="34" charset="0"/>
                          <a:ea typeface="+mn-ea"/>
                          <a:cs typeface="Arial" panose="020B0604020202020204" pitchFamily="34" charset="0"/>
                        </a:rPr>
                        <a:t>(A &amp;&amp; B) is false.</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1106131">
                <a:tc>
                  <a:txBody>
                    <a:bodyPr/>
                    <a:lstStyle/>
                    <a:p>
                      <a:pPr algn="ctr" fontAlgn="t"/>
                      <a:r>
                        <a:rPr lang="en-US" sz="2000" b="1" dirty="0">
                          <a:effectLst/>
                        </a:rPr>
                        <a:t>||</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Called Logical OR Operator. If any of the two operands is non zero then condition becomes true.</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dirty="0">
                          <a:solidFill>
                            <a:schemeClr val="tx1"/>
                          </a:solidFill>
                          <a:effectLst/>
                          <a:latin typeface="Arial" panose="020B0604020202020204" pitchFamily="34" charset="0"/>
                          <a:ea typeface="+mn-ea"/>
                          <a:cs typeface="Arial" panose="020B0604020202020204" pitchFamily="34" charset="0"/>
                        </a:rPr>
                        <a:t>(A || B) is true.</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1489641">
                <a:tc>
                  <a:txBody>
                    <a:bodyPr/>
                    <a:lstStyle/>
                    <a:p>
                      <a:pPr algn="ctr" fontAlgn="t"/>
                      <a:r>
                        <a:rPr lang="en-US" sz="2000" b="1" dirty="0">
                          <a:effectLst/>
                        </a:rPr>
                        <a:t>!</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Called Logical NOT Operator. Use to reverses the logical state of its operand. If a condition is true then Logical NOT operator will make false.</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dirty="0">
                          <a:solidFill>
                            <a:schemeClr val="tx1"/>
                          </a:solidFill>
                          <a:effectLst/>
                          <a:latin typeface="Arial" panose="020B0604020202020204" pitchFamily="34" charset="0"/>
                          <a:ea typeface="+mn-ea"/>
                          <a:cs typeface="Arial" panose="020B0604020202020204" pitchFamily="34" charset="0"/>
                        </a:rPr>
                        <a:t>!(A &amp;&amp; B) is true.</a:t>
                      </a:r>
                    </a:p>
                  </a:txBody>
                  <a:tcPr marL="58092" marR="58092" marT="58092" marB="580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2515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 3- operators : </a:t>
            </a:r>
          </a:p>
        </p:txBody>
      </p:sp>
      <p:sp>
        <p:nvSpPr>
          <p:cNvPr id="4" name="TextBox 3"/>
          <p:cNvSpPr txBox="1"/>
          <p:nvPr/>
        </p:nvSpPr>
        <p:spPr>
          <a:xfrm>
            <a:off x="368300" y="622300"/>
            <a:ext cx="9410700" cy="892552"/>
          </a:xfrm>
          <a:prstGeom prst="rect">
            <a:avLst/>
          </a:prstGeom>
          <a:noFill/>
        </p:spPr>
        <p:txBody>
          <a:bodyPr wrap="square" rtlCol="0">
            <a:spAutoFit/>
          </a:bodyPr>
          <a:lstStyle/>
          <a:p>
            <a:r>
              <a:rPr lang="en-US" sz="1400" dirty="0" smtClean="0">
                <a:solidFill>
                  <a:schemeClr val="bg2">
                    <a:lumMod val="50000"/>
                  </a:schemeClr>
                </a:solidFill>
                <a:latin typeface="Arial Unicode MS" panose="020B0604020202020204" pitchFamily="34" charset="-128"/>
              </a:rPr>
              <a:t>+ </a:t>
            </a:r>
            <a:r>
              <a:rPr lang="en-US" sz="2400" dirty="0">
                <a:solidFill>
                  <a:schemeClr val="accent4"/>
                </a:solidFill>
                <a:latin typeface="Arial" panose="020B0604020202020204" pitchFamily="34" charset="0"/>
                <a:cs typeface="Arial" panose="020B0604020202020204" pitchFamily="34" charset="0"/>
              </a:rPr>
              <a:t>Bitwise Operators</a:t>
            </a:r>
          </a:p>
          <a:p>
            <a:r>
              <a:rPr lang="en-US" sz="1400" dirty="0"/>
              <a:t/>
            </a:r>
            <a:br>
              <a:rPr lang="en-US" sz="1400" dirty="0"/>
            </a:br>
            <a:endParaRPr lang="en-US" sz="1400" dirty="0" smtClean="0">
              <a:solidFill>
                <a:schemeClr val="bg2">
                  <a:lumMod val="50000"/>
                </a:schemeClr>
              </a:solidFill>
              <a:latin typeface="Arial Unicode MS" panose="020B0604020202020204" pitchFamily="34"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3054399027"/>
              </p:ext>
            </p:extLst>
          </p:nvPr>
        </p:nvGraphicFramePr>
        <p:xfrm>
          <a:off x="368300" y="1155700"/>
          <a:ext cx="11312837" cy="5414642"/>
        </p:xfrm>
        <a:graphic>
          <a:graphicData uri="http://schemas.openxmlformats.org/drawingml/2006/table">
            <a:tbl>
              <a:tblPr/>
              <a:tblGrid>
                <a:gridCol w="1383227">
                  <a:extLst>
                    <a:ext uri="{9D8B030D-6E8A-4147-A177-3AD203B41FA5}">
                      <a16:colId xmlns:a16="http://schemas.microsoft.com/office/drawing/2014/main" val="20000"/>
                    </a:ext>
                  </a:extLst>
                </a:gridCol>
                <a:gridCol w="6645498">
                  <a:extLst>
                    <a:ext uri="{9D8B030D-6E8A-4147-A177-3AD203B41FA5}">
                      <a16:colId xmlns:a16="http://schemas.microsoft.com/office/drawing/2014/main" val="20001"/>
                    </a:ext>
                  </a:extLst>
                </a:gridCol>
                <a:gridCol w="3284112">
                  <a:extLst>
                    <a:ext uri="{9D8B030D-6E8A-4147-A177-3AD203B41FA5}">
                      <a16:colId xmlns:a16="http://schemas.microsoft.com/office/drawing/2014/main" val="20002"/>
                    </a:ext>
                  </a:extLst>
                </a:gridCol>
              </a:tblGrid>
              <a:tr h="638602">
                <a:tc>
                  <a:txBody>
                    <a:bodyPr/>
                    <a:lstStyle/>
                    <a:p>
                      <a:pPr algn="ctr" fontAlgn="t"/>
                      <a:r>
                        <a:rPr lang="en-US" sz="1800" b="1" dirty="0">
                          <a:effectLst/>
                        </a:rPr>
                        <a:t>Operator</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b="1" dirty="0">
                          <a:effectLst/>
                        </a:rPr>
                        <a:t>Description</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b="1" dirty="0">
                          <a:effectLst/>
                        </a:rPr>
                        <a:t>Example</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591020">
                <a:tc>
                  <a:txBody>
                    <a:bodyPr/>
                    <a:lstStyle/>
                    <a:p>
                      <a:pPr algn="ctr" fontAlgn="t"/>
                      <a:r>
                        <a:rPr lang="en-US" sz="1600" dirty="0">
                          <a:effectLst/>
                        </a:rPr>
                        <a:t>&amp;</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Binary AND Operator copies a bit to the result if it exists in both operands.</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a:solidFill>
                            <a:schemeClr val="tx1"/>
                          </a:solidFill>
                          <a:effectLst/>
                          <a:latin typeface="Arial" panose="020B0604020202020204" pitchFamily="34" charset="0"/>
                          <a:ea typeface="+mn-ea"/>
                          <a:cs typeface="Arial" panose="020B0604020202020204" pitchFamily="34" charset="0"/>
                        </a:rPr>
                        <a:t>(A &amp; B) = 12, which is 0000 1100</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591020">
                <a:tc>
                  <a:txBody>
                    <a:bodyPr/>
                    <a:lstStyle/>
                    <a:p>
                      <a:pPr algn="ctr" fontAlgn="t"/>
                      <a:r>
                        <a:rPr lang="en-US" sz="1600" dirty="0">
                          <a:effectLst/>
                        </a:rPr>
                        <a:t>|</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a:solidFill>
                            <a:schemeClr val="tx1"/>
                          </a:solidFill>
                          <a:effectLst/>
                          <a:latin typeface="Arial" panose="020B0604020202020204" pitchFamily="34" charset="0"/>
                          <a:ea typeface="+mn-ea"/>
                          <a:cs typeface="Arial" panose="020B0604020202020204" pitchFamily="34" charset="0"/>
                        </a:rPr>
                        <a:t>Binary OR Operator copies a bit if it exists in either operand.</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a:solidFill>
                            <a:schemeClr val="tx1"/>
                          </a:solidFill>
                          <a:effectLst/>
                          <a:latin typeface="Arial" panose="020B0604020202020204" pitchFamily="34" charset="0"/>
                          <a:ea typeface="+mn-ea"/>
                          <a:cs typeface="Arial" panose="020B0604020202020204" pitchFamily="34" charset="0"/>
                        </a:rPr>
                        <a:t>(A | B) = 61, which is 0011 1101</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591020">
                <a:tc>
                  <a:txBody>
                    <a:bodyPr/>
                    <a:lstStyle/>
                    <a:p>
                      <a:pPr algn="ctr" fontAlgn="t"/>
                      <a:r>
                        <a:rPr lang="en-US" sz="1600">
                          <a:effectLst/>
                        </a:rPr>
                        <a:t>^</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Binary XOR Operator copies the bit if it is set in one operand but not both.</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a:solidFill>
                            <a:schemeClr val="tx1"/>
                          </a:solidFill>
                          <a:effectLst/>
                          <a:latin typeface="Arial" panose="020B0604020202020204" pitchFamily="34" charset="0"/>
                          <a:ea typeface="+mn-ea"/>
                          <a:cs typeface="Arial" panose="020B0604020202020204" pitchFamily="34" charset="0"/>
                        </a:rPr>
                        <a:t>(A ^ B) = 49, which is 0011 0001</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1051376">
                <a:tc>
                  <a:txBody>
                    <a:bodyPr/>
                    <a:lstStyle/>
                    <a:p>
                      <a:pPr algn="ctr" fontAlgn="t"/>
                      <a:r>
                        <a:rPr lang="en-US" sz="1600">
                          <a:effectLst/>
                        </a:rPr>
                        <a:t>~</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Binary Ones Complement Operator is unary and has the effect of 'flipping' bits.</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a:solidFill>
                            <a:schemeClr val="tx1"/>
                          </a:solidFill>
                          <a:effectLst/>
                          <a:latin typeface="Arial" panose="020B0604020202020204" pitchFamily="34" charset="0"/>
                          <a:ea typeface="+mn-ea"/>
                          <a:cs typeface="Arial" panose="020B0604020202020204" pitchFamily="34" charset="0"/>
                        </a:rPr>
                        <a:t>(~A ) = 61, which is 1100 0011 in 2's complement due to a signed binary number.</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852394">
                <a:tc>
                  <a:txBody>
                    <a:bodyPr/>
                    <a:lstStyle/>
                    <a:p>
                      <a:pPr algn="ctr" fontAlgn="t"/>
                      <a:r>
                        <a:rPr lang="en-US" sz="1600">
                          <a:effectLst/>
                        </a:rPr>
                        <a:t>&lt;&lt;</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Binary Left Shift Operator. The left operands value is moved left by the number of bits specified by the right operand.</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a:solidFill>
                            <a:schemeClr val="tx1"/>
                          </a:solidFill>
                          <a:effectLst/>
                          <a:latin typeface="Arial" panose="020B0604020202020204" pitchFamily="34" charset="0"/>
                          <a:ea typeface="+mn-ea"/>
                          <a:cs typeface="Arial" panose="020B0604020202020204" pitchFamily="34" charset="0"/>
                        </a:rPr>
                        <a:t>A &lt;&lt; 2 = 240, which is 1111 0000</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852394">
                <a:tc>
                  <a:txBody>
                    <a:bodyPr/>
                    <a:lstStyle/>
                    <a:p>
                      <a:pPr algn="ctr" fontAlgn="t"/>
                      <a:r>
                        <a:rPr lang="en-US" sz="1600" dirty="0">
                          <a:effectLst/>
                        </a:rPr>
                        <a:t>&gt;&gt;</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Binary Right Shift Operator. The left operands value is moved right by the number of bits specified by the right operand.</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l" defTabSz="914400" rtl="0" eaLnBrk="1" fontAlgn="t" latinLnBrk="0" hangingPunct="1"/>
                      <a:r>
                        <a:rPr lang="en-US" sz="2000" kern="1200" dirty="0">
                          <a:solidFill>
                            <a:schemeClr val="tx1"/>
                          </a:solidFill>
                          <a:effectLst/>
                          <a:latin typeface="Arial" panose="020B0604020202020204" pitchFamily="34" charset="0"/>
                          <a:ea typeface="+mn-ea"/>
                          <a:cs typeface="Arial" panose="020B0604020202020204" pitchFamily="34" charset="0"/>
                        </a:rPr>
                        <a:t>A &gt;&gt; 2 = 15, which is 0000 1111</a:t>
                      </a:r>
                    </a:p>
                  </a:txBody>
                  <a:tcPr marL="31846" marR="31846" marT="31846" marB="318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33601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smtClean="0"/>
              <a:t>Content</a:t>
            </a:r>
            <a:r>
              <a:rPr lang="en-US" dirty="0" smtClean="0"/>
              <a:t> : </a:t>
            </a:r>
            <a:endParaRPr dirty="0"/>
          </a:p>
        </p:txBody>
      </p:sp>
      <p:sp>
        <p:nvSpPr>
          <p:cNvPr id="14" name="Content Placeholder 13"/>
          <p:cNvSpPr>
            <a:spLocks noGrp="1"/>
          </p:cNvSpPr>
          <p:nvPr>
            <p:ph idx="1"/>
          </p:nvPr>
        </p:nvSpPr>
        <p:spPr>
          <a:xfrm>
            <a:off x="1065214" y="1649569"/>
            <a:ext cx="10293952" cy="4229100"/>
          </a:xfrm>
        </p:spPr>
        <p:txBody>
          <a:bodyPr/>
          <a:lstStyle/>
          <a:p>
            <a:r>
              <a:rPr lang="en-US" dirty="0" smtClean="0"/>
              <a:t>Chapter One   : Introduction to Our great IDE (Visual Studio).</a:t>
            </a:r>
            <a:endParaRPr dirty="0"/>
          </a:p>
          <a:p>
            <a:r>
              <a:rPr lang="en-US" dirty="0" smtClean="0"/>
              <a:t>Chapter Two   : Programming Basics .</a:t>
            </a:r>
          </a:p>
          <a:p>
            <a:r>
              <a:rPr lang="en-US" dirty="0" smtClean="0"/>
              <a:t>Chapter three  : C# </a:t>
            </a:r>
            <a:r>
              <a:rPr lang="en-US" dirty="0"/>
              <a:t>Fundamentals</a:t>
            </a:r>
            <a:r>
              <a:rPr lang="en-US" dirty="0" smtClean="0"/>
              <a:t>. </a:t>
            </a:r>
          </a:p>
          <a:p>
            <a:r>
              <a:rPr lang="en-US" dirty="0" smtClean="0"/>
              <a:t>Chapter four    : C# Advanced . </a:t>
            </a:r>
          </a:p>
          <a:p>
            <a:r>
              <a:rPr lang="en-US" dirty="0" smtClean="0"/>
              <a:t>Chapter Five    : Object Oriented Programming Concepts.</a:t>
            </a:r>
          </a:p>
          <a:p>
            <a:r>
              <a:rPr lang="en-US" dirty="0" smtClean="0"/>
              <a:t>Chapter six      : Diving in Dot Net Framework .</a:t>
            </a:r>
            <a:br>
              <a:rPr lang="en-US" dirty="0" smtClean="0"/>
            </a:br>
            <a:r>
              <a:rPr lang="en-US" dirty="0" smtClean="0"/>
              <a:t>                      (Dot Net Full Picture ) </a:t>
            </a:r>
          </a:p>
          <a:p>
            <a:endParaRPr dirty="0"/>
          </a:p>
        </p:txBody>
      </p:sp>
    </p:spTree>
    <p:extLst>
      <p:ext uri="{BB962C8B-B14F-4D97-AF65-F5344CB8AC3E}">
        <p14:creationId xmlns:p14="http://schemas.microsoft.com/office/powerpoint/2010/main" val="308107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 3- operators : </a:t>
            </a:r>
          </a:p>
        </p:txBody>
      </p:sp>
      <p:sp>
        <p:nvSpPr>
          <p:cNvPr id="11" name="TextBox 10"/>
          <p:cNvSpPr txBox="1"/>
          <p:nvPr/>
        </p:nvSpPr>
        <p:spPr>
          <a:xfrm>
            <a:off x="368300" y="622300"/>
            <a:ext cx="9410700" cy="307777"/>
          </a:xfrm>
          <a:prstGeom prst="rect">
            <a:avLst/>
          </a:prstGeom>
          <a:noFill/>
        </p:spPr>
        <p:txBody>
          <a:bodyPr wrap="square" rtlCol="0">
            <a:spAutoFit/>
          </a:bodyPr>
          <a:lstStyle/>
          <a:p>
            <a:endParaRPr lang="en-US" sz="1400" dirty="0" smtClean="0">
              <a:solidFill>
                <a:schemeClr val="bg2">
                  <a:lumMod val="50000"/>
                </a:schemeClr>
              </a:solidFill>
              <a:latin typeface="Arial Unicode MS" panose="020B0604020202020204" pitchFamily="34" charset="-128"/>
            </a:endParaRPr>
          </a:p>
        </p:txBody>
      </p:sp>
      <p:sp>
        <p:nvSpPr>
          <p:cNvPr id="5" name="TextBox 4"/>
          <p:cNvSpPr txBox="1"/>
          <p:nvPr/>
        </p:nvSpPr>
        <p:spPr>
          <a:xfrm>
            <a:off x="227012" y="622300"/>
            <a:ext cx="9410700" cy="4816703"/>
          </a:xfrm>
          <a:prstGeom prst="rect">
            <a:avLst/>
          </a:prstGeom>
          <a:noFill/>
        </p:spPr>
        <p:txBody>
          <a:bodyPr wrap="square" rtlCol="0">
            <a:spAutoFit/>
          </a:bodyPr>
          <a:lstStyle/>
          <a:p>
            <a:endParaRPr lang="en-US" sz="2000" dirty="0" smtClean="0">
              <a:solidFill>
                <a:schemeClr val="bg2">
                  <a:lumMod val="50000"/>
                </a:schemeClr>
              </a:solidFill>
              <a:latin typeface="Arial Unicode MS" panose="020B0604020202020204" pitchFamily="34" charset="-128"/>
            </a:endParaRPr>
          </a:p>
          <a:p>
            <a:endParaRPr lang="en-US" sz="2000" dirty="0">
              <a:solidFill>
                <a:schemeClr val="bg2">
                  <a:lumMod val="50000"/>
                </a:schemeClr>
              </a:solidFill>
              <a:latin typeface="Arial Unicode MS" panose="020B0604020202020204" pitchFamily="34" charset="-128"/>
            </a:endParaRPr>
          </a:p>
          <a:p>
            <a:r>
              <a:rPr lang="en-US" sz="2200" dirty="0" smtClean="0">
                <a:solidFill>
                  <a:schemeClr val="tx1">
                    <a:lumMod val="75000"/>
                  </a:schemeClr>
                </a:solidFill>
                <a:latin typeface="Arial Unicode MS" panose="020B0604020202020204" pitchFamily="34" charset="-128"/>
              </a:rPr>
              <a:t>Read more about Operators : </a:t>
            </a:r>
          </a:p>
          <a:p>
            <a:endParaRPr lang="en-US" sz="2000" dirty="0">
              <a:solidFill>
                <a:schemeClr val="bg2">
                  <a:lumMod val="50000"/>
                </a:schemeClr>
              </a:solidFill>
              <a:latin typeface="Arial Unicode MS" panose="020B0604020202020204" pitchFamily="34" charset="-128"/>
            </a:endParaRPr>
          </a:p>
          <a:p>
            <a:endParaRPr lang="en-US" sz="2000" dirty="0" smtClean="0">
              <a:solidFill>
                <a:schemeClr val="bg2">
                  <a:lumMod val="50000"/>
                </a:schemeClr>
              </a:solidFill>
              <a:latin typeface="Arial Unicode MS" panose="020B0604020202020204" pitchFamily="34" charset="-128"/>
            </a:endParaRPr>
          </a:p>
          <a:p>
            <a:pPr>
              <a:lnSpc>
                <a:spcPct val="150000"/>
              </a:lnSpc>
            </a:pPr>
            <a:r>
              <a:rPr lang="en-US" sz="2200" dirty="0">
                <a:solidFill>
                  <a:schemeClr val="accent4"/>
                </a:solidFill>
                <a:latin typeface="Arial" panose="020B0604020202020204" pitchFamily="34" charset="0"/>
                <a:cs typeface="Arial" panose="020B0604020202020204" pitchFamily="34" charset="0"/>
              </a:rPr>
              <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 Miscellaneous Operators</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 Operator Precedence in C#</a:t>
            </a:r>
          </a:p>
          <a:p>
            <a:endParaRPr lang="en-US" sz="2400" dirty="0" smtClean="0"/>
          </a:p>
          <a:p>
            <a:r>
              <a:rPr lang="en-US" sz="2400" dirty="0"/>
              <a:t/>
            </a:r>
            <a:br>
              <a:rPr lang="en-US" sz="2400" dirty="0"/>
            </a:br>
            <a:r>
              <a:rPr lang="en-US" sz="2400" dirty="0"/>
              <a:t>in : </a:t>
            </a:r>
            <a:endParaRPr lang="en-US" sz="2400" dirty="0" smtClean="0"/>
          </a:p>
          <a:p>
            <a:r>
              <a:rPr lang="en-US" sz="1400" dirty="0"/>
              <a:t/>
            </a:r>
            <a:br>
              <a:rPr lang="en-US" sz="1400" dirty="0"/>
            </a:br>
            <a:r>
              <a:rPr lang="en-US" sz="2000" dirty="0">
                <a:solidFill>
                  <a:schemeClr val="bg2">
                    <a:lumMod val="50000"/>
                  </a:schemeClr>
                </a:solidFill>
                <a:latin typeface="Arial Unicode MS" panose="020B0604020202020204" pitchFamily="34" charset="-128"/>
              </a:rPr>
              <a:t>https://www.tutorialspoint.com/csharp/csharp_operators.htm</a:t>
            </a:r>
          </a:p>
        </p:txBody>
      </p:sp>
    </p:spTree>
    <p:extLst>
      <p:ext uri="{BB962C8B-B14F-4D97-AF65-F5344CB8AC3E}">
        <p14:creationId xmlns:p14="http://schemas.microsoft.com/office/powerpoint/2010/main" val="3461872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a:t>
            </a:r>
            <a:r>
              <a:rPr lang="en-US" sz="2800" dirty="0"/>
              <a:t>4- Conditional Statements </a:t>
            </a:r>
            <a:r>
              <a:rPr lang="en-US" sz="2800" dirty="0" smtClean="0"/>
              <a:t>.</a:t>
            </a:r>
            <a:endParaRPr lang="en-US" sz="2800" dirty="0"/>
          </a:p>
        </p:txBody>
      </p:sp>
      <p:sp>
        <p:nvSpPr>
          <p:cNvPr id="4" name="TextBox 3"/>
          <p:cNvSpPr txBox="1"/>
          <p:nvPr/>
        </p:nvSpPr>
        <p:spPr>
          <a:xfrm>
            <a:off x="379829" y="984008"/>
            <a:ext cx="6682154" cy="1015663"/>
          </a:xfrm>
          <a:prstGeom prst="rect">
            <a:avLst/>
          </a:prstGeom>
          <a:noFill/>
        </p:spPr>
        <p:txBody>
          <a:bodyPr wrap="square" rtlCol="0">
            <a:spAutoFit/>
          </a:bodyPr>
          <a:lstStyle/>
          <a:p>
            <a:r>
              <a:rPr lang="en-US" sz="2000" dirty="0"/>
              <a:t>Following is the general form of a typical decision making structure found in most of the programming languages</a:t>
            </a:r>
            <a:r>
              <a:rPr lang="en-US" sz="2000" dirty="0" smtClean="0"/>
              <a:t>:</a:t>
            </a:r>
            <a:endParaRPr lang="en-US" sz="2000" dirty="0" smtClean="0">
              <a:solidFill>
                <a:schemeClr val="bg2">
                  <a:lumMod val="50000"/>
                </a:schemeClr>
              </a:solidFill>
              <a:latin typeface="Arial Unicode MS" panose="020B0604020202020204" pitchFamily="34" charset="-128"/>
            </a:endParaRPr>
          </a:p>
        </p:txBody>
      </p:sp>
      <p:pic>
        <p:nvPicPr>
          <p:cNvPr id="5" name="Picture 7" descr="Decision making statements in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4172" y="1253082"/>
            <a:ext cx="3151163" cy="457094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757886594"/>
              </p:ext>
            </p:extLst>
          </p:nvPr>
        </p:nvGraphicFramePr>
        <p:xfrm>
          <a:off x="379829" y="2134671"/>
          <a:ext cx="8173328" cy="4301487"/>
        </p:xfrm>
        <a:graphic>
          <a:graphicData uri="http://schemas.openxmlformats.org/drawingml/2006/table">
            <a:tbl>
              <a:tblPr/>
              <a:tblGrid>
                <a:gridCol w="2855253">
                  <a:extLst>
                    <a:ext uri="{9D8B030D-6E8A-4147-A177-3AD203B41FA5}">
                      <a16:colId xmlns:a16="http://schemas.microsoft.com/office/drawing/2014/main" val="20000"/>
                    </a:ext>
                  </a:extLst>
                </a:gridCol>
                <a:gridCol w="5318075">
                  <a:extLst>
                    <a:ext uri="{9D8B030D-6E8A-4147-A177-3AD203B41FA5}">
                      <a16:colId xmlns:a16="http://schemas.microsoft.com/office/drawing/2014/main" val="20001"/>
                    </a:ext>
                  </a:extLst>
                </a:gridCol>
              </a:tblGrid>
              <a:tr h="281940">
                <a:tc>
                  <a:txBody>
                    <a:bodyPr/>
                    <a:lstStyle/>
                    <a:p>
                      <a:pPr algn="l" fontAlgn="t"/>
                      <a:r>
                        <a:rPr lang="en-US" sz="1600" dirty="0">
                          <a:effectLst/>
                        </a:rPr>
                        <a:t>Statement</a:t>
                      </a: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dirty="0">
                          <a:effectLst/>
                        </a:rPr>
                        <a:t>Description</a:t>
                      </a: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644434">
                <a:tc>
                  <a:txBody>
                    <a:bodyPr/>
                    <a:lstStyle/>
                    <a:p>
                      <a:pPr algn="just" fontAlgn="t"/>
                      <a:r>
                        <a:rPr lang="en-US" sz="1600" b="1" u="none" strike="noStrike" dirty="0">
                          <a:solidFill>
                            <a:srgbClr val="313131"/>
                          </a:solidFill>
                          <a:effectLst/>
                          <a:hlinkClick r:id="rId3" tooltip="if statement in C#"/>
                        </a:rPr>
                        <a:t>if statement</a:t>
                      </a:r>
                      <a:endParaRPr lang="en-US" sz="1600" dirty="0">
                        <a:solidFill>
                          <a:srgbClr val="000000"/>
                        </a:solidFill>
                        <a:effectLst/>
                      </a:endParaRP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An if statement consists of a </a:t>
                      </a:r>
                      <a:r>
                        <a:rPr lang="en-US" sz="1800" kern="1200" dirty="0" smtClean="0">
                          <a:solidFill>
                            <a:schemeClr val="tx1"/>
                          </a:solidFill>
                          <a:effectLst/>
                          <a:latin typeface="Arial" panose="020B0604020202020204" pitchFamily="34" charset="0"/>
                          <a:ea typeface="+mn-ea"/>
                          <a:cs typeface="Arial" panose="020B0604020202020204" pitchFamily="34" charset="0"/>
                        </a:rPr>
                        <a:t>Boolean </a:t>
                      </a:r>
                      <a:r>
                        <a:rPr lang="en-US" sz="1800" kern="1200" dirty="0">
                          <a:solidFill>
                            <a:schemeClr val="tx1"/>
                          </a:solidFill>
                          <a:effectLst/>
                          <a:latin typeface="Arial" panose="020B0604020202020204" pitchFamily="34" charset="0"/>
                          <a:ea typeface="+mn-ea"/>
                          <a:cs typeface="Arial" panose="020B0604020202020204" pitchFamily="34" charset="0"/>
                        </a:rPr>
                        <a:t>expression followed by one or more statements.</a:t>
                      </a: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1006929">
                <a:tc>
                  <a:txBody>
                    <a:bodyPr/>
                    <a:lstStyle/>
                    <a:p>
                      <a:pPr algn="just" fontAlgn="t"/>
                      <a:r>
                        <a:rPr lang="en-US" sz="1600" b="1" u="none" strike="noStrike" dirty="0">
                          <a:solidFill>
                            <a:srgbClr val="313131"/>
                          </a:solidFill>
                          <a:effectLst/>
                          <a:hlinkClick r:id="rId4" tooltip="if...else statement in C#"/>
                        </a:rPr>
                        <a:t>if...else statement</a:t>
                      </a:r>
                      <a:endParaRPr lang="en-US" sz="1600" dirty="0">
                        <a:solidFill>
                          <a:srgbClr val="000000"/>
                        </a:solidFill>
                        <a:effectLst/>
                      </a:endParaRP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An if statement can be followed by an optional else statement, which executes when the </a:t>
                      </a:r>
                      <a:r>
                        <a:rPr lang="en-US" sz="1800" kern="1200" dirty="0" smtClean="0">
                          <a:solidFill>
                            <a:schemeClr val="tx1"/>
                          </a:solidFill>
                          <a:effectLst/>
                          <a:latin typeface="Arial" panose="020B0604020202020204" pitchFamily="34" charset="0"/>
                          <a:ea typeface="+mn-ea"/>
                          <a:cs typeface="Arial" panose="020B0604020202020204" pitchFamily="34" charset="0"/>
                        </a:rPr>
                        <a:t>Boolean </a:t>
                      </a:r>
                      <a:r>
                        <a:rPr lang="en-US" sz="1800" kern="1200" dirty="0">
                          <a:solidFill>
                            <a:schemeClr val="tx1"/>
                          </a:solidFill>
                          <a:effectLst/>
                          <a:latin typeface="Arial" panose="020B0604020202020204" pitchFamily="34" charset="0"/>
                          <a:ea typeface="+mn-ea"/>
                          <a:cs typeface="Arial" panose="020B0604020202020204" pitchFamily="34" charset="0"/>
                        </a:rPr>
                        <a:t>expression is false.</a:t>
                      </a: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825681">
                <a:tc>
                  <a:txBody>
                    <a:bodyPr/>
                    <a:lstStyle/>
                    <a:p>
                      <a:pPr algn="just" fontAlgn="t"/>
                      <a:r>
                        <a:rPr lang="en-US" sz="1600" b="1" u="none" strike="noStrike">
                          <a:solidFill>
                            <a:srgbClr val="313131"/>
                          </a:solidFill>
                          <a:effectLst/>
                          <a:hlinkClick r:id="rId5" tooltip="nested if statements in C#"/>
                        </a:rPr>
                        <a:t>nested if statements</a:t>
                      </a:r>
                      <a:endParaRPr lang="en-US" sz="1600">
                        <a:solidFill>
                          <a:srgbClr val="000000"/>
                        </a:solidFill>
                        <a:effectLst/>
                      </a:endParaRP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a:solidFill>
                            <a:schemeClr val="tx1"/>
                          </a:solidFill>
                          <a:effectLst/>
                          <a:latin typeface="Arial" panose="020B0604020202020204" pitchFamily="34" charset="0"/>
                          <a:ea typeface="+mn-ea"/>
                          <a:cs typeface="Arial" panose="020B0604020202020204" pitchFamily="34" charset="0"/>
                        </a:rPr>
                        <a:t>You can use one if or else if statement inside another if or else if statement(s).</a:t>
                      </a: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825681">
                <a:tc>
                  <a:txBody>
                    <a:bodyPr/>
                    <a:lstStyle/>
                    <a:p>
                      <a:pPr algn="just" fontAlgn="t"/>
                      <a:r>
                        <a:rPr lang="en-US" sz="1600" b="1" u="none" strike="noStrike" dirty="0">
                          <a:solidFill>
                            <a:srgbClr val="313131"/>
                          </a:solidFill>
                          <a:effectLst/>
                          <a:hlinkClick r:id="rId6" tooltip="switch statement in C#"/>
                        </a:rPr>
                        <a:t>switch statement</a:t>
                      </a:r>
                      <a:endParaRPr lang="en-US" sz="1600" dirty="0">
                        <a:solidFill>
                          <a:srgbClr val="000000"/>
                        </a:solidFill>
                        <a:effectLst/>
                      </a:endParaRP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a:solidFill>
                            <a:schemeClr val="tx1"/>
                          </a:solidFill>
                          <a:effectLst/>
                          <a:latin typeface="Arial" panose="020B0604020202020204" pitchFamily="34" charset="0"/>
                          <a:ea typeface="+mn-ea"/>
                          <a:cs typeface="Arial" panose="020B0604020202020204" pitchFamily="34" charset="0"/>
                        </a:rPr>
                        <a:t>A switch statement allows a variable to be tested for equality against a list of values.</a:t>
                      </a: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644434">
                <a:tc>
                  <a:txBody>
                    <a:bodyPr/>
                    <a:lstStyle/>
                    <a:p>
                      <a:pPr algn="just" fontAlgn="t"/>
                      <a:r>
                        <a:rPr lang="en-US" sz="1600" b="1" u="none" strike="noStrike" dirty="0">
                          <a:solidFill>
                            <a:srgbClr val="313131"/>
                          </a:solidFill>
                          <a:effectLst/>
                          <a:hlinkClick r:id="rId7" tooltip="nested switch statements in C#"/>
                        </a:rPr>
                        <a:t>nested switch statements</a:t>
                      </a:r>
                      <a:endParaRPr lang="en-US" sz="1600" dirty="0">
                        <a:solidFill>
                          <a:srgbClr val="000000"/>
                        </a:solidFill>
                        <a:effectLst/>
                      </a:endParaRP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kern="1200" dirty="0">
                          <a:solidFill>
                            <a:schemeClr val="tx1"/>
                          </a:solidFill>
                          <a:effectLst/>
                          <a:latin typeface="Arial" panose="020B0604020202020204" pitchFamily="34" charset="0"/>
                          <a:ea typeface="+mn-ea"/>
                          <a:cs typeface="Arial" panose="020B0604020202020204" pitchFamily="34" charset="0"/>
                        </a:rPr>
                        <a:t>You can use one switch statement inside another switch statement(s).</a:t>
                      </a:r>
                    </a:p>
                  </a:txBody>
                  <a:tcPr marL="50346" marR="50346" marT="50346" marB="50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749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a:t>
            </a:r>
            <a:r>
              <a:rPr lang="en-US" sz="2800" dirty="0"/>
              <a:t> 4- Conditional Statements .</a:t>
            </a:r>
          </a:p>
        </p:txBody>
      </p:sp>
      <p:sp>
        <p:nvSpPr>
          <p:cNvPr id="4" name="TextBox 3"/>
          <p:cNvSpPr txBox="1"/>
          <p:nvPr/>
        </p:nvSpPr>
        <p:spPr>
          <a:xfrm>
            <a:off x="227011" y="622300"/>
            <a:ext cx="10874577" cy="4508927"/>
          </a:xfrm>
          <a:prstGeom prst="rect">
            <a:avLst/>
          </a:prstGeom>
          <a:noFill/>
        </p:spPr>
        <p:txBody>
          <a:bodyPr wrap="square" rtlCol="0">
            <a:spAutoFit/>
          </a:bodyPr>
          <a:lstStyle/>
          <a:p>
            <a:r>
              <a:rPr lang="en-US" sz="2400" dirty="0"/>
              <a:t>The </a:t>
            </a:r>
            <a:r>
              <a:rPr lang="en-US" sz="2400" b="1" dirty="0">
                <a:solidFill>
                  <a:srgbClr val="00B050"/>
                </a:solidFill>
              </a:rPr>
              <a:t>?</a:t>
            </a:r>
            <a:r>
              <a:rPr lang="en-US" sz="2400" dirty="0"/>
              <a:t> : Operator</a:t>
            </a:r>
            <a:r>
              <a:rPr lang="en-US" sz="2400" dirty="0" smtClean="0"/>
              <a:t>:</a:t>
            </a:r>
            <a:br>
              <a:rPr lang="en-US" sz="2400" dirty="0" smtClean="0"/>
            </a:br>
            <a:endParaRPr lang="en-US" sz="2400" dirty="0" smtClean="0"/>
          </a:p>
          <a:p>
            <a:r>
              <a:rPr lang="en-US" sz="2400" dirty="0" smtClean="0">
                <a:solidFill>
                  <a:srgbClr val="FF0000"/>
                </a:solidFill>
              </a:rPr>
              <a:t>Exp1 ? Exp2 : Exp3 ;</a:t>
            </a:r>
          </a:p>
          <a:p>
            <a:pPr>
              <a:lnSpc>
                <a:spcPct val="150000"/>
              </a:lnSpc>
            </a:pPr>
            <a:r>
              <a:rPr lang="en-US" sz="2400" dirty="0" smtClean="0"/>
              <a:t/>
            </a:r>
            <a:br>
              <a:rPr lang="en-US" sz="2400" dirty="0" smtClean="0"/>
            </a:br>
            <a:r>
              <a:rPr lang="en-US" sz="2200" dirty="0">
                <a:solidFill>
                  <a:schemeClr val="accent4"/>
                </a:solidFill>
                <a:latin typeface="Arial" panose="020B0604020202020204" pitchFamily="34" charset="0"/>
                <a:cs typeface="Arial" panose="020B0604020202020204" pitchFamily="34" charset="0"/>
              </a:rPr>
              <a:t>Where Exp1, Exp2, and Exp3 are expressions</a:t>
            </a:r>
            <a:r>
              <a:rPr lang="en-US" sz="2200" dirty="0" smtClean="0">
                <a:solidFill>
                  <a:schemeClr val="accent4"/>
                </a:solidFill>
                <a:latin typeface="Arial" panose="020B0604020202020204" pitchFamily="34" charset="0"/>
                <a:cs typeface="Arial" panose="020B0604020202020204" pitchFamily="34" charset="0"/>
              </a:rPr>
              <a:t>.</a:t>
            </a:r>
          </a:p>
          <a:p>
            <a:pPr>
              <a:lnSpc>
                <a:spcPct val="150000"/>
              </a:lnSpc>
            </a:pPr>
            <a:r>
              <a:rPr lang="en-US" sz="2200" dirty="0" smtClean="0">
                <a:solidFill>
                  <a:schemeClr val="accent4"/>
                </a:solidFill>
                <a:latin typeface="Arial" panose="020B0604020202020204" pitchFamily="34" charset="0"/>
                <a:cs typeface="Arial" panose="020B0604020202020204" pitchFamily="34" charset="0"/>
              </a:rPr>
              <a:t> </a:t>
            </a:r>
            <a:r>
              <a:rPr lang="en-US" sz="2200" dirty="0">
                <a:solidFill>
                  <a:schemeClr val="accent4"/>
                </a:solidFill>
                <a:latin typeface="Arial" panose="020B0604020202020204" pitchFamily="34" charset="0"/>
                <a:cs typeface="Arial" panose="020B0604020202020204" pitchFamily="34" charset="0"/>
              </a:rPr>
              <a:t>Notice the use and placement of the colon.</a:t>
            </a:r>
          </a:p>
          <a:p>
            <a:pPr>
              <a:lnSpc>
                <a:spcPct val="150000"/>
              </a:lnSpc>
            </a:pPr>
            <a:r>
              <a:rPr lang="en-US" sz="2200" dirty="0">
                <a:solidFill>
                  <a:schemeClr val="accent4"/>
                </a:solidFill>
                <a:latin typeface="Arial" panose="020B0604020202020204" pitchFamily="34" charset="0"/>
                <a:cs typeface="Arial" panose="020B0604020202020204" pitchFamily="34" charset="0"/>
              </a:rPr>
              <a:t>The value of a ? expression is determined as follows: Exp1 is evaluated. If it is true, then Exp2 is evaluated and becomes the value of the entire ? expression. If Exp1 is false, then Exp3 is evaluated and its value becomes the value of the expression.</a:t>
            </a:r>
          </a:p>
          <a:p>
            <a:endParaRPr lang="en-US" sz="1400" dirty="0"/>
          </a:p>
        </p:txBody>
      </p:sp>
    </p:spTree>
    <p:extLst>
      <p:ext uri="{BB962C8B-B14F-4D97-AF65-F5344CB8AC3E}">
        <p14:creationId xmlns:p14="http://schemas.microsoft.com/office/powerpoint/2010/main" val="4218272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5- Looping</a:t>
            </a:r>
            <a:endParaRPr lang="en-US" sz="2800" dirty="0"/>
          </a:p>
        </p:txBody>
      </p:sp>
      <p:sp>
        <p:nvSpPr>
          <p:cNvPr id="11" name="TextBox 10"/>
          <p:cNvSpPr txBox="1"/>
          <p:nvPr/>
        </p:nvSpPr>
        <p:spPr>
          <a:xfrm>
            <a:off x="368299" y="622300"/>
            <a:ext cx="10231013" cy="2123658"/>
          </a:xfrm>
          <a:prstGeom prst="rect">
            <a:avLst/>
          </a:prstGeom>
          <a:noFill/>
        </p:spPr>
        <p:txBody>
          <a:bodyPr wrap="square" rtlCol="0">
            <a:spAutoFit/>
          </a:bodyPr>
          <a:lstStyle/>
          <a:p>
            <a:pPr>
              <a:lnSpc>
                <a:spcPct val="150000"/>
              </a:lnSpc>
            </a:pPr>
            <a:r>
              <a:rPr lang="en-US" sz="2200" b="1" dirty="0">
                <a:solidFill>
                  <a:schemeClr val="accent4"/>
                </a:solidFill>
                <a:latin typeface="Arial" panose="020B0604020202020204" pitchFamily="34" charset="0"/>
                <a:cs typeface="Arial" panose="020B0604020202020204" pitchFamily="34" charset="0"/>
              </a:rPr>
              <a:t>The while loop</a:t>
            </a:r>
          </a:p>
          <a:p>
            <a:pPr>
              <a:lnSpc>
                <a:spcPct val="150000"/>
              </a:lnSpc>
            </a:pPr>
            <a:r>
              <a:rPr lang="en-US" sz="2200" dirty="0">
                <a:solidFill>
                  <a:schemeClr val="accent4"/>
                </a:solidFill>
                <a:latin typeface="Arial" panose="020B0604020202020204" pitchFamily="34" charset="0"/>
                <a:cs typeface="Arial" panose="020B0604020202020204" pitchFamily="34" charset="0"/>
              </a:rPr>
              <a:t>The while loop is probably the most simple one, so we will start with that. The while loop simply executes a block of code as long as the condition you give it is true. A small example, and then some more explanation:</a:t>
            </a:r>
          </a:p>
        </p:txBody>
      </p:sp>
      <p:sp>
        <p:nvSpPr>
          <p:cNvPr id="3" name="Rectangle 1"/>
          <p:cNvSpPr>
            <a:spLocks noChangeArrowheads="1"/>
          </p:cNvSpPr>
          <p:nvPr/>
        </p:nvSpPr>
        <p:spPr bwMode="auto">
          <a:xfrm>
            <a:off x="514073" y="2653625"/>
            <a:ext cx="8068849" cy="40856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Arial Unicode MS" panose="020B0604020202020204" pitchFamily="34" charset="-128"/>
              </a:rPr>
              <a:t>  using</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600" b="0" i="0" u="none" strike="noStrike" cap="none" normalizeH="0" baseline="0" dirty="0" smtClean="0">
                <a:ln>
                  <a:noFill/>
                </a:ln>
                <a:solidFill>
                  <a:srgbClr val="0000FF"/>
                </a:solidFill>
                <a:effectLst/>
                <a:latin typeface="Arial Unicode MS" panose="020B0604020202020204" pitchFamily="34" charset="-128"/>
              </a:rPr>
              <a:t>namespace</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ConsoleApplication1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600" b="0" i="0" u="none" strike="noStrike" cap="none" normalizeH="0" baseline="0" dirty="0" smtClean="0">
                <a:ln>
                  <a:noFill/>
                </a:ln>
                <a:solidFill>
                  <a:srgbClr val="0000FF"/>
                </a:solidFill>
                <a:effectLst/>
                <a:latin typeface="Arial Unicode MS" panose="020B0604020202020204" pitchFamily="34" charset="-128"/>
              </a:rPr>
              <a:t>class</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Program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Arial Unicode MS" panose="020B0604020202020204" pitchFamily="34" charset="-128"/>
              </a:rPr>
              <a:t>         static</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6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Main(</a:t>
            </a:r>
            <a:r>
              <a:rPr kumimoji="0" lang="en-US" altLang="en-US" sz="1600"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600" b="0" i="0" u="none" strike="noStrike" cap="none" normalizeH="0" baseline="0" dirty="0" err="1" smtClean="0">
                <a:ln>
                  <a:noFill/>
                </a:ln>
                <a:solidFill>
                  <a:srgbClr val="000000"/>
                </a:solidFill>
                <a:effectLst/>
                <a:latin typeface="Arial Unicode MS" panose="020B0604020202020204" pitchFamily="34" charset="-128"/>
              </a:rPr>
              <a:t>args</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600"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number = 0; </a:t>
            </a:r>
          </a:p>
          <a:p>
            <a:pPr lvl="2" eaLnBrk="0" fontAlgn="base" hangingPunct="0">
              <a:spcBef>
                <a:spcPct val="0"/>
              </a:spcBef>
              <a:spcAft>
                <a:spcPct val="0"/>
              </a:spcAft>
            </a:pPr>
            <a:r>
              <a:rPr kumimoji="0" lang="en-US" altLang="en-US" sz="1600" b="0" i="0" u="none" strike="noStrike" cap="none" normalizeH="0" baseline="0" dirty="0" smtClean="0">
                <a:ln>
                  <a:noFill/>
                </a:ln>
                <a:solidFill>
                  <a:srgbClr val="0000FF"/>
                </a:solidFill>
                <a:effectLst/>
                <a:latin typeface="Arial Unicode MS" panose="020B0604020202020204" pitchFamily="34" charset="-128"/>
              </a:rPr>
              <a:t>       while</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(number &lt; 5)</a:t>
            </a:r>
          </a:p>
          <a:p>
            <a:pPr lvl="2"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  </a:t>
            </a:r>
          </a:p>
          <a:p>
            <a:pPr lvl="2"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600" b="0" i="0" u="none" strike="noStrike" cap="none" normalizeH="0" baseline="0" dirty="0" err="1" smtClean="0">
                <a:ln>
                  <a:noFill/>
                </a:ln>
                <a:solidFill>
                  <a:srgbClr val="000000"/>
                </a:solidFill>
                <a:effectLst/>
                <a:latin typeface="Arial Unicode MS" panose="020B0604020202020204" pitchFamily="34" charset="-128"/>
              </a:rPr>
              <a:t>Console.WriteLine</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(number);</a:t>
            </a:r>
          </a:p>
          <a:p>
            <a:pPr lvl="2"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number = number + 1; </a:t>
            </a:r>
          </a:p>
          <a:p>
            <a:pPr lvl="2"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 </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Console.ReadLine();</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9745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5- Looping</a:t>
            </a:r>
            <a:endParaRPr lang="en-US" sz="2800" dirty="0"/>
          </a:p>
        </p:txBody>
      </p:sp>
      <p:sp>
        <p:nvSpPr>
          <p:cNvPr id="11" name="TextBox 10"/>
          <p:cNvSpPr txBox="1"/>
          <p:nvPr/>
        </p:nvSpPr>
        <p:spPr>
          <a:xfrm>
            <a:off x="368299" y="622300"/>
            <a:ext cx="10231013" cy="2568717"/>
          </a:xfrm>
          <a:prstGeom prst="rect">
            <a:avLst/>
          </a:prstGeom>
          <a:noFill/>
        </p:spPr>
        <p:txBody>
          <a:bodyPr wrap="square" rtlCol="0">
            <a:spAutoFit/>
          </a:bodyPr>
          <a:lstStyle/>
          <a:p>
            <a:pPr>
              <a:lnSpc>
                <a:spcPct val="150000"/>
              </a:lnSpc>
            </a:pPr>
            <a:r>
              <a:rPr lang="en-US" sz="2200" b="1" dirty="0">
                <a:solidFill>
                  <a:schemeClr val="accent4"/>
                </a:solidFill>
                <a:latin typeface="Arial" panose="020B0604020202020204" pitchFamily="34" charset="0"/>
                <a:cs typeface="Arial" panose="020B0604020202020204" pitchFamily="34" charset="0"/>
              </a:rPr>
              <a:t>The do </a:t>
            </a:r>
            <a:r>
              <a:rPr lang="en-US" sz="2200" b="1" dirty="0" smtClean="0">
                <a:solidFill>
                  <a:schemeClr val="accent4"/>
                </a:solidFill>
                <a:latin typeface="Arial" panose="020B0604020202020204" pitchFamily="34" charset="0"/>
                <a:cs typeface="Arial" panose="020B0604020202020204" pitchFamily="34" charset="0"/>
              </a:rPr>
              <a:t>loop </a:t>
            </a:r>
            <a:r>
              <a:rPr lang="en-US" sz="2200" b="1" dirty="0">
                <a:solidFill>
                  <a:schemeClr val="accent4"/>
                </a:solidFill>
                <a:latin typeface="Arial" panose="020B0604020202020204" pitchFamily="34" charset="0"/>
                <a:cs typeface="Arial" panose="020B0604020202020204" pitchFamily="34" charset="0"/>
              </a:rPr>
              <a:t/>
            </a:r>
            <a:br>
              <a:rPr lang="en-US" sz="2200" b="1"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The opposite is true for the do loop, which works like the while loop in other aspects through. The do loop evaluates the condition after the loop has executed, which makes sure that the code block is always executed at least once.</a:t>
            </a:r>
          </a:p>
        </p:txBody>
      </p:sp>
      <p:sp>
        <p:nvSpPr>
          <p:cNvPr id="4" name="Rectangle 1"/>
          <p:cNvSpPr>
            <a:spLocks noChangeArrowheads="1"/>
          </p:cNvSpPr>
          <p:nvPr/>
        </p:nvSpPr>
        <p:spPr bwMode="auto">
          <a:xfrm>
            <a:off x="463677" y="3356798"/>
            <a:ext cx="6496327" cy="260832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   Do</a:t>
            </a:r>
            <a:endParaRPr lang="en-US" altLang="en-US" sz="2000" dirty="0">
              <a:solidFill>
                <a:srgbClr val="0000FF"/>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smtClean="0">
                <a:solidFill>
                  <a:srgbClr val="0000FF"/>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Console.WriteLine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(number)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number = number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while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(number &lt; 5);</a:t>
            </a:r>
            <a:r>
              <a:rPr kumimoji="0" lang="en-US" altLang="en-US" sz="3200" b="0" i="0" u="none" strike="noStrike" cap="none" normalizeH="0" baseline="0" dirty="0" smtClean="0">
                <a:ln>
                  <a:noFill/>
                </a:ln>
                <a:solidFill>
                  <a:schemeClr val="tx1"/>
                </a:solidFill>
                <a:effectLst/>
              </a:rPr>
              <a:t>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763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5- Looping</a:t>
            </a:r>
            <a:endParaRPr lang="en-US" sz="2800" dirty="0"/>
          </a:p>
        </p:txBody>
      </p:sp>
      <p:sp>
        <p:nvSpPr>
          <p:cNvPr id="5" name="TextBox 4"/>
          <p:cNvSpPr txBox="1"/>
          <p:nvPr/>
        </p:nvSpPr>
        <p:spPr>
          <a:xfrm>
            <a:off x="227012" y="622300"/>
            <a:ext cx="10231013" cy="1954381"/>
          </a:xfrm>
          <a:prstGeom prst="rect">
            <a:avLst/>
          </a:prstGeom>
          <a:noFill/>
        </p:spPr>
        <p:txBody>
          <a:bodyPr wrap="square" rtlCol="0">
            <a:spAutoFit/>
          </a:bodyPr>
          <a:lstStyle/>
          <a:p>
            <a:r>
              <a:rPr lang="en-US" sz="2200" b="1" dirty="0">
                <a:solidFill>
                  <a:schemeClr val="accent4"/>
                </a:solidFill>
                <a:latin typeface="Arial" panose="020B0604020202020204" pitchFamily="34" charset="0"/>
                <a:cs typeface="Arial" panose="020B0604020202020204" pitchFamily="34" charset="0"/>
              </a:rPr>
              <a:t>The for loop</a:t>
            </a:r>
          </a:p>
          <a:p>
            <a:pPr>
              <a:lnSpc>
                <a:spcPct val="150000"/>
              </a:lnSpc>
            </a:pPr>
            <a:r>
              <a:rPr lang="en-US" sz="2200" dirty="0">
                <a:solidFill>
                  <a:schemeClr val="accent4"/>
                </a:solidFill>
                <a:latin typeface="Arial" panose="020B0604020202020204" pitchFamily="34" charset="0"/>
                <a:cs typeface="Arial" panose="020B0604020202020204" pitchFamily="34" charset="0"/>
              </a:rPr>
              <a:t>The for loop is a bit different. It's preferred when you know how many iterations you want, either because you know the exact amount of iterations, or because you have a variable containing the amount. Here is an example on the for loop.</a:t>
            </a:r>
          </a:p>
        </p:txBody>
      </p:sp>
      <p:sp>
        <p:nvSpPr>
          <p:cNvPr id="6" name="Rectangle 2"/>
          <p:cNvSpPr>
            <a:spLocks noChangeArrowheads="1"/>
          </p:cNvSpPr>
          <p:nvPr/>
        </p:nvSpPr>
        <p:spPr bwMode="auto">
          <a:xfrm>
            <a:off x="373487" y="2556907"/>
            <a:ext cx="9195515" cy="430109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Arial Unicode MS" panose="020B0604020202020204" pitchFamily="34" charset="-128"/>
              </a:rPr>
              <a:t>using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namespace</a:t>
            </a:r>
            <a:r>
              <a:rPr kumimoji="0" lang="en-US" altLang="en-US" b="0" i="0" u="none" strike="noStrike" cap="none" normalizeH="0" baseline="0" dirty="0" smtClean="0">
                <a:ln>
                  <a:noFill/>
                </a:ln>
                <a:solidFill>
                  <a:srgbClr val="000000"/>
                </a:solidFill>
                <a:effectLst/>
                <a:latin typeface="Arial Unicode MS" panose="020B0604020202020204" pitchFamily="34" charset="-128"/>
              </a:rPr>
              <a:t> ConsoleApplication1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class</a:t>
            </a:r>
            <a:r>
              <a:rPr kumimoji="0" lang="en-US" altLang="en-US" b="0" i="0" u="none" strike="noStrike" cap="none" normalizeH="0" baseline="0" dirty="0" smtClean="0">
                <a:ln>
                  <a:noFill/>
                </a:ln>
                <a:solidFill>
                  <a:srgbClr val="000000"/>
                </a:solidFill>
                <a:effectLst/>
                <a:latin typeface="Arial Unicode MS" panose="020B0604020202020204" pitchFamily="34" charset="-128"/>
              </a:rPr>
              <a:t> Program </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b="0" i="0" u="none" strike="noStrike" cap="none" normalizeH="0" baseline="0" dirty="0" smtClean="0">
                <a:ln>
                  <a:noFill/>
                </a:ln>
                <a:solidFill>
                  <a:srgbClr val="000000"/>
                </a:solidFill>
                <a:effectLst/>
                <a:latin typeface="Arial Unicode MS" panose="020B0604020202020204" pitchFamily="34" charset="-128"/>
              </a:rPr>
              <a:t> Main(</a:t>
            </a:r>
            <a:r>
              <a:rPr kumimoji="0" lang="en-US" altLang="en-US"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args</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b="0" i="0" u="none" strike="noStrike" cap="none" normalizeH="0" baseline="0" dirty="0" smtClean="0">
                <a:ln>
                  <a:noFill/>
                </a:ln>
                <a:solidFill>
                  <a:srgbClr val="000000"/>
                </a:solidFill>
                <a:effectLst/>
                <a:latin typeface="Arial Unicode MS" panose="020B0604020202020204" pitchFamily="34" charset="-128"/>
              </a:rPr>
              <a:t> number = 5; </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for</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r>
              <a:rPr kumimoji="0" lang="en-US" altLang="en-US"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i</a:t>
            </a:r>
            <a:r>
              <a:rPr kumimoji="0" lang="en-US" altLang="en-US" b="0" i="0" u="none" strike="noStrike" cap="none" normalizeH="0" baseline="0" dirty="0" smtClean="0">
                <a:ln>
                  <a:noFill/>
                </a:ln>
                <a:solidFill>
                  <a:srgbClr val="000000"/>
                </a:solidFill>
                <a:effectLst/>
                <a:latin typeface="Arial Unicode MS" panose="020B0604020202020204" pitchFamily="34" charset="-128"/>
              </a:rPr>
              <a:t> = 0;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i</a:t>
            </a:r>
            <a:r>
              <a:rPr kumimoji="0" lang="en-US" altLang="en-US" b="0" i="0" u="none" strike="noStrike" cap="none" normalizeH="0" baseline="0" dirty="0" smtClean="0">
                <a:ln>
                  <a:noFill/>
                </a:ln>
                <a:solidFill>
                  <a:srgbClr val="000000"/>
                </a:solidFill>
                <a:effectLst/>
                <a:latin typeface="Arial Unicode MS" panose="020B0604020202020204" pitchFamily="34" charset="-128"/>
              </a:rPr>
              <a:t> &lt; number;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i</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Console.WriteLine</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i</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Console.ReadLine(); </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800" b="0" i="0" u="none" strike="noStrike" cap="none" normalizeH="0" baseline="0" dirty="0" smtClean="0">
                <a:ln>
                  <a:noFill/>
                </a:ln>
                <a:solidFill>
                  <a:schemeClr val="tx1"/>
                </a:solidFill>
                <a:effectLst/>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34442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5- Looping</a:t>
            </a:r>
            <a:endParaRPr lang="en-US" sz="2800" dirty="0"/>
          </a:p>
        </p:txBody>
      </p:sp>
      <p:sp>
        <p:nvSpPr>
          <p:cNvPr id="5" name="TextBox 4"/>
          <p:cNvSpPr txBox="1"/>
          <p:nvPr/>
        </p:nvSpPr>
        <p:spPr>
          <a:xfrm>
            <a:off x="368299" y="622300"/>
            <a:ext cx="10231013" cy="1846659"/>
          </a:xfrm>
          <a:prstGeom prst="rect">
            <a:avLst/>
          </a:prstGeom>
          <a:noFill/>
        </p:spPr>
        <p:txBody>
          <a:bodyPr wrap="square" rtlCol="0">
            <a:spAutoFit/>
          </a:bodyPr>
          <a:lstStyle/>
          <a:p>
            <a:r>
              <a:rPr lang="en-US" sz="2400" dirty="0"/>
              <a:t>Loop Control Statements</a:t>
            </a:r>
          </a:p>
          <a:p>
            <a:r>
              <a:rPr lang="en-US" sz="2400" dirty="0"/>
              <a:t/>
            </a:r>
            <a:br>
              <a:rPr lang="en-US" sz="2400" dirty="0"/>
            </a:br>
            <a:r>
              <a:rPr lang="en-US" sz="2200" dirty="0">
                <a:solidFill>
                  <a:schemeClr val="accent4"/>
                </a:solidFill>
                <a:latin typeface="Arial" panose="020B0604020202020204" pitchFamily="34" charset="0"/>
                <a:cs typeface="Arial" panose="020B0604020202020204" pitchFamily="34" charset="0"/>
              </a:rPr>
              <a:t>Loop control statements change execution from its normal sequence. When execution leaves a scope, all automatic objects that were created in that scope are destroyed.</a:t>
            </a:r>
          </a:p>
        </p:txBody>
      </p:sp>
      <p:graphicFrame>
        <p:nvGraphicFramePr>
          <p:cNvPr id="3" name="Table 2"/>
          <p:cNvGraphicFramePr>
            <a:graphicFrameLocks noGrp="1"/>
          </p:cNvGraphicFramePr>
          <p:nvPr>
            <p:extLst>
              <p:ext uri="{D42A27DB-BD31-4B8C-83A1-F6EECF244321}">
                <p14:modId xmlns:p14="http://schemas.microsoft.com/office/powerpoint/2010/main" val="1572093634"/>
              </p:ext>
            </p:extLst>
          </p:nvPr>
        </p:nvGraphicFramePr>
        <p:xfrm>
          <a:off x="492282" y="2623503"/>
          <a:ext cx="9793132" cy="3043200"/>
        </p:xfrm>
        <a:graphic>
          <a:graphicData uri="http://schemas.openxmlformats.org/drawingml/2006/table">
            <a:tbl>
              <a:tblPr/>
              <a:tblGrid>
                <a:gridCol w="2918482">
                  <a:extLst>
                    <a:ext uri="{9D8B030D-6E8A-4147-A177-3AD203B41FA5}">
                      <a16:colId xmlns:a16="http://schemas.microsoft.com/office/drawing/2014/main" val="20000"/>
                    </a:ext>
                  </a:extLst>
                </a:gridCol>
                <a:gridCol w="6874650">
                  <a:extLst>
                    <a:ext uri="{9D8B030D-6E8A-4147-A177-3AD203B41FA5}">
                      <a16:colId xmlns:a16="http://schemas.microsoft.com/office/drawing/2014/main" val="20001"/>
                    </a:ext>
                  </a:extLst>
                </a:gridCol>
              </a:tblGrid>
              <a:tr h="601126">
                <a:tc>
                  <a:txBody>
                    <a:bodyPr/>
                    <a:lstStyle/>
                    <a:p>
                      <a:pPr algn="l" fontAlgn="t"/>
                      <a:r>
                        <a:rPr lang="en-US" sz="2200" kern="1200" dirty="0">
                          <a:solidFill>
                            <a:schemeClr val="accent4"/>
                          </a:solidFill>
                          <a:latin typeface="Arial" panose="020B0604020202020204" pitchFamily="34" charset="0"/>
                          <a:ea typeface="+mn-ea"/>
                          <a:cs typeface="Arial" panose="020B0604020202020204" pitchFamily="34" charset="0"/>
                        </a:rPr>
                        <a:t>Control Statement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200" kern="1200">
                          <a:solidFill>
                            <a:schemeClr val="accent4"/>
                          </a:solidFill>
                          <a:latin typeface="Arial" panose="020B0604020202020204" pitchFamily="34" charset="0"/>
                          <a:ea typeface="+mn-ea"/>
                          <a:cs typeface="Arial" panose="020B0604020202020204" pitchFamily="34" charset="0"/>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1427674">
                <a:tc>
                  <a:txBody>
                    <a:bodyPr/>
                    <a:lstStyle/>
                    <a:p>
                      <a:pPr algn="just" fontAlgn="t"/>
                      <a:r>
                        <a:rPr lang="en-US" sz="2200" kern="1200" dirty="0">
                          <a:solidFill>
                            <a:schemeClr val="accent4"/>
                          </a:solidFill>
                          <a:latin typeface="Arial" panose="020B0604020202020204" pitchFamily="34" charset="0"/>
                          <a:ea typeface="+mn-ea"/>
                          <a:cs typeface="Arial" panose="020B0604020202020204" pitchFamily="34" charset="0"/>
                          <a:hlinkClick r:id="rId2" tooltip="break statement in C#"/>
                        </a:rPr>
                        <a:t>break statement</a:t>
                      </a:r>
                      <a:endParaRPr lang="en-US" sz="2200" kern="1200" dirty="0">
                        <a:solidFill>
                          <a:schemeClr val="accent4"/>
                        </a:solidFill>
                        <a:latin typeface="Arial" panose="020B0604020202020204" pitchFamily="34" charset="0"/>
                        <a:ea typeface="+mn-ea"/>
                        <a:cs typeface="Arial" panose="020B0604020202020204" pitchFamily="34"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200" kern="1200" dirty="0">
                          <a:solidFill>
                            <a:schemeClr val="accent4"/>
                          </a:solidFill>
                          <a:latin typeface="Arial" panose="020B0604020202020204" pitchFamily="34" charset="0"/>
                          <a:ea typeface="+mn-ea"/>
                          <a:cs typeface="Arial" panose="020B0604020202020204" pitchFamily="34" charset="0"/>
                        </a:rPr>
                        <a:t>Terminates the loop or switch statement and transfers execution to the statement immediately following the loop or switch.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1014400">
                <a:tc>
                  <a:txBody>
                    <a:bodyPr/>
                    <a:lstStyle/>
                    <a:p>
                      <a:pPr algn="just" fontAlgn="t"/>
                      <a:r>
                        <a:rPr lang="en-US" sz="2200" kern="1200">
                          <a:solidFill>
                            <a:schemeClr val="accent4"/>
                          </a:solidFill>
                          <a:latin typeface="Arial" panose="020B0604020202020204" pitchFamily="34" charset="0"/>
                          <a:ea typeface="+mn-ea"/>
                          <a:cs typeface="Arial" panose="020B0604020202020204" pitchFamily="34" charset="0"/>
                          <a:hlinkClick r:id="rId3" tooltip="continue statement in C#"/>
                        </a:rPr>
                        <a:t>continue statement</a:t>
                      </a:r>
                      <a:endParaRPr lang="en-US" sz="2200" kern="1200">
                        <a:solidFill>
                          <a:schemeClr val="accent4"/>
                        </a:solidFill>
                        <a:latin typeface="Arial" panose="020B0604020202020204" pitchFamily="34" charset="0"/>
                        <a:ea typeface="+mn-ea"/>
                        <a:cs typeface="Arial" panose="020B0604020202020204" pitchFamily="34"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200" kern="1200" dirty="0">
                          <a:solidFill>
                            <a:schemeClr val="accent4"/>
                          </a:solidFill>
                          <a:latin typeface="Arial" panose="020B0604020202020204" pitchFamily="34" charset="0"/>
                          <a:ea typeface="+mn-ea"/>
                          <a:cs typeface="Arial" panose="020B0604020202020204" pitchFamily="34" charset="0"/>
                        </a:rPr>
                        <a:t>Causes the loop to skip the remainder of its body and immediately retest its condition prior to reiterating.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72134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5- Looping</a:t>
            </a:r>
            <a:endParaRPr lang="en-US" sz="2800" dirty="0"/>
          </a:p>
        </p:txBody>
      </p:sp>
      <p:sp>
        <p:nvSpPr>
          <p:cNvPr id="5" name="TextBox 4"/>
          <p:cNvSpPr txBox="1"/>
          <p:nvPr/>
        </p:nvSpPr>
        <p:spPr>
          <a:xfrm>
            <a:off x="368299" y="622300"/>
            <a:ext cx="10231013" cy="1508105"/>
          </a:xfrm>
          <a:prstGeom prst="rect">
            <a:avLst/>
          </a:prstGeom>
          <a:noFill/>
        </p:spPr>
        <p:txBody>
          <a:bodyPr wrap="square" rtlCol="0">
            <a:spAutoFit/>
          </a:bodyPr>
          <a:lstStyle/>
          <a:p>
            <a:r>
              <a:rPr lang="en-US" sz="2400" dirty="0"/>
              <a:t>Infinite Loop</a:t>
            </a:r>
          </a:p>
          <a:p>
            <a:r>
              <a:rPr lang="en-US" sz="2400" dirty="0"/>
              <a:t/>
            </a:r>
            <a:br>
              <a:rPr lang="en-US" sz="2400" dirty="0"/>
            </a:br>
            <a:r>
              <a:rPr lang="en-US" sz="2200" dirty="0">
                <a:solidFill>
                  <a:schemeClr val="accent4"/>
                </a:solidFill>
                <a:latin typeface="Arial" panose="020B0604020202020204" pitchFamily="34" charset="0"/>
                <a:cs typeface="Arial" panose="020B0604020202020204" pitchFamily="34" charset="0"/>
              </a:rPr>
              <a:t>A loop becomes infinite loop if a condition never becomes false. The for loop is traditionally used for this purpose.</a:t>
            </a:r>
          </a:p>
        </p:txBody>
      </p:sp>
      <p:sp>
        <p:nvSpPr>
          <p:cNvPr id="3" name="Rectangle 1"/>
          <p:cNvSpPr>
            <a:spLocks noChangeArrowheads="1"/>
          </p:cNvSpPr>
          <p:nvPr/>
        </p:nvSpPr>
        <p:spPr bwMode="auto">
          <a:xfrm>
            <a:off x="368298" y="2364274"/>
            <a:ext cx="9917116" cy="4147204"/>
          </a:xfrm>
          <a:prstGeom prst="rect">
            <a:avLst/>
          </a:prstGeom>
          <a:solidFill>
            <a:srgbClr val="EEEE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eaLnBrk="0" fontAlgn="base" hangingPunct="0">
              <a:spcBef>
                <a:spcPct val="0"/>
              </a:spcBef>
              <a:spcAft>
                <a:spcPct val="0"/>
              </a:spcAft>
            </a:pPr>
            <a:r>
              <a:rPr lang="en-US" altLang="en-US" dirty="0">
                <a:solidFill>
                  <a:srgbClr val="666666"/>
                </a:solidFill>
                <a:latin typeface="Arial Unicode MS" panose="020B0604020202020204" pitchFamily="34" charset="-128"/>
              </a:rPr>
              <a:t>    using System;</a:t>
            </a:r>
          </a:p>
          <a:p>
            <a:pPr eaLnBrk="0" fontAlgn="base" hangingPunct="0">
              <a:spcBef>
                <a:spcPct val="0"/>
              </a:spcBef>
              <a:spcAft>
                <a:spcPct val="0"/>
              </a:spcAft>
            </a:pPr>
            <a:r>
              <a:rPr lang="en-US" altLang="en-US" dirty="0">
                <a:solidFill>
                  <a:srgbClr val="666666"/>
                </a:solidFill>
                <a:latin typeface="Arial Unicode MS" panose="020B0604020202020204" pitchFamily="34" charset="-128"/>
              </a:rPr>
              <a:t>    namespace Loops </a:t>
            </a:r>
          </a:p>
          <a:p>
            <a:pPr eaLnBrk="0" fontAlgn="base" hangingPunct="0">
              <a:spcBef>
                <a:spcPct val="0"/>
              </a:spcBef>
              <a:spcAft>
                <a:spcPct val="0"/>
              </a:spcAft>
            </a:pPr>
            <a:r>
              <a:rPr lang="en-US" altLang="en-US" dirty="0">
                <a:solidFill>
                  <a:srgbClr val="666666"/>
                </a:solidFill>
                <a:latin typeface="Arial Unicode MS" panose="020B0604020202020204" pitchFamily="34" charset="-128"/>
              </a:rPr>
              <a:t>      {</a:t>
            </a:r>
          </a:p>
          <a:p>
            <a:pPr eaLnBrk="0" fontAlgn="base" hangingPunct="0">
              <a:spcBef>
                <a:spcPct val="0"/>
              </a:spcBef>
              <a:spcAft>
                <a:spcPct val="0"/>
              </a:spcAft>
            </a:pPr>
            <a:r>
              <a:rPr lang="en-US" altLang="en-US" dirty="0">
                <a:solidFill>
                  <a:srgbClr val="666666"/>
                </a:solidFill>
                <a:latin typeface="Arial Unicode MS" panose="020B0604020202020204" pitchFamily="34" charset="-128"/>
              </a:rPr>
              <a:t>        class Program </a:t>
            </a:r>
          </a:p>
          <a:p>
            <a:pPr eaLnBrk="0" fontAlgn="base" hangingPunct="0">
              <a:spcBef>
                <a:spcPct val="0"/>
              </a:spcBef>
              <a:spcAft>
                <a:spcPct val="0"/>
              </a:spcAft>
            </a:pPr>
            <a:r>
              <a:rPr lang="en-US" altLang="en-US" dirty="0">
                <a:solidFill>
                  <a:srgbClr val="666666"/>
                </a:solidFill>
                <a:latin typeface="Arial Unicode MS" panose="020B0604020202020204" pitchFamily="34" charset="-128"/>
              </a:rPr>
              <a:t>          { </a:t>
            </a:r>
          </a:p>
          <a:p>
            <a:pPr lvl="1"/>
            <a:r>
              <a:rPr lang="en-US" altLang="en-US" dirty="0"/>
              <a:t>             static void Main(string[] </a:t>
            </a:r>
            <a:r>
              <a:rPr lang="en-US" altLang="en-US" dirty="0" err="1"/>
              <a:t>args</a:t>
            </a:r>
            <a:r>
              <a:rPr lang="en-US" altLang="en-US" dirty="0"/>
              <a:t>)</a:t>
            </a:r>
          </a:p>
          <a:p>
            <a:pPr lvl="1"/>
            <a:r>
              <a:rPr lang="en-US" altLang="en-US" dirty="0"/>
              <a:t>                {</a:t>
            </a:r>
          </a:p>
          <a:p>
            <a:pPr lvl="2"/>
            <a:r>
              <a:rPr lang="en-US" altLang="en-US" dirty="0"/>
              <a:t>                  for (     ;       ;      )</a:t>
            </a:r>
          </a:p>
          <a:p>
            <a:pPr lvl="2"/>
            <a:r>
              <a:rPr lang="en-US" altLang="en-US" dirty="0"/>
              <a:t>                     {</a:t>
            </a:r>
          </a:p>
          <a:p>
            <a:pPr lvl="2"/>
            <a:r>
              <a:rPr lang="en-US" altLang="en-US" dirty="0"/>
              <a:t>                        Console.WriteLine("Hey! I am Trapped"); </a:t>
            </a:r>
          </a:p>
          <a:p>
            <a:pPr lvl="2"/>
            <a:r>
              <a:rPr lang="en-US" altLang="en-US" dirty="0"/>
              <a:t>                      }</a:t>
            </a:r>
          </a:p>
          <a:p>
            <a:pPr lvl="1"/>
            <a:r>
              <a:rPr lang="en-US" altLang="en-US" dirty="0"/>
              <a:t>                 }</a:t>
            </a:r>
          </a:p>
          <a:p>
            <a:pPr eaLnBrk="0" fontAlgn="base" hangingPunct="0">
              <a:spcBef>
                <a:spcPct val="0"/>
              </a:spcBef>
              <a:spcAft>
                <a:spcPct val="0"/>
              </a:spcAft>
            </a:pPr>
            <a:r>
              <a:rPr lang="en-US" altLang="en-US" dirty="0">
                <a:solidFill>
                  <a:srgbClr val="666666"/>
                </a:solidFill>
                <a:latin typeface="Arial Unicode MS" panose="020B0604020202020204" pitchFamily="34" charset="-128"/>
              </a:rPr>
              <a:t>            }</a:t>
            </a:r>
          </a:p>
          <a:p>
            <a:pPr eaLnBrk="0" fontAlgn="base" hangingPunct="0">
              <a:spcBef>
                <a:spcPct val="0"/>
              </a:spcBef>
              <a:spcAft>
                <a:spcPct val="0"/>
              </a:spcAft>
            </a:pPr>
            <a:r>
              <a:rPr lang="en-US" altLang="en-US" dirty="0">
                <a:solidFill>
                  <a:srgbClr val="666666"/>
                </a:solidFill>
                <a:latin typeface="Arial Unicode MS" panose="020B0604020202020204" pitchFamily="34" charset="-128"/>
              </a:rPr>
              <a:t>       } </a:t>
            </a:r>
          </a:p>
        </p:txBody>
      </p:sp>
    </p:spTree>
    <p:extLst>
      <p:ext uri="{BB962C8B-B14F-4D97-AF65-F5344CB8AC3E}">
        <p14:creationId xmlns:p14="http://schemas.microsoft.com/office/powerpoint/2010/main" val="341936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6- Functions </a:t>
            </a:r>
            <a:r>
              <a:rPr lang="en-US" sz="2800" dirty="0"/>
              <a:t>and Function Overloading .</a:t>
            </a:r>
          </a:p>
        </p:txBody>
      </p:sp>
      <p:sp>
        <p:nvSpPr>
          <p:cNvPr id="11" name="TextBox 10"/>
          <p:cNvSpPr txBox="1"/>
          <p:nvPr/>
        </p:nvSpPr>
        <p:spPr>
          <a:xfrm>
            <a:off x="368300" y="622300"/>
            <a:ext cx="9780252" cy="1815882"/>
          </a:xfrm>
          <a:prstGeom prst="rect">
            <a:avLst/>
          </a:prstGeom>
          <a:noFill/>
        </p:spPr>
        <p:txBody>
          <a:bodyPr wrap="square" rtlCol="0">
            <a:spAutoFit/>
          </a:bodyPr>
          <a:lstStyle/>
          <a:p>
            <a:r>
              <a:rPr lang="en-US" sz="2400" b="1" dirty="0">
                <a:solidFill>
                  <a:schemeClr val="accent4"/>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Functions</a:t>
            </a:r>
            <a:r>
              <a:rPr lang="en-US" sz="1600" b="1" dirty="0" smtClean="0">
                <a:effectLst>
                  <a:outerShdw blurRad="38100" dist="38100" dir="2700000" algn="tl">
                    <a:srgbClr val="000000">
                      <a:alpha val="43137"/>
                    </a:srgbClr>
                  </a:outerShdw>
                </a:effectLst>
              </a:rPr>
              <a:t> : </a:t>
            </a:r>
            <a:r>
              <a:rPr lang="en-US" sz="1400" b="1" dirty="0" smtClean="0"/>
              <a:t/>
            </a:r>
            <a:br>
              <a:rPr lang="en-US" sz="1400" b="1" dirty="0" smtClean="0"/>
            </a:br>
            <a:r>
              <a:rPr lang="en-US" sz="2200" dirty="0">
                <a:solidFill>
                  <a:schemeClr val="accent4"/>
                </a:solidFill>
                <a:latin typeface="Arial" panose="020B0604020202020204" pitchFamily="34" charset="0"/>
                <a:cs typeface="Arial" panose="020B0604020202020204" pitchFamily="34" charset="0"/>
              </a:rPr>
              <a:t>A function allows you to encapsulate a piece of code and call it from other parts of your code. You may very soon run into a situation where you need to repeat a piece of code, from multiple places, and this is where functions come in. In C#, they are basically declared like </a:t>
            </a:r>
            <a:r>
              <a:rPr lang="en-US" sz="2200" dirty="0" smtClean="0">
                <a:solidFill>
                  <a:schemeClr val="accent4"/>
                </a:solidFill>
                <a:latin typeface="Arial" panose="020B0604020202020204" pitchFamily="34" charset="0"/>
                <a:cs typeface="Arial" panose="020B0604020202020204" pitchFamily="34" charset="0"/>
              </a:rPr>
              <a:t>this :</a:t>
            </a:r>
            <a:endParaRPr lang="en-US" sz="2200" dirty="0">
              <a:solidFill>
                <a:schemeClr val="accent4"/>
              </a:solidFill>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368300" y="2855672"/>
            <a:ext cx="9587070" cy="3100764"/>
          </a:xfrm>
          <a:prstGeom prst="rect">
            <a:avLst/>
          </a:prstGeom>
          <a:solidFill>
            <a:srgbClr val="EEEE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666"/>
                </a:solidFill>
                <a:effectLst/>
                <a:latin typeface="Arial Unicode MS" panose="020B0604020202020204" pitchFamily="34" charset="-128"/>
              </a:rPr>
              <a:t>&lt;visibility&gt; &lt;return type&gt; &lt;name&gt;(&lt;parameters&gt;)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666"/>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666"/>
                </a:solidFill>
                <a:effectLst/>
                <a:latin typeface="Arial Unicode MS" panose="020B0604020202020204" pitchFamily="34" charset="-128"/>
              </a:rPr>
              <a:t>    &lt;function code&gt; </a:t>
            </a:r>
            <a:endParaRPr lang="en-US" altLang="en-US" dirty="0">
              <a:solidFill>
                <a:srgbClr val="666666"/>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666"/>
                </a:solidFill>
                <a:effectLst/>
                <a:latin typeface="Arial Unicode MS" panose="020B0604020202020204" pitchFamily="34" charset="-128"/>
              </a:rPr>
              <a:t> }</a:t>
            </a:r>
            <a:r>
              <a:rPr kumimoji="0" lang="en-US" altLang="en-US" sz="2800" b="0" i="0" u="none" strike="noStrike" cap="none" normalizeH="0" baseline="0" dirty="0" smtClean="0">
                <a:ln>
                  <a:noFill/>
                </a:ln>
                <a:solidFill>
                  <a:schemeClr val="tx1"/>
                </a:solidFill>
                <a:effectLst/>
              </a:rPr>
              <a:t> </a:t>
            </a:r>
            <a:endParaRPr kumimoji="0" lang="en-US" altLang="en-US" b="0" i="0" u="none" strike="noStrike" cap="none" normalizeH="0" baseline="0" dirty="0" smtClean="0">
              <a:ln>
                <a:noFill/>
              </a:ln>
              <a:solidFill>
                <a:schemeClr val="tx1"/>
              </a:solidFill>
              <a:effectLst/>
            </a:endParaRPr>
          </a:p>
          <a:p>
            <a:pPr eaLnBrk="0" fontAlgn="base" hangingPunct="0">
              <a:spcBef>
                <a:spcPct val="0"/>
              </a:spcBef>
              <a:spcAft>
                <a:spcPct val="0"/>
              </a:spcAft>
            </a:pPr>
            <a:r>
              <a:rPr lang="en-US" dirty="0" smtClean="0">
                <a:solidFill>
                  <a:schemeClr val="accent4"/>
                </a:solidFill>
                <a:latin typeface="Arial" panose="020B0604020202020204" pitchFamily="34" charset="0"/>
                <a:cs typeface="Arial" panose="020B0604020202020204" pitchFamily="34" charset="0"/>
              </a:rPr>
              <a:t>  To </a:t>
            </a:r>
            <a:r>
              <a:rPr lang="en-US" dirty="0">
                <a:solidFill>
                  <a:schemeClr val="accent4"/>
                </a:solidFill>
                <a:latin typeface="Arial" panose="020B0604020202020204" pitchFamily="34" charset="0"/>
                <a:cs typeface="Arial" panose="020B0604020202020204" pitchFamily="34" charset="0"/>
              </a:rPr>
              <a:t>call a function, </a:t>
            </a:r>
          </a:p>
          <a:p>
            <a:pPr eaLnBrk="0" fontAlgn="base" hangingPunct="0">
              <a:spcBef>
                <a:spcPct val="0"/>
              </a:spcBef>
              <a:spcAft>
                <a:spcPct val="0"/>
              </a:spcAft>
            </a:pPr>
            <a:r>
              <a:rPr lang="en-US" dirty="0">
                <a:solidFill>
                  <a:schemeClr val="accent4"/>
                </a:solidFill>
                <a:latin typeface="Arial" panose="020B0604020202020204" pitchFamily="34" charset="0"/>
                <a:cs typeface="Arial" panose="020B0604020202020204" pitchFamily="34" charset="0"/>
              </a:rPr>
              <a:t>you simply write its name, an open parenthesis, then parameters,</a:t>
            </a:r>
          </a:p>
          <a:p>
            <a:pPr eaLnBrk="0" fontAlgn="base" hangingPunct="0">
              <a:spcBef>
                <a:spcPct val="0"/>
              </a:spcBef>
              <a:spcAft>
                <a:spcPct val="0"/>
              </a:spcAft>
            </a:pPr>
            <a:r>
              <a:rPr lang="en-US" dirty="0">
                <a:solidFill>
                  <a:schemeClr val="accent4"/>
                </a:solidFill>
                <a:latin typeface="Arial" panose="020B0604020202020204" pitchFamily="34" charset="0"/>
                <a:cs typeface="Arial" panose="020B0604020202020204" pitchFamily="34" charset="0"/>
              </a:rPr>
              <a:t> if any, and then a closing parenthesis, like this</a:t>
            </a:r>
            <a:r>
              <a:rPr lang="en-US" dirty="0" smtClean="0">
                <a:solidFill>
                  <a:schemeClr val="accent4"/>
                </a:solidFill>
                <a:latin typeface="Arial" panose="020B0604020202020204" pitchFamily="34" charset="0"/>
                <a:cs typeface="Arial" panose="020B0604020202020204" pitchFamily="34" charset="0"/>
              </a:rPr>
              <a:t>:</a:t>
            </a:r>
          </a:p>
          <a:p>
            <a:pPr eaLnBrk="0" fontAlgn="base" hangingPunct="0">
              <a:spcBef>
                <a:spcPct val="0"/>
              </a:spcBef>
              <a:spcAft>
                <a:spcPct val="0"/>
              </a:spcAft>
            </a:pPr>
            <a:r>
              <a:rPr lang="en-US" sz="2400" dirty="0"/>
              <a:t/>
            </a:r>
            <a:br>
              <a:rPr lang="en-US" sz="2400" dirty="0"/>
            </a:br>
            <a:r>
              <a:rPr lang="en-US" altLang="en-US" sz="2400" dirty="0">
                <a:solidFill>
                  <a:srgbClr val="666666"/>
                </a:solidFill>
                <a:latin typeface="Arial Unicode MS" panose="020B0604020202020204" pitchFamily="34" charset="-128"/>
              </a:rPr>
              <a:t>DoStuff(); </a:t>
            </a:r>
            <a:r>
              <a:rPr lang="en-US" altLang="en-US" sz="2400" dirty="0" smtClean="0">
                <a:solidFill>
                  <a:srgbClr val="666666"/>
                </a:solidFill>
                <a:latin typeface="Arial Unicode MS" panose="020B0604020202020204" pitchFamily="34" charset="-128"/>
              </a:rPr>
              <a:t> </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3235367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003" y="824248"/>
            <a:ext cx="8573223" cy="5762532"/>
          </a:xfrm>
          <a:solidFill>
            <a:schemeClr val="bg1">
              <a:lumMod val="85000"/>
              <a:alpha val="61000"/>
            </a:schemeClr>
          </a:solidFill>
          <a:ln>
            <a:solidFill>
              <a:schemeClr val="bg1">
                <a:lumMod val="50000"/>
              </a:schemeClr>
            </a:solidFill>
          </a:ln>
        </p:spPr>
        <p:txBody>
          <a:bodyPr>
            <a:normAutofit fontScale="85000" lnSpcReduction="20000"/>
          </a:bodyPr>
          <a:lstStyle/>
          <a:p>
            <a:endParaRPr lang="en-US" dirty="0" smtClean="0"/>
          </a:p>
          <a:p>
            <a:r>
              <a:rPr lang="en-US" dirty="0" smtClean="0"/>
              <a:t>Demo  “ function to add two numbers “ : </a:t>
            </a:r>
            <a:br>
              <a:rPr lang="en-US" dirty="0" smtClean="0"/>
            </a:br>
            <a:endParaRPr lang="en-US" altLang="en-US" dirty="0" smtClean="0">
              <a:solidFill>
                <a:srgbClr val="0000FF"/>
              </a:solidFill>
              <a:latin typeface="Arial Unicode MS" panose="020B0604020202020204" pitchFamily="34" charset="-128"/>
            </a:endParaRPr>
          </a:p>
          <a:p>
            <a:pPr marL="0" indent="0">
              <a:buNone/>
            </a:pPr>
            <a:r>
              <a:rPr lang="en-US" altLang="en-US" dirty="0">
                <a:solidFill>
                  <a:srgbClr val="0000FF"/>
                </a:solidFill>
                <a:latin typeface="Arial Unicode MS" panose="020B0604020202020204" pitchFamily="34" charset="-128"/>
              </a:rPr>
              <a:t> </a:t>
            </a:r>
            <a:r>
              <a:rPr lang="en-US" altLang="en-US" dirty="0" smtClean="0">
                <a:solidFill>
                  <a:srgbClr val="0000FF"/>
                </a:solidFill>
                <a:latin typeface="Arial Unicode MS" panose="020B0604020202020204" pitchFamily="34" charset="-128"/>
              </a:rPr>
              <a:t> public</a:t>
            </a:r>
            <a:r>
              <a:rPr lang="en-US" altLang="en-US" dirty="0" smtClean="0">
                <a:solidFill>
                  <a:srgbClr val="000000"/>
                </a:solidFill>
                <a:latin typeface="Arial Unicode MS" panose="020B0604020202020204" pitchFamily="34" charset="-128"/>
              </a:rPr>
              <a:t>  </a:t>
            </a:r>
            <a:r>
              <a:rPr lang="en-US" altLang="en-US" dirty="0" err="1" smtClean="0">
                <a:solidFill>
                  <a:srgbClr val="0000FF"/>
                </a:solidFill>
                <a:latin typeface="Arial Unicode MS" panose="020B0604020202020204" pitchFamily="34" charset="-128"/>
              </a:rPr>
              <a:t>int</a:t>
            </a:r>
            <a:r>
              <a:rPr lang="en-US" altLang="en-US" dirty="0" smtClean="0">
                <a:solidFill>
                  <a:srgbClr val="000000"/>
                </a:solidFill>
                <a:latin typeface="Arial Unicode MS" panose="020B0604020202020204" pitchFamily="34" charset="-128"/>
              </a:rPr>
              <a:t> </a:t>
            </a:r>
            <a:r>
              <a:rPr lang="en-US" altLang="en-US" dirty="0" err="1">
                <a:solidFill>
                  <a:srgbClr val="000000"/>
                </a:solidFill>
                <a:latin typeface="Arial Unicode MS" panose="020B0604020202020204" pitchFamily="34" charset="-128"/>
              </a:rPr>
              <a:t>AddNumbers</a:t>
            </a:r>
            <a:r>
              <a:rPr lang="en-US" altLang="en-US" dirty="0">
                <a:solidFill>
                  <a:srgbClr val="000000"/>
                </a:solidFill>
                <a:latin typeface="Arial Unicode MS" panose="020B0604020202020204" pitchFamily="34" charset="-128"/>
              </a:rPr>
              <a:t>(</a:t>
            </a:r>
            <a:r>
              <a:rPr lang="en-US" altLang="en-US" dirty="0" err="1">
                <a:solidFill>
                  <a:srgbClr val="0000FF"/>
                </a:solidFill>
                <a:latin typeface="Arial Unicode MS" panose="020B0604020202020204" pitchFamily="34" charset="-128"/>
              </a:rPr>
              <a:t>int</a:t>
            </a:r>
            <a:r>
              <a:rPr lang="en-US" altLang="en-US" dirty="0">
                <a:solidFill>
                  <a:srgbClr val="000000"/>
                </a:solidFill>
                <a:latin typeface="Arial Unicode MS" panose="020B0604020202020204" pitchFamily="34" charset="-128"/>
              </a:rPr>
              <a:t> number1, </a:t>
            </a:r>
            <a:r>
              <a:rPr lang="en-US" altLang="en-US" dirty="0" err="1">
                <a:solidFill>
                  <a:srgbClr val="0000FF"/>
                </a:solidFill>
                <a:latin typeface="Arial Unicode MS" panose="020B0604020202020204" pitchFamily="34" charset="-128"/>
              </a:rPr>
              <a:t>int</a:t>
            </a:r>
            <a:r>
              <a:rPr lang="en-US" altLang="en-US" dirty="0">
                <a:solidFill>
                  <a:srgbClr val="000000"/>
                </a:solidFill>
                <a:latin typeface="Arial Unicode MS" panose="020B0604020202020204" pitchFamily="34" charset="-128"/>
              </a:rPr>
              <a:t> number2) </a:t>
            </a:r>
            <a:endParaRPr lang="en-US" altLang="en-US" dirty="0" smtClean="0">
              <a:solidFill>
                <a:srgbClr val="000000"/>
              </a:solidFill>
              <a:latin typeface="Arial Unicode MS" panose="020B0604020202020204" pitchFamily="34" charset="-128"/>
            </a:endParaRPr>
          </a:p>
          <a:p>
            <a:pPr marL="0" indent="0">
              <a:buNone/>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p>
          <a:p>
            <a:pPr marL="0" indent="0">
              <a:buNone/>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lang="en-US" altLang="en-US" dirty="0" err="1">
                <a:solidFill>
                  <a:srgbClr val="0000FF"/>
                </a:solidFill>
                <a:latin typeface="Arial Unicode MS" panose="020B0604020202020204" pitchFamily="34" charset="-128"/>
              </a:rPr>
              <a:t>int</a:t>
            </a:r>
            <a:r>
              <a:rPr lang="en-US" altLang="en-US" dirty="0">
                <a:solidFill>
                  <a:srgbClr val="000000"/>
                </a:solidFill>
                <a:latin typeface="Arial Unicode MS" panose="020B0604020202020204" pitchFamily="34" charset="-128"/>
              </a:rPr>
              <a:t> result = number1 + number2; </a:t>
            </a:r>
            <a:endParaRPr lang="en-US" altLang="en-US" dirty="0" smtClean="0">
              <a:solidFill>
                <a:srgbClr val="000000"/>
              </a:solidFill>
              <a:latin typeface="Arial Unicode MS" panose="020B0604020202020204" pitchFamily="34" charset="-128"/>
            </a:endParaRPr>
          </a:p>
          <a:p>
            <a:pPr marL="0" indent="0">
              <a:buNone/>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lang="en-US" altLang="en-US" dirty="0" smtClean="0">
                <a:solidFill>
                  <a:srgbClr val="0000FF"/>
                </a:solidFill>
                <a:latin typeface="Arial Unicode MS" panose="020B0604020202020204" pitchFamily="34" charset="-128"/>
              </a:rPr>
              <a:t>return</a:t>
            </a:r>
            <a:r>
              <a:rPr lang="en-US" altLang="en-US" dirty="0" smtClean="0">
                <a:solidFill>
                  <a:srgbClr val="000000"/>
                </a:solidFill>
                <a:latin typeface="Arial Unicode MS" panose="020B0604020202020204" pitchFamily="34" charset="-128"/>
              </a:rPr>
              <a:t> </a:t>
            </a:r>
            <a:r>
              <a:rPr lang="en-US" altLang="en-US" dirty="0">
                <a:solidFill>
                  <a:srgbClr val="000000"/>
                </a:solidFill>
                <a:latin typeface="Arial Unicode MS" panose="020B0604020202020204" pitchFamily="34" charset="-128"/>
              </a:rPr>
              <a:t>result; </a:t>
            </a:r>
            <a:endParaRPr lang="en-US" altLang="en-US" dirty="0" smtClean="0">
              <a:solidFill>
                <a:srgbClr val="000000"/>
              </a:solidFill>
              <a:latin typeface="Arial Unicode MS" panose="020B0604020202020204" pitchFamily="34" charset="-128"/>
            </a:endParaRPr>
          </a:p>
          <a:p>
            <a:pPr marL="0" indent="0">
              <a:buNone/>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lang="en-US" altLang="en-US" sz="3600" dirty="0" smtClean="0"/>
              <a:t> </a:t>
            </a:r>
          </a:p>
          <a:p>
            <a:pPr marL="0" indent="0">
              <a:buNone/>
            </a:pPr>
            <a:r>
              <a:rPr lang="en-US" altLang="en-US" sz="3200" dirty="0" smtClean="0">
                <a:latin typeface="Arial" panose="020B0604020202020204" pitchFamily="34" charset="0"/>
              </a:rPr>
              <a:t>To call this function </a:t>
            </a:r>
          </a:p>
          <a:p>
            <a:pPr marL="0" indent="0">
              <a:buNone/>
            </a:pPr>
            <a:r>
              <a:rPr lang="en-US" altLang="en-US" sz="3600" dirty="0" smtClean="0">
                <a:latin typeface="Arial" panose="020B0604020202020204" pitchFamily="34" charset="0"/>
              </a:rPr>
              <a:t/>
            </a:r>
            <a:br>
              <a:rPr lang="en-US" altLang="en-US" sz="3600" dirty="0" smtClean="0">
                <a:latin typeface="Arial" panose="020B0604020202020204" pitchFamily="34" charset="0"/>
              </a:rPr>
            </a:br>
            <a:r>
              <a:rPr lang="en-US" altLang="en-US" sz="2300" dirty="0" err="1">
                <a:solidFill>
                  <a:srgbClr val="000000"/>
                </a:solidFill>
                <a:latin typeface="Arial Unicode MS" panose="020B0604020202020204" pitchFamily="34" charset="-128"/>
              </a:rPr>
              <a:t>int</a:t>
            </a:r>
            <a:r>
              <a:rPr lang="en-US" altLang="en-US" sz="2300" dirty="0">
                <a:solidFill>
                  <a:srgbClr val="000000"/>
                </a:solidFill>
                <a:latin typeface="Arial Unicode MS" panose="020B0604020202020204" pitchFamily="34" charset="-128"/>
              </a:rPr>
              <a:t> result = </a:t>
            </a:r>
            <a:r>
              <a:rPr lang="en-US" altLang="en-US" sz="2300" dirty="0" err="1">
                <a:solidFill>
                  <a:srgbClr val="000000"/>
                </a:solidFill>
                <a:latin typeface="Arial Unicode MS" panose="020B0604020202020204" pitchFamily="34" charset="-128"/>
              </a:rPr>
              <a:t>AddNumbers</a:t>
            </a:r>
            <a:r>
              <a:rPr lang="en-US" altLang="en-US" sz="2300" dirty="0">
                <a:solidFill>
                  <a:srgbClr val="000000"/>
                </a:solidFill>
                <a:latin typeface="Arial Unicode MS" panose="020B0604020202020204" pitchFamily="34" charset="-128"/>
              </a:rPr>
              <a:t>(10, 5); </a:t>
            </a:r>
          </a:p>
          <a:p>
            <a:pPr marL="0" indent="0">
              <a:buNone/>
            </a:pPr>
            <a:r>
              <a:rPr lang="en-US" altLang="en-US" sz="2300" dirty="0" err="1">
                <a:solidFill>
                  <a:srgbClr val="000000"/>
                </a:solidFill>
                <a:latin typeface="Arial Unicode MS" panose="020B0604020202020204" pitchFamily="34" charset="-128"/>
              </a:rPr>
              <a:t>Console.WriteLine</a:t>
            </a:r>
            <a:r>
              <a:rPr lang="en-US" altLang="en-US" sz="2300" dirty="0">
                <a:solidFill>
                  <a:srgbClr val="000000"/>
                </a:solidFill>
                <a:latin typeface="Arial Unicode MS" panose="020B0604020202020204" pitchFamily="34" charset="-128"/>
              </a:rPr>
              <a:t>(result); </a:t>
            </a:r>
          </a:p>
          <a:p>
            <a:pPr marL="0" indent="0">
              <a:buNone/>
            </a:pPr>
            <a:endParaRPr lang="en-US" altLang="en-US" sz="5400" dirty="0">
              <a:latin typeface="Arial" panose="020B0604020202020204" pitchFamily="34" charset="0"/>
            </a:endParaRPr>
          </a:p>
          <a:p>
            <a:endParaRPr lang="en-US" dirty="0"/>
          </a:p>
        </p:txBody>
      </p:sp>
      <p:sp>
        <p:nvSpPr>
          <p:cNvPr id="5" name="Title 1"/>
          <p:cNvSpPr>
            <a:spLocks noGrp="1"/>
          </p:cNvSpPr>
          <p:nvPr>
            <p:ph type="title"/>
          </p:nvPr>
        </p:nvSpPr>
        <p:spPr>
          <a:xfrm>
            <a:off x="227012" y="88900"/>
            <a:ext cx="10058402" cy="533400"/>
          </a:xfrm>
        </p:spPr>
        <p:txBody>
          <a:bodyPr>
            <a:normAutofit/>
          </a:bodyPr>
          <a:lstStyle/>
          <a:p>
            <a:r>
              <a:rPr lang="en-US" sz="2800" dirty="0" smtClean="0"/>
              <a:t>6- Functions </a:t>
            </a:r>
            <a:r>
              <a:rPr lang="en-US" sz="2800" dirty="0"/>
              <a:t>and Function Overloading .</a:t>
            </a:r>
          </a:p>
        </p:txBody>
      </p:sp>
    </p:spTree>
    <p:extLst>
      <p:ext uri="{BB962C8B-B14F-4D97-AF65-F5344CB8AC3E}">
        <p14:creationId xmlns:p14="http://schemas.microsoft.com/office/powerpoint/2010/main" val="2964299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1994" y="1905000"/>
            <a:ext cx="6858002" cy="1828800"/>
          </a:xfrm>
        </p:spPr>
        <p:txBody>
          <a:bodyPr/>
          <a:lstStyle/>
          <a:p>
            <a:r>
              <a:rPr lang="en-US" dirty="0" smtClean="0"/>
              <a:t>Chapter One </a:t>
            </a:r>
            <a:endParaRPr lang="en-US" dirty="0"/>
          </a:p>
        </p:txBody>
      </p:sp>
      <p:sp>
        <p:nvSpPr>
          <p:cNvPr id="3" name="Text Placeholder 2"/>
          <p:cNvSpPr>
            <a:spLocks noGrp="1"/>
          </p:cNvSpPr>
          <p:nvPr>
            <p:ph type="body" idx="1"/>
          </p:nvPr>
        </p:nvSpPr>
        <p:spPr>
          <a:xfrm>
            <a:off x="3721994" y="3733800"/>
            <a:ext cx="8255358" cy="914400"/>
          </a:xfrm>
        </p:spPr>
        <p:txBody>
          <a:bodyPr/>
          <a:lstStyle/>
          <a:p>
            <a:r>
              <a:rPr lang="en-US" sz="2600" b="1" dirty="0"/>
              <a:t>Introduction to Our great IDE (Visual Studio </a:t>
            </a:r>
            <a:r>
              <a:rPr lang="en-US" sz="2600" b="1" dirty="0" smtClean="0"/>
              <a:t>).</a:t>
            </a:r>
            <a:endParaRPr lang="en-US" sz="2600" b="1" dirty="0"/>
          </a:p>
          <a:p>
            <a:endParaRPr lang="en-US" dirty="0"/>
          </a:p>
        </p:txBody>
      </p:sp>
    </p:spTree>
    <p:extLst>
      <p:ext uri="{BB962C8B-B14F-4D97-AF65-F5344CB8AC3E}">
        <p14:creationId xmlns:p14="http://schemas.microsoft.com/office/powerpoint/2010/main" val="180574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6- Functions and Function Overloading .</a:t>
            </a:r>
          </a:p>
        </p:txBody>
      </p:sp>
      <p:sp>
        <p:nvSpPr>
          <p:cNvPr id="11" name="TextBox 10"/>
          <p:cNvSpPr txBox="1"/>
          <p:nvPr/>
        </p:nvSpPr>
        <p:spPr>
          <a:xfrm>
            <a:off x="368299" y="622300"/>
            <a:ext cx="10231013" cy="461665"/>
          </a:xfrm>
          <a:prstGeom prst="rect">
            <a:avLst/>
          </a:prstGeom>
          <a:noFill/>
        </p:spPr>
        <p:txBody>
          <a:bodyPr wrap="square" rtlCol="0">
            <a:spAutoFit/>
          </a:bodyPr>
          <a:lstStyle/>
          <a:p>
            <a:r>
              <a:rPr lang="en-US" sz="2400" b="1" dirty="0"/>
              <a:t>The ref </a:t>
            </a:r>
            <a:r>
              <a:rPr lang="en-US" sz="2400" b="1" dirty="0" smtClean="0"/>
              <a:t>modifier</a:t>
            </a:r>
            <a:endParaRPr lang="en-US" sz="2400" b="1" dirty="0"/>
          </a:p>
        </p:txBody>
      </p:sp>
      <p:sp>
        <p:nvSpPr>
          <p:cNvPr id="5" name="Rectangle 2"/>
          <p:cNvSpPr>
            <a:spLocks noChangeArrowheads="1"/>
          </p:cNvSpPr>
          <p:nvPr/>
        </p:nvSpPr>
        <p:spPr bwMode="auto">
          <a:xfrm>
            <a:off x="368299" y="1397216"/>
            <a:ext cx="8762449" cy="476275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666666"/>
                </a:solidFill>
                <a:effectLst/>
                <a:latin typeface="Arial" panose="020B0604020202020204" pitchFamily="34" charset="0"/>
                <a:cs typeface="Arial" panose="020B0604020202020204" pitchFamily="34" charset="0"/>
              </a:rPr>
              <a:t>Consider the following example: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666666"/>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Main(</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args</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number = 20;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AddFive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(number); </a:t>
            </a:r>
          </a:p>
          <a:p>
            <a:pPr lvl="1" eaLnBrk="0" fontAlgn="base" hangingPunct="0">
              <a:spcBef>
                <a:spcPct val="0"/>
              </a:spcBef>
              <a:spcAft>
                <a:spcPct val="0"/>
              </a:spcAf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Console.WriteLine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(number);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Console.ReadKey</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AddFive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2000"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number)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number = number + 5;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smtClean="0">
                <a:ln>
                  <a:noFill/>
                </a:ln>
                <a:solidFill>
                  <a:schemeClr val="tx1"/>
                </a:solidFill>
                <a:effectLst/>
              </a:rPr>
              <a:t>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3944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6- Functions and Function Overloading .</a:t>
            </a:r>
          </a:p>
        </p:txBody>
      </p:sp>
      <p:sp>
        <p:nvSpPr>
          <p:cNvPr id="5" name="Rectangle 2"/>
          <p:cNvSpPr>
            <a:spLocks noChangeArrowheads="1"/>
          </p:cNvSpPr>
          <p:nvPr/>
        </p:nvSpPr>
        <p:spPr bwMode="auto">
          <a:xfrm>
            <a:off x="227012" y="938527"/>
            <a:ext cx="8762449" cy="507053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smtClean="0">
                <a:solidFill>
                  <a:srgbClr val="666666"/>
                </a:solidFill>
                <a:latin typeface="Arial" panose="020B0604020202020204" pitchFamily="34" charset="0"/>
                <a:cs typeface="Arial" panose="020B0604020202020204" pitchFamily="34" charset="0"/>
              </a:rPr>
              <a:t>You will notice that the variable that incremented in function is not seen in main function that’s why we need to use ref keyword . </a:t>
            </a:r>
            <a:endParaRPr kumimoji="0" lang="en-US" altLang="en-US" sz="2000" b="0" i="0" u="none" strike="noStrike" cap="none" normalizeH="0" baseline="0" dirty="0" smtClean="0">
              <a:ln>
                <a:noFill/>
              </a:ln>
              <a:solidFill>
                <a:srgbClr val="666666"/>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666666"/>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Main(</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args</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number = 20;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AddFive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(number); </a:t>
            </a:r>
          </a:p>
          <a:p>
            <a:pPr lvl="1" eaLnBrk="0" fontAlgn="base" hangingPunct="0">
              <a:spcBef>
                <a:spcPct val="0"/>
              </a:spcBef>
              <a:spcAft>
                <a:spcPct val="0"/>
              </a:spcAf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Console.WriteLine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(number);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Console.ReadKey</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Arial Unicode MS" panose="020B0604020202020204" pitchFamily="34" charset="-128"/>
            </a:endParaRPr>
          </a:p>
          <a:p>
            <a:pPr lvl="0" eaLnBrk="0" fontAlgn="base" hangingPunct="0">
              <a:spcBef>
                <a:spcPct val="0"/>
              </a:spcBef>
              <a:spcAft>
                <a:spcPct val="0"/>
              </a:spcAf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AddFive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lang="en-US" altLang="en-US" sz="2000" dirty="0">
                <a:solidFill>
                  <a:srgbClr val="0000FF"/>
                </a:solidFill>
                <a:latin typeface="Arial Unicode MS" panose="020B0604020202020204" pitchFamily="34" charset="-128"/>
              </a:rPr>
              <a:t>ref</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number)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number = number + 5;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smtClean="0">
                <a:ln>
                  <a:noFill/>
                </a:ln>
                <a:solidFill>
                  <a:schemeClr val="tx1"/>
                </a:solidFill>
                <a:effectLst/>
              </a:rPr>
              <a:t>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5819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6- Functions and Function Overloading .</a:t>
            </a:r>
          </a:p>
        </p:txBody>
      </p:sp>
      <p:sp>
        <p:nvSpPr>
          <p:cNvPr id="11" name="TextBox 10"/>
          <p:cNvSpPr txBox="1"/>
          <p:nvPr/>
        </p:nvSpPr>
        <p:spPr>
          <a:xfrm>
            <a:off x="368299" y="622300"/>
            <a:ext cx="10231013" cy="4247317"/>
          </a:xfrm>
          <a:prstGeom prst="rect">
            <a:avLst/>
          </a:prstGeom>
          <a:noFill/>
        </p:spPr>
        <p:txBody>
          <a:bodyPr wrap="square" rtlCol="0">
            <a:spAutoFit/>
          </a:bodyPr>
          <a:lstStyle/>
          <a:p>
            <a:pPr>
              <a:lnSpc>
                <a:spcPct val="150000"/>
              </a:lnSpc>
            </a:pPr>
            <a:r>
              <a:rPr lang="en-US" sz="2400" b="1" dirty="0"/>
              <a:t>The out </a:t>
            </a:r>
            <a:r>
              <a:rPr lang="en-US" sz="2400" b="1" dirty="0" smtClean="0"/>
              <a:t>modifier</a:t>
            </a:r>
          </a:p>
          <a:p>
            <a:pPr>
              <a:lnSpc>
                <a:spcPct val="150000"/>
              </a:lnSpc>
            </a:pPr>
            <a:endParaRPr lang="en-US" sz="2400" b="1" dirty="0"/>
          </a:p>
          <a:p>
            <a:pPr>
              <a:lnSpc>
                <a:spcPct val="150000"/>
              </a:lnSpc>
            </a:pPr>
            <a:r>
              <a:rPr lang="en-US" sz="2400" dirty="0" smtClean="0">
                <a:solidFill>
                  <a:srgbClr val="666666"/>
                </a:solidFill>
                <a:latin typeface="Arial" panose="020B0604020202020204" pitchFamily="34" charset="0"/>
                <a:cs typeface="Arial" panose="020B0604020202020204" pitchFamily="34" charset="0"/>
              </a:rPr>
              <a:t>A</a:t>
            </a:r>
            <a:r>
              <a:rPr lang="en-US" sz="2000" dirty="0" smtClean="0">
                <a:solidFill>
                  <a:srgbClr val="666666"/>
                </a:solidFill>
                <a:latin typeface="Arial" panose="020B0604020202020204" pitchFamily="34" charset="0"/>
                <a:cs typeface="Arial" panose="020B0604020202020204" pitchFamily="34" charset="0"/>
              </a:rPr>
              <a:t> </a:t>
            </a:r>
            <a:r>
              <a:rPr lang="en-US" sz="2200" dirty="0">
                <a:solidFill>
                  <a:schemeClr val="accent4"/>
                </a:solidFill>
                <a:latin typeface="Arial" panose="020B0604020202020204" pitchFamily="34" charset="0"/>
                <a:cs typeface="Arial" panose="020B0604020202020204" pitchFamily="34" charset="0"/>
              </a:rPr>
              <a:t>value passed to a ref modifier has to be initialized before calling the method - this is not true for the out modifier, where you can use un-initialized values. On the other hand, you can't leave a function call with an out parameter, without assigning a value to it Using the out modifier is just like using the ref modifier. Simply change the ref keyword to the out keyword</a:t>
            </a:r>
            <a:r>
              <a:rPr lang="en-US" sz="2000" dirty="0">
                <a:solidFill>
                  <a:srgbClr val="666666"/>
                </a:solidFill>
                <a:latin typeface="Arial" panose="020B0604020202020204" pitchFamily="34" charset="0"/>
                <a:cs typeface="Arial" panose="020B0604020202020204" pitchFamily="34" charset="0"/>
              </a:rPr>
              <a:t>.</a:t>
            </a:r>
            <a:br>
              <a:rPr lang="en-US" sz="2000" dirty="0">
                <a:solidFill>
                  <a:srgbClr val="666666"/>
                </a:solidFill>
                <a:latin typeface="Arial" panose="020B0604020202020204" pitchFamily="34" charset="0"/>
                <a:cs typeface="Arial" panose="020B0604020202020204" pitchFamily="34" charset="0"/>
              </a:rPr>
            </a:br>
            <a:endParaRPr lang="en-US" sz="2000" dirty="0">
              <a:solidFill>
                <a:srgbClr val="66666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20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6- Functions and Function Overloading .</a:t>
            </a:r>
          </a:p>
        </p:txBody>
      </p:sp>
      <p:sp>
        <p:nvSpPr>
          <p:cNvPr id="11" name="TextBox 10"/>
          <p:cNvSpPr txBox="1"/>
          <p:nvPr/>
        </p:nvSpPr>
        <p:spPr>
          <a:xfrm>
            <a:off x="368299" y="622300"/>
            <a:ext cx="10231013" cy="461665"/>
          </a:xfrm>
          <a:prstGeom prst="rect">
            <a:avLst/>
          </a:prstGeom>
          <a:noFill/>
        </p:spPr>
        <p:txBody>
          <a:bodyPr wrap="square" rtlCol="0">
            <a:spAutoFit/>
          </a:bodyPr>
          <a:lstStyle/>
          <a:p>
            <a:r>
              <a:rPr lang="en-US" sz="2400" b="1" dirty="0"/>
              <a:t>The </a:t>
            </a:r>
            <a:r>
              <a:rPr lang="en-US" sz="2400" b="1" dirty="0" err="1" smtClean="0"/>
              <a:t>params</a:t>
            </a:r>
            <a:r>
              <a:rPr lang="en-US" sz="2400" b="1" dirty="0" smtClean="0"/>
              <a:t> modifier</a:t>
            </a:r>
            <a:endParaRPr lang="en-US" sz="2400" b="1" dirty="0"/>
          </a:p>
        </p:txBody>
      </p:sp>
      <p:sp>
        <p:nvSpPr>
          <p:cNvPr id="5" name="Rectangle 2"/>
          <p:cNvSpPr>
            <a:spLocks noChangeArrowheads="1"/>
          </p:cNvSpPr>
          <p:nvPr/>
        </p:nvSpPr>
        <p:spPr bwMode="auto">
          <a:xfrm>
            <a:off x="227011" y="1884140"/>
            <a:ext cx="9725371" cy="420876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Main(</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args</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GreetPersons</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(0);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GreetPersons</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(25, "John", "Jane", "Tarzan");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Console.ReadKey</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GreetPersons</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2000" b="0" i="0" u="none" strike="noStrike" cap="none" normalizeH="0" baseline="0" dirty="0" err="1" smtClean="0">
                <a:ln>
                  <a:noFill/>
                </a:ln>
                <a:solidFill>
                  <a:srgbClr val="0000FF"/>
                </a:solidFill>
                <a:effectLst/>
                <a:latin typeface="Arial Unicode MS" panose="020B0604020202020204" pitchFamily="34" charset="-128"/>
              </a:rPr>
              <a:t>int</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someUnusedParameter</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FF"/>
                </a:solidFill>
                <a:effectLst/>
                <a:latin typeface="Arial Unicode MS" panose="020B0604020202020204" pitchFamily="34" charset="-128"/>
              </a:rPr>
              <a:t>params</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 names)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err="1" smtClean="0">
                <a:ln>
                  <a:noFill/>
                </a:ln>
                <a:solidFill>
                  <a:srgbClr val="0000FF"/>
                </a:solidFill>
                <a:effectLst/>
                <a:latin typeface="Arial Unicode MS" panose="020B0604020202020204" pitchFamily="34" charset="-128"/>
              </a:rPr>
              <a:t>foreach</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name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in</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names) </a:t>
            </a:r>
          </a:p>
          <a:p>
            <a:pPr lvl="1"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Console.WriteLine("Hello, " + 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000" b="0" i="0" u="none" strike="noStrike" cap="none" normalizeH="0" baseline="0" dirty="0" smtClean="0">
                <a:ln>
                  <a:noFill/>
                </a:ln>
                <a:solidFill>
                  <a:schemeClr val="tx1"/>
                </a:solidFill>
                <a:effectLst/>
              </a:rPr>
              <a:t/>
            </a:r>
            <a:br>
              <a:rPr kumimoji="0" lang="en-US" altLang="en-US" sz="2000" b="0" i="0" u="none" strike="noStrike" cap="none" normalizeH="0" baseline="0" dirty="0" smtClean="0">
                <a:ln>
                  <a:noFill/>
                </a:ln>
                <a:solidFill>
                  <a:schemeClr val="tx1"/>
                </a:solidFill>
                <a:effectLst/>
              </a:rPr>
            </a:b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1690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7- </a:t>
            </a:r>
            <a:r>
              <a:rPr lang="en-US" sz="2800" b="1" dirty="0"/>
              <a:t>Arrays</a:t>
            </a:r>
            <a:r>
              <a:rPr lang="en-US" sz="2800" dirty="0"/>
              <a:t>.</a:t>
            </a:r>
          </a:p>
        </p:txBody>
      </p:sp>
      <p:sp>
        <p:nvSpPr>
          <p:cNvPr id="11" name="TextBox 10"/>
          <p:cNvSpPr txBox="1"/>
          <p:nvPr/>
        </p:nvSpPr>
        <p:spPr>
          <a:xfrm>
            <a:off x="373525" y="1047303"/>
            <a:ext cx="10231013" cy="5909310"/>
          </a:xfrm>
          <a:prstGeom prst="rect">
            <a:avLst/>
          </a:prstGeom>
          <a:noFill/>
        </p:spPr>
        <p:txBody>
          <a:bodyPr wrap="square" rtlCol="0">
            <a:spAutoFit/>
          </a:bodyPr>
          <a:lstStyle/>
          <a:p>
            <a:pPr lvl="0" eaLnBrk="0" fontAlgn="base" hangingPunct="0">
              <a:lnSpc>
                <a:spcPct val="150000"/>
              </a:lnSpc>
              <a:spcBef>
                <a:spcPct val="0"/>
              </a:spcBef>
              <a:spcAft>
                <a:spcPct val="0"/>
              </a:spcAft>
            </a:pPr>
            <a:r>
              <a:rPr lang="en-US" altLang="en-US" sz="2000" dirty="0" smtClean="0">
                <a:solidFill>
                  <a:srgbClr val="666666"/>
                </a:solidFill>
                <a:latin typeface="Arial" panose="020B0604020202020204" pitchFamily="34" charset="0"/>
                <a:cs typeface="Arial" panose="020B0604020202020204" pitchFamily="34" charset="0"/>
              </a:rPr>
              <a:t>   Arrays </a:t>
            </a:r>
            <a:r>
              <a:rPr lang="en-US" altLang="en-US" sz="2000" dirty="0">
                <a:solidFill>
                  <a:srgbClr val="666666"/>
                </a:solidFill>
                <a:latin typeface="Arial" panose="020B0604020202020204" pitchFamily="34" charset="0"/>
                <a:cs typeface="Arial" panose="020B0604020202020204" pitchFamily="34" charset="0"/>
              </a:rPr>
              <a:t>are declared much like variables</a:t>
            </a:r>
            <a:r>
              <a:rPr lang="en-US" altLang="en-US" sz="2000" dirty="0" smtClean="0">
                <a:solidFill>
                  <a:srgbClr val="666666"/>
                </a:solidFill>
                <a:latin typeface="Arial" panose="020B0604020202020204" pitchFamily="34" charset="0"/>
                <a:cs typeface="Arial" panose="020B0604020202020204" pitchFamily="34" charset="0"/>
              </a:rPr>
              <a:t>,</a:t>
            </a:r>
          </a:p>
          <a:p>
            <a:pPr lvl="0" eaLnBrk="0" fontAlgn="base" hangingPunct="0">
              <a:lnSpc>
                <a:spcPct val="150000"/>
              </a:lnSpc>
              <a:spcBef>
                <a:spcPct val="0"/>
              </a:spcBef>
              <a:spcAft>
                <a:spcPct val="0"/>
              </a:spcAft>
            </a:pPr>
            <a:r>
              <a:rPr lang="en-US" altLang="en-US" sz="2000" dirty="0">
                <a:solidFill>
                  <a:srgbClr val="666666"/>
                </a:solidFill>
                <a:latin typeface="Arial" panose="020B0604020202020204" pitchFamily="34" charset="0"/>
                <a:cs typeface="Arial" panose="020B0604020202020204" pitchFamily="34" charset="0"/>
              </a:rPr>
              <a:t> </a:t>
            </a:r>
            <a:r>
              <a:rPr lang="en-US" altLang="en-US" sz="2000" dirty="0" smtClean="0">
                <a:solidFill>
                  <a:srgbClr val="666666"/>
                </a:solidFill>
                <a:latin typeface="Arial" panose="020B0604020202020204" pitchFamily="34" charset="0"/>
                <a:cs typeface="Arial" panose="020B0604020202020204" pitchFamily="34" charset="0"/>
              </a:rPr>
              <a:t>  with </a:t>
            </a:r>
            <a:r>
              <a:rPr lang="en-US" altLang="en-US" sz="2000" dirty="0">
                <a:solidFill>
                  <a:srgbClr val="666666"/>
                </a:solidFill>
                <a:latin typeface="Arial" panose="020B0604020202020204" pitchFamily="34" charset="0"/>
                <a:cs typeface="Arial" panose="020B0604020202020204" pitchFamily="34" charset="0"/>
              </a:rPr>
              <a:t>a set of </a:t>
            </a:r>
            <a:r>
              <a:rPr lang="en-US" altLang="en-US" sz="2000" dirty="0" smtClean="0">
                <a:solidFill>
                  <a:srgbClr val="666666"/>
                </a:solidFill>
                <a:latin typeface="Arial" panose="020B0604020202020204" pitchFamily="34" charset="0"/>
                <a:cs typeface="Arial" panose="020B0604020202020204" pitchFamily="34" charset="0"/>
              </a:rPr>
              <a:t>[ ] </a:t>
            </a:r>
            <a:r>
              <a:rPr lang="en-US" altLang="en-US" sz="2000" dirty="0">
                <a:solidFill>
                  <a:srgbClr val="666666"/>
                </a:solidFill>
                <a:latin typeface="Arial" panose="020B0604020202020204" pitchFamily="34" charset="0"/>
                <a:cs typeface="Arial" panose="020B0604020202020204" pitchFamily="34" charset="0"/>
              </a:rPr>
              <a:t>brackets after the datatype, </a:t>
            </a:r>
            <a:endParaRPr lang="en-US" altLang="en-US" sz="2000" dirty="0" smtClean="0">
              <a:solidFill>
                <a:srgbClr val="666666"/>
              </a:solidFill>
              <a:latin typeface="Arial" panose="020B0604020202020204" pitchFamily="34" charset="0"/>
              <a:cs typeface="Arial" panose="020B0604020202020204" pitchFamily="34" charset="0"/>
            </a:endParaRPr>
          </a:p>
          <a:p>
            <a:pPr lvl="0" eaLnBrk="0" fontAlgn="base" hangingPunct="0">
              <a:lnSpc>
                <a:spcPct val="150000"/>
              </a:lnSpc>
              <a:spcBef>
                <a:spcPct val="0"/>
              </a:spcBef>
              <a:spcAft>
                <a:spcPct val="0"/>
              </a:spcAft>
            </a:pPr>
            <a:r>
              <a:rPr lang="en-US" altLang="en-US" sz="2000" dirty="0">
                <a:solidFill>
                  <a:srgbClr val="666666"/>
                </a:solidFill>
                <a:latin typeface="Arial" panose="020B0604020202020204" pitchFamily="34" charset="0"/>
                <a:cs typeface="Arial" panose="020B0604020202020204" pitchFamily="34" charset="0"/>
              </a:rPr>
              <a:t> </a:t>
            </a:r>
            <a:r>
              <a:rPr lang="en-US" altLang="en-US" sz="2000" dirty="0" smtClean="0">
                <a:solidFill>
                  <a:srgbClr val="666666"/>
                </a:solidFill>
                <a:latin typeface="Arial" panose="020B0604020202020204" pitchFamily="34" charset="0"/>
                <a:cs typeface="Arial" panose="020B0604020202020204" pitchFamily="34" charset="0"/>
              </a:rPr>
              <a:t>  like this :  </a:t>
            </a:r>
          </a:p>
          <a:p>
            <a:pPr lvl="0" eaLnBrk="0" fontAlgn="base" hangingPunct="0">
              <a:lnSpc>
                <a:spcPct val="150000"/>
              </a:lnSpc>
              <a:spcBef>
                <a:spcPct val="0"/>
              </a:spcBef>
              <a:spcAft>
                <a:spcPct val="0"/>
              </a:spcAft>
            </a:pPr>
            <a:r>
              <a:rPr lang="en-US" altLang="en-US" sz="2400" dirty="0">
                <a:solidFill>
                  <a:srgbClr val="666666"/>
                </a:solidFill>
                <a:latin typeface="Arial" panose="020B0604020202020204" pitchFamily="34" charset="0"/>
                <a:cs typeface="Arial" panose="020B0604020202020204" pitchFamily="34" charset="0"/>
              </a:rPr>
              <a:t> </a:t>
            </a:r>
            <a:r>
              <a:rPr lang="en-US" altLang="en-US" sz="2400" dirty="0" smtClean="0">
                <a:solidFill>
                  <a:srgbClr val="666666"/>
                </a:solidFill>
                <a:latin typeface="Arial" panose="020B0604020202020204" pitchFamily="34" charset="0"/>
                <a:cs typeface="Arial" panose="020B0604020202020204" pitchFamily="34" charset="0"/>
              </a:rPr>
              <a:t>     </a:t>
            </a:r>
            <a:r>
              <a:rPr lang="en-US" altLang="en-US" sz="2400" dirty="0" smtClean="0">
                <a:solidFill>
                  <a:srgbClr val="0000FF"/>
                </a:solidFill>
                <a:latin typeface="Arial Unicode MS" panose="020B0604020202020204" pitchFamily="34" charset="-128"/>
              </a:rPr>
              <a:t>string</a:t>
            </a:r>
            <a:r>
              <a:rPr lang="en-US" altLang="en-US" sz="2400" dirty="0">
                <a:solidFill>
                  <a:srgbClr val="000000"/>
                </a:solidFill>
                <a:latin typeface="Arial Unicode MS" panose="020B0604020202020204" pitchFamily="34" charset="-128"/>
              </a:rPr>
              <a:t>[] names</a:t>
            </a:r>
            <a:r>
              <a:rPr lang="en-US" altLang="en-US" sz="2400" dirty="0" smtClean="0">
                <a:solidFill>
                  <a:srgbClr val="000000"/>
                </a:solidFill>
                <a:latin typeface="Arial Unicode MS" panose="020B0604020202020204" pitchFamily="34" charset="-128"/>
              </a:rPr>
              <a:t>;</a:t>
            </a:r>
          </a:p>
          <a:p>
            <a:pPr lvl="0" eaLnBrk="0" fontAlgn="base" hangingPunct="0">
              <a:lnSpc>
                <a:spcPct val="150000"/>
              </a:lnSpc>
              <a:spcBef>
                <a:spcPct val="0"/>
              </a:spcBef>
              <a:spcAft>
                <a:spcPct val="0"/>
              </a:spcAft>
            </a:pPr>
            <a:r>
              <a:rPr lang="en-US" altLang="en-US" sz="2400" dirty="0">
                <a:solidFill>
                  <a:srgbClr val="000000"/>
                </a:solidFill>
                <a:latin typeface="Arial Unicode MS" panose="020B0604020202020204" pitchFamily="34" charset="-128"/>
              </a:rPr>
              <a:t> </a:t>
            </a:r>
            <a:r>
              <a:rPr lang="en-US" altLang="en-US" sz="2400" dirty="0" smtClean="0">
                <a:solidFill>
                  <a:srgbClr val="666666"/>
                </a:solidFill>
                <a:latin typeface="Arial Unicode MS" panose="020B0604020202020204" pitchFamily="34" charset="-128"/>
              </a:rPr>
              <a:t>  </a:t>
            </a:r>
            <a:r>
              <a:rPr lang="en-US" altLang="en-US" sz="2000" dirty="0" smtClean="0">
                <a:solidFill>
                  <a:srgbClr val="666666"/>
                </a:solidFill>
                <a:latin typeface="Arial" panose="020B0604020202020204" pitchFamily="34" charset="0"/>
                <a:cs typeface="Arial" panose="020B0604020202020204" pitchFamily="34" charset="0"/>
              </a:rPr>
              <a:t>You </a:t>
            </a:r>
            <a:r>
              <a:rPr lang="en-US" altLang="en-US" sz="2000" dirty="0">
                <a:solidFill>
                  <a:srgbClr val="666666"/>
                </a:solidFill>
                <a:latin typeface="Arial" panose="020B0604020202020204" pitchFamily="34" charset="0"/>
                <a:cs typeface="Arial" panose="020B0604020202020204" pitchFamily="34" charset="0"/>
              </a:rPr>
              <a:t>need to instantiate the array to use it, which is done like this</a:t>
            </a:r>
            <a:r>
              <a:rPr lang="en-US" altLang="en-US" sz="2000" dirty="0" smtClean="0">
                <a:solidFill>
                  <a:srgbClr val="666666"/>
                </a:solidFill>
                <a:latin typeface="Arial" panose="020B0604020202020204" pitchFamily="34" charset="0"/>
                <a:cs typeface="Arial" panose="020B0604020202020204" pitchFamily="34" charset="0"/>
              </a:rPr>
              <a:t>:</a:t>
            </a:r>
          </a:p>
          <a:p>
            <a:pPr lvl="0" eaLnBrk="0" fontAlgn="base" hangingPunct="0">
              <a:lnSpc>
                <a:spcPct val="150000"/>
              </a:lnSpc>
              <a:spcBef>
                <a:spcPct val="0"/>
              </a:spcBef>
              <a:spcAft>
                <a:spcPct val="0"/>
              </a:spcAft>
            </a:pPr>
            <a:r>
              <a:rPr lang="en-US" altLang="en-US" sz="2400" dirty="0">
                <a:solidFill>
                  <a:srgbClr val="666666"/>
                </a:solidFill>
                <a:latin typeface="Arial" panose="020B0604020202020204" pitchFamily="34" charset="0"/>
                <a:cs typeface="Arial" panose="020B0604020202020204" pitchFamily="34" charset="0"/>
              </a:rPr>
              <a:t> </a:t>
            </a:r>
            <a:r>
              <a:rPr lang="en-US" altLang="en-US" sz="2400" dirty="0" smtClean="0">
                <a:solidFill>
                  <a:srgbClr val="666666"/>
                </a:solidFill>
                <a:latin typeface="Arial" panose="020B0604020202020204" pitchFamily="34" charset="0"/>
                <a:cs typeface="Arial" panose="020B0604020202020204" pitchFamily="34" charset="0"/>
              </a:rPr>
              <a:t>    </a:t>
            </a:r>
            <a:r>
              <a:rPr lang="en-US" altLang="en-US" sz="2400" dirty="0" smtClean="0">
                <a:solidFill>
                  <a:srgbClr val="0000FF"/>
                </a:solidFill>
                <a:latin typeface="Arial Unicode MS" panose="020B0604020202020204" pitchFamily="34" charset="-128"/>
              </a:rPr>
              <a:t>string</a:t>
            </a:r>
            <a:r>
              <a:rPr lang="en-US" altLang="en-US" sz="2400" dirty="0">
                <a:solidFill>
                  <a:srgbClr val="000000"/>
                </a:solidFill>
                <a:latin typeface="Arial Unicode MS" panose="020B0604020202020204" pitchFamily="34" charset="-128"/>
              </a:rPr>
              <a:t>[] names = </a:t>
            </a:r>
            <a:r>
              <a:rPr lang="en-US" altLang="en-US" sz="2400" dirty="0">
                <a:solidFill>
                  <a:srgbClr val="0000FF"/>
                </a:solidFill>
                <a:latin typeface="Arial Unicode MS" panose="020B0604020202020204" pitchFamily="34" charset="-128"/>
              </a:rPr>
              <a:t>new</a:t>
            </a:r>
            <a:r>
              <a:rPr lang="en-US" altLang="en-US" sz="2400" dirty="0">
                <a:solidFill>
                  <a:srgbClr val="000000"/>
                </a:solidFill>
                <a:latin typeface="Arial Unicode MS" panose="020B0604020202020204" pitchFamily="34" charset="-128"/>
              </a:rPr>
              <a:t> </a:t>
            </a:r>
            <a:r>
              <a:rPr lang="en-US" altLang="en-US" sz="2400" dirty="0">
                <a:solidFill>
                  <a:srgbClr val="0000FF"/>
                </a:solidFill>
                <a:latin typeface="Arial Unicode MS" panose="020B0604020202020204" pitchFamily="34" charset="-128"/>
              </a:rPr>
              <a:t>string</a:t>
            </a:r>
            <a:r>
              <a:rPr lang="en-US" altLang="en-US" sz="2400" dirty="0">
                <a:solidFill>
                  <a:srgbClr val="000000"/>
                </a:solidFill>
                <a:latin typeface="Arial Unicode MS" panose="020B0604020202020204" pitchFamily="34" charset="-128"/>
              </a:rPr>
              <a:t>[2</a:t>
            </a:r>
            <a:r>
              <a:rPr lang="en-US" altLang="en-US" sz="2400" dirty="0" smtClean="0">
                <a:solidFill>
                  <a:srgbClr val="000000"/>
                </a:solidFill>
                <a:latin typeface="Arial Unicode MS" panose="020B0604020202020204" pitchFamily="34" charset="-128"/>
              </a:rPr>
              <a:t>];</a:t>
            </a:r>
          </a:p>
          <a:p>
            <a:pPr lvl="0" eaLnBrk="0" fontAlgn="base" hangingPunct="0">
              <a:lnSpc>
                <a:spcPct val="150000"/>
              </a:lnSpc>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lang="en-US" altLang="en-US" sz="2000" dirty="0" smtClean="0">
                <a:solidFill>
                  <a:srgbClr val="666666"/>
                </a:solidFill>
                <a:latin typeface="Arial Unicode MS" panose="020B0604020202020204" pitchFamily="34" charset="-128"/>
              </a:rPr>
              <a:t> </a:t>
            </a:r>
            <a:r>
              <a:rPr lang="en-US" altLang="en-US" sz="2000" dirty="0">
                <a:solidFill>
                  <a:srgbClr val="666666"/>
                </a:solidFill>
                <a:latin typeface="Arial" panose="020B0604020202020204" pitchFamily="34" charset="0"/>
                <a:cs typeface="Arial" panose="020B0604020202020204" pitchFamily="34" charset="0"/>
              </a:rPr>
              <a:t>The number (2) is the size of the array, that is, the amount of items we </a:t>
            </a:r>
            <a:r>
              <a:rPr lang="en-US" altLang="en-US" sz="2000" dirty="0" smtClean="0">
                <a:solidFill>
                  <a:srgbClr val="666666"/>
                </a:solidFill>
                <a:latin typeface="Arial" panose="020B0604020202020204" pitchFamily="34" charset="0"/>
                <a:cs typeface="Arial" panose="020B0604020202020204" pitchFamily="34" charset="0"/>
              </a:rPr>
              <a:t>  can </a:t>
            </a:r>
            <a:r>
              <a:rPr lang="en-US" altLang="en-US" sz="2000" dirty="0">
                <a:solidFill>
                  <a:srgbClr val="666666"/>
                </a:solidFill>
                <a:latin typeface="Arial" panose="020B0604020202020204" pitchFamily="34" charset="0"/>
                <a:cs typeface="Arial" panose="020B0604020202020204" pitchFamily="34" charset="0"/>
              </a:rPr>
              <a:t>put in it. </a:t>
            </a:r>
            <a:r>
              <a:rPr lang="en-US" altLang="en-US" sz="2000" dirty="0" smtClean="0">
                <a:solidFill>
                  <a:srgbClr val="666666"/>
                </a:solidFill>
                <a:latin typeface="Arial" panose="020B0604020202020204" pitchFamily="34" charset="0"/>
                <a:cs typeface="Arial" panose="020B0604020202020204" pitchFamily="34" charset="0"/>
              </a:rPr>
              <a:t> </a:t>
            </a:r>
          </a:p>
          <a:p>
            <a:pPr lvl="0" eaLnBrk="0" fontAlgn="base" hangingPunct="0">
              <a:lnSpc>
                <a:spcPct val="150000"/>
              </a:lnSpc>
              <a:spcBef>
                <a:spcPct val="0"/>
              </a:spcBef>
              <a:spcAft>
                <a:spcPct val="0"/>
              </a:spcAft>
            </a:pPr>
            <a:r>
              <a:rPr lang="en-US" altLang="en-US" sz="2000" dirty="0">
                <a:solidFill>
                  <a:srgbClr val="666666"/>
                </a:solidFill>
                <a:latin typeface="Arial" panose="020B0604020202020204" pitchFamily="34" charset="0"/>
                <a:cs typeface="Arial" panose="020B0604020202020204" pitchFamily="34" charset="0"/>
              </a:rPr>
              <a:t> </a:t>
            </a:r>
            <a:r>
              <a:rPr lang="en-US" altLang="en-US" sz="2000" dirty="0" smtClean="0">
                <a:solidFill>
                  <a:srgbClr val="666666"/>
                </a:solidFill>
                <a:latin typeface="Arial" panose="020B0604020202020204" pitchFamily="34" charset="0"/>
                <a:cs typeface="Arial" panose="020B0604020202020204" pitchFamily="34" charset="0"/>
              </a:rPr>
              <a:t>   Putting </a:t>
            </a:r>
            <a:r>
              <a:rPr lang="en-US" altLang="en-US" sz="2000" dirty="0">
                <a:solidFill>
                  <a:srgbClr val="666666"/>
                </a:solidFill>
                <a:latin typeface="Arial" panose="020B0604020202020204" pitchFamily="34" charset="0"/>
                <a:cs typeface="Arial" panose="020B0604020202020204" pitchFamily="34" charset="0"/>
              </a:rPr>
              <a:t>items into the array is pretty simple as well</a:t>
            </a:r>
            <a:r>
              <a:rPr lang="en-US" altLang="en-US" sz="2000" dirty="0" smtClean="0">
                <a:solidFill>
                  <a:srgbClr val="666666"/>
                </a:solidFill>
                <a:latin typeface="Arial" panose="020B0604020202020204" pitchFamily="34" charset="0"/>
                <a:cs typeface="Arial" panose="020B0604020202020204" pitchFamily="34" charset="0"/>
              </a:rPr>
              <a:t>:</a:t>
            </a:r>
          </a:p>
          <a:p>
            <a:pPr lvl="0" eaLnBrk="0" fontAlgn="base" hangingPunct="0">
              <a:lnSpc>
                <a:spcPct val="150000"/>
              </a:lnSpc>
              <a:spcBef>
                <a:spcPct val="0"/>
              </a:spcBef>
              <a:spcAft>
                <a:spcPct val="0"/>
              </a:spcAft>
            </a:pPr>
            <a:r>
              <a:rPr lang="en-US" altLang="en-US" sz="2400" dirty="0">
                <a:solidFill>
                  <a:srgbClr val="666666"/>
                </a:solidFill>
                <a:latin typeface="Arial" panose="020B0604020202020204" pitchFamily="34" charset="0"/>
                <a:cs typeface="Arial" panose="020B0604020202020204" pitchFamily="34" charset="0"/>
              </a:rPr>
              <a:t> </a:t>
            </a:r>
            <a:r>
              <a:rPr lang="en-US" altLang="en-US" sz="2400" dirty="0" smtClean="0">
                <a:solidFill>
                  <a:srgbClr val="666666"/>
                </a:solidFill>
                <a:latin typeface="Arial" panose="020B0604020202020204" pitchFamily="34" charset="0"/>
                <a:cs typeface="Arial" panose="020B0604020202020204" pitchFamily="34" charset="0"/>
              </a:rPr>
              <a:t>    </a:t>
            </a:r>
            <a:r>
              <a:rPr lang="en-US" altLang="en-US" sz="2400" dirty="0" smtClean="0">
                <a:solidFill>
                  <a:srgbClr val="000000"/>
                </a:solidFill>
                <a:latin typeface="Arial Unicode MS" panose="020B0604020202020204" pitchFamily="34" charset="-128"/>
              </a:rPr>
              <a:t>names[0</a:t>
            </a:r>
            <a:r>
              <a:rPr lang="en-US" altLang="en-US" sz="2400" dirty="0">
                <a:solidFill>
                  <a:srgbClr val="000000"/>
                </a:solidFill>
                <a:latin typeface="Arial Unicode MS" panose="020B0604020202020204" pitchFamily="34" charset="-128"/>
              </a:rPr>
              <a:t>] = "John Doe";</a:t>
            </a:r>
            <a:r>
              <a:rPr lang="en-US" altLang="en-US" sz="3600" dirty="0"/>
              <a:t> </a:t>
            </a:r>
            <a:endParaRPr lang="en-US" altLang="en-US" sz="5400" dirty="0">
              <a:latin typeface="Arial" panose="020B0604020202020204" pitchFamily="34" charset="0"/>
            </a:endParaRPr>
          </a:p>
          <a:p>
            <a:pPr>
              <a:lnSpc>
                <a:spcPct val="150000"/>
              </a:lnSpc>
            </a:pPr>
            <a:r>
              <a:rPr lang="en-US" sz="2200" b="1" dirty="0">
                <a:solidFill>
                  <a:schemeClr val="accent4"/>
                </a:solidFill>
                <a:latin typeface="Arial" panose="020B0604020202020204" pitchFamily="34" charset="0"/>
                <a:cs typeface="Arial" panose="020B0604020202020204" pitchFamily="34" charset="0"/>
              </a:rPr>
              <a:t/>
            </a:r>
            <a:br>
              <a:rPr lang="en-US" sz="2200" b="1" dirty="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047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7- </a:t>
            </a:r>
            <a:r>
              <a:rPr lang="en-US" sz="2800" b="1" dirty="0" smtClean="0"/>
              <a:t>Arrays </a:t>
            </a:r>
            <a:r>
              <a:rPr lang="en-US" sz="2800" dirty="0" smtClean="0"/>
              <a:t>.</a:t>
            </a:r>
            <a:endParaRPr lang="en-US" sz="2800" dirty="0"/>
          </a:p>
        </p:txBody>
      </p:sp>
      <p:sp>
        <p:nvSpPr>
          <p:cNvPr id="3" name="Rectangle 1"/>
          <p:cNvSpPr>
            <a:spLocks noChangeArrowheads="1"/>
          </p:cNvSpPr>
          <p:nvPr/>
        </p:nvSpPr>
        <p:spPr bwMode="auto">
          <a:xfrm>
            <a:off x="373905" y="1007336"/>
            <a:ext cx="10320785" cy="513208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Arial Unicode MS" panose="020B0604020202020204" pitchFamily="34" charset="-128"/>
              </a:rPr>
              <a:t> using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 System;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Arial Unicode MS" panose="020B0604020202020204" pitchFamily="34" charset="-128"/>
              </a:rPr>
              <a:t> using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 System. Collections;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namespace</a:t>
            </a:r>
            <a:r>
              <a:rPr kumimoji="0" lang="en-US" altLang="en-US" b="0" i="0" u="none" strike="noStrike" cap="none" normalizeH="0" baseline="0" dirty="0" smtClean="0">
                <a:ln>
                  <a:noFill/>
                </a:ln>
                <a:solidFill>
                  <a:srgbClr val="000000"/>
                </a:solidFill>
                <a:effectLst/>
                <a:latin typeface="Arial Unicode MS" panose="020B0604020202020204" pitchFamily="34" charset="-128"/>
              </a:rPr>
              <a:t> ConsoleApplication1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p>
          <a:p>
            <a:pPr lvl="1"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class</a:t>
            </a:r>
            <a:r>
              <a:rPr kumimoji="0" lang="en-US" altLang="en-US" b="0" i="0" u="none" strike="noStrike" cap="none" normalizeH="0" baseline="0" dirty="0" smtClean="0">
                <a:ln>
                  <a:noFill/>
                </a:ln>
                <a:solidFill>
                  <a:srgbClr val="000000"/>
                </a:solidFill>
                <a:effectLst/>
                <a:latin typeface="Arial Unicode MS" panose="020B0604020202020204" pitchFamily="34" charset="-128"/>
              </a:rPr>
              <a:t> Program </a:t>
            </a:r>
          </a:p>
          <a:p>
            <a:pPr lvl="1"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p>
          <a:p>
            <a:pPr lvl="2"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static</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void</a:t>
            </a:r>
            <a:r>
              <a:rPr kumimoji="0" lang="en-US" altLang="en-US" b="0" i="0" u="none" strike="noStrike" cap="none" normalizeH="0" baseline="0" dirty="0" smtClean="0">
                <a:ln>
                  <a:noFill/>
                </a:ln>
                <a:solidFill>
                  <a:srgbClr val="000000"/>
                </a:solidFill>
                <a:effectLst/>
                <a:latin typeface="Arial Unicode MS" panose="020B0604020202020204" pitchFamily="34" charset="-128"/>
              </a:rPr>
              <a:t> Main(</a:t>
            </a:r>
            <a:r>
              <a:rPr kumimoji="0" lang="en-US" altLang="en-US"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args</a:t>
            </a:r>
            <a:r>
              <a:rPr kumimoji="0" lang="en-US" altLang="en-US" b="0" i="0" u="none" strike="noStrike" cap="none" normalizeH="0" baseline="0" dirty="0" smtClean="0">
                <a:ln>
                  <a:noFill/>
                </a:ln>
                <a:solidFill>
                  <a:srgbClr val="000000"/>
                </a:solidFill>
                <a:effectLst/>
                <a:latin typeface="Arial Unicode MS" panose="020B0604020202020204" pitchFamily="34" charset="-128"/>
              </a:rPr>
              <a:t> ) </a:t>
            </a:r>
          </a:p>
          <a:p>
            <a:pPr lvl="2"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p>
          <a:p>
            <a:pPr lvl="3" eaLnBrk="0" fontAlgn="base" hangingPunct="0">
              <a:spcBef>
                <a:spcPct val="0"/>
              </a:spcBef>
              <a:spcAft>
                <a:spcPct val="0"/>
              </a:spcAft>
            </a:pPr>
            <a:r>
              <a:rPr kumimoji="0" lang="en-US" altLang="en-US" b="0" i="0" u="none" strike="noStrike" cap="none" normalizeH="0" baseline="0" dirty="0" smtClean="0">
                <a:ln>
                  <a:noFill/>
                </a:ln>
                <a:solidFill>
                  <a:srgbClr val="0000FF"/>
                </a:solidFill>
                <a:effectLst/>
                <a:latin typeface="Arial Unicode MS" panose="020B0604020202020204" pitchFamily="34" charset="-128"/>
              </a:rPr>
              <a:t>  string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 ] names = </a:t>
            </a:r>
            <a:r>
              <a:rPr kumimoji="0" lang="en-US" altLang="en-US" b="0" i="0" u="none" strike="noStrike" cap="none" normalizeH="0" baseline="0" dirty="0" smtClean="0">
                <a:ln>
                  <a:noFill/>
                </a:ln>
                <a:solidFill>
                  <a:srgbClr val="0000FF"/>
                </a:solidFill>
                <a:effectLst/>
                <a:latin typeface="Arial Unicode MS" panose="020B0604020202020204" pitchFamily="34" charset="-128"/>
              </a:rPr>
              <a:t>new</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[2];</a:t>
            </a:r>
          </a:p>
          <a:p>
            <a:pPr lvl="3"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names[0] = "John Doe";</a:t>
            </a:r>
          </a:p>
          <a:p>
            <a:pPr lvl="3"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lang="en-US" altLang="en-US" dirty="0" smtClean="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names[1] = "Jane Doe";</a:t>
            </a:r>
          </a:p>
          <a:p>
            <a:pPr lvl="3"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err="1" smtClean="0">
                <a:ln>
                  <a:noFill/>
                </a:ln>
                <a:solidFill>
                  <a:srgbClr val="0000FF"/>
                </a:solidFill>
                <a:effectLst/>
                <a:latin typeface="Arial Unicode MS" panose="020B0604020202020204" pitchFamily="34" charset="-128"/>
              </a:rPr>
              <a:t>foreach</a:t>
            </a:r>
            <a:r>
              <a:rPr kumimoji="0" lang="en-US" altLang="en-US" b="0" i="0" u="none" strike="noStrike" cap="none" normalizeH="0" baseline="0" dirty="0" smtClean="0">
                <a:ln>
                  <a:noFill/>
                </a:ln>
                <a:solidFill>
                  <a:srgbClr val="0000FF"/>
                </a:solidFill>
                <a:effectLst/>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r>
              <a:rPr kumimoji="0" lang="en-US" altLang="en-US" b="0" i="0" u="none" strike="noStrike" cap="none" normalizeH="0" baseline="0" dirty="0" smtClean="0">
                <a:ln>
                  <a:noFill/>
                </a:ln>
                <a:solidFill>
                  <a:srgbClr val="0000FF"/>
                </a:solidFill>
                <a:effectLst/>
                <a:latin typeface="Arial Unicode MS" panose="020B0604020202020204" pitchFamily="34" charset="-128"/>
              </a:rPr>
              <a:t>string</a:t>
            </a:r>
            <a:r>
              <a:rPr kumimoji="0" lang="en-US" altLang="en-US" b="0" i="0" u="none" strike="noStrike" cap="none" normalizeH="0" baseline="0" dirty="0" smtClean="0">
                <a:ln>
                  <a:noFill/>
                </a:ln>
                <a:solidFill>
                  <a:srgbClr val="000000"/>
                </a:solidFill>
                <a:effectLst/>
                <a:latin typeface="Arial Unicode MS" panose="020B0604020202020204" pitchFamily="34" charset="-128"/>
              </a:rPr>
              <a:t> s </a:t>
            </a:r>
            <a:r>
              <a:rPr kumimoji="0" lang="en-US" altLang="en-US" b="0" i="0" u="none" strike="noStrike" cap="none" normalizeH="0" baseline="0" dirty="0" smtClean="0">
                <a:ln>
                  <a:noFill/>
                </a:ln>
                <a:solidFill>
                  <a:srgbClr val="0000FF"/>
                </a:solidFill>
                <a:effectLst/>
                <a:latin typeface="Arial Unicode MS" panose="020B0604020202020204" pitchFamily="34" charset="-128"/>
              </a:rPr>
              <a:t>in</a:t>
            </a:r>
            <a:r>
              <a:rPr kumimoji="0" lang="en-US" altLang="en-US" b="0" i="0" u="none" strike="noStrike" cap="none" normalizeH="0" baseline="0" dirty="0" smtClean="0">
                <a:ln>
                  <a:noFill/>
                </a:ln>
                <a:solidFill>
                  <a:srgbClr val="000000"/>
                </a:solidFill>
                <a:effectLst/>
                <a:latin typeface="Arial Unicode MS" panose="020B0604020202020204" pitchFamily="34" charset="-128"/>
              </a:rPr>
              <a:t> names)</a:t>
            </a:r>
          </a:p>
          <a:p>
            <a:pPr lvl="4"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Console.WriteLine</a:t>
            </a:r>
            <a:r>
              <a:rPr kumimoji="0" lang="en-US" altLang="en-US" b="0" i="0" u="none" strike="noStrike" cap="none" normalizeH="0" baseline="0" dirty="0" smtClean="0">
                <a:ln>
                  <a:noFill/>
                </a:ln>
                <a:solidFill>
                  <a:srgbClr val="000000"/>
                </a:solidFill>
                <a:effectLst/>
                <a:latin typeface="Arial Unicode MS" panose="020B0604020202020204" pitchFamily="34" charset="-128"/>
              </a:rPr>
              <a:t>(s);</a:t>
            </a:r>
          </a:p>
          <a:p>
            <a:pPr lvl="3" eaLnBrk="0" fontAlgn="base" hangingPunct="0">
              <a:spcBef>
                <a:spcPct val="0"/>
              </a:spcBef>
              <a:spcAft>
                <a:spcPct val="0"/>
              </a:spcAft>
            </a:pPr>
            <a:r>
              <a:rPr lang="en-US" altLang="en-US" dirty="0">
                <a:solidFill>
                  <a:srgbClr val="000000"/>
                </a:solidFill>
                <a:latin typeface="Arial Unicode MS" panose="020B0604020202020204" pitchFamily="34" charset="-128"/>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rPr>
              <a:t> Console.ReadLine(); </a:t>
            </a:r>
          </a:p>
          <a:p>
            <a:pPr lvl="2"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p>
          <a:p>
            <a:pPr lvl="1"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2800" b="0" i="0" u="none" strike="noStrike" cap="none" normalizeH="0" baseline="0" dirty="0" smtClean="0">
                <a:ln>
                  <a:noFill/>
                </a:ln>
                <a:solidFill>
                  <a:schemeClr val="tx1"/>
                </a:solidFill>
                <a:effectLst/>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8989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1994" y="1905000"/>
            <a:ext cx="6858002" cy="1828800"/>
          </a:xfrm>
        </p:spPr>
        <p:txBody>
          <a:bodyPr/>
          <a:lstStyle/>
          <a:p>
            <a:r>
              <a:rPr lang="en-US" dirty="0" smtClean="0"/>
              <a:t>Chapter Three </a:t>
            </a:r>
            <a:endParaRPr lang="en-US" dirty="0"/>
          </a:p>
        </p:txBody>
      </p:sp>
      <p:sp>
        <p:nvSpPr>
          <p:cNvPr id="3" name="Text Placeholder 2"/>
          <p:cNvSpPr>
            <a:spLocks noGrp="1"/>
          </p:cNvSpPr>
          <p:nvPr>
            <p:ph type="body" idx="1"/>
          </p:nvPr>
        </p:nvSpPr>
        <p:spPr>
          <a:xfrm>
            <a:off x="3721994" y="3733800"/>
            <a:ext cx="8255358" cy="914400"/>
          </a:xfrm>
        </p:spPr>
        <p:txBody>
          <a:bodyPr/>
          <a:lstStyle/>
          <a:p>
            <a:r>
              <a:rPr lang="en-US" sz="2800" dirty="0" smtClean="0"/>
              <a:t>C# Fundamentals.</a:t>
            </a:r>
            <a:endParaRPr lang="en-US" dirty="0"/>
          </a:p>
        </p:txBody>
      </p:sp>
    </p:spTree>
    <p:extLst>
      <p:ext uri="{BB962C8B-B14F-4D97-AF65-F5344CB8AC3E}">
        <p14:creationId xmlns:p14="http://schemas.microsoft.com/office/powerpoint/2010/main" val="193506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027" y="330558"/>
            <a:ext cx="10058402" cy="699752"/>
          </a:xfrm>
        </p:spPr>
        <p:txBody>
          <a:bodyPr>
            <a:normAutofit/>
          </a:bodyPr>
          <a:lstStyle/>
          <a:p>
            <a:r>
              <a:rPr lang="en-US" sz="3200" dirty="0" smtClean="0"/>
              <a:t>Chapter Two Content :</a:t>
            </a:r>
            <a:endParaRPr lang="en-US" sz="3200" dirty="0"/>
          </a:p>
        </p:txBody>
      </p:sp>
      <p:sp>
        <p:nvSpPr>
          <p:cNvPr id="3" name="Content Placeholder 2"/>
          <p:cNvSpPr>
            <a:spLocks noGrp="1"/>
          </p:cNvSpPr>
          <p:nvPr>
            <p:ph idx="1"/>
          </p:nvPr>
        </p:nvSpPr>
        <p:spPr>
          <a:xfrm>
            <a:off x="872029" y="1211687"/>
            <a:ext cx="10058400" cy="4229100"/>
          </a:xfrm>
        </p:spPr>
        <p:txBody>
          <a:bodyPr>
            <a:normAutofit/>
          </a:bodyPr>
          <a:lstStyle/>
          <a:p>
            <a:pPr marL="0" indent="0">
              <a:buNone/>
            </a:pPr>
            <a:r>
              <a:rPr lang="en-US" dirty="0"/>
              <a:t>1- Classes .</a:t>
            </a:r>
            <a:br>
              <a:rPr lang="en-US" dirty="0"/>
            </a:br>
            <a:r>
              <a:rPr lang="en-US" dirty="0"/>
              <a:t>2- Enumerations . </a:t>
            </a:r>
          </a:p>
          <a:p>
            <a:pPr marL="0" indent="0">
              <a:buNone/>
            </a:pPr>
            <a:r>
              <a:rPr lang="en-US" dirty="0"/>
              <a:t>3- Nullables . </a:t>
            </a:r>
          </a:p>
          <a:p>
            <a:pPr marL="0" indent="0">
              <a:buNone/>
            </a:pPr>
            <a:r>
              <a:rPr lang="en-US" dirty="0"/>
              <a:t>4- </a:t>
            </a:r>
            <a:r>
              <a:rPr lang="en-US" dirty="0" smtClean="0"/>
              <a:t>Structure .</a:t>
            </a:r>
          </a:p>
          <a:p>
            <a:pPr marL="0" indent="0">
              <a:buNone/>
            </a:pPr>
            <a:r>
              <a:rPr lang="en-US" dirty="0" smtClean="0"/>
              <a:t>5- </a:t>
            </a:r>
            <a:r>
              <a:rPr lang="en-US" dirty="0"/>
              <a:t>Exception handling </a:t>
            </a:r>
            <a:r>
              <a:rPr lang="en-US" dirty="0" smtClean="0"/>
              <a:t>. </a:t>
            </a:r>
          </a:p>
          <a:p>
            <a:pPr marL="0" indent="0">
              <a:buNone/>
            </a:pPr>
            <a:r>
              <a:rPr lang="en-US" dirty="0" smtClean="0"/>
              <a:t>6- Debugging . </a:t>
            </a:r>
            <a:endParaRPr lang="en-US" dirty="0"/>
          </a:p>
        </p:txBody>
      </p:sp>
    </p:spTree>
    <p:extLst>
      <p:ext uri="{BB962C8B-B14F-4D97-AF65-F5344CB8AC3E}">
        <p14:creationId xmlns:p14="http://schemas.microsoft.com/office/powerpoint/2010/main" val="696425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Introduction : </a:t>
            </a:r>
            <a:endParaRPr lang="en-US" sz="2800" dirty="0"/>
          </a:p>
        </p:txBody>
      </p:sp>
      <p:sp>
        <p:nvSpPr>
          <p:cNvPr id="11" name="TextBox 10"/>
          <p:cNvSpPr txBox="1"/>
          <p:nvPr/>
        </p:nvSpPr>
        <p:spPr>
          <a:xfrm>
            <a:off x="368299" y="622300"/>
            <a:ext cx="10231013" cy="2677656"/>
          </a:xfrm>
          <a:prstGeom prst="rect">
            <a:avLst/>
          </a:prstGeom>
          <a:noFill/>
        </p:spPr>
        <p:txBody>
          <a:bodyPr wrap="square" rtlCol="0">
            <a:spAutoFit/>
          </a:bodyPr>
          <a:lstStyle/>
          <a:p>
            <a:r>
              <a:rPr lang="en-US" sz="2400" b="1" dirty="0" smtClean="0"/>
              <a:t>Besides or after finishing this chapter you need also to study my online</a:t>
            </a:r>
            <a:br>
              <a:rPr lang="en-US" sz="2400" b="1" dirty="0" smtClean="0"/>
            </a:br>
            <a:r>
              <a:rPr lang="en-US" sz="2400" b="1" dirty="0" smtClean="0"/>
              <a:t>course about OOP : </a:t>
            </a:r>
            <a:br>
              <a:rPr lang="en-US" sz="2400" b="1" dirty="0" smtClean="0"/>
            </a:br>
            <a:r>
              <a:rPr lang="en-US" sz="2400" b="1" dirty="0"/>
              <a:t/>
            </a:r>
            <a:br>
              <a:rPr lang="en-US" sz="2400" b="1" dirty="0"/>
            </a:br>
            <a:r>
              <a:rPr lang="en-US" sz="2400" b="1" dirty="0">
                <a:solidFill>
                  <a:schemeClr val="bg2">
                    <a:lumMod val="75000"/>
                  </a:schemeClr>
                </a:solidFill>
                <a:latin typeface="Arial" panose="020B0604020202020204" pitchFamily="34" charset="0"/>
                <a:cs typeface="Arial" panose="020B0604020202020204" pitchFamily="34" charset="0"/>
              </a:rPr>
              <a:t>https://www.youtube.com/watch?v=gJmskx4waBI&amp;list=PL_3rspHWVSiG2RwYKF6dP6B99shuJ9WiS</a:t>
            </a:r>
            <a:r>
              <a:rPr lang="en-US" sz="2400" b="1" dirty="0" smtClean="0"/>
              <a:t/>
            </a:r>
            <a:br>
              <a:rPr lang="en-US" sz="2400" b="1" dirty="0" smtClean="0"/>
            </a:br>
            <a:endParaRPr lang="en-US" sz="2400" b="1" dirty="0"/>
          </a:p>
        </p:txBody>
      </p:sp>
      <p:sp>
        <p:nvSpPr>
          <p:cNvPr id="5" name="Rectangle 2"/>
          <p:cNvSpPr>
            <a:spLocks noChangeArrowheads="1"/>
          </p:cNvSpPr>
          <p:nvPr/>
        </p:nvSpPr>
        <p:spPr bwMode="auto">
          <a:xfrm>
            <a:off x="368299" y="4975028"/>
            <a:ext cx="9725371" cy="57699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Console.WriteLine      ( “  Have </a:t>
            </a:r>
            <a:r>
              <a:rPr kumimoji="0" lang="en-US" altLang="en-US" sz="2000" b="0" i="0" u="none" strike="noStrike" cap="none" normalizeH="0" dirty="0" smtClean="0">
                <a:ln>
                  <a:noFill/>
                </a:ln>
                <a:solidFill>
                  <a:srgbClr val="0000FF"/>
                </a:solidFill>
                <a:effectLst/>
                <a:latin typeface="Arial Unicode MS" panose="020B0604020202020204" pitchFamily="34" charset="-128"/>
              </a:rPr>
              <a:t> Fun   !!!!   </a:t>
            </a:r>
            <a:r>
              <a:rPr kumimoji="0" lang="en-US" altLang="en-US" sz="2000" b="0" i="0" u="none" strike="noStrike" cap="none" normalizeH="0" baseline="0" dirty="0" smtClean="0">
                <a:ln>
                  <a:noFill/>
                </a:ln>
                <a:solidFill>
                  <a:srgbClr val="0000FF"/>
                </a:solidFill>
                <a:effectLst/>
                <a:latin typeface="Arial Unicode MS" panose="020B0604020202020204" pitchFamily="34" charset="-128"/>
              </a:rPr>
              <a:t>”   )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967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1- Classes : </a:t>
            </a:r>
            <a:endParaRPr lang="en-US" sz="2800" dirty="0"/>
          </a:p>
        </p:txBody>
      </p:sp>
      <p:sp>
        <p:nvSpPr>
          <p:cNvPr id="11" name="TextBox 10"/>
          <p:cNvSpPr txBox="1"/>
          <p:nvPr/>
        </p:nvSpPr>
        <p:spPr>
          <a:xfrm>
            <a:off x="368299" y="622300"/>
            <a:ext cx="10231013" cy="6278642"/>
          </a:xfrm>
          <a:prstGeom prst="rect">
            <a:avLst/>
          </a:prstGeom>
          <a:noFill/>
        </p:spPr>
        <p:txBody>
          <a:bodyPr wrap="square" rtlCol="0">
            <a:spAutoFit/>
          </a:bodyPr>
          <a:lstStyle/>
          <a:p>
            <a:r>
              <a:rPr lang="en-US" sz="2200" b="1" dirty="0">
                <a:solidFill>
                  <a:schemeClr val="bg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a:t>
            </a:r>
            <a:r>
              <a:rPr lang="en-US" sz="2200" dirty="0" smtClean="0">
                <a:solidFill>
                  <a:schemeClr val="accent4"/>
                </a:solidFill>
                <a:latin typeface="Arial" panose="020B0604020202020204" pitchFamily="34" charset="0"/>
                <a:cs typeface="Arial" panose="020B0604020202020204" pitchFamily="34" charset="0"/>
              </a:rPr>
              <a:t> </a:t>
            </a:r>
            <a:r>
              <a:rPr lang="en-US" sz="2400" b="1" dirty="0" smtClean="0">
                <a:solidFill>
                  <a:schemeClr val="accent4"/>
                </a:solidFill>
                <a:latin typeface="Arial" panose="020B0604020202020204" pitchFamily="34" charset="0"/>
                <a:cs typeface="Arial" panose="020B0604020202020204" pitchFamily="34" charset="0"/>
              </a:rPr>
              <a:t>class</a:t>
            </a:r>
            <a:r>
              <a:rPr lang="en-US" sz="2400" dirty="0" smtClean="0">
                <a:solidFill>
                  <a:schemeClr val="accent4"/>
                </a:solidFill>
                <a:latin typeface="Arial" panose="020B0604020202020204" pitchFamily="34" charset="0"/>
                <a:cs typeface="Arial" panose="020B0604020202020204" pitchFamily="34" charset="0"/>
              </a:rPr>
              <a:t> </a:t>
            </a:r>
            <a:r>
              <a:rPr lang="en-US" sz="2200" dirty="0">
                <a:solidFill>
                  <a:schemeClr val="accent4"/>
                </a:solidFill>
                <a:latin typeface="Arial" panose="020B0604020202020204" pitchFamily="34" charset="0"/>
                <a:cs typeface="Arial" panose="020B0604020202020204" pitchFamily="34" charset="0"/>
              </a:rPr>
              <a:t>is a group of related methods and variables. </a:t>
            </a:r>
            <a:endParaRPr lang="en-US" sz="2200" dirty="0" smtClean="0">
              <a:solidFill>
                <a:schemeClr val="accent4"/>
              </a:solidFill>
              <a:latin typeface="Arial" panose="020B0604020202020204" pitchFamily="34" charset="0"/>
              <a:cs typeface="Arial" panose="020B0604020202020204" pitchFamily="34" charset="0"/>
            </a:endParaRPr>
          </a:p>
          <a:p>
            <a:r>
              <a:rPr lang="en-US" sz="2200" dirty="0" smtClean="0">
                <a:solidFill>
                  <a:schemeClr val="accent4"/>
                </a:solidFill>
                <a:latin typeface="Arial" panose="020B0604020202020204" pitchFamily="34" charset="0"/>
                <a:cs typeface="Arial" panose="020B0604020202020204" pitchFamily="34" charset="0"/>
              </a:rPr>
              <a:t>A </a:t>
            </a:r>
            <a:r>
              <a:rPr lang="en-US" sz="2200" dirty="0">
                <a:solidFill>
                  <a:schemeClr val="accent4"/>
                </a:solidFill>
                <a:latin typeface="Arial" panose="020B0604020202020204" pitchFamily="34" charset="0"/>
                <a:cs typeface="Arial" panose="020B0604020202020204" pitchFamily="34" charset="0"/>
              </a:rPr>
              <a:t>class describes these things, and in most cases, you create an instance of this class, now referred to as an object. On this object, you use the defined methods and variables. Of course, you can create as many instances of your class as you want to. Classes, and Object Oriented programming in general, is a huge topic. We will cover some of it in this chapter as well as in later chapters, but not all of it. </a:t>
            </a:r>
            <a:endParaRPr lang="en-US" sz="2200" dirty="0" smtClean="0">
              <a:solidFill>
                <a:schemeClr val="accent4"/>
              </a:solidFill>
              <a:latin typeface="Arial" panose="020B0604020202020204" pitchFamily="34" charset="0"/>
              <a:cs typeface="Arial" panose="020B0604020202020204" pitchFamily="34" charset="0"/>
            </a:endParaRPr>
          </a:p>
          <a:p>
            <a:endParaRPr lang="en-US" sz="2200" dirty="0" smtClean="0">
              <a:solidFill>
                <a:schemeClr val="accent4"/>
              </a:solidFill>
              <a:latin typeface="Arial" panose="020B0604020202020204" pitchFamily="34" charset="0"/>
              <a:cs typeface="Arial" panose="020B0604020202020204" pitchFamily="34" charset="0"/>
            </a:endParaRPr>
          </a:p>
          <a:p>
            <a:r>
              <a:rPr lang="en-US" sz="2400" b="1" dirty="0">
                <a:solidFill>
                  <a:schemeClr val="accent4"/>
                </a:solidFill>
                <a:latin typeface="Arial" panose="020B0604020202020204" pitchFamily="34" charset="0"/>
                <a:cs typeface="Arial" panose="020B0604020202020204" pitchFamily="34" charset="0"/>
              </a:rPr>
              <a:t>Encapsulation</a:t>
            </a:r>
            <a:r>
              <a:rPr lang="en-US" sz="2400" dirty="0"/>
              <a:t> </a:t>
            </a:r>
            <a:r>
              <a:rPr lang="en-US" sz="2200" dirty="0">
                <a:solidFill>
                  <a:schemeClr val="accent4"/>
                </a:solidFill>
                <a:latin typeface="Arial" panose="020B0604020202020204" pitchFamily="34" charset="0"/>
                <a:cs typeface="Arial" panose="020B0604020202020204" pitchFamily="34" charset="0"/>
              </a:rPr>
              <a:t>is defined 'as the process of enclosing one or more items within a physical or logical package'. Encapsulation, in object oriented programming methodology, prevents access to implementation details</a:t>
            </a:r>
            <a:r>
              <a:rPr lang="en-US" sz="2200" dirty="0" smtClean="0">
                <a:solidFill>
                  <a:schemeClr val="accent4"/>
                </a:solidFill>
                <a:latin typeface="Arial" panose="020B0604020202020204" pitchFamily="34" charset="0"/>
                <a:cs typeface="Arial" panose="020B0604020202020204" pitchFamily="34" charset="0"/>
              </a:rPr>
              <a:t>.</a:t>
            </a:r>
          </a:p>
          <a:p>
            <a:r>
              <a:rPr lang="en-US" sz="2400" b="1" dirty="0">
                <a:solidFill>
                  <a:schemeClr val="accent4"/>
                </a:solidFill>
                <a:latin typeface="Arial" panose="020B0604020202020204" pitchFamily="34" charset="0"/>
                <a:cs typeface="Arial" panose="020B0604020202020204" pitchFamily="34" charset="0"/>
              </a:rPr>
              <a:t>Encapsulation</a:t>
            </a:r>
            <a:r>
              <a:rPr lang="en-US" sz="2400" dirty="0"/>
              <a:t> </a:t>
            </a:r>
            <a:r>
              <a:rPr lang="en-US" sz="2200" dirty="0">
                <a:solidFill>
                  <a:schemeClr val="accent4"/>
                </a:solidFill>
                <a:latin typeface="Arial" panose="020B0604020202020204" pitchFamily="34" charset="0"/>
                <a:cs typeface="Arial" panose="020B0604020202020204" pitchFamily="34" charset="0"/>
              </a:rPr>
              <a:t>is implemented by using access specifiers. An access specifier defines the scope and visibility of a class member. C# supports the following access specifiers:</a:t>
            </a:r>
          </a:p>
          <a:p>
            <a:pPr lvl="1" algn="l"/>
            <a:r>
              <a:rPr lang="en-US" sz="2200" b="1" dirty="0" smtClean="0">
                <a:solidFill>
                  <a:schemeClr val="bg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Public                                    + Private</a:t>
            </a:r>
            <a:endParaRPr lang="en-US" sz="2200" b="1" dirty="0">
              <a:solidFill>
                <a:schemeClr val="bg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lvl="1" algn="l"/>
            <a:r>
              <a:rPr lang="en-US" sz="2200" b="1" dirty="0" smtClean="0">
                <a:solidFill>
                  <a:schemeClr val="bg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Protected                              + Internal</a:t>
            </a:r>
          </a:p>
          <a:p>
            <a:pPr lvl="1" algn="l"/>
            <a:r>
              <a:rPr lang="en-US" sz="2200" b="1" dirty="0" smtClean="0">
                <a:solidFill>
                  <a:schemeClr val="bg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Protected internal</a:t>
            </a:r>
          </a:p>
          <a:p>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1526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304800"/>
            <a:ext cx="10058402" cy="699752"/>
          </a:xfrm>
        </p:spPr>
        <p:txBody>
          <a:bodyPr>
            <a:normAutofit/>
          </a:bodyPr>
          <a:lstStyle/>
          <a:p>
            <a:r>
              <a:rPr lang="en-US" sz="3200" dirty="0" smtClean="0"/>
              <a:t>Chapter One Content :</a:t>
            </a:r>
            <a:endParaRPr lang="en-US" sz="3200" dirty="0"/>
          </a:p>
        </p:txBody>
      </p:sp>
      <p:sp>
        <p:nvSpPr>
          <p:cNvPr id="5" name="Content Placeholder 2"/>
          <p:cNvSpPr>
            <a:spLocks noGrp="1"/>
          </p:cNvSpPr>
          <p:nvPr>
            <p:ph idx="1"/>
          </p:nvPr>
        </p:nvSpPr>
        <p:spPr>
          <a:xfrm>
            <a:off x="1065212" y="1173051"/>
            <a:ext cx="10058400" cy="4229100"/>
          </a:xfrm>
        </p:spPr>
        <p:txBody>
          <a:bodyPr/>
          <a:lstStyle/>
          <a:p>
            <a:pPr marL="0" indent="0">
              <a:buNone/>
            </a:pPr>
            <a:r>
              <a:rPr lang="en-US" dirty="0" smtClean="0"/>
              <a:t>1- install visual Studio 2013 , 2015 , 2017 . </a:t>
            </a:r>
            <a:br>
              <a:rPr lang="en-US" dirty="0" smtClean="0"/>
            </a:br>
            <a:r>
              <a:rPr lang="en-US" dirty="0" smtClean="0"/>
              <a:t>2- Visual studio history . </a:t>
            </a:r>
            <a:br>
              <a:rPr lang="en-US" dirty="0" smtClean="0"/>
            </a:br>
            <a:r>
              <a:rPr lang="en-US" dirty="0" smtClean="0"/>
              <a:t>3- Lets have a look . </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169" y="2944216"/>
            <a:ext cx="3396837" cy="2660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1834" y="2944216"/>
            <a:ext cx="3461143" cy="2660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4177" y="2944216"/>
            <a:ext cx="4111605" cy="26605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05636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394057" y="576110"/>
            <a:ext cx="10231013" cy="461665"/>
          </a:xfrm>
          <a:prstGeom prst="rect">
            <a:avLst/>
          </a:prstGeom>
          <a:noFill/>
        </p:spPr>
        <p:txBody>
          <a:bodyPr wrap="square" rtlCol="0">
            <a:spAutoFit/>
          </a:bodyPr>
          <a:lstStyle/>
          <a:p>
            <a:r>
              <a:rPr lang="en-US" sz="2400" b="1" dirty="0" smtClean="0"/>
              <a:t>Lets see some Examples of classes : </a:t>
            </a:r>
            <a:endParaRPr lang="en-US" sz="2400" b="1" dirty="0"/>
          </a:p>
        </p:txBody>
      </p:sp>
      <p:sp>
        <p:nvSpPr>
          <p:cNvPr id="5" name="Rectangle 2"/>
          <p:cNvSpPr>
            <a:spLocks noChangeArrowheads="1"/>
          </p:cNvSpPr>
          <p:nvPr/>
        </p:nvSpPr>
        <p:spPr bwMode="auto">
          <a:xfrm>
            <a:off x="0" y="1048802"/>
            <a:ext cx="12192000" cy="58091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eaLnBrk="0" fontAlgn="base" hangingPunct="0">
              <a:spcBef>
                <a:spcPct val="0"/>
              </a:spcBef>
              <a:spcAft>
                <a:spcPct val="0"/>
              </a:spcAft>
            </a:pPr>
            <a:r>
              <a:rPr lang="en-US" dirty="0" smtClean="0"/>
              <a:t>    </a:t>
            </a:r>
            <a:r>
              <a:rPr lang="en-US" dirty="0">
                <a:solidFill>
                  <a:srgbClr val="0000FF"/>
                </a:solidFill>
                <a:latin typeface="Arial Unicode MS" panose="020B0604020202020204" pitchFamily="34" charset="-128"/>
              </a:rPr>
              <a:t>static void </a:t>
            </a:r>
            <a:r>
              <a:rPr lang="en-US" dirty="0" smtClean="0">
                <a:solidFill>
                  <a:schemeClr val="tx2">
                    <a:lumMod val="95000"/>
                    <a:lumOff val="5000"/>
                  </a:schemeClr>
                </a:solidFill>
                <a:latin typeface="Arial Unicode MS" panose="020B0604020202020204" pitchFamily="34" charset="-128"/>
              </a:rPr>
              <a:t>Main </a:t>
            </a:r>
            <a:r>
              <a:rPr lang="en-US" dirty="0" smtClean="0">
                <a:solidFill>
                  <a:srgbClr val="0000FF"/>
                </a:solidFill>
                <a:latin typeface="Arial Unicode MS" panose="020B0604020202020204" pitchFamily="34" charset="-128"/>
              </a:rPr>
              <a:t>(  string [  ] </a:t>
            </a:r>
            <a:r>
              <a:rPr lang="en-US" dirty="0" err="1">
                <a:solidFill>
                  <a:schemeClr val="tx2">
                    <a:lumMod val="95000"/>
                    <a:lumOff val="5000"/>
                  </a:schemeClr>
                </a:solidFill>
                <a:latin typeface="Arial Unicode MS" panose="020B0604020202020204" pitchFamily="34" charset="-128"/>
              </a:rPr>
              <a:t>args</a:t>
            </a:r>
            <a:r>
              <a:rPr lang="en-US" dirty="0" smtClean="0">
                <a:solidFill>
                  <a:srgbClr val="0000FF"/>
                </a:solidFill>
                <a:latin typeface="Arial Unicode MS" panose="020B0604020202020204" pitchFamily="34" charset="-128"/>
              </a:rPr>
              <a:t> )</a:t>
            </a:r>
            <a:endParaRPr lang="en-US" dirty="0">
              <a:solidFill>
                <a:srgbClr val="0000FF"/>
              </a:solidFill>
              <a:latin typeface="Arial Unicode MS" panose="020B0604020202020204" pitchFamily="34" charset="-128"/>
            </a:endParaRPr>
          </a:p>
          <a:p>
            <a:pPr eaLnBrk="0" fontAlgn="base" hangingPunct="0">
              <a:spcBef>
                <a:spcPct val="0"/>
              </a:spcBef>
              <a:spcAft>
                <a:spcPct val="0"/>
              </a:spcAft>
            </a:pPr>
            <a:r>
              <a:rPr lang="en-US" dirty="0">
                <a:solidFill>
                  <a:srgbClr val="0000FF"/>
                </a:solidFill>
                <a:latin typeface="Arial Unicode MS" panose="020B0604020202020204" pitchFamily="34" charset="-128"/>
              </a:rPr>
              <a:t>        {</a:t>
            </a:r>
          </a:p>
          <a:p>
            <a:pPr eaLnBrk="0" fontAlgn="base" hangingPunct="0">
              <a:spcBef>
                <a:spcPct val="0"/>
              </a:spcBef>
              <a:spcAft>
                <a:spcPct val="0"/>
              </a:spcAft>
            </a:pPr>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Car  </a:t>
            </a:r>
            <a:r>
              <a:rPr lang="en-US" dirty="0" err="1">
                <a:solidFill>
                  <a:schemeClr val="tx2">
                    <a:lumMod val="95000"/>
                    <a:lumOff val="5000"/>
                  </a:schemeClr>
                </a:solidFill>
                <a:latin typeface="Arial Unicode MS" panose="020B0604020202020204" pitchFamily="34" charset="-128"/>
              </a:rPr>
              <a:t>mycar</a:t>
            </a:r>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 =  </a:t>
            </a:r>
            <a:r>
              <a:rPr lang="en-US" dirty="0">
                <a:solidFill>
                  <a:srgbClr val="0000FF"/>
                </a:solidFill>
                <a:latin typeface="Arial Unicode MS" panose="020B0604020202020204" pitchFamily="34" charset="-128"/>
              </a:rPr>
              <a:t>new Car</a:t>
            </a:r>
            <a:r>
              <a:rPr lang="en-US" dirty="0" smtClean="0">
                <a:solidFill>
                  <a:srgbClr val="0000FF"/>
                </a:solidFill>
                <a:latin typeface="Arial Unicode MS" panose="020B0604020202020204" pitchFamily="34" charset="-128"/>
              </a:rPr>
              <a:t>( ) ;</a:t>
            </a:r>
            <a:endParaRPr lang="en-US" dirty="0">
              <a:solidFill>
                <a:srgbClr val="0000FF"/>
              </a:solidFill>
              <a:latin typeface="Arial Unicode MS" panose="020B0604020202020204" pitchFamily="34" charset="-128"/>
            </a:endParaRPr>
          </a:p>
          <a:p>
            <a:pPr eaLnBrk="0" fontAlgn="base" hangingPunct="0">
              <a:spcBef>
                <a:spcPct val="0"/>
              </a:spcBef>
              <a:spcAft>
                <a:spcPct val="0"/>
              </a:spcAft>
            </a:pPr>
            <a:r>
              <a:rPr lang="en-US" dirty="0">
                <a:solidFill>
                  <a:srgbClr val="0000FF"/>
                </a:solidFill>
                <a:latin typeface="Arial Unicode MS" panose="020B0604020202020204" pitchFamily="34" charset="-128"/>
              </a:rPr>
              <a:t>            </a:t>
            </a:r>
            <a:r>
              <a:rPr lang="en-US" dirty="0" err="1">
                <a:solidFill>
                  <a:srgbClr val="0000FF"/>
                </a:solidFill>
                <a:latin typeface="Arial Unicode MS" panose="020B0604020202020204" pitchFamily="34" charset="-128"/>
              </a:rPr>
              <a:t>mycar.</a:t>
            </a:r>
            <a:r>
              <a:rPr lang="en-US" dirty="0" err="1">
                <a:solidFill>
                  <a:schemeClr val="tx2">
                    <a:lumMod val="95000"/>
                    <a:lumOff val="5000"/>
                  </a:schemeClr>
                </a:solidFill>
                <a:latin typeface="Arial Unicode MS" panose="020B0604020202020204" pitchFamily="34" charset="-128"/>
              </a:rPr>
              <a:t>Name</a:t>
            </a:r>
            <a:r>
              <a:rPr lang="en-US" dirty="0">
                <a:solidFill>
                  <a:srgbClr val="0000FF"/>
                </a:solidFill>
                <a:latin typeface="Arial Unicode MS" panose="020B0604020202020204" pitchFamily="34" charset="-128"/>
              </a:rPr>
              <a:t> = "</a:t>
            </a:r>
            <a:r>
              <a:rPr lang="en-US" dirty="0" err="1">
                <a:solidFill>
                  <a:schemeClr val="tx2">
                    <a:lumMod val="95000"/>
                    <a:lumOff val="5000"/>
                  </a:schemeClr>
                </a:solidFill>
                <a:latin typeface="Arial Unicode MS" panose="020B0604020202020204" pitchFamily="34" charset="-128"/>
              </a:rPr>
              <a:t>lamobergeny</a:t>
            </a:r>
            <a:r>
              <a:rPr lang="en-US" dirty="0">
                <a:solidFill>
                  <a:srgbClr val="0000FF"/>
                </a:solidFill>
                <a:latin typeface="Arial Unicode MS" panose="020B0604020202020204" pitchFamily="34" charset="-128"/>
              </a:rPr>
              <a:t>";</a:t>
            </a:r>
          </a:p>
          <a:p>
            <a:pPr eaLnBrk="0" fontAlgn="base" hangingPunct="0">
              <a:spcBef>
                <a:spcPct val="0"/>
              </a:spcBef>
              <a:spcAft>
                <a:spcPct val="0"/>
              </a:spcAft>
            </a:pPr>
            <a:r>
              <a:rPr lang="en-US" dirty="0">
                <a:solidFill>
                  <a:srgbClr val="0000FF"/>
                </a:solidFill>
                <a:latin typeface="Arial Unicode MS" panose="020B0604020202020204" pitchFamily="34" charset="-128"/>
              </a:rPr>
              <a:t>            </a:t>
            </a:r>
            <a:r>
              <a:rPr lang="en-US" dirty="0" err="1">
                <a:solidFill>
                  <a:srgbClr val="0000FF"/>
                </a:solidFill>
                <a:latin typeface="Arial Unicode MS" panose="020B0604020202020204" pitchFamily="34" charset="-128"/>
              </a:rPr>
              <a:t>mycar.</a:t>
            </a:r>
            <a:r>
              <a:rPr lang="en-US" dirty="0" err="1">
                <a:solidFill>
                  <a:schemeClr val="tx2">
                    <a:lumMod val="95000"/>
                    <a:lumOff val="5000"/>
                  </a:schemeClr>
                </a:solidFill>
                <a:latin typeface="Arial Unicode MS" panose="020B0604020202020204" pitchFamily="34" charset="-128"/>
              </a:rPr>
              <a:t>Color</a:t>
            </a:r>
            <a:r>
              <a:rPr lang="en-US" dirty="0">
                <a:solidFill>
                  <a:srgbClr val="0000FF"/>
                </a:solidFill>
                <a:latin typeface="Arial Unicode MS" panose="020B0604020202020204" pitchFamily="34" charset="-128"/>
              </a:rPr>
              <a:t> = "</a:t>
            </a:r>
            <a:r>
              <a:rPr lang="en-US" dirty="0">
                <a:solidFill>
                  <a:schemeClr val="tx2">
                    <a:lumMod val="95000"/>
                    <a:lumOff val="5000"/>
                  </a:schemeClr>
                </a:solidFill>
                <a:latin typeface="Arial Unicode MS" panose="020B0604020202020204" pitchFamily="34" charset="-128"/>
              </a:rPr>
              <a:t>blue</a:t>
            </a:r>
            <a:r>
              <a:rPr lang="en-US" dirty="0">
                <a:solidFill>
                  <a:srgbClr val="0000FF"/>
                </a:solidFill>
                <a:latin typeface="Arial Unicode MS" panose="020B0604020202020204" pitchFamily="34" charset="-128"/>
              </a:rPr>
              <a:t>";</a:t>
            </a:r>
          </a:p>
          <a:p>
            <a:pPr eaLnBrk="0" fontAlgn="base" hangingPunct="0">
              <a:spcBef>
                <a:spcPct val="0"/>
              </a:spcBef>
              <a:spcAft>
                <a:spcPct val="0"/>
              </a:spcAft>
            </a:pPr>
            <a:r>
              <a:rPr lang="en-US" dirty="0">
                <a:solidFill>
                  <a:srgbClr val="0000FF"/>
                </a:solidFill>
                <a:latin typeface="Arial Unicode MS" panose="020B0604020202020204" pitchFamily="34" charset="-128"/>
              </a:rPr>
              <a:t>            </a:t>
            </a:r>
            <a:r>
              <a:rPr lang="en-US" dirty="0" err="1">
                <a:solidFill>
                  <a:srgbClr val="0000FF"/>
                </a:solidFill>
                <a:latin typeface="Arial Unicode MS" panose="020B0604020202020204" pitchFamily="34" charset="-128"/>
              </a:rPr>
              <a:t>mycar.</a:t>
            </a:r>
            <a:r>
              <a:rPr lang="en-US" dirty="0" err="1">
                <a:solidFill>
                  <a:schemeClr val="tx2">
                    <a:lumMod val="95000"/>
                    <a:lumOff val="5000"/>
                  </a:schemeClr>
                </a:solidFill>
                <a:latin typeface="Arial Unicode MS" panose="020B0604020202020204" pitchFamily="34" charset="-128"/>
              </a:rPr>
              <a:t>SerialNumber</a:t>
            </a:r>
            <a:r>
              <a:rPr lang="en-US" dirty="0">
                <a:solidFill>
                  <a:srgbClr val="0000FF"/>
                </a:solidFill>
                <a:latin typeface="Arial Unicode MS" panose="020B0604020202020204" pitchFamily="34" charset="-128"/>
              </a:rPr>
              <a:t> = 8798798456465464</a:t>
            </a:r>
            <a:r>
              <a:rPr lang="en-US" dirty="0" smtClean="0">
                <a:solidFill>
                  <a:srgbClr val="0000FF"/>
                </a:solidFill>
                <a:latin typeface="Arial Unicode MS" panose="020B0604020202020204" pitchFamily="34" charset="-128"/>
              </a:rPr>
              <a:t>;</a:t>
            </a:r>
            <a:endParaRPr lang="en-US" dirty="0">
              <a:solidFill>
                <a:srgbClr val="0000FF"/>
              </a:solidFill>
              <a:latin typeface="Arial Unicode MS" panose="020B0604020202020204" pitchFamily="34" charset="-128"/>
            </a:endParaRPr>
          </a:p>
          <a:p>
            <a:pPr eaLnBrk="0" fontAlgn="base" hangingPunct="0">
              <a:spcBef>
                <a:spcPct val="0"/>
              </a:spcBef>
              <a:spcAft>
                <a:spcPct val="0"/>
              </a:spcAft>
            </a:pPr>
            <a:r>
              <a:rPr lang="en-US" dirty="0">
                <a:solidFill>
                  <a:srgbClr val="0000FF"/>
                </a:solidFill>
                <a:latin typeface="Arial Unicode MS" panose="020B0604020202020204" pitchFamily="34" charset="-128"/>
              </a:rPr>
              <a:t>            string </a:t>
            </a:r>
            <a:r>
              <a:rPr lang="en-US" dirty="0" smtClean="0">
                <a:solidFill>
                  <a:srgbClr val="0000FF"/>
                </a:solidFill>
                <a:latin typeface="Arial Unicode MS" panose="020B0604020202020204" pitchFamily="34" charset="-128"/>
              </a:rPr>
              <a:t> </a:t>
            </a:r>
            <a:r>
              <a:rPr lang="en-US" dirty="0" smtClean="0">
                <a:solidFill>
                  <a:schemeClr val="tx2">
                    <a:lumMod val="95000"/>
                    <a:lumOff val="5000"/>
                  </a:schemeClr>
                </a:solidFill>
                <a:latin typeface="Arial Unicode MS" panose="020B0604020202020204" pitchFamily="34" charset="-128"/>
              </a:rPr>
              <a:t>data</a:t>
            </a:r>
            <a:r>
              <a:rPr lang="en-US" dirty="0">
                <a:solidFill>
                  <a:srgbClr val="0000FF"/>
                </a:solidFill>
                <a:latin typeface="Arial Unicode MS" panose="020B0604020202020204" pitchFamily="34" charset="-128"/>
              </a:rPr>
              <a:t>=  </a:t>
            </a:r>
            <a:r>
              <a:rPr lang="en-US" dirty="0" err="1">
                <a:solidFill>
                  <a:schemeClr val="tx2">
                    <a:lumMod val="95000"/>
                    <a:lumOff val="5000"/>
                  </a:schemeClr>
                </a:solidFill>
                <a:latin typeface="Arial Unicode MS" panose="020B0604020202020204" pitchFamily="34" charset="-128"/>
              </a:rPr>
              <a:t>mycar.GetCarName</a:t>
            </a:r>
            <a:r>
              <a:rPr lang="en-US" dirty="0">
                <a:solidFill>
                  <a:schemeClr val="tx2">
                    <a:lumMod val="95000"/>
                    <a:lumOff val="5000"/>
                  </a:schemeClr>
                </a:solidFill>
                <a:latin typeface="Arial Unicode MS" panose="020B0604020202020204" pitchFamily="34" charset="-128"/>
              </a:rPr>
              <a:t>()</a:t>
            </a:r>
            <a:r>
              <a:rPr lang="en-US" dirty="0">
                <a:solidFill>
                  <a:srgbClr val="0000FF"/>
                </a:solidFill>
                <a:latin typeface="Arial Unicode MS" panose="020B0604020202020204" pitchFamily="34" charset="-128"/>
              </a:rPr>
              <a:t>;</a:t>
            </a:r>
          </a:p>
          <a:p>
            <a:pPr eaLnBrk="0" fontAlgn="base" hangingPunct="0">
              <a:spcBef>
                <a:spcPct val="0"/>
              </a:spcBef>
              <a:spcAft>
                <a:spcPct val="0"/>
              </a:spcAft>
            </a:pPr>
            <a:r>
              <a:rPr lang="en-US" dirty="0" smtClean="0">
                <a:solidFill>
                  <a:srgbClr val="0000FF"/>
                </a:solidFill>
                <a:latin typeface="Arial Unicode MS" panose="020B0604020202020204" pitchFamily="34" charset="-128"/>
              </a:rPr>
              <a:t>            Console.WriteLine("</a:t>
            </a:r>
            <a:r>
              <a:rPr lang="en-US" dirty="0">
                <a:solidFill>
                  <a:schemeClr val="tx2">
                    <a:lumMod val="95000"/>
                    <a:lumOff val="5000"/>
                  </a:schemeClr>
                </a:solidFill>
                <a:latin typeface="Arial Unicode MS" panose="020B0604020202020204" pitchFamily="34" charset="-128"/>
              </a:rPr>
              <a:t>car color is :" + data</a:t>
            </a:r>
            <a:r>
              <a:rPr lang="en-US" dirty="0" smtClean="0">
                <a:solidFill>
                  <a:srgbClr val="0000FF"/>
                </a:solidFill>
                <a:latin typeface="Arial Unicode MS" panose="020B0604020202020204" pitchFamily="34" charset="-128"/>
              </a:rPr>
              <a:t>);</a:t>
            </a:r>
          </a:p>
          <a:p>
            <a:pPr eaLnBrk="0" fontAlgn="base" hangingPunct="0">
              <a:spcBef>
                <a:spcPct val="0"/>
              </a:spcBef>
              <a:spcAft>
                <a:spcPct val="0"/>
              </a:spcAft>
            </a:pPr>
            <a:r>
              <a:rPr lang="en-US" dirty="0" smtClean="0">
                <a:solidFill>
                  <a:srgbClr val="0000FF"/>
                </a:solidFill>
                <a:latin typeface="Arial Unicode MS" panose="020B0604020202020204" pitchFamily="34" charset="-128"/>
              </a:rPr>
              <a:t>            </a:t>
            </a:r>
            <a:r>
              <a:rPr lang="en-US" dirty="0">
                <a:solidFill>
                  <a:srgbClr val="0000FF"/>
                </a:solidFill>
                <a:latin typeface="Arial Unicode MS" panose="020B0604020202020204" pitchFamily="34" charset="-128"/>
              </a:rPr>
              <a:t>Console.ReadLine();</a:t>
            </a:r>
          </a:p>
          <a:p>
            <a:pPr eaLnBrk="0" fontAlgn="base" hangingPunct="0">
              <a:spcBef>
                <a:spcPct val="0"/>
              </a:spcBef>
              <a:spcAft>
                <a:spcPct val="0"/>
              </a:spcAft>
            </a:pPr>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a:t>
            </a:r>
          </a:p>
          <a:p>
            <a:pPr lvl="1"/>
            <a:r>
              <a:rPr lang="en-US" dirty="0" smtClean="0">
                <a:solidFill>
                  <a:srgbClr val="0000FF"/>
                </a:solidFill>
                <a:latin typeface="Arial Unicode MS" panose="020B0604020202020204" pitchFamily="34" charset="-128"/>
              </a:rPr>
              <a:t>     class </a:t>
            </a:r>
            <a:r>
              <a:rPr lang="en-US" dirty="0">
                <a:solidFill>
                  <a:srgbClr val="0000FF"/>
                </a:solidFill>
                <a:latin typeface="Arial Unicode MS" panose="020B0604020202020204" pitchFamily="34" charset="-128"/>
              </a:rPr>
              <a:t>Car</a:t>
            </a:r>
          </a:p>
          <a:p>
            <a:pPr lvl="1"/>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   </a:t>
            </a:r>
            <a:r>
              <a:rPr lang="en-US" dirty="0">
                <a:solidFill>
                  <a:srgbClr val="0000FF"/>
                </a:solidFill>
                <a:latin typeface="Arial Unicode MS" panose="020B0604020202020204" pitchFamily="34" charset="-128"/>
              </a:rPr>
              <a:t>{</a:t>
            </a:r>
          </a:p>
          <a:p>
            <a:pPr lvl="1"/>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     </a:t>
            </a:r>
            <a:r>
              <a:rPr lang="en-US" dirty="0">
                <a:solidFill>
                  <a:srgbClr val="0000FF"/>
                </a:solidFill>
                <a:latin typeface="Arial Unicode MS" panose="020B0604020202020204" pitchFamily="34" charset="-128"/>
              </a:rPr>
              <a:t>public string </a:t>
            </a:r>
            <a:r>
              <a:rPr lang="en-US" dirty="0">
                <a:solidFill>
                  <a:schemeClr val="tx2">
                    <a:lumMod val="95000"/>
                    <a:lumOff val="5000"/>
                  </a:schemeClr>
                </a:solidFill>
                <a:latin typeface="Arial Unicode MS" panose="020B0604020202020204" pitchFamily="34" charset="-128"/>
              </a:rPr>
              <a:t>Color</a:t>
            </a:r>
            <a:r>
              <a:rPr lang="en-US" dirty="0">
                <a:solidFill>
                  <a:srgbClr val="0000FF"/>
                </a:solidFill>
                <a:latin typeface="Arial Unicode MS" panose="020B0604020202020204" pitchFamily="34" charset="-128"/>
              </a:rPr>
              <a:t> ;</a:t>
            </a:r>
          </a:p>
          <a:p>
            <a:pPr lvl="1"/>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      </a:t>
            </a:r>
            <a:r>
              <a:rPr lang="en-US" dirty="0">
                <a:solidFill>
                  <a:srgbClr val="0000FF"/>
                </a:solidFill>
                <a:latin typeface="Arial Unicode MS" panose="020B0604020202020204" pitchFamily="34" charset="-128"/>
              </a:rPr>
              <a:t>public string </a:t>
            </a:r>
            <a:r>
              <a:rPr lang="en-US" dirty="0">
                <a:solidFill>
                  <a:schemeClr val="tx2">
                    <a:lumMod val="95000"/>
                    <a:lumOff val="5000"/>
                  </a:schemeClr>
                </a:solidFill>
                <a:latin typeface="Arial Unicode MS" panose="020B0604020202020204" pitchFamily="34" charset="-128"/>
              </a:rPr>
              <a:t>Name</a:t>
            </a:r>
            <a:r>
              <a:rPr lang="en-US" dirty="0">
                <a:solidFill>
                  <a:srgbClr val="0000FF"/>
                </a:solidFill>
                <a:latin typeface="Arial Unicode MS" panose="020B0604020202020204" pitchFamily="34" charset="-128"/>
              </a:rPr>
              <a:t>;</a:t>
            </a:r>
          </a:p>
          <a:p>
            <a:pPr lvl="1"/>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      </a:t>
            </a:r>
            <a:r>
              <a:rPr lang="en-US" dirty="0">
                <a:solidFill>
                  <a:srgbClr val="0000FF"/>
                </a:solidFill>
                <a:latin typeface="Arial Unicode MS" panose="020B0604020202020204" pitchFamily="34" charset="-128"/>
              </a:rPr>
              <a:t>public long </a:t>
            </a:r>
            <a:r>
              <a:rPr lang="en-US" dirty="0" err="1">
                <a:solidFill>
                  <a:schemeClr val="tx2">
                    <a:lumMod val="95000"/>
                    <a:lumOff val="5000"/>
                  </a:schemeClr>
                </a:solidFill>
                <a:latin typeface="Arial Unicode MS" panose="020B0604020202020204" pitchFamily="34" charset="-128"/>
              </a:rPr>
              <a:t>SerialNumber</a:t>
            </a:r>
            <a:r>
              <a:rPr lang="en-US" dirty="0">
                <a:solidFill>
                  <a:srgbClr val="0000FF"/>
                </a:solidFill>
                <a:latin typeface="Arial Unicode MS" panose="020B0604020202020204" pitchFamily="34" charset="-128"/>
              </a:rPr>
              <a:t>; </a:t>
            </a:r>
          </a:p>
          <a:p>
            <a:pPr lvl="2"/>
            <a:r>
              <a:rPr lang="en-US" dirty="0">
                <a:solidFill>
                  <a:srgbClr val="0000FF"/>
                </a:solidFill>
                <a:latin typeface="Arial Unicode MS" panose="020B0604020202020204" pitchFamily="34" charset="-128"/>
              </a:rPr>
              <a:t>        public string </a:t>
            </a:r>
            <a:r>
              <a:rPr lang="en-US" dirty="0" err="1">
                <a:solidFill>
                  <a:schemeClr val="tx2">
                    <a:lumMod val="95000"/>
                    <a:lumOff val="5000"/>
                  </a:schemeClr>
                </a:solidFill>
                <a:latin typeface="Arial Unicode MS" panose="020B0604020202020204" pitchFamily="34" charset="-128"/>
              </a:rPr>
              <a:t>GetCarName</a:t>
            </a:r>
            <a:r>
              <a:rPr lang="en-US" dirty="0">
                <a:solidFill>
                  <a:srgbClr val="0000FF"/>
                </a:solidFill>
                <a:latin typeface="Arial Unicode MS" panose="020B0604020202020204" pitchFamily="34" charset="-128"/>
              </a:rPr>
              <a:t>(  )</a:t>
            </a:r>
          </a:p>
          <a:p>
            <a:pPr lvl="2"/>
            <a:r>
              <a:rPr lang="en-US" dirty="0">
                <a:solidFill>
                  <a:srgbClr val="0000FF"/>
                </a:solidFill>
                <a:latin typeface="Arial Unicode MS" panose="020B0604020202020204" pitchFamily="34" charset="-128"/>
              </a:rPr>
              <a:t>        {</a:t>
            </a:r>
          </a:p>
          <a:p>
            <a:pPr lvl="2"/>
            <a:r>
              <a:rPr lang="en-US" dirty="0">
                <a:solidFill>
                  <a:srgbClr val="0000FF"/>
                </a:solidFill>
                <a:latin typeface="Arial Unicode MS" panose="020B0604020202020204" pitchFamily="34" charset="-128"/>
              </a:rPr>
              <a:t>            return </a:t>
            </a:r>
            <a:r>
              <a:rPr lang="en-US" dirty="0" err="1">
                <a:solidFill>
                  <a:schemeClr val="tx2">
                    <a:lumMod val="95000"/>
                    <a:lumOff val="5000"/>
                  </a:schemeClr>
                </a:solidFill>
                <a:latin typeface="Arial Unicode MS" panose="020B0604020202020204" pitchFamily="34" charset="-128"/>
              </a:rPr>
              <a:t>this.Name</a:t>
            </a:r>
            <a:r>
              <a:rPr lang="en-US" dirty="0">
                <a:solidFill>
                  <a:srgbClr val="0000FF"/>
                </a:solidFill>
                <a:latin typeface="Arial Unicode MS" panose="020B0604020202020204" pitchFamily="34" charset="-128"/>
              </a:rPr>
              <a:t>;</a:t>
            </a:r>
          </a:p>
          <a:p>
            <a:pPr lvl="2"/>
            <a:r>
              <a:rPr lang="en-US" dirty="0">
                <a:solidFill>
                  <a:srgbClr val="0000FF"/>
                </a:solidFill>
                <a:latin typeface="Arial Unicode MS" panose="020B0604020202020204" pitchFamily="34" charset="-128"/>
              </a:rPr>
              <a:t>        </a:t>
            </a:r>
            <a:r>
              <a:rPr lang="en-US" dirty="0" smtClean="0">
                <a:solidFill>
                  <a:srgbClr val="0000FF"/>
                </a:solidFill>
                <a:latin typeface="Arial Unicode MS" panose="020B0604020202020204" pitchFamily="34" charset="-128"/>
              </a:rPr>
              <a:t>} </a:t>
            </a:r>
          </a:p>
          <a:p>
            <a:pPr lvl="2"/>
            <a:r>
              <a:rPr lang="en-US" dirty="0" smtClean="0">
                <a:solidFill>
                  <a:srgbClr val="0000FF"/>
                </a:solidFill>
                <a:latin typeface="Arial Unicode MS" panose="020B0604020202020204" pitchFamily="34" charset="-128"/>
              </a:rPr>
              <a:t>}</a:t>
            </a:r>
            <a:endParaRPr lang="en-US" altLang="en-US" dirty="0">
              <a:solidFill>
                <a:srgbClr val="0000FF"/>
              </a:solidFill>
              <a:latin typeface="Arial Unicode MS" panose="020B0604020202020204" pitchFamily="34" charset="-128"/>
            </a:endParaRPr>
          </a:p>
        </p:txBody>
      </p:sp>
    </p:spTree>
    <p:extLst>
      <p:ext uri="{BB962C8B-B14F-4D97-AF65-F5344CB8AC3E}">
        <p14:creationId xmlns:p14="http://schemas.microsoft.com/office/powerpoint/2010/main" val="2433795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368299" y="622300"/>
            <a:ext cx="10231013" cy="1815882"/>
          </a:xfrm>
          <a:prstGeom prst="rect">
            <a:avLst/>
          </a:prstGeom>
          <a:noFill/>
        </p:spPr>
        <p:txBody>
          <a:bodyPr wrap="square" rtlCol="0">
            <a:spAutoFit/>
          </a:bodyPr>
          <a:lstStyle/>
          <a:p>
            <a:r>
              <a:rPr lang="en-US" sz="2400" b="1" dirty="0" smtClean="0">
                <a:solidFill>
                  <a:schemeClr val="accent2">
                    <a:lumMod val="50000"/>
                  </a:schemeClr>
                </a:solidFill>
              </a:rPr>
              <a:t>Properties :</a:t>
            </a:r>
            <a:r>
              <a:rPr lang="en-US" sz="2400" b="1" dirty="0" smtClean="0"/>
              <a:t/>
            </a:r>
            <a:br>
              <a:rPr lang="en-US" sz="2400" b="1" dirty="0" smtClean="0"/>
            </a:br>
            <a:r>
              <a:rPr lang="en-US" sz="2200" dirty="0">
                <a:solidFill>
                  <a:schemeClr val="accent4"/>
                </a:solidFill>
                <a:latin typeface="Arial" panose="020B0604020202020204" pitchFamily="34" charset="0"/>
                <a:cs typeface="Arial" panose="020B0604020202020204" pitchFamily="34" charset="0"/>
              </a:rPr>
              <a:t>Properties allow you to control the accessibility of a classes variables, and is the recommended way to access variables from the outside in an object oriented programming language like C#. In our chapter on </a:t>
            </a:r>
            <a:r>
              <a:rPr lang="en-US" sz="2200" dirty="0" smtClean="0">
                <a:solidFill>
                  <a:schemeClr val="accent4"/>
                </a:solidFill>
                <a:latin typeface="Arial" panose="020B0604020202020204" pitchFamily="34" charset="0"/>
                <a:cs typeface="Arial" panose="020B0604020202020204" pitchFamily="34" charset="0"/>
              </a:rPr>
              <a:t>classes . </a:t>
            </a:r>
          </a:p>
          <a:p>
            <a:r>
              <a:rPr lang="en-US" sz="2200" dirty="0" smtClean="0">
                <a:solidFill>
                  <a:schemeClr val="accent4"/>
                </a:solidFill>
                <a:latin typeface="Arial" panose="020B0604020202020204" pitchFamily="34" charset="0"/>
                <a:cs typeface="Arial" panose="020B0604020202020204" pitchFamily="34" charset="0"/>
              </a:rPr>
              <a:t>A </a:t>
            </a:r>
            <a:r>
              <a:rPr lang="en-US" sz="2200" dirty="0">
                <a:solidFill>
                  <a:schemeClr val="accent4"/>
                </a:solidFill>
                <a:latin typeface="Arial" panose="020B0604020202020204" pitchFamily="34" charset="0"/>
                <a:cs typeface="Arial" panose="020B0604020202020204" pitchFamily="34" charset="0"/>
              </a:rPr>
              <a:t>property is much like a combination of a variable and a </a:t>
            </a:r>
            <a:r>
              <a:rPr lang="en-US" sz="2200" dirty="0" smtClean="0">
                <a:solidFill>
                  <a:schemeClr val="accent4"/>
                </a:solidFill>
                <a:latin typeface="Arial" panose="020B0604020202020204" pitchFamily="34" charset="0"/>
                <a:cs typeface="Arial" panose="020B0604020202020204" pitchFamily="34" charset="0"/>
              </a:rPr>
              <a:t>method .</a:t>
            </a:r>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93527" y="2566618"/>
            <a:ext cx="9725371" cy="399331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2000" dirty="0"/>
              <a:t> </a:t>
            </a:r>
            <a:r>
              <a:rPr lang="en-US" sz="2200" dirty="0">
                <a:solidFill>
                  <a:schemeClr val="accent4"/>
                </a:solidFill>
                <a:latin typeface="Arial" panose="020B0604020202020204" pitchFamily="34" charset="0"/>
                <a:cs typeface="Arial" panose="020B0604020202020204" pitchFamily="34" charset="0"/>
              </a:rPr>
              <a:t>class Car</a:t>
            </a:r>
          </a:p>
          <a:p>
            <a:r>
              <a:rPr lang="en-US" sz="2200" dirty="0">
                <a:solidFill>
                  <a:schemeClr val="accent4"/>
                </a:solidFill>
                <a:latin typeface="Arial" panose="020B0604020202020204" pitchFamily="34" charset="0"/>
                <a:cs typeface="Arial" panose="020B0604020202020204" pitchFamily="34" charset="0"/>
              </a:rPr>
              <a:t>    {</a:t>
            </a:r>
          </a:p>
          <a:p>
            <a:r>
              <a:rPr lang="en-US" sz="2200" dirty="0">
                <a:solidFill>
                  <a:schemeClr val="accent4"/>
                </a:solidFill>
                <a:latin typeface="Arial" panose="020B0604020202020204" pitchFamily="34" charset="0"/>
                <a:cs typeface="Arial" panose="020B0604020202020204" pitchFamily="34" charset="0"/>
              </a:rPr>
              <a:t>        </a:t>
            </a:r>
            <a:r>
              <a:rPr lang="en-US" sz="2200" dirty="0">
                <a:solidFill>
                  <a:srgbClr val="0070C0"/>
                </a:solidFill>
                <a:latin typeface="Arial" panose="020B0604020202020204" pitchFamily="34" charset="0"/>
                <a:cs typeface="Arial" panose="020B0604020202020204" pitchFamily="34" charset="0"/>
              </a:rPr>
              <a:t>public</a:t>
            </a:r>
            <a:r>
              <a:rPr lang="en-US" sz="2200" dirty="0">
                <a:solidFill>
                  <a:schemeClr val="accent4"/>
                </a:solidFill>
                <a:latin typeface="Arial" panose="020B0604020202020204" pitchFamily="34" charset="0"/>
                <a:cs typeface="Arial" panose="020B0604020202020204" pitchFamily="34" charset="0"/>
              </a:rPr>
              <a:t> </a:t>
            </a:r>
            <a:r>
              <a:rPr lang="en-US" sz="2200" dirty="0">
                <a:solidFill>
                  <a:schemeClr val="accent5"/>
                </a:solidFill>
                <a:latin typeface="Arial" panose="020B0604020202020204" pitchFamily="34" charset="0"/>
                <a:cs typeface="Arial" panose="020B0604020202020204" pitchFamily="34" charset="0"/>
              </a:rPr>
              <a:t>string</a:t>
            </a:r>
            <a:r>
              <a:rPr lang="en-US" sz="2200" dirty="0">
                <a:solidFill>
                  <a:schemeClr val="accent4"/>
                </a:solidFill>
                <a:latin typeface="Arial" panose="020B0604020202020204" pitchFamily="34" charset="0"/>
                <a:cs typeface="Arial" panose="020B0604020202020204" pitchFamily="34" charset="0"/>
              </a:rPr>
              <a:t> Color { get; set; }</a:t>
            </a:r>
          </a:p>
          <a:p>
            <a:r>
              <a:rPr lang="en-US" sz="2200" dirty="0">
                <a:solidFill>
                  <a:schemeClr val="accent4"/>
                </a:solidFill>
                <a:latin typeface="Arial" panose="020B0604020202020204" pitchFamily="34" charset="0"/>
                <a:cs typeface="Arial" panose="020B0604020202020204" pitchFamily="34" charset="0"/>
              </a:rPr>
              <a:t>        </a:t>
            </a:r>
            <a:r>
              <a:rPr lang="en-US" sz="2200" dirty="0">
                <a:solidFill>
                  <a:srgbClr val="0070C0"/>
                </a:solidFill>
                <a:latin typeface="Arial" panose="020B0604020202020204" pitchFamily="34" charset="0"/>
                <a:cs typeface="Arial" panose="020B0604020202020204" pitchFamily="34" charset="0"/>
              </a:rPr>
              <a:t>public</a:t>
            </a:r>
            <a:r>
              <a:rPr lang="en-US" sz="2200" dirty="0">
                <a:solidFill>
                  <a:schemeClr val="accent4"/>
                </a:solidFill>
                <a:latin typeface="Arial" panose="020B0604020202020204" pitchFamily="34" charset="0"/>
                <a:cs typeface="Arial" panose="020B0604020202020204" pitchFamily="34" charset="0"/>
              </a:rPr>
              <a:t> </a:t>
            </a:r>
            <a:r>
              <a:rPr lang="en-US" sz="2200" dirty="0">
                <a:solidFill>
                  <a:schemeClr val="accent5"/>
                </a:solidFill>
                <a:latin typeface="Arial" panose="020B0604020202020204" pitchFamily="34" charset="0"/>
                <a:cs typeface="Arial" panose="020B0604020202020204" pitchFamily="34" charset="0"/>
              </a:rPr>
              <a:t>string</a:t>
            </a:r>
            <a:r>
              <a:rPr lang="en-US" sz="2200" dirty="0">
                <a:solidFill>
                  <a:schemeClr val="accent4"/>
                </a:solidFill>
                <a:latin typeface="Arial" panose="020B0604020202020204" pitchFamily="34" charset="0"/>
                <a:cs typeface="Arial" panose="020B0604020202020204" pitchFamily="34" charset="0"/>
              </a:rPr>
              <a:t> Name { get; set; }</a:t>
            </a:r>
          </a:p>
          <a:p>
            <a:r>
              <a:rPr lang="en-US" sz="2200" dirty="0">
                <a:solidFill>
                  <a:schemeClr val="accent4"/>
                </a:solidFill>
                <a:latin typeface="Arial" panose="020B0604020202020204" pitchFamily="34" charset="0"/>
                <a:cs typeface="Arial" panose="020B0604020202020204" pitchFamily="34" charset="0"/>
              </a:rPr>
              <a:t>        </a:t>
            </a:r>
            <a:r>
              <a:rPr lang="en-US" sz="2200" dirty="0">
                <a:solidFill>
                  <a:srgbClr val="0070C0"/>
                </a:solidFill>
                <a:latin typeface="Arial" panose="020B0604020202020204" pitchFamily="34" charset="0"/>
                <a:cs typeface="Arial" panose="020B0604020202020204" pitchFamily="34" charset="0"/>
              </a:rPr>
              <a:t>public</a:t>
            </a:r>
            <a:r>
              <a:rPr lang="en-US" sz="2200" dirty="0">
                <a:solidFill>
                  <a:schemeClr val="accent4"/>
                </a:solidFill>
                <a:latin typeface="Arial" panose="020B0604020202020204" pitchFamily="34" charset="0"/>
                <a:cs typeface="Arial" panose="020B0604020202020204" pitchFamily="34" charset="0"/>
              </a:rPr>
              <a:t> </a:t>
            </a:r>
            <a:r>
              <a:rPr lang="en-US" sz="2200" dirty="0">
                <a:solidFill>
                  <a:schemeClr val="accent5"/>
                </a:solidFill>
                <a:latin typeface="Arial" panose="020B0604020202020204" pitchFamily="34" charset="0"/>
                <a:cs typeface="Arial" panose="020B0604020202020204" pitchFamily="34" charset="0"/>
              </a:rPr>
              <a:t>long</a:t>
            </a:r>
            <a:r>
              <a:rPr lang="en-US" sz="2200" dirty="0">
                <a:solidFill>
                  <a:schemeClr val="accent4"/>
                </a:solidFill>
                <a:latin typeface="Arial" panose="020B0604020202020204" pitchFamily="34" charset="0"/>
                <a:cs typeface="Arial" panose="020B0604020202020204" pitchFamily="34" charset="0"/>
              </a:rPr>
              <a:t> </a:t>
            </a:r>
            <a:r>
              <a:rPr lang="en-US" sz="2200" dirty="0" err="1">
                <a:solidFill>
                  <a:schemeClr val="accent4"/>
                </a:solidFill>
                <a:latin typeface="Arial" panose="020B0604020202020204" pitchFamily="34" charset="0"/>
                <a:cs typeface="Arial" panose="020B0604020202020204" pitchFamily="34" charset="0"/>
              </a:rPr>
              <a:t>SerialNumber</a:t>
            </a:r>
            <a:r>
              <a:rPr lang="en-US" sz="2200" dirty="0">
                <a:solidFill>
                  <a:schemeClr val="accent4"/>
                </a:solidFill>
                <a:latin typeface="Arial" panose="020B0604020202020204" pitchFamily="34" charset="0"/>
                <a:cs typeface="Arial" panose="020B0604020202020204" pitchFamily="34" charset="0"/>
              </a:rPr>
              <a:t> { get; set; </a:t>
            </a:r>
            <a:r>
              <a:rPr lang="en-US" sz="2200" dirty="0" smtClean="0">
                <a:solidFill>
                  <a:schemeClr val="accent4"/>
                </a:solidFill>
                <a:latin typeface="Arial" panose="020B0604020202020204" pitchFamily="34" charset="0"/>
                <a:cs typeface="Arial" panose="020B0604020202020204" pitchFamily="34" charset="0"/>
              </a:rPr>
              <a:t>}</a:t>
            </a:r>
          </a:p>
          <a:p>
            <a:endParaRPr lang="en-US" sz="2200" dirty="0">
              <a:solidFill>
                <a:schemeClr val="accent4"/>
              </a:solidFill>
              <a:latin typeface="Arial" panose="020B0604020202020204" pitchFamily="34" charset="0"/>
              <a:cs typeface="Arial" panose="020B0604020202020204" pitchFamily="34" charset="0"/>
            </a:endParaRPr>
          </a:p>
          <a:p>
            <a:r>
              <a:rPr lang="en-US" sz="2200" dirty="0">
                <a:solidFill>
                  <a:schemeClr val="accent4"/>
                </a:solidFill>
                <a:latin typeface="Arial" panose="020B0604020202020204" pitchFamily="34" charset="0"/>
                <a:cs typeface="Arial" panose="020B0604020202020204" pitchFamily="34" charset="0"/>
              </a:rPr>
              <a:t>        </a:t>
            </a:r>
            <a:r>
              <a:rPr lang="en-US" sz="2200" dirty="0">
                <a:solidFill>
                  <a:srgbClr val="0070C0"/>
                </a:solidFill>
                <a:latin typeface="Arial" panose="020B0604020202020204" pitchFamily="34" charset="0"/>
                <a:cs typeface="Arial" panose="020B0604020202020204" pitchFamily="34" charset="0"/>
              </a:rPr>
              <a:t>public</a:t>
            </a:r>
            <a:r>
              <a:rPr lang="en-US" sz="2200" dirty="0">
                <a:solidFill>
                  <a:schemeClr val="accent4"/>
                </a:solidFill>
                <a:latin typeface="Arial" panose="020B0604020202020204" pitchFamily="34" charset="0"/>
                <a:cs typeface="Arial" panose="020B0604020202020204" pitchFamily="34" charset="0"/>
              </a:rPr>
              <a:t> </a:t>
            </a:r>
            <a:r>
              <a:rPr lang="en-US" sz="2200" dirty="0">
                <a:solidFill>
                  <a:schemeClr val="accent5"/>
                </a:solidFill>
                <a:latin typeface="Arial" panose="020B0604020202020204" pitchFamily="34" charset="0"/>
                <a:cs typeface="Arial" panose="020B0604020202020204" pitchFamily="34" charset="0"/>
              </a:rPr>
              <a:t>string</a:t>
            </a:r>
            <a:r>
              <a:rPr lang="en-US" sz="2200" dirty="0">
                <a:solidFill>
                  <a:schemeClr val="accent4"/>
                </a:solidFill>
                <a:latin typeface="Arial" panose="020B0604020202020204" pitchFamily="34" charset="0"/>
                <a:cs typeface="Arial" panose="020B0604020202020204" pitchFamily="34" charset="0"/>
              </a:rPr>
              <a:t> </a:t>
            </a:r>
            <a:r>
              <a:rPr lang="en-US" sz="2200" dirty="0" err="1">
                <a:solidFill>
                  <a:schemeClr val="accent4"/>
                </a:solidFill>
                <a:latin typeface="Arial" panose="020B0604020202020204" pitchFamily="34" charset="0"/>
                <a:cs typeface="Arial" panose="020B0604020202020204" pitchFamily="34" charset="0"/>
              </a:rPr>
              <a:t>GetCarName</a:t>
            </a:r>
            <a:r>
              <a:rPr lang="en-US" sz="2200" dirty="0">
                <a:solidFill>
                  <a:schemeClr val="accent4"/>
                </a:solidFill>
                <a:latin typeface="Arial" panose="020B0604020202020204" pitchFamily="34" charset="0"/>
                <a:cs typeface="Arial" panose="020B0604020202020204" pitchFamily="34" charset="0"/>
              </a:rPr>
              <a:t>(  )</a:t>
            </a:r>
          </a:p>
          <a:p>
            <a:r>
              <a:rPr lang="en-US" sz="2200" dirty="0">
                <a:solidFill>
                  <a:schemeClr val="accent4"/>
                </a:solidFill>
                <a:latin typeface="Arial" panose="020B0604020202020204" pitchFamily="34" charset="0"/>
                <a:cs typeface="Arial" panose="020B0604020202020204" pitchFamily="34" charset="0"/>
              </a:rPr>
              <a:t>        {</a:t>
            </a:r>
          </a:p>
          <a:p>
            <a:r>
              <a:rPr lang="en-US" sz="2200" dirty="0">
                <a:solidFill>
                  <a:schemeClr val="accent4"/>
                </a:solidFill>
                <a:latin typeface="Arial" panose="020B0604020202020204" pitchFamily="34" charset="0"/>
                <a:cs typeface="Arial" panose="020B0604020202020204" pitchFamily="34" charset="0"/>
              </a:rPr>
              <a:t>            </a:t>
            </a:r>
            <a:r>
              <a:rPr lang="en-US" sz="2200" dirty="0">
                <a:solidFill>
                  <a:schemeClr val="accent6">
                    <a:lumMod val="75000"/>
                  </a:schemeClr>
                </a:solidFill>
                <a:latin typeface="Arial" panose="020B0604020202020204" pitchFamily="34" charset="0"/>
                <a:cs typeface="Arial" panose="020B0604020202020204" pitchFamily="34" charset="0"/>
              </a:rPr>
              <a:t>return</a:t>
            </a:r>
            <a:r>
              <a:rPr lang="en-US" sz="2200" dirty="0">
                <a:solidFill>
                  <a:schemeClr val="accent4"/>
                </a:solidFill>
                <a:latin typeface="Arial" panose="020B0604020202020204" pitchFamily="34" charset="0"/>
                <a:cs typeface="Arial" panose="020B0604020202020204" pitchFamily="34" charset="0"/>
              </a:rPr>
              <a:t> </a:t>
            </a:r>
            <a:r>
              <a:rPr lang="en-US" sz="2200" dirty="0" err="1">
                <a:solidFill>
                  <a:schemeClr val="accent4"/>
                </a:solidFill>
                <a:latin typeface="Arial" panose="020B0604020202020204" pitchFamily="34" charset="0"/>
                <a:cs typeface="Arial" panose="020B0604020202020204" pitchFamily="34" charset="0"/>
              </a:rPr>
              <a:t>this.Name</a:t>
            </a:r>
            <a:r>
              <a:rPr lang="en-US" sz="2200" dirty="0">
                <a:solidFill>
                  <a:schemeClr val="accent4"/>
                </a:solidFill>
                <a:latin typeface="Arial" panose="020B0604020202020204" pitchFamily="34" charset="0"/>
                <a:cs typeface="Arial" panose="020B0604020202020204" pitchFamily="34" charset="0"/>
              </a:rPr>
              <a:t>;</a:t>
            </a:r>
          </a:p>
          <a:p>
            <a:r>
              <a:rPr lang="en-US" sz="2200" dirty="0">
                <a:solidFill>
                  <a:schemeClr val="accent4"/>
                </a:solidFill>
                <a:latin typeface="Arial" panose="020B0604020202020204" pitchFamily="34" charset="0"/>
                <a:cs typeface="Arial" panose="020B0604020202020204" pitchFamily="34" charset="0"/>
              </a:rPr>
              <a:t>        </a:t>
            </a:r>
            <a:r>
              <a:rPr lang="en-US" sz="2200" dirty="0" smtClean="0">
                <a:solidFill>
                  <a:schemeClr val="accent4"/>
                </a:solidFill>
                <a:latin typeface="Arial" panose="020B0604020202020204" pitchFamily="34" charset="0"/>
                <a:cs typeface="Arial" panose="020B0604020202020204" pitchFamily="34" charset="0"/>
              </a:rPr>
              <a:t>}</a:t>
            </a:r>
            <a:endParaRPr lang="en-US" sz="2200" dirty="0">
              <a:solidFill>
                <a:schemeClr val="accent4"/>
              </a:solidFill>
              <a:latin typeface="Arial" panose="020B0604020202020204" pitchFamily="34" charset="0"/>
              <a:cs typeface="Arial" panose="020B0604020202020204" pitchFamily="34" charset="0"/>
            </a:endParaRPr>
          </a:p>
          <a:p>
            <a:r>
              <a:rPr lang="en-US" sz="2200" dirty="0">
                <a:solidFill>
                  <a:schemeClr val="accent4"/>
                </a:solidFill>
                <a:latin typeface="Arial" panose="020B0604020202020204" pitchFamily="34" charset="0"/>
                <a:cs typeface="Arial" panose="020B0604020202020204" pitchFamily="34" charset="0"/>
              </a:rPr>
              <a:t>    }</a:t>
            </a:r>
            <a:endParaRPr lang="en-US" alt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6526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368299" y="622300"/>
            <a:ext cx="10231013" cy="2492990"/>
          </a:xfrm>
          <a:prstGeom prst="rect">
            <a:avLst/>
          </a:prstGeom>
          <a:noFill/>
        </p:spPr>
        <p:txBody>
          <a:bodyPr wrap="square" rtlCol="0">
            <a:spAutoFit/>
          </a:bodyPr>
          <a:lstStyle/>
          <a:p>
            <a:r>
              <a:rPr lang="en-US" sz="2400" b="1" dirty="0"/>
              <a:t>Constructors </a:t>
            </a:r>
            <a:r>
              <a:rPr lang="en-US" sz="2400" b="1" dirty="0" smtClean="0"/>
              <a:t/>
            </a:r>
            <a:br>
              <a:rPr lang="en-US" sz="2400" b="1" dirty="0" smtClean="0"/>
            </a:br>
            <a:r>
              <a:rPr lang="en-US" sz="2200" dirty="0">
                <a:solidFill>
                  <a:schemeClr val="accent6">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Constructors are special </a:t>
            </a:r>
            <a:r>
              <a:rPr lang="en-US" sz="2200" dirty="0" smtClean="0">
                <a:solidFill>
                  <a:schemeClr val="accent6">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methods </a:t>
            </a:r>
            <a:r>
              <a:rPr lang="en-US" sz="2200" dirty="0" smtClean="0">
                <a:solidFill>
                  <a:schemeClr val="accent4"/>
                </a:solidFill>
                <a:latin typeface="Arial" panose="020B0604020202020204" pitchFamily="34" charset="0"/>
                <a:cs typeface="Arial" panose="020B0604020202020204" pitchFamily="34" charset="0"/>
              </a:rPr>
              <a:t>,</a:t>
            </a:r>
          </a:p>
          <a:p>
            <a:r>
              <a:rPr lang="en-US" sz="2200" dirty="0">
                <a:solidFill>
                  <a:schemeClr val="accent4"/>
                </a:solidFill>
                <a:latin typeface="Arial" panose="020B0604020202020204" pitchFamily="34" charset="0"/>
                <a:cs typeface="Arial" panose="020B0604020202020204" pitchFamily="34" charset="0"/>
              </a:rPr>
              <a:t> </a:t>
            </a:r>
            <a:r>
              <a:rPr lang="en-US" sz="2200" dirty="0" smtClean="0">
                <a:solidFill>
                  <a:schemeClr val="accent4"/>
                </a:solidFill>
                <a:latin typeface="Arial" panose="020B0604020202020204" pitchFamily="34" charset="0"/>
                <a:cs typeface="Arial" panose="020B0604020202020204" pitchFamily="34" charset="0"/>
              </a:rPr>
              <a:t> </a:t>
            </a:r>
            <a:r>
              <a:rPr lang="en-US" sz="2200" dirty="0">
                <a:solidFill>
                  <a:schemeClr val="accent4"/>
                </a:solidFill>
                <a:latin typeface="Arial" panose="020B0604020202020204" pitchFamily="34" charset="0"/>
                <a:cs typeface="Arial" panose="020B0604020202020204" pitchFamily="34" charset="0"/>
              </a:rPr>
              <a:t>used when instantiating a class. A constructor can never return anything</a:t>
            </a:r>
            <a:r>
              <a:rPr lang="en-US" sz="2200" dirty="0" smtClean="0">
                <a:solidFill>
                  <a:schemeClr val="accent4"/>
                </a:solidFill>
                <a:latin typeface="Arial" panose="020B0604020202020204" pitchFamily="34" charset="0"/>
                <a:cs typeface="Arial" panose="020B0604020202020204" pitchFamily="34" charset="0"/>
              </a:rPr>
              <a:t>,</a:t>
            </a:r>
          </a:p>
          <a:p>
            <a:r>
              <a:rPr lang="en-US" sz="2200" dirty="0">
                <a:solidFill>
                  <a:schemeClr val="accent4"/>
                </a:solidFill>
                <a:latin typeface="Arial" panose="020B0604020202020204" pitchFamily="34" charset="0"/>
                <a:cs typeface="Arial" panose="020B0604020202020204" pitchFamily="34" charset="0"/>
              </a:rPr>
              <a:t> </a:t>
            </a:r>
            <a:r>
              <a:rPr lang="en-US" sz="2200" dirty="0" smtClean="0">
                <a:solidFill>
                  <a:schemeClr val="accent4"/>
                </a:solidFill>
                <a:latin typeface="Arial" panose="020B0604020202020204" pitchFamily="34" charset="0"/>
                <a:cs typeface="Arial" panose="020B0604020202020204" pitchFamily="34" charset="0"/>
              </a:rPr>
              <a:t> </a:t>
            </a:r>
            <a:r>
              <a:rPr lang="en-US" sz="2200" dirty="0">
                <a:solidFill>
                  <a:schemeClr val="accent4"/>
                </a:solidFill>
                <a:latin typeface="Arial" panose="020B0604020202020204" pitchFamily="34" charset="0"/>
                <a:cs typeface="Arial" panose="020B0604020202020204" pitchFamily="34" charset="0"/>
              </a:rPr>
              <a:t>which </a:t>
            </a:r>
            <a:r>
              <a:rPr lang="en-US" sz="2200" dirty="0" smtClean="0">
                <a:solidFill>
                  <a:schemeClr val="accent4"/>
                </a:solidFill>
                <a:latin typeface="Arial" panose="020B0604020202020204" pitchFamily="34" charset="0"/>
                <a:cs typeface="Arial" panose="020B0604020202020204" pitchFamily="34" charset="0"/>
              </a:rPr>
              <a:t> is </a:t>
            </a:r>
            <a:r>
              <a:rPr lang="en-US" sz="2200" dirty="0">
                <a:solidFill>
                  <a:schemeClr val="accent4"/>
                </a:solidFill>
                <a:latin typeface="Arial" panose="020B0604020202020204" pitchFamily="34" charset="0"/>
                <a:cs typeface="Arial" panose="020B0604020202020204" pitchFamily="34" charset="0"/>
              </a:rPr>
              <a:t>why you don't have to define a return type for it</a:t>
            </a:r>
            <a:r>
              <a:rPr lang="en-US" sz="2200" dirty="0" smtClean="0">
                <a:solidFill>
                  <a:schemeClr val="accent4"/>
                </a:solidFill>
                <a:latin typeface="Arial" panose="020B0604020202020204" pitchFamily="34" charset="0"/>
                <a:cs typeface="Arial" panose="020B0604020202020204" pitchFamily="34" charset="0"/>
              </a:rPr>
              <a:t>. </a:t>
            </a:r>
          </a:p>
          <a:p>
            <a:r>
              <a:rPr lang="en-US" sz="2200" dirty="0" smtClean="0">
                <a:solidFill>
                  <a:schemeClr val="accent4"/>
                </a:solidFill>
                <a:latin typeface="Arial" panose="020B0604020202020204" pitchFamily="34" charset="0"/>
                <a:cs typeface="Arial" panose="020B0604020202020204" pitchFamily="34" charset="0"/>
              </a:rPr>
              <a:t>  A </a:t>
            </a:r>
            <a:r>
              <a:rPr lang="en-US" sz="2200" dirty="0">
                <a:solidFill>
                  <a:schemeClr val="accent4"/>
                </a:solidFill>
                <a:latin typeface="Arial" panose="020B0604020202020204" pitchFamily="34" charset="0"/>
                <a:cs typeface="Arial" panose="020B0604020202020204" pitchFamily="34" charset="0"/>
              </a:rPr>
              <a:t>normal method is defined like </a:t>
            </a:r>
            <a:r>
              <a:rPr lang="en-US" sz="2200" dirty="0" smtClean="0">
                <a:solidFill>
                  <a:schemeClr val="accent4"/>
                </a:solidFill>
                <a:latin typeface="Arial" panose="020B0604020202020204" pitchFamily="34" charset="0"/>
                <a:cs typeface="Arial" panose="020B0604020202020204" pitchFamily="34" charset="0"/>
              </a:rPr>
              <a:t>this .</a:t>
            </a:r>
          </a:p>
          <a:p>
            <a:endParaRPr lang="en-US" sz="2200" dirty="0">
              <a:solidFill>
                <a:schemeClr val="accent4"/>
              </a:solidFill>
              <a:latin typeface="Arial" panose="020B0604020202020204" pitchFamily="34" charset="0"/>
              <a:cs typeface="Arial" panose="020B0604020202020204" pitchFamily="34" charset="0"/>
            </a:endParaRPr>
          </a:p>
          <a:p>
            <a:r>
              <a:rPr lang="en-US" sz="2200" dirty="0" smtClean="0">
                <a:solidFill>
                  <a:schemeClr val="accent4"/>
                </a:solidFill>
                <a:latin typeface="Arial" panose="020B0604020202020204" pitchFamily="34" charset="0"/>
                <a:cs typeface="Arial" panose="020B0604020202020204" pitchFamily="34" charset="0"/>
              </a:rPr>
              <a:t> </a:t>
            </a: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7518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0" y="0"/>
            <a:ext cx="12192000" cy="673252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class </a:t>
            </a:r>
            <a:r>
              <a:rPr lang="en-US" sz="2000" dirty="0">
                <a:latin typeface="Arial" panose="020B0604020202020204" pitchFamily="34" charset="0"/>
                <a:cs typeface="Arial" panose="020B0604020202020204" pitchFamily="34" charset="0"/>
              </a:rPr>
              <a:t>Car</a:t>
            </a:r>
          </a:p>
          <a:p>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        public string Color { get; set; }</a:t>
            </a:r>
          </a:p>
          <a:p>
            <a:r>
              <a:rPr lang="en-US" sz="2000" dirty="0">
                <a:latin typeface="Arial" panose="020B0604020202020204" pitchFamily="34" charset="0"/>
                <a:cs typeface="Arial" panose="020B0604020202020204" pitchFamily="34" charset="0"/>
              </a:rPr>
              <a:t>        public string Name { get; set; }</a:t>
            </a:r>
          </a:p>
          <a:p>
            <a:r>
              <a:rPr lang="en-US" sz="2000" dirty="0">
                <a:latin typeface="Arial" panose="020B0604020202020204" pitchFamily="34" charset="0"/>
                <a:cs typeface="Arial" panose="020B0604020202020204" pitchFamily="34" charset="0"/>
              </a:rPr>
              <a:t>        public long </a:t>
            </a:r>
            <a:r>
              <a:rPr lang="en-US" sz="2000" dirty="0" err="1">
                <a:latin typeface="Arial" panose="020B0604020202020204" pitchFamily="34" charset="0"/>
                <a:cs typeface="Arial" panose="020B0604020202020204" pitchFamily="34" charset="0"/>
              </a:rPr>
              <a:t>SerialNumber</a:t>
            </a:r>
            <a:r>
              <a:rPr lang="en-US" sz="2000" dirty="0">
                <a:latin typeface="Arial" panose="020B0604020202020204" pitchFamily="34" charset="0"/>
                <a:cs typeface="Arial" panose="020B0604020202020204" pitchFamily="34" charset="0"/>
              </a:rPr>
              <a:t> { get; set; }</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public string </a:t>
            </a:r>
            <a:r>
              <a:rPr lang="en-US" sz="2000" dirty="0" err="1">
                <a:latin typeface="Arial" panose="020B0604020202020204" pitchFamily="34" charset="0"/>
                <a:cs typeface="Arial" panose="020B0604020202020204" pitchFamily="34" charset="0"/>
              </a:rPr>
              <a:t>GetCarName</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        { return </a:t>
            </a:r>
            <a:r>
              <a:rPr lang="en-US" sz="2000" dirty="0" err="1">
                <a:latin typeface="Arial" panose="020B0604020202020204" pitchFamily="34" charset="0"/>
                <a:cs typeface="Arial" panose="020B0604020202020204" pitchFamily="34" charset="0"/>
              </a:rPr>
              <a:t>this.Name</a:t>
            </a:r>
            <a:r>
              <a:rPr lang="en-US" sz="2000" dirty="0">
                <a:latin typeface="Arial" panose="020B0604020202020204" pitchFamily="34" charset="0"/>
                <a:cs typeface="Arial" panose="020B0604020202020204" pitchFamily="34" charset="0"/>
              </a:rPr>
              <a:t>; }</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public Car ()</a:t>
            </a:r>
          </a:p>
          <a:p>
            <a:r>
              <a:rPr lang="en-US" sz="2000" dirty="0">
                <a:latin typeface="Arial" panose="020B0604020202020204" pitchFamily="34" charset="0"/>
                <a:cs typeface="Arial" panose="020B0604020202020204" pitchFamily="34" charset="0"/>
              </a:rPr>
              <a:t>        {  </a:t>
            </a:r>
            <a:r>
              <a:rPr lang="en-US" sz="2000" dirty="0" smtClean="0">
                <a:latin typeface="Arial" panose="020B0604020202020204" pitchFamily="34" charset="0"/>
                <a:cs typeface="Arial" panose="020B0604020202020204" pitchFamily="34" charset="0"/>
              </a:rPr>
              <a:t>           }  </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public Car (string _color)</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this.Color</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_color; </a:t>
            </a:r>
            <a:r>
              <a:rPr lang="en-US" sz="2000" dirty="0" smtClean="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public </a:t>
            </a:r>
            <a:r>
              <a:rPr lang="en-US" sz="2000" dirty="0">
                <a:latin typeface="Arial" panose="020B0604020202020204" pitchFamily="34" charset="0"/>
                <a:cs typeface="Arial" panose="020B0604020202020204" pitchFamily="34" charset="0"/>
              </a:rPr>
              <a:t>Car (string _color , string _name)</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this.Color</a:t>
            </a:r>
            <a:r>
              <a:rPr lang="en-US" sz="2000" dirty="0">
                <a:latin typeface="Arial" panose="020B0604020202020204" pitchFamily="34" charset="0"/>
                <a:cs typeface="Arial" panose="020B0604020202020204" pitchFamily="34" charset="0"/>
              </a:rPr>
              <a:t> = _color; </a:t>
            </a:r>
            <a:r>
              <a:rPr lang="en-US" sz="2000" dirty="0" err="1">
                <a:latin typeface="Arial" panose="020B0604020202020204" pitchFamily="34" charset="0"/>
                <a:cs typeface="Arial" panose="020B0604020202020204" pitchFamily="34" charset="0"/>
              </a:rPr>
              <a:t>this.Name</a:t>
            </a:r>
            <a:r>
              <a:rPr lang="en-US" sz="2000" dirty="0">
                <a:latin typeface="Arial" panose="020B0604020202020204" pitchFamily="34" charset="0"/>
                <a:cs typeface="Arial" panose="020B0604020202020204" pitchFamily="34" charset="0"/>
              </a:rPr>
              <a:t> = _name; }</a:t>
            </a:r>
          </a:p>
          <a:p>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public </a:t>
            </a:r>
            <a:r>
              <a:rPr lang="en-US" sz="2000" dirty="0">
                <a:latin typeface="Arial" panose="020B0604020202020204" pitchFamily="34" charset="0"/>
                <a:cs typeface="Arial" panose="020B0604020202020204" pitchFamily="34" charset="0"/>
              </a:rPr>
              <a:t>Car(string _color , string _name , </a:t>
            </a:r>
            <a:r>
              <a:rPr lang="en-US" sz="2000" dirty="0" err="1">
                <a:latin typeface="Arial" panose="020B0604020202020204" pitchFamily="34" charset="0"/>
                <a:cs typeface="Arial" panose="020B0604020202020204" pitchFamily="34" charset="0"/>
              </a:rPr>
              <a:t>int</a:t>
            </a:r>
            <a:r>
              <a:rPr lang="en-US" sz="2000" dirty="0">
                <a:latin typeface="Arial" panose="020B0604020202020204" pitchFamily="34" charset="0"/>
                <a:cs typeface="Arial" panose="020B0604020202020204" pitchFamily="34" charset="0"/>
              </a:rPr>
              <a:t> _serial )</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this.Color</a:t>
            </a:r>
            <a:r>
              <a:rPr lang="en-US" sz="2000" dirty="0">
                <a:latin typeface="Arial" panose="020B0604020202020204" pitchFamily="34" charset="0"/>
                <a:cs typeface="Arial" panose="020B0604020202020204" pitchFamily="34" charset="0"/>
              </a:rPr>
              <a:t> = _color; </a:t>
            </a:r>
            <a:r>
              <a:rPr lang="en-US" sz="2000" dirty="0" err="1">
                <a:latin typeface="Arial" panose="020B0604020202020204" pitchFamily="34" charset="0"/>
                <a:cs typeface="Arial" panose="020B0604020202020204" pitchFamily="34" charset="0"/>
              </a:rPr>
              <a:t>this.Name</a:t>
            </a:r>
            <a:r>
              <a:rPr lang="en-US" sz="2000" dirty="0">
                <a:latin typeface="Arial" panose="020B0604020202020204" pitchFamily="34" charset="0"/>
                <a:cs typeface="Arial" panose="020B0604020202020204" pitchFamily="34" charset="0"/>
              </a:rPr>
              <a:t> = _</a:t>
            </a:r>
            <a:r>
              <a:rPr lang="en-US" sz="2000" dirty="0" err="1">
                <a:latin typeface="Arial" panose="020B0604020202020204" pitchFamily="34" charset="0"/>
                <a:cs typeface="Arial" panose="020B0604020202020204" pitchFamily="34" charset="0"/>
              </a:rPr>
              <a:t>name;this.SerialNumber</a:t>
            </a:r>
            <a:r>
              <a:rPr lang="en-US" sz="2000" dirty="0">
                <a:latin typeface="Arial" panose="020B0604020202020204" pitchFamily="34" charset="0"/>
                <a:cs typeface="Arial" panose="020B0604020202020204" pitchFamily="34" charset="0"/>
              </a:rPr>
              <a:t> = _serial; }</a:t>
            </a:r>
          </a:p>
          <a:p>
            <a:r>
              <a:rPr lang="en-US" sz="2000" dirty="0">
                <a:latin typeface="Arial" panose="020B0604020202020204" pitchFamily="34" charset="0"/>
                <a:cs typeface="Arial" panose="020B0604020202020204" pitchFamily="34" charset="0"/>
              </a:rPr>
              <a:t>    }</a:t>
            </a: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4326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394803" y="711200"/>
            <a:ext cx="10231013" cy="2831544"/>
          </a:xfrm>
          <a:prstGeom prst="rect">
            <a:avLst/>
          </a:prstGeom>
          <a:noFill/>
        </p:spPr>
        <p:txBody>
          <a:bodyPr wrap="square" rtlCol="0">
            <a:spAutoFit/>
          </a:bodyPr>
          <a:lstStyle/>
          <a:p>
            <a:pPr lvl="0" eaLnBrk="0" fontAlgn="base" hangingPunct="0">
              <a:spcBef>
                <a:spcPct val="0"/>
              </a:spcBef>
              <a:spcAft>
                <a:spcPct val="0"/>
              </a:spcAft>
            </a:pPr>
            <a:r>
              <a:rPr lang="en-US" altLang="en-US" sz="2400" b="1" dirty="0">
                <a:solidFill>
                  <a:schemeClr val="accent4"/>
                </a:solidFill>
                <a:latin typeface="Arial" panose="020B0604020202020204" pitchFamily="34" charset="0"/>
                <a:cs typeface="Arial" panose="020B0604020202020204" pitchFamily="34" charset="0"/>
              </a:rPr>
              <a:t>Destructors  :</a:t>
            </a:r>
          </a:p>
          <a:p>
            <a:pPr lvl="0" eaLnBrk="0" fontAlgn="base" hangingPunct="0">
              <a:spcBef>
                <a:spcPct val="0"/>
              </a:spcBef>
              <a:spcAft>
                <a:spcPct val="0"/>
              </a:spcAft>
            </a:pPr>
            <a:endParaRPr lang="en-US" altLang="en-US" sz="2000" b="1" dirty="0">
              <a:solidFill>
                <a:srgbClr val="666666"/>
              </a:solidFill>
              <a:latin typeface="Georgia" panose="02040502050405020303" pitchFamily="18" charset="0"/>
            </a:endParaRPr>
          </a:p>
          <a:p>
            <a:pPr lvl="0" eaLnBrk="0" fontAlgn="base" hangingPunct="0">
              <a:spcBef>
                <a:spcPct val="0"/>
              </a:spcBef>
              <a:spcAft>
                <a:spcPct val="0"/>
              </a:spcAft>
            </a:pPr>
            <a:r>
              <a:rPr lang="en-US" altLang="en-US" sz="2200" dirty="0">
                <a:solidFill>
                  <a:schemeClr val="accent4"/>
                </a:solidFill>
                <a:latin typeface="Arial" panose="020B0604020202020204" pitchFamily="34" charset="0"/>
                <a:cs typeface="Arial" panose="020B0604020202020204" pitchFamily="34" charset="0"/>
              </a:rPr>
              <a:t>Since C# is garbage collected, </a:t>
            </a:r>
            <a:r>
              <a:rPr lang="en-US" altLang="en-US" sz="2200" dirty="0" err="1">
                <a:solidFill>
                  <a:schemeClr val="accent4"/>
                </a:solidFill>
                <a:latin typeface="Arial" panose="020B0604020202020204" pitchFamily="34" charset="0"/>
                <a:cs typeface="Arial" panose="020B0604020202020204" pitchFamily="34" charset="0"/>
              </a:rPr>
              <a:t>meaing</a:t>
            </a:r>
            <a:r>
              <a:rPr lang="en-US" altLang="en-US" sz="2200" dirty="0">
                <a:solidFill>
                  <a:schemeClr val="accent4"/>
                </a:solidFill>
                <a:latin typeface="Arial" panose="020B0604020202020204" pitchFamily="34" charset="0"/>
                <a:cs typeface="Arial" panose="020B0604020202020204" pitchFamily="34" charset="0"/>
              </a:rPr>
              <a:t> that the framework will free the objects that you no longer use, there may be times where you need to do some manual cleanup. A destructor, a method called once an object is disposed, can be used to cleanup resources used by the object. Destructors doesn't look very much like other methods in C#. Here is an </a:t>
            </a:r>
            <a:r>
              <a:rPr lang="en-US" altLang="en-US" sz="2200" dirty="0" smtClean="0">
                <a:solidFill>
                  <a:schemeClr val="accent4"/>
                </a:solidFill>
                <a:latin typeface="Arial" panose="020B0604020202020204" pitchFamily="34" charset="0"/>
                <a:cs typeface="Arial" panose="020B0604020202020204" pitchFamily="34" charset="0"/>
              </a:rPr>
              <a:t>example </a:t>
            </a:r>
            <a:r>
              <a:rPr lang="en-US" altLang="en-US" sz="2200" dirty="0">
                <a:solidFill>
                  <a:schemeClr val="accent4"/>
                </a:solidFill>
                <a:latin typeface="Arial" panose="020B0604020202020204" pitchFamily="34" charset="0"/>
                <a:cs typeface="Arial" panose="020B0604020202020204" pitchFamily="34" charset="0"/>
              </a:rPr>
              <a:t>of a destructor for our Car class:</a:t>
            </a:r>
          </a:p>
          <a:p>
            <a:pPr lvl="0" eaLnBrk="0" fontAlgn="base" hangingPunct="0">
              <a:spcBef>
                <a:spcPct val="0"/>
              </a:spcBef>
              <a:spcAft>
                <a:spcPct val="0"/>
              </a:spcAft>
            </a:pPr>
            <a:endParaRPr lang="en-US" altLang="en-US" sz="2400" b="1" dirty="0">
              <a:solidFill>
                <a:srgbClr val="666666"/>
              </a:solidFill>
              <a:latin typeface="Georgia" panose="02040502050405020303" pitchFamily="18" charset="0"/>
            </a:endParaRPr>
          </a:p>
        </p:txBody>
      </p:sp>
      <p:sp>
        <p:nvSpPr>
          <p:cNvPr id="5" name="Rectangle 2"/>
          <p:cNvSpPr>
            <a:spLocks noChangeArrowheads="1"/>
          </p:cNvSpPr>
          <p:nvPr/>
        </p:nvSpPr>
        <p:spPr bwMode="auto">
          <a:xfrm>
            <a:off x="227012" y="3847088"/>
            <a:ext cx="9725371" cy="1684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lvl="0" eaLnBrk="0" fontAlgn="base" hangingPunct="0">
              <a:spcBef>
                <a:spcPct val="0"/>
              </a:spcBef>
              <a:spcAft>
                <a:spcPct val="0"/>
              </a:spcAft>
            </a:pPr>
            <a:r>
              <a:rPr lang="en-US" altLang="en-US" sz="2000" dirty="0" smtClean="0">
                <a:solidFill>
                  <a:srgbClr val="000000"/>
                </a:solidFill>
                <a:latin typeface="Arial Unicode MS" panose="020B0604020202020204" pitchFamily="34" charset="-128"/>
              </a:rPr>
              <a:t>   ~Car (   ) </a:t>
            </a:r>
          </a:p>
          <a:p>
            <a:pPr lvl="0"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p>
          <a:p>
            <a:pPr lvl="0"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lang="en-US" altLang="en-US" sz="2000" dirty="0" err="1">
                <a:solidFill>
                  <a:srgbClr val="000000"/>
                </a:solidFill>
                <a:latin typeface="Arial Unicode MS" panose="020B0604020202020204" pitchFamily="34" charset="-128"/>
              </a:rPr>
              <a:t>Console.WriteLine</a:t>
            </a:r>
            <a:r>
              <a:rPr lang="en-US" altLang="en-US" sz="2000" dirty="0">
                <a:solidFill>
                  <a:srgbClr val="000000"/>
                </a:solidFill>
                <a:latin typeface="Arial Unicode MS" panose="020B0604020202020204" pitchFamily="34" charset="-128"/>
              </a:rPr>
              <a:t>("Out.."); </a:t>
            </a:r>
            <a:endParaRPr lang="en-US" altLang="en-US" sz="2000" dirty="0" smtClean="0">
              <a:solidFill>
                <a:srgbClr val="000000"/>
              </a:solidFill>
              <a:latin typeface="Arial Unicode MS" panose="020B0604020202020204" pitchFamily="34" charset="-128"/>
            </a:endParaRPr>
          </a:p>
          <a:p>
            <a:pPr lvl="0" eaLnBrk="0" fontAlgn="base" hangingPunct="0">
              <a:spcBef>
                <a:spcPct val="0"/>
              </a:spcBef>
              <a:spcAft>
                <a:spcPct val="0"/>
              </a:spcAft>
            </a:pP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   }</a:t>
            </a:r>
            <a:r>
              <a:rPr lang="en-US" altLang="en-US" sz="3200" dirty="0" smtClean="0"/>
              <a:t> </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3348459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368299" y="622300"/>
            <a:ext cx="10231013" cy="2185214"/>
          </a:xfrm>
          <a:prstGeom prst="rect">
            <a:avLst/>
          </a:prstGeom>
          <a:noFill/>
        </p:spPr>
        <p:txBody>
          <a:bodyPr wrap="square" rtlCol="0">
            <a:spAutoFit/>
          </a:bodyPr>
          <a:lstStyle/>
          <a:p>
            <a:r>
              <a:rPr lang="en-US" sz="2400" b="1" dirty="0">
                <a:solidFill>
                  <a:schemeClr val="accent4"/>
                </a:solidFill>
                <a:latin typeface="Arial" panose="020B0604020202020204" pitchFamily="34" charset="0"/>
                <a:cs typeface="Arial" panose="020B0604020202020204" pitchFamily="34" charset="0"/>
              </a:rPr>
              <a:t>Method overloading :</a:t>
            </a:r>
            <a:br>
              <a:rPr lang="en-US" sz="2400" b="1" dirty="0">
                <a:solidFill>
                  <a:schemeClr val="accent4"/>
                </a:solidFill>
                <a:latin typeface="Arial" panose="020B0604020202020204" pitchFamily="34" charset="0"/>
                <a:cs typeface="Arial" panose="020B0604020202020204" pitchFamily="34" charset="0"/>
              </a:rPr>
            </a:br>
            <a:r>
              <a:rPr lang="en-US" sz="2400" dirty="0"/>
              <a:t> </a:t>
            </a:r>
            <a:r>
              <a:rPr lang="en-US" sz="2200" dirty="0">
                <a:solidFill>
                  <a:schemeClr val="accent4"/>
                </a:solidFill>
                <a:latin typeface="Arial" panose="020B0604020202020204" pitchFamily="34" charset="0"/>
                <a:cs typeface="Arial" panose="020B0604020202020204" pitchFamily="34" charset="0"/>
              </a:rPr>
              <a:t>It allows the programmer do define several methods with the same name, as long as they take a different set of parameters. When you use the classes of the .NET framework, you will soon realize that method overloading is used all over the place. A good example of this, is the Substring() method of the String class. It is with an extra overload, like this</a:t>
            </a:r>
          </a:p>
        </p:txBody>
      </p:sp>
      <p:sp>
        <p:nvSpPr>
          <p:cNvPr id="5" name="Rectangle 2"/>
          <p:cNvSpPr>
            <a:spLocks noChangeArrowheads="1"/>
          </p:cNvSpPr>
          <p:nvPr/>
        </p:nvSpPr>
        <p:spPr bwMode="auto">
          <a:xfrm>
            <a:off x="227012" y="3340914"/>
            <a:ext cx="9725371" cy="11925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lvl="0" eaLnBrk="0" fontAlgn="base" hangingPunct="0">
              <a:spcBef>
                <a:spcPct val="0"/>
              </a:spcBef>
              <a:spcAft>
                <a:spcPct val="0"/>
              </a:spcAft>
            </a:pPr>
            <a:r>
              <a:rPr lang="en-US" altLang="en-US" sz="2000" dirty="0">
                <a:solidFill>
                  <a:srgbClr val="0000FF"/>
                </a:solidFill>
                <a:latin typeface="Arial Unicode MS" panose="020B0604020202020204" pitchFamily="34" charset="-128"/>
              </a:rPr>
              <a:t>string</a:t>
            </a:r>
            <a:r>
              <a:rPr lang="en-US" altLang="en-US" sz="2000" dirty="0">
                <a:solidFill>
                  <a:srgbClr val="000000"/>
                </a:solidFill>
                <a:latin typeface="Arial Unicode MS" panose="020B0604020202020204" pitchFamily="34" charset="-128"/>
              </a:rPr>
              <a:t> Substring (</a:t>
            </a:r>
            <a:r>
              <a:rPr lang="en-US" altLang="en-US" sz="2000" dirty="0" err="1">
                <a:solidFill>
                  <a:srgbClr val="0000FF"/>
                </a:solidFill>
                <a:latin typeface="Arial Unicode MS" panose="020B0604020202020204" pitchFamily="34" charset="-128"/>
              </a:rPr>
              <a:t>int</a:t>
            </a:r>
            <a:r>
              <a:rPr lang="en-US" altLang="en-US" sz="2000" dirty="0">
                <a:solidFill>
                  <a:srgbClr val="000000"/>
                </a:solidFill>
                <a:latin typeface="Arial Unicode MS" panose="020B0604020202020204" pitchFamily="34" charset="-128"/>
              </a:rPr>
              <a:t> </a:t>
            </a:r>
            <a:r>
              <a:rPr lang="en-US" altLang="en-US" sz="2000" dirty="0" err="1">
                <a:solidFill>
                  <a:srgbClr val="000000"/>
                </a:solidFill>
                <a:latin typeface="Arial Unicode MS" panose="020B0604020202020204" pitchFamily="34" charset="-128"/>
              </a:rPr>
              <a:t>startIndex</a:t>
            </a:r>
            <a:r>
              <a:rPr lang="en-US" altLang="en-US" sz="2000" dirty="0">
                <a:solidFill>
                  <a:srgbClr val="000000"/>
                </a:solidFill>
                <a:latin typeface="Arial Unicode MS" panose="020B0604020202020204" pitchFamily="34" charset="-128"/>
              </a:rPr>
              <a:t>) </a:t>
            </a:r>
            <a:endParaRPr lang="en-US" altLang="en-US" sz="2000" dirty="0" smtClean="0">
              <a:solidFill>
                <a:srgbClr val="000000"/>
              </a:solidFill>
              <a:latin typeface="Arial Unicode MS" panose="020B0604020202020204" pitchFamily="34" charset="-128"/>
            </a:endParaRPr>
          </a:p>
          <a:p>
            <a:pPr lvl="0" eaLnBrk="0" fontAlgn="base" hangingPunct="0">
              <a:spcBef>
                <a:spcPct val="0"/>
              </a:spcBef>
              <a:spcAft>
                <a:spcPct val="0"/>
              </a:spcAft>
            </a:pPr>
            <a:r>
              <a:rPr lang="en-US" altLang="en-US" sz="2000" dirty="0" smtClean="0">
                <a:solidFill>
                  <a:srgbClr val="0000FF"/>
                </a:solidFill>
                <a:latin typeface="Arial Unicode MS" panose="020B0604020202020204" pitchFamily="34" charset="-128"/>
              </a:rPr>
              <a:t>string</a:t>
            </a:r>
            <a:r>
              <a:rPr lang="en-US" altLang="en-US" sz="2000" dirty="0" smtClean="0">
                <a:solidFill>
                  <a:srgbClr val="000000"/>
                </a:solidFill>
                <a:latin typeface="Arial Unicode MS" panose="020B0604020202020204" pitchFamily="34" charset="-128"/>
              </a:rPr>
              <a:t> </a:t>
            </a:r>
            <a:r>
              <a:rPr lang="en-US" altLang="en-US" sz="2000" dirty="0">
                <a:solidFill>
                  <a:srgbClr val="000000"/>
                </a:solidFill>
                <a:latin typeface="Arial Unicode MS" panose="020B0604020202020204" pitchFamily="34" charset="-128"/>
              </a:rPr>
              <a:t>Substring (</a:t>
            </a:r>
            <a:r>
              <a:rPr lang="en-US" altLang="en-US" sz="2000" dirty="0" err="1">
                <a:solidFill>
                  <a:srgbClr val="0000FF"/>
                </a:solidFill>
                <a:latin typeface="Arial Unicode MS" panose="020B0604020202020204" pitchFamily="34" charset="-128"/>
              </a:rPr>
              <a:t>int</a:t>
            </a:r>
            <a:r>
              <a:rPr lang="en-US" altLang="en-US" sz="2000" dirty="0">
                <a:solidFill>
                  <a:srgbClr val="000000"/>
                </a:solidFill>
                <a:latin typeface="Arial Unicode MS" panose="020B0604020202020204" pitchFamily="34" charset="-128"/>
              </a:rPr>
              <a:t> </a:t>
            </a:r>
            <a:r>
              <a:rPr lang="en-US" altLang="en-US" sz="2000" dirty="0" err="1">
                <a:solidFill>
                  <a:srgbClr val="000000"/>
                </a:solidFill>
                <a:latin typeface="Arial Unicode MS" panose="020B0604020202020204" pitchFamily="34" charset="-128"/>
              </a:rPr>
              <a:t>startIndex</a:t>
            </a:r>
            <a:r>
              <a:rPr lang="en-US" altLang="en-US" sz="2000" dirty="0">
                <a:solidFill>
                  <a:srgbClr val="000000"/>
                </a:solidFill>
                <a:latin typeface="Arial Unicode MS" panose="020B0604020202020204" pitchFamily="34" charset="-128"/>
              </a:rPr>
              <a:t>, </a:t>
            </a:r>
            <a:r>
              <a:rPr lang="en-US" altLang="en-US" sz="2000" dirty="0" err="1">
                <a:solidFill>
                  <a:srgbClr val="0000FF"/>
                </a:solidFill>
                <a:latin typeface="Arial Unicode MS" panose="020B0604020202020204" pitchFamily="34" charset="-128"/>
              </a:rPr>
              <a:t>int</a:t>
            </a:r>
            <a:r>
              <a:rPr lang="en-US" altLang="en-US" sz="2000" dirty="0">
                <a:solidFill>
                  <a:srgbClr val="000000"/>
                </a:solidFill>
                <a:latin typeface="Arial Unicode MS" panose="020B0604020202020204" pitchFamily="34" charset="-128"/>
              </a:rPr>
              <a:t> length</a:t>
            </a:r>
            <a:r>
              <a:rPr lang="en-US" altLang="en-US" sz="2000" dirty="0" smtClean="0">
                <a:solidFill>
                  <a:srgbClr val="000000"/>
                </a:solidFill>
                <a:latin typeface="Arial Unicode MS" panose="020B0604020202020204" pitchFamily="34" charset="-128"/>
              </a:rPr>
              <a:t>)</a:t>
            </a:r>
          </a:p>
          <a:p>
            <a:pPr lvl="0" eaLnBrk="0" fontAlgn="base" hangingPunct="0">
              <a:spcBef>
                <a:spcPct val="0"/>
              </a:spcBef>
              <a:spcAft>
                <a:spcPct val="0"/>
              </a:spcAft>
            </a:pPr>
            <a:r>
              <a:rPr lang="en-US" altLang="en-US" sz="2000" dirty="0" smtClean="0">
                <a:solidFill>
                  <a:srgbClr val="0000FF"/>
                </a:solidFill>
                <a:latin typeface="Arial Unicode MS" panose="020B0604020202020204" pitchFamily="34" charset="-128"/>
              </a:rPr>
              <a:t>String </a:t>
            </a:r>
            <a:r>
              <a:rPr lang="en-US" altLang="en-US" sz="2000" dirty="0">
                <a:solidFill>
                  <a:srgbClr val="000000"/>
                </a:solidFill>
                <a:latin typeface="Arial Unicode MS" panose="020B0604020202020204" pitchFamily="34" charset="-128"/>
              </a:rPr>
              <a:t>Substring (</a:t>
            </a:r>
            <a:r>
              <a:rPr lang="en-US" altLang="en-US" sz="2000" dirty="0" err="1">
                <a:solidFill>
                  <a:srgbClr val="0000FF"/>
                </a:solidFill>
                <a:latin typeface="Arial Unicode MS" panose="020B0604020202020204" pitchFamily="34" charset="-128"/>
              </a:rPr>
              <a:t>int</a:t>
            </a:r>
            <a:r>
              <a:rPr lang="en-US" altLang="en-US" sz="2000" dirty="0">
                <a:solidFill>
                  <a:srgbClr val="000000"/>
                </a:solidFill>
                <a:latin typeface="Arial Unicode MS" panose="020B0604020202020204" pitchFamily="34" charset="-128"/>
              </a:rPr>
              <a:t> </a:t>
            </a:r>
            <a:r>
              <a:rPr lang="en-US" altLang="en-US" sz="2000" dirty="0" err="1">
                <a:solidFill>
                  <a:srgbClr val="000000"/>
                </a:solidFill>
                <a:latin typeface="Arial Unicode MS" panose="020B0604020202020204" pitchFamily="34" charset="-128"/>
              </a:rPr>
              <a:t>startIndex</a:t>
            </a:r>
            <a:r>
              <a:rPr lang="en-US" altLang="en-US" sz="2000" dirty="0">
                <a:solidFill>
                  <a:srgbClr val="000000"/>
                </a:solidFill>
                <a:latin typeface="Arial Unicode MS" panose="020B0604020202020204" pitchFamily="34" charset="-128"/>
              </a:rPr>
              <a:t>, </a:t>
            </a:r>
            <a:r>
              <a:rPr lang="en-US" altLang="en-US" sz="2000" dirty="0" err="1">
                <a:solidFill>
                  <a:srgbClr val="0000FF"/>
                </a:solidFill>
                <a:latin typeface="Arial Unicode MS" panose="020B0604020202020204" pitchFamily="34" charset="-128"/>
              </a:rPr>
              <a:t>int</a:t>
            </a:r>
            <a:r>
              <a:rPr lang="en-US" altLang="en-US" sz="2000" dirty="0">
                <a:solidFill>
                  <a:srgbClr val="000000"/>
                </a:solidFill>
                <a:latin typeface="Arial Unicode MS" panose="020B0604020202020204" pitchFamily="34" charset="-128"/>
              </a:rPr>
              <a:t> </a:t>
            </a:r>
            <a:r>
              <a:rPr lang="en-US" altLang="en-US" sz="2000" dirty="0" smtClean="0">
                <a:solidFill>
                  <a:srgbClr val="000000"/>
                </a:solidFill>
                <a:latin typeface="Arial Unicode MS" panose="020B0604020202020204" pitchFamily="34" charset="-128"/>
              </a:rPr>
              <a:t>length , double data)</a:t>
            </a:r>
            <a:endParaRPr lang="en-US" altLang="en-US" sz="2000" dirty="0">
              <a:latin typeface="Arial" panose="020B0604020202020204" pitchFamily="34" charset="0"/>
            </a:endParaRPr>
          </a:p>
        </p:txBody>
      </p:sp>
    </p:spTree>
    <p:extLst>
      <p:ext uri="{BB962C8B-B14F-4D97-AF65-F5344CB8AC3E}">
        <p14:creationId xmlns:p14="http://schemas.microsoft.com/office/powerpoint/2010/main" val="1823868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227012" y="815483"/>
            <a:ext cx="10231013" cy="5201424"/>
          </a:xfrm>
          <a:prstGeom prst="rect">
            <a:avLst/>
          </a:prstGeom>
          <a:noFill/>
        </p:spPr>
        <p:txBody>
          <a:bodyPr wrap="square" rtlCol="0">
            <a:spAutoFit/>
          </a:bodyPr>
          <a:lstStyle/>
          <a:p>
            <a:r>
              <a:rPr lang="en-US" sz="2400" b="1" dirty="0">
                <a:solidFill>
                  <a:schemeClr val="accent4"/>
                </a:solidFill>
                <a:latin typeface="Arial" panose="020B0604020202020204" pitchFamily="34" charset="0"/>
                <a:cs typeface="Arial" panose="020B0604020202020204" pitchFamily="34" charset="0"/>
              </a:rPr>
              <a:t>public </a:t>
            </a:r>
            <a:r>
              <a:rPr lang="en-US" sz="2200" dirty="0">
                <a:solidFill>
                  <a:schemeClr val="accent4"/>
                </a:solidFill>
                <a:latin typeface="Arial" panose="020B0604020202020204" pitchFamily="34" charset="0"/>
                <a:cs typeface="Arial" panose="020B0604020202020204" pitchFamily="34" charset="0"/>
              </a:rPr>
              <a:t>- the member can be reached from anywhere. This is the least restrictive visibility. </a:t>
            </a:r>
            <a:r>
              <a:rPr lang="en-US" sz="2200" dirty="0" err="1">
                <a:solidFill>
                  <a:schemeClr val="accent4"/>
                </a:solidFill>
                <a:latin typeface="Arial" panose="020B0604020202020204" pitchFamily="34" charset="0"/>
                <a:cs typeface="Arial" panose="020B0604020202020204" pitchFamily="34" charset="0"/>
              </a:rPr>
              <a:t>Enums</a:t>
            </a:r>
            <a:r>
              <a:rPr lang="en-US" sz="2200" dirty="0">
                <a:solidFill>
                  <a:schemeClr val="accent4"/>
                </a:solidFill>
                <a:latin typeface="Arial" panose="020B0604020202020204" pitchFamily="34" charset="0"/>
                <a:cs typeface="Arial" panose="020B0604020202020204" pitchFamily="34" charset="0"/>
              </a:rPr>
              <a:t> and interfaces are, by default, publicly visible.</a:t>
            </a:r>
            <a:r>
              <a:rPr lang="en-US" sz="2400" dirty="0"/>
              <a:t> </a:t>
            </a:r>
            <a:br>
              <a:rPr lang="en-US" sz="2400" dirty="0"/>
            </a:br>
            <a:r>
              <a:rPr lang="en-US" sz="2400" dirty="0"/>
              <a:t/>
            </a:r>
            <a:br>
              <a:rPr lang="en-US" sz="2400" dirty="0"/>
            </a:br>
            <a:r>
              <a:rPr lang="en-US" sz="2400" b="1" dirty="0">
                <a:solidFill>
                  <a:schemeClr val="accent4"/>
                </a:solidFill>
                <a:latin typeface="Arial" panose="020B0604020202020204" pitchFamily="34" charset="0"/>
                <a:cs typeface="Arial" panose="020B0604020202020204" pitchFamily="34" charset="0"/>
              </a:rPr>
              <a:t>protected </a:t>
            </a:r>
            <a:r>
              <a:rPr lang="en-US" sz="2200" dirty="0">
                <a:solidFill>
                  <a:schemeClr val="accent4"/>
                </a:solidFill>
                <a:latin typeface="Arial" panose="020B0604020202020204" pitchFamily="34" charset="0"/>
                <a:cs typeface="Arial" panose="020B0604020202020204" pitchFamily="34" charset="0"/>
              </a:rPr>
              <a:t>- members can only be reached from within the same class, or from a class which inherits from this class. </a:t>
            </a:r>
            <a:br>
              <a:rPr lang="en-US" sz="2200" dirty="0">
                <a:solidFill>
                  <a:schemeClr val="accent4"/>
                </a:solidFill>
                <a:latin typeface="Arial" panose="020B0604020202020204" pitchFamily="34" charset="0"/>
                <a:cs typeface="Arial" panose="020B0604020202020204" pitchFamily="34" charset="0"/>
              </a:rPr>
            </a:br>
            <a:r>
              <a:rPr lang="en-US" sz="2400" dirty="0"/>
              <a:t/>
            </a:r>
            <a:br>
              <a:rPr lang="en-US" sz="2400" dirty="0"/>
            </a:br>
            <a:r>
              <a:rPr lang="en-US" sz="2400" b="1" dirty="0">
                <a:solidFill>
                  <a:schemeClr val="accent4"/>
                </a:solidFill>
                <a:latin typeface="Arial" panose="020B0604020202020204" pitchFamily="34" charset="0"/>
                <a:cs typeface="Arial" panose="020B0604020202020204" pitchFamily="34" charset="0"/>
              </a:rPr>
              <a:t>internal </a:t>
            </a:r>
            <a:r>
              <a:rPr lang="en-US" sz="2200" dirty="0">
                <a:solidFill>
                  <a:schemeClr val="accent4"/>
                </a:solidFill>
                <a:latin typeface="Arial" panose="020B0604020202020204" pitchFamily="34" charset="0"/>
                <a:cs typeface="Arial" panose="020B0604020202020204" pitchFamily="34" charset="0"/>
              </a:rPr>
              <a:t>- members can be reached from within the same project only. </a:t>
            </a:r>
            <a:br>
              <a:rPr lang="en-US" sz="2200" dirty="0">
                <a:solidFill>
                  <a:schemeClr val="accent4"/>
                </a:solidFill>
                <a:latin typeface="Arial" panose="020B0604020202020204" pitchFamily="34" charset="0"/>
                <a:cs typeface="Arial" panose="020B0604020202020204" pitchFamily="34" charset="0"/>
              </a:rPr>
            </a:br>
            <a:r>
              <a:rPr lang="en-US" sz="2400" dirty="0"/>
              <a:t/>
            </a:r>
            <a:br>
              <a:rPr lang="en-US" sz="2400" dirty="0"/>
            </a:br>
            <a:r>
              <a:rPr lang="en-US" sz="2400" b="1" dirty="0">
                <a:solidFill>
                  <a:schemeClr val="accent4"/>
                </a:solidFill>
                <a:latin typeface="Arial" panose="020B0604020202020204" pitchFamily="34" charset="0"/>
                <a:cs typeface="Arial" panose="020B0604020202020204" pitchFamily="34" charset="0"/>
              </a:rPr>
              <a:t>protected internal</a:t>
            </a:r>
            <a:r>
              <a:rPr lang="en-US" sz="2400" dirty="0"/>
              <a:t> </a:t>
            </a:r>
            <a:r>
              <a:rPr lang="en-US" sz="2200" dirty="0">
                <a:solidFill>
                  <a:schemeClr val="accent4"/>
                </a:solidFill>
                <a:latin typeface="Arial" panose="020B0604020202020204" pitchFamily="34" charset="0"/>
                <a:cs typeface="Arial" panose="020B0604020202020204" pitchFamily="34" charset="0"/>
              </a:rPr>
              <a:t>- the same as internal, except that also classes which inherits from this class can reach it members, even from another project. </a:t>
            </a:r>
            <a:br>
              <a:rPr lang="en-US" sz="2200" dirty="0">
                <a:solidFill>
                  <a:schemeClr val="accent4"/>
                </a:solidFill>
                <a:latin typeface="Arial" panose="020B0604020202020204" pitchFamily="34" charset="0"/>
                <a:cs typeface="Arial" panose="020B0604020202020204" pitchFamily="34" charset="0"/>
              </a:rPr>
            </a:br>
            <a:r>
              <a:rPr lang="en-US" sz="2400" dirty="0"/>
              <a:t/>
            </a:r>
            <a:br>
              <a:rPr lang="en-US" sz="2400" dirty="0"/>
            </a:br>
            <a:r>
              <a:rPr lang="en-US" sz="2400" b="1" dirty="0">
                <a:solidFill>
                  <a:schemeClr val="accent4"/>
                </a:solidFill>
                <a:latin typeface="Arial" panose="020B0604020202020204" pitchFamily="34" charset="0"/>
                <a:cs typeface="Arial" panose="020B0604020202020204" pitchFamily="34" charset="0"/>
              </a:rPr>
              <a:t>private</a:t>
            </a:r>
            <a:r>
              <a:rPr lang="en-US" sz="2400" dirty="0"/>
              <a:t> </a:t>
            </a:r>
            <a:r>
              <a:rPr lang="en-US" sz="2200" dirty="0">
                <a:solidFill>
                  <a:schemeClr val="accent4"/>
                </a:solidFill>
                <a:latin typeface="Arial" panose="020B0604020202020204" pitchFamily="34" charset="0"/>
                <a:cs typeface="Arial" panose="020B0604020202020204" pitchFamily="34" charset="0"/>
              </a:rPr>
              <a:t>- can only be reached by members from the same class. This is the most restrictive visibility. Classes and structs are by default set to private visibility. </a:t>
            </a:r>
          </a:p>
        </p:txBody>
      </p:sp>
    </p:spTree>
    <p:extLst>
      <p:ext uri="{BB962C8B-B14F-4D97-AF65-F5344CB8AC3E}">
        <p14:creationId xmlns:p14="http://schemas.microsoft.com/office/powerpoint/2010/main" val="1643875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368299" y="622300"/>
            <a:ext cx="10231013" cy="2492990"/>
          </a:xfrm>
          <a:prstGeom prst="rect">
            <a:avLst/>
          </a:prstGeom>
          <a:noFill/>
        </p:spPr>
        <p:txBody>
          <a:bodyPr wrap="square" rtlCol="0">
            <a:spAutoFit/>
          </a:bodyPr>
          <a:lstStyle/>
          <a:p>
            <a:r>
              <a:rPr lang="en-US" sz="2400" b="1" dirty="0"/>
              <a:t>Static members</a:t>
            </a:r>
          </a:p>
          <a:p>
            <a:r>
              <a:rPr lang="en-US" sz="2200" dirty="0">
                <a:solidFill>
                  <a:schemeClr val="accent4"/>
                </a:solidFill>
                <a:latin typeface="Arial" panose="020B0604020202020204" pitchFamily="34" charset="0"/>
                <a:cs typeface="Arial" panose="020B0604020202020204" pitchFamily="34" charset="0"/>
              </a:rPr>
              <a:t>in some cases, you might like to have a class which you may use without instantiating it, or at least a class where you can use members of it without creating an object for it. For instance, you may have a class with a variable that always remains the same, no matter where and how it's used. This is called a static member, static because it remains the </a:t>
            </a:r>
            <a:r>
              <a:rPr lang="en-US" sz="2200" dirty="0" smtClean="0">
                <a:solidFill>
                  <a:schemeClr val="accent4"/>
                </a:solidFill>
                <a:latin typeface="Arial" panose="020B0604020202020204" pitchFamily="34" charset="0"/>
                <a:cs typeface="Arial" panose="020B0604020202020204" pitchFamily="34" charset="0"/>
              </a:rPr>
              <a:t>same .</a:t>
            </a:r>
          </a:p>
          <a:p>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93527" y="2957017"/>
            <a:ext cx="9725371" cy="390098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2000" dirty="0"/>
              <a:t> </a:t>
            </a:r>
            <a:r>
              <a:rPr lang="en-US" sz="2000" dirty="0" smtClean="0"/>
              <a:t>     </a:t>
            </a:r>
            <a:r>
              <a:rPr lang="en-US" b="1" dirty="0" smtClean="0">
                <a:solidFill>
                  <a:schemeClr val="bg2">
                    <a:lumMod val="50000"/>
                  </a:schemeClr>
                </a:solidFill>
                <a:latin typeface="Arial Unicode MS" panose="020B0604020202020204" pitchFamily="34" charset="-128"/>
              </a:rPr>
              <a:t>public</a:t>
            </a:r>
            <a:r>
              <a:rPr lang="en-US" dirty="0" smtClean="0">
                <a:solidFill>
                  <a:schemeClr val="bg2">
                    <a:lumMod val="50000"/>
                  </a:schemeClr>
                </a:solidFill>
                <a:latin typeface="Arial Unicode MS" panose="020B0604020202020204" pitchFamily="34" charset="-128"/>
              </a:rPr>
              <a:t> </a:t>
            </a:r>
            <a:r>
              <a:rPr lang="en-US" dirty="0">
                <a:solidFill>
                  <a:schemeClr val="tx2">
                    <a:lumMod val="95000"/>
                    <a:lumOff val="5000"/>
                  </a:schemeClr>
                </a:solidFill>
                <a:latin typeface="Arial Unicode MS" panose="020B0604020202020204" pitchFamily="34" charset="-128"/>
              </a:rPr>
              <a:t>static </a:t>
            </a:r>
            <a:r>
              <a:rPr lang="en-US" dirty="0" err="1">
                <a:solidFill>
                  <a:schemeClr val="tx2">
                    <a:lumMod val="95000"/>
                    <a:lumOff val="5000"/>
                  </a:schemeClr>
                </a:solidFill>
                <a:latin typeface="Arial Unicode MS" panose="020B0604020202020204" pitchFamily="34" charset="-128"/>
              </a:rPr>
              <a:t>int</a:t>
            </a:r>
            <a:r>
              <a:rPr lang="en-US" dirty="0">
                <a:solidFill>
                  <a:schemeClr val="tx2">
                    <a:lumMod val="95000"/>
                    <a:lumOff val="5000"/>
                  </a:schemeClr>
                </a:solidFill>
                <a:latin typeface="Arial Unicode MS" panose="020B0604020202020204" pitchFamily="34" charset="-128"/>
              </a:rPr>
              <a:t> </a:t>
            </a:r>
            <a:r>
              <a:rPr lang="en-US" dirty="0" err="1" smtClean="0">
                <a:solidFill>
                  <a:schemeClr val="tx2">
                    <a:lumMod val="95000"/>
                    <a:lumOff val="5000"/>
                  </a:schemeClr>
                </a:solidFill>
                <a:latin typeface="Arial Unicode MS" panose="020B0604020202020204" pitchFamily="34" charset="-128"/>
              </a:rPr>
              <a:t>CalculateArea</a:t>
            </a:r>
            <a:r>
              <a:rPr lang="en-US" dirty="0" smtClean="0">
                <a:solidFill>
                  <a:schemeClr val="tx2">
                    <a:lumMod val="95000"/>
                    <a:lumOff val="5000"/>
                  </a:schemeClr>
                </a:solidFill>
                <a:latin typeface="Arial Unicode MS" panose="020B0604020202020204" pitchFamily="34" charset="-128"/>
              </a:rPr>
              <a:t> ( </a:t>
            </a:r>
            <a:r>
              <a:rPr lang="en-US" b="1" dirty="0" err="1">
                <a:solidFill>
                  <a:schemeClr val="bg2">
                    <a:lumMod val="50000"/>
                  </a:schemeClr>
                </a:solidFill>
                <a:latin typeface="Arial Unicode MS" panose="020B0604020202020204" pitchFamily="34" charset="-128"/>
              </a:rPr>
              <a:t>int</a:t>
            </a:r>
            <a:r>
              <a:rPr lang="en-US" dirty="0" smtClean="0">
                <a:solidFill>
                  <a:schemeClr val="tx2">
                    <a:lumMod val="95000"/>
                    <a:lumOff val="5000"/>
                  </a:schemeClr>
                </a:solidFill>
                <a:latin typeface="Arial Unicode MS" panose="020B0604020202020204" pitchFamily="34" charset="-128"/>
              </a:rPr>
              <a:t> </a:t>
            </a:r>
            <a:r>
              <a:rPr lang="en-US" dirty="0">
                <a:solidFill>
                  <a:schemeClr val="tx2">
                    <a:lumMod val="95000"/>
                    <a:lumOff val="5000"/>
                  </a:schemeClr>
                </a:solidFill>
                <a:latin typeface="Arial Unicode MS" panose="020B0604020202020204" pitchFamily="34" charset="-128"/>
              </a:rPr>
              <a:t>width, </a:t>
            </a:r>
            <a:r>
              <a:rPr lang="en-US" b="1" dirty="0" err="1">
                <a:solidFill>
                  <a:schemeClr val="bg2">
                    <a:lumMod val="50000"/>
                  </a:schemeClr>
                </a:solidFill>
                <a:latin typeface="Arial Unicode MS" panose="020B0604020202020204" pitchFamily="34" charset="-128"/>
              </a:rPr>
              <a:t>int</a:t>
            </a:r>
            <a:r>
              <a:rPr lang="en-US" dirty="0">
                <a:solidFill>
                  <a:schemeClr val="tx2">
                    <a:lumMod val="95000"/>
                    <a:lumOff val="5000"/>
                  </a:schemeClr>
                </a:solidFill>
                <a:latin typeface="Arial Unicode MS" panose="020B0604020202020204" pitchFamily="34" charset="-128"/>
              </a:rPr>
              <a:t> height)</a:t>
            </a:r>
          </a:p>
          <a:p>
            <a:r>
              <a:rPr lang="en-US" dirty="0">
                <a:solidFill>
                  <a:schemeClr val="tx2">
                    <a:lumMod val="95000"/>
                    <a:lumOff val="5000"/>
                  </a:schemeClr>
                </a:solidFill>
                <a:latin typeface="Arial Unicode MS" panose="020B0604020202020204" pitchFamily="34" charset="-128"/>
              </a:rPr>
              <a:t>        {</a:t>
            </a:r>
          </a:p>
          <a:p>
            <a:r>
              <a:rPr lang="en-US" dirty="0">
                <a:solidFill>
                  <a:schemeClr val="tx2">
                    <a:lumMod val="95000"/>
                    <a:lumOff val="5000"/>
                  </a:schemeClr>
                </a:solidFill>
                <a:latin typeface="Arial Unicode MS" panose="020B0604020202020204" pitchFamily="34" charset="-128"/>
              </a:rPr>
              <a:t>            </a:t>
            </a:r>
            <a:r>
              <a:rPr lang="en-US" b="1" dirty="0">
                <a:solidFill>
                  <a:schemeClr val="bg2">
                    <a:lumMod val="50000"/>
                  </a:schemeClr>
                </a:solidFill>
                <a:latin typeface="Arial Unicode MS" panose="020B0604020202020204" pitchFamily="34" charset="-128"/>
              </a:rPr>
              <a:t>return</a:t>
            </a:r>
            <a:r>
              <a:rPr lang="en-US" dirty="0">
                <a:solidFill>
                  <a:schemeClr val="tx2">
                    <a:lumMod val="95000"/>
                    <a:lumOff val="5000"/>
                  </a:schemeClr>
                </a:solidFill>
                <a:latin typeface="Arial Unicode MS" panose="020B0604020202020204" pitchFamily="34" charset="-128"/>
              </a:rPr>
              <a:t> width * height;</a:t>
            </a:r>
          </a:p>
          <a:p>
            <a:r>
              <a:rPr lang="en-US" dirty="0">
                <a:solidFill>
                  <a:schemeClr val="tx2">
                    <a:lumMod val="95000"/>
                    <a:lumOff val="5000"/>
                  </a:schemeClr>
                </a:solidFill>
                <a:latin typeface="Arial Unicode MS" panose="020B0604020202020204" pitchFamily="34" charset="-128"/>
              </a:rPr>
              <a:t>        </a:t>
            </a:r>
            <a:r>
              <a:rPr lang="en-US" dirty="0" smtClean="0">
                <a:solidFill>
                  <a:schemeClr val="tx2">
                    <a:lumMod val="95000"/>
                    <a:lumOff val="5000"/>
                  </a:schemeClr>
                </a:solidFill>
                <a:latin typeface="Arial Unicode MS" panose="020B0604020202020204" pitchFamily="34" charset="-128"/>
              </a:rPr>
              <a:t>}</a:t>
            </a:r>
          </a:p>
          <a:p>
            <a:r>
              <a:rPr lang="en-US" dirty="0" smtClean="0">
                <a:solidFill>
                  <a:schemeClr val="tx2">
                    <a:lumMod val="95000"/>
                    <a:lumOff val="5000"/>
                  </a:schemeClr>
                </a:solidFill>
                <a:latin typeface="Arial Unicode MS" panose="020B0604020202020204" pitchFamily="34" charset="-128"/>
              </a:rPr>
              <a:t>        </a:t>
            </a:r>
          </a:p>
          <a:p>
            <a:r>
              <a:rPr lang="en-US" dirty="0">
                <a:solidFill>
                  <a:schemeClr val="tx2">
                    <a:lumMod val="95000"/>
                    <a:lumOff val="5000"/>
                  </a:schemeClr>
                </a:solidFill>
                <a:latin typeface="Arial Unicode MS" panose="020B0604020202020204" pitchFamily="34" charset="-128"/>
              </a:rPr>
              <a:t> </a:t>
            </a:r>
            <a:r>
              <a:rPr lang="en-US" dirty="0" smtClean="0">
                <a:solidFill>
                  <a:schemeClr val="tx2">
                    <a:lumMod val="95000"/>
                    <a:lumOff val="5000"/>
                  </a:schemeClr>
                </a:solidFill>
                <a:latin typeface="Arial Unicode MS" panose="020B0604020202020204" pitchFamily="34" charset="-128"/>
              </a:rPr>
              <a:t>        </a:t>
            </a:r>
            <a:r>
              <a:rPr lang="en-US" b="1" dirty="0">
                <a:solidFill>
                  <a:schemeClr val="bg2">
                    <a:lumMod val="50000"/>
                  </a:schemeClr>
                </a:solidFill>
                <a:latin typeface="Arial Unicode MS" panose="020B0604020202020204" pitchFamily="34" charset="-128"/>
              </a:rPr>
              <a:t>public</a:t>
            </a:r>
            <a:r>
              <a:rPr lang="en-US" dirty="0" smtClean="0">
                <a:solidFill>
                  <a:schemeClr val="tx2">
                    <a:lumMod val="95000"/>
                    <a:lumOff val="5000"/>
                  </a:schemeClr>
                </a:solidFill>
                <a:latin typeface="Arial Unicode MS" panose="020B0604020202020204" pitchFamily="34" charset="-128"/>
              </a:rPr>
              <a:t> </a:t>
            </a:r>
            <a:r>
              <a:rPr lang="en-US" b="1" dirty="0">
                <a:solidFill>
                  <a:schemeClr val="bg2">
                    <a:lumMod val="50000"/>
                  </a:schemeClr>
                </a:solidFill>
                <a:latin typeface="Arial Unicode MS" panose="020B0604020202020204" pitchFamily="34" charset="-128"/>
              </a:rPr>
              <a:t>static</a:t>
            </a:r>
            <a:r>
              <a:rPr lang="en-US" dirty="0">
                <a:solidFill>
                  <a:schemeClr val="tx2">
                    <a:lumMod val="95000"/>
                    <a:lumOff val="5000"/>
                  </a:schemeClr>
                </a:solidFill>
                <a:latin typeface="Arial Unicode MS" panose="020B0604020202020204" pitchFamily="34" charset="-128"/>
              </a:rPr>
              <a:t> </a:t>
            </a:r>
            <a:r>
              <a:rPr lang="en-US" b="1" dirty="0">
                <a:solidFill>
                  <a:schemeClr val="bg2">
                    <a:lumMod val="50000"/>
                  </a:schemeClr>
                </a:solidFill>
                <a:latin typeface="Arial Unicode MS" panose="020B0604020202020204" pitchFamily="34" charset="-128"/>
              </a:rPr>
              <a:t>class</a:t>
            </a:r>
            <a:r>
              <a:rPr lang="en-US" dirty="0">
                <a:solidFill>
                  <a:schemeClr val="tx2">
                    <a:lumMod val="95000"/>
                    <a:lumOff val="5000"/>
                  </a:schemeClr>
                </a:solidFill>
                <a:latin typeface="Arial Unicode MS" panose="020B0604020202020204" pitchFamily="34" charset="-128"/>
              </a:rPr>
              <a:t> Rectangle</a:t>
            </a:r>
          </a:p>
          <a:p>
            <a:r>
              <a:rPr lang="en-US" dirty="0">
                <a:solidFill>
                  <a:schemeClr val="tx2">
                    <a:lumMod val="95000"/>
                    <a:lumOff val="5000"/>
                  </a:schemeClr>
                </a:solidFill>
                <a:latin typeface="Arial Unicode MS" panose="020B0604020202020204" pitchFamily="34" charset="-128"/>
              </a:rPr>
              <a:t>        {</a:t>
            </a:r>
          </a:p>
          <a:p>
            <a:r>
              <a:rPr lang="en-US" dirty="0">
                <a:solidFill>
                  <a:schemeClr val="tx2">
                    <a:lumMod val="95000"/>
                    <a:lumOff val="5000"/>
                  </a:schemeClr>
                </a:solidFill>
                <a:latin typeface="Arial Unicode MS" panose="020B0604020202020204" pitchFamily="34" charset="-128"/>
              </a:rPr>
              <a:t>            </a:t>
            </a:r>
            <a:r>
              <a:rPr lang="en-US" b="1" dirty="0">
                <a:solidFill>
                  <a:schemeClr val="bg2">
                    <a:lumMod val="50000"/>
                  </a:schemeClr>
                </a:solidFill>
                <a:latin typeface="Arial Unicode MS" panose="020B0604020202020204" pitchFamily="34" charset="-128"/>
              </a:rPr>
              <a:t>public</a:t>
            </a:r>
            <a:r>
              <a:rPr lang="en-US" dirty="0">
                <a:solidFill>
                  <a:schemeClr val="tx2">
                    <a:lumMod val="95000"/>
                    <a:lumOff val="5000"/>
                  </a:schemeClr>
                </a:solidFill>
                <a:latin typeface="Arial Unicode MS" panose="020B0604020202020204" pitchFamily="34" charset="-128"/>
              </a:rPr>
              <a:t> </a:t>
            </a:r>
            <a:r>
              <a:rPr lang="en-US" b="1" dirty="0">
                <a:solidFill>
                  <a:schemeClr val="bg2">
                    <a:lumMod val="50000"/>
                  </a:schemeClr>
                </a:solidFill>
                <a:latin typeface="Arial Unicode MS" panose="020B0604020202020204" pitchFamily="34" charset="-128"/>
              </a:rPr>
              <a:t>static</a:t>
            </a:r>
            <a:r>
              <a:rPr lang="en-US" dirty="0">
                <a:solidFill>
                  <a:schemeClr val="tx2">
                    <a:lumMod val="95000"/>
                    <a:lumOff val="5000"/>
                  </a:schemeClr>
                </a:solidFill>
                <a:latin typeface="Arial Unicode MS" panose="020B0604020202020204" pitchFamily="34" charset="-128"/>
              </a:rPr>
              <a:t> </a:t>
            </a:r>
            <a:r>
              <a:rPr lang="en-US" b="1" dirty="0" err="1">
                <a:solidFill>
                  <a:schemeClr val="bg2">
                    <a:lumMod val="50000"/>
                  </a:schemeClr>
                </a:solidFill>
                <a:latin typeface="Arial Unicode MS" panose="020B0604020202020204" pitchFamily="34" charset="-128"/>
              </a:rPr>
              <a:t>int</a:t>
            </a:r>
            <a:r>
              <a:rPr lang="en-US" dirty="0">
                <a:solidFill>
                  <a:schemeClr val="tx2">
                    <a:lumMod val="95000"/>
                    <a:lumOff val="5000"/>
                  </a:schemeClr>
                </a:solidFill>
                <a:latin typeface="Arial Unicode MS" panose="020B0604020202020204" pitchFamily="34" charset="-128"/>
              </a:rPr>
              <a:t> </a:t>
            </a:r>
            <a:r>
              <a:rPr lang="en-US" dirty="0" err="1">
                <a:solidFill>
                  <a:schemeClr val="tx2">
                    <a:lumMod val="95000"/>
                    <a:lumOff val="5000"/>
                  </a:schemeClr>
                </a:solidFill>
                <a:latin typeface="Arial Unicode MS" panose="020B0604020202020204" pitchFamily="34" charset="-128"/>
              </a:rPr>
              <a:t>CalculateArea</a:t>
            </a:r>
            <a:r>
              <a:rPr lang="en-US" b="1" dirty="0" smtClean="0">
                <a:solidFill>
                  <a:schemeClr val="bg2">
                    <a:lumMod val="50000"/>
                  </a:schemeClr>
                </a:solidFill>
                <a:latin typeface="Arial Unicode MS" panose="020B0604020202020204" pitchFamily="34" charset="-128"/>
              </a:rPr>
              <a:t>(</a:t>
            </a:r>
            <a:r>
              <a:rPr lang="en-US" b="1" dirty="0">
                <a:solidFill>
                  <a:schemeClr val="bg2">
                    <a:lumMod val="50000"/>
                  </a:schemeClr>
                </a:solidFill>
                <a:latin typeface="Arial Unicode MS" panose="020B0604020202020204" pitchFamily="34" charset="-128"/>
              </a:rPr>
              <a:t> </a:t>
            </a:r>
            <a:r>
              <a:rPr lang="en-US" b="1" dirty="0" err="1" smtClean="0">
                <a:solidFill>
                  <a:schemeClr val="bg2">
                    <a:lumMod val="50000"/>
                  </a:schemeClr>
                </a:solidFill>
                <a:latin typeface="Arial Unicode MS" panose="020B0604020202020204" pitchFamily="34" charset="-128"/>
              </a:rPr>
              <a:t>int</a:t>
            </a:r>
            <a:r>
              <a:rPr lang="en-US" dirty="0" smtClean="0">
                <a:solidFill>
                  <a:schemeClr val="tx2">
                    <a:lumMod val="95000"/>
                    <a:lumOff val="5000"/>
                  </a:schemeClr>
                </a:solidFill>
                <a:latin typeface="Arial Unicode MS" panose="020B0604020202020204" pitchFamily="34" charset="-128"/>
              </a:rPr>
              <a:t> </a:t>
            </a:r>
            <a:r>
              <a:rPr lang="en-US" dirty="0">
                <a:solidFill>
                  <a:schemeClr val="tx2">
                    <a:lumMod val="95000"/>
                    <a:lumOff val="5000"/>
                  </a:schemeClr>
                </a:solidFill>
                <a:latin typeface="Arial Unicode MS" panose="020B0604020202020204" pitchFamily="34" charset="-128"/>
              </a:rPr>
              <a:t>width, </a:t>
            </a:r>
            <a:r>
              <a:rPr lang="en-US" b="1" dirty="0" err="1">
                <a:solidFill>
                  <a:schemeClr val="bg2">
                    <a:lumMod val="50000"/>
                  </a:schemeClr>
                </a:solidFill>
                <a:latin typeface="Arial Unicode MS" panose="020B0604020202020204" pitchFamily="34" charset="-128"/>
              </a:rPr>
              <a:t>int</a:t>
            </a:r>
            <a:r>
              <a:rPr lang="en-US" dirty="0">
                <a:solidFill>
                  <a:schemeClr val="tx2">
                    <a:lumMod val="95000"/>
                    <a:lumOff val="5000"/>
                  </a:schemeClr>
                </a:solidFill>
                <a:latin typeface="Arial Unicode MS" panose="020B0604020202020204" pitchFamily="34" charset="-128"/>
              </a:rPr>
              <a:t> height)</a:t>
            </a:r>
          </a:p>
          <a:p>
            <a:r>
              <a:rPr lang="en-US" dirty="0">
                <a:solidFill>
                  <a:schemeClr val="tx2">
                    <a:lumMod val="95000"/>
                    <a:lumOff val="5000"/>
                  </a:schemeClr>
                </a:solidFill>
                <a:latin typeface="Arial Unicode MS" panose="020B0604020202020204" pitchFamily="34" charset="-128"/>
              </a:rPr>
              <a:t>            {</a:t>
            </a:r>
          </a:p>
          <a:p>
            <a:r>
              <a:rPr lang="en-US" dirty="0">
                <a:solidFill>
                  <a:schemeClr val="tx2">
                    <a:lumMod val="95000"/>
                    <a:lumOff val="5000"/>
                  </a:schemeClr>
                </a:solidFill>
                <a:latin typeface="Arial Unicode MS" panose="020B0604020202020204" pitchFamily="34" charset="-128"/>
              </a:rPr>
              <a:t>                return width * height;</a:t>
            </a:r>
          </a:p>
          <a:p>
            <a:r>
              <a:rPr lang="en-US" dirty="0">
                <a:solidFill>
                  <a:schemeClr val="tx2">
                    <a:lumMod val="95000"/>
                    <a:lumOff val="5000"/>
                  </a:schemeClr>
                </a:solidFill>
                <a:latin typeface="Arial Unicode MS" panose="020B0604020202020204" pitchFamily="34" charset="-128"/>
              </a:rPr>
              <a:t>            }</a:t>
            </a:r>
          </a:p>
          <a:p>
            <a:r>
              <a:rPr lang="en-US" dirty="0">
                <a:solidFill>
                  <a:schemeClr val="tx2">
                    <a:lumMod val="95000"/>
                    <a:lumOff val="5000"/>
                  </a:schemeClr>
                </a:solidFill>
                <a:latin typeface="Arial Unicode MS" panose="020B0604020202020204" pitchFamily="34" charset="-128"/>
              </a:rPr>
              <a:t>        }</a:t>
            </a:r>
            <a:endParaRPr lang="en-US" altLang="en-US" dirty="0">
              <a:solidFill>
                <a:schemeClr val="tx2">
                  <a:lumMod val="95000"/>
                  <a:lumOff val="5000"/>
                </a:schemeClr>
              </a:solidFill>
              <a:latin typeface="Arial Unicode MS" panose="020B0604020202020204" pitchFamily="34" charset="-128"/>
            </a:endParaRPr>
          </a:p>
          <a:p>
            <a:endParaRPr lang="en-US" altLang="en-US" dirty="0">
              <a:solidFill>
                <a:schemeClr val="tx2">
                  <a:lumMod val="95000"/>
                  <a:lumOff val="5000"/>
                </a:schemeClr>
              </a:solidFill>
              <a:latin typeface="Arial Unicode MS" panose="020B0604020202020204" pitchFamily="34" charset="-128"/>
            </a:endParaRPr>
          </a:p>
        </p:txBody>
      </p:sp>
    </p:spTree>
    <p:extLst>
      <p:ext uri="{BB962C8B-B14F-4D97-AF65-F5344CB8AC3E}">
        <p14:creationId xmlns:p14="http://schemas.microsoft.com/office/powerpoint/2010/main" val="4192065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1- Classes : </a:t>
            </a:r>
            <a:endParaRPr lang="en-US" sz="2800" dirty="0"/>
          </a:p>
        </p:txBody>
      </p:sp>
      <p:sp>
        <p:nvSpPr>
          <p:cNvPr id="11" name="TextBox 10"/>
          <p:cNvSpPr txBox="1"/>
          <p:nvPr/>
        </p:nvSpPr>
        <p:spPr>
          <a:xfrm>
            <a:off x="368299" y="622300"/>
            <a:ext cx="10231013" cy="2893100"/>
          </a:xfrm>
          <a:prstGeom prst="rect">
            <a:avLst/>
          </a:prstGeom>
          <a:noFill/>
        </p:spPr>
        <p:txBody>
          <a:bodyPr wrap="square" rtlCol="0">
            <a:spAutoFit/>
          </a:bodyPr>
          <a:lstStyle/>
          <a:p>
            <a:r>
              <a:rPr lang="en-US" sz="2400" b="1" dirty="0" smtClean="0"/>
              <a:t>Inheritance :</a:t>
            </a:r>
            <a:br>
              <a:rPr lang="en-US" sz="2400" b="1" dirty="0" smtClean="0"/>
            </a:br>
            <a:r>
              <a:rPr lang="en-US" sz="2200" dirty="0">
                <a:solidFill>
                  <a:schemeClr val="accent4"/>
                </a:solidFill>
                <a:latin typeface="Arial" panose="020B0604020202020204" pitchFamily="34" charset="0"/>
                <a:cs typeface="Arial" panose="020B0604020202020204" pitchFamily="34" charset="0"/>
              </a:rPr>
              <a:t>One of the absolute key aspects of Object Oriented Programming (OOP), which is the concept that C# is built upon, is inheritance, the ability to create classes which inherits certain aspects from parent classes</a:t>
            </a:r>
            <a:r>
              <a:rPr lang="en-US" sz="2200" dirty="0" smtClean="0">
                <a:solidFill>
                  <a:schemeClr val="accent4"/>
                </a:solidFill>
                <a:latin typeface="Arial" panose="020B0604020202020204" pitchFamily="34" charset="0"/>
                <a:cs typeface="Arial" panose="020B0604020202020204" pitchFamily="34" charset="0"/>
              </a:rPr>
              <a:t>.</a:t>
            </a:r>
          </a:p>
          <a:p>
            <a:endParaRPr lang="en-US" sz="2200" dirty="0">
              <a:solidFill>
                <a:schemeClr val="accent4"/>
              </a:solidFill>
              <a:latin typeface="Arial" panose="020B0604020202020204" pitchFamily="34" charset="0"/>
              <a:cs typeface="Arial" panose="020B0604020202020204" pitchFamily="34" charset="0"/>
            </a:endParaRPr>
          </a:p>
          <a:p>
            <a:endParaRPr lang="en-US" sz="2200" dirty="0">
              <a:solidFill>
                <a:schemeClr val="accent4"/>
              </a:solidFill>
              <a:latin typeface="Arial" panose="020B0604020202020204" pitchFamily="34" charset="0"/>
              <a:cs typeface="Arial" panose="020B0604020202020204" pitchFamily="34" charset="0"/>
            </a:endParaRPr>
          </a:p>
          <a:p>
            <a:r>
              <a:rPr lang="en-US" sz="2400" b="1" dirty="0" smtClean="0">
                <a:solidFill>
                  <a:schemeClr val="accent4"/>
                </a:solidFill>
                <a:latin typeface="Arial" panose="020B0604020202020204" pitchFamily="34" charset="0"/>
                <a:cs typeface="Arial" panose="020B0604020202020204" pitchFamily="34" charset="0"/>
              </a:rPr>
              <a:t>Lets see some Examples : </a:t>
            </a:r>
          </a:p>
          <a:p>
            <a:endParaRPr lang="en-US" sz="2400" b="1" dirty="0" smtClean="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7097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2</a:t>
            </a:r>
            <a:r>
              <a:rPr lang="en-US" sz="2800" b="1" dirty="0" smtClean="0"/>
              <a:t>- Enumerations : </a:t>
            </a:r>
            <a:endParaRPr lang="en-US" sz="2800" dirty="0"/>
          </a:p>
        </p:txBody>
      </p:sp>
      <p:sp>
        <p:nvSpPr>
          <p:cNvPr id="11" name="TextBox 10"/>
          <p:cNvSpPr txBox="1"/>
          <p:nvPr/>
        </p:nvSpPr>
        <p:spPr>
          <a:xfrm>
            <a:off x="368299" y="622300"/>
            <a:ext cx="10231013" cy="1815882"/>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Enumerations</a:t>
            </a:r>
            <a:r>
              <a:rPr lang="en-US" sz="2400" dirty="0"/>
              <a:t> </a:t>
            </a:r>
            <a:r>
              <a:rPr lang="en-US" sz="2200" dirty="0">
                <a:solidFill>
                  <a:schemeClr val="accent4"/>
                </a:solidFill>
                <a:latin typeface="Arial" panose="020B0604020202020204" pitchFamily="34" charset="0"/>
                <a:cs typeface="Arial" panose="020B0604020202020204" pitchFamily="34" charset="0"/>
              </a:rPr>
              <a:t>are special sets of named values which all maps to a set of numbers, usually integers. They come in handy when you wish to be able to choose between a set of constant values, and with each possible value relating to a number, they can be used in a wide range of situations. As you will see in our example, enumerations are defined above classes, inside our namespace</a:t>
            </a:r>
          </a:p>
        </p:txBody>
      </p:sp>
      <p:sp>
        <p:nvSpPr>
          <p:cNvPr id="5" name="Rectangle 2"/>
          <p:cNvSpPr>
            <a:spLocks noChangeArrowheads="1"/>
          </p:cNvSpPr>
          <p:nvPr/>
        </p:nvSpPr>
        <p:spPr bwMode="auto">
          <a:xfrm>
            <a:off x="368298" y="2856784"/>
            <a:ext cx="10231013" cy="365476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enum</a:t>
            </a:r>
            <a:r>
              <a:rPr lang="en-US" sz="2000" dirty="0">
                <a:solidFill>
                  <a:srgbClr val="000000"/>
                </a:solidFill>
                <a:latin typeface="Consolas" panose="020B0609020204030204" pitchFamily="49" charset="0"/>
              </a:rPr>
              <a:t> </a:t>
            </a:r>
            <a:r>
              <a:rPr lang="en-US" sz="2000" dirty="0">
                <a:solidFill>
                  <a:srgbClr val="2B91AF"/>
                </a:solidFill>
                <a:latin typeface="Consolas" panose="020B0609020204030204" pitchFamily="49" charset="0"/>
              </a:rPr>
              <a:t>Days</a:t>
            </a:r>
            <a:r>
              <a:rPr lang="en-US" sz="2000" dirty="0">
                <a:solidFill>
                  <a:srgbClr val="000000"/>
                </a:solidFill>
                <a:latin typeface="Consolas" panose="020B0609020204030204" pitchFamily="49" charset="0"/>
              </a:rPr>
              <a:t> { Monday, Tuesday, Wednesday, Thursday, Friday, </a:t>
            </a:r>
            <a:r>
              <a:rPr lang="en-US" sz="2000" dirty="0" smtClean="0">
                <a:solidFill>
                  <a:srgbClr val="000000"/>
                </a:solidFill>
                <a:latin typeface="Consolas" panose="020B0609020204030204" pitchFamily="49" charset="0"/>
              </a:rPr>
              <a:t>     </a:t>
            </a:r>
          </a:p>
          <a:p>
            <a:pPr lvl="0" eaLnBrk="0" fontAlgn="base" hangingPunct="0">
              <a:spcBef>
                <a:spcPct val="0"/>
              </a:spcBef>
              <a:spcAft>
                <a:spcPct val="0"/>
              </a:spcAf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Saturday</a:t>
            </a:r>
            <a:r>
              <a:rPr lang="en-US" sz="2000" dirty="0">
                <a:solidFill>
                  <a:srgbClr val="000000"/>
                </a:solidFill>
                <a:latin typeface="Consolas" panose="020B0609020204030204" pitchFamily="49" charset="0"/>
              </a:rPr>
              <a:t>, Sunday </a:t>
            </a:r>
            <a:r>
              <a:rPr lang="en-US" sz="2000" dirty="0" smtClean="0">
                <a:solidFill>
                  <a:srgbClr val="000000"/>
                </a:solidFill>
                <a:latin typeface="Consolas" panose="020B0609020204030204" pitchFamily="49" charset="0"/>
              </a:rPr>
              <a:t>}</a:t>
            </a:r>
          </a:p>
          <a:p>
            <a:pPr lvl="0" eaLnBrk="0" fontAlgn="base" hangingPunct="0">
              <a:spcBef>
                <a:spcPct val="0"/>
              </a:spcBef>
              <a:spcAft>
                <a:spcPct val="0"/>
              </a:spcAft>
            </a:pPr>
            <a:endParaRPr lang="en-US" sz="2000" dirty="0">
              <a:solidFill>
                <a:srgbClr val="000000"/>
              </a:solidFill>
              <a:latin typeface="Consolas" panose="020B0609020204030204" pitchFamily="49" charset="0"/>
            </a:endParaRPr>
          </a:p>
          <a:p>
            <a:pPr lvl="0" eaLnBrk="0" fontAlgn="base" hangingPunct="0">
              <a:spcBef>
                <a:spcPct val="0"/>
              </a:spcBef>
              <a:spcAft>
                <a:spcPct val="0"/>
              </a:spcAft>
            </a:pPr>
            <a:endParaRPr lang="en-US" sz="2000" dirty="0" smtClean="0">
              <a:solidFill>
                <a:srgbClr val="000000"/>
              </a:solidFill>
              <a:latin typeface="Consolas" panose="020B0609020204030204" pitchFamily="49" charset="0"/>
            </a:endParaRPr>
          </a:p>
          <a:p>
            <a:pPr lvl="0" eaLnBrk="0" fontAlgn="base" hangingPunct="0">
              <a:spcBef>
                <a:spcPct val="0"/>
              </a:spcBef>
              <a:spcAft>
                <a:spcPct val="0"/>
              </a:spcAft>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enum</a:t>
            </a:r>
            <a:r>
              <a:rPr lang="en-US" sz="2000" dirty="0">
                <a:solidFill>
                  <a:srgbClr val="000000"/>
                </a:solidFill>
                <a:latin typeface="Consolas" panose="020B0609020204030204" pitchFamily="49" charset="0"/>
              </a:rPr>
              <a:t> </a:t>
            </a:r>
            <a:r>
              <a:rPr lang="en-US" sz="2000" dirty="0">
                <a:solidFill>
                  <a:srgbClr val="2B91AF"/>
                </a:solidFill>
                <a:latin typeface="Consolas" panose="020B0609020204030204" pitchFamily="49" charset="0"/>
              </a:rPr>
              <a:t>Days</a:t>
            </a:r>
            <a:r>
              <a:rPr lang="en-US" sz="2000" dirty="0">
                <a:solidFill>
                  <a:srgbClr val="000000"/>
                </a:solidFill>
                <a:latin typeface="Consolas" panose="020B0609020204030204" pitchFamily="49" charset="0"/>
              </a:rPr>
              <a:t> { Monday = 1, Tuesday, Wednesday, Thursday, </a:t>
            </a:r>
            <a:endParaRPr lang="en-US" sz="2000" dirty="0" smtClean="0">
              <a:solidFill>
                <a:srgbClr val="000000"/>
              </a:solidFill>
              <a:latin typeface="Consolas" panose="020B0609020204030204" pitchFamily="49" charset="0"/>
            </a:endParaRPr>
          </a:p>
          <a:p>
            <a:pPr lvl="0" eaLnBrk="0" fontAlgn="base" hangingPunct="0">
              <a:spcBef>
                <a:spcPct val="0"/>
              </a:spcBef>
              <a:spcAft>
                <a:spcPct val="0"/>
              </a:spcAf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Friday</a:t>
            </a:r>
            <a:r>
              <a:rPr lang="en-US" sz="2000" dirty="0">
                <a:solidFill>
                  <a:srgbClr val="000000"/>
                </a:solidFill>
                <a:latin typeface="Consolas" panose="020B0609020204030204" pitchFamily="49" charset="0"/>
              </a:rPr>
              <a:t>, Saturday, Sunday </a:t>
            </a:r>
            <a:r>
              <a:rPr lang="en-US" sz="2000" dirty="0" smtClean="0">
                <a:solidFill>
                  <a:srgbClr val="000000"/>
                </a:solidFill>
                <a:latin typeface="Consolas" panose="020B0609020204030204" pitchFamily="49" charset="0"/>
              </a:rPr>
              <a:t>}</a:t>
            </a:r>
            <a:endParaRPr lang="en-US" sz="20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2000" dirty="0" smtClean="0">
                <a:solidFill>
                  <a:srgbClr val="000000"/>
                </a:solidFill>
                <a:latin typeface="Consolas" panose="020B0609020204030204" pitchFamily="49" charset="0"/>
              </a:rPr>
              <a:t> </a:t>
            </a:r>
          </a:p>
          <a:p>
            <a:pPr lvl="0" eaLnBrk="0" fontAlgn="base" hangingPunct="0">
              <a:spcBef>
                <a:spcPct val="0"/>
              </a:spcBef>
              <a:spcAft>
                <a:spcPct val="0"/>
              </a:spcAft>
            </a:pPr>
            <a:endParaRPr lang="en-US" altLang="en-US" sz="2000" dirty="0" smtClean="0">
              <a:solidFill>
                <a:srgbClr val="000000"/>
              </a:solidFill>
              <a:latin typeface="Consolas" panose="020B0609020204030204" pitchFamily="49" charset="0"/>
            </a:endParaRPr>
          </a:p>
          <a:p>
            <a:r>
              <a:rPr lang="en-US" altLang="en-US" sz="2000" dirty="0" smtClean="0">
                <a:latin typeface="Arial" panose="020B0604020202020204" pitchFamily="34" charset="0"/>
              </a:rPr>
              <a:t>    </a:t>
            </a:r>
            <a:r>
              <a:rPr lang="en-US" sz="2000" dirty="0" smtClean="0">
                <a:solidFill>
                  <a:srgbClr val="2B91AF"/>
                </a:solidFill>
                <a:latin typeface="Consolas" panose="020B0609020204030204" pitchFamily="49" charset="0"/>
              </a:rPr>
              <a:t>Days</a:t>
            </a:r>
            <a:r>
              <a:rPr lang="en-US" sz="2000" dirty="0" smtClean="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day = (</a:t>
            </a:r>
            <a:r>
              <a:rPr lang="en-US" sz="2000" dirty="0">
                <a:solidFill>
                  <a:srgbClr val="2B91AF"/>
                </a:solidFill>
                <a:latin typeface="Consolas" panose="020B0609020204030204" pitchFamily="49" charset="0"/>
              </a:rPr>
              <a:t>Days</a:t>
            </a:r>
            <a:r>
              <a:rPr lang="en-US" sz="2000" dirty="0">
                <a:solidFill>
                  <a:srgbClr val="000000"/>
                </a:solidFill>
                <a:latin typeface="Consolas" panose="020B0609020204030204" pitchFamily="49" charset="0"/>
              </a:rPr>
              <a:t>)5;</a:t>
            </a:r>
          </a:p>
          <a:p>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lang="en-US" sz="2000" dirty="0" err="1" smtClean="0">
                <a:solidFill>
                  <a:srgbClr val="2B91AF"/>
                </a:solidFill>
                <a:latin typeface="Consolas" panose="020B0609020204030204" pitchFamily="49" charset="0"/>
              </a:rPr>
              <a:t>Console</a:t>
            </a:r>
            <a:r>
              <a:rPr lang="en-US" sz="2000" dirty="0" err="1" smtClean="0">
                <a:solidFill>
                  <a:srgbClr val="000000"/>
                </a:solidFill>
                <a:latin typeface="Consolas" panose="020B0609020204030204" pitchFamily="49" charset="0"/>
              </a:rPr>
              <a:t>.WriteLine</a:t>
            </a:r>
            <a:r>
              <a:rPr lang="en-US" sz="2000" dirty="0" smtClean="0">
                <a:solidFill>
                  <a:srgbClr val="000000"/>
                </a:solidFill>
                <a:latin typeface="Consolas" panose="020B0609020204030204" pitchFamily="49" charset="0"/>
              </a:rPr>
              <a:t>(day</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smtClean="0">
                <a:solidFill>
                  <a:srgbClr val="2B91AF"/>
                </a:solidFill>
                <a:latin typeface="Consolas" panose="020B0609020204030204" pitchFamily="49" charset="0"/>
              </a:rPr>
              <a:t>Console</a:t>
            </a:r>
            <a:r>
              <a:rPr lang="en-US" sz="2000" dirty="0" smtClean="0">
                <a:solidFill>
                  <a:srgbClr val="000000"/>
                </a:solidFill>
                <a:latin typeface="Consolas" panose="020B0609020204030204" pitchFamily="49" charset="0"/>
              </a:rPr>
              <a:t>.ReadLine</a:t>
            </a:r>
            <a:r>
              <a:rPr lang="en-US" sz="2000" dirty="0">
                <a:solidFill>
                  <a:srgbClr val="000000"/>
                </a:solidFill>
                <a:latin typeface="Consolas" panose="020B0609020204030204" pitchFamily="49" charset="0"/>
              </a:rPr>
              <a:t>();</a:t>
            </a:r>
            <a:endParaRPr lang="en-US" altLang="en-US" sz="2000" dirty="0">
              <a:latin typeface="Arial" panose="020B0604020202020204" pitchFamily="34" charset="0"/>
            </a:endParaRPr>
          </a:p>
        </p:txBody>
      </p:sp>
    </p:spTree>
    <p:extLst>
      <p:ext uri="{BB962C8B-B14F-4D97-AF65-F5344CB8AC3E}">
        <p14:creationId xmlns:p14="http://schemas.microsoft.com/office/powerpoint/2010/main" val="194849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14475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3- Nullables: </a:t>
            </a:r>
            <a:endParaRPr lang="en-US" sz="2800" dirty="0"/>
          </a:p>
        </p:txBody>
      </p:sp>
      <p:sp>
        <p:nvSpPr>
          <p:cNvPr id="11" name="TextBox 10"/>
          <p:cNvSpPr txBox="1"/>
          <p:nvPr/>
        </p:nvSpPr>
        <p:spPr>
          <a:xfrm>
            <a:off x="368299" y="622300"/>
            <a:ext cx="10231013" cy="2123658"/>
          </a:xfrm>
          <a:prstGeom prst="rect">
            <a:avLst/>
          </a:prstGeom>
          <a:noFill/>
        </p:spPr>
        <p:txBody>
          <a:bodyPr wrap="square" rtlCol="0">
            <a:spAutoFit/>
          </a:bodyPr>
          <a:lstStyle/>
          <a:p>
            <a:r>
              <a:rPr lang="en-US" sz="2200" dirty="0" smtClean="0">
                <a:solidFill>
                  <a:schemeClr val="accent4"/>
                </a:solidFill>
                <a:latin typeface="Arial" panose="020B0604020202020204" pitchFamily="34" charset="0"/>
                <a:cs typeface="Arial" panose="020B0604020202020204" pitchFamily="34" charset="0"/>
              </a:rPr>
              <a:t> </a:t>
            </a:r>
            <a:r>
              <a:rPr lang="en-US" sz="2200" dirty="0" smtClean="0">
                <a:solidFill>
                  <a:schemeClr val="bg2">
                    <a:lumMod val="25000"/>
                  </a:schemeClr>
                </a:solidFill>
                <a:latin typeface="Arial" panose="020B0604020202020204" pitchFamily="34" charset="0"/>
                <a:cs typeface="Arial" panose="020B0604020202020204" pitchFamily="34" charset="0"/>
              </a:rPr>
              <a:t>C#</a:t>
            </a:r>
            <a:r>
              <a:rPr lang="en-US" sz="2200" dirty="0" smtClean="0">
                <a:solidFill>
                  <a:schemeClr val="accent4"/>
                </a:solidFill>
                <a:latin typeface="Arial" panose="020B0604020202020204" pitchFamily="34" charset="0"/>
                <a:cs typeface="Arial" panose="020B0604020202020204" pitchFamily="34" charset="0"/>
              </a:rPr>
              <a:t> provides a special data types, the </a:t>
            </a:r>
            <a:r>
              <a:rPr lang="en-US" sz="2200" dirty="0" err="1" smtClean="0">
                <a:solidFill>
                  <a:schemeClr val="accent4"/>
                </a:solidFill>
                <a:latin typeface="Arial" panose="020B0604020202020204" pitchFamily="34" charset="0"/>
                <a:cs typeface="Arial" panose="020B0604020202020204" pitchFamily="34" charset="0"/>
              </a:rPr>
              <a:t>nullable</a:t>
            </a:r>
            <a:r>
              <a:rPr lang="en-US" sz="2200" dirty="0" smtClean="0">
                <a:solidFill>
                  <a:schemeClr val="accent4"/>
                </a:solidFill>
                <a:latin typeface="Arial" panose="020B0604020202020204" pitchFamily="34" charset="0"/>
                <a:cs typeface="Arial" panose="020B0604020202020204" pitchFamily="34" charset="0"/>
              </a:rPr>
              <a:t> types, to which you can assign normal range of values as well as null values.</a:t>
            </a:r>
          </a:p>
          <a:p>
            <a:r>
              <a:rPr lang="en-US" sz="2200" dirty="0" smtClean="0">
                <a:solidFill>
                  <a:schemeClr val="accent4"/>
                </a:solidFill>
                <a:latin typeface="Arial" panose="020B0604020202020204" pitchFamily="34" charset="0"/>
                <a:cs typeface="Arial" panose="020B0604020202020204" pitchFamily="34" charset="0"/>
              </a:rPr>
              <a:t> For </a:t>
            </a:r>
            <a:r>
              <a:rPr lang="en-US" sz="2200" dirty="0">
                <a:solidFill>
                  <a:schemeClr val="accent4"/>
                </a:solidFill>
                <a:latin typeface="Arial" panose="020B0604020202020204" pitchFamily="34" charset="0"/>
                <a:cs typeface="Arial" panose="020B0604020202020204" pitchFamily="34" charset="0"/>
              </a:rPr>
              <a:t>example, you can store any value from -2,147,483,648 to 2,147,483,647 or null in a </a:t>
            </a:r>
            <a:r>
              <a:rPr lang="en-US" sz="2200" dirty="0" err="1">
                <a:solidFill>
                  <a:schemeClr val="accent4"/>
                </a:solidFill>
                <a:latin typeface="Arial" panose="020B0604020202020204" pitchFamily="34" charset="0"/>
                <a:cs typeface="Arial" panose="020B0604020202020204" pitchFamily="34" charset="0"/>
              </a:rPr>
              <a:t>Nullable</a:t>
            </a:r>
            <a:r>
              <a:rPr lang="en-US" sz="2200" dirty="0">
                <a:solidFill>
                  <a:schemeClr val="accent4"/>
                </a:solidFill>
                <a:latin typeface="Arial" panose="020B0604020202020204" pitchFamily="34" charset="0"/>
                <a:cs typeface="Arial" panose="020B0604020202020204" pitchFamily="34" charset="0"/>
              </a:rPr>
              <a:t>&lt;Int32&gt; variable. Similarly, you can assign true, false, or null in a </a:t>
            </a:r>
            <a:r>
              <a:rPr lang="en-US" sz="2200" dirty="0" err="1">
                <a:solidFill>
                  <a:schemeClr val="accent4"/>
                </a:solidFill>
                <a:latin typeface="Arial" panose="020B0604020202020204" pitchFamily="34" charset="0"/>
                <a:cs typeface="Arial" panose="020B0604020202020204" pitchFamily="34" charset="0"/>
              </a:rPr>
              <a:t>Nullable</a:t>
            </a:r>
            <a:r>
              <a:rPr lang="en-US" sz="2200" dirty="0">
                <a:solidFill>
                  <a:schemeClr val="accent4"/>
                </a:solidFill>
                <a:latin typeface="Arial" panose="020B0604020202020204" pitchFamily="34" charset="0"/>
                <a:cs typeface="Arial" panose="020B0604020202020204" pitchFamily="34" charset="0"/>
              </a:rPr>
              <a:t>&lt;bool&gt; variable. Syntax for declaring a </a:t>
            </a:r>
            <a:r>
              <a:rPr lang="en-US" sz="2200" dirty="0" err="1">
                <a:solidFill>
                  <a:schemeClr val="accent4"/>
                </a:solidFill>
                <a:latin typeface="Arial" panose="020B0604020202020204" pitchFamily="34" charset="0"/>
                <a:cs typeface="Arial" panose="020B0604020202020204" pitchFamily="34" charset="0"/>
              </a:rPr>
              <a:t>nullable</a:t>
            </a:r>
            <a:r>
              <a:rPr lang="en-US" sz="2200" dirty="0">
                <a:solidFill>
                  <a:schemeClr val="accent4"/>
                </a:solidFill>
                <a:latin typeface="Arial" panose="020B0604020202020204" pitchFamily="34" charset="0"/>
                <a:cs typeface="Arial" panose="020B0604020202020204" pitchFamily="34" charset="0"/>
              </a:rPr>
              <a:t> type is as follows:</a:t>
            </a:r>
          </a:p>
          <a:p>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93527" y="2402360"/>
            <a:ext cx="9725371" cy="430109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smtClean="0">
                <a:solidFill>
                  <a:srgbClr val="0000FF"/>
                </a:solidFill>
                <a:latin typeface="Consolas" panose="020B0609020204030204" pitchFamily="49" charset="0"/>
              </a:rPr>
              <a:t>static</a:t>
            </a:r>
            <a:r>
              <a:rPr lang="en-US" sz="1600" dirty="0" smtClean="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Main(</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args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num1 = </a:t>
            </a:r>
            <a:r>
              <a:rPr lang="en-US" sz="1600" dirty="0">
                <a:solidFill>
                  <a:srgbClr val="0000FF"/>
                </a:solidFill>
                <a:latin typeface="Consolas" panose="020B0609020204030204" pitchFamily="49" charset="0"/>
              </a:rPr>
              <a:t>null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num2 = 45;</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num3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num4 = 3.14157;</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bool</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boolval</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bool</a:t>
            </a:r>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display the values</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Console</a:t>
            </a:r>
            <a:r>
              <a:rPr lang="en-US" sz="1600" dirty="0" err="1">
                <a:solidFill>
                  <a:srgbClr val="000000"/>
                </a:solidFill>
                <a:latin typeface="Consolas" panose="020B0609020204030204" pitchFamily="49" charset="0"/>
              </a:rPr>
              <a:t>.WriteLine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"Nullables at Show: {0}, {1}, {2}, {3}"</a:t>
            </a:r>
            <a:r>
              <a:rPr lang="en-US" sz="1600" dirty="0">
                <a:solidFill>
                  <a:srgbClr val="000000"/>
                </a:solidFill>
                <a:latin typeface="Consolas" panose="020B0609020204030204" pitchFamily="49" charset="0"/>
              </a:rPr>
              <a:t>, num1</a:t>
            </a:r>
            <a:r>
              <a:rPr lang="en-US" sz="1600" dirty="0" smtClean="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num2, num3, num4);</a:t>
            </a:r>
          </a:p>
          <a:p>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Console</a:t>
            </a:r>
            <a:r>
              <a:rPr lang="en-US" sz="1600" dirty="0" err="1">
                <a:solidFill>
                  <a:srgbClr val="000000"/>
                </a:solidFill>
                <a:latin typeface="Consolas" panose="020B0609020204030204" pitchFamily="49" charset="0"/>
              </a:rPr>
              <a:t>.WriteLine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 </a:t>
            </a:r>
            <a:r>
              <a:rPr lang="en-US" sz="1600" dirty="0" err="1">
                <a:solidFill>
                  <a:srgbClr val="A31515"/>
                </a:solidFill>
                <a:latin typeface="Consolas" panose="020B0609020204030204" pitchFamily="49" charset="0"/>
              </a:rPr>
              <a:t>Nullable</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boolean</a:t>
            </a:r>
            <a:r>
              <a:rPr lang="en-US" sz="1600" dirty="0">
                <a:solidFill>
                  <a:srgbClr val="A31515"/>
                </a:solidFill>
                <a:latin typeface="Consolas" panose="020B0609020204030204" pitchFamily="49" charset="0"/>
              </a:rPr>
              <a:t> value: {0}"</a:t>
            </a:r>
            <a:r>
              <a:rPr lang="en-US" sz="1600" dirty="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boolval</a:t>
            </a:r>
            <a:r>
              <a:rPr lang="en-US" sz="1600" dirty="0" smtClean="0">
                <a:solidFill>
                  <a:srgbClr val="000000"/>
                </a:solidFill>
                <a:latin typeface="Consolas" panose="020B0609020204030204" pitchFamily="49" charset="0"/>
              </a:rPr>
              <a:t> );</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Console</a:t>
            </a:r>
            <a:r>
              <a:rPr lang="en-US" sz="1600" dirty="0">
                <a:solidFill>
                  <a:srgbClr val="000000"/>
                </a:solidFill>
                <a:latin typeface="Consolas" panose="020B0609020204030204" pitchFamily="49" charset="0"/>
              </a:rPr>
              <a:t>.ReadLine();</a:t>
            </a:r>
          </a:p>
          <a:p>
            <a:r>
              <a:rPr lang="en-US" sz="1600" dirty="0">
                <a:solidFill>
                  <a:srgbClr val="000000"/>
                </a:solidFill>
                <a:latin typeface="Consolas" panose="020B0609020204030204" pitchFamily="49" charset="0"/>
              </a:rPr>
              <a:t>        }</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2007624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648" y="88900"/>
            <a:ext cx="10058402" cy="533400"/>
          </a:xfrm>
        </p:spPr>
        <p:txBody>
          <a:bodyPr>
            <a:normAutofit/>
          </a:bodyPr>
          <a:lstStyle/>
          <a:p>
            <a:r>
              <a:rPr lang="en-US" sz="2800" b="1" dirty="0" smtClean="0"/>
              <a:t>4-Structures :</a:t>
            </a:r>
            <a:endParaRPr lang="en-US" sz="2800" b="1" dirty="0"/>
          </a:p>
        </p:txBody>
      </p:sp>
      <p:sp>
        <p:nvSpPr>
          <p:cNvPr id="11" name="TextBox 10"/>
          <p:cNvSpPr txBox="1"/>
          <p:nvPr/>
        </p:nvSpPr>
        <p:spPr>
          <a:xfrm>
            <a:off x="265648" y="622300"/>
            <a:ext cx="10231013" cy="2123658"/>
          </a:xfrm>
          <a:prstGeom prst="rect">
            <a:avLst/>
          </a:prstGeom>
          <a:noFill/>
        </p:spPr>
        <p:txBody>
          <a:bodyPr wrap="square" rtlCol="0">
            <a:spAutoFit/>
          </a:bodyPr>
          <a:lstStyle/>
          <a:p>
            <a:r>
              <a:rPr lang="en-US" sz="2200" dirty="0">
                <a:solidFill>
                  <a:schemeClr val="accent4"/>
                </a:solidFill>
                <a:latin typeface="Arial" panose="020B0604020202020204" pitchFamily="34" charset="0"/>
                <a:cs typeface="Arial" panose="020B0604020202020204" pitchFamily="34" charset="0"/>
              </a:rPr>
              <a:t>In C#, a structure is a value type data type. It helps you to make a single variable hold related data of various data types. The struct keyword is used for creating a structure.</a:t>
            </a:r>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To define a structure, you must use the struct statement. The struct statement defines a new data type, with more than one member for your program</a:t>
            </a:r>
            <a:r>
              <a:rPr lang="en-US" sz="2200" dirty="0" smtClean="0">
                <a:solidFill>
                  <a:schemeClr val="accent4"/>
                </a:solidFill>
                <a:latin typeface="Arial" panose="020B0604020202020204" pitchFamily="34" charset="0"/>
                <a:cs typeface="Arial" panose="020B0604020202020204" pitchFamily="34" charset="0"/>
              </a:rPr>
              <a:t>.</a:t>
            </a:r>
          </a:p>
          <a:p>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265648" y="3067128"/>
            <a:ext cx="9725371" cy="199276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smtClean="0">
                <a:solidFill>
                  <a:srgbClr val="0000FF"/>
                </a:solidFill>
                <a:latin typeface="Consolas" panose="020B0609020204030204" pitchFamily="49" charset="0"/>
              </a:rPr>
              <a:t>struct</a:t>
            </a:r>
            <a:r>
              <a:rPr lang="en-US" sz="1600" dirty="0" smtClean="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Books</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title;</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author;</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subject;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book_id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2956234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12192000" cy="694797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Books</a:t>
            </a:r>
            <a:r>
              <a:rPr lang="en-US" sz="1400" dirty="0">
                <a:solidFill>
                  <a:srgbClr val="000000"/>
                </a:solidFill>
                <a:latin typeface="Consolas" panose="020B0609020204030204" pitchFamily="49" charset="0"/>
              </a:rPr>
              <a:t> Book1;   </a:t>
            </a:r>
            <a:r>
              <a:rPr lang="en-US" sz="1400" dirty="0">
                <a:solidFill>
                  <a:srgbClr val="008000"/>
                </a:solidFill>
                <a:latin typeface="Consolas" panose="020B0609020204030204" pitchFamily="49" charset="0"/>
              </a:rPr>
              <a:t>/* Declare Book1 of type Book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Books</a:t>
            </a:r>
            <a:r>
              <a:rPr lang="en-US" sz="1400" dirty="0">
                <a:solidFill>
                  <a:srgbClr val="000000"/>
                </a:solidFill>
                <a:latin typeface="Consolas" panose="020B0609020204030204" pitchFamily="49" charset="0"/>
              </a:rPr>
              <a:t> Book2;   </a:t>
            </a:r>
            <a:r>
              <a:rPr lang="en-US" sz="1400" dirty="0">
                <a:solidFill>
                  <a:srgbClr val="008000"/>
                </a:solidFill>
                <a:latin typeface="Consolas" panose="020B0609020204030204" pitchFamily="49" charset="0"/>
              </a:rPr>
              <a:t>/* Declare Book2 of type Book </a:t>
            </a:r>
            <a:r>
              <a:rPr lang="en-US" sz="1400" dirty="0" smtClean="0">
                <a:solidFill>
                  <a:srgbClr val="008000"/>
                </a:solidFill>
                <a:latin typeface="Consolas" panose="020B0609020204030204" pitchFamily="49" charset="0"/>
              </a:rPr>
              <a: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book 1 specification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Book1.title = </a:t>
            </a:r>
            <a:r>
              <a:rPr lang="en-US" sz="1400" dirty="0">
                <a:solidFill>
                  <a:srgbClr val="A31515"/>
                </a:solidFill>
                <a:latin typeface="Consolas" panose="020B0609020204030204" pitchFamily="49" charset="0"/>
              </a:rPr>
              <a:t>"C Programming"</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Book1.author =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Nuha</a:t>
            </a:r>
            <a:r>
              <a:rPr lang="en-US" sz="1400" dirty="0">
                <a:solidFill>
                  <a:srgbClr val="A31515"/>
                </a:solidFill>
                <a:latin typeface="Consolas" panose="020B0609020204030204" pitchFamily="49" charset="0"/>
              </a:rPr>
              <a:t> Ali"</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Book1.subject = </a:t>
            </a:r>
            <a:r>
              <a:rPr lang="en-US" sz="1400" dirty="0">
                <a:solidFill>
                  <a:srgbClr val="A31515"/>
                </a:solidFill>
                <a:latin typeface="Consolas" panose="020B0609020204030204" pitchFamily="49" charset="0"/>
              </a:rPr>
              <a:t>"C Programming Tutorial"</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Book1.book_id = 6495407</a:t>
            </a:r>
            <a:r>
              <a:rPr lang="en-US" sz="1400" dirty="0" smtClean="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book 2 specification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Book2.title = </a:t>
            </a:r>
            <a:r>
              <a:rPr lang="en-US" sz="1400" dirty="0">
                <a:solidFill>
                  <a:srgbClr val="A31515"/>
                </a:solidFill>
                <a:latin typeface="Consolas" panose="020B0609020204030204" pitchFamily="49" charset="0"/>
              </a:rPr>
              <a:t>"Telecom Billing"</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Book2.author = </a:t>
            </a:r>
            <a:r>
              <a:rPr lang="en-US" sz="1400" dirty="0">
                <a:solidFill>
                  <a:srgbClr val="A31515"/>
                </a:solidFill>
                <a:latin typeface="Consolas" panose="020B0609020204030204" pitchFamily="49" charset="0"/>
              </a:rPr>
              <a:t>"Zara Ali"</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Book2.subject = </a:t>
            </a:r>
            <a:r>
              <a:rPr lang="en-US" sz="1400" dirty="0">
                <a:solidFill>
                  <a:srgbClr val="A31515"/>
                </a:solidFill>
                <a:latin typeface="Consolas" panose="020B0609020204030204" pitchFamily="49" charset="0"/>
              </a:rPr>
              <a:t>"Telecom Billing Tutorial"</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Book2.book_id = 6495700</a:t>
            </a:r>
            <a:r>
              <a:rPr lang="en-US" sz="1400" dirty="0" smtClean="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print Book1 info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"Book 1 title : {0}"</a:t>
            </a:r>
            <a:r>
              <a:rPr lang="en-US" sz="1400" dirty="0">
                <a:solidFill>
                  <a:srgbClr val="000000"/>
                </a:solidFill>
                <a:latin typeface="Consolas" panose="020B0609020204030204" pitchFamily="49" charset="0"/>
              </a:rPr>
              <a:t>, Book1.title);</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"Book 1 author : {0}"</a:t>
            </a:r>
            <a:r>
              <a:rPr lang="en-US" sz="1400" dirty="0">
                <a:solidFill>
                  <a:srgbClr val="000000"/>
                </a:solidFill>
                <a:latin typeface="Consolas" panose="020B0609020204030204" pitchFamily="49" charset="0"/>
              </a:rPr>
              <a:t>, Book1.author);</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"Book 1 subject : {0}"</a:t>
            </a:r>
            <a:r>
              <a:rPr lang="en-US" sz="1400" dirty="0">
                <a:solidFill>
                  <a:srgbClr val="000000"/>
                </a:solidFill>
                <a:latin typeface="Consolas" panose="020B0609020204030204" pitchFamily="49" charset="0"/>
              </a:rPr>
              <a:t>, Book1.subject);</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"Book 1 </a:t>
            </a:r>
            <a:r>
              <a:rPr lang="en-US" sz="1400" dirty="0" err="1">
                <a:solidFill>
                  <a:srgbClr val="A31515"/>
                </a:solidFill>
                <a:latin typeface="Consolas" panose="020B0609020204030204" pitchFamily="49" charset="0"/>
              </a:rPr>
              <a:t>book_id</a:t>
            </a:r>
            <a:r>
              <a:rPr lang="en-US" sz="1400" dirty="0">
                <a:solidFill>
                  <a:srgbClr val="A31515"/>
                </a:solidFill>
                <a:latin typeface="Consolas" panose="020B0609020204030204" pitchFamily="49" charset="0"/>
              </a:rPr>
              <a:t> :{0}"</a:t>
            </a:r>
            <a:r>
              <a:rPr lang="en-US" sz="1400" dirty="0">
                <a:solidFill>
                  <a:srgbClr val="000000"/>
                </a:solidFill>
                <a:latin typeface="Consolas" panose="020B0609020204030204" pitchFamily="49" charset="0"/>
              </a:rPr>
              <a:t>, Book1.book_id);</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print Book2 info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"Book 2 title : {0}"</a:t>
            </a:r>
            <a:r>
              <a:rPr lang="en-US" sz="1400" dirty="0">
                <a:solidFill>
                  <a:srgbClr val="000000"/>
                </a:solidFill>
                <a:latin typeface="Consolas" panose="020B0609020204030204" pitchFamily="49" charset="0"/>
              </a:rPr>
              <a:t>, Book2.title);</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"Book 2 author : {0}"</a:t>
            </a:r>
            <a:r>
              <a:rPr lang="en-US" sz="1400" dirty="0">
                <a:solidFill>
                  <a:srgbClr val="000000"/>
                </a:solidFill>
                <a:latin typeface="Consolas" panose="020B0609020204030204" pitchFamily="49" charset="0"/>
              </a:rPr>
              <a:t>, Book2.author);</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"Book 2 subject : {0}"</a:t>
            </a:r>
            <a:r>
              <a:rPr lang="en-US" sz="1400" dirty="0">
                <a:solidFill>
                  <a:srgbClr val="000000"/>
                </a:solidFill>
                <a:latin typeface="Consolas" panose="020B0609020204030204" pitchFamily="49" charset="0"/>
              </a:rPr>
              <a:t>, Book2.subject);</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"Book 2 </a:t>
            </a:r>
            <a:r>
              <a:rPr lang="en-US" sz="1400" dirty="0" err="1">
                <a:solidFill>
                  <a:srgbClr val="A31515"/>
                </a:solidFill>
                <a:latin typeface="Consolas" panose="020B0609020204030204" pitchFamily="49" charset="0"/>
              </a:rPr>
              <a:t>book_id</a:t>
            </a:r>
            <a:r>
              <a:rPr lang="en-US" sz="1400" dirty="0">
                <a:solidFill>
                  <a:srgbClr val="A31515"/>
                </a:solidFill>
                <a:latin typeface="Consolas" panose="020B0609020204030204" pitchFamily="49" charset="0"/>
              </a:rPr>
              <a:t> : {0}"</a:t>
            </a:r>
            <a:r>
              <a:rPr lang="en-US" sz="1400" dirty="0">
                <a:solidFill>
                  <a:srgbClr val="000000"/>
                </a:solidFill>
                <a:latin typeface="Consolas" panose="020B0609020204030204" pitchFamily="49" charset="0"/>
              </a:rPr>
              <a:t>, Book2.book_id);</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.ReadKey</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endParaRPr lang="en-US" altLang="en-US" sz="1400" dirty="0">
              <a:latin typeface="Arial" panose="020B0604020202020204" pitchFamily="34" charset="0"/>
            </a:endParaRPr>
          </a:p>
        </p:txBody>
      </p:sp>
    </p:spTree>
    <p:extLst>
      <p:ext uri="{BB962C8B-B14F-4D97-AF65-F5344CB8AC3E}">
        <p14:creationId xmlns:p14="http://schemas.microsoft.com/office/powerpoint/2010/main" val="1682041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4-Structures :</a:t>
            </a:r>
            <a:endParaRPr lang="en-US" sz="2800" dirty="0"/>
          </a:p>
        </p:txBody>
      </p:sp>
      <p:sp>
        <p:nvSpPr>
          <p:cNvPr id="11" name="TextBox 10"/>
          <p:cNvSpPr txBox="1"/>
          <p:nvPr/>
        </p:nvSpPr>
        <p:spPr>
          <a:xfrm>
            <a:off x="0" y="652172"/>
            <a:ext cx="11719775" cy="5386090"/>
          </a:xfrm>
          <a:prstGeom prst="rect">
            <a:avLst/>
          </a:prstGeom>
          <a:noFill/>
        </p:spPr>
        <p:txBody>
          <a:bodyPr wrap="square" rtlCol="0">
            <a:spAutoFit/>
          </a:bodyPr>
          <a:lstStyle/>
          <a:p>
            <a:r>
              <a:rPr lang="en-US" sz="2400" b="1" dirty="0" smtClean="0">
                <a:solidFill>
                  <a:schemeClr val="accent4"/>
                </a:solidFill>
                <a:latin typeface="Arial" panose="020B0604020202020204" pitchFamily="34" charset="0"/>
                <a:cs typeface="Arial" panose="020B0604020202020204" pitchFamily="34" charset="0"/>
              </a:rPr>
              <a:t>    Features </a:t>
            </a:r>
            <a:r>
              <a:rPr lang="en-US" sz="2400" b="1" dirty="0">
                <a:solidFill>
                  <a:schemeClr val="accent4"/>
                </a:solidFill>
                <a:latin typeface="Arial" panose="020B0604020202020204" pitchFamily="34" charset="0"/>
                <a:cs typeface="Arial" panose="020B0604020202020204" pitchFamily="34" charset="0"/>
              </a:rPr>
              <a:t>of </a:t>
            </a:r>
            <a:r>
              <a:rPr lang="en-US" sz="2400" b="1" dirty="0" smtClean="0">
                <a:solidFill>
                  <a:schemeClr val="accent4"/>
                </a:solidFill>
                <a:latin typeface="Arial" panose="020B0604020202020204" pitchFamily="34" charset="0"/>
                <a:cs typeface="Arial" panose="020B0604020202020204" pitchFamily="34" charset="0"/>
              </a:rPr>
              <a:t>C# Structures</a:t>
            </a:r>
          </a:p>
          <a:p>
            <a:pPr lvl="1"/>
            <a:r>
              <a:rPr lang="en-US" sz="2000" dirty="0" smtClean="0">
                <a:solidFill>
                  <a:schemeClr val="accent4"/>
                </a:solidFill>
                <a:latin typeface="Arial" panose="020B0604020202020204" pitchFamily="34" charset="0"/>
                <a:cs typeface="Arial" panose="020B0604020202020204" pitchFamily="34" charset="0"/>
              </a:rPr>
              <a:t>Structures in C# are quite different from that in traditional C or C++. The C# structures have the following features:</a:t>
            </a:r>
          </a:p>
          <a:p>
            <a:pPr marL="800100" lvl="1" indent="-342900">
              <a:buFont typeface="Arial" panose="020B0604020202020204" pitchFamily="34" charset="0"/>
              <a:buChar char="•"/>
            </a:pPr>
            <a:r>
              <a:rPr lang="en-US" sz="2000" dirty="0" smtClean="0">
                <a:solidFill>
                  <a:schemeClr val="accent4"/>
                </a:solidFill>
                <a:latin typeface="Arial" panose="020B0604020202020204" pitchFamily="34" charset="0"/>
                <a:cs typeface="Arial" panose="020B0604020202020204" pitchFamily="34" charset="0"/>
              </a:rPr>
              <a:t>Structures </a:t>
            </a:r>
            <a:r>
              <a:rPr lang="en-US" sz="2000" dirty="0">
                <a:solidFill>
                  <a:schemeClr val="accent4"/>
                </a:solidFill>
                <a:latin typeface="Arial" panose="020B0604020202020204" pitchFamily="34" charset="0"/>
                <a:cs typeface="Arial" panose="020B0604020202020204" pitchFamily="34" charset="0"/>
              </a:rPr>
              <a:t>can have methods, fields, indexers, properties, operator methods, and events.</a:t>
            </a:r>
          </a:p>
          <a:p>
            <a:pPr marL="800100" lvl="1" indent="-342900">
              <a:buFont typeface="Arial" panose="020B0604020202020204" pitchFamily="34" charset="0"/>
              <a:buChar char="•"/>
            </a:pPr>
            <a:r>
              <a:rPr lang="en-US" sz="2000" dirty="0">
                <a:solidFill>
                  <a:schemeClr val="accent4"/>
                </a:solidFill>
                <a:latin typeface="Arial" panose="020B0604020202020204" pitchFamily="34" charset="0"/>
                <a:cs typeface="Arial" panose="020B0604020202020204" pitchFamily="34" charset="0"/>
              </a:rPr>
              <a:t>Structures can have defined constructors, but not destructors. However, you cannot define a default constructor for a structure. The default constructor is automatically defined and cannot be changed.</a:t>
            </a:r>
          </a:p>
          <a:p>
            <a:pPr marL="800100" lvl="1" indent="-342900">
              <a:buFont typeface="Arial" panose="020B0604020202020204" pitchFamily="34" charset="0"/>
              <a:buChar char="•"/>
            </a:pPr>
            <a:r>
              <a:rPr lang="en-US" sz="2000" dirty="0">
                <a:solidFill>
                  <a:schemeClr val="accent4"/>
                </a:solidFill>
                <a:latin typeface="Arial" panose="020B0604020202020204" pitchFamily="34" charset="0"/>
                <a:cs typeface="Arial" panose="020B0604020202020204" pitchFamily="34" charset="0"/>
              </a:rPr>
              <a:t>Unlike classes, structures cannot inherit other structures or classes.</a:t>
            </a:r>
          </a:p>
          <a:p>
            <a:pPr marL="800100" lvl="1" indent="-342900">
              <a:buFont typeface="Arial" panose="020B0604020202020204" pitchFamily="34" charset="0"/>
              <a:buChar char="•"/>
            </a:pPr>
            <a:r>
              <a:rPr lang="en-US" sz="2000" dirty="0">
                <a:solidFill>
                  <a:schemeClr val="accent4"/>
                </a:solidFill>
                <a:latin typeface="Arial" panose="020B0604020202020204" pitchFamily="34" charset="0"/>
                <a:cs typeface="Arial" panose="020B0604020202020204" pitchFamily="34" charset="0"/>
              </a:rPr>
              <a:t>Structures cannot be used as a base for other structures or classes.</a:t>
            </a:r>
          </a:p>
          <a:p>
            <a:pPr marL="800100" lvl="1" indent="-342900">
              <a:buFont typeface="Arial" panose="020B0604020202020204" pitchFamily="34" charset="0"/>
              <a:buChar char="•"/>
            </a:pPr>
            <a:r>
              <a:rPr lang="en-US" sz="2000" dirty="0">
                <a:solidFill>
                  <a:schemeClr val="accent4"/>
                </a:solidFill>
                <a:latin typeface="Arial" panose="020B0604020202020204" pitchFamily="34" charset="0"/>
                <a:cs typeface="Arial" panose="020B0604020202020204" pitchFamily="34" charset="0"/>
              </a:rPr>
              <a:t>A structure can implement one or more interfaces.</a:t>
            </a:r>
          </a:p>
          <a:p>
            <a:pPr marL="800100" lvl="1" indent="-342900">
              <a:buFont typeface="Arial" panose="020B0604020202020204" pitchFamily="34" charset="0"/>
              <a:buChar char="•"/>
            </a:pPr>
            <a:r>
              <a:rPr lang="en-US" sz="2000" dirty="0">
                <a:solidFill>
                  <a:schemeClr val="accent4"/>
                </a:solidFill>
                <a:latin typeface="Arial" panose="020B0604020202020204" pitchFamily="34" charset="0"/>
                <a:cs typeface="Arial" panose="020B0604020202020204" pitchFamily="34" charset="0"/>
              </a:rPr>
              <a:t>Structure members cannot be specified as abstract, virtual, or protected.</a:t>
            </a:r>
          </a:p>
          <a:p>
            <a:pPr marL="800100" lvl="1" indent="-342900">
              <a:buFont typeface="Arial" panose="020B0604020202020204" pitchFamily="34" charset="0"/>
              <a:buChar char="•"/>
            </a:pPr>
            <a:r>
              <a:rPr lang="en-US" sz="2000" dirty="0">
                <a:solidFill>
                  <a:schemeClr val="accent4"/>
                </a:solidFill>
                <a:latin typeface="Arial" panose="020B0604020202020204" pitchFamily="34" charset="0"/>
                <a:cs typeface="Arial" panose="020B0604020202020204" pitchFamily="34" charset="0"/>
              </a:rPr>
              <a:t>When you create a struct object using the New operator, it gets created and the appropriate constructor is called. Unlike </a:t>
            </a:r>
            <a:r>
              <a:rPr lang="en-US" sz="2000" dirty="0" smtClean="0">
                <a:solidFill>
                  <a:schemeClr val="accent4"/>
                </a:solidFill>
                <a:latin typeface="Arial" panose="020B0604020202020204" pitchFamily="34" charset="0"/>
                <a:cs typeface="Arial" panose="020B0604020202020204" pitchFamily="34" charset="0"/>
              </a:rPr>
              <a:t>classes , </a:t>
            </a:r>
            <a:r>
              <a:rPr lang="en-US" sz="2000" dirty="0">
                <a:solidFill>
                  <a:schemeClr val="accent4"/>
                </a:solidFill>
                <a:latin typeface="Arial" panose="020B0604020202020204" pitchFamily="34" charset="0"/>
                <a:cs typeface="Arial" panose="020B0604020202020204" pitchFamily="34" charset="0"/>
              </a:rPr>
              <a:t>structs can be instantiated without using the New operator.</a:t>
            </a:r>
          </a:p>
          <a:p>
            <a:pPr marL="800100" lvl="1" indent="-342900">
              <a:buFont typeface="Arial" panose="020B0604020202020204" pitchFamily="34" charset="0"/>
              <a:buChar char="•"/>
            </a:pPr>
            <a:r>
              <a:rPr lang="en-US" sz="2000" dirty="0">
                <a:solidFill>
                  <a:schemeClr val="accent4"/>
                </a:solidFill>
                <a:latin typeface="Arial" panose="020B0604020202020204" pitchFamily="34" charset="0"/>
                <a:cs typeface="Arial" panose="020B0604020202020204" pitchFamily="34" charset="0"/>
              </a:rPr>
              <a:t>If the New operator is not used, the fields remain unassigned and the object cannot be used until all the fields are initialized</a:t>
            </a:r>
            <a:r>
              <a:rPr lang="en-US" sz="2000" dirty="0" smtClean="0">
                <a:solidFill>
                  <a:schemeClr val="accent4"/>
                </a:solidFill>
                <a:latin typeface="Arial" panose="020B0604020202020204" pitchFamily="34" charset="0"/>
                <a:cs typeface="Arial" panose="020B0604020202020204" pitchFamily="34" charset="0"/>
              </a:rPr>
              <a:t>.</a:t>
            </a:r>
            <a:br>
              <a:rPr lang="en-US" sz="2000" dirty="0" smtClean="0">
                <a:solidFill>
                  <a:schemeClr val="accent4"/>
                </a:solidFill>
                <a:latin typeface="Arial" panose="020B0604020202020204" pitchFamily="34" charset="0"/>
                <a:cs typeface="Arial" panose="020B0604020202020204" pitchFamily="34" charset="0"/>
              </a:rPr>
            </a:br>
            <a:endParaRPr lang="en-US" sz="20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1406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4-Structures :</a:t>
            </a:r>
            <a:endParaRPr lang="en-US" sz="2800" dirty="0"/>
          </a:p>
        </p:txBody>
      </p:sp>
      <p:sp>
        <p:nvSpPr>
          <p:cNvPr id="11" name="TextBox 10"/>
          <p:cNvSpPr txBox="1"/>
          <p:nvPr/>
        </p:nvSpPr>
        <p:spPr>
          <a:xfrm>
            <a:off x="368299" y="622300"/>
            <a:ext cx="10231013" cy="5847755"/>
          </a:xfrm>
          <a:prstGeom prst="rect">
            <a:avLst/>
          </a:prstGeom>
          <a:noFill/>
        </p:spPr>
        <p:txBody>
          <a:bodyPr wrap="square" rtlCol="0">
            <a:spAutoFit/>
          </a:bodyPr>
          <a:lstStyle/>
          <a:p>
            <a:r>
              <a:rPr lang="en-US" sz="2400" b="1" dirty="0">
                <a:solidFill>
                  <a:schemeClr val="accent4"/>
                </a:solidFill>
                <a:latin typeface="Arial" panose="020B0604020202020204" pitchFamily="34" charset="0"/>
                <a:cs typeface="Arial" panose="020B0604020202020204" pitchFamily="34" charset="0"/>
              </a:rPr>
              <a:t>Class versus Structure : </a:t>
            </a:r>
          </a:p>
          <a:p>
            <a:endParaRPr lang="en-US" sz="2200" dirty="0">
              <a:solidFill>
                <a:schemeClr val="accent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solidFill>
                  <a:schemeClr val="accent4"/>
                </a:solidFill>
                <a:latin typeface="Arial" panose="020B0604020202020204" pitchFamily="34" charset="0"/>
                <a:cs typeface="Arial" panose="020B0604020202020204" pitchFamily="34" charset="0"/>
              </a:rPr>
              <a:t>Classes and Structures have the following basic differences:</a:t>
            </a:r>
          </a:p>
          <a:p>
            <a:pPr marL="342900" indent="-342900">
              <a:buFont typeface="Arial" panose="020B0604020202020204" pitchFamily="34" charset="0"/>
              <a:buChar char="•"/>
            </a:pPr>
            <a:r>
              <a:rPr lang="en-US" sz="2200" dirty="0">
                <a:solidFill>
                  <a:schemeClr val="accent4"/>
                </a:solidFill>
                <a:latin typeface="Arial" panose="020B0604020202020204" pitchFamily="34" charset="0"/>
                <a:cs typeface="Arial" panose="020B0604020202020204" pitchFamily="34" charset="0"/>
              </a:rPr>
              <a:t>classes are reference types and </a:t>
            </a:r>
            <a:r>
              <a:rPr lang="en-US" sz="2200" dirty="0" smtClean="0">
                <a:solidFill>
                  <a:schemeClr val="accent4"/>
                </a:solidFill>
                <a:latin typeface="Arial" panose="020B0604020202020204" pitchFamily="34" charset="0"/>
                <a:cs typeface="Arial" panose="020B0604020202020204" pitchFamily="34" charset="0"/>
              </a:rPr>
              <a:t>structs </a:t>
            </a:r>
            <a:r>
              <a:rPr lang="en-US" sz="2200" dirty="0">
                <a:solidFill>
                  <a:schemeClr val="accent4"/>
                </a:solidFill>
                <a:latin typeface="Arial" panose="020B0604020202020204" pitchFamily="34" charset="0"/>
                <a:cs typeface="Arial" panose="020B0604020202020204" pitchFamily="34" charset="0"/>
              </a:rPr>
              <a:t>are value types</a:t>
            </a:r>
          </a:p>
          <a:p>
            <a:pPr marL="342900" indent="-342900">
              <a:buFont typeface="Arial" panose="020B0604020202020204" pitchFamily="34" charset="0"/>
              <a:buChar char="•"/>
            </a:pPr>
            <a:r>
              <a:rPr lang="en-US" sz="2200" dirty="0">
                <a:solidFill>
                  <a:schemeClr val="accent4"/>
                </a:solidFill>
                <a:latin typeface="Arial" panose="020B0604020202020204" pitchFamily="34" charset="0"/>
                <a:cs typeface="Arial" panose="020B0604020202020204" pitchFamily="34" charset="0"/>
              </a:rPr>
              <a:t>structures do not support inheritance</a:t>
            </a:r>
          </a:p>
          <a:p>
            <a:pPr marL="342900" indent="-342900">
              <a:buFont typeface="Arial" panose="020B0604020202020204" pitchFamily="34" charset="0"/>
              <a:buChar char="•"/>
            </a:pPr>
            <a:r>
              <a:rPr lang="en-US" sz="2200" dirty="0">
                <a:solidFill>
                  <a:schemeClr val="accent4"/>
                </a:solidFill>
                <a:latin typeface="Arial" panose="020B0604020202020204" pitchFamily="34" charset="0"/>
                <a:cs typeface="Arial" panose="020B0604020202020204" pitchFamily="34" charset="0"/>
              </a:rPr>
              <a:t>structures cannot have default </a:t>
            </a:r>
            <a:r>
              <a:rPr lang="en-US" sz="2200" dirty="0" smtClean="0">
                <a:solidFill>
                  <a:schemeClr val="accent4"/>
                </a:solidFill>
                <a:latin typeface="Arial" panose="020B0604020202020204" pitchFamily="34" charset="0"/>
                <a:cs typeface="Arial" panose="020B0604020202020204" pitchFamily="34" charset="0"/>
              </a:rPr>
              <a:t>constructor</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a:p>
            <a:endParaRPr lang="en-US" sz="2200" dirty="0">
              <a:solidFill>
                <a:schemeClr val="accent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smtClean="0">
                <a:solidFill>
                  <a:schemeClr val="accent4"/>
                </a:solidFill>
                <a:latin typeface="Arial" panose="020B0604020202020204" pitchFamily="34" charset="0"/>
                <a:cs typeface="Arial" panose="020B0604020202020204" pitchFamily="34" charset="0"/>
              </a:rPr>
              <a:t>Homework : </a:t>
            </a:r>
            <a:r>
              <a:rPr lang="en-US" sz="1400" dirty="0" smtClean="0">
                <a:solidFill>
                  <a:schemeClr val="accent4"/>
                </a:solidFill>
                <a:latin typeface="Arial" panose="020B0604020202020204" pitchFamily="34" charset="0"/>
                <a:cs typeface="Arial" panose="020B0604020202020204" pitchFamily="34" charset="0"/>
              </a:rPr>
              <a:t/>
            </a:r>
            <a:br>
              <a:rPr lang="en-US" sz="14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 =&gt; 10 min Presentation :</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  Compare between struct and class in C++ and C# . With clear Demo</a:t>
            </a:r>
          </a:p>
          <a:p>
            <a:endParaRPr lang="en-US" sz="2200" dirty="0">
              <a:solidFill>
                <a:schemeClr val="accent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smtClean="0">
                <a:solidFill>
                  <a:schemeClr val="accent4"/>
                </a:solidFill>
                <a:latin typeface="Arial" panose="020B0604020202020204" pitchFamily="34" charset="0"/>
                <a:cs typeface="Arial" panose="020B0604020202020204" pitchFamily="34" charset="0"/>
              </a:rPr>
              <a:t> note : </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   difference between struct and class in </a:t>
            </a:r>
            <a:r>
              <a:rPr lang="en-US" sz="2200" dirty="0" err="1" smtClean="0">
                <a:solidFill>
                  <a:schemeClr val="accent4"/>
                </a:solidFill>
                <a:latin typeface="Arial" panose="020B0604020202020204" pitchFamily="34" charset="0"/>
                <a:cs typeface="Arial" panose="020B0604020202020204" pitchFamily="34" charset="0"/>
              </a:rPr>
              <a:t>c#</a:t>
            </a:r>
            <a:r>
              <a:rPr lang="en-US" sz="2200" dirty="0" smtClean="0">
                <a:solidFill>
                  <a:schemeClr val="accent4"/>
                </a:solidFill>
                <a:latin typeface="Arial" panose="020B0604020202020204" pitchFamily="34" charset="0"/>
                <a:cs typeface="Arial" panose="020B0604020202020204" pitchFamily="34" charset="0"/>
              </a:rPr>
              <a:t> is commonly asked as an  interview </a:t>
            </a:r>
          </a:p>
          <a:p>
            <a:r>
              <a:rPr lang="en-US" sz="2200" dirty="0">
                <a:solidFill>
                  <a:schemeClr val="accent4"/>
                </a:solidFill>
                <a:latin typeface="Arial" panose="020B0604020202020204" pitchFamily="34" charset="0"/>
                <a:cs typeface="Arial" panose="020B0604020202020204" pitchFamily="34" charset="0"/>
              </a:rPr>
              <a:t> </a:t>
            </a:r>
            <a:r>
              <a:rPr lang="en-US" sz="2200" dirty="0" smtClean="0">
                <a:solidFill>
                  <a:schemeClr val="accent4"/>
                </a:solidFill>
                <a:latin typeface="Arial" panose="020B0604020202020204" pitchFamily="34" charset="0"/>
                <a:cs typeface="Arial" panose="020B0604020202020204" pitchFamily="34" charset="0"/>
              </a:rPr>
              <a:t>    question  . </a:t>
            </a:r>
          </a:p>
          <a:p>
            <a:pPr marL="342900" indent="-342900">
              <a:buFont typeface="Arial" panose="020B0604020202020204" pitchFamily="34" charset="0"/>
              <a:buChar char="•"/>
            </a:pP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8480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50264"/>
            <a:ext cx="10058402" cy="533400"/>
          </a:xfrm>
        </p:spPr>
        <p:txBody>
          <a:bodyPr>
            <a:normAutofit/>
          </a:bodyPr>
          <a:lstStyle/>
          <a:p>
            <a:r>
              <a:rPr lang="en-US" sz="2800" b="1" dirty="0" smtClean="0"/>
              <a:t>5- </a:t>
            </a:r>
            <a:r>
              <a:rPr lang="en-US" sz="2800" b="1" dirty="0"/>
              <a:t>Exception </a:t>
            </a:r>
            <a:r>
              <a:rPr lang="en-US" sz="2800" b="1" dirty="0" smtClean="0"/>
              <a:t>handling :</a:t>
            </a:r>
            <a:endParaRPr lang="en-US" sz="2800" dirty="0"/>
          </a:p>
        </p:txBody>
      </p:sp>
      <p:sp>
        <p:nvSpPr>
          <p:cNvPr id="11" name="TextBox 10"/>
          <p:cNvSpPr txBox="1"/>
          <p:nvPr/>
        </p:nvSpPr>
        <p:spPr>
          <a:xfrm>
            <a:off x="368299" y="622300"/>
            <a:ext cx="10643138" cy="1631216"/>
          </a:xfrm>
          <a:prstGeom prst="rect">
            <a:avLst/>
          </a:prstGeom>
          <a:noFill/>
        </p:spPr>
        <p:txBody>
          <a:bodyPr wrap="square" rtlCol="0">
            <a:spAutoFit/>
          </a:bodyPr>
          <a:lstStyle/>
          <a:p>
            <a:r>
              <a:rPr lang="en-US" sz="2000" dirty="0">
                <a:solidFill>
                  <a:schemeClr val="accent4"/>
                </a:solidFill>
                <a:latin typeface="Arial" panose="020B0604020202020204" pitchFamily="34" charset="0"/>
                <a:cs typeface="Arial" panose="020B0604020202020204" pitchFamily="34" charset="0"/>
              </a:rPr>
              <a:t>In every program, things go wrong sometimes. With C#, we're blessed with a good compiler, which will help us prevent some of the most common mistakes. Obviously it can't see every error that might happen, and in those cases, the .NET framework will throw an exception, to tell us that something went wrong. </a:t>
            </a:r>
            <a:br>
              <a:rPr lang="en-US" sz="2000" dirty="0">
                <a:solidFill>
                  <a:schemeClr val="accent4"/>
                </a:solidFill>
                <a:latin typeface="Arial" panose="020B0604020202020204" pitchFamily="34" charset="0"/>
                <a:cs typeface="Arial" panose="020B0604020202020204" pitchFamily="34" charset="0"/>
              </a:rPr>
            </a:br>
            <a:endParaRPr lang="en-US" sz="20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93527" y="1983366"/>
            <a:ext cx="9725371" cy="470120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a:solidFill>
                  <a:srgbClr val="0000FF"/>
                </a:solidFill>
                <a:latin typeface="Consolas" panose="020B0609020204030204" pitchFamily="49" charset="0"/>
              </a:rPr>
              <a:t>using</a:t>
            </a:r>
            <a:r>
              <a:rPr lang="en-US" sz="1600" dirty="0">
                <a:solidFill>
                  <a:srgbClr val="000000"/>
                </a:solidFill>
                <a:latin typeface="Consolas" panose="020B0609020204030204" pitchFamily="49" charset="0"/>
              </a:rPr>
              <a:t> System;</a:t>
            </a:r>
          </a:p>
          <a:p>
            <a:r>
              <a:rPr lang="en-US" sz="1600" dirty="0">
                <a:solidFill>
                  <a:srgbClr val="0000FF"/>
                </a:solidFill>
                <a:latin typeface="Consolas" panose="020B0609020204030204" pitchFamily="49" charset="0"/>
              </a:rPr>
              <a:t>using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System.Collections</a:t>
            </a:r>
            <a:r>
              <a:rPr lang="en-US" sz="1600" dirty="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namespace</a:t>
            </a:r>
            <a:r>
              <a:rPr lang="en-US" sz="1600" dirty="0">
                <a:solidFill>
                  <a:srgbClr val="000000"/>
                </a:solidFill>
                <a:latin typeface="Consolas" panose="020B0609020204030204" pitchFamily="49" charset="0"/>
              </a:rPr>
              <a:t> ConsoleApplication1</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Program</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Main(</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args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numbers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[2</a:t>
            </a:r>
            <a:r>
              <a:rPr lang="en-US" sz="1600" dirty="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numbers[0] = 23;</a:t>
            </a:r>
          </a:p>
          <a:p>
            <a:r>
              <a:rPr lang="en-US" sz="1600" dirty="0">
                <a:solidFill>
                  <a:srgbClr val="000000"/>
                </a:solidFill>
                <a:latin typeface="Consolas" panose="020B0609020204030204" pitchFamily="49" charset="0"/>
              </a:rPr>
              <a:t>                numbers[1] = 32;</a:t>
            </a:r>
          </a:p>
          <a:p>
            <a:r>
              <a:rPr lang="en-US" sz="1600" dirty="0">
                <a:solidFill>
                  <a:srgbClr val="000000"/>
                </a:solidFill>
                <a:latin typeface="Consolas" panose="020B0609020204030204" pitchFamily="49" charset="0"/>
              </a:rPr>
              <a:t>                numbers[2] = 42</a:t>
            </a:r>
            <a:r>
              <a:rPr lang="en-US" sz="1600" dirty="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foreach</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a:t>
            </a:r>
            <a:r>
              <a:rPr lang="en-US" sz="1600" dirty="0">
                <a:solidFill>
                  <a:srgbClr val="000000"/>
                </a:solidFill>
                <a:latin typeface="Consolas" panose="020B0609020204030204" pitchFamily="49" charset="0"/>
              </a:rPr>
              <a:t> numbers)</a:t>
            </a:r>
          </a:p>
          <a:p>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Console</a:t>
            </a:r>
            <a:r>
              <a:rPr lang="en-US" sz="1600" dirty="0" err="1">
                <a:solidFill>
                  <a:srgbClr val="000000"/>
                </a:solidFill>
                <a:latin typeface="Consolas" panose="020B0609020204030204" pitchFamily="49" charset="0"/>
              </a:rPr>
              <a:t>.WriteLine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Console</a:t>
            </a:r>
            <a:r>
              <a:rPr lang="en-US" sz="1600" dirty="0">
                <a:solidFill>
                  <a:srgbClr val="000000"/>
                </a:solidFill>
                <a:latin typeface="Consolas" panose="020B0609020204030204" pitchFamily="49" charset="0"/>
              </a:rPr>
              <a:t>.ReadLine();</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233102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5- Exception handling :</a:t>
            </a:r>
            <a:endParaRPr lang="en-US" sz="2800" dirty="0"/>
          </a:p>
        </p:txBody>
      </p:sp>
      <p:sp>
        <p:nvSpPr>
          <p:cNvPr id="5" name="Rectangle 2"/>
          <p:cNvSpPr>
            <a:spLocks noChangeArrowheads="1"/>
          </p:cNvSpPr>
          <p:nvPr/>
        </p:nvSpPr>
        <p:spPr bwMode="auto">
          <a:xfrm>
            <a:off x="368299" y="1313271"/>
            <a:ext cx="10076467" cy="540139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450" dirty="0">
                <a:solidFill>
                  <a:srgbClr val="000000"/>
                </a:solidFill>
                <a:latin typeface="Consolas" panose="020B0609020204030204" pitchFamily="49" charset="0"/>
              </a:rPr>
              <a:t> </a:t>
            </a:r>
            <a:r>
              <a:rPr lang="en-US" sz="1450" dirty="0" err="1">
                <a:solidFill>
                  <a:srgbClr val="0000FF"/>
                </a:solidFill>
                <a:latin typeface="Consolas" panose="020B0609020204030204" pitchFamily="49" charset="0"/>
              </a:rPr>
              <a:t>int</a:t>
            </a:r>
            <a:r>
              <a:rPr lang="en-US" sz="1450" dirty="0">
                <a:solidFill>
                  <a:srgbClr val="000000"/>
                </a:solidFill>
                <a:latin typeface="Consolas" panose="020B0609020204030204" pitchFamily="49" charset="0"/>
              </a:rPr>
              <a:t>[] numbers = </a:t>
            </a:r>
            <a:r>
              <a:rPr lang="en-US" sz="1450" dirty="0">
                <a:solidFill>
                  <a:srgbClr val="0000FF"/>
                </a:solidFill>
                <a:latin typeface="Consolas" panose="020B0609020204030204" pitchFamily="49" charset="0"/>
              </a:rPr>
              <a:t>new</a:t>
            </a:r>
            <a:r>
              <a:rPr lang="en-US" sz="1450" dirty="0">
                <a:solidFill>
                  <a:srgbClr val="000000"/>
                </a:solidFill>
                <a:latin typeface="Consolas" panose="020B0609020204030204" pitchFamily="49" charset="0"/>
              </a:rPr>
              <a:t> </a:t>
            </a:r>
            <a:r>
              <a:rPr lang="en-US" sz="1450" dirty="0" err="1">
                <a:solidFill>
                  <a:srgbClr val="0000FF"/>
                </a:solidFill>
                <a:latin typeface="Consolas" panose="020B0609020204030204" pitchFamily="49" charset="0"/>
              </a:rPr>
              <a:t>int</a:t>
            </a:r>
            <a:r>
              <a:rPr lang="en-US" sz="1450" dirty="0">
                <a:solidFill>
                  <a:srgbClr val="000000"/>
                </a:solidFill>
                <a:latin typeface="Consolas" panose="020B0609020204030204" pitchFamily="49" charset="0"/>
              </a:rPr>
              <a:t>[2];</a:t>
            </a:r>
          </a:p>
          <a:p>
            <a:r>
              <a:rPr lang="en-US" sz="1450" dirty="0">
                <a:solidFill>
                  <a:srgbClr val="0000FF"/>
                </a:solidFill>
                <a:latin typeface="Consolas" panose="020B0609020204030204" pitchFamily="49" charset="0"/>
              </a:rPr>
              <a:t>try</a:t>
            </a:r>
            <a:endParaRPr lang="en-US" sz="1450" dirty="0">
              <a:solidFill>
                <a:srgbClr val="000000"/>
              </a:solidFill>
              <a:latin typeface="Consolas" panose="020B0609020204030204" pitchFamily="49" charset="0"/>
            </a:endParaRPr>
          </a:p>
          <a:p>
            <a:r>
              <a:rPr lang="en-US" sz="1450" dirty="0">
                <a:solidFill>
                  <a:srgbClr val="000000"/>
                </a:solidFill>
                <a:latin typeface="Consolas" panose="020B0609020204030204" pitchFamily="49" charset="0"/>
              </a:rPr>
              <a:t>{</a:t>
            </a:r>
          </a:p>
          <a:p>
            <a:r>
              <a:rPr lang="en-US" sz="1450" dirty="0">
                <a:solidFill>
                  <a:srgbClr val="000000"/>
                </a:solidFill>
                <a:latin typeface="Consolas" panose="020B0609020204030204" pitchFamily="49" charset="0"/>
              </a:rPr>
              <a:t>    numbers[0] = 23;</a:t>
            </a:r>
          </a:p>
          <a:p>
            <a:r>
              <a:rPr lang="en-US" sz="1450" dirty="0">
                <a:solidFill>
                  <a:srgbClr val="000000"/>
                </a:solidFill>
                <a:latin typeface="Consolas" panose="020B0609020204030204" pitchFamily="49" charset="0"/>
              </a:rPr>
              <a:t>    numbers[1] = 32;</a:t>
            </a:r>
          </a:p>
          <a:p>
            <a:r>
              <a:rPr lang="en-US" sz="1450" dirty="0">
                <a:solidFill>
                  <a:srgbClr val="000000"/>
                </a:solidFill>
                <a:latin typeface="Consolas" panose="020B0609020204030204" pitchFamily="49" charset="0"/>
              </a:rPr>
              <a:t>    numbers[2] = 42;</a:t>
            </a:r>
          </a:p>
          <a:p>
            <a:endParaRPr lang="en-US" sz="1450" dirty="0">
              <a:solidFill>
                <a:srgbClr val="000000"/>
              </a:solidFill>
              <a:latin typeface="Consolas" panose="020B0609020204030204" pitchFamily="49" charset="0"/>
            </a:endParaRPr>
          </a:p>
          <a:p>
            <a:r>
              <a:rPr lang="en-US" sz="1450" dirty="0">
                <a:solidFill>
                  <a:srgbClr val="000000"/>
                </a:solidFill>
                <a:latin typeface="Consolas" panose="020B0609020204030204" pitchFamily="49" charset="0"/>
              </a:rPr>
              <a:t>    </a:t>
            </a:r>
            <a:r>
              <a:rPr lang="en-US" sz="1450" dirty="0" err="1">
                <a:solidFill>
                  <a:srgbClr val="0000FF"/>
                </a:solidFill>
                <a:latin typeface="Consolas" panose="020B0609020204030204" pitchFamily="49" charset="0"/>
              </a:rPr>
              <a:t>foreach</a:t>
            </a:r>
            <a:r>
              <a:rPr lang="en-US" sz="1450" dirty="0">
                <a:solidFill>
                  <a:srgbClr val="000000"/>
                </a:solidFill>
                <a:latin typeface="Consolas" panose="020B0609020204030204" pitchFamily="49" charset="0"/>
              </a:rPr>
              <a:t>(</a:t>
            </a:r>
            <a:r>
              <a:rPr lang="en-US" sz="1450" dirty="0" err="1">
                <a:solidFill>
                  <a:srgbClr val="0000FF"/>
                </a:solidFill>
                <a:latin typeface="Consolas" panose="020B0609020204030204" pitchFamily="49" charset="0"/>
              </a:rPr>
              <a:t>int</a:t>
            </a:r>
            <a:r>
              <a:rPr lang="en-US" sz="1450" dirty="0">
                <a:solidFill>
                  <a:srgbClr val="000000"/>
                </a:solidFill>
                <a:latin typeface="Consolas" panose="020B0609020204030204" pitchFamily="49" charset="0"/>
              </a:rPr>
              <a:t> </a:t>
            </a:r>
            <a:r>
              <a:rPr lang="en-US" sz="1450" dirty="0" err="1">
                <a:solidFill>
                  <a:srgbClr val="000000"/>
                </a:solidFill>
                <a:latin typeface="Consolas" panose="020B0609020204030204" pitchFamily="49" charset="0"/>
              </a:rPr>
              <a:t>i</a:t>
            </a:r>
            <a:r>
              <a:rPr lang="en-US" sz="1450" dirty="0">
                <a:solidFill>
                  <a:srgbClr val="000000"/>
                </a:solidFill>
                <a:latin typeface="Consolas" panose="020B0609020204030204" pitchFamily="49" charset="0"/>
              </a:rPr>
              <a:t> </a:t>
            </a:r>
            <a:r>
              <a:rPr lang="en-US" sz="1450" dirty="0">
                <a:solidFill>
                  <a:srgbClr val="0000FF"/>
                </a:solidFill>
                <a:latin typeface="Consolas" panose="020B0609020204030204" pitchFamily="49" charset="0"/>
              </a:rPr>
              <a:t>in</a:t>
            </a:r>
            <a:r>
              <a:rPr lang="en-US" sz="1450" dirty="0">
                <a:solidFill>
                  <a:srgbClr val="000000"/>
                </a:solidFill>
                <a:latin typeface="Consolas" panose="020B0609020204030204" pitchFamily="49" charset="0"/>
              </a:rPr>
              <a:t> numbers)</a:t>
            </a:r>
          </a:p>
          <a:p>
            <a:r>
              <a:rPr lang="en-US" sz="1450" dirty="0">
                <a:solidFill>
                  <a:srgbClr val="000000"/>
                </a:solidFill>
                <a:latin typeface="Consolas" panose="020B0609020204030204" pitchFamily="49" charset="0"/>
              </a:rPr>
              <a:t>        </a:t>
            </a:r>
            <a:r>
              <a:rPr lang="en-US" sz="1450" dirty="0" err="1">
                <a:solidFill>
                  <a:srgbClr val="2B91AF"/>
                </a:solidFill>
                <a:latin typeface="Consolas" panose="020B0609020204030204" pitchFamily="49" charset="0"/>
              </a:rPr>
              <a:t>Console</a:t>
            </a:r>
            <a:r>
              <a:rPr lang="en-US" sz="1450" dirty="0" err="1">
                <a:solidFill>
                  <a:srgbClr val="000000"/>
                </a:solidFill>
                <a:latin typeface="Consolas" panose="020B0609020204030204" pitchFamily="49" charset="0"/>
              </a:rPr>
              <a:t>.WriteLine</a:t>
            </a:r>
            <a:r>
              <a:rPr lang="en-US" sz="1450" dirty="0">
                <a:solidFill>
                  <a:srgbClr val="000000"/>
                </a:solidFill>
                <a:latin typeface="Consolas" panose="020B0609020204030204" pitchFamily="49" charset="0"/>
              </a:rPr>
              <a:t>(</a:t>
            </a:r>
            <a:r>
              <a:rPr lang="en-US" sz="1450" dirty="0" err="1">
                <a:solidFill>
                  <a:srgbClr val="000000"/>
                </a:solidFill>
                <a:latin typeface="Consolas" panose="020B0609020204030204" pitchFamily="49" charset="0"/>
              </a:rPr>
              <a:t>i</a:t>
            </a:r>
            <a:r>
              <a:rPr lang="en-US" sz="1450" dirty="0">
                <a:solidFill>
                  <a:srgbClr val="000000"/>
                </a:solidFill>
                <a:latin typeface="Consolas" panose="020B0609020204030204" pitchFamily="49" charset="0"/>
              </a:rPr>
              <a:t>);</a:t>
            </a:r>
          </a:p>
          <a:p>
            <a:r>
              <a:rPr lang="en-US" sz="1450" dirty="0">
                <a:solidFill>
                  <a:srgbClr val="000000"/>
                </a:solidFill>
                <a:latin typeface="Consolas" panose="020B0609020204030204" pitchFamily="49" charset="0"/>
              </a:rPr>
              <a:t>}</a:t>
            </a:r>
          </a:p>
          <a:p>
            <a:r>
              <a:rPr lang="en-US" sz="1450" dirty="0">
                <a:solidFill>
                  <a:srgbClr val="0000FF"/>
                </a:solidFill>
                <a:latin typeface="Consolas" panose="020B0609020204030204" pitchFamily="49" charset="0"/>
              </a:rPr>
              <a:t>catch</a:t>
            </a:r>
            <a:r>
              <a:rPr lang="en-US" sz="1450" dirty="0">
                <a:solidFill>
                  <a:srgbClr val="000000"/>
                </a:solidFill>
                <a:latin typeface="Consolas" panose="020B0609020204030204" pitchFamily="49" charset="0"/>
              </a:rPr>
              <a:t>(</a:t>
            </a:r>
            <a:r>
              <a:rPr lang="en-US" sz="1450" dirty="0" err="1">
                <a:solidFill>
                  <a:srgbClr val="2B91AF"/>
                </a:solidFill>
                <a:latin typeface="Consolas" panose="020B0609020204030204" pitchFamily="49" charset="0"/>
              </a:rPr>
              <a:t>IndexOutOfRangeException</a:t>
            </a:r>
            <a:r>
              <a:rPr lang="en-US" sz="1450" dirty="0">
                <a:solidFill>
                  <a:srgbClr val="000000"/>
                </a:solidFill>
                <a:latin typeface="Consolas" panose="020B0609020204030204" pitchFamily="49" charset="0"/>
              </a:rPr>
              <a:t> ex)</a:t>
            </a:r>
          </a:p>
          <a:p>
            <a:r>
              <a:rPr lang="en-US" sz="1450" dirty="0">
                <a:solidFill>
                  <a:srgbClr val="000000"/>
                </a:solidFill>
                <a:latin typeface="Consolas" panose="020B0609020204030204" pitchFamily="49" charset="0"/>
              </a:rPr>
              <a:t>{</a:t>
            </a:r>
          </a:p>
          <a:p>
            <a:r>
              <a:rPr lang="en-US" sz="1450" dirty="0">
                <a:solidFill>
                  <a:srgbClr val="000000"/>
                </a:solidFill>
                <a:latin typeface="Consolas" panose="020B0609020204030204" pitchFamily="49" charset="0"/>
              </a:rPr>
              <a:t>    </a:t>
            </a:r>
            <a:r>
              <a:rPr lang="en-US" sz="1450" dirty="0" err="1">
                <a:solidFill>
                  <a:srgbClr val="2B91AF"/>
                </a:solidFill>
                <a:latin typeface="Consolas" panose="020B0609020204030204" pitchFamily="49" charset="0"/>
              </a:rPr>
              <a:t>Console</a:t>
            </a:r>
            <a:r>
              <a:rPr lang="en-US" sz="1450" dirty="0" err="1">
                <a:solidFill>
                  <a:srgbClr val="000000"/>
                </a:solidFill>
                <a:latin typeface="Consolas" panose="020B0609020204030204" pitchFamily="49" charset="0"/>
              </a:rPr>
              <a:t>.WriteLine</a:t>
            </a:r>
            <a:r>
              <a:rPr lang="en-US" sz="1450" dirty="0">
                <a:solidFill>
                  <a:srgbClr val="000000"/>
                </a:solidFill>
                <a:latin typeface="Consolas" panose="020B0609020204030204" pitchFamily="49" charset="0"/>
              </a:rPr>
              <a:t>(</a:t>
            </a:r>
            <a:r>
              <a:rPr lang="en-US" sz="1450" dirty="0">
                <a:solidFill>
                  <a:srgbClr val="A31515"/>
                </a:solidFill>
                <a:latin typeface="Consolas" panose="020B0609020204030204" pitchFamily="49" charset="0"/>
              </a:rPr>
              <a:t>"An index was out of range!"</a:t>
            </a:r>
            <a:r>
              <a:rPr lang="en-US" sz="1450" dirty="0">
                <a:solidFill>
                  <a:srgbClr val="000000"/>
                </a:solidFill>
                <a:latin typeface="Consolas" panose="020B0609020204030204" pitchFamily="49" charset="0"/>
              </a:rPr>
              <a:t>);</a:t>
            </a:r>
          </a:p>
          <a:p>
            <a:r>
              <a:rPr lang="en-US" sz="1450" dirty="0">
                <a:solidFill>
                  <a:srgbClr val="000000"/>
                </a:solidFill>
                <a:latin typeface="Consolas" panose="020B0609020204030204" pitchFamily="49" charset="0"/>
              </a:rPr>
              <a:t>}</a:t>
            </a:r>
          </a:p>
          <a:p>
            <a:r>
              <a:rPr lang="en-US" sz="1450" dirty="0">
                <a:solidFill>
                  <a:srgbClr val="0000FF"/>
                </a:solidFill>
                <a:latin typeface="Consolas" panose="020B0609020204030204" pitchFamily="49" charset="0"/>
              </a:rPr>
              <a:t>catch</a:t>
            </a:r>
            <a:r>
              <a:rPr lang="en-US" sz="1450" dirty="0">
                <a:solidFill>
                  <a:srgbClr val="000000"/>
                </a:solidFill>
                <a:latin typeface="Consolas" panose="020B0609020204030204" pitchFamily="49" charset="0"/>
              </a:rPr>
              <a:t>(</a:t>
            </a:r>
            <a:r>
              <a:rPr lang="en-US" sz="1450" dirty="0">
                <a:solidFill>
                  <a:srgbClr val="2B91AF"/>
                </a:solidFill>
                <a:latin typeface="Consolas" panose="020B0609020204030204" pitchFamily="49" charset="0"/>
              </a:rPr>
              <a:t>Exception</a:t>
            </a:r>
            <a:r>
              <a:rPr lang="en-US" sz="1450" dirty="0">
                <a:solidFill>
                  <a:srgbClr val="000000"/>
                </a:solidFill>
                <a:latin typeface="Consolas" panose="020B0609020204030204" pitchFamily="49" charset="0"/>
              </a:rPr>
              <a:t> ex)</a:t>
            </a:r>
          </a:p>
          <a:p>
            <a:r>
              <a:rPr lang="en-US" sz="1450" dirty="0">
                <a:solidFill>
                  <a:srgbClr val="000000"/>
                </a:solidFill>
                <a:latin typeface="Consolas" panose="020B0609020204030204" pitchFamily="49" charset="0"/>
              </a:rPr>
              <a:t>{</a:t>
            </a:r>
          </a:p>
          <a:p>
            <a:r>
              <a:rPr lang="en-US" sz="1450" dirty="0">
                <a:solidFill>
                  <a:srgbClr val="000000"/>
                </a:solidFill>
                <a:latin typeface="Consolas" panose="020B0609020204030204" pitchFamily="49" charset="0"/>
              </a:rPr>
              <a:t>    </a:t>
            </a:r>
            <a:r>
              <a:rPr lang="en-US" sz="1450" dirty="0" err="1">
                <a:solidFill>
                  <a:srgbClr val="2B91AF"/>
                </a:solidFill>
                <a:latin typeface="Consolas" panose="020B0609020204030204" pitchFamily="49" charset="0"/>
              </a:rPr>
              <a:t>Console</a:t>
            </a:r>
            <a:r>
              <a:rPr lang="en-US" sz="1450" dirty="0" err="1">
                <a:solidFill>
                  <a:srgbClr val="000000"/>
                </a:solidFill>
                <a:latin typeface="Consolas" panose="020B0609020204030204" pitchFamily="49" charset="0"/>
              </a:rPr>
              <a:t>.WriteLine</a:t>
            </a:r>
            <a:r>
              <a:rPr lang="en-US" sz="1450" dirty="0">
                <a:solidFill>
                  <a:srgbClr val="000000"/>
                </a:solidFill>
                <a:latin typeface="Consolas" panose="020B0609020204030204" pitchFamily="49" charset="0"/>
              </a:rPr>
              <a:t>(</a:t>
            </a:r>
            <a:r>
              <a:rPr lang="en-US" sz="1450" dirty="0">
                <a:solidFill>
                  <a:srgbClr val="A31515"/>
                </a:solidFill>
                <a:latin typeface="Consolas" panose="020B0609020204030204" pitchFamily="49" charset="0"/>
              </a:rPr>
              <a:t>"Some sort of error </a:t>
            </a:r>
            <a:r>
              <a:rPr lang="en-US" sz="1450" dirty="0" err="1">
                <a:solidFill>
                  <a:srgbClr val="A31515"/>
                </a:solidFill>
                <a:latin typeface="Consolas" panose="020B0609020204030204" pitchFamily="49" charset="0"/>
              </a:rPr>
              <a:t>occured</a:t>
            </a:r>
            <a:r>
              <a:rPr lang="en-US" sz="1450" dirty="0">
                <a:solidFill>
                  <a:srgbClr val="A31515"/>
                </a:solidFill>
                <a:latin typeface="Consolas" panose="020B0609020204030204" pitchFamily="49" charset="0"/>
              </a:rPr>
              <a:t>: "</a:t>
            </a:r>
            <a:r>
              <a:rPr lang="en-US" sz="1450" dirty="0">
                <a:solidFill>
                  <a:srgbClr val="000000"/>
                </a:solidFill>
                <a:latin typeface="Consolas" panose="020B0609020204030204" pitchFamily="49" charset="0"/>
              </a:rPr>
              <a:t> + </a:t>
            </a:r>
            <a:r>
              <a:rPr lang="en-US" sz="1450" dirty="0" err="1">
                <a:solidFill>
                  <a:srgbClr val="000000"/>
                </a:solidFill>
                <a:latin typeface="Consolas" panose="020B0609020204030204" pitchFamily="49" charset="0"/>
              </a:rPr>
              <a:t>ex.Message</a:t>
            </a:r>
            <a:r>
              <a:rPr lang="en-US" sz="1450" dirty="0">
                <a:solidFill>
                  <a:srgbClr val="000000"/>
                </a:solidFill>
                <a:latin typeface="Consolas" panose="020B0609020204030204" pitchFamily="49" charset="0"/>
              </a:rPr>
              <a:t>);</a:t>
            </a:r>
          </a:p>
          <a:p>
            <a:r>
              <a:rPr lang="en-US" sz="1450" dirty="0">
                <a:solidFill>
                  <a:srgbClr val="000000"/>
                </a:solidFill>
                <a:latin typeface="Consolas" panose="020B0609020204030204" pitchFamily="49" charset="0"/>
              </a:rPr>
              <a:t>}</a:t>
            </a:r>
          </a:p>
          <a:p>
            <a:r>
              <a:rPr lang="en-US" sz="1450" dirty="0">
                <a:solidFill>
                  <a:srgbClr val="0000FF"/>
                </a:solidFill>
                <a:latin typeface="Consolas" panose="020B0609020204030204" pitchFamily="49" charset="0"/>
              </a:rPr>
              <a:t>finally</a:t>
            </a:r>
            <a:endParaRPr lang="en-US" sz="1450" dirty="0">
              <a:solidFill>
                <a:srgbClr val="000000"/>
              </a:solidFill>
              <a:latin typeface="Consolas" panose="020B0609020204030204" pitchFamily="49" charset="0"/>
            </a:endParaRPr>
          </a:p>
          <a:p>
            <a:r>
              <a:rPr lang="en-US" sz="1450" dirty="0">
                <a:solidFill>
                  <a:srgbClr val="000000"/>
                </a:solidFill>
                <a:latin typeface="Consolas" panose="020B0609020204030204" pitchFamily="49" charset="0"/>
              </a:rPr>
              <a:t>{</a:t>
            </a:r>
          </a:p>
          <a:p>
            <a:r>
              <a:rPr lang="en-US" sz="1450" dirty="0">
                <a:solidFill>
                  <a:srgbClr val="000000"/>
                </a:solidFill>
                <a:latin typeface="Consolas" panose="020B0609020204030204" pitchFamily="49" charset="0"/>
              </a:rPr>
              <a:t>    </a:t>
            </a:r>
            <a:r>
              <a:rPr lang="en-US" sz="1450" dirty="0" err="1">
                <a:solidFill>
                  <a:srgbClr val="2B91AF"/>
                </a:solidFill>
                <a:latin typeface="Consolas" panose="020B0609020204030204" pitchFamily="49" charset="0"/>
              </a:rPr>
              <a:t>Console</a:t>
            </a:r>
            <a:r>
              <a:rPr lang="en-US" sz="1450" dirty="0" err="1">
                <a:solidFill>
                  <a:srgbClr val="000000"/>
                </a:solidFill>
                <a:latin typeface="Consolas" panose="020B0609020204030204" pitchFamily="49" charset="0"/>
              </a:rPr>
              <a:t>.WriteLine</a:t>
            </a:r>
            <a:r>
              <a:rPr lang="en-US" sz="1450" dirty="0">
                <a:solidFill>
                  <a:srgbClr val="000000"/>
                </a:solidFill>
                <a:latin typeface="Consolas" panose="020B0609020204030204" pitchFamily="49" charset="0"/>
              </a:rPr>
              <a:t>(</a:t>
            </a:r>
            <a:r>
              <a:rPr lang="en-US" sz="1450" dirty="0">
                <a:solidFill>
                  <a:srgbClr val="A31515"/>
                </a:solidFill>
                <a:latin typeface="Consolas" panose="020B0609020204030204" pitchFamily="49" charset="0"/>
              </a:rPr>
              <a:t>"It's the end of our try block. Time to clean up!"</a:t>
            </a:r>
            <a:r>
              <a:rPr lang="en-US" sz="1450" dirty="0">
                <a:solidFill>
                  <a:srgbClr val="000000"/>
                </a:solidFill>
                <a:latin typeface="Consolas" panose="020B0609020204030204" pitchFamily="49" charset="0"/>
              </a:rPr>
              <a:t>);</a:t>
            </a:r>
          </a:p>
          <a:p>
            <a:r>
              <a:rPr lang="en-US" sz="1450" dirty="0">
                <a:solidFill>
                  <a:srgbClr val="000000"/>
                </a:solidFill>
                <a:latin typeface="Consolas" panose="020B0609020204030204" pitchFamily="49" charset="0"/>
              </a:rPr>
              <a:t>}</a:t>
            </a:r>
          </a:p>
          <a:p>
            <a:r>
              <a:rPr lang="en-US" sz="1450" dirty="0">
                <a:solidFill>
                  <a:srgbClr val="2B91AF"/>
                </a:solidFill>
                <a:latin typeface="Consolas" panose="020B0609020204030204" pitchFamily="49" charset="0"/>
              </a:rPr>
              <a:t>Console</a:t>
            </a:r>
            <a:r>
              <a:rPr lang="en-US" sz="1450" dirty="0">
                <a:solidFill>
                  <a:srgbClr val="000000"/>
                </a:solidFill>
                <a:latin typeface="Consolas" panose="020B0609020204030204" pitchFamily="49" charset="0"/>
              </a:rPr>
              <a:t>.ReadLine();</a:t>
            </a:r>
            <a:endParaRPr lang="en-US" altLang="en-US" sz="1450" dirty="0">
              <a:latin typeface="Arial" panose="020B0604020202020204" pitchFamily="34" charset="0"/>
            </a:endParaRPr>
          </a:p>
        </p:txBody>
      </p:sp>
      <p:sp>
        <p:nvSpPr>
          <p:cNvPr id="6" name="TextBox 5"/>
          <p:cNvSpPr txBox="1"/>
          <p:nvPr/>
        </p:nvSpPr>
        <p:spPr>
          <a:xfrm>
            <a:off x="368299" y="622300"/>
            <a:ext cx="10643138" cy="1015663"/>
          </a:xfrm>
          <a:prstGeom prst="rect">
            <a:avLst/>
          </a:prstGeom>
          <a:noFill/>
        </p:spPr>
        <p:txBody>
          <a:bodyPr wrap="square" rtlCol="0">
            <a:spAutoFit/>
          </a:bodyPr>
          <a:lstStyle/>
          <a:p>
            <a:r>
              <a:rPr lang="en-US" sz="2000" dirty="0" smtClean="0">
                <a:solidFill>
                  <a:schemeClr val="accent4"/>
                </a:solidFill>
                <a:latin typeface="Arial" panose="020B0604020202020204" pitchFamily="34" charset="0"/>
                <a:cs typeface="Arial" panose="020B0604020202020204" pitchFamily="34" charset="0"/>
              </a:rPr>
              <a:t>You can use try with many catch statements and in the end you can use </a:t>
            </a:r>
          </a:p>
          <a:p>
            <a:r>
              <a:rPr lang="en-US" sz="2000" dirty="0" smtClean="0">
                <a:solidFill>
                  <a:schemeClr val="accent4"/>
                </a:solidFill>
                <a:latin typeface="Arial" panose="020B0604020202020204" pitchFamily="34" charset="0"/>
                <a:cs typeface="Arial" panose="020B0604020202020204" pitchFamily="34" charset="0"/>
              </a:rPr>
              <a:t>Finally statement </a:t>
            </a:r>
            <a:r>
              <a:rPr lang="en-US" sz="2000" dirty="0">
                <a:solidFill>
                  <a:schemeClr val="accent4"/>
                </a:solidFill>
                <a:latin typeface="Arial" panose="020B0604020202020204" pitchFamily="34" charset="0"/>
                <a:cs typeface="Arial" panose="020B0604020202020204" pitchFamily="34" charset="0"/>
              </a:rPr>
              <a:t/>
            </a:r>
            <a:br>
              <a:rPr lang="en-US" sz="2000" dirty="0">
                <a:solidFill>
                  <a:schemeClr val="accent4"/>
                </a:solidFill>
                <a:latin typeface="Arial" panose="020B0604020202020204" pitchFamily="34" charset="0"/>
                <a:cs typeface="Arial" panose="020B0604020202020204" pitchFamily="34" charset="0"/>
              </a:rPr>
            </a:br>
            <a:endParaRPr lang="en-US" sz="20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8379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375" y="88900"/>
            <a:ext cx="10058402" cy="533400"/>
          </a:xfrm>
        </p:spPr>
        <p:txBody>
          <a:bodyPr>
            <a:normAutofit/>
          </a:bodyPr>
          <a:lstStyle/>
          <a:p>
            <a:r>
              <a:rPr lang="en-US" sz="2800" b="1" dirty="0" smtClean="0"/>
              <a:t>6- Debugging :</a:t>
            </a:r>
            <a:endParaRPr lang="en-US" sz="2800" dirty="0"/>
          </a:p>
        </p:txBody>
      </p:sp>
      <p:sp>
        <p:nvSpPr>
          <p:cNvPr id="11" name="TextBox 10"/>
          <p:cNvSpPr txBox="1"/>
          <p:nvPr/>
        </p:nvSpPr>
        <p:spPr>
          <a:xfrm>
            <a:off x="393527" y="622300"/>
            <a:ext cx="10231013" cy="1446550"/>
          </a:xfrm>
          <a:prstGeom prst="rect">
            <a:avLst/>
          </a:prstGeom>
          <a:noFill/>
        </p:spPr>
        <p:txBody>
          <a:bodyPr wrap="square" rtlCol="0">
            <a:spAutoFit/>
          </a:bodyPr>
          <a:lstStyle/>
          <a:p>
            <a:r>
              <a:rPr lang="en-US" sz="2000" dirty="0" smtClean="0">
                <a:solidFill>
                  <a:schemeClr val="accent4"/>
                </a:solidFill>
                <a:latin typeface="Arial" panose="020B0604020202020204" pitchFamily="34" charset="0"/>
                <a:cs typeface="Arial" panose="020B0604020202020204" pitchFamily="34" charset="0"/>
              </a:rPr>
              <a:t>just Set </a:t>
            </a:r>
            <a:r>
              <a:rPr lang="en-US" sz="2000" dirty="0">
                <a:solidFill>
                  <a:schemeClr val="accent4"/>
                </a:solidFill>
                <a:latin typeface="Arial" panose="020B0604020202020204" pitchFamily="34" charset="0"/>
                <a:cs typeface="Arial" panose="020B0604020202020204" pitchFamily="34" charset="0"/>
              </a:rPr>
              <a:t>a breakpoint and start the debugger</a:t>
            </a:r>
          </a:p>
          <a:p>
            <a:r>
              <a:rPr lang="en-US" sz="2400" dirty="0"/>
              <a:t/>
            </a:r>
            <a:br>
              <a:rPr lang="en-US" sz="2400" dirty="0"/>
            </a:br>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24" y="1155701"/>
            <a:ext cx="12204423" cy="5702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78695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6- Debugging :</a:t>
            </a:r>
            <a:endParaRPr lang="en-US" sz="2800" dirty="0"/>
          </a:p>
        </p:txBody>
      </p:sp>
      <p:sp>
        <p:nvSpPr>
          <p:cNvPr id="11" name="TextBox 10"/>
          <p:cNvSpPr txBox="1"/>
          <p:nvPr/>
        </p:nvSpPr>
        <p:spPr>
          <a:xfrm>
            <a:off x="368299" y="900113"/>
            <a:ext cx="10231013" cy="2123658"/>
          </a:xfrm>
          <a:prstGeom prst="rect">
            <a:avLst/>
          </a:prstGeom>
          <a:noFill/>
        </p:spPr>
        <p:txBody>
          <a:bodyPr wrap="square" rtlCol="0">
            <a:spAutoFit/>
          </a:bodyPr>
          <a:lstStyle/>
          <a:p>
            <a:pPr lvl="0" eaLnBrk="0" fontAlgn="base" hangingPunct="0">
              <a:spcBef>
                <a:spcPct val="0"/>
              </a:spcBef>
              <a:spcAft>
                <a:spcPct val="0"/>
              </a:spcAft>
            </a:pPr>
            <a:r>
              <a:rPr lang="en-US" sz="2400" b="1" dirty="0">
                <a:latin typeface="Arial" panose="020B0604020202020204" pitchFamily="34" charset="0"/>
                <a:cs typeface="Arial" panose="020B0604020202020204" pitchFamily="34" charset="0"/>
              </a:rPr>
              <a:t>Run to </a:t>
            </a:r>
            <a:r>
              <a:rPr lang="en-US" sz="2400" b="1" dirty="0" smtClean="0">
                <a:latin typeface="Arial" panose="020B0604020202020204" pitchFamily="34" charset="0"/>
                <a:cs typeface="Arial" panose="020B0604020202020204" pitchFamily="34" charset="0"/>
              </a:rPr>
              <a:t>cursor</a:t>
            </a:r>
            <a:endParaRPr lang="en-US" altLang="en-US" sz="3600" dirty="0">
              <a:latin typeface="Arial" panose="020B0604020202020204" pitchFamily="34" charset="0"/>
            </a:endParaRPr>
          </a:p>
          <a:p>
            <a:pPr lvl="0" eaLnBrk="0" fontAlgn="base" hangingPunct="0">
              <a:spcBef>
                <a:spcPct val="0"/>
              </a:spcBef>
              <a:spcAft>
                <a:spcPct val="0"/>
              </a:spcAft>
              <a:buFontTx/>
              <a:buAutoNum type="arabicPeriod"/>
            </a:pPr>
            <a:r>
              <a:rPr lang="en-US" altLang="en-US" sz="2000" dirty="0">
                <a:solidFill>
                  <a:schemeClr val="accent4"/>
                </a:solidFill>
                <a:latin typeface="Arial" panose="020B0604020202020204" pitchFamily="34" charset="0"/>
                <a:cs typeface="Arial" panose="020B0604020202020204" pitchFamily="34" charset="0"/>
              </a:rPr>
              <a:t>Choose the Stop Debugging red button    or Shift + F5.</a:t>
            </a:r>
          </a:p>
          <a:p>
            <a:pPr lvl="0" eaLnBrk="0" fontAlgn="base" hangingPunct="0">
              <a:spcBef>
                <a:spcPct val="0"/>
              </a:spcBef>
              <a:spcAft>
                <a:spcPct val="0"/>
              </a:spcAft>
              <a:buFontTx/>
              <a:buAutoNum type="arabicPeriod" startAt="2"/>
            </a:pPr>
            <a:r>
              <a:rPr lang="en-US" altLang="en-US" sz="2000" dirty="0">
                <a:solidFill>
                  <a:schemeClr val="accent4"/>
                </a:solidFill>
                <a:latin typeface="Arial" panose="020B0604020202020204" pitchFamily="34" charset="0"/>
                <a:cs typeface="Arial" panose="020B0604020202020204" pitchFamily="34" charset="0"/>
              </a:rPr>
              <a:t>In the Update method, right-click the Add method call and choose Run to Cursor. This command starts debugging and sets a temporary breakpoint on the current line of code.</a:t>
            </a:r>
          </a:p>
          <a:p>
            <a:pPr lvl="0" eaLnBrk="0" fontAlgn="base" hangingPunct="0">
              <a:spcBef>
                <a:spcPct val="0"/>
              </a:spcBef>
              <a:spcAft>
                <a:spcPct val="0"/>
              </a:spcAft>
            </a:pPr>
            <a:endParaRPr lang="en-US" altLang="en-US" sz="2400" dirty="0">
              <a:solidFill>
                <a:srgbClr val="222222"/>
              </a:solidFill>
              <a:latin typeface="segoe-ui_normal"/>
            </a:endParaRPr>
          </a:p>
          <a:p>
            <a:endParaRPr lang="en-US" sz="2400" b="1" dirty="0">
              <a:latin typeface="Arial" panose="020B0604020202020204" pitchFamily="34" charset="0"/>
              <a:cs typeface="Arial" panose="020B0604020202020204" pitchFamily="34" charset="0"/>
            </a:endParaRPr>
          </a:p>
        </p:txBody>
      </p:sp>
      <p:sp>
        <p:nvSpPr>
          <p:cNvPr id="4" name="AutoShape 2" descr="Restart App"/>
          <p:cNvSpPr>
            <a:spLocks noChangeAspect="1" noChangeArrowheads="1"/>
          </p:cNvSpPr>
          <p:nvPr/>
        </p:nvSpPr>
        <p:spPr bwMode="auto">
          <a:xfrm>
            <a:off x="1360488" y="-1127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Stop Debugging"/>
          <p:cNvSpPr>
            <a:spLocks noChangeAspect="1" noChangeArrowheads="1"/>
          </p:cNvSpPr>
          <p:nvPr/>
        </p:nvSpPr>
        <p:spPr bwMode="auto">
          <a:xfrm>
            <a:off x="2940050" y="-1889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049" y="2613570"/>
            <a:ext cx="8070851" cy="35205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12400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6- Debugging :</a:t>
            </a:r>
            <a:endParaRPr lang="en-US" sz="2800" dirty="0"/>
          </a:p>
        </p:txBody>
      </p:sp>
      <p:sp>
        <p:nvSpPr>
          <p:cNvPr id="11" name="TextBox 10"/>
          <p:cNvSpPr txBox="1"/>
          <p:nvPr/>
        </p:nvSpPr>
        <p:spPr>
          <a:xfrm>
            <a:off x="368299" y="622300"/>
            <a:ext cx="10231013" cy="2369880"/>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Set a watch</a:t>
            </a:r>
          </a:p>
          <a:p>
            <a:pPr lvl="0" eaLnBrk="0" fontAlgn="base" hangingPunct="0">
              <a:spcBef>
                <a:spcPct val="0"/>
              </a:spcBef>
              <a:spcAft>
                <a:spcPct val="0"/>
              </a:spcAft>
            </a:pPr>
            <a:r>
              <a:rPr lang="en-US" altLang="en-US" sz="2000" dirty="0" smtClean="0">
                <a:solidFill>
                  <a:schemeClr val="accent4"/>
                </a:solidFill>
                <a:latin typeface="Arial" panose="020B0604020202020204" pitchFamily="34" charset="0"/>
                <a:cs typeface="Arial" panose="020B0604020202020204" pitchFamily="34" charset="0"/>
              </a:rPr>
              <a:t>In </a:t>
            </a:r>
            <a:r>
              <a:rPr lang="en-US" altLang="en-US" sz="2000" dirty="0">
                <a:solidFill>
                  <a:schemeClr val="accent4"/>
                </a:solidFill>
                <a:latin typeface="Arial" panose="020B0604020202020204" pitchFamily="34" charset="0"/>
                <a:cs typeface="Arial" panose="020B0604020202020204" pitchFamily="34" charset="0"/>
              </a:rPr>
              <a:t>the main code editor window, right-click the File object (f) and choose Add Watch.</a:t>
            </a:r>
          </a:p>
          <a:p>
            <a:pPr lvl="0" eaLnBrk="0" fontAlgn="base" hangingPunct="0">
              <a:spcBef>
                <a:spcPct val="0"/>
              </a:spcBef>
              <a:spcAft>
                <a:spcPct val="0"/>
              </a:spcAft>
            </a:pPr>
            <a:r>
              <a:rPr lang="en-US" altLang="en-US" sz="2000" dirty="0">
                <a:solidFill>
                  <a:schemeClr val="accent4"/>
                </a:solidFill>
                <a:latin typeface="Arial" panose="020B0604020202020204" pitchFamily="34" charset="0"/>
                <a:cs typeface="Arial" panose="020B0604020202020204" pitchFamily="34" charset="0"/>
              </a:rPr>
              <a:t>You can use a Watch window to specify a variable (or an expression) that you want to keep an eye on.</a:t>
            </a:r>
          </a:p>
          <a:p>
            <a:pPr lvl="0" eaLnBrk="0" fontAlgn="base" hangingPunct="0">
              <a:spcBef>
                <a:spcPct val="0"/>
              </a:spcBef>
              <a:spcAft>
                <a:spcPct val="0"/>
              </a:spcAft>
            </a:pPr>
            <a:r>
              <a:rPr lang="en-US" altLang="en-US" sz="2000" dirty="0">
                <a:solidFill>
                  <a:schemeClr val="accent4"/>
                </a:solidFill>
                <a:latin typeface="Arial" panose="020B0604020202020204" pitchFamily="34" charset="0"/>
                <a:cs typeface="Arial" panose="020B0604020202020204" pitchFamily="34" charset="0"/>
              </a:rPr>
              <a:t>Now, you have a watch set on the File object, and you can see its value change as you move through the debugger. Unlike the other variable windows, the Watch window always shows the variables that you are watching (they're grayed out when out of scope</a:t>
            </a:r>
            <a:r>
              <a:rPr lang="en-US" altLang="en-US" sz="2000" dirty="0" smtClean="0">
                <a:solidFill>
                  <a:schemeClr val="accent4"/>
                </a:solidFill>
                <a:latin typeface="Arial" panose="020B0604020202020204" pitchFamily="34" charset="0"/>
                <a:cs typeface="Arial" panose="020B0604020202020204" pitchFamily="34" charset="0"/>
              </a:rPr>
              <a:t>).</a:t>
            </a:r>
            <a:endParaRPr lang="en-US" altLang="en-US" sz="2000" dirty="0">
              <a:solidFill>
                <a:schemeClr val="accent4"/>
              </a:solidFill>
              <a:latin typeface="Arial" panose="020B0604020202020204" pitchFamily="34" charset="0"/>
              <a:cs typeface="Arial" panose="020B0604020202020204" pitchFamily="34" charset="0"/>
            </a:endParaRPr>
          </a:p>
        </p:txBody>
      </p:sp>
      <p:sp>
        <p:nvSpPr>
          <p:cNvPr id="4" name="AutoShape 2" descr="Run to Click"/>
          <p:cNvSpPr>
            <a:spLocks noChangeAspect="1" noChangeArrowheads="1"/>
          </p:cNvSpPr>
          <p:nvPr/>
        </p:nvSpPr>
        <p:spPr bwMode="auto">
          <a:xfrm>
            <a:off x="2536825" y="1762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0412" y="3071911"/>
            <a:ext cx="6451601" cy="32786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9646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1734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6- Debugging :</a:t>
            </a:r>
            <a:endParaRPr lang="en-US" sz="2800" dirty="0"/>
          </a:p>
        </p:txBody>
      </p:sp>
      <p:sp>
        <p:nvSpPr>
          <p:cNvPr id="11" name="TextBox 10"/>
          <p:cNvSpPr txBox="1"/>
          <p:nvPr/>
        </p:nvSpPr>
        <p:spPr>
          <a:xfrm>
            <a:off x="368299" y="622300"/>
            <a:ext cx="10231013" cy="1446550"/>
          </a:xfrm>
          <a:prstGeom prst="rect">
            <a:avLst/>
          </a:prstGeom>
          <a:noFill/>
        </p:spPr>
        <p:txBody>
          <a:bodyPr wrap="square" rtlCol="0">
            <a:spAutoFit/>
          </a:bodyPr>
          <a:lstStyle/>
          <a:p>
            <a:r>
              <a:rPr lang="en-US" sz="2000" dirty="0">
                <a:solidFill>
                  <a:schemeClr val="accent4"/>
                </a:solidFill>
                <a:latin typeface="Arial" panose="020B0604020202020204" pitchFamily="34" charset="0"/>
                <a:cs typeface="Arial" panose="020B0604020202020204" pitchFamily="34" charset="0"/>
              </a:rPr>
              <a:t>Change the execution flow</a:t>
            </a:r>
          </a:p>
          <a:p>
            <a:r>
              <a:rPr lang="en-US" sz="2400" dirty="0"/>
              <a:t/>
            </a:r>
            <a:br>
              <a:rPr lang="en-US" sz="2400" dirty="0"/>
            </a:br>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148" y="1345575"/>
            <a:ext cx="10372301" cy="4350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60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714" y="781050"/>
            <a:ext cx="10058400" cy="4229100"/>
          </a:xfrm>
        </p:spPr>
        <p:txBody>
          <a:bodyPr/>
          <a:lstStyle/>
          <a:p>
            <a:r>
              <a:rPr lang="en-US" dirty="0" smtClean="0">
                <a:latin typeface="Arial" panose="020B0604020202020204" pitchFamily="34" charset="0"/>
                <a:cs typeface="Arial" panose="020B0604020202020204" pitchFamily="34" charset="0"/>
              </a:rPr>
              <a:t>Read more about debugging </a:t>
            </a:r>
            <a:r>
              <a:rPr lang="en-US" dirty="0">
                <a:latin typeface="Arial" panose="020B0604020202020204" pitchFamily="34" charset="0"/>
                <a:cs typeface="Arial" panose="020B0604020202020204" pitchFamily="34" charset="0"/>
              </a:rPr>
              <a:t>from Microsoft </a:t>
            </a:r>
            <a:r>
              <a:rPr lang="en-US" dirty="0"/>
              <a:t/>
            </a:r>
            <a:br>
              <a:rPr lang="en-US" dirty="0"/>
            </a:br>
            <a:r>
              <a:rPr lang="en-US" dirty="0">
                <a:solidFill>
                  <a:schemeClr val="accent3">
                    <a:lumMod val="75000"/>
                  </a:schemeClr>
                </a:solidFill>
                <a:latin typeface="Arial" panose="020B0604020202020204" pitchFamily="34" charset="0"/>
                <a:cs typeface="Arial" panose="020B0604020202020204" pitchFamily="34" charset="0"/>
                <a:hlinkClick r:id="rId2"/>
              </a:rPr>
              <a:t>https://docs.microsoft.com/en-us/visualstudio/debugger/debugger-tips-and-tricks</a:t>
            </a:r>
            <a:r>
              <a:rPr lang="en-US" dirty="0">
                <a:solidFill>
                  <a:schemeClr val="accent3">
                    <a:lumMod val="75000"/>
                  </a:schemeClr>
                </a:solidFill>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Watch this online lesson from Microsoft virtual academy</a:t>
            </a:r>
            <a:r>
              <a:rPr lang="en-US" dirty="0"/>
              <a:t/>
            </a:r>
            <a:br>
              <a:rPr lang="en-US" dirty="0"/>
            </a:br>
            <a:r>
              <a:rPr lang="en-US" dirty="0" smtClean="0">
                <a:solidFill>
                  <a:schemeClr val="accent3">
                    <a:lumMod val="75000"/>
                  </a:schemeClr>
                </a:solidFill>
                <a:latin typeface="Arial" panose="020B0604020202020204" pitchFamily="34" charset="0"/>
                <a:cs typeface="Arial" panose="020B0604020202020204" pitchFamily="34" charset="0"/>
              </a:rPr>
              <a:t>https://</a:t>
            </a:r>
            <a:r>
              <a:rPr lang="en-US" dirty="0">
                <a:solidFill>
                  <a:schemeClr val="accent3">
                    <a:lumMod val="75000"/>
                  </a:schemeClr>
                </a:solidFill>
                <a:latin typeface="Arial" panose="020B0604020202020204" pitchFamily="34" charset="0"/>
                <a:cs typeface="Arial" panose="020B0604020202020204" pitchFamily="34" charset="0"/>
              </a:rPr>
              <a:t>mva.microsoft.com/en-US/training-courses-embed/getting-started-with-visual-studio-2017-17798/Debugger-Feature-tour-of-Visual-studio-2017-sqwiwLD6D_1111787171</a:t>
            </a:r>
            <a:r>
              <a:rPr lang="en-US" dirty="0"/>
              <a:t> </a:t>
            </a:r>
          </a:p>
        </p:txBody>
      </p:sp>
      <p:sp>
        <p:nvSpPr>
          <p:cNvPr id="4" name="Title 1"/>
          <p:cNvSpPr>
            <a:spLocks noGrp="1"/>
          </p:cNvSpPr>
          <p:nvPr>
            <p:ph type="title"/>
          </p:nvPr>
        </p:nvSpPr>
        <p:spPr>
          <a:xfrm>
            <a:off x="227012" y="88900"/>
            <a:ext cx="10058402" cy="533400"/>
          </a:xfrm>
        </p:spPr>
        <p:txBody>
          <a:bodyPr>
            <a:normAutofit/>
          </a:bodyPr>
          <a:lstStyle/>
          <a:p>
            <a:r>
              <a:rPr lang="en-US" sz="2800" b="1" dirty="0"/>
              <a:t>6- Debugging :</a:t>
            </a:r>
            <a:endParaRPr lang="en-US" sz="2800" dirty="0"/>
          </a:p>
        </p:txBody>
      </p:sp>
    </p:spTree>
    <p:extLst>
      <p:ext uri="{BB962C8B-B14F-4D97-AF65-F5344CB8AC3E}">
        <p14:creationId xmlns:p14="http://schemas.microsoft.com/office/powerpoint/2010/main" val="3420210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1994" y="1905000"/>
            <a:ext cx="6858002" cy="1828800"/>
          </a:xfrm>
        </p:spPr>
        <p:txBody>
          <a:bodyPr/>
          <a:lstStyle/>
          <a:p>
            <a:r>
              <a:rPr lang="en-US" dirty="0" smtClean="0"/>
              <a:t>Chapter Four</a:t>
            </a:r>
            <a:endParaRPr lang="en-US" dirty="0"/>
          </a:p>
        </p:txBody>
      </p:sp>
      <p:sp>
        <p:nvSpPr>
          <p:cNvPr id="3" name="Text Placeholder 2"/>
          <p:cNvSpPr>
            <a:spLocks noGrp="1"/>
          </p:cNvSpPr>
          <p:nvPr>
            <p:ph type="body" idx="1"/>
          </p:nvPr>
        </p:nvSpPr>
        <p:spPr>
          <a:xfrm>
            <a:off x="3721994" y="3733800"/>
            <a:ext cx="8255358" cy="914400"/>
          </a:xfrm>
        </p:spPr>
        <p:txBody>
          <a:bodyPr/>
          <a:lstStyle/>
          <a:p>
            <a:r>
              <a:rPr lang="en-US" sz="2800" dirty="0" smtClean="0"/>
              <a:t>C# Advanced.</a:t>
            </a:r>
            <a:endParaRPr lang="en-US" dirty="0"/>
          </a:p>
        </p:txBody>
      </p:sp>
    </p:spTree>
    <p:extLst>
      <p:ext uri="{BB962C8B-B14F-4D97-AF65-F5344CB8AC3E}">
        <p14:creationId xmlns:p14="http://schemas.microsoft.com/office/powerpoint/2010/main" val="147711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304800"/>
            <a:ext cx="10058402" cy="699752"/>
          </a:xfrm>
        </p:spPr>
        <p:txBody>
          <a:bodyPr>
            <a:normAutofit/>
          </a:bodyPr>
          <a:lstStyle/>
          <a:p>
            <a:r>
              <a:rPr lang="en-US" sz="3200" dirty="0" smtClean="0"/>
              <a:t>Chapter Four Content :</a:t>
            </a:r>
            <a:endParaRPr lang="en-US" sz="3200" dirty="0"/>
          </a:p>
        </p:txBody>
      </p:sp>
      <p:sp>
        <p:nvSpPr>
          <p:cNvPr id="3" name="Content Placeholder 2"/>
          <p:cNvSpPr>
            <a:spLocks noGrp="1"/>
          </p:cNvSpPr>
          <p:nvPr>
            <p:ph idx="1"/>
          </p:nvPr>
        </p:nvSpPr>
        <p:spPr>
          <a:xfrm>
            <a:off x="1065212" y="1173050"/>
            <a:ext cx="10058400" cy="4686837"/>
          </a:xfrm>
        </p:spPr>
        <p:txBody>
          <a:bodyPr>
            <a:normAutofit/>
          </a:bodyPr>
          <a:lstStyle/>
          <a:p>
            <a:pPr marL="0" indent="0">
              <a:buNone/>
            </a:pPr>
            <a:r>
              <a:rPr lang="en-US" dirty="0" smtClean="0"/>
              <a:t>1- Collections .</a:t>
            </a:r>
          </a:p>
          <a:p>
            <a:pPr marL="0" indent="0">
              <a:buNone/>
            </a:pPr>
            <a:r>
              <a:rPr lang="en-US" dirty="0" smtClean="0"/>
              <a:t>2- Generics .</a:t>
            </a:r>
            <a:endParaRPr lang="en-US" dirty="0" smtClean="0"/>
          </a:p>
          <a:p>
            <a:pPr marL="0" indent="0">
              <a:buNone/>
            </a:pPr>
            <a:r>
              <a:rPr lang="en-US" dirty="0"/>
              <a:t>3</a:t>
            </a:r>
            <a:r>
              <a:rPr lang="en-US" dirty="0" smtClean="0"/>
              <a:t>-Delegets . </a:t>
            </a:r>
            <a:endParaRPr lang="en-US" dirty="0" smtClean="0"/>
          </a:p>
          <a:p>
            <a:pPr marL="0" indent="0">
              <a:buNone/>
            </a:pPr>
            <a:r>
              <a:rPr lang="en-US" dirty="0"/>
              <a:t>4</a:t>
            </a:r>
            <a:r>
              <a:rPr lang="en-US" dirty="0" smtClean="0"/>
              <a:t>-Events.</a:t>
            </a:r>
            <a:endParaRPr lang="en-US" dirty="0"/>
          </a:p>
          <a:p>
            <a:pPr marL="0" indent="0">
              <a:buNone/>
            </a:pPr>
            <a:endParaRPr lang="en-US" dirty="0"/>
          </a:p>
        </p:txBody>
      </p:sp>
    </p:spTree>
    <p:extLst>
      <p:ext uri="{BB962C8B-B14F-4D97-AF65-F5344CB8AC3E}">
        <p14:creationId xmlns:p14="http://schemas.microsoft.com/office/powerpoint/2010/main" val="1335880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1- Collections</a:t>
            </a:r>
            <a:endParaRPr lang="en-US" sz="2800" dirty="0"/>
          </a:p>
        </p:txBody>
      </p:sp>
      <p:sp>
        <p:nvSpPr>
          <p:cNvPr id="11" name="TextBox 10"/>
          <p:cNvSpPr txBox="1"/>
          <p:nvPr/>
        </p:nvSpPr>
        <p:spPr>
          <a:xfrm>
            <a:off x="368299" y="622300"/>
            <a:ext cx="10231013" cy="1785104"/>
          </a:xfrm>
          <a:prstGeom prst="rect">
            <a:avLst/>
          </a:prstGeom>
          <a:noFill/>
        </p:spPr>
        <p:txBody>
          <a:bodyPr wrap="square" rtlCol="0">
            <a:spAutoFit/>
          </a:bodyPr>
          <a:lstStyle/>
          <a:p>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93527" y="3187193"/>
            <a:ext cx="9725371" cy="27314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smtClean="0">
                <a:solidFill>
                  <a:srgbClr val="000000"/>
                </a:solidFill>
                <a:latin typeface="Consolas" panose="020B0609020204030204" pitchFamily="49" charset="0"/>
              </a:rPr>
              <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326471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2- Generics</a:t>
            </a:r>
            <a:endParaRPr lang="en-US" sz="2800" dirty="0"/>
          </a:p>
        </p:txBody>
      </p:sp>
      <p:sp>
        <p:nvSpPr>
          <p:cNvPr id="11" name="TextBox 10"/>
          <p:cNvSpPr txBox="1"/>
          <p:nvPr/>
        </p:nvSpPr>
        <p:spPr>
          <a:xfrm>
            <a:off x="368299" y="622300"/>
            <a:ext cx="10231013" cy="7048083"/>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Generics allow you to delay the specification of the data type of programming elements in a class or a method, until it is actually used in the program. </a:t>
            </a:r>
            <a:r>
              <a:rPr lang="en-US" sz="2400" dirty="0">
                <a:latin typeface="Arial" panose="020B0604020202020204" pitchFamily="34" charset="0"/>
                <a:cs typeface="Arial" panose="020B0604020202020204" pitchFamily="34" charset="0"/>
              </a:rPr>
              <a:t>In other words, generics allow you to write a class or method that can work with any data type</a:t>
            </a:r>
            <a:r>
              <a:rPr lang="en-US" sz="2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It helps you to maximize code reuse, type safety, and performance.</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You can create generic collection classes. The .NET Framework class library contains several new generic collection classes in the </a:t>
            </a:r>
            <a:r>
              <a:rPr lang="en-US" sz="2400" dirty="0" err="1">
                <a:solidFill>
                  <a:schemeClr val="bg2">
                    <a:lumMod val="2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System.Collections.Generic</a:t>
            </a:r>
            <a:r>
              <a:rPr lang="en-US" sz="2400" dirty="0">
                <a:latin typeface="Arial" panose="020B0604020202020204" pitchFamily="34" charset="0"/>
                <a:cs typeface="Arial" panose="020B0604020202020204" pitchFamily="34" charset="0"/>
              </a:rPr>
              <a:t> namespace. You may use these generic collection classes instead of the collection classes in the </a:t>
            </a:r>
            <a:r>
              <a:rPr lang="en-US" sz="2400" dirty="0" err="1">
                <a:latin typeface="Arial" panose="020B0604020202020204" pitchFamily="34" charset="0"/>
                <a:cs typeface="Arial" panose="020B0604020202020204" pitchFamily="34" charset="0"/>
              </a:rPr>
              <a:t>System.Collections</a:t>
            </a:r>
            <a:r>
              <a:rPr lang="en-US" sz="2400" dirty="0">
                <a:latin typeface="Arial" panose="020B0604020202020204" pitchFamily="34" charset="0"/>
                <a:cs typeface="Arial" panose="020B0604020202020204" pitchFamily="34" charset="0"/>
              </a:rPr>
              <a:t> namespace.</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You can create your own generic interfaces, classes, methods, events, and delegates.</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You may create generic classes constrained to enable access to methods on particular data types.</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You may get information on the types used in a generic data type at run-time by means of reflection.</a:t>
            </a:r>
          </a:p>
          <a:p>
            <a:endParaRPr lang="en-US" sz="2400" dirty="0"/>
          </a:p>
          <a:p>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5936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2- Generics</a:t>
            </a:r>
            <a:endParaRPr lang="en-US" sz="2800" dirty="0"/>
          </a:p>
        </p:txBody>
      </p:sp>
      <p:sp>
        <p:nvSpPr>
          <p:cNvPr id="11" name="TextBox 10"/>
          <p:cNvSpPr txBox="1"/>
          <p:nvPr/>
        </p:nvSpPr>
        <p:spPr>
          <a:xfrm>
            <a:off x="368299" y="622300"/>
            <a:ext cx="10231013" cy="769441"/>
          </a:xfrm>
          <a:prstGeom prst="rect">
            <a:avLst/>
          </a:prstGeom>
          <a:noFill/>
        </p:spPr>
        <p:txBody>
          <a:bodyPr wrap="square" rtlCol="0">
            <a:spAutoFit/>
          </a:bodyPr>
          <a:lstStyle/>
          <a:p>
            <a:r>
              <a:rPr lang="en-US" sz="2200" dirty="0" smtClean="0">
                <a:solidFill>
                  <a:schemeClr val="accent4"/>
                </a:solidFill>
                <a:latin typeface="Arial" panose="020B0604020202020204" pitchFamily="34" charset="0"/>
                <a:cs typeface="Arial" panose="020B0604020202020204" pitchFamily="34" charset="0"/>
              </a:rPr>
              <a:t>1- Generics Method : </a:t>
            </a:r>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546250" y="1391741"/>
            <a:ext cx="8922073" cy="199276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smtClean="0">
                <a:solidFill>
                  <a:srgbClr val="0000FF"/>
                </a:solidFill>
                <a:latin typeface="Consolas" panose="020B0609020204030204" pitchFamily="49" charset="0"/>
              </a:rPr>
              <a:t>       static</a:t>
            </a:r>
            <a:r>
              <a:rPr lang="en-US" sz="1600" dirty="0" smtClean="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prstClr val="black"/>
                </a:solidFill>
                <a:latin typeface="Consolas" panose="020B0609020204030204" pitchFamily="49" charset="0"/>
              </a:rPr>
              <a:t> Swap&lt;T&gt;(</a:t>
            </a:r>
            <a:r>
              <a:rPr lang="en-US" sz="1600" dirty="0">
                <a:solidFill>
                  <a:srgbClr val="0000FF"/>
                </a:solidFill>
                <a:latin typeface="Consolas" panose="020B0609020204030204" pitchFamily="49" charset="0"/>
              </a:rPr>
              <a:t>ref</a:t>
            </a:r>
            <a:r>
              <a:rPr lang="en-US" sz="1600" dirty="0">
                <a:solidFill>
                  <a:prstClr val="black"/>
                </a:solidFill>
                <a:latin typeface="Consolas" panose="020B0609020204030204" pitchFamily="49" charset="0"/>
              </a:rPr>
              <a:t> T lhs, </a:t>
            </a:r>
            <a:r>
              <a:rPr lang="en-US" sz="1600" dirty="0">
                <a:solidFill>
                  <a:srgbClr val="0000FF"/>
                </a:solidFill>
                <a:latin typeface="Consolas" panose="020B0609020204030204" pitchFamily="49" charset="0"/>
              </a:rPr>
              <a:t>ref</a:t>
            </a:r>
            <a:r>
              <a:rPr lang="en-US" sz="1600" dirty="0">
                <a:solidFill>
                  <a:prstClr val="black"/>
                </a:solidFill>
                <a:latin typeface="Consolas" panose="020B0609020204030204" pitchFamily="49" charset="0"/>
              </a:rPr>
              <a:t> T </a:t>
            </a:r>
            <a:r>
              <a:rPr lang="en-US" sz="1600" dirty="0" err="1">
                <a:solidFill>
                  <a:prstClr val="black"/>
                </a:solidFill>
                <a:latin typeface="Consolas" panose="020B0609020204030204" pitchFamily="49" charset="0"/>
              </a:rPr>
              <a:t>rhs</a:t>
            </a:r>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        {</a:t>
            </a:r>
          </a:p>
          <a:p>
            <a:r>
              <a:rPr lang="en-US" sz="1600" dirty="0">
                <a:solidFill>
                  <a:prstClr val="black"/>
                </a:solidFill>
                <a:latin typeface="Consolas" panose="020B0609020204030204" pitchFamily="49" charset="0"/>
              </a:rPr>
              <a:t>            T temp;</a:t>
            </a:r>
          </a:p>
          <a:p>
            <a:r>
              <a:rPr lang="en-US" sz="1600" dirty="0" smtClean="0">
                <a:solidFill>
                  <a:prstClr val="black"/>
                </a:solidFill>
                <a:latin typeface="Consolas" panose="020B0609020204030204" pitchFamily="49" charset="0"/>
              </a:rPr>
              <a:t>            temp = lhs;</a:t>
            </a:r>
          </a:p>
          <a:p>
            <a:r>
              <a:rPr lang="en-US" sz="1600" dirty="0" smtClean="0">
                <a:solidFill>
                  <a:prstClr val="black"/>
                </a:solidFill>
                <a:latin typeface="Consolas" panose="020B0609020204030204" pitchFamily="49" charset="0"/>
              </a:rPr>
              <a:t>            </a:t>
            </a:r>
            <a:r>
              <a:rPr lang="en-US" sz="1600" dirty="0">
                <a:solidFill>
                  <a:prstClr val="black"/>
                </a:solidFill>
                <a:latin typeface="Consolas" panose="020B0609020204030204" pitchFamily="49" charset="0"/>
              </a:rPr>
              <a:t>lhs = </a:t>
            </a:r>
            <a:r>
              <a:rPr lang="en-US" sz="1600" dirty="0" err="1">
                <a:solidFill>
                  <a:prstClr val="black"/>
                </a:solidFill>
                <a:latin typeface="Consolas" panose="020B0609020204030204" pitchFamily="49" charset="0"/>
              </a:rPr>
              <a:t>rhs</a:t>
            </a:r>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rhs</a:t>
            </a:r>
            <a:r>
              <a:rPr lang="en-US" sz="1600" dirty="0">
                <a:solidFill>
                  <a:prstClr val="black"/>
                </a:solidFill>
                <a:latin typeface="Consolas" panose="020B0609020204030204" pitchFamily="49" charset="0"/>
              </a:rPr>
              <a:t> = temp;</a:t>
            </a:r>
          </a:p>
          <a:p>
            <a:r>
              <a:rPr lang="en-US" sz="1600" dirty="0">
                <a:solidFill>
                  <a:prstClr val="black"/>
                </a:solidFill>
                <a:latin typeface="Consolas" panose="020B0609020204030204" pitchFamily="49" charset="0"/>
              </a:rPr>
              <a:t>        }</a:t>
            </a:r>
          </a:p>
        </p:txBody>
      </p:sp>
      <p:sp>
        <p:nvSpPr>
          <p:cNvPr id="6" name="Rectangle 2"/>
          <p:cNvSpPr>
            <a:spLocks noChangeArrowheads="1"/>
          </p:cNvSpPr>
          <p:nvPr/>
        </p:nvSpPr>
        <p:spPr bwMode="auto">
          <a:xfrm>
            <a:off x="368299" y="3922578"/>
            <a:ext cx="8922073" cy="125410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a:solidFill>
                  <a:srgbClr val="0000FF"/>
                </a:solidFill>
                <a:latin typeface="Consolas" panose="020B0609020204030204" pitchFamily="49" charset="0"/>
              </a:rPr>
              <a:t>Char a=‘</a:t>
            </a:r>
            <a:r>
              <a:rPr lang="en-US" sz="1600" dirty="0" err="1">
                <a:solidFill>
                  <a:schemeClr val="tx2"/>
                </a:solidFill>
                <a:latin typeface="Consolas" panose="020B0609020204030204" pitchFamily="49" charset="0"/>
              </a:rPr>
              <a:t>n</a:t>
            </a:r>
            <a:r>
              <a:rPr lang="en-US" sz="1600" dirty="0" err="1">
                <a:solidFill>
                  <a:srgbClr val="0000FF"/>
                </a:solidFill>
                <a:latin typeface="Consolas" panose="020B0609020204030204" pitchFamily="49" charset="0"/>
              </a:rPr>
              <a:t>’,b</a:t>
            </a:r>
            <a:r>
              <a:rPr lang="en-US" sz="1600" dirty="0">
                <a:solidFill>
                  <a:srgbClr val="0000FF"/>
                </a:solidFill>
                <a:latin typeface="Consolas" panose="020B0609020204030204" pitchFamily="49" charset="0"/>
              </a:rPr>
              <a:t>=‘</a:t>
            </a:r>
            <a:r>
              <a:rPr lang="en-US" sz="1600" dirty="0">
                <a:solidFill>
                  <a:schemeClr val="tx2"/>
                </a:solidFill>
                <a:latin typeface="Consolas" panose="020B0609020204030204" pitchFamily="49" charset="0"/>
              </a:rPr>
              <a:t>c</a:t>
            </a:r>
            <a:r>
              <a:rPr lang="en-US" sz="1600" dirty="0">
                <a:solidFill>
                  <a:srgbClr val="0000FF"/>
                </a:solidFill>
                <a:latin typeface="Consolas" panose="020B0609020204030204" pitchFamily="49" charset="0"/>
              </a:rPr>
              <a:t>’ ;</a:t>
            </a:r>
          </a:p>
          <a:p>
            <a:r>
              <a:rPr lang="en-US" sz="1600" dirty="0" err="1">
                <a:solidFill>
                  <a:srgbClr val="0000FF"/>
                </a:solidFill>
                <a:latin typeface="Consolas" panose="020B0609020204030204" pitchFamily="49" charset="0"/>
              </a:rPr>
              <a:t>Int</a:t>
            </a:r>
            <a:r>
              <a:rPr lang="en-US" sz="1600" dirty="0">
                <a:solidFill>
                  <a:srgbClr val="0000FF"/>
                </a:solidFill>
                <a:latin typeface="Consolas" panose="020B0609020204030204" pitchFamily="49" charset="0"/>
              </a:rPr>
              <a:t> </a:t>
            </a:r>
            <a:r>
              <a:rPr lang="en-US" sz="1600" dirty="0">
                <a:solidFill>
                  <a:schemeClr val="tx2"/>
                </a:solidFill>
                <a:latin typeface="Consolas" panose="020B0609020204030204" pitchFamily="49" charset="0"/>
              </a:rPr>
              <a:t>c</a:t>
            </a:r>
            <a:r>
              <a:rPr lang="en-US" sz="1600" dirty="0" smtClean="0">
                <a:latin typeface="Consolas" panose="020B0609020204030204" pitchFamily="49" charset="0"/>
              </a:rPr>
              <a:t>=10 , </a:t>
            </a:r>
            <a:r>
              <a:rPr lang="en-US" sz="1600" dirty="0" smtClean="0">
                <a:solidFill>
                  <a:schemeClr val="tx2"/>
                </a:solidFill>
                <a:latin typeface="Consolas" panose="020B0609020204030204" pitchFamily="49" charset="0"/>
              </a:rPr>
              <a:t>d</a:t>
            </a:r>
            <a:r>
              <a:rPr lang="en-US" sz="1600" dirty="0" smtClean="0">
                <a:latin typeface="Consolas" panose="020B0609020204030204" pitchFamily="49" charset="0"/>
              </a:rPr>
              <a:t>= 11 ; </a:t>
            </a:r>
          </a:p>
          <a:p>
            <a:r>
              <a:rPr lang="en-US" sz="1600" dirty="0">
                <a:solidFill>
                  <a:prstClr val="black"/>
                </a:solidFill>
                <a:latin typeface="Consolas" panose="020B0609020204030204" pitchFamily="49" charset="0"/>
              </a:rPr>
              <a:t>Swap&lt;</a:t>
            </a:r>
            <a:r>
              <a:rPr lang="en-US" sz="1600" dirty="0" err="1">
                <a:solidFill>
                  <a:prstClr val="black"/>
                </a:solidFill>
                <a:latin typeface="Consolas" panose="020B0609020204030204" pitchFamily="49" charset="0"/>
              </a:rPr>
              <a:t>int</a:t>
            </a:r>
            <a:r>
              <a:rPr lang="en-US" sz="1600" dirty="0">
                <a:solidFill>
                  <a:prstClr val="black"/>
                </a:solidFill>
                <a:latin typeface="Consolas" panose="020B0609020204030204" pitchFamily="49" charset="0"/>
              </a:rPr>
              <a:t>&gt;(</a:t>
            </a:r>
            <a:r>
              <a:rPr lang="en-US" sz="1600" dirty="0">
                <a:solidFill>
                  <a:srgbClr val="0000FF"/>
                </a:solidFill>
                <a:latin typeface="Consolas" panose="020B0609020204030204" pitchFamily="49" charset="0"/>
              </a:rPr>
              <a:t>ref</a:t>
            </a:r>
            <a:r>
              <a:rPr lang="en-US" sz="1600" dirty="0">
                <a:solidFill>
                  <a:prstClr val="black"/>
                </a:solidFill>
                <a:latin typeface="Consolas" panose="020B0609020204030204" pitchFamily="49" charset="0"/>
              </a:rPr>
              <a:t> a, </a:t>
            </a:r>
            <a:r>
              <a:rPr lang="en-US" sz="1600" dirty="0">
                <a:solidFill>
                  <a:srgbClr val="0000FF"/>
                </a:solidFill>
                <a:latin typeface="Consolas" panose="020B0609020204030204" pitchFamily="49" charset="0"/>
              </a:rPr>
              <a:t>ref</a:t>
            </a:r>
            <a:r>
              <a:rPr lang="en-US" sz="1600" dirty="0">
                <a:solidFill>
                  <a:prstClr val="black"/>
                </a:solidFill>
                <a:latin typeface="Consolas" panose="020B0609020204030204" pitchFamily="49" charset="0"/>
              </a:rPr>
              <a:t> b</a:t>
            </a:r>
            <a:r>
              <a:rPr lang="en-US" sz="1600" dirty="0" smtClean="0">
                <a:solidFill>
                  <a:prstClr val="black"/>
                </a:solidFill>
                <a:latin typeface="Consolas" panose="020B0609020204030204" pitchFamily="49" charset="0"/>
              </a:rPr>
              <a:t>);</a:t>
            </a:r>
          </a:p>
          <a:p>
            <a:r>
              <a:rPr lang="en-US" sz="1600" dirty="0" smtClean="0">
                <a:solidFill>
                  <a:prstClr val="black"/>
                </a:solidFill>
                <a:latin typeface="Consolas" panose="020B0609020204030204" pitchFamily="49" charset="0"/>
              </a:rPr>
              <a:t> Swap&lt;</a:t>
            </a:r>
            <a:r>
              <a:rPr lang="en-US" sz="1600" dirty="0" smtClean="0">
                <a:solidFill>
                  <a:srgbClr val="0000FF"/>
                </a:solidFill>
                <a:latin typeface="Consolas" panose="020B0609020204030204" pitchFamily="49" charset="0"/>
              </a:rPr>
              <a:t>char</a:t>
            </a:r>
            <a:r>
              <a:rPr lang="en-US" sz="1600" dirty="0" smtClean="0">
                <a:solidFill>
                  <a:prstClr val="black"/>
                </a:solidFill>
                <a:latin typeface="Consolas" panose="020B0609020204030204" pitchFamily="49" charset="0"/>
              </a:rPr>
              <a:t>&gt;(</a:t>
            </a:r>
            <a:r>
              <a:rPr lang="en-US" sz="1600" dirty="0" smtClean="0">
                <a:solidFill>
                  <a:srgbClr val="0000FF"/>
                </a:solidFill>
                <a:latin typeface="Consolas" panose="020B0609020204030204" pitchFamily="49" charset="0"/>
              </a:rPr>
              <a:t>ref</a:t>
            </a:r>
            <a:r>
              <a:rPr lang="en-US" sz="1600" dirty="0" smtClean="0">
                <a:solidFill>
                  <a:prstClr val="black"/>
                </a:solidFill>
                <a:latin typeface="Consolas" panose="020B0609020204030204" pitchFamily="49" charset="0"/>
              </a:rPr>
              <a:t> c, </a:t>
            </a:r>
            <a:r>
              <a:rPr lang="en-US" sz="1600" dirty="0" smtClean="0">
                <a:solidFill>
                  <a:srgbClr val="0000FF"/>
                </a:solidFill>
                <a:latin typeface="Consolas" panose="020B0609020204030204" pitchFamily="49" charset="0"/>
              </a:rPr>
              <a:t>ref</a:t>
            </a:r>
            <a:r>
              <a:rPr lang="en-US" sz="1600" dirty="0" smtClean="0">
                <a:solidFill>
                  <a:prstClr val="black"/>
                </a:solidFill>
                <a:latin typeface="Consolas" panose="020B0609020204030204" pitchFamily="49" charset="0"/>
              </a:rPr>
              <a:t> d);</a:t>
            </a:r>
          </a:p>
        </p:txBody>
      </p:sp>
    </p:spTree>
    <p:extLst>
      <p:ext uri="{BB962C8B-B14F-4D97-AF65-F5344CB8AC3E}">
        <p14:creationId xmlns:p14="http://schemas.microsoft.com/office/powerpoint/2010/main" val="392325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a:t>2- Generics</a:t>
            </a:r>
            <a:endParaRPr lang="en-US" sz="2800" dirty="0"/>
          </a:p>
        </p:txBody>
      </p:sp>
      <p:sp>
        <p:nvSpPr>
          <p:cNvPr id="11" name="TextBox 10"/>
          <p:cNvSpPr txBox="1"/>
          <p:nvPr/>
        </p:nvSpPr>
        <p:spPr>
          <a:xfrm>
            <a:off x="368299" y="622300"/>
            <a:ext cx="10231013" cy="3816429"/>
          </a:xfrm>
          <a:prstGeom prst="rect">
            <a:avLst/>
          </a:prstGeom>
          <a:noFill/>
        </p:spPr>
        <p:txBody>
          <a:bodyPr wrap="square" rtlCol="0">
            <a:spAutoFit/>
          </a:bodyPr>
          <a:lstStyle/>
          <a:p>
            <a:r>
              <a:rPr lang="en-US" sz="2200" dirty="0">
                <a:solidFill>
                  <a:schemeClr val="accent4"/>
                </a:solidFill>
                <a:latin typeface="Arial" panose="020B0604020202020204" pitchFamily="34" charset="0"/>
                <a:cs typeface="Arial" panose="020B0604020202020204" pitchFamily="34" charset="0"/>
              </a:rPr>
              <a:t>2- </a:t>
            </a:r>
            <a:r>
              <a:rPr lang="en-US" sz="2200" dirty="0" smtClean="0">
                <a:solidFill>
                  <a:schemeClr val="accent4"/>
                </a:solidFill>
                <a:latin typeface="Arial" panose="020B0604020202020204" pitchFamily="34" charset="0"/>
                <a:cs typeface="Arial" panose="020B0604020202020204" pitchFamily="34" charset="0"/>
              </a:rPr>
              <a:t>Generics Classes .</a:t>
            </a:r>
          </a:p>
          <a:p>
            <a:endParaRPr lang="en-US" sz="2200" dirty="0">
              <a:solidFill>
                <a:schemeClr val="accent4"/>
              </a:solidFill>
              <a:latin typeface="Arial" panose="020B0604020202020204" pitchFamily="34" charset="0"/>
              <a:cs typeface="Arial" panose="020B0604020202020204" pitchFamily="34" charset="0"/>
            </a:endParaRPr>
          </a:p>
          <a:p>
            <a:r>
              <a:rPr lang="en-US" sz="2200" dirty="0" smtClean="0">
                <a:solidFill>
                  <a:schemeClr val="accent4"/>
                </a:solidFill>
                <a:latin typeface="Arial" panose="020B0604020202020204" pitchFamily="34" charset="0"/>
                <a:cs typeface="Arial" panose="020B0604020202020204" pitchFamily="34" charset="0"/>
              </a:rPr>
              <a:t>+ use simple List .</a:t>
            </a:r>
          </a:p>
          <a:p>
            <a:endParaRPr lang="en-US" sz="2200" dirty="0">
              <a:solidFill>
                <a:schemeClr val="accent4"/>
              </a:solidFill>
              <a:latin typeface="Arial" panose="020B0604020202020204" pitchFamily="34" charset="0"/>
              <a:cs typeface="Arial" panose="020B0604020202020204" pitchFamily="34" charset="0"/>
            </a:endParaRPr>
          </a:p>
          <a:p>
            <a:r>
              <a:rPr lang="en-US" sz="2200" dirty="0" smtClean="0">
                <a:solidFill>
                  <a:schemeClr val="accent4"/>
                </a:solidFill>
                <a:latin typeface="Arial" panose="020B0604020202020204" pitchFamily="34" charset="0"/>
                <a:cs typeface="Arial" panose="020B0604020202020204" pitchFamily="34" charset="0"/>
              </a:rPr>
              <a:t>+ use List of Objects .</a:t>
            </a:r>
          </a:p>
          <a:p>
            <a:endParaRPr lang="en-US" sz="2200" dirty="0">
              <a:solidFill>
                <a:schemeClr val="accent4"/>
              </a:solidFill>
              <a:latin typeface="Arial" panose="020B0604020202020204" pitchFamily="34" charset="0"/>
              <a:cs typeface="Arial" panose="020B0604020202020204" pitchFamily="34" charset="0"/>
            </a:endParaRPr>
          </a:p>
          <a:p>
            <a:r>
              <a:rPr lang="en-US" sz="2200" dirty="0" smtClean="0">
                <a:solidFill>
                  <a:schemeClr val="accent4"/>
                </a:solidFill>
                <a:latin typeface="Arial" panose="020B0604020202020204" pitchFamily="34" charset="0"/>
                <a:cs typeface="Arial" panose="020B0604020202020204" pitchFamily="34" charset="0"/>
              </a:rPr>
              <a:t>+ use Generics . </a:t>
            </a:r>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smtClean="0">
              <a:solidFill>
                <a:schemeClr val="accent4"/>
              </a:solidFill>
              <a:latin typeface="Arial" panose="020B0604020202020204" pitchFamily="34" charset="0"/>
              <a:cs typeface="Arial" panose="020B0604020202020204" pitchFamily="34" charset="0"/>
            </a:endParaRPr>
          </a:p>
          <a:p>
            <a:endParaRPr lang="en-US" sz="2200" dirty="0" smtClean="0">
              <a:solidFill>
                <a:schemeClr val="accent4"/>
              </a:solidFill>
              <a:latin typeface="Arial" panose="020B0604020202020204" pitchFamily="34" charset="0"/>
              <a:cs typeface="Arial" panose="020B0604020202020204" pitchFamily="34" charset="0"/>
            </a:endParaRPr>
          </a:p>
          <a:p>
            <a:endParaRPr lang="en-US" sz="2200" dirty="0">
              <a:solidFill>
                <a:schemeClr val="accent4"/>
              </a:solidFill>
              <a:latin typeface="Arial" panose="020B0604020202020204" pitchFamily="34" charset="0"/>
              <a:cs typeface="Arial" panose="020B0604020202020204" pitchFamily="34" charset="0"/>
            </a:endParaRPr>
          </a:p>
          <a:p>
            <a:r>
              <a:rPr lang="en-US" sz="2200" dirty="0" smtClean="0">
                <a:solidFill>
                  <a:schemeClr val="accent4"/>
                </a:solidFill>
                <a:latin typeface="Arial" panose="020B0604020202020204" pitchFamily="34" charset="0"/>
                <a:cs typeface="Arial" panose="020B0604020202020204" pitchFamily="34" charset="0"/>
              </a:rPr>
              <a:t>For demos look at GitHub Repo @ : </a:t>
            </a:r>
            <a:r>
              <a:rPr lang="en-US" sz="2200" dirty="0" err="1" smtClean="0">
                <a:solidFill>
                  <a:schemeClr val="accent4"/>
                </a:solidFill>
                <a:latin typeface="Arial" panose="020B0604020202020204" pitchFamily="34" charset="0"/>
                <a:cs typeface="Arial" panose="020B0604020202020204" pitchFamily="34" charset="0"/>
              </a:rPr>
              <a:t>Genrics.cs</a:t>
            </a:r>
            <a:r>
              <a:rPr lang="en-US" sz="2200" dirty="0" smtClean="0">
                <a:solidFill>
                  <a:schemeClr val="accent4"/>
                </a:solidFill>
                <a:latin typeface="Arial" panose="020B0604020202020204" pitchFamily="34" charset="0"/>
                <a:cs typeface="Arial" panose="020B0604020202020204" pitchFamily="34" charset="0"/>
              </a:rPr>
              <a:t> File </a:t>
            </a: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2973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1994" y="1905000"/>
            <a:ext cx="6858002" cy="1828800"/>
          </a:xfrm>
        </p:spPr>
        <p:txBody>
          <a:bodyPr/>
          <a:lstStyle/>
          <a:p>
            <a:r>
              <a:rPr lang="en-US" dirty="0" smtClean="0"/>
              <a:t>Chapter Five </a:t>
            </a:r>
            <a:endParaRPr lang="en-US" dirty="0"/>
          </a:p>
        </p:txBody>
      </p:sp>
      <p:sp>
        <p:nvSpPr>
          <p:cNvPr id="3" name="Text Placeholder 2"/>
          <p:cNvSpPr>
            <a:spLocks noGrp="1"/>
          </p:cNvSpPr>
          <p:nvPr>
            <p:ph type="body" idx="1"/>
          </p:nvPr>
        </p:nvSpPr>
        <p:spPr>
          <a:xfrm>
            <a:off x="3721994" y="3733800"/>
            <a:ext cx="8255358" cy="914400"/>
          </a:xfrm>
        </p:spPr>
        <p:txBody>
          <a:bodyPr/>
          <a:lstStyle/>
          <a:p>
            <a:r>
              <a:rPr lang="en-US" sz="2800" dirty="0"/>
              <a:t>Object Oriented Programming Concepts.</a:t>
            </a:r>
          </a:p>
        </p:txBody>
      </p:sp>
    </p:spTree>
    <p:extLst>
      <p:ext uri="{BB962C8B-B14F-4D97-AF65-F5344CB8AC3E}">
        <p14:creationId xmlns:p14="http://schemas.microsoft.com/office/powerpoint/2010/main" val="128534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755" y="289302"/>
            <a:ext cx="10058402" cy="699752"/>
          </a:xfrm>
        </p:spPr>
        <p:txBody>
          <a:bodyPr>
            <a:normAutofit/>
          </a:bodyPr>
          <a:lstStyle/>
          <a:p>
            <a:r>
              <a:rPr lang="en-US" sz="3200" dirty="0" smtClean="0"/>
              <a:t>Chapter </a:t>
            </a:r>
            <a:r>
              <a:rPr lang="en-US" sz="3200" dirty="0"/>
              <a:t>Four Content </a:t>
            </a:r>
            <a:r>
              <a:rPr lang="en-US" sz="3200" dirty="0" smtClean="0"/>
              <a:t>:</a:t>
            </a:r>
            <a:endParaRPr lang="en-US" sz="3200" dirty="0"/>
          </a:p>
        </p:txBody>
      </p:sp>
      <p:sp>
        <p:nvSpPr>
          <p:cNvPr id="3" name="Content Placeholder 2"/>
          <p:cNvSpPr>
            <a:spLocks noGrp="1"/>
          </p:cNvSpPr>
          <p:nvPr>
            <p:ph idx="1"/>
          </p:nvPr>
        </p:nvSpPr>
        <p:spPr>
          <a:xfrm>
            <a:off x="677755" y="1235044"/>
            <a:ext cx="10058400" cy="4686837"/>
          </a:xfrm>
        </p:spPr>
        <p:txBody>
          <a:bodyPr>
            <a:normAutofit/>
          </a:bodyPr>
          <a:lstStyle/>
          <a:p>
            <a:pPr marL="0" indent="0">
              <a:buNone/>
            </a:pPr>
            <a:r>
              <a:rPr lang="en-US" b="1" dirty="0"/>
              <a:t>1- C# Namespaces .</a:t>
            </a:r>
          </a:p>
          <a:p>
            <a:pPr marL="0" indent="0">
              <a:buNone/>
            </a:pPr>
            <a:r>
              <a:rPr lang="en-US" b="1" dirty="0"/>
              <a:t>2- class Vs Object . </a:t>
            </a:r>
          </a:p>
          <a:p>
            <a:pPr marL="0" indent="0">
              <a:buNone/>
            </a:pPr>
            <a:r>
              <a:rPr lang="en-US" b="1" dirty="0"/>
              <a:t>3- Inheritance : </a:t>
            </a:r>
          </a:p>
          <a:p>
            <a:pPr marL="0" indent="0">
              <a:buNone/>
            </a:pPr>
            <a:r>
              <a:rPr lang="en-US" b="1" dirty="0"/>
              <a:t>4- Encapsulation  :</a:t>
            </a:r>
          </a:p>
          <a:p>
            <a:pPr marL="0" indent="0">
              <a:buNone/>
            </a:pPr>
            <a:r>
              <a:rPr lang="en-US" b="1" dirty="0"/>
              <a:t>5- Abstraction : </a:t>
            </a:r>
          </a:p>
          <a:p>
            <a:pPr marL="0" indent="0">
              <a:buNone/>
            </a:pPr>
            <a:r>
              <a:rPr lang="en-US" b="1" dirty="0"/>
              <a:t>6-Polymorphism  :</a:t>
            </a:r>
          </a:p>
          <a:p>
            <a:pPr marL="0" indent="0">
              <a:buNone/>
            </a:pPr>
            <a:r>
              <a:rPr lang="en-US" b="1" dirty="0"/>
              <a:t>7- interface</a:t>
            </a:r>
          </a:p>
          <a:p>
            <a:pPr marL="0" indent="0">
              <a:buNone/>
            </a:pPr>
            <a:r>
              <a:rPr lang="en-US" b="1" dirty="0"/>
              <a:t>8- Association vs Aggregation vs Composition </a:t>
            </a:r>
          </a:p>
          <a:p>
            <a:pPr marL="0" indent="0">
              <a:buNone/>
            </a:pPr>
            <a:endParaRPr lang="en-US" dirty="0" smtClean="0"/>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4223255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8" y="0"/>
            <a:ext cx="12157763" cy="6858000"/>
          </a:xfrm>
          <a:prstGeom prst="rect">
            <a:avLst/>
          </a:prstGeom>
        </p:spPr>
      </p:pic>
    </p:spTree>
    <p:extLst>
      <p:ext uri="{BB962C8B-B14F-4D97-AF65-F5344CB8AC3E}">
        <p14:creationId xmlns:p14="http://schemas.microsoft.com/office/powerpoint/2010/main" val="316716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a:t>1- C# Namespaces .</a:t>
            </a:r>
          </a:p>
        </p:txBody>
      </p:sp>
      <p:sp>
        <p:nvSpPr>
          <p:cNvPr id="11" name="TextBox 10"/>
          <p:cNvSpPr txBox="1"/>
          <p:nvPr/>
        </p:nvSpPr>
        <p:spPr>
          <a:xfrm>
            <a:off x="368299" y="622300"/>
            <a:ext cx="10231013" cy="5632311"/>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A</a:t>
            </a:r>
            <a:r>
              <a:rPr lang="en-US" sz="2400" dirty="0"/>
              <a:t> </a:t>
            </a:r>
            <a:r>
              <a:rPr lang="en-US" sz="2400" b="1" dirty="0">
                <a:latin typeface="Arial" panose="020B0604020202020204" pitchFamily="34" charset="0"/>
                <a:cs typeface="Arial" panose="020B0604020202020204" pitchFamily="34" charset="0"/>
              </a:rPr>
              <a:t>namespace</a:t>
            </a:r>
            <a:r>
              <a:rPr lang="en-US" sz="2400" dirty="0"/>
              <a:t> </a:t>
            </a:r>
            <a:r>
              <a:rPr lang="en-US" sz="2200" dirty="0">
                <a:solidFill>
                  <a:schemeClr val="accent4"/>
                </a:solidFill>
                <a:latin typeface="Arial" panose="020B0604020202020204" pitchFamily="34" charset="0"/>
                <a:cs typeface="Arial" panose="020B0604020202020204" pitchFamily="34" charset="0"/>
              </a:rPr>
              <a:t>is designed for providing a way to keep one set of names separate from another. The class names declared in one namespace does not conflict with the same class names declared in another</a:t>
            </a:r>
            <a:r>
              <a:rPr lang="en-US" sz="2200" dirty="0" smtClean="0">
                <a:solidFill>
                  <a:schemeClr val="accent4"/>
                </a:solidFill>
                <a:latin typeface="Arial" panose="020B0604020202020204" pitchFamily="34" charset="0"/>
                <a:cs typeface="Arial" panose="020B0604020202020204" pitchFamily="34" charset="0"/>
              </a:rPr>
              <a:t>.</a:t>
            </a:r>
          </a:p>
          <a:p>
            <a:endParaRPr lang="en-US" sz="2200" dirty="0" smtClean="0">
              <a:solidFill>
                <a:schemeClr val="accent4"/>
              </a:solidFill>
              <a:latin typeface="Arial" panose="020B0604020202020204" pitchFamily="34" charset="0"/>
              <a:cs typeface="Arial" panose="020B0604020202020204" pitchFamily="34" charset="0"/>
            </a:endParaRPr>
          </a:p>
          <a:p>
            <a:r>
              <a:rPr lang="en-US" sz="2200" dirty="0">
                <a:solidFill>
                  <a:schemeClr val="accent4"/>
                </a:solidFill>
                <a:latin typeface="Arial" panose="020B0604020202020204" pitchFamily="34" charset="0"/>
                <a:cs typeface="Arial" panose="020B0604020202020204" pitchFamily="34" charset="0"/>
              </a:rPr>
              <a:t>Defining a </a:t>
            </a:r>
            <a:r>
              <a:rPr lang="en-US" sz="2200" dirty="0" smtClean="0">
                <a:solidFill>
                  <a:schemeClr val="accent4"/>
                </a:solidFill>
                <a:latin typeface="Arial" panose="020B0604020202020204" pitchFamily="34" charset="0"/>
                <a:cs typeface="Arial" panose="020B0604020202020204" pitchFamily="34" charset="0"/>
              </a:rPr>
              <a:t>Namespace :</a:t>
            </a:r>
            <a:endParaRPr lang="en-US" sz="2200" dirty="0">
              <a:solidFill>
                <a:schemeClr val="accent4"/>
              </a:solidFill>
              <a:latin typeface="Arial" panose="020B0604020202020204" pitchFamily="34" charset="0"/>
              <a:cs typeface="Arial" panose="020B0604020202020204" pitchFamily="34" charset="0"/>
            </a:endParaRPr>
          </a:p>
          <a:p>
            <a:r>
              <a:rPr lang="en-US" altLang="en-US" dirty="0">
                <a:solidFill>
                  <a:srgbClr val="000088"/>
                </a:solidFill>
                <a:latin typeface="Menlo"/>
              </a:rPr>
              <a:t>namespace</a:t>
            </a:r>
            <a:r>
              <a:rPr lang="en-US" altLang="en-US" dirty="0">
                <a:solidFill>
                  <a:srgbClr val="313131"/>
                </a:solidFill>
                <a:latin typeface="Menlo"/>
              </a:rPr>
              <a:t> </a:t>
            </a:r>
            <a:r>
              <a:rPr lang="en-US" altLang="en-US" dirty="0" err="1" smtClean="0">
                <a:solidFill>
                  <a:srgbClr val="313131"/>
                </a:solidFill>
                <a:latin typeface="Menlo"/>
              </a:rPr>
              <a:t>namespace_name</a:t>
            </a:r>
            <a:endParaRPr lang="en-US" altLang="en-US" dirty="0" smtClean="0">
              <a:solidFill>
                <a:srgbClr val="313131"/>
              </a:solidFill>
              <a:latin typeface="Menlo"/>
            </a:endParaRPr>
          </a:p>
          <a:p>
            <a:r>
              <a:rPr lang="en-US" altLang="en-US" dirty="0" smtClean="0">
                <a:solidFill>
                  <a:srgbClr val="666600"/>
                </a:solidFill>
                <a:latin typeface="Menlo"/>
              </a:rPr>
              <a:t>{</a:t>
            </a:r>
          </a:p>
          <a:p>
            <a:r>
              <a:rPr lang="en-US" altLang="en-US" dirty="0" smtClean="0">
                <a:solidFill>
                  <a:srgbClr val="313131"/>
                </a:solidFill>
                <a:latin typeface="Menlo"/>
              </a:rPr>
              <a:t> </a:t>
            </a:r>
            <a:r>
              <a:rPr lang="en-US" altLang="en-US" dirty="0">
                <a:solidFill>
                  <a:srgbClr val="880000"/>
                </a:solidFill>
                <a:latin typeface="Menlo"/>
              </a:rPr>
              <a:t>// code declarations</a:t>
            </a:r>
            <a:r>
              <a:rPr lang="en-US" altLang="en-US" dirty="0">
                <a:solidFill>
                  <a:srgbClr val="313131"/>
                </a:solidFill>
                <a:latin typeface="Menlo"/>
              </a:rPr>
              <a:t> </a:t>
            </a:r>
            <a:endParaRPr lang="en-US" altLang="en-US" dirty="0" smtClean="0">
              <a:solidFill>
                <a:srgbClr val="313131"/>
              </a:solidFill>
              <a:latin typeface="Menlo"/>
            </a:endParaRPr>
          </a:p>
          <a:p>
            <a:r>
              <a:rPr lang="en-US" altLang="en-US" dirty="0" smtClean="0">
                <a:solidFill>
                  <a:srgbClr val="666600"/>
                </a:solidFill>
                <a:latin typeface="Menlo"/>
              </a:rPr>
              <a:t>}</a:t>
            </a:r>
            <a:r>
              <a:rPr lang="en-US" altLang="en-US" dirty="0" smtClean="0"/>
              <a:t> </a:t>
            </a:r>
            <a:endParaRPr lang="en-US" altLang="en-US" dirty="0">
              <a:latin typeface="Arial" panose="020B0604020202020204" pitchFamily="34" charset="0"/>
            </a:endParaRPr>
          </a:p>
          <a:p>
            <a:endParaRPr lang="en-US" sz="2200" dirty="0" smtClean="0">
              <a:solidFill>
                <a:schemeClr val="accent4"/>
              </a:solidFill>
              <a:latin typeface="Arial" panose="020B0604020202020204" pitchFamily="34" charset="0"/>
              <a:cs typeface="Arial" panose="020B0604020202020204" pitchFamily="34" charset="0"/>
            </a:endParaRPr>
          </a:p>
          <a:p>
            <a:r>
              <a:rPr lang="en-US" sz="2200" dirty="0">
                <a:solidFill>
                  <a:schemeClr val="accent4"/>
                </a:solidFill>
                <a:latin typeface="Arial" panose="020B0604020202020204" pitchFamily="34" charset="0"/>
                <a:cs typeface="Arial" panose="020B0604020202020204" pitchFamily="34" charset="0"/>
              </a:rPr>
              <a:t>You need to define variable with its full name like this in case of ambiguity  between two name spaces : </a:t>
            </a:r>
            <a:endParaRPr lang="en-US" sz="2200" dirty="0" smtClean="0">
              <a:solidFill>
                <a:schemeClr val="accent4"/>
              </a:solidFill>
              <a:latin typeface="Arial" panose="020B0604020202020204" pitchFamily="34" charset="0"/>
              <a:cs typeface="Arial" panose="020B0604020202020204" pitchFamily="34" charset="0"/>
            </a:endParaRPr>
          </a:p>
          <a:p>
            <a:endParaRPr lang="en-US" sz="2200" dirty="0">
              <a:solidFill>
                <a:schemeClr val="accent4"/>
              </a:solidFill>
              <a:latin typeface="Arial" panose="020B0604020202020204" pitchFamily="34" charset="0"/>
              <a:cs typeface="Arial" panose="020B0604020202020204" pitchFamily="34" charset="0"/>
            </a:endParaRPr>
          </a:p>
          <a:p>
            <a:r>
              <a:rPr lang="en-US" altLang="en-US" dirty="0" err="1">
                <a:solidFill>
                  <a:srgbClr val="313131"/>
                </a:solidFill>
                <a:latin typeface="Menlo"/>
              </a:rPr>
              <a:t>namespace_name</a:t>
            </a:r>
            <a:r>
              <a:rPr lang="en-US" altLang="en-US" dirty="0" err="1">
                <a:solidFill>
                  <a:srgbClr val="666600"/>
                </a:solidFill>
                <a:latin typeface="Menlo"/>
              </a:rPr>
              <a:t>.</a:t>
            </a:r>
            <a:r>
              <a:rPr lang="en-US" altLang="en-US" dirty="0" err="1">
                <a:solidFill>
                  <a:srgbClr val="313131"/>
                </a:solidFill>
                <a:latin typeface="Menlo"/>
              </a:rPr>
              <a:t>item_name</a:t>
            </a:r>
            <a:r>
              <a:rPr lang="en-US" altLang="en-US" dirty="0">
                <a:solidFill>
                  <a:srgbClr val="666600"/>
                </a:solidFill>
                <a:latin typeface="Menlo"/>
              </a:rPr>
              <a:t>;</a:t>
            </a:r>
            <a:r>
              <a:rPr lang="en-US" altLang="en-US" dirty="0"/>
              <a:t> </a:t>
            </a:r>
            <a:endParaRPr lang="en-US" altLang="en-US" dirty="0">
              <a:latin typeface="Arial" panose="020B0604020202020204" pitchFamily="34" charset="0"/>
            </a:endParaRPr>
          </a:p>
          <a:p>
            <a:endParaRPr lang="en-US" sz="2200" dirty="0" smtClean="0">
              <a:solidFill>
                <a:schemeClr val="accent4"/>
              </a:solidFill>
              <a:latin typeface="Arial" panose="020B0604020202020204" pitchFamily="34" charset="0"/>
              <a:cs typeface="Arial" panose="020B0604020202020204" pitchFamily="34" charset="0"/>
            </a:endParaRPr>
          </a:p>
          <a:p>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8012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07722"/>
            <a:ext cx="9725371" cy="694797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400" dirty="0" smtClean="0">
                <a:solidFill>
                  <a:srgbClr val="0000FF"/>
                </a:solidFill>
                <a:latin typeface="Consolas" panose="020B0609020204030204" pitchFamily="49" charset="0"/>
              </a:rPr>
              <a:t>namespace</a:t>
            </a:r>
            <a:r>
              <a:rPr lang="en-US" sz="1400" dirty="0" smtClean="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first_space</a:t>
            </a:r>
            <a:endParaRPr lang="en-US" sz="1400" dirty="0">
              <a:solidFill>
                <a:srgbClr val="000000"/>
              </a:solidFill>
              <a:latin typeface="Consolas" panose="020B0609020204030204" pitchFamily="49" charset="0"/>
            </a:endParaRPr>
          </a:p>
          <a:p>
            <a:r>
              <a:rPr lang="en-US" sz="1400" dirty="0" smtClean="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    </a:t>
            </a:r>
            <a:r>
              <a:rPr lang="en-US" sz="1400" dirty="0" smtClean="0">
                <a:solidFill>
                  <a:srgbClr val="0000FF"/>
                </a:solidFill>
                <a:latin typeface="Consolas" panose="020B0609020204030204" pitchFamily="49" charset="0"/>
              </a:rPr>
              <a:t>class</a:t>
            </a:r>
            <a:r>
              <a:rPr lang="en-US" sz="1400" dirty="0" smtClean="0">
                <a:solidFill>
                  <a:srgbClr val="000000"/>
                </a:solidFill>
                <a:latin typeface="Consolas" panose="020B0609020204030204" pitchFamily="49" charset="0"/>
              </a:rPr>
              <a:t> </a:t>
            </a:r>
            <a:r>
              <a:rPr lang="en-US" sz="1400" dirty="0" err="1" smtClean="0">
                <a:solidFill>
                  <a:srgbClr val="2B91AF"/>
                </a:solidFill>
                <a:latin typeface="Consolas" panose="020B0609020204030204" pitchFamily="49" charset="0"/>
              </a:rPr>
              <a:t>namespace_cl</a:t>
            </a:r>
            <a:endParaRPr lang="en-US" sz="1400" dirty="0" smtClean="0">
              <a:solidFill>
                <a:srgbClr val="000000"/>
              </a:solidFill>
              <a:latin typeface="Consolas" panose="020B0609020204030204" pitchFamily="49" charset="0"/>
            </a:endParaRPr>
          </a:p>
          <a:p>
            <a:r>
              <a:rPr lang="en-US" sz="1400" dirty="0" smtClean="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func</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"Inside </a:t>
            </a:r>
            <a:r>
              <a:rPr lang="en-US" sz="1400" dirty="0" err="1">
                <a:solidFill>
                  <a:srgbClr val="A31515"/>
                </a:solidFill>
                <a:latin typeface="Consolas" panose="020B0609020204030204" pitchFamily="49" charset="0"/>
              </a:rPr>
              <a:t>first_space</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smtClean="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second_space</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namespace_cl</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func</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"Inside </a:t>
            </a:r>
            <a:r>
              <a:rPr lang="en-US" sz="1400" dirty="0" err="1">
                <a:solidFill>
                  <a:srgbClr val="A31515"/>
                </a:solidFill>
                <a:latin typeface="Consolas" panose="020B0609020204030204" pitchFamily="49" charset="0"/>
              </a:rPr>
              <a:t>second_space</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smtClean="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TestClass</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first_space.</a:t>
            </a:r>
            <a:r>
              <a:rPr lang="en-US" sz="1400" dirty="0" err="1">
                <a:solidFill>
                  <a:srgbClr val="2B91AF"/>
                </a:solidFill>
                <a:latin typeface="Consolas" panose="020B0609020204030204" pitchFamily="49" charset="0"/>
              </a:rPr>
              <a:t>namespace_cl</a:t>
            </a:r>
            <a:r>
              <a:rPr lang="en-US" sz="1400" dirty="0">
                <a:solidFill>
                  <a:srgbClr val="000000"/>
                </a:solidFill>
                <a:latin typeface="Consolas" panose="020B0609020204030204" pitchFamily="49" charset="0"/>
              </a:rPr>
              <a:t> fc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first_space.</a:t>
            </a:r>
            <a:r>
              <a:rPr lang="en-US" sz="1400" dirty="0" err="1">
                <a:solidFill>
                  <a:srgbClr val="2B91AF"/>
                </a:solidFill>
                <a:latin typeface="Consolas" panose="020B0609020204030204" pitchFamily="49" charset="0"/>
              </a:rPr>
              <a:t>namespace_cl</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second_space.</a:t>
            </a:r>
            <a:r>
              <a:rPr lang="en-US" sz="1400" dirty="0" err="1">
                <a:solidFill>
                  <a:srgbClr val="2B91AF"/>
                </a:solidFill>
                <a:latin typeface="Consolas" panose="020B0609020204030204" pitchFamily="49" charset="0"/>
              </a:rPr>
              <a:t>namespace_cl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sc</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second_space.</a:t>
            </a:r>
            <a:r>
              <a:rPr lang="en-US" sz="1400" dirty="0" err="1">
                <a:solidFill>
                  <a:srgbClr val="2B91AF"/>
                </a:solidFill>
                <a:latin typeface="Consolas" panose="020B0609020204030204" pitchFamily="49" charset="0"/>
              </a:rPr>
              <a:t>namespace_cl</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fc.func</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sc.func</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.ReadKey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smtClean="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319990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2- class </a:t>
            </a:r>
            <a:r>
              <a:rPr lang="en-US" sz="2800" dirty="0"/>
              <a:t>Vs Object . </a:t>
            </a:r>
          </a:p>
        </p:txBody>
      </p:sp>
      <p:sp>
        <p:nvSpPr>
          <p:cNvPr id="11" name="TextBox 10"/>
          <p:cNvSpPr txBox="1"/>
          <p:nvPr/>
        </p:nvSpPr>
        <p:spPr>
          <a:xfrm>
            <a:off x="368299" y="622300"/>
            <a:ext cx="10231013" cy="1815882"/>
          </a:xfrm>
          <a:prstGeom prst="rect">
            <a:avLst/>
          </a:prstGeom>
          <a:noFill/>
        </p:spPr>
        <p:txBody>
          <a:bodyPr wrap="square" rtlCol="0">
            <a:spAutoFit/>
          </a:bodyPr>
          <a:lstStyle/>
          <a:p>
            <a:pPr marL="342900" indent="-342900">
              <a:buFontTx/>
              <a:buChar char="-"/>
            </a:pPr>
            <a:r>
              <a:rPr lang="en-US" sz="2400" b="1" dirty="0">
                <a:latin typeface="Arial" panose="020B0604020202020204" pitchFamily="34" charset="0"/>
                <a:cs typeface="Arial" panose="020B0604020202020204" pitchFamily="34" charset="0"/>
              </a:rPr>
              <a:t>Class</a:t>
            </a:r>
            <a:r>
              <a:rPr lang="en-US" sz="2200" dirty="0" smtClean="0">
                <a:solidFill>
                  <a:schemeClr val="accent4"/>
                </a:solidFill>
                <a:latin typeface="Arial" panose="020B0604020202020204" pitchFamily="34" charset="0"/>
                <a:cs typeface="Arial" panose="020B0604020202020204" pitchFamily="34" charset="0"/>
              </a:rPr>
              <a:t> and </a:t>
            </a:r>
            <a:r>
              <a:rPr lang="en-US" sz="2400" b="1" dirty="0">
                <a:latin typeface="Arial" panose="020B0604020202020204" pitchFamily="34" charset="0"/>
                <a:cs typeface="Arial" panose="020B0604020202020204" pitchFamily="34" charset="0"/>
              </a:rPr>
              <a:t>object</a:t>
            </a:r>
            <a:r>
              <a:rPr lang="en-US" sz="2200" dirty="0" smtClean="0">
                <a:solidFill>
                  <a:schemeClr val="accent4"/>
                </a:solidFill>
                <a:latin typeface="Arial" panose="020B0604020202020204" pitchFamily="34" charset="0"/>
                <a:cs typeface="Arial" panose="020B0604020202020204" pitchFamily="34" charset="0"/>
              </a:rPr>
              <a:t> holds Avery deep concept that’s why we move from traditional structure programming to object oriented programming .</a:t>
            </a:r>
          </a:p>
          <a:p>
            <a:pPr marL="342900" indent="-342900">
              <a:buFontTx/>
              <a:buChar char="-"/>
            </a:pPr>
            <a:r>
              <a:rPr lang="en-US" sz="2200" dirty="0">
                <a:solidFill>
                  <a:schemeClr val="accent4"/>
                </a:solidFill>
                <a:latin typeface="Arial" panose="020B0604020202020204" pitchFamily="34" charset="0"/>
                <a:cs typeface="Arial" panose="020B0604020202020204" pitchFamily="34" charset="0"/>
              </a:rPr>
              <a:t> </a:t>
            </a:r>
            <a:r>
              <a:rPr lang="en-US" sz="2200" dirty="0" smtClean="0">
                <a:solidFill>
                  <a:schemeClr val="accent4"/>
                </a:solidFill>
                <a:latin typeface="Arial" panose="020B0604020202020204" pitchFamily="34" charset="0"/>
                <a:cs typeface="Arial" panose="020B0604020202020204" pitchFamily="34" charset="0"/>
              </a:rPr>
              <a:t>lets try to answer some important questions . </a:t>
            </a:r>
          </a:p>
          <a:p>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68299" y="1939336"/>
            <a:ext cx="9725371" cy="454731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2000" dirty="0">
                <a:solidFill>
                  <a:schemeClr val="accent4"/>
                </a:solidFill>
                <a:latin typeface="Arial" panose="020B0604020202020204" pitchFamily="34" charset="0"/>
                <a:cs typeface="Arial" panose="020B0604020202020204" pitchFamily="34" charset="0"/>
              </a:rPr>
              <a:t>+ what is OOP </a:t>
            </a:r>
            <a:r>
              <a:rPr lang="en-US" sz="2000" dirty="0" smtClean="0">
                <a:solidFill>
                  <a:schemeClr val="accent4"/>
                </a:solidFill>
                <a:latin typeface="Arial" panose="020B0604020202020204" pitchFamily="34" charset="0"/>
                <a:cs typeface="Arial" panose="020B0604020202020204" pitchFamily="34" charset="0"/>
              </a:rPr>
              <a:t>?? </a:t>
            </a:r>
          </a:p>
          <a:p>
            <a:r>
              <a:rPr lang="en-US" altLang="en-US" sz="2000" dirty="0" smtClean="0">
                <a:solidFill>
                  <a:schemeClr val="accent4"/>
                </a:solidFill>
                <a:latin typeface="Arial" panose="020B0604020202020204" pitchFamily="34" charset="0"/>
                <a:cs typeface="Arial" panose="020B0604020202020204" pitchFamily="34" charset="0"/>
              </a:rPr>
              <a:t>+ why we move from traditional structure programming to OOP ?</a:t>
            </a:r>
          </a:p>
          <a:p>
            <a:r>
              <a:rPr lang="en-US" altLang="en-US" sz="2000" dirty="0" smtClean="0">
                <a:solidFill>
                  <a:schemeClr val="accent4"/>
                </a:solidFill>
                <a:latin typeface="Arial" panose="020B0604020202020204" pitchFamily="34" charset="0"/>
                <a:cs typeface="Arial" panose="020B0604020202020204" pitchFamily="34" charset="0"/>
              </a:rPr>
              <a:t>+ class vs object ? </a:t>
            </a:r>
          </a:p>
          <a:p>
            <a:r>
              <a:rPr lang="en-US" altLang="en-US" sz="2000" dirty="0" smtClean="0">
                <a:solidFill>
                  <a:schemeClr val="accent4"/>
                </a:solidFill>
                <a:latin typeface="Arial" panose="020B0604020202020204" pitchFamily="34" charset="0"/>
                <a:cs typeface="Arial" panose="020B0604020202020204" pitchFamily="34" charset="0"/>
              </a:rPr>
              <a:t>+ door , table , room , pen is this object or classes  ?</a:t>
            </a:r>
          </a:p>
          <a:p>
            <a:r>
              <a:rPr lang="en-US" altLang="en-US" sz="2000" dirty="0" smtClean="0">
                <a:solidFill>
                  <a:schemeClr val="accent4"/>
                </a:solidFill>
                <a:latin typeface="Arial" panose="020B0604020202020204" pitchFamily="34" charset="0"/>
                <a:cs typeface="Arial" panose="020B0604020202020204" pitchFamily="34" charset="0"/>
              </a:rPr>
              <a:t>+ what is main </a:t>
            </a:r>
            <a:r>
              <a:rPr lang="en-US" sz="2000" dirty="0">
                <a:solidFill>
                  <a:schemeClr val="accent4"/>
                </a:solidFill>
                <a:latin typeface="Arial" panose="020B0604020202020204" pitchFamily="34" charset="0"/>
                <a:cs typeface="Arial" panose="020B0604020202020204" pitchFamily="34" charset="0"/>
              </a:rPr>
              <a:t>OOP </a:t>
            </a:r>
            <a:r>
              <a:rPr lang="en-US" altLang="en-US" sz="2000" dirty="0" smtClean="0">
                <a:solidFill>
                  <a:schemeClr val="accent4"/>
                </a:solidFill>
                <a:latin typeface="Arial" panose="020B0604020202020204" pitchFamily="34" charset="0"/>
                <a:cs typeface="Arial" panose="020B0604020202020204" pitchFamily="34" charset="0"/>
              </a:rPr>
              <a:t>Concepts ? </a:t>
            </a:r>
          </a:p>
          <a:p>
            <a:endParaRPr lang="en-US" altLang="en-US" sz="2000" dirty="0" smtClean="0">
              <a:solidFill>
                <a:schemeClr val="accent4"/>
              </a:solidFill>
              <a:latin typeface="Arial" panose="020B0604020202020204" pitchFamily="34" charset="0"/>
              <a:cs typeface="Arial" panose="020B0604020202020204" pitchFamily="34" charset="0"/>
            </a:endParaRPr>
          </a:p>
          <a:p>
            <a:r>
              <a:rPr lang="en-US" altLang="en-US" sz="2000" dirty="0">
                <a:solidFill>
                  <a:schemeClr val="accent4"/>
                </a:solidFill>
                <a:latin typeface="Arial" panose="020B0604020202020204" pitchFamily="34" charset="0"/>
                <a:cs typeface="Arial" panose="020B0604020202020204" pitchFamily="34" charset="0"/>
              </a:rPr>
              <a:t>   </a:t>
            </a:r>
            <a:r>
              <a:rPr lang="en-US" sz="2000" dirty="0">
                <a:solidFill>
                  <a:schemeClr val="accent4"/>
                </a:solidFill>
                <a:latin typeface="Arial" panose="020B0604020202020204" pitchFamily="34" charset="0"/>
                <a:cs typeface="Arial" panose="020B0604020202020204" pitchFamily="34" charset="0"/>
              </a:rPr>
              <a:t>OOP Four Gods : </a:t>
            </a:r>
          </a:p>
          <a:p>
            <a:endParaRPr lang="en-US" sz="2000" dirty="0" smtClean="0">
              <a:solidFill>
                <a:schemeClr val="accent4"/>
              </a:solidFill>
              <a:latin typeface="Arial" panose="020B0604020202020204" pitchFamily="34" charset="0"/>
              <a:cs typeface="Arial" panose="020B0604020202020204" pitchFamily="34" charset="0"/>
            </a:endParaRPr>
          </a:p>
          <a:p>
            <a:r>
              <a:rPr lang="en-US" sz="2000" dirty="0" smtClean="0">
                <a:solidFill>
                  <a:schemeClr val="accent4"/>
                </a:solidFill>
                <a:latin typeface="Arial" panose="020B0604020202020204" pitchFamily="34" charset="0"/>
                <a:cs typeface="Arial" panose="020B0604020202020204" pitchFamily="34" charset="0"/>
              </a:rPr>
              <a:t>1</a:t>
            </a:r>
            <a:r>
              <a:rPr lang="en-US" sz="2000" dirty="0">
                <a:solidFill>
                  <a:schemeClr val="accent4"/>
                </a:solidFill>
                <a:latin typeface="Arial" panose="020B0604020202020204" pitchFamily="34" charset="0"/>
                <a:cs typeface="Arial" panose="020B0604020202020204" pitchFamily="34" charset="0"/>
              </a:rPr>
              <a:t>. Inheritance</a:t>
            </a:r>
          </a:p>
          <a:p>
            <a:r>
              <a:rPr lang="en-US" sz="2000" dirty="0">
                <a:solidFill>
                  <a:schemeClr val="accent4"/>
                </a:solidFill>
                <a:latin typeface="Arial" panose="020B0604020202020204" pitchFamily="34" charset="0"/>
                <a:cs typeface="Arial" panose="020B0604020202020204" pitchFamily="34" charset="0"/>
              </a:rPr>
              <a:t>2. Abstraction</a:t>
            </a:r>
          </a:p>
          <a:p>
            <a:r>
              <a:rPr lang="en-US" sz="2000" dirty="0">
                <a:solidFill>
                  <a:schemeClr val="accent4"/>
                </a:solidFill>
                <a:latin typeface="Arial" panose="020B0604020202020204" pitchFamily="34" charset="0"/>
                <a:cs typeface="Arial" panose="020B0604020202020204" pitchFamily="34" charset="0"/>
              </a:rPr>
              <a:t>3. Encapsulation</a:t>
            </a:r>
          </a:p>
          <a:p>
            <a:r>
              <a:rPr lang="en-US" sz="2000" dirty="0">
                <a:solidFill>
                  <a:schemeClr val="accent4"/>
                </a:solidFill>
                <a:latin typeface="Arial" panose="020B0604020202020204" pitchFamily="34" charset="0"/>
                <a:cs typeface="Arial" panose="020B0604020202020204" pitchFamily="34" charset="0"/>
              </a:rPr>
              <a:t>4. Polymorphism.</a:t>
            </a:r>
          </a:p>
          <a:p>
            <a:endParaRPr lang="en-US" altLang="en-US" sz="2000" dirty="0" smtClean="0">
              <a:solidFill>
                <a:schemeClr val="accent4"/>
              </a:solidFill>
              <a:latin typeface="Arial" panose="020B0604020202020204" pitchFamily="34" charset="0"/>
              <a:cs typeface="Arial" panose="020B0604020202020204" pitchFamily="34" charset="0"/>
            </a:endParaRPr>
          </a:p>
          <a:p>
            <a:endParaRPr lang="en-US" altLang="en-US" dirty="0">
              <a:latin typeface="Arial" panose="020B0604020202020204" pitchFamily="34" charset="0"/>
            </a:endParaRPr>
          </a:p>
        </p:txBody>
      </p:sp>
    </p:spTree>
    <p:extLst>
      <p:ext uri="{BB962C8B-B14F-4D97-AF65-F5344CB8AC3E}">
        <p14:creationId xmlns:p14="http://schemas.microsoft.com/office/powerpoint/2010/main" val="406011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860" y="88900"/>
            <a:ext cx="10058402" cy="533400"/>
          </a:xfrm>
        </p:spPr>
        <p:txBody>
          <a:bodyPr>
            <a:normAutofit/>
          </a:bodyPr>
          <a:lstStyle/>
          <a:p>
            <a:r>
              <a:rPr lang="en-US" sz="2800" dirty="0" smtClean="0"/>
              <a:t> 3- Inheritance </a:t>
            </a:r>
            <a:r>
              <a:rPr lang="en-US" sz="2800" dirty="0"/>
              <a:t>: </a:t>
            </a:r>
          </a:p>
        </p:txBody>
      </p:sp>
      <p:sp>
        <p:nvSpPr>
          <p:cNvPr id="11" name="TextBox 10"/>
          <p:cNvSpPr txBox="1"/>
          <p:nvPr/>
        </p:nvSpPr>
        <p:spPr>
          <a:xfrm>
            <a:off x="290496" y="905635"/>
            <a:ext cx="10231013" cy="1138773"/>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Inheritance</a:t>
            </a:r>
            <a:r>
              <a:rPr lang="en-US" sz="2200" dirty="0">
                <a:solidFill>
                  <a:schemeClr val="accent4"/>
                </a:solidFill>
                <a:latin typeface="Arial" panose="020B0604020202020204" pitchFamily="34" charset="0"/>
                <a:cs typeface="Arial" panose="020B0604020202020204" pitchFamily="34" charset="0"/>
              </a:rPr>
              <a:t> :</a:t>
            </a:r>
          </a:p>
          <a:p>
            <a:r>
              <a:rPr lang="en-US" sz="2200" dirty="0">
                <a:solidFill>
                  <a:schemeClr val="accent4"/>
                </a:solidFill>
                <a:latin typeface="Arial" panose="020B0604020202020204" pitchFamily="34" charset="0"/>
                <a:cs typeface="Arial" panose="020B0604020202020204" pitchFamily="34" charset="0"/>
              </a:rPr>
              <a:t>   The ability of a new class to be created, from an existing class by extending it, </a:t>
            </a:r>
            <a:r>
              <a:rPr lang="en-US" sz="2200" dirty="0" smtClean="0">
                <a:solidFill>
                  <a:schemeClr val="accent4"/>
                </a:solidFill>
                <a:latin typeface="Arial" panose="020B0604020202020204" pitchFamily="34" charset="0"/>
                <a:cs typeface="Arial" panose="020B0604020202020204" pitchFamily="34" charset="0"/>
              </a:rPr>
              <a:t>   </a:t>
            </a:r>
          </a:p>
          <a:p>
            <a:r>
              <a:rPr lang="en-US" sz="2200" dirty="0">
                <a:solidFill>
                  <a:schemeClr val="accent4"/>
                </a:solidFill>
                <a:latin typeface="Arial" panose="020B0604020202020204" pitchFamily="34" charset="0"/>
                <a:cs typeface="Arial" panose="020B0604020202020204" pitchFamily="34" charset="0"/>
              </a:rPr>
              <a:t> </a:t>
            </a:r>
            <a:r>
              <a:rPr lang="en-US" sz="2200" dirty="0" smtClean="0">
                <a:solidFill>
                  <a:schemeClr val="accent4"/>
                </a:solidFill>
                <a:latin typeface="Arial" panose="020B0604020202020204" pitchFamily="34" charset="0"/>
                <a:cs typeface="Arial" panose="020B0604020202020204" pitchFamily="34" charset="0"/>
              </a:rPr>
              <a:t>   is </a:t>
            </a:r>
            <a:r>
              <a:rPr lang="en-US" sz="2200" dirty="0">
                <a:solidFill>
                  <a:schemeClr val="accent4"/>
                </a:solidFill>
                <a:latin typeface="Arial" panose="020B0604020202020204" pitchFamily="34" charset="0"/>
                <a:cs typeface="Arial" panose="020B0604020202020204" pitchFamily="34" charset="0"/>
              </a:rPr>
              <a:t>called inheritance.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3166" y="2142420"/>
            <a:ext cx="6096000" cy="4572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81226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3- Inheritance </a:t>
            </a:r>
            <a:r>
              <a:rPr lang="en-US" sz="2800" dirty="0"/>
              <a:t>: </a:t>
            </a:r>
          </a:p>
        </p:txBody>
      </p:sp>
      <p:sp>
        <p:nvSpPr>
          <p:cNvPr id="11" name="TextBox 10"/>
          <p:cNvSpPr txBox="1"/>
          <p:nvPr/>
        </p:nvSpPr>
        <p:spPr>
          <a:xfrm>
            <a:off x="368299" y="1034424"/>
            <a:ext cx="10231013" cy="2492990"/>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Notes</a:t>
            </a:r>
            <a:r>
              <a:rPr lang="en-US" sz="2400" dirty="0"/>
              <a:t> :</a:t>
            </a:r>
            <a:br>
              <a:rPr lang="en-US" sz="2400" dirty="0"/>
            </a:br>
            <a:r>
              <a:rPr lang="en-US" sz="2200" dirty="0">
                <a:solidFill>
                  <a:schemeClr val="accent4"/>
                </a:solidFill>
                <a:latin typeface="Arial" panose="020B0604020202020204" pitchFamily="34" charset="0"/>
                <a:cs typeface="Arial" panose="020B0604020202020204" pitchFamily="34" charset="0"/>
              </a:rPr>
              <a:t>- in C# class can inherit from one class only .</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     (some other languages permit with that ) .</a:t>
            </a:r>
          </a:p>
          <a:p>
            <a:r>
              <a:rPr lang="en-US" sz="2200" dirty="0">
                <a:solidFill>
                  <a:schemeClr val="accent4"/>
                </a:solidFill>
                <a:latin typeface="Arial" panose="020B0604020202020204" pitchFamily="34" charset="0"/>
                <a:cs typeface="Arial" panose="020B0604020202020204" pitchFamily="34" charset="0"/>
              </a:rPr>
              <a:t>    - multi Level inheritance are allowed . </a:t>
            </a:r>
          </a:p>
          <a:p>
            <a:r>
              <a:rPr lang="en-US" sz="2200" dirty="0">
                <a:solidFill>
                  <a:schemeClr val="accent4"/>
                </a:solidFill>
                <a:latin typeface="Arial" panose="020B0604020202020204" pitchFamily="34" charset="0"/>
                <a:cs typeface="Arial" panose="020B0604020202020204" pitchFamily="34" charset="0"/>
              </a:rPr>
              <a:t>    - A inherit from B ,  B inherit from C , </a:t>
            </a:r>
            <a:r>
              <a:rPr lang="en-US" sz="2200" dirty="0" smtClean="0">
                <a:solidFill>
                  <a:schemeClr val="accent4"/>
                </a:solidFill>
                <a:latin typeface="Arial" panose="020B0604020202020204" pitchFamily="34" charset="0"/>
                <a:cs typeface="Arial" panose="020B0604020202020204" pitchFamily="34" charset="0"/>
              </a:rPr>
              <a:t>……etc. </a:t>
            </a:r>
            <a:r>
              <a:rPr lang="en-US" sz="2200" dirty="0">
                <a:solidFill>
                  <a:schemeClr val="accent4"/>
                </a:solidFill>
                <a:latin typeface="Arial" panose="020B0604020202020204" pitchFamily="34" charset="0"/>
                <a:cs typeface="Arial" panose="020B0604020202020204" pitchFamily="34" charset="0"/>
              </a:rPr>
              <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     - all C# classes inherit from class Object .</a:t>
            </a:r>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68299" y="5119436"/>
            <a:ext cx="9725371" cy="51544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altLang="en-US" sz="1600" dirty="0" smtClean="0">
                <a:latin typeface="Arial" panose="020B0604020202020204" pitchFamily="34" charset="0"/>
              </a:rPr>
              <a:t>For all code demo see our get-</a:t>
            </a:r>
            <a:r>
              <a:rPr lang="en-US" altLang="en-US" sz="1600" dirty="0" err="1" smtClean="0">
                <a:latin typeface="Arial" panose="020B0604020202020204" pitchFamily="34" charset="0"/>
              </a:rPr>
              <a:t>Hup</a:t>
            </a:r>
            <a:r>
              <a:rPr lang="en-US" altLang="en-US" sz="1600" dirty="0" smtClean="0">
                <a:latin typeface="Arial" panose="020B0604020202020204" pitchFamily="34" charset="0"/>
              </a:rPr>
              <a:t> Repos link . </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3281736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4- Encapsulation  </a:t>
            </a:r>
            <a:r>
              <a:rPr lang="en-US" sz="2800" dirty="0"/>
              <a:t>:</a:t>
            </a:r>
          </a:p>
        </p:txBody>
      </p:sp>
      <p:sp>
        <p:nvSpPr>
          <p:cNvPr id="11" name="TextBox 10"/>
          <p:cNvSpPr txBox="1"/>
          <p:nvPr/>
        </p:nvSpPr>
        <p:spPr>
          <a:xfrm>
            <a:off x="368299" y="622300"/>
            <a:ext cx="10231013" cy="3862596"/>
          </a:xfrm>
          <a:prstGeom prst="rect">
            <a:avLst/>
          </a:prstGeom>
          <a:noFill/>
        </p:spPr>
        <p:txBody>
          <a:bodyPr wrap="square" rtlCol="0">
            <a:spAutoFit/>
          </a:bodyPr>
          <a:lstStyle/>
          <a:p>
            <a:pPr>
              <a:lnSpc>
                <a:spcPct val="150000"/>
              </a:lnSpc>
            </a:pPr>
            <a:r>
              <a:rPr lang="en-US" sz="2200" dirty="0" smtClean="0">
                <a:solidFill>
                  <a:schemeClr val="accent4"/>
                </a:solidFill>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Encapsulation</a:t>
            </a:r>
            <a:r>
              <a:rPr lang="en-US" sz="2200" dirty="0">
                <a:solidFill>
                  <a:schemeClr val="accent4"/>
                </a:solidFill>
                <a:latin typeface="Arial" panose="020B0604020202020204" pitchFamily="34" charset="0"/>
                <a:cs typeface="Arial" panose="020B0604020202020204" pitchFamily="34" charset="0"/>
              </a:rPr>
              <a:t> </a:t>
            </a:r>
            <a:r>
              <a:rPr lang="en-US" sz="2200" dirty="0" smtClean="0">
                <a:solidFill>
                  <a:schemeClr val="accent4"/>
                </a:solidFill>
                <a:latin typeface="Arial" panose="020B0604020202020204" pitchFamily="34" charset="0"/>
                <a:cs typeface="Arial" panose="020B0604020202020204" pitchFamily="34" charset="0"/>
              </a:rPr>
              <a:t> is obvious in </a:t>
            </a:r>
            <a:r>
              <a:rPr lang="en-US" sz="2200" dirty="0">
                <a:solidFill>
                  <a:schemeClr val="accent4"/>
                </a:solidFill>
                <a:latin typeface="Arial" panose="020B0604020202020204" pitchFamily="34" charset="0"/>
                <a:cs typeface="Arial" panose="020B0604020202020204" pitchFamily="34" charset="0"/>
              </a:rPr>
              <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 access modifiers : </a:t>
            </a:r>
          </a:p>
          <a:p>
            <a:pPr lvl="1">
              <a:lnSpc>
                <a:spcPct val="150000"/>
              </a:lnSpc>
            </a:pPr>
            <a:r>
              <a:rPr lang="en-US" sz="2200" dirty="0">
                <a:solidFill>
                  <a:schemeClr val="accent4"/>
                </a:solidFill>
                <a:latin typeface="Arial" panose="020B0604020202020204" pitchFamily="34" charset="0"/>
                <a:cs typeface="Arial" panose="020B0604020202020204" pitchFamily="34" charset="0"/>
              </a:rPr>
              <a:t>public</a:t>
            </a:r>
          </a:p>
          <a:p>
            <a:pPr lvl="1">
              <a:lnSpc>
                <a:spcPct val="150000"/>
              </a:lnSpc>
            </a:pPr>
            <a:r>
              <a:rPr lang="en-US" sz="2200" dirty="0">
                <a:solidFill>
                  <a:schemeClr val="accent4"/>
                </a:solidFill>
                <a:latin typeface="Arial" panose="020B0604020202020204" pitchFamily="34" charset="0"/>
                <a:cs typeface="Arial" panose="020B0604020202020204" pitchFamily="34" charset="0"/>
              </a:rPr>
              <a:t>private</a:t>
            </a:r>
          </a:p>
          <a:p>
            <a:pPr lvl="1">
              <a:lnSpc>
                <a:spcPct val="150000"/>
              </a:lnSpc>
            </a:pPr>
            <a:r>
              <a:rPr lang="en-US" sz="2200" dirty="0">
                <a:solidFill>
                  <a:schemeClr val="accent4"/>
                </a:solidFill>
                <a:latin typeface="Arial" panose="020B0604020202020204" pitchFamily="34" charset="0"/>
                <a:cs typeface="Arial" panose="020B0604020202020204" pitchFamily="34" charset="0"/>
              </a:rPr>
              <a:t>protected</a:t>
            </a:r>
          </a:p>
          <a:p>
            <a:pPr lvl="1">
              <a:lnSpc>
                <a:spcPct val="150000"/>
              </a:lnSpc>
            </a:pPr>
            <a:r>
              <a:rPr lang="en-US" sz="2200" dirty="0">
                <a:solidFill>
                  <a:schemeClr val="accent4"/>
                </a:solidFill>
                <a:latin typeface="Arial" panose="020B0604020202020204" pitchFamily="34" charset="0"/>
                <a:cs typeface="Arial" panose="020B0604020202020204" pitchFamily="34" charset="0"/>
              </a:rPr>
              <a:t>internal</a:t>
            </a:r>
          </a:p>
          <a:p>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6699" y="2110818"/>
            <a:ext cx="5782613" cy="32854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17742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4- Encapsulation  </a:t>
            </a:r>
            <a:r>
              <a:rPr lang="en-US" sz="2800" dirty="0"/>
              <a:t>:</a:t>
            </a:r>
          </a:p>
        </p:txBody>
      </p:sp>
      <p:sp>
        <p:nvSpPr>
          <p:cNvPr id="11" name="TextBox 10"/>
          <p:cNvSpPr txBox="1"/>
          <p:nvPr/>
        </p:nvSpPr>
        <p:spPr>
          <a:xfrm>
            <a:off x="393527" y="622300"/>
            <a:ext cx="10231013" cy="5201424"/>
          </a:xfrm>
          <a:prstGeom prst="rect">
            <a:avLst/>
          </a:prstGeom>
          <a:noFill/>
        </p:spPr>
        <p:txBody>
          <a:bodyPr wrap="square" rtlCol="0">
            <a:spAutoFit/>
          </a:bodyPr>
          <a:lstStyle/>
          <a:p>
            <a:r>
              <a:rPr lang="en-US" sz="2400" dirty="0"/>
              <a:t> </a:t>
            </a:r>
            <a:r>
              <a:rPr lang="en-US" sz="2400" b="1" dirty="0">
                <a:latin typeface="Arial" panose="020B0604020202020204" pitchFamily="34" charset="0"/>
                <a:cs typeface="Arial" panose="020B0604020202020204" pitchFamily="34" charset="0"/>
              </a:rPr>
              <a:t>Encapsulation</a:t>
            </a:r>
            <a:r>
              <a:rPr lang="en-US" sz="2400" dirty="0"/>
              <a:t> </a:t>
            </a:r>
            <a:r>
              <a:rPr lang="en-US" sz="2400" b="1" dirty="0" smtClean="0">
                <a:latin typeface="Arial" panose="020B0604020202020204" pitchFamily="34" charset="0"/>
                <a:cs typeface="Arial" panose="020B0604020202020204" pitchFamily="34" charset="0"/>
              </a:rPr>
              <a:t>OR</a:t>
            </a:r>
            <a:r>
              <a:rPr lang="en-US" sz="2400" dirty="0" smtClean="0"/>
              <a:t> </a:t>
            </a:r>
            <a:r>
              <a:rPr lang="en-US" sz="2400" dirty="0"/>
              <a:t>(Data Hiding )</a:t>
            </a:r>
          </a:p>
          <a:p>
            <a:endParaRPr lang="en-US" sz="2200" dirty="0" smtClean="0">
              <a:solidFill>
                <a:schemeClr val="accent4"/>
              </a:solidFill>
              <a:latin typeface="Arial" panose="020B0604020202020204" pitchFamily="34" charset="0"/>
              <a:cs typeface="Arial" panose="020B0604020202020204" pitchFamily="34" charset="0"/>
            </a:endParaRPr>
          </a:p>
          <a:p>
            <a:r>
              <a:rPr lang="en-US" sz="2200" dirty="0" smtClean="0">
                <a:solidFill>
                  <a:schemeClr val="accent4"/>
                </a:solidFill>
                <a:latin typeface="Arial" panose="020B0604020202020204" pitchFamily="34" charset="0"/>
                <a:cs typeface="Arial" panose="020B0604020202020204" pitchFamily="34" charset="0"/>
              </a:rPr>
              <a:t>The </a:t>
            </a:r>
            <a:r>
              <a:rPr lang="en-US" sz="2200" dirty="0">
                <a:solidFill>
                  <a:schemeClr val="accent4"/>
                </a:solidFill>
                <a:latin typeface="Arial" panose="020B0604020202020204" pitchFamily="34" charset="0"/>
                <a:cs typeface="Arial" panose="020B0604020202020204" pitchFamily="34" charset="0"/>
              </a:rPr>
              <a:t>encapsulation is the inclusion-within a program object-of all the resources needed for the object to function, basically, the methods and the data. </a:t>
            </a:r>
          </a:p>
          <a:p>
            <a:r>
              <a:rPr lang="en-US" sz="2200" dirty="0">
                <a:solidFill>
                  <a:schemeClr val="accent4"/>
                </a:solidFill>
                <a:latin typeface="Arial" panose="020B0604020202020204" pitchFamily="34" charset="0"/>
                <a:cs typeface="Arial" panose="020B0604020202020204" pitchFamily="34" charset="0"/>
              </a:rPr>
              <a:t>In OOP the encapsulation is mainly achieved by creating classes, the classes expose public methods and properties. A class is kind of a container or capsule or a cell, which encapsulate a set of methods, attribute and properties to provide </a:t>
            </a:r>
            <a:endParaRPr lang="en-US" sz="2200" dirty="0" smtClean="0">
              <a:solidFill>
                <a:schemeClr val="accent4"/>
              </a:solidFill>
              <a:latin typeface="Arial" panose="020B0604020202020204" pitchFamily="34" charset="0"/>
              <a:cs typeface="Arial" panose="020B0604020202020204" pitchFamily="34" charset="0"/>
            </a:endParaRPr>
          </a:p>
          <a:p>
            <a:endParaRPr lang="en-US" sz="2200" dirty="0">
              <a:solidFill>
                <a:schemeClr val="accent4"/>
              </a:solidFill>
              <a:latin typeface="Arial" panose="020B0604020202020204" pitchFamily="34" charset="0"/>
              <a:cs typeface="Arial" panose="020B0604020202020204" pitchFamily="34" charset="0"/>
            </a:endParaRPr>
          </a:p>
          <a:p>
            <a:r>
              <a:rPr lang="en-US" sz="2200" dirty="0" smtClean="0">
                <a:solidFill>
                  <a:schemeClr val="accent4"/>
                </a:solidFill>
                <a:latin typeface="Arial" panose="020B0604020202020204" pitchFamily="34" charset="0"/>
                <a:cs typeface="Arial" panose="020B0604020202020204" pitchFamily="34" charset="0"/>
              </a:rPr>
              <a:t>its </a:t>
            </a:r>
            <a:r>
              <a:rPr lang="en-US" sz="2200" dirty="0">
                <a:solidFill>
                  <a:schemeClr val="accent4"/>
                </a:solidFill>
                <a:latin typeface="Arial" panose="020B0604020202020204" pitchFamily="34" charset="0"/>
                <a:cs typeface="Arial" panose="020B0604020202020204" pitchFamily="34" charset="0"/>
              </a:rPr>
              <a:t>indented functionalities to other classes. </a:t>
            </a:r>
          </a:p>
          <a:p>
            <a:r>
              <a:rPr lang="en-US" sz="2200" dirty="0">
                <a:solidFill>
                  <a:schemeClr val="accent4"/>
                </a:solidFill>
                <a:latin typeface="Arial" panose="020B0604020202020204" pitchFamily="34" charset="0"/>
                <a:cs typeface="Arial" panose="020B0604020202020204" pitchFamily="34" charset="0"/>
              </a:rPr>
              <a:t>In that sense, encapsulation also allows a class to change its internal implementation without hurting the overall functioning of the system. That idea of encapsulation is to hide how a class does its business, while allowing other classes to make requests of it.</a:t>
            </a:r>
          </a:p>
          <a:p>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7647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5- Abstraction </a:t>
            </a:r>
            <a:r>
              <a:rPr lang="en-US" sz="2800" b="1" dirty="0"/>
              <a:t>: </a:t>
            </a:r>
          </a:p>
        </p:txBody>
      </p:sp>
      <p:sp>
        <p:nvSpPr>
          <p:cNvPr id="11" name="TextBox 10"/>
          <p:cNvSpPr txBox="1"/>
          <p:nvPr/>
        </p:nvSpPr>
        <p:spPr>
          <a:xfrm>
            <a:off x="227012" y="1343517"/>
            <a:ext cx="10231013" cy="452431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Abstraction  :</a:t>
            </a:r>
          </a:p>
          <a:p>
            <a:r>
              <a:rPr lang="en-US" sz="2200" dirty="0">
                <a:solidFill>
                  <a:schemeClr val="accent4"/>
                </a:solidFill>
                <a:latin typeface="Arial" panose="020B0604020202020204" pitchFamily="34" charset="0"/>
                <a:cs typeface="Arial" panose="020B0604020202020204" pitchFamily="34" charset="0"/>
              </a:rPr>
              <a:t>The word abstract means a concept or an idea not associated with any specific instance.</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In programming we apply the same meaning of abstraction by making classes not associated with any specific instance.</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The abstraction is done when we need to only inherit from a certain class, but not need to instantiate objects of that class.</a:t>
            </a:r>
          </a:p>
          <a:p>
            <a:r>
              <a:rPr lang="en-US" sz="2200" dirty="0">
                <a:solidFill>
                  <a:schemeClr val="accent4"/>
                </a:solidFill>
                <a:latin typeface="Arial" panose="020B0604020202020204" pitchFamily="34" charset="0"/>
                <a:cs typeface="Arial" panose="020B0604020202020204" pitchFamily="34" charset="0"/>
              </a:rPr>
              <a:t> In such case the base class can be regarded as "Incomplete". Such classes are known as an "Abstract Base Class".</a:t>
            </a:r>
          </a:p>
          <a:p>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8555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5- Abstraction </a:t>
            </a:r>
            <a:endParaRPr lang="en-US" sz="2800" dirty="0"/>
          </a:p>
        </p:txBody>
      </p:sp>
      <p:sp>
        <p:nvSpPr>
          <p:cNvPr id="11" name="TextBox 10"/>
          <p:cNvSpPr txBox="1"/>
          <p:nvPr/>
        </p:nvSpPr>
        <p:spPr>
          <a:xfrm>
            <a:off x="394437" y="1214728"/>
            <a:ext cx="10231013" cy="4555093"/>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What is Abstract class </a:t>
            </a:r>
            <a:r>
              <a:rPr lang="en-US" sz="2400" b="1" dirty="0" smtClean="0">
                <a:latin typeface="Arial" panose="020B0604020202020204" pitchFamily="34" charset="0"/>
                <a:cs typeface="Arial" panose="020B0604020202020204" pitchFamily="34" charset="0"/>
              </a:rPr>
              <a:t>??</a:t>
            </a:r>
          </a:p>
          <a:p>
            <a:endParaRPr lang="en-US" sz="2400" b="1" dirty="0">
              <a:latin typeface="Arial" panose="020B0604020202020204" pitchFamily="34" charset="0"/>
              <a:cs typeface="Arial" panose="020B0604020202020204" pitchFamily="34" charset="0"/>
            </a:endParaRPr>
          </a:p>
          <a:p>
            <a:pPr>
              <a:lnSpc>
                <a:spcPct val="150000"/>
              </a:lnSpc>
            </a:pPr>
            <a:r>
              <a:rPr lang="en-US" sz="2200" dirty="0">
                <a:solidFill>
                  <a:schemeClr val="accent4"/>
                </a:solidFill>
                <a:latin typeface="Arial" panose="020B0604020202020204" pitchFamily="34" charset="0"/>
                <a:cs typeface="Arial" panose="020B0604020202020204" pitchFamily="34" charset="0"/>
              </a:rPr>
              <a:t>Abstract classes is classes cannot be instantiated. It can only be used as a super-class for other classes that extend the abstract class. Abstract class is the concept and implementation gets completed when it is being realized by a subclass. In addition to this a class can inherit only from one abstract class and </a:t>
            </a:r>
            <a:r>
              <a:rPr lang="en-US" sz="2200" dirty="0" smtClean="0">
                <a:solidFill>
                  <a:schemeClr val="accent4"/>
                </a:solidFill>
                <a:latin typeface="Arial" panose="020B0604020202020204" pitchFamily="34" charset="0"/>
                <a:cs typeface="Arial" panose="020B0604020202020204" pitchFamily="34" charset="0"/>
              </a:rPr>
              <a:t>must </a:t>
            </a:r>
            <a:r>
              <a:rPr lang="en-US" sz="2200" dirty="0">
                <a:solidFill>
                  <a:schemeClr val="accent4"/>
                </a:solidFill>
                <a:latin typeface="Arial" panose="020B0604020202020204" pitchFamily="34" charset="0"/>
                <a:cs typeface="Arial" panose="020B0604020202020204" pitchFamily="34" charset="0"/>
              </a:rPr>
              <a:t>override all its methods/properties that are declared to be abstract and may override virtual methods/ properties.</a:t>
            </a:r>
          </a:p>
          <a:p>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6164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 6-Polymorphism  </a:t>
            </a:r>
            <a:r>
              <a:rPr lang="en-US" sz="2800" b="1" dirty="0"/>
              <a:t>:</a:t>
            </a:r>
          </a:p>
        </p:txBody>
      </p:sp>
      <p:sp>
        <p:nvSpPr>
          <p:cNvPr id="11" name="TextBox 10"/>
          <p:cNvSpPr txBox="1"/>
          <p:nvPr/>
        </p:nvSpPr>
        <p:spPr>
          <a:xfrm>
            <a:off x="227012" y="1485184"/>
            <a:ext cx="10231013" cy="3579441"/>
          </a:xfrm>
          <a:prstGeom prst="rect">
            <a:avLst/>
          </a:prstGeom>
          <a:noFill/>
        </p:spPr>
        <p:txBody>
          <a:bodyPr wrap="square" rtlCol="0">
            <a:spAutoFit/>
          </a:bodyPr>
          <a:lstStyle/>
          <a:p>
            <a:pPr marL="342900" lvl="0" indent="-342900">
              <a:lnSpc>
                <a:spcPct val="150000"/>
              </a:lnSpc>
              <a:spcBef>
                <a:spcPct val="20000"/>
              </a:spcBef>
              <a:buFont typeface="Arial" pitchFamily="34" charset="0"/>
              <a:buChar char="•"/>
            </a:pPr>
            <a:r>
              <a:rPr lang="en-US" sz="2200" dirty="0">
                <a:solidFill>
                  <a:schemeClr val="accent4"/>
                </a:solidFill>
                <a:latin typeface="Arial" panose="020B0604020202020204" pitchFamily="34" charset="0"/>
                <a:cs typeface="Arial" panose="020B0604020202020204" pitchFamily="34" charset="0"/>
              </a:rPr>
              <a:t>Polymorphism : (</a:t>
            </a:r>
            <a:r>
              <a:rPr lang="ar-EG" sz="2200" dirty="0">
                <a:solidFill>
                  <a:schemeClr val="accent4"/>
                </a:solidFill>
                <a:latin typeface="Arial" panose="020B0604020202020204" pitchFamily="34" charset="0"/>
                <a:cs typeface="Arial" panose="020B0604020202020204" pitchFamily="34" charset="0"/>
              </a:rPr>
              <a:t>تعدد الوجوه</a:t>
            </a:r>
            <a:r>
              <a:rPr lang="en-US" sz="2200" dirty="0">
                <a:solidFill>
                  <a:schemeClr val="accent4"/>
                </a:solidFill>
                <a:latin typeface="Arial" panose="020B0604020202020204" pitchFamily="34" charset="0"/>
                <a:cs typeface="Arial" panose="020B0604020202020204" pitchFamily="34" charset="0"/>
              </a:rPr>
              <a:t>)</a:t>
            </a:r>
          </a:p>
          <a:p>
            <a:pPr marL="342900" lvl="0" indent="-342900">
              <a:lnSpc>
                <a:spcPct val="150000"/>
              </a:lnSpc>
              <a:spcBef>
                <a:spcPct val="20000"/>
              </a:spcBef>
              <a:buFont typeface="Arial" pitchFamily="34" charset="0"/>
              <a:buChar char="•"/>
            </a:pPr>
            <a:r>
              <a:rPr lang="en-US" sz="2200" dirty="0">
                <a:solidFill>
                  <a:schemeClr val="accent4"/>
                </a:solidFill>
                <a:latin typeface="Arial" panose="020B0604020202020204" pitchFamily="34" charset="0"/>
                <a:cs typeface="Arial" panose="020B0604020202020204" pitchFamily="34" charset="0"/>
              </a:rPr>
              <a:t>Static Polymorphism</a:t>
            </a:r>
          </a:p>
          <a:p>
            <a:pPr lvl="0">
              <a:lnSpc>
                <a:spcPct val="150000"/>
              </a:lnSpc>
              <a:spcBef>
                <a:spcPct val="20000"/>
              </a:spcBef>
            </a:pPr>
            <a:r>
              <a:rPr lang="ar-EG" sz="2200" dirty="0">
                <a:solidFill>
                  <a:schemeClr val="accent4"/>
                </a:solidFill>
                <a:latin typeface="Arial" panose="020B0604020202020204" pitchFamily="34" charset="0"/>
                <a:cs typeface="Arial" panose="020B0604020202020204" pitchFamily="34" charset="0"/>
              </a:rPr>
              <a:t>  -     </a:t>
            </a:r>
            <a:r>
              <a:rPr lang="en-US" sz="2200" dirty="0">
                <a:solidFill>
                  <a:schemeClr val="accent4"/>
                </a:solidFill>
                <a:latin typeface="Arial" panose="020B0604020202020204" pitchFamily="34" charset="0"/>
                <a:cs typeface="Arial" panose="020B0604020202020204" pitchFamily="34" charset="0"/>
              </a:rPr>
              <a:t>Function overloading</a:t>
            </a:r>
            <a:endParaRPr lang="ar-EG" sz="2200" dirty="0">
              <a:solidFill>
                <a:schemeClr val="accent4"/>
              </a:solidFill>
              <a:latin typeface="Arial" panose="020B0604020202020204" pitchFamily="34" charset="0"/>
              <a:cs typeface="Arial" panose="020B0604020202020204" pitchFamily="34" charset="0"/>
            </a:endParaRPr>
          </a:p>
          <a:p>
            <a:pPr lvl="0">
              <a:lnSpc>
                <a:spcPct val="150000"/>
              </a:lnSpc>
              <a:spcBef>
                <a:spcPct val="20000"/>
              </a:spcBef>
            </a:pPr>
            <a:r>
              <a:rPr lang="ar-EG" sz="2200" dirty="0">
                <a:solidFill>
                  <a:schemeClr val="accent4"/>
                </a:solidFill>
                <a:latin typeface="Arial" panose="020B0604020202020204" pitchFamily="34" charset="0"/>
                <a:cs typeface="Arial" panose="020B0604020202020204" pitchFamily="34" charset="0"/>
              </a:rPr>
              <a:t>  -     </a:t>
            </a:r>
            <a:r>
              <a:rPr lang="en-US" sz="2200" dirty="0">
                <a:solidFill>
                  <a:schemeClr val="accent4"/>
                </a:solidFill>
                <a:latin typeface="Arial" panose="020B0604020202020204" pitchFamily="34" charset="0"/>
                <a:cs typeface="Arial" panose="020B0604020202020204" pitchFamily="34" charset="0"/>
              </a:rPr>
              <a:t>Operator overloading</a:t>
            </a:r>
          </a:p>
          <a:p>
            <a:pPr marL="342900" lvl="0" indent="-342900">
              <a:lnSpc>
                <a:spcPct val="150000"/>
              </a:lnSpc>
              <a:spcBef>
                <a:spcPct val="20000"/>
              </a:spcBef>
              <a:buFont typeface="Arial" pitchFamily="34" charset="0"/>
              <a:buChar char="•"/>
            </a:pPr>
            <a:r>
              <a:rPr lang="en-US" sz="2200" dirty="0">
                <a:solidFill>
                  <a:schemeClr val="accent4"/>
                </a:solidFill>
                <a:latin typeface="Arial" panose="020B0604020202020204" pitchFamily="34" charset="0"/>
                <a:cs typeface="Arial" panose="020B0604020202020204" pitchFamily="34" charset="0"/>
              </a:rPr>
              <a:t>Dynamic Polymorphism</a:t>
            </a:r>
          </a:p>
          <a:p>
            <a:r>
              <a:rPr lang="en-US" sz="2200" dirty="0" smtClean="0">
                <a:solidFill>
                  <a:schemeClr val="accent4"/>
                </a:solidFill>
                <a:latin typeface="Arial" panose="020B0604020202020204" pitchFamily="34" charset="0"/>
                <a:cs typeface="Arial" panose="020B0604020202020204" pitchFamily="34" charset="0"/>
              </a:rPr>
              <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349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1994" y="1905000"/>
            <a:ext cx="6858002" cy="1828800"/>
          </a:xfrm>
        </p:spPr>
        <p:txBody>
          <a:bodyPr/>
          <a:lstStyle/>
          <a:p>
            <a:r>
              <a:rPr lang="en-US" dirty="0" smtClean="0"/>
              <a:t>Chapter Two </a:t>
            </a:r>
            <a:endParaRPr lang="en-US" dirty="0"/>
          </a:p>
        </p:txBody>
      </p:sp>
      <p:sp>
        <p:nvSpPr>
          <p:cNvPr id="3" name="Text Placeholder 2"/>
          <p:cNvSpPr>
            <a:spLocks noGrp="1"/>
          </p:cNvSpPr>
          <p:nvPr>
            <p:ph type="body" idx="1"/>
          </p:nvPr>
        </p:nvSpPr>
        <p:spPr>
          <a:xfrm>
            <a:off x="3721994" y="3733800"/>
            <a:ext cx="8255358" cy="914400"/>
          </a:xfrm>
        </p:spPr>
        <p:txBody>
          <a:bodyPr/>
          <a:lstStyle/>
          <a:p>
            <a:r>
              <a:rPr lang="en-US" sz="2800" dirty="0"/>
              <a:t>Programming </a:t>
            </a:r>
            <a:r>
              <a:rPr lang="en-US" sz="2800" dirty="0" smtClean="0"/>
              <a:t>Basics .</a:t>
            </a:r>
            <a:endParaRPr lang="en-US" dirty="0"/>
          </a:p>
        </p:txBody>
      </p:sp>
    </p:spTree>
    <p:extLst>
      <p:ext uri="{BB962C8B-B14F-4D97-AF65-F5344CB8AC3E}">
        <p14:creationId xmlns:p14="http://schemas.microsoft.com/office/powerpoint/2010/main" val="261779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dirty="0" smtClean="0"/>
              <a:t> 7- interface </a:t>
            </a:r>
            <a:endParaRPr lang="en-US" sz="2800" dirty="0"/>
          </a:p>
        </p:txBody>
      </p:sp>
      <p:sp>
        <p:nvSpPr>
          <p:cNvPr id="11" name="TextBox 10"/>
          <p:cNvSpPr txBox="1"/>
          <p:nvPr/>
        </p:nvSpPr>
        <p:spPr>
          <a:xfrm>
            <a:off x="550862" y="963262"/>
            <a:ext cx="10840391" cy="4893647"/>
          </a:xfrm>
          <a:prstGeom prst="rect">
            <a:avLst/>
          </a:prstGeom>
          <a:noFill/>
        </p:spPr>
        <p:txBody>
          <a:bodyPr wrap="square" rtlCol="0">
            <a:spAutoFit/>
          </a:bodyPr>
          <a:lstStyle/>
          <a:p>
            <a:r>
              <a:rPr lang="en-US" sz="2400" dirty="0">
                <a:solidFill>
                  <a:schemeClr val="accent4"/>
                </a:solidFill>
                <a:latin typeface="Arial" panose="020B0604020202020204" pitchFamily="34" charset="0"/>
                <a:cs typeface="Arial" panose="020B0604020202020204" pitchFamily="34" charset="0"/>
              </a:rPr>
              <a:t>we had a look at abstract classes. Interfaces are much like abstract classes and they share the fact that no instances of them can be created. However, interfaces are even more conceptual than abstract classes, since no method bodies are allowed at all. So an interface is kind of like an abstract class with nothing but abstract methods, and since there are no methods with actual code, there is no need for any fields. </a:t>
            </a:r>
            <a:endParaRPr lang="en-US" sz="2400" dirty="0" smtClean="0">
              <a:solidFill>
                <a:schemeClr val="accent4"/>
              </a:solidFill>
              <a:latin typeface="Arial" panose="020B0604020202020204" pitchFamily="34" charset="0"/>
              <a:cs typeface="Arial" panose="020B0604020202020204" pitchFamily="34" charset="0"/>
            </a:endParaRPr>
          </a:p>
          <a:p>
            <a:endParaRPr lang="en-US" sz="2400" dirty="0">
              <a:solidFill>
                <a:schemeClr val="accent4"/>
              </a:solidFill>
              <a:latin typeface="Arial" panose="020B0604020202020204" pitchFamily="34" charset="0"/>
              <a:cs typeface="Arial" panose="020B0604020202020204" pitchFamily="34" charset="0"/>
            </a:endParaRPr>
          </a:p>
          <a:p>
            <a:r>
              <a:rPr lang="en-US" sz="2400" dirty="0" smtClean="0">
                <a:solidFill>
                  <a:schemeClr val="accent4"/>
                </a:solidFill>
                <a:latin typeface="Arial" panose="020B0604020202020204" pitchFamily="34" charset="0"/>
                <a:cs typeface="Arial" panose="020B0604020202020204" pitchFamily="34" charset="0"/>
              </a:rPr>
              <a:t>Properties </a:t>
            </a:r>
            <a:r>
              <a:rPr lang="en-US" sz="2400" dirty="0">
                <a:solidFill>
                  <a:schemeClr val="accent4"/>
                </a:solidFill>
                <a:latin typeface="Arial" panose="020B0604020202020204" pitchFamily="34" charset="0"/>
                <a:cs typeface="Arial" panose="020B0604020202020204" pitchFamily="34" charset="0"/>
              </a:rPr>
              <a:t>are allowed though, as well as indexers and events. You can consider an interface as a contract - a class that implements it is required to implement all of the methods and properties. However, the most important difference is that while C# doesn't allow multiple inheritance, where classes inherit more than a single base class, it does in fact allow for implementation of multiple interfaces! </a:t>
            </a:r>
          </a:p>
        </p:txBody>
      </p:sp>
    </p:spTree>
    <p:extLst>
      <p:ext uri="{BB962C8B-B14F-4D97-AF65-F5344CB8AC3E}">
        <p14:creationId xmlns:p14="http://schemas.microsoft.com/office/powerpoint/2010/main" val="3516864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59854" y="139484"/>
            <a:ext cx="6593982" cy="6740307"/>
          </a:xfrm>
          <a:prstGeom prst="rect">
            <a:avLst/>
          </a:prstGeom>
          <a:solidFill>
            <a:schemeClr val="bg1">
              <a:lumMod val="65000"/>
              <a:alpha val="39000"/>
            </a:schemeClr>
          </a:solidFill>
        </p:spPr>
        <p:txBody>
          <a:bodyPr wrap="square">
            <a:spAutoFit/>
          </a:bodyPr>
          <a:lstStyle/>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namespace</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Interfaces</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Program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Main(</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args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List</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Dog</a:t>
            </a:r>
            <a:r>
              <a:rPr lang="en-US" dirty="0">
                <a:solidFill>
                  <a:srgbClr val="000000"/>
                </a:solidFill>
                <a:latin typeface="Consolas" panose="020B0609020204030204" pitchFamily="49" charset="0"/>
              </a:rPr>
              <a:t>&gt; dogs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smtClean="0">
                <a:solidFill>
                  <a:srgbClr val="2B91AF"/>
                </a:solidFill>
                <a:latin typeface="Consolas" panose="020B0609020204030204" pitchFamily="49" charset="0"/>
              </a:rPr>
              <a:t>List</a:t>
            </a:r>
            <a:r>
              <a:rPr lang="en-US" dirty="0" smtClean="0">
                <a:solidFill>
                  <a:srgbClr val="000000"/>
                </a:solidFill>
                <a:latin typeface="Consolas" panose="020B0609020204030204" pitchFamily="49" charset="0"/>
              </a:rPr>
              <a:t>&lt;</a:t>
            </a:r>
            <a:r>
              <a:rPr lang="en-US" dirty="0" smtClean="0">
                <a:solidFill>
                  <a:srgbClr val="2B91AF"/>
                </a:solidFill>
                <a:latin typeface="Consolas" panose="020B0609020204030204" pitchFamily="49" charset="0"/>
              </a:rPr>
              <a:t>Dog</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dogs.Add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Dog</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"Fido"</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dogs.Add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Dog</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"Bob"</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dogs.Add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Dog</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"Adam"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dogs.Sort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foreach</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Dog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dog</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a:t>
            </a:r>
            <a:r>
              <a:rPr lang="en-US" dirty="0">
                <a:solidFill>
                  <a:srgbClr val="000000"/>
                </a:solidFill>
                <a:latin typeface="Consolas" panose="020B0609020204030204" pitchFamily="49" charset="0"/>
              </a:rPr>
              <a:t> dogs)</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err="1" smtClean="0">
                <a:solidFill>
                  <a:srgbClr val="2B91AF"/>
                </a:solidFill>
                <a:latin typeface="Consolas" panose="020B0609020204030204" pitchFamily="49" charset="0"/>
              </a:rPr>
              <a:t>Console</a:t>
            </a:r>
            <a:r>
              <a:rPr lang="en-US" dirty="0" err="1" smtClean="0">
                <a:solidFill>
                  <a:srgbClr val="000000"/>
                </a:solidFill>
                <a:latin typeface="Consolas" panose="020B0609020204030204" pitchFamily="49" charset="0"/>
              </a:rPr>
              <a:t>.WriteLine</a:t>
            </a:r>
            <a:r>
              <a:rPr lang="en-US" dirty="0" smtClean="0">
                <a:solidFill>
                  <a:srgbClr val="000000"/>
                </a:solidFill>
                <a:latin typeface="Consolas" panose="020B0609020204030204" pitchFamily="49" charset="0"/>
              </a:rPr>
              <a:t>(</a:t>
            </a:r>
            <a:r>
              <a:rPr lang="en-US" dirty="0" err="1" smtClean="0">
                <a:solidFill>
                  <a:srgbClr val="000000"/>
                </a:solidFill>
                <a:latin typeface="Consolas" panose="020B0609020204030204" pitchFamily="49" charset="0"/>
              </a:rPr>
              <a:t>dog.Describe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Console</a:t>
            </a:r>
            <a:r>
              <a:rPr lang="en-US" dirty="0" err="1">
                <a:solidFill>
                  <a:srgbClr val="000000"/>
                </a:solidFill>
                <a:latin typeface="Consolas" panose="020B0609020204030204" pitchFamily="49" charset="0"/>
              </a:rPr>
              <a:t>.ReadKey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p>
          <a:p>
            <a:r>
              <a:rPr lang="en-US" dirty="0" smtClean="0">
                <a:solidFill>
                  <a:srgbClr val="0000FF"/>
                </a:solidFill>
                <a:latin typeface="Consolas" panose="020B0609020204030204" pitchFamily="49" charset="0"/>
              </a:rPr>
              <a:t>           interface</a:t>
            </a:r>
            <a:r>
              <a:rPr lang="en-US" dirty="0" smtClean="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IAnimal</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Describe();</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Name {</a:t>
            </a:r>
            <a:r>
              <a:rPr lang="en-US" dirty="0" smtClean="0">
                <a:solidFill>
                  <a:srgbClr val="0000FF"/>
                </a:solidFill>
                <a:latin typeface="Consolas" panose="020B0609020204030204" pitchFamily="49" charset="0"/>
              </a:rPr>
              <a:t>get</a:t>
            </a:r>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set</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p:txBody>
      </p:sp>
      <p:sp>
        <p:nvSpPr>
          <p:cNvPr id="7" name="Rectangle 6"/>
          <p:cNvSpPr/>
          <p:nvPr/>
        </p:nvSpPr>
        <p:spPr>
          <a:xfrm>
            <a:off x="5948330" y="139484"/>
            <a:ext cx="6593982" cy="6709529"/>
          </a:xfrm>
          <a:prstGeom prst="rect">
            <a:avLst/>
          </a:prstGeom>
          <a:solidFill>
            <a:schemeClr val="bg1">
              <a:lumMod val="65000"/>
              <a:alpha val="39000"/>
            </a:schemeClr>
          </a:solidFill>
        </p:spPr>
        <p:txBody>
          <a:bodyPr wrap="square">
            <a:spAutoFit/>
          </a:bodyPr>
          <a:lstStyle/>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Dog</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IAnimal</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IComparable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private</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public</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Dog(</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err="1" smtClean="0">
                <a:solidFill>
                  <a:srgbClr val="0000FF"/>
                </a:solidFill>
                <a:latin typeface="Consolas" panose="020B0609020204030204" pitchFamily="49" charset="0"/>
              </a:rPr>
              <a:t>this</a:t>
            </a:r>
            <a:r>
              <a:rPr lang="en-US" dirty="0" err="1" smtClean="0">
                <a:solidFill>
                  <a:srgbClr val="000000"/>
                </a:solidFill>
                <a:latin typeface="Consolas" panose="020B0609020204030204" pitchFamily="49" charset="0"/>
              </a:rPr>
              <a:t>.Name</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name</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public</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Describe()</a:t>
            </a:r>
          </a:p>
          <a:p>
            <a:r>
              <a:rPr lang="en-US" dirty="0" smtClean="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"Hello, I'm a </a:t>
            </a:r>
            <a:r>
              <a:rPr lang="en-US" sz="1400" dirty="0" smtClean="0">
                <a:solidFill>
                  <a:srgbClr val="A31515"/>
                </a:solidFill>
                <a:latin typeface="Consolas" panose="020B0609020204030204" pitchFamily="49" charset="0"/>
              </a:rPr>
              <a:t>dog and </a:t>
            </a:r>
            <a:r>
              <a:rPr lang="en-US" sz="1400" dirty="0">
                <a:solidFill>
                  <a:srgbClr val="A31515"/>
                </a:solidFill>
                <a:latin typeface="Consolas" panose="020B0609020204030204" pitchFamily="49" charset="0"/>
              </a:rPr>
              <a:t>my name is "</a:t>
            </a:r>
            <a:r>
              <a:rPr lang="en-US" sz="1400" dirty="0">
                <a:solidFill>
                  <a:srgbClr val="000000"/>
                </a:solidFill>
                <a:latin typeface="Consolas" panose="020B0609020204030204" pitchFamily="49" charset="0"/>
              </a:rPr>
              <a:t> + </a:t>
            </a:r>
            <a:r>
              <a:rPr lang="en-US" sz="1400" dirty="0" err="1">
                <a:solidFill>
                  <a:srgbClr val="0000FF"/>
                </a:solidFill>
                <a:latin typeface="Consolas" panose="020B0609020204030204" pitchFamily="49" charset="0"/>
              </a:rPr>
              <a:t>this</a:t>
            </a:r>
            <a:r>
              <a:rPr lang="en-US" sz="1400" dirty="0" err="1">
                <a:solidFill>
                  <a:srgbClr val="000000"/>
                </a:solidFill>
                <a:latin typeface="Consolas" panose="020B0609020204030204" pitchFamily="49" charset="0"/>
              </a:rPr>
              <a:t>.Name</a:t>
            </a:r>
            <a:r>
              <a:rPr lang="en-US" sz="14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public</a:t>
            </a:r>
            <a:r>
              <a:rPr lang="en-US" dirty="0" smtClean="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CompareTo</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obj</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if</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obj</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IAnimal</a:t>
            </a:r>
            <a:r>
              <a:rPr lang="en-US"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smtClean="0">
                <a:solidFill>
                  <a:srgbClr val="0000FF"/>
                </a:solidFill>
                <a:latin typeface="Consolas" panose="020B0609020204030204" pitchFamily="49" charset="0"/>
              </a:rPr>
              <a:t>return</a:t>
            </a:r>
            <a:r>
              <a:rPr lang="en-US" sz="1600" dirty="0" smtClean="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.Name.CompareTo</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obj</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IAnimal</a:t>
            </a:r>
            <a:r>
              <a:rPr lang="en-US" sz="1600" dirty="0">
                <a:solidFill>
                  <a:srgbClr val="000000"/>
                </a:solidFill>
                <a:latin typeface="Consolas" panose="020B0609020204030204" pitchFamily="49" charset="0"/>
              </a:rPr>
              <a:t>).Name);</a:t>
            </a:r>
          </a:p>
          <a:p>
            <a:r>
              <a:rPr lang="en-US" dirty="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return</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0;</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  public</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    get</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name; </a:t>
            </a:r>
            <a:r>
              <a:rPr lang="en-US" dirty="0" smtClean="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set</a:t>
            </a:r>
            <a:r>
              <a:rPr lang="en-US" dirty="0" smtClean="0">
                <a:solidFill>
                  <a:srgbClr val="000000"/>
                </a:solidFill>
                <a:latin typeface="Consolas" panose="020B0609020204030204" pitchFamily="49" charset="0"/>
              </a:rPr>
              <a:t> { name = </a:t>
            </a:r>
            <a:r>
              <a:rPr lang="en-US" dirty="0" smtClean="0">
                <a:solidFill>
                  <a:srgbClr val="0000FF"/>
                </a:solidFill>
                <a:latin typeface="Consolas" panose="020B0609020204030204" pitchFamily="49" charset="0"/>
              </a:rPr>
              <a:t>value</a:t>
            </a:r>
            <a:r>
              <a:rPr lang="en-US" dirty="0" smtClean="0">
                <a:solidFill>
                  <a:srgbClr val="000000"/>
                </a:solidFill>
                <a:latin typeface="Consolas" panose="020B0609020204030204" pitchFamily="49" charset="0"/>
              </a:rPr>
              <a:t>; }</a:t>
            </a:r>
          </a:p>
          <a:p>
            <a:r>
              <a:rPr lang="en-US" dirty="0" smtClean="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45685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237" y="163133"/>
            <a:ext cx="10058402" cy="403538"/>
          </a:xfrm>
        </p:spPr>
        <p:txBody>
          <a:bodyPr>
            <a:normAutofit fontScale="90000"/>
          </a:bodyPr>
          <a:lstStyle/>
          <a:p>
            <a:r>
              <a:rPr lang="en-US" sz="2400" b="1" dirty="0" smtClean="0"/>
              <a:t>8- Association </a:t>
            </a:r>
            <a:r>
              <a:rPr lang="en-US" sz="2400" b="1" dirty="0"/>
              <a:t>vs Aggregation vs Composition </a:t>
            </a:r>
          </a:p>
        </p:txBody>
      </p:sp>
      <p:sp>
        <p:nvSpPr>
          <p:cNvPr id="3" name="Content Placeholder 2"/>
          <p:cNvSpPr>
            <a:spLocks noGrp="1"/>
          </p:cNvSpPr>
          <p:nvPr>
            <p:ph idx="1"/>
          </p:nvPr>
        </p:nvSpPr>
        <p:spPr>
          <a:xfrm>
            <a:off x="656823" y="1210176"/>
            <a:ext cx="10656174" cy="4263345"/>
          </a:xfrm>
        </p:spPr>
        <p:txBody>
          <a:bodyPr>
            <a:normAutofit/>
          </a:bodyPr>
          <a:lstStyle/>
          <a:p>
            <a:r>
              <a:rPr lang="en-US" b="1" dirty="0" smtClean="0">
                <a:latin typeface="Arial" panose="020B0604020202020204" pitchFamily="34" charset="0"/>
                <a:cs typeface="Arial" panose="020B0604020202020204" pitchFamily="34" charset="0"/>
              </a:rPr>
              <a:t>Association  :</a:t>
            </a:r>
          </a:p>
          <a:p>
            <a:pPr marL="0" indent="0">
              <a:lnSpc>
                <a:spcPct val="150000"/>
              </a:lnSpc>
              <a:buNone/>
            </a:pPr>
            <a:r>
              <a:rPr lang="en-US" sz="900" dirty="0" smtClean="0"/>
              <a:t/>
            </a:r>
            <a:br>
              <a:rPr lang="en-US" sz="900" dirty="0" smtClean="0"/>
            </a:br>
            <a:r>
              <a:rPr lang="en-US" sz="2200" dirty="0" smtClean="0">
                <a:solidFill>
                  <a:schemeClr val="accent4"/>
                </a:solidFill>
                <a:latin typeface="Arial" panose="020B0604020202020204" pitchFamily="34" charset="0"/>
                <a:cs typeface="Arial" panose="020B0604020202020204" pitchFamily="34" charset="0"/>
              </a:rPr>
              <a:t>Association is "*a*" relationship among objects determine what an object instance can cause another to perform an action on its behalf. We can also say that an association defines the multiplicity among the objects. We can define a one-to-one, one-to-many, many-to-one and many-to-many relationship among objects. Association is a more general term to define a relationship among objects. Association means that an object "uses" another object.</a:t>
            </a:r>
            <a:endParaRPr lang="en-US" sz="2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063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237" y="992747"/>
            <a:ext cx="10058400" cy="4229100"/>
          </a:xfrm>
        </p:spPr>
        <p:txBody>
          <a:bodyPr>
            <a:normAutofit/>
          </a:bodyPr>
          <a:lstStyle/>
          <a:p>
            <a:r>
              <a:rPr lang="en-US" b="1" dirty="0">
                <a:latin typeface="Arial" panose="020B0604020202020204" pitchFamily="34" charset="0"/>
                <a:cs typeface="Arial" panose="020B0604020202020204" pitchFamily="34" charset="0"/>
              </a:rPr>
              <a:t>Aggregation</a:t>
            </a:r>
            <a:r>
              <a:rPr lang="en-US" dirty="0"/>
              <a:t/>
            </a:r>
            <a:br>
              <a:rPr lang="en-US" dirty="0"/>
            </a:br>
            <a:r>
              <a:rPr lang="en-US" dirty="0"/>
              <a:t/>
            </a:r>
            <a:br>
              <a:rPr lang="en-US" dirty="0"/>
            </a:br>
            <a:r>
              <a:rPr lang="en-US" sz="2200" dirty="0">
                <a:solidFill>
                  <a:schemeClr val="accent4"/>
                </a:solidFill>
                <a:latin typeface="Arial" panose="020B0604020202020204" pitchFamily="34" charset="0"/>
                <a:cs typeface="Arial" panose="020B0604020202020204" pitchFamily="34" charset="0"/>
              </a:rPr>
              <a:t>is a special type of Association. Aggregation is "*the*" relationship among objects. We can say it is a direct association among the objects. In Aggregation, the direction specifies which object contains the other object. There are mutual dependencies among objects.</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
            </a:r>
            <a:br>
              <a:rPr lang="en-US" sz="2200" dirty="0">
                <a:solidFill>
                  <a:schemeClr val="accent4"/>
                </a:solidFill>
                <a:latin typeface="Arial" panose="020B0604020202020204" pitchFamily="34" charset="0"/>
                <a:cs typeface="Arial" panose="020B0604020202020204" pitchFamily="34" charset="0"/>
              </a:rPr>
            </a:br>
            <a:r>
              <a:rPr lang="en-US" sz="2200" dirty="0">
                <a:solidFill>
                  <a:schemeClr val="accent4"/>
                </a:solidFill>
                <a:latin typeface="Arial" panose="020B0604020202020204" pitchFamily="34" charset="0"/>
                <a:cs typeface="Arial" panose="020B0604020202020204" pitchFamily="34" charset="0"/>
              </a:rPr>
              <a:t>For example, departments and employees, a department has many employees but a single employee is not associated with multiple departments.</a:t>
            </a:r>
            <a:r>
              <a:rPr lang="en-US" dirty="0"/>
              <a:t/>
            </a:r>
            <a:br>
              <a:rPr lang="en-US" dirty="0"/>
            </a:br>
            <a:endParaRPr lang="en-US" dirty="0"/>
          </a:p>
        </p:txBody>
      </p:sp>
      <p:sp>
        <p:nvSpPr>
          <p:cNvPr id="5" name="Title 1"/>
          <p:cNvSpPr>
            <a:spLocks noGrp="1"/>
          </p:cNvSpPr>
          <p:nvPr>
            <p:ph type="title"/>
          </p:nvPr>
        </p:nvSpPr>
        <p:spPr>
          <a:xfrm>
            <a:off x="318237" y="163133"/>
            <a:ext cx="10058402" cy="403538"/>
          </a:xfrm>
        </p:spPr>
        <p:txBody>
          <a:bodyPr>
            <a:normAutofit fontScale="90000"/>
          </a:bodyPr>
          <a:lstStyle/>
          <a:p>
            <a:r>
              <a:rPr lang="en-US" sz="2400" b="1" dirty="0"/>
              <a:t>8- Association vs Aggregation vs Composition </a:t>
            </a:r>
          </a:p>
        </p:txBody>
      </p:sp>
    </p:spTree>
    <p:extLst>
      <p:ext uri="{BB962C8B-B14F-4D97-AF65-F5344CB8AC3E}">
        <p14:creationId xmlns:p14="http://schemas.microsoft.com/office/powerpoint/2010/main" val="203421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5815" y="1057141"/>
            <a:ext cx="10590167" cy="4673958"/>
          </a:xfrm>
        </p:spPr>
        <p:txBody>
          <a:bodyPr>
            <a:normAutofit lnSpcReduction="10000"/>
          </a:bodyPr>
          <a:lstStyle/>
          <a:p>
            <a:r>
              <a:rPr lang="en-US" sz="2600" b="1" dirty="0">
                <a:latin typeface="Arial" panose="020B0604020202020204" pitchFamily="34" charset="0"/>
                <a:cs typeface="Arial" panose="020B0604020202020204" pitchFamily="34" charset="0"/>
              </a:rPr>
              <a:t>Composition :</a:t>
            </a:r>
          </a:p>
          <a:p>
            <a:pPr marL="0" indent="0">
              <a:buNone/>
            </a:pPr>
            <a:r>
              <a:rPr lang="en-US" dirty="0" smtClean="0"/>
              <a:t> </a:t>
            </a:r>
            <a:r>
              <a:rPr lang="en-US" dirty="0">
                <a:solidFill>
                  <a:schemeClr val="accent4"/>
                </a:solidFill>
                <a:latin typeface="Arial" panose="020B0604020202020204" pitchFamily="34" charset="0"/>
                <a:cs typeface="Arial" panose="020B0604020202020204" pitchFamily="34" charset="0"/>
              </a:rPr>
              <a:t>is special type of Aggregation. It is a strong type of Aggregation. In this type of Aggregation the child object does not have their own life cycle. The child object's life depends on the parent's life cycle. Only the parent object has an independent life cycle. If we delete the parent object then the child object(s) will also be deleted. We can define the Composition as a "Part of" relationship. </a:t>
            </a:r>
            <a:br>
              <a:rPr lang="en-US" dirty="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
            </a:r>
            <a:br>
              <a:rPr lang="en-US" dirty="0">
                <a:solidFill>
                  <a:schemeClr val="accent4"/>
                </a:solidFill>
                <a:latin typeface="Arial" panose="020B0604020202020204" pitchFamily="34" charset="0"/>
                <a:cs typeface="Arial" panose="020B0604020202020204" pitchFamily="34" charset="0"/>
              </a:rPr>
            </a:br>
            <a:r>
              <a:rPr lang="en-US" dirty="0">
                <a:solidFill>
                  <a:schemeClr val="accent4"/>
                </a:solidFill>
                <a:latin typeface="Arial" panose="020B0604020202020204" pitchFamily="34" charset="0"/>
                <a:cs typeface="Arial" panose="020B0604020202020204" pitchFamily="34" charset="0"/>
              </a:rPr>
              <a:t>For example, the company and company location, a single company has multiple locations. If we delete the company then all the company locations are automatically deleted. The company location does not have their independent life cycle, it depends on the company object's life (parent object).</a:t>
            </a:r>
            <a:r>
              <a:rPr lang="en-US" dirty="0"/>
              <a:t> </a:t>
            </a:r>
          </a:p>
        </p:txBody>
      </p:sp>
      <p:sp>
        <p:nvSpPr>
          <p:cNvPr id="5" name="Title 1"/>
          <p:cNvSpPr>
            <a:spLocks noGrp="1"/>
          </p:cNvSpPr>
          <p:nvPr>
            <p:ph type="title"/>
          </p:nvPr>
        </p:nvSpPr>
        <p:spPr>
          <a:xfrm>
            <a:off x="318237" y="163133"/>
            <a:ext cx="10058402" cy="403538"/>
          </a:xfrm>
        </p:spPr>
        <p:txBody>
          <a:bodyPr>
            <a:normAutofit fontScale="90000"/>
          </a:bodyPr>
          <a:lstStyle/>
          <a:p>
            <a:r>
              <a:rPr lang="en-US" sz="2400" b="1" dirty="0"/>
              <a:t>8- Association vs Aggregation vs Composition </a:t>
            </a:r>
          </a:p>
        </p:txBody>
      </p:sp>
    </p:spTree>
    <p:extLst>
      <p:ext uri="{BB962C8B-B14F-4D97-AF65-F5344CB8AC3E}">
        <p14:creationId xmlns:p14="http://schemas.microsoft.com/office/powerpoint/2010/main" val="2387434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2891" y="405742"/>
            <a:ext cx="3840480" cy="625453"/>
          </a:xfrm>
        </p:spPr>
        <p:txBody>
          <a:bodyPr/>
          <a:lstStyle/>
          <a:p>
            <a:r>
              <a:rPr lang="en-US" dirty="0" smtClean="0"/>
              <a:t>Home Work </a:t>
            </a:r>
            <a:endParaRPr lang="en-US" dirty="0"/>
          </a:p>
        </p:txBody>
      </p:sp>
      <p:pic>
        <p:nvPicPr>
          <p:cNvPr id="9" name="Picture Placeholder 8" descr="Three young children in raincoats holding hands and playing outside"/>
          <p:cNvPicPr>
            <a:picLocks noGrp="1" noChangeAspect="1"/>
          </p:cNvPicPr>
          <p:nvPr>
            <p:ph type="pic" idx="1"/>
          </p:nvPr>
        </p:nvPicPr>
        <p:blipFill rotWithShape="1">
          <a:blip r:embed="rId2" cstate="print">
            <a:extLst>
              <a:ext uri="{28A0092B-C50C-407E-A947-70E740481C1C}">
                <a14:useLocalDpi xmlns:a14="http://schemas.microsoft.com/office/drawing/2010/main" val="0"/>
              </a:ext>
            </a:extLst>
          </a:blip>
          <a:srcRect/>
          <a:stretch/>
        </p:blipFill>
        <p:spPr/>
      </p:pic>
      <p:sp>
        <p:nvSpPr>
          <p:cNvPr id="4" name="Text Placeholder 3"/>
          <p:cNvSpPr>
            <a:spLocks noGrp="1"/>
          </p:cNvSpPr>
          <p:nvPr>
            <p:ph type="body" sz="half" idx="2"/>
          </p:nvPr>
        </p:nvSpPr>
        <p:spPr>
          <a:xfrm>
            <a:off x="7315091" y="1148678"/>
            <a:ext cx="3840480" cy="4096422"/>
          </a:xfrm>
        </p:spPr>
        <p:txBody>
          <a:bodyPr>
            <a:normAutofit/>
          </a:bodyPr>
          <a:lstStyle/>
          <a:p>
            <a:pPr>
              <a:lnSpc>
                <a:spcPct val="200000"/>
              </a:lnSpc>
            </a:pPr>
            <a:r>
              <a:rPr lang="en-US" sz="2000" b="1" dirty="0" smtClean="0"/>
              <a:t>We need a 3 pages sheet describing  the difference between interface and abstract class .</a:t>
            </a:r>
            <a:br>
              <a:rPr lang="en-US" sz="2000" b="1" dirty="0" smtClean="0"/>
            </a:br>
            <a:r>
              <a:rPr lang="en-US" sz="2000" b="1" dirty="0" smtClean="0"/>
              <a:t>With very clear demo !!</a:t>
            </a:r>
            <a:endParaRPr lang="en-US" sz="2000" b="1" dirty="0"/>
          </a:p>
        </p:txBody>
      </p:sp>
      <p:sp>
        <p:nvSpPr>
          <p:cNvPr id="5" name="Rectangle 4"/>
          <p:cNvSpPr/>
          <p:nvPr/>
        </p:nvSpPr>
        <p:spPr>
          <a:xfrm>
            <a:off x="1531988" y="4414103"/>
            <a:ext cx="4552849" cy="830997"/>
          </a:xfrm>
          <a:prstGeom prst="rect">
            <a:avLst/>
          </a:prstGeom>
          <a:noFill/>
        </p:spPr>
        <p:txBody>
          <a:bodyPr wrap="none" lIns="91440" tIns="45720" rIns="91440" bIns="45720">
            <a:spAutoFit/>
          </a:bodyPr>
          <a:lstStyle/>
          <a:p>
            <a:pPr algn="ctr"/>
            <a:r>
              <a:rPr lang="en-US" sz="4800" b="1" cap="none" spc="0" dirty="0" smtClean="0">
                <a:ln w="12700">
                  <a:solidFill>
                    <a:schemeClr val="accent3">
                      <a:lumMod val="50000"/>
                    </a:schemeClr>
                  </a:solidFill>
                  <a:prstDash val="solid"/>
                </a:ln>
                <a:solidFill>
                  <a:srgbClr val="FFFF00"/>
                </a:solidFill>
                <a:effectLst>
                  <a:innerShdw blurRad="177800">
                    <a:schemeClr val="accent3">
                      <a:lumMod val="50000"/>
                    </a:schemeClr>
                  </a:innerShdw>
                </a:effectLst>
              </a:rPr>
              <a:t>Let’s Search !!</a:t>
            </a:r>
            <a:endParaRPr lang="en-US" sz="4800" b="1" cap="none" spc="0" dirty="0">
              <a:ln w="12700">
                <a:solidFill>
                  <a:schemeClr val="accent3">
                    <a:lumMod val="50000"/>
                  </a:schemeClr>
                </a:solidFill>
                <a:prstDash val="solid"/>
              </a:ln>
              <a:solidFill>
                <a:srgbClr val="FFFF00"/>
              </a:solidFill>
              <a:effectLst>
                <a:innerShdw blurRad="177800">
                  <a:schemeClr val="accent3">
                    <a:lumMod val="50000"/>
                  </a:schemeClr>
                </a:innerShdw>
              </a:effectLst>
            </a:endParaRPr>
          </a:p>
        </p:txBody>
      </p:sp>
    </p:spTree>
    <p:extLst>
      <p:ext uri="{BB962C8B-B14F-4D97-AF65-F5344CB8AC3E}">
        <p14:creationId xmlns:p14="http://schemas.microsoft.com/office/powerpoint/2010/main" val="554040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 </a:t>
            </a:r>
            <a:endParaRPr lang="en-US" dirty="0"/>
          </a:p>
        </p:txBody>
      </p:sp>
      <p:sp>
        <p:nvSpPr>
          <p:cNvPr id="3" name="TextBox 2"/>
          <p:cNvSpPr txBox="1"/>
          <p:nvPr/>
        </p:nvSpPr>
        <p:spPr>
          <a:xfrm>
            <a:off x="785611" y="1777285"/>
            <a:ext cx="10753859" cy="2585323"/>
          </a:xfrm>
          <a:prstGeom prst="rect">
            <a:avLst/>
          </a:prstGeom>
          <a:noFill/>
        </p:spPr>
        <p:txBody>
          <a:bodyPr wrap="square" rtlCol="0">
            <a:spAutoFit/>
          </a:bodyPr>
          <a:lstStyle/>
          <a:p>
            <a:r>
              <a:rPr lang="en-US" dirty="0" smtClean="0"/>
              <a:t>1- C++ How To Program </a:t>
            </a:r>
            <a:r>
              <a:rPr lang="en-US" dirty="0" err="1" smtClean="0"/>
              <a:t>Deitel</a:t>
            </a:r>
            <a:r>
              <a:rPr lang="en-US" dirty="0" smtClean="0"/>
              <a:t> and </a:t>
            </a:r>
            <a:r>
              <a:rPr lang="en-US" dirty="0" err="1" smtClean="0"/>
              <a:t>Deitel</a:t>
            </a:r>
            <a:r>
              <a:rPr lang="en-US" dirty="0" smtClean="0"/>
              <a:t>  seventh Edition .</a:t>
            </a:r>
          </a:p>
          <a:p>
            <a:r>
              <a:rPr lang="en-US" dirty="0" smtClean="0"/>
              <a:t>2- </a:t>
            </a:r>
            <a:r>
              <a:rPr lang="en-US" dirty="0" err="1" smtClean="0"/>
              <a:t>Clr</a:t>
            </a:r>
            <a:r>
              <a:rPr lang="en-US" dirty="0" smtClean="0"/>
              <a:t> via C# Jeffery Richter  Second Edition . </a:t>
            </a:r>
            <a:br>
              <a:rPr lang="en-US" dirty="0" smtClean="0"/>
            </a:br>
            <a:r>
              <a:rPr lang="en-US" dirty="0" smtClean="0"/>
              <a:t>3- OOP Fundamentals Code Project </a:t>
            </a:r>
          </a:p>
          <a:p>
            <a:r>
              <a:rPr lang="en-US" dirty="0"/>
              <a:t> </a:t>
            </a:r>
            <a:r>
              <a:rPr lang="en-US" dirty="0" smtClean="0"/>
              <a:t>   link </a:t>
            </a:r>
            <a:r>
              <a:rPr lang="en-US" dirty="0"/>
              <a:t>: </a:t>
            </a:r>
            <a:r>
              <a:rPr lang="en-US" dirty="0">
                <a:hlinkClick r:id="rId2"/>
              </a:rPr>
              <a:t>https://</a:t>
            </a:r>
            <a:r>
              <a:rPr lang="en-US" dirty="0" smtClean="0">
                <a:hlinkClick r:id="rId2"/>
              </a:rPr>
              <a:t>www.codeproject.com/Articles/22769/Introduction-to-Object-Oriented-Programming-Concep</a:t>
            </a:r>
            <a:r>
              <a:rPr lang="en-US" dirty="0" smtClean="0"/>
              <a:t> .</a:t>
            </a:r>
          </a:p>
          <a:p>
            <a:endParaRPr lang="en-US" dirty="0"/>
          </a:p>
          <a:p>
            <a:r>
              <a:rPr lang="en-US" dirty="0" smtClean="0"/>
              <a:t>4- useful website to </a:t>
            </a:r>
            <a:r>
              <a:rPr lang="en-US" dirty="0"/>
              <a:t>study fundamentals :</a:t>
            </a:r>
            <a:br>
              <a:rPr lang="en-US" dirty="0"/>
            </a:br>
            <a:r>
              <a:rPr lang="en-US" dirty="0"/>
              <a:t>https://channel9.msdn.com/Series/C-Fundamentals-for-Absolute-Beginners/01</a:t>
            </a:r>
            <a:endParaRPr lang="en-US" dirty="0" smtClean="0"/>
          </a:p>
          <a:p>
            <a:endParaRPr lang="en-US" dirty="0" smtClean="0"/>
          </a:p>
        </p:txBody>
      </p:sp>
    </p:spTree>
    <p:extLst>
      <p:ext uri="{BB962C8B-B14F-4D97-AF65-F5344CB8AC3E}">
        <p14:creationId xmlns:p14="http://schemas.microsoft.com/office/powerpoint/2010/main" val="1595260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a:t>
            </a:r>
            <a:endParaRPr lang="en-US" sz="2800" dirty="0"/>
          </a:p>
        </p:txBody>
      </p:sp>
      <p:sp>
        <p:nvSpPr>
          <p:cNvPr id="11" name="TextBox 10"/>
          <p:cNvSpPr txBox="1"/>
          <p:nvPr/>
        </p:nvSpPr>
        <p:spPr>
          <a:xfrm>
            <a:off x="368299" y="622300"/>
            <a:ext cx="10231013" cy="1785104"/>
          </a:xfrm>
          <a:prstGeom prst="rect">
            <a:avLst/>
          </a:prstGeom>
          <a:noFill/>
        </p:spPr>
        <p:txBody>
          <a:bodyPr wrap="square" rtlCol="0">
            <a:spAutoFit/>
          </a:bodyPr>
          <a:lstStyle/>
          <a:p>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93527" y="3187193"/>
            <a:ext cx="9725371" cy="27314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smtClean="0">
                <a:solidFill>
                  <a:srgbClr val="000000"/>
                </a:solidFill>
                <a:latin typeface="Consolas" panose="020B0609020204030204" pitchFamily="49" charset="0"/>
              </a:rPr>
              <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840245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88900"/>
            <a:ext cx="10058402" cy="533400"/>
          </a:xfrm>
        </p:spPr>
        <p:txBody>
          <a:bodyPr>
            <a:normAutofit/>
          </a:bodyPr>
          <a:lstStyle/>
          <a:p>
            <a:r>
              <a:rPr lang="en-US" sz="2800" b="1" dirty="0" smtClean="0"/>
              <a:t>------------------</a:t>
            </a:r>
            <a:endParaRPr lang="en-US" sz="2800" dirty="0"/>
          </a:p>
        </p:txBody>
      </p:sp>
      <p:sp>
        <p:nvSpPr>
          <p:cNvPr id="11" name="TextBox 10"/>
          <p:cNvSpPr txBox="1"/>
          <p:nvPr/>
        </p:nvSpPr>
        <p:spPr>
          <a:xfrm>
            <a:off x="368299" y="622300"/>
            <a:ext cx="10231013" cy="1785104"/>
          </a:xfrm>
          <a:prstGeom prst="rect">
            <a:avLst/>
          </a:prstGeom>
          <a:noFill/>
        </p:spPr>
        <p:txBody>
          <a:bodyPr wrap="square" rtlCol="0">
            <a:spAutoFit/>
          </a:bodyPr>
          <a:lstStyle/>
          <a:p>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r>
              <a:rPr lang="en-US" sz="2200" dirty="0" smtClean="0">
                <a:solidFill>
                  <a:schemeClr val="accent4"/>
                </a:solidFill>
                <a:latin typeface="Arial" panose="020B0604020202020204" pitchFamily="34" charset="0"/>
                <a:cs typeface="Arial" panose="020B0604020202020204" pitchFamily="34" charset="0"/>
              </a:rPr>
              <a:t>+</a:t>
            </a:r>
            <a:br>
              <a:rPr lang="en-US" sz="2200" dirty="0" smtClean="0">
                <a:solidFill>
                  <a:schemeClr val="accent4"/>
                </a:solidFill>
                <a:latin typeface="Arial" panose="020B0604020202020204" pitchFamily="34" charset="0"/>
                <a:cs typeface="Arial" panose="020B0604020202020204" pitchFamily="34" charset="0"/>
              </a:rPr>
            </a:br>
            <a:endParaRPr lang="en-US" sz="2200" dirty="0">
              <a:solidFill>
                <a:schemeClr val="accent4"/>
              </a:solidFill>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393527" y="3187193"/>
            <a:ext cx="9725371" cy="27314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436" tIns="133308" rIns="44436" bIns="133308" numCol="1" anchor="ctr" anchorCtr="0" compatLnSpc="1">
            <a:prstTxWarp prst="textNoShape">
              <a:avLst/>
            </a:prstTxWarp>
            <a:spAutoFit/>
          </a:bodyPr>
          <a:lstStyle/>
          <a:p>
            <a:r>
              <a:rPr lang="en-US" sz="1600" dirty="0" smtClean="0">
                <a:solidFill>
                  <a:srgbClr val="000000"/>
                </a:solidFill>
                <a:latin typeface="Consolas" panose="020B0609020204030204" pitchFamily="49" charset="0"/>
              </a:rPr>
              <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br>
              <a:rPr lang="en-US" sz="1600" dirty="0" smtClean="0">
                <a:solidFill>
                  <a:srgbClr val="000000"/>
                </a:solidFill>
                <a:latin typeface="Consolas" panose="020B0609020204030204" pitchFamily="49" charset="0"/>
              </a:rPr>
            </a:br>
            <a:r>
              <a:rPr lang="en-US" sz="1600" dirty="0" smtClean="0">
                <a:solidFill>
                  <a:srgbClr val="000000"/>
                </a:solidFill>
                <a:latin typeface="Consolas" panose="020B0609020204030204" pitchFamily="49" charset="0"/>
              </a:rPr>
              <a:t>+</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368007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p:cNvGraphicFramePr>
            <a:graphicFrameLocks noGrp="1"/>
          </p:cNvGraphicFramePr>
          <p:nvPr>
            <p:ph sz="half" idx="2"/>
            <p:extLst/>
          </p:nvPr>
        </p:nvGraphicFramePr>
        <p:xfrm>
          <a:off x="6172200" y="1825623"/>
          <a:ext cx="4951413" cy="2136776"/>
        </p:xfrm>
        <a:graphic>
          <a:graphicData uri="http://schemas.openxmlformats.org/drawingml/2006/table">
            <a:tbl>
              <a:tblPr firstRow="1" bandRow="1">
                <a:tableStyleId>{F5AB1C69-6EDB-4FF4-983F-18BD219EF322}</a:tableStyleId>
              </a:tblPr>
              <a:tblGrid>
                <a:gridCol w="1650471">
                  <a:extLst>
                    <a:ext uri="{9D8B030D-6E8A-4147-A177-3AD203B41FA5}">
                      <a16:colId xmlns:a16="http://schemas.microsoft.com/office/drawing/2014/main" val="20000"/>
                    </a:ext>
                  </a:extLst>
                </a:gridCol>
                <a:gridCol w="1650471">
                  <a:extLst>
                    <a:ext uri="{9D8B030D-6E8A-4147-A177-3AD203B41FA5}">
                      <a16:colId xmlns:a16="http://schemas.microsoft.com/office/drawing/2014/main" val="20001"/>
                    </a:ext>
                  </a:extLst>
                </a:gridCol>
                <a:gridCol w="1650471">
                  <a:extLst>
                    <a:ext uri="{9D8B030D-6E8A-4147-A177-3AD203B41FA5}">
                      <a16:colId xmlns:a16="http://schemas.microsoft.com/office/drawing/2014/main" val="20002"/>
                    </a:ext>
                  </a:extLst>
                </a:gridCol>
              </a:tblGrid>
              <a:tr h="534194">
                <a:tc>
                  <a:txBody>
                    <a:bodyPr/>
                    <a:lstStyle/>
                    <a:p>
                      <a:r>
                        <a:rPr lang="en-US" dirty="0"/>
                        <a:t>Class</a:t>
                      </a:r>
                      <a:endParaRPr dirty="0"/>
                    </a:p>
                  </a:txBody>
                  <a:tcPr anchor="ctr">
                    <a:solidFill>
                      <a:schemeClr val="accent3">
                        <a:lumMod val="50000"/>
                      </a:schemeClr>
                    </a:solidFill>
                  </a:tcPr>
                </a:tc>
                <a:tc>
                  <a:txBody>
                    <a:bodyPr/>
                    <a:lstStyle/>
                    <a:p>
                      <a:pPr algn="ctr"/>
                      <a:r>
                        <a:rPr dirty="0"/>
                        <a:t>Group 1</a:t>
                      </a:r>
                    </a:p>
                  </a:txBody>
                  <a:tcPr anchor="ctr">
                    <a:solidFill>
                      <a:schemeClr val="accent3">
                        <a:lumMod val="50000"/>
                      </a:schemeClr>
                    </a:solidFill>
                  </a:tcPr>
                </a:tc>
                <a:tc>
                  <a:txBody>
                    <a:bodyPr/>
                    <a:lstStyle/>
                    <a:p>
                      <a:pPr algn="ctr"/>
                      <a:r>
                        <a:rPr dirty="0"/>
                        <a:t>Group 2</a:t>
                      </a:r>
                    </a:p>
                  </a:txBody>
                  <a:tcPr anchor="ctr">
                    <a:solidFill>
                      <a:schemeClr val="accent3">
                        <a:lumMod val="50000"/>
                      </a:schemeClr>
                    </a:solidFill>
                  </a:tcPr>
                </a:tc>
                <a:extLst>
                  <a:ext uri="{0D108BD9-81ED-4DB2-BD59-A6C34878D82A}">
                    <a16:rowId xmlns:a16="http://schemas.microsoft.com/office/drawing/2014/main" val="10000"/>
                  </a:ext>
                </a:extLst>
              </a:tr>
              <a:tr h="534194">
                <a:tc>
                  <a:txBody>
                    <a:bodyPr/>
                    <a:lstStyle/>
                    <a:p>
                      <a:r>
                        <a:rPr/>
                        <a:t>Class 1</a:t>
                      </a:r>
                    </a:p>
                  </a:txBody>
                  <a:tcPr anchor="ctr"/>
                </a:tc>
                <a:tc>
                  <a:txBody>
                    <a:bodyPr/>
                    <a:lstStyle/>
                    <a:p>
                      <a:pPr algn="ctr"/>
                      <a:r>
                        <a:rPr dirty="0"/>
                        <a:t>82</a:t>
                      </a:r>
                    </a:p>
                  </a:txBody>
                  <a:tcPr anchor="ctr"/>
                </a:tc>
                <a:tc>
                  <a:txBody>
                    <a:bodyPr/>
                    <a:lstStyle/>
                    <a:p>
                      <a:pPr algn="ctr"/>
                      <a:r>
                        <a:rPr/>
                        <a:t>95</a:t>
                      </a:r>
                    </a:p>
                  </a:txBody>
                  <a:tcPr anchor="ctr"/>
                </a:tc>
                <a:extLst>
                  <a:ext uri="{0D108BD9-81ED-4DB2-BD59-A6C34878D82A}">
                    <a16:rowId xmlns:a16="http://schemas.microsoft.com/office/drawing/2014/main" val="10001"/>
                  </a:ext>
                </a:extLst>
              </a:tr>
              <a:tr h="534194">
                <a:tc>
                  <a:txBody>
                    <a:bodyPr/>
                    <a:lstStyle/>
                    <a:p>
                      <a:r>
                        <a:rPr/>
                        <a:t>Class</a:t>
                      </a:r>
                      <a:r>
                        <a:rPr baseline="0"/>
                        <a:t> 2</a:t>
                      </a:r>
                      <a:endParaRPr/>
                    </a:p>
                  </a:txBody>
                  <a:tcPr anchor="ctr"/>
                </a:tc>
                <a:tc>
                  <a:txBody>
                    <a:bodyPr/>
                    <a:lstStyle/>
                    <a:p>
                      <a:pPr algn="ctr"/>
                      <a:r>
                        <a:rPr dirty="0"/>
                        <a:t>76</a:t>
                      </a:r>
                    </a:p>
                  </a:txBody>
                  <a:tcPr anchor="ctr"/>
                </a:tc>
                <a:tc>
                  <a:txBody>
                    <a:bodyPr/>
                    <a:lstStyle/>
                    <a:p>
                      <a:pPr algn="ctr"/>
                      <a:r>
                        <a:rPr dirty="0"/>
                        <a:t>88</a:t>
                      </a:r>
                    </a:p>
                  </a:txBody>
                  <a:tcPr anchor="ctr"/>
                </a:tc>
                <a:extLst>
                  <a:ext uri="{0D108BD9-81ED-4DB2-BD59-A6C34878D82A}">
                    <a16:rowId xmlns:a16="http://schemas.microsoft.com/office/drawing/2014/main" val="10002"/>
                  </a:ext>
                </a:extLst>
              </a:tr>
              <a:tr h="534194">
                <a:tc>
                  <a:txBody>
                    <a:bodyPr/>
                    <a:lstStyle/>
                    <a:p>
                      <a:r>
                        <a:rPr/>
                        <a:t>Class 3</a:t>
                      </a:r>
                    </a:p>
                  </a:txBody>
                  <a:tcPr anchor="ctr"/>
                </a:tc>
                <a:tc>
                  <a:txBody>
                    <a:bodyPr/>
                    <a:lstStyle/>
                    <a:p>
                      <a:pPr algn="ctr"/>
                      <a:r>
                        <a:rPr/>
                        <a:t>84</a:t>
                      </a:r>
                    </a:p>
                  </a:txBody>
                  <a:tcPr anchor="ctr"/>
                </a:tc>
                <a:tc>
                  <a:txBody>
                    <a:bodyPr/>
                    <a:lstStyle/>
                    <a:p>
                      <a:pPr algn="ctr"/>
                      <a:r>
                        <a:rPr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32905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304800"/>
            <a:ext cx="10058402" cy="699752"/>
          </a:xfrm>
        </p:spPr>
        <p:txBody>
          <a:bodyPr>
            <a:normAutofit/>
          </a:bodyPr>
          <a:lstStyle/>
          <a:p>
            <a:r>
              <a:rPr lang="en-US" sz="3200" dirty="0" smtClean="0"/>
              <a:t>Chapter Two Content :</a:t>
            </a:r>
            <a:endParaRPr lang="en-US" sz="3200" dirty="0"/>
          </a:p>
        </p:txBody>
      </p:sp>
      <p:sp>
        <p:nvSpPr>
          <p:cNvPr id="3" name="Content Placeholder 2"/>
          <p:cNvSpPr>
            <a:spLocks noGrp="1"/>
          </p:cNvSpPr>
          <p:nvPr>
            <p:ph idx="1"/>
          </p:nvPr>
        </p:nvSpPr>
        <p:spPr>
          <a:xfrm>
            <a:off x="1065212" y="1173050"/>
            <a:ext cx="10058400" cy="4686837"/>
          </a:xfrm>
        </p:spPr>
        <p:txBody>
          <a:bodyPr>
            <a:normAutofit/>
          </a:bodyPr>
          <a:lstStyle/>
          <a:p>
            <a:pPr marL="0" indent="0">
              <a:buNone/>
            </a:pPr>
            <a:r>
              <a:rPr lang="en-US" dirty="0" smtClean="0"/>
              <a:t>1- Hello World Program . </a:t>
            </a:r>
          </a:p>
          <a:p>
            <a:pPr marL="0" indent="0">
              <a:buNone/>
            </a:pPr>
            <a:r>
              <a:rPr lang="en-US" dirty="0" smtClean="0"/>
              <a:t>2- Data Types .</a:t>
            </a:r>
            <a:endParaRPr lang="en-US" dirty="0"/>
          </a:p>
          <a:p>
            <a:pPr marL="0" indent="0">
              <a:buNone/>
            </a:pPr>
            <a:r>
              <a:rPr lang="en-US" dirty="0"/>
              <a:t>3</a:t>
            </a:r>
            <a:r>
              <a:rPr lang="en-US" dirty="0" smtClean="0"/>
              <a:t>- Operators </a:t>
            </a:r>
            <a:r>
              <a:rPr lang="en-US" dirty="0"/>
              <a:t>.</a:t>
            </a:r>
          </a:p>
          <a:p>
            <a:pPr marL="0" indent="0">
              <a:buNone/>
            </a:pPr>
            <a:r>
              <a:rPr lang="en-US" dirty="0"/>
              <a:t>4</a:t>
            </a:r>
            <a:r>
              <a:rPr lang="en-US" dirty="0" smtClean="0"/>
              <a:t>- Conditional </a:t>
            </a:r>
            <a:r>
              <a:rPr lang="en-US" dirty="0"/>
              <a:t>Statements .</a:t>
            </a:r>
          </a:p>
          <a:p>
            <a:pPr marL="0" indent="0">
              <a:buNone/>
            </a:pPr>
            <a:r>
              <a:rPr lang="en-US" dirty="0"/>
              <a:t>5</a:t>
            </a:r>
            <a:r>
              <a:rPr lang="en-US" dirty="0" smtClean="0"/>
              <a:t>- Looping </a:t>
            </a:r>
            <a:r>
              <a:rPr lang="en-US" dirty="0"/>
              <a:t>.</a:t>
            </a:r>
          </a:p>
          <a:p>
            <a:pPr marL="0" indent="0">
              <a:buNone/>
            </a:pPr>
            <a:r>
              <a:rPr lang="en-US" dirty="0"/>
              <a:t>6</a:t>
            </a:r>
            <a:r>
              <a:rPr lang="en-US" dirty="0" smtClean="0"/>
              <a:t>- Functions </a:t>
            </a:r>
            <a:r>
              <a:rPr lang="en-US" dirty="0"/>
              <a:t>and Function Overloading . </a:t>
            </a:r>
            <a:endParaRPr lang="en-US" dirty="0" smtClean="0"/>
          </a:p>
          <a:p>
            <a:pPr marL="0" indent="0">
              <a:buNone/>
            </a:pPr>
            <a:r>
              <a:rPr lang="en-US" dirty="0" smtClean="0"/>
              <a:t>7- Arrays . </a:t>
            </a:r>
          </a:p>
          <a:p>
            <a:pPr marL="0" indent="0">
              <a:buNone/>
            </a:pPr>
            <a:r>
              <a:rPr lang="en-US" dirty="0" smtClean="0"/>
              <a:t>8- operator overloading (self study) .</a:t>
            </a:r>
            <a:endParaRPr lang="en-US" dirty="0"/>
          </a:p>
        </p:txBody>
      </p:sp>
    </p:spTree>
    <p:extLst>
      <p:ext uri="{BB962C8B-B14F-4D97-AF65-F5344CB8AC3E}">
        <p14:creationId xmlns:p14="http://schemas.microsoft.com/office/powerpoint/2010/main" val="3909249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4" name="Content Placeholder 3"/>
          <p:cNvSpPr>
            <a:spLocks noGrp="1"/>
          </p:cNvSpPr>
          <p:nvPr>
            <p:ph sz="half" idx="1"/>
          </p:nvPr>
        </p:nvSpPr>
        <p:spPr/>
        <p:txBody>
          <a:bodyPr/>
          <a:lstStyle/>
          <a:p>
            <a:r>
              <a:rPr lang="en-US" dirty="0"/>
              <a:t>Add your first bullet point here</a:t>
            </a:r>
          </a:p>
          <a:p>
            <a:r>
              <a:rPr lang="en-US" dirty="0"/>
              <a:t>Add your second bullet point here</a:t>
            </a:r>
          </a:p>
          <a:p>
            <a:r>
              <a:rPr lang="en-US" dirty="0"/>
              <a:t>Add your third bullet point here</a:t>
            </a:r>
          </a:p>
        </p:txBody>
      </p:sp>
      <p:graphicFrame>
        <p:nvGraphicFramePr>
          <p:cNvPr id="9" name="Content Placeholder 8" descr="Basic Block List showing 6 groups of boxes, each a different color, arranged from left to right and top to bottom by row with 2 boxes in each row."/>
          <p:cNvGraphicFramePr>
            <a:graphicFrameLocks noGrp="1"/>
          </p:cNvGraphicFramePr>
          <p:nvPr>
            <p:ph sz="half" idx="2"/>
            <p:extLst/>
          </p:nvPr>
        </p:nvGraphicFramePr>
        <p:xfrm>
          <a:off x="6172200" y="1825625"/>
          <a:ext cx="4951413" cy="4187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8866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Nature Illustration 16x9">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3431377.potx" id="{56A48130-F36A-41C3-8C0C-0EF853C6708B}" vid="{0432F83B-7085-406B-BFE7-677E72A6CADA}"/>
    </a:ext>
  </a:extLst>
</a:theme>
</file>

<file path=ppt/theme/theme2.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themeOverride>
</file>

<file path=docProps/app.xml><?xml version="1.0" encoding="utf-8"?>
<Properties xmlns="http://schemas.openxmlformats.org/officeDocument/2006/extended-properties" xmlns:vt="http://schemas.openxmlformats.org/officeDocument/2006/docPropsVTypes">
  <Template/>
  <TotalTime>1032</TotalTime>
  <Words>4878</Words>
  <Application>Microsoft Office PowerPoint</Application>
  <PresentationFormat>Widescreen</PresentationFormat>
  <Paragraphs>945</Paragraphs>
  <Slides>90</Slides>
  <Notes>41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90</vt:i4>
      </vt:variant>
    </vt:vector>
  </HeadingPairs>
  <TitlesOfParts>
    <vt:vector size="99" baseType="lpstr">
      <vt:lpstr>Arial</vt:lpstr>
      <vt:lpstr>Arial Unicode MS</vt:lpstr>
      <vt:lpstr>Consolas</vt:lpstr>
      <vt:lpstr>Georgia</vt:lpstr>
      <vt:lpstr>Menlo</vt:lpstr>
      <vt:lpstr>Old Antic Bold</vt:lpstr>
      <vt:lpstr>Segoe Print</vt:lpstr>
      <vt:lpstr>segoe-ui_normal</vt:lpstr>
      <vt:lpstr>Nature Illustration 16x9</vt:lpstr>
      <vt:lpstr>C Sharp</vt:lpstr>
      <vt:lpstr>Content : </vt:lpstr>
      <vt:lpstr>Chapter One </vt:lpstr>
      <vt:lpstr>Chapter One Content :</vt:lpstr>
      <vt:lpstr>PowerPoint Presentation</vt:lpstr>
      <vt:lpstr>PowerPoint Presentation</vt:lpstr>
      <vt:lpstr>PowerPoint Presentation</vt:lpstr>
      <vt:lpstr>Chapter Two </vt:lpstr>
      <vt:lpstr>Chapter Two Content :</vt:lpstr>
      <vt:lpstr>1- Hello World Program . </vt:lpstr>
      <vt:lpstr>1- Hello World Program . </vt:lpstr>
      <vt:lpstr>2- Data Types : </vt:lpstr>
      <vt:lpstr>2- Data Types : </vt:lpstr>
      <vt:lpstr> demo  :</vt:lpstr>
      <vt:lpstr>Home Work </vt:lpstr>
      <vt:lpstr> 3- operators : </vt:lpstr>
      <vt:lpstr> 3- operators : </vt:lpstr>
      <vt:lpstr>  3- operators : </vt:lpstr>
      <vt:lpstr> 3- operators : </vt:lpstr>
      <vt:lpstr> 3- operators : </vt:lpstr>
      <vt:lpstr> 4- Conditional Statements .</vt:lpstr>
      <vt:lpstr>  4- Conditional Statements .</vt:lpstr>
      <vt:lpstr> 5- Looping</vt:lpstr>
      <vt:lpstr> 5- Looping</vt:lpstr>
      <vt:lpstr> 5- Looping</vt:lpstr>
      <vt:lpstr> 5- Looping</vt:lpstr>
      <vt:lpstr> 5- Looping</vt:lpstr>
      <vt:lpstr>6- Functions and Function Overloading .</vt:lpstr>
      <vt:lpstr>6- Functions and Function Overloading .</vt:lpstr>
      <vt:lpstr>6- Functions and Function Overloading .</vt:lpstr>
      <vt:lpstr>6- Functions and Function Overloading .</vt:lpstr>
      <vt:lpstr>6- Functions and Function Overloading .</vt:lpstr>
      <vt:lpstr>6- Functions and Function Overloading .</vt:lpstr>
      <vt:lpstr>7- Arrays.</vt:lpstr>
      <vt:lpstr> 7- Arrays .</vt:lpstr>
      <vt:lpstr>Chapter Three </vt:lpstr>
      <vt:lpstr>Chapter Two Content :</vt:lpstr>
      <vt:lpstr>Introduction : </vt:lpstr>
      <vt:lpstr>1- Classes : </vt:lpstr>
      <vt:lpstr>1- Classes : </vt:lpstr>
      <vt:lpstr>1- Classes : </vt:lpstr>
      <vt:lpstr>1- Classes : </vt:lpstr>
      <vt:lpstr>PowerPoint Presentation</vt:lpstr>
      <vt:lpstr>1- Classes : </vt:lpstr>
      <vt:lpstr>1- Classes : </vt:lpstr>
      <vt:lpstr>1- Classes : </vt:lpstr>
      <vt:lpstr>1- Classes : </vt:lpstr>
      <vt:lpstr>1- Classes : </vt:lpstr>
      <vt:lpstr>2- Enumerations : </vt:lpstr>
      <vt:lpstr>3- Nullables: </vt:lpstr>
      <vt:lpstr>4-Structures :</vt:lpstr>
      <vt:lpstr>PowerPoint Presentation</vt:lpstr>
      <vt:lpstr>4-Structures :</vt:lpstr>
      <vt:lpstr>4-Structures :</vt:lpstr>
      <vt:lpstr>5- Exception handling :</vt:lpstr>
      <vt:lpstr>5- Exception handling :</vt:lpstr>
      <vt:lpstr>6- Debugging :</vt:lpstr>
      <vt:lpstr>6- Debugging :</vt:lpstr>
      <vt:lpstr>6- Debugging :</vt:lpstr>
      <vt:lpstr>6- Debugging :</vt:lpstr>
      <vt:lpstr>6- Debugging :</vt:lpstr>
      <vt:lpstr>Chapter Four</vt:lpstr>
      <vt:lpstr>Chapter Four Content :</vt:lpstr>
      <vt:lpstr>1- Collections</vt:lpstr>
      <vt:lpstr>2- Generics</vt:lpstr>
      <vt:lpstr>2- Generics</vt:lpstr>
      <vt:lpstr>2- Generics</vt:lpstr>
      <vt:lpstr>Chapter Five </vt:lpstr>
      <vt:lpstr>Chapter Four Content :</vt:lpstr>
      <vt:lpstr>1- C# Namespaces .</vt:lpstr>
      <vt:lpstr>PowerPoint Presentation</vt:lpstr>
      <vt:lpstr>2- class Vs Object . </vt:lpstr>
      <vt:lpstr> 3- Inheritance : </vt:lpstr>
      <vt:lpstr>3- Inheritance : </vt:lpstr>
      <vt:lpstr>4- Encapsulation  :</vt:lpstr>
      <vt:lpstr>4- Encapsulation  :</vt:lpstr>
      <vt:lpstr>5- Abstraction : </vt:lpstr>
      <vt:lpstr>5- Abstraction </vt:lpstr>
      <vt:lpstr> 6-Polymorphism  :</vt:lpstr>
      <vt:lpstr> 7- interface </vt:lpstr>
      <vt:lpstr>PowerPoint Presentation</vt:lpstr>
      <vt:lpstr>8- Association vs Aggregation vs Composition </vt:lpstr>
      <vt:lpstr>8- Association vs Aggregation vs Composition </vt:lpstr>
      <vt:lpstr>8- Association vs Aggregation vs Composition </vt:lpstr>
      <vt:lpstr>Home Work </vt:lpstr>
      <vt:lpstr>References : </vt:lpstr>
      <vt:lpstr>------------------</vt:lpstr>
      <vt:lpstr>------------------</vt:lpstr>
      <vt:lpstr>Two Content Layout with Table</vt:lpstr>
      <vt:lpstr>Two Content Layout with SmartArt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Xamarin </dc:title>
  <dc:creator>Mina Lewes Software Development Engineer</dc:creator>
  <cp:lastModifiedBy>mina anwer</cp:lastModifiedBy>
  <cp:revision>216</cp:revision>
  <dcterms:created xsi:type="dcterms:W3CDTF">2017-09-13T12:56:17Z</dcterms:created>
  <dcterms:modified xsi:type="dcterms:W3CDTF">2017-10-10T22:01:08Z</dcterms:modified>
</cp:coreProperties>
</file>