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handoutMasterIdLst>
    <p:handoutMasterId r:id="rId98"/>
  </p:handoutMasterIdLst>
  <p:sldIdLst>
    <p:sldId id="257" r:id="rId2"/>
    <p:sldId id="258" r:id="rId3"/>
    <p:sldId id="263" r:id="rId4"/>
    <p:sldId id="271" r:id="rId5"/>
    <p:sldId id="292" r:id="rId6"/>
    <p:sldId id="293" r:id="rId7"/>
    <p:sldId id="294" r:id="rId8"/>
    <p:sldId id="280" r:id="rId9"/>
    <p:sldId id="281" r:id="rId10"/>
    <p:sldId id="272" r:id="rId11"/>
    <p:sldId id="273" r:id="rId12"/>
    <p:sldId id="283" r:id="rId13"/>
    <p:sldId id="284" r:id="rId14"/>
    <p:sldId id="285" r:id="rId15"/>
    <p:sldId id="291" r:id="rId16"/>
    <p:sldId id="286" r:id="rId17"/>
    <p:sldId id="287" r:id="rId18"/>
    <p:sldId id="288" r:id="rId19"/>
    <p:sldId id="295" r:id="rId20"/>
    <p:sldId id="296" r:id="rId21"/>
    <p:sldId id="297" r:id="rId22"/>
    <p:sldId id="298" r:id="rId23"/>
    <p:sldId id="299" r:id="rId24"/>
    <p:sldId id="308" r:id="rId25"/>
    <p:sldId id="309" r:id="rId26"/>
    <p:sldId id="310" r:id="rId27"/>
    <p:sldId id="311" r:id="rId28"/>
    <p:sldId id="306" r:id="rId29"/>
    <p:sldId id="312" r:id="rId30"/>
    <p:sldId id="313" r:id="rId31"/>
    <p:sldId id="314" r:id="rId32"/>
    <p:sldId id="315" r:id="rId33"/>
    <p:sldId id="316" r:id="rId34"/>
    <p:sldId id="318" r:id="rId35"/>
    <p:sldId id="317" r:id="rId36"/>
    <p:sldId id="303" r:id="rId37"/>
    <p:sldId id="307" r:id="rId38"/>
    <p:sldId id="319" r:id="rId39"/>
    <p:sldId id="320" r:id="rId40"/>
    <p:sldId id="322" r:id="rId41"/>
    <p:sldId id="323" r:id="rId42"/>
    <p:sldId id="324" r:id="rId43"/>
    <p:sldId id="325" r:id="rId44"/>
    <p:sldId id="326" r:id="rId45"/>
    <p:sldId id="327" r:id="rId46"/>
    <p:sldId id="328" r:id="rId47"/>
    <p:sldId id="333" r:id="rId48"/>
    <p:sldId id="334" r:id="rId49"/>
    <p:sldId id="335" r:id="rId50"/>
    <p:sldId id="336" r:id="rId51"/>
    <p:sldId id="337" r:id="rId52"/>
    <p:sldId id="362" r:id="rId53"/>
    <p:sldId id="338" r:id="rId54"/>
    <p:sldId id="339" r:id="rId55"/>
    <p:sldId id="340" r:id="rId56"/>
    <p:sldId id="341" r:id="rId57"/>
    <p:sldId id="342" r:id="rId58"/>
    <p:sldId id="343" r:id="rId59"/>
    <p:sldId id="344" r:id="rId60"/>
    <p:sldId id="347" r:id="rId61"/>
    <p:sldId id="372" r:id="rId62"/>
    <p:sldId id="370" r:id="rId63"/>
    <p:sldId id="371" r:id="rId64"/>
    <p:sldId id="386" r:id="rId65"/>
    <p:sldId id="387" r:id="rId66"/>
    <p:sldId id="388" r:id="rId67"/>
    <p:sldId id="393" r:id="rId68"/>
    <p:sldId id="394" r:id="rId69"/>
    <p:sldId id="349" r:id="rId70"/>
    <p:sldId id="390" r:id="rId71"/>
    <p:sldId id="391" r:id="rId72"/>
    <p:sldId id="392" r:id="rId73"/>
    <p:sldId id="395" r:id="rId74"/>
    <p:sldId id="396" r:id="rId75"/>
    <p:sldId id="397" r:id="rId76"/>
    <p:sldId id="398" r:id="rId77"/>
    <p:sldId id="399" r:id="rId78"/>
    <p:sldId id="400" r:id="rId79"/>
    <p:sldId id="363" r:id="rId80"/>
    <p:sldId id="369" r:id="rId81"/>
    <p:sldId id="348" r:id="rId82"/>
    <p:sldId id="373" r:id="rId83"/>
    <p:sldId id="364" r:id="rId84"/>
    <p:sldId id="365" r:id="rId85"/>
    <p:sldId id="366" r:id="rId86"/>
    <p:sldId id="374" r:id="rId87"/>
    <p:sldId id="367" r:id="rId88"/>
    <p:sldId id="376" r:id="rId89"/>
    <p:sldId id="375" r:id="rId90"/>
    <p:sldId id="377" r:id="rId91"/>
    <p:sldId id="378" r:id="rId92"/>
    <p:sldId id="379" r:id="rId93"/>
    <p:sldId id="380" r:id="rId94"/>
    <p:sldId id="385" r:id="rId95"/>
    <p:sldId id="353"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94660" autoAdjust="0"/>
  </p:normalViewPr>
  <p:slideViewPr>
    <p:cSldViewPr snapToGrid="0">
      <p:cViewPr varScale="1">
        <p:scale>
          <a:sx n="74" d="100"/>
          <a:sy n="74" d="100"/>
        </p:scale>
        <p:origin x="276" y="72"/>
      </p:cViewPr>
      <p:guideLst/>
    </p:cSldViewPr>
  </p:slideViewPr>
  <p:outlineViewPr>
    <p:cViewPr>
      <p:scale>
        <a:sx n="33" d="100"/>
        <a:sy n="33" d="100"/>
      </p:scale>
      <p:origin x="0" y="-12258"/>
    </p:cViewPr>
  </p:outlineViewPr>
  <p:notesTextViewPr>
    <p:cViewPr>
      <p:scale>
        <a:sx n="1" d="1"/>
        <a:sy n="1" d="1"/>
      </p:scale>
      <p:origin x="0" y="0"/>
    </p:cViewPr>
  </p:notesTextViewPr>
  <p:sorterViewPr>
    <p:cViewPr>
      <p:scale>
        <a:sx n="100" d="100"/>
        <a:sy n="100" d="100"/>
      </p:scale>
      <p:origin x="0" y="-12162"/>
    </p:cViewPr>
  </p:sorterViewPr>
  <p:notesViewPr>
    <p:cSldViewPr snapToGrid="0">
      <p:cViewPr>
        <p:scale>
          <a:sx n="75" d="100"/>
          <a:sy n="75" d="100"/>
        </p:scale>
        <p:origin x="2430" y="-4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11/18/2017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11/18/2017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anose="020B0604020202020204" pitchFamily="34" charset="0"/>
                <a:cs typeface="Arial" panose="020B0604020202020204" pitchFamily="34" charset="0"/>
              </a:rPr>
              <a:t>The out modifier</a:t>
            </a:r>
          </a:p>
          <a:p>
            <a:r>
              <a:rPr lang="en-US" dirty="0">
                <a:latin typeface="Arial" panose="020B0604020202020204" pitchFamily="34" charset="0"/>
                <a:cs typeface="Arial" panose="020B0604020202020204" pitchFamily="34" charset="0"/>
              </a:rPr>
              <a:t>The out modifier works pretty much like the ref modifier. They both ensure that the parameter is passed by reference instead of by value, but they do come with two important differences: A value passed to a ref modifier has to be initialized before calling the method - this is not true for the out modifier, where you can use un-initialized values. On the other hand, you can't leave a function call with an out parameter, without assigning a value to it. Since you can pass in un-initialized values as an out parameter, you are not able to actually use an out parameter inside a function - you can only assign a new value to it.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Whether to use out or ref really depends on the situation, as you will realize once you start using them. Both are typically used to work around the issue of only being able to return one value from a function, with C#.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Using the out modifier is just like using the ref modifier, as shown above. Simply change the ref keyword to the out keyword.</a:t>
            </a:r>
          </a:p>
        </p:txBody>
      </p:sp>
      <p:sp>
        <p:nvSpPr>
          <p:cNvPr id="4" name="Slide Number Placeholder 3"/>
          <p:cNvSpPr>
            <a:spLocks noGrp="1"/>
          </p:cNvSpPr>
          <p:nvPr>
            <p:ph type="sldNum" sz="quarter" idx="10"/>
          </p:nvPr>
        </p:nvSpPr>
        <p:spPr/>
        <p:txBody>
          <a:bodyPr/>
          <a:lstStyle/>
          <a:p>
            <a:fld id="{C8DC57A8-AE18-4654-B6AF-04B3577165BE}" type="slidenum">
              <a:rPr lang="en-US" smtClean="0"/>
              <a:t>32</a:t>
            </a:fld>
            <a:endParaRPr lang="en-US"/>
          </a:p>
        </p:txBody>
      </p:sp>
    </p:spTree>
    <p:extLst>
      <p:ext uri="{BB962C8B-B14F-4D97-AF65-F5344CB8AC3E}">
        <p14:creationId xmlns:p14="http://schemas.microsoft.com/office/powerpoint/2010/main" val="1151751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43</a:t>
            </a:fld>
            <a:endParaRPr lang="en-US"/>
          </a:p>
        </p:txBody>
      </p:sp>
    </p:spTree>
    <p:extLst>
      <p:ext uri="{BB962C8B-B14F-4D97-AF65-F5344CB8AC3E}">
        <p14:creationId xmlns:p14="http://schemas.microsoft.com/office/powerpoint/2010/main" val="157335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44</a:t>
            </a:fld>
            <a:endParaRPr lang="en-US"/>
          </a:p>
        </p:txBody>
      </p:sp>
    </p:spTree>
    <p:extLst>
      <p:ext uri="{BB962C8B-B14F-4D97-AF65-F5344CB8AC3E}">
        <p14:creationId xmlns:p14="http://schemas.microsoft.com/office/powerpoint/2010/main" val="903863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45</a:t>
            </a:fld>
            <a:endParaRPr lang="en-US"/>
          </a:p>
        </p:txBody>
      </p:sp>
    </p:spTree>
    <p:extLst>
      <p:ext uri="{BB962C8B-B14F-4D97-AF65-F5344CB8AC3E}">
        <p14:creationId xmlns:p14="http://schemas.microsoft.com/office/powerpoint/2010/main" val="369928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46</a:t>
            </a:fld>
            <a:endParaRPr lang="en-US"/>
          </a:p>
        </p:txBody>
      </p:sp>
    </p:spTree>
    <p:extLst>
      <p:ext uri="{BB962C8B-B14F-4D97-AF65-F5344CB8AC3E}">
        <p14:creationId xmlns:p14="http://schemas.microsoft.com/office/powerpoint/2010/main" val="118537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47</a:t>
            </a:fld>
            <a:endParaRPr lang="en-US"/>
          </a:p>
        </p:txBody>
      </p:sp>
    </p:spTree>
    <p:extLst>
      <p:ext uri="{BB962C8B-B14F-4D97-AF65-F5344CB8AC3E}">
        <p14:creationId xmlns:p14="http://schemas.microsoft.com/office/powerpoint/2010/main" val="788419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48</a:t>
            </a:fld>
            <a:endParaRPr lang="en-US"/>
          </a:p>
        </p:txBody>
      </p:sp>
    </p:spTree>
    <p:extLst>
      <p:ext uri="{BB962C8B-B14F-4D97-AF65-F5344CB8AC3E}">
        <p14:creationId xmlns:p14="http://schemas.microsoft.com/office/powerpoint/2010/main" val="384408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49</a:t>
            </a:fld>
            <a:endParaRPr lang="en-US"/>
          </a:p>
        </p:txBody>
      </p:sp>
    </p:spTree>
    <p:extLst>
      <p:ext uri="{BB962C8B-B14F-4D97-AF65-F5344CB8AC3E}">
        <p14:creationId xmlns:p14="http://schemas.microsoft.com/office/powerpoint/2010/main" val="4033001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50</a:t>
            </a:fld>
            <a:endParaRPr lang="en-US"/>
          </a:p>
        </p:txBody>
      </p:sp>
    </p:spTree>
    <p:extLst>
      <p:ext uri="{BB962C8B-B14F-4D97-AF65-F5344CB8AC3E}">
        <p14:creationId xmlns:p14="http://schemas.microsoft.com/office/powerpoint/2010/main" val="88872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51</a:t>
            </a:fld>
            <a:endParaRPr lang="en-US"/>
          </a:p>
        </p:txBody>
      </p:sp>
    </p:spTree>
    <p:extLst>
      <p:ext uri="{BB962C8B-B14F-4D97-AF65-F5344CB8AC3E}">
        <p14:creationId xmlns:p14="http://schemas.microsoft.com/office/powerpoint/2010/main" val="166283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53</a:t>
            </a:fld>
            <a:endParaRPr lang="en-US"/>
          </a:p>
        </p:txBody>
      </p:sp>
    </p:spTree>
    <p:extLst>
      <p:ext uri="{BB962C8B-B14F-4D97-AF65-F5344CB8AC3E}">
        <p14:creationId xmlns:p14="http://schemas.microsoft.com/office/powerpoint/2010/main" val="125502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33</a:t>
            </a:fld>
            <a:endParaRPr lang="en-US"/>
          </a:p>
        </p:txBody>
      </p:sp>
    </p:spTree>
    <p:extLst>
      <p:ext uri="{BB962C8B-B14F-4D97-AF65-F5344CB8AC3E}">
        <p14:creationId xmlns:p14="http://schemas.microsoft.com/office/powerpoint/2010/main" val="394166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54</a:t>
            </a:fld>
            <a:endParaRPr lang="en-US"/>
          </a:p>
        </p:txBody>
      </p:sp>
    </p:spTree>
    <p:extLst>
      <p:ext uri="{BB962C8B-B14F-4D97-AF65-F5344CB8AC3E}">
        <p14:creationId xmlns:p14="http://schemas.microsoft.com/office/powerpoint/2010/main" val="28352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55</a:t>
            </a:fld>
            <a:endParaRPr lang="en-US"/>
          </a:p>
        </p:txBody>
      </p:sp>
    </p:spTree>
    <p:extLst>
      <p:ext uri="{BB962C8B-B14F-4D97-AF65-F5344CB8AC3E}">
        <p14:creationId xmlns:p14="http://schemas.microsoft.com/office/powerpoint/2010/main" val="520330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56</a:t>
            </a:fld>
            <a:endParaRPr lang="en-US"/>
          </a:p>
        </p:txBody>
      </p:sp>
    </p:spTree>
    <p:extLst>
      <p:ext uri="{BB962C8B-B14F-4D97-AF65-F5344CB8AC3E}">
        <p14:creationId xmlns:p14="http://schemas.microsoft.com/office/powerpoint/2010/main" val="2612702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57</a:t>
            </a:fld>
            <a:endParaRPr lang="en-US"/>
          </a:p>
        </p:txBody>
      </p:sp>
    </p:spTree>
    <p:extLst>
      <p:ext uri="{BB962C8B-B14F-4D97-AF65-F5344CB8AC3E}">
        <p14:creationId xmlns:p14="http://schemas.microsoft.com/office/powerpoint/2010/main" val="2101899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58</a:t>
            </a:fld>
            <a:endParaRPr lang="en-US"/>
          </a:p>
        </p:txBody>
      </p:sp>
    </p:spTree>
    <p:extLst>
      <p:ext uri="{BB962C8B-B14F-4D97-AF65-F5344CB8AC3E}">
        <p14:creationId xmlns:p14="http://schemas.microsoft.com/office/powerpoint/2010/main" val="2659252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59</a:t>
            </a:fld>
            <a:endParaRPr lang="en-US"/>
          </a:p>
        </p:txBody>
      </p:sp>
    </p:spTree>
    <p:extLst>
      <p:ext uri="{BB962C8B-B14F-4D97-AF65-F5344CB8AC3E}">
        <p14:creationId xmlns:p14="http://schemas.microsoft.com/office/powerpoint/2010/main" val="307085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60</a:t>
            </a:fld>
            <a:endParaRPr lang="en-US"/>
          </a:p>
        </p:txBody>
      </p:sp>
    </p:spTree>
    <p:extLst>
      <p:ext uri="{BB962C8B-B14F-4D97-AF65-F5344CB8AC3E}">
        <p14:creationId xmlns:p14="http://schemas.microsoft.com/office/powerpoint/2010/main" val="2001355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64</a:t>
            </a:fld>
            <a:endParaRPr lang="en-US"/>
          </a:p>
        </p:txBody>
      </p:sp>
    </p:spTree>
    <p:extLst>
      <p:ext uri="{BB962C8B-B14F-4D97-AF65-F5344CB8AC3E}">
        <p14:creationId xmlns:p14="http://schemas.microsoft.com/office/powerpoint/2010/main" val="1988155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65</a:t>
            </a:fld>
            <a:endParaRPr lang="en-US"/>
          </a:p>
        </p:txBody>
      </p:sp>
    </p:spTree>
    <p:extLst>
      <p:ext uri="{BB962C8B-B14F-4D97-AF65-F5344CB8AC3E}">
        <p14:creationId xmlns:p14="http://schemas.microsoft.com/office/powerpoint/2010/main" val="431280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66</a:t>
            </a:fld>
            <a:endParaRPr lang="en-US"/>
          </a:p>
        </p:txBody>
      </p:sp>
    </p:spTree>
    <p:extLst>
      <p:ext uri="{BB962C8B-B14F-4D97-AF65-F5344CB8AC3E}">
        <p14:creationId xmlns:p14="http://schemas.microsoft.com/office/powerpoint/2010/main" val="317311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34</a:t>
            </a:fld>
            <a:endParaRPr lang="en-US"/>
          </a:p>
        </p:txBody>
      </p:sp>
    </p:spTree>
    <p:extLst>
      <p:ext uri="{BB962C8B-B14F-4D97-AF65-F5344CB8AC3E}">
        <p14:creationId xmlns:p14="http://schemas.microsoft.com/office/powerpoint/2010/main" val="1395924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69</a:t>
            </a:fld>
            <a:endParaRPr lang="en-US"/>
          </a:p>
        </p:txBody>
      </p:sp>
    </p:spTree>
    <p:extLst>
      <p:ext uri="{BB962C8B-B14F-4D97-AF65-F5344CB8AC3E}">
        <p14:creationId xmlns:p14="http://schemas.microsoft.com/office/powerpoint/2010/main" val="3545710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70</a:t>
            </a:fld>
            <a:endParaRPr lang="en-US"/>
          </a:p>
        </p:txBody>
      </p:sp>
    </p:spTree>
    <p:extLst>
      <p:ext uri="{BB962C8B-B14F-4D97-AF65-F5344CB8AC3E}">
        <p14:creationId xmlns:p14="http://schemas.microsoft.com/office/powerpoint/2010/main" val="2245943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71</a:t>
            </a:fld>
            <a:endParaRPr lang="en-US"/>
          </a:p>
        </p:txBody>
      </p:sp>
    </p:spTree>
    <p:extLst>
      <p:ext uri="{BB962C8B-B14F-4D97-AF65-F5344CB8AC3E}">
        <p14:creationId xmlns:p14="http://schemas.microsoft.com/office/powerpoint/2010/main" val="2378016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72</a:t>
            </a:fld>
            <a:endParaRPr lang="en-US"/>
          </a:p>
        </p:txBody>
      </p:sp>
    </p:spTree>
    <p:extLst>
      <p:ext uri="{BB962C8B-B14F-4D97-AF65-F5344CB8AC3E}">
        <p14:creationId xmlns:p14="http://schemas.microsoft.com/office/powerpoint/2010/main" val="2888286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73</a:t>
            </a:fld>
            <a:endParaRPr lang="en-US"/>
          </a:p>
        </p:txBody>
      </p:sp>
    </p:spTree>
    <p:extLst>
      <p:ext uri="{BB962C8B-B14F-4D97-AF65-F5344CB8AC3E}">
        <p14:creationId xmlns:p14="http://schemas.microsoft.com/office/powerpoint/2010/main" val="2446961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74</a:t>
            </a:fld>
            <a:endParaRPr lang="en-US"/>
          </a:p>
        </p:txBody>
      </p:sp>
    </p:spTree>
    <p:extLst>
      <p:ext uri="{BB962C8B-B14F-4D97-AF65-F5344CB8AC3E}">
        <p14:creationId xmlns:p14="http://schemas.microsoft.com/office/powerpoint/2010/main" val="20356908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75</a:t>
            </a:fld>
            <a:endParaRPr lang="en-US"/>
          </a:p>
        </p:txBody>
      </p:sp>
    </p:spTree>
    <p:extLst>
      <p:ext uri="{BB962C8B-B14F-4D97-AF65-F5344CB8AC3E}">
        <p14:creationId xmlns:p14="http://schemas.microsoft.com/office/powerpoint/2010/main" val="780839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76</a:t>
            </a:fld>
            <a:endParaRPr lang="en-US"/>
          </a:p>
        </p:txBody>
      </p:sp>
    </p:spTree>
    <p:extLst>
      <p:ext uri="{BB962C8B-B14F-4D97-AF65-F5344CB8AC3E}">
        <p14:creationId xmlns:p14="http://schemas.microsoft.com/office/powerpoint/2010/main" val="2910428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77</a:t>
            </a:fld>
            <a:endParaRPr lang="en-US"/>
          </a:p>
        </p:txBody>
      </p:sp>
    </p:spTree>
    <p:extLst>
      <p:ext uri="{BB962C8B-B14F-4D97-AF65-F5344CB8AC3E}">
        <p14:creationId xmlns:p14="http://schemas.microsoft.com/office/powerpoint/2010/main" val="14897135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81</a:t>
            </a:fld>
            <a:endParaRPr lang="en-US"/>
          </a:p>
        </p:txBody>
      </p:sp>
    </p:spTree>
    <p:extLst>
      <p:ext uri="{BB962C8B-B14F-4D97-AF65-F5344CB8AC3E}">
        <p14:creationId xmlns:p14="http://schemas.microsoft.com/office/powerpoint/2010/main" val="1625253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35</a:t>
            </a:fld>
            <a:endParaRPr lang="en-US"/>
          </a:p>
        </p:txBody>
      </p:sp>
    </p:spTree>
    <p:extLst>
      <p:ext uri="{BB962C8B-B14F-4D97-AF65-F5344CB8AC3E}">
        <p14:creationId xmlns:p14="http://schemas.microsoft.com/office/powerpoint/2010/main" val="1591180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83</a:t>
            </a:fld>
            <a:endParaRPr lang="en-US"/>
          </a:p>
        </p:txBody>
      </p:sp>
    </p:spTree>
    <p:extLst>
      <p:ext uri="{BB962C8B-B14F-4D97-AF65-F5344CB8AC3E}">
        <p14:creationId xmlns:p14="http://schemas.microsoft.com/office/powerpoint/2010/main" val="1749264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84</a:t>
            </a:fld>
            <a:endParaRPr lang="en-US"/>
          </a:p>
        </p:txBody>
      </p:sp>
    </p:spTree>
    <p:extLst>
      <p:ext uri="{BB962C8B-B14F-4D97-AF65-F5344CB8AC3E}">
        <p14:creationId xmlns:p14="http://schemas.microsoft.com/office/powerpoint/2010/main" val="1074980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85</a:t>
            </a:fld>
            <a:endParaRPr lang="en-US"/>
          </a:p>
        </p:txBody>
      </p:sp>
    </p:spTree>
    <p:extLst>
      <p:ext uri="{BB962C8B-B14F-4D97-AF65-F5344CB8AC3E}">
        <p14:creationId xmlns:p14="http://schemas.microsoft.com/office/powerpoint/2010/main" val="1246633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86</a:t>
            </a:fld>
            <a:endParaRPr lang="en-US"/>
          </a:p>
        </p:txBody>
      </p:sp>
    </p:spTree>
    <p:extLst>
      <p:ext uri="{BB962C8B-B14F-4D97-AF65-F5344CB8AC3E}">
        <p14:creationId xmlns:p14="http://schemas.microsoft.com/office/powerpoint/2010/main" val="40509748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87</a:t>
            </a:fld>
            <a:endParaRPr lang="en-US"/>
          </a:p>
        </p:txBody>
      </p:sp>
    </p:spTree>
    <p:extLst>
      <p:ext uri="{BB962C8B-B14F-4D97-AF65-F5344CB8AC3E}">
        <p14:creationId xmlns:p14="http://schemas.microsoft.com/office/powerpoint/2010/main" val="42354733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88</a:t>
            </a:fld>
            <a:endParaRPr lang="en-US"/>
          </a:p>
        </p:txBody>
      </p:sp>
    </p:spTree>
    <p:extLst>
      <p:ext uri="{BB962C8B-B14F-4D97-AF65-F5344CB8AC3E}">
        <p14:creationId xmlns:p14="http://schemas.microsoft.com/office/powerpoint/2010/main" val="520318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89</a:t>
            </a:fld>
            <a:endParaRPr lang="en-US"/>
          </a:p>
        </p:txBody>
      </p:sp>
    </p:spTree>
    <p:extLst>
      <p:ext uri="{BB962C8B-B14F-4D97-AF65-F5344CB8AC3E}">
        <p14:creationId xmlns:p14="http://schemas.microsoft.com/office/powerpoint/2010/main" val="5680546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90</a:t>
            </a:fld>
            <a:endParaRPr lang="en-US"/>
          </a:p>
        </p:txBody>
      </p:sp>
    </p:spTree>
    <p:extLst>
      <p:ext uri="{BB962C8B-B14F-4D97-AF65-F5344CB8AC3E}">
        <p14:creationId xmlns:p14="http://schemas.microsoft.com/office/powerpoint/2010/main" val="62484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38</a:t>
            </a:fld>
            <a:endParaRPr lang="en-US"/>
          </a:p>
        </p:txBody>
      </p:sp>
    </p:spTree>
    <p:extLst>
      <p:ext uri="{BB962C8B-B14F-4D97-AF65-F5344CB8AC3E}">
        <p14:creationId xmlns:p14="http://schemas.microsoft.com/office/powerpoint/2010/main" val="53459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39</a:t>
            </a:fld>
            <a:endParaRPr lang="en-US"/>
          </a:p>
        </p:txBody>
      </p:sp>
    </p:spTree>
    <p:extLst>
      <p:ext uri="{BB962C8B-B14F-4D97-AF65-F5344CB8AC3E}">
        <p14:creationId xmlns:p14="http://schemas.microsoft.com/office/powerpoint/2010/main" val="173593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40</a:t>
            </a:fld>
            <a:endParaRPr lang="en-US"/>
          </a:p>
        </p:txBody>
      </p:sp>
    </p:spTree>
    <p:extLst>
      <p:ext uri="{BB962C8B-B14F-4D97-AF65-F5344CB8AC3E}">
        <p14:creationId xmlns:p14="http://schemas.microsoft.com/office/powerpoint/2010/main" val="315422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41</a:t>
            </a:fld>
            <a:endParaRPr lang="en-US"/>
          </a:p>
        </p:txBody>
      </p:sp>
    </p:spTree>
    <p:extLst>
      <p:ext uri="{BB962C8B-B14F-4D97-AF65-F5344CB8AC3E}">
        <p14:creationId xmlns:p14="http://schemas.microsoft.com/office/powerpoint/2010/main" val="149950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42</a:t>
            </a:fld>
            <a:endParaRPr lang="en-US"/>
          </a:p>
        </p:txBody>
      </p:sp>
    </p:spTree>
    <p:extLst>
      <p:ext uri="{BB962C8B-B14F-4D97-AF65-F5344CB8AC3E}">
        <p14:creationId xmlns:p14="http://schemas.microsoft.com/office/powerpoint/2010/main" val="998685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11/18/2017</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11/18/2017</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11/18/2017</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11/18/2017</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11/18/2017</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11/18/2017</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11/18/2017</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11/18/2017</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11/18/2017</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11/18/2017</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11/18/2017</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11/18/2017</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11/18/2017</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csharp/if_statement_in_csharp.htm" TargetMode="External"/><Relationship Id="rId7" Type="http://schemas.openxmlformats.org/officeDocument/2006/relationships/hyperlink" Target="https://www.tutorialspoint.com/csharp/nested_switch_statements_in_csharp.htm"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hyperlink" Target="https://www.tutorialspoint.com/csharp/switch_statement_in_csharp.htm" TargetMode="External"/><Relationship Id="rId5" Type="http://schemas.openxmlformats.org/officeDocument/2006/relationships/hyperlink" Target="https://www.tutorialspoint.com/csharp/nested_if_statements_in_csharp.htm" TargetMode="External"/><Relationship Id="rId4" Type="http://schemas.openxmlformats.org/officeDocument/2006/relationships/hyperlink" Target="https://www.tutorialspoint.com/csharp/if_else_statement_in_csharp.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csharp/csharp_continue_statement.htm" TargetMode="External"/><Relationship Id="rId2" Type="http://schemas.openxmlformats.org/officeDocument/2006/relationships/hyperlink" Target="https://www.tutorialspoint.com/csharp/csharp_break_statement.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ocs.microsoft.com/en-us/visualstudio/debugger/debugger-tips-and-trick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7" Type="http://schemas.openxmlformats.org/officeDocument/2006/relationships/hyperlink" Target="http://www.tutorialsteacher.com/csharp/csharp-queu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www.tutorialsteacher.com/csharp/csharp-stack" TargetMode="External"/><Relationship Id="rId5" Type="http://schemas.openxmlformats.org/officeDocument/2006/relationships/hyperlink" Target="http://www.tutorialsteacher.com/csharp/csharp-sortedlist" TargetMode="External"/><Relationship Id="rId4" Type="http://schemas.openxmlformats.org/officeDocument/2006/relationships/hyperlink" Target="http://www.tutorialsteacher.com/csharp/csharp-arraylist"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hyperlink" Target="https://www.codeproject.com/Articles/22769/Introduction-to-Object-Oriented-Programming-Concep"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9055" y="1623646"/>
            <a:ext cx="6858002" cy="1828800"/>
          </a:xfrm>
        </p:spPr>
        <p:txBody>
          <a:bodyPr>
            <a:normAutofit/>
          </a:bodyPr>
          <a:lstStyle/>
          <a:p>
            <a:r>
              <a:rPr lang="en-US" sz="7200" b="1" dirty="0" smtClean="0">
                <a:solidFill>
                  <a:schemeClr val="tx1">
                    <a:lumMod val="75000"/>
                  </a:schemeClr>
                </a:solidFill>
                <a:effectLst>
                  <a:outerShdw blurRad="38100" dist="38100" dir="2700000" algn="tl">
                    <a:srgbClr val="000000">
                      <a:alpha val="43137"/>
                    </a:srgbClr>
                  </a:outerShdw>
                </a:effectLst>
              </a:rPr>
              <a:t>C Sharp</a:t>
            </a:r>
            <a:endParaRPr lang="en-US" sz="7200" b="1" dirty="0">
              <a:solidFill>
                <a:schemeClr val="tx1">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206993" y="3452446"/>
            <a:ext cx="6858002" cy="914400"/>
          </a:xfrm>
        </p:spPr>
        <p:txBody>
          <a:bodyPr>
            <a:normAutofit/>
          </a:bodyPr>
          <a:lstStyle/>
          <a:p>
            <a:r>
              <a:rPr lang="en-US" sz="2800" dirty="0" smtClean="0">
                <a:effectLst>
                  <a:outerShdw blurRad="38100" dist="38100" dir="2700000" algn="tl">
                    <a:srgbClr val="000000">
                      <a:alpha val="43137"/>
                    </a:srgbClr>
                  </a:outerShdw>
                </a:effectLst>
              </a:rPr>
              <a:t>One Language For All Devices</a:t>
            </a:r>
            <a:endParaRPr lang="en-US" sz="2800" dirty="0">
              <a:effectLst>
                <a:outerShdw blurRad="38100" dist="38100" dir="2700000" algn="tl">
                  <a:srgbClr val="000000">
                    <a:alpha val="43137"/>
                  </a:srgbClr>
                </a:outerShdw>
              </a:effectLst>
            </a:endParaRPr>
          </a:p>
        </p:txBody>
      </p:sp>
      <p:sp>
        <p:nvSpPr>
          <p:cNvPr id="4" name="Subtitle 2"/>
          <p:cNvSpPr txBox="1">
            <a:spLocks/>
          </p:cNvSpPr>
          <p:nvPr/>
        </p:nvSpPr>
        <p:spPr>
          <a:xfrm>
            <a:off x="4769703" y="5527430"/>
            <a:ext cx="6858002" cy="9144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9pPr>
          </a:lstStyle>
          <a:p>
            <a:r>
              <a:rPr lang="en-US" sz="2300" b="1" dirty="0" smtClean="0">
                <a:solidFill>
                  <a:schemeClr val="tx2"/>
                </a:solidFill>
                <a:effectLst>
                  <a:outerShdw blurRad="38100" dist="38100" dir="2700000" algn="tl">
                    <a:srgbClr val="000000">
                      <a:alpha val="43137"/>
                    </a:srgbClr>
                  </a:outerShdw>
                </a:effectLst>
              </a:rPr>
              <a:t>Eng. / mina anwer Lewes</a:t>
            </a:r>
            <a:br>
              <a:rPr lang="en-US" sz="2300" b="1" dirty="0" smtClean="0">
                <a:solidFill>
                  <a:schemeClr val="tx2"/>
                </a:solidFill>
                <a:effectLst>
                  <a:outerShdw blurRad="38100" dist="38100" dir="2700000" algn="tl">
                    <a:srgbClr val="000000">
                      <a:alpha val="43137"/>
                    </a:srgbClr>
                  </a:outerShdw>
                </a:effectLst>
              </a:rPr>
            </a:br>
            <a:r>
              <a:rPr lang="en-US" sz="2300" b="1" dirty="0" smtClean="0">
                <a:solidFill>
                  <a:schemeClr val="tx2"/>
                </a:solidFill>
                <a:effectLst>
                  <a:outerShdw blurRad="38100" dist="38100" dir="2700000" algn="tl">
                    <a:srgbClr val="000000">
                      <a:alpha val="43137"/>
                    </a:srgbClr>
                  </a:outerShdw>
                </a:effectLst>
              </a:rPr>
              <a:t>01221926646</a:t>
            </a:r>
            <a:endParaRPr lang="en-US" sz="23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73" y="101600"/>
            <a:ext cx="10058402" cy="508000"/>
          </a:xfrm>
        </p:spPr>
        <p:txBody>
          <a:bodyPr>
            <a:normAutofit/>
          </a:bodyPr>
          <a:lstStyle/>
          <a:p>
            <a:r>
              <a:rPr lang="en-US" sz="2800" dirty="0"/>
              <a:t>1- Hello World Program . </a:t>
            </a:r>
          </a:p>
        </p:txBody>
      </p:sp>
      <p:sp>
        <p:nvSpPr>
          <p:cNvPr id="3" name="Content Placeholder 2"/>
          <p:cNvSpPr>
            <a:spLocks noGrp="1"/>
          </p:cNvSpPr>
          <p:nvPr>
            <p:ph idx="1"/>
          </p:nvPr>
        </p:nvSpPr>
        <p:spPr>
          <a:xfrm>
            <a:off x="862014" y="863600"/>
            <a:ext cx="10058400" cy="4229100"/>
          </a:xfrm>
        </p:spPr>
        <p:txBody>
          <a:bodyPr/>
          <a:lstStyle/>
          <a:p>
            <a:r>
              <a:rPr lang="en-US" dirty="0" smtClean="0"/>
              <a:t>Your First Hello World Program will be some thing Like this :</a:t>
            </a:r>
            <a:br>
              <a:rPr lang="en-US" dirty="0" smtClean="0"/>
            </a:br>
            <a:endParaRPr lang="en-US" dirty="0"/>
          </a:p>
        </p:txBody>
      </p:sp>
      <p:sp>
        <p:nvSpPr>
          <p:cNvPr id="4" name="Rectangle 1"/>
          <p:cNvSpPr>
            <a:spLocks noChangeArrowheads="1"/>
          </p:cNvSpPr>
          <p:nvPr/>
        </p:nvSpPr>
        <p:spPr bwMode="auto">
          <a:xfrm>
            <a:off x="222273" y="1488782"/>
            <a:ext cx="11744280" cy="44549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System.Collections.Generic;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System.Text;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ConsoleApplication1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Program </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args)</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 </a:t>
            </a:r>
          </a:p>
          <a:p>
            <a:pPr lvl="3" eaLnBrk="0" fontAlgn="base" hangingPunct="0">
              <a:spcBef>
                <a:spcPct val="0"/>
              </a:spcBef>
              <a:spcAft>
                <a:spcPct val="0"/>
              </a:spcAft>
            </a:pPr>
            <a:endParaRPr kumimoji="0" lang="en-US" altLang="en-US" sz="1400" b="0" i="0" u="none" strike="noStrike" cap="none" normalizeH="0" baseline="0" dirty="0" smtClean="0">
              <a:ln>
                <a:noFill/>
              </a:ln>
              <a:solidFill>
                <a:srgbClr val="000000"/>
              </a:solidFill>
              <a:effectLst/>
              <a:latin typeface="Arial Unicode MS" panose="020B0604020202020204" pitchFamily="34" charset="-128"/>
            </a:endParaRP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Console.WriteLine("Hello, world!"); </a:t>
            </a: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Console.ReadLine(); </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081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1- Hello World Program . </a:t>
            </a:r>
          </a:p>
        </p:txBody>
      </p:sp>
      <p:sp>
        <p:nvSpPr>
          <p:cNvPr id="3" name="Content Placeholder 2"/>
          <p:cNvSpPr>
            <a:spLocks noGrp="1"/>
          </p:cNvSpPr>
          <p:nvPr>
            <p:ph idx="1"/>
          </p:nvPr>
        </p:nvSpPr>
        <p:spPr>
          <a:xfrm>
            <a:off x="620714" y="736600"/>
            <a:ext cx="10058400" cy="4229100"/>
          </a:xfrm>
        </p:spPr>
        <p:txBody>
          <a:bodyPr/>
          <a:lstStyle/>
          <a:p>
            <a:r>
              <a:rPr lang="en-US" dirty="0" smtClean="0">
                <a:latin typeface="Arial" panose="020B0604020202020204" pitchFamily="34" charset="0"/>
                <a:cs typeface="Arial" panose="020B0604020202020204" pitchFamily="34" charset="0"/>
              </a:rPr>
              <a:t>Hit F5 to Run your app .</a:t>
            </a:r>
          </a:p>
          <a:p>
            <a:r>
              <a:rPr lang="en-US" dirty="0" smtClean="0">
                <a:latin typeface="Arial" panose="020B0604020202020204" pitchFamily="34" charset="0"/>
                <a:cs typeface="Arial" panose="020B0604020202020204" pitchFamily="34" charset="0"/>
              </a:rPr>
              <a:t>Hit F4 to Debug . </a:t>
            </a:r>
          </a:p>
          <a:p>
            <a:r>
              <a:rPr lang="en-US" dirty="0" smtClean="0">
                <a:latin typeface="Arial" panose="020B0604020202020204" pitchFamily="34" charset="0"/>
                <a:cs typeface="Arial" panose="020B0604020202020204" pitchFamily="34" charset="0"/>
              </a:rPr>
              <a:t>Use all debugging tools to debug your code .</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17247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2- Data Types : </a:t>
            </a:r>
            <a:endParaRPr lang="en-US" sz="2800" dirty="0"/>
          </a:p>
        </p:txBody>
      </p:sp>
      <p:sp>
        <p:nvSpPr>
          <p:cNvPr id="3" name="Content Placeholder 2"/>
          <p:cNvSpPr>
            <a:spLocks noGrp="1"/>
          </p:cNvSpPr>
          <p:nvPr>
            <p:ph idx="1"/>
          </p:nvPr>
        </p:nvSpPr>
        <p:spPr>
          <a:xfrm>
            <a:off x="419100" y="736600"/>
            <a:ext cx="11074400" cy="5689600"/>
          </a:xfrm>
        </p:spPr>
        <p:txBody>
          <a:bodyPr>
            <a:normAutofit fontScale="77500" lnSpcReduction="20000"/>
          </a:bodyPr>
          <a:lstStyle/>
          <a:p>
            <a:pPr marL="0" indent="0">
              <a:buNone/>
            </a:pP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bool</a:t>
            </a:r>
            <a:r>
              <a:rPr lang="en-US" sz="2800" dirty="0">
                <a:solidFill>
                  <a:schemeClr val="accent4"/>
                </a:solidFill>
                <a:latin typeface="Arial" panose="020B0604020202020204" pitchFamily="34" charset="0"/>
                <a:cs typeface="Arial" panose="020B0604020202020204" pitchFamily="34" charset="0"/>
              </a:rPr>
              <a:t> </a:t>
            </a:r>
            <a:r>
              <a:rPr lang="en-US" sz="2800" dirty="0" smtClean="0">
                <a:solidFill>
                  <a:schemeClr val="accent4"/>
                </a:solidFill>
                <a:latin typeface="Arial" panose="020B0604020202020204" pitchFamily="34" charset="0"/>
                <a:cs typeface="Arial" panose="020B0604020202020204" pitchFamily="34" charset="0"/>
              </a:rPr>
              <a:t> is </a:t>
            </a:r>
            <a:r>
              <a:rPr lang="en-US" sz="2800" dirty="0">
                <a:solidFill>
                  <a:schemeClr val="accent4"/>
                </a:solidFill>
                <a:latin typeface="Arial" panose="020B0604020202020204" pitchFamily="34" charset="0"/>
                <a:cs typeface="Arial" panose="020B0604020202020204" pitchFamily="34" charset="0"/>
              </a:rPr>
              <a:t>one of the simplest data types. It can contain only 2 values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false </a:t>
            </a:r>
            <a:r>
              <a:rPr lang="en-US" sz="2800" dirty="0">
                <a:solidFill>
                  <a:schemeClr val="accent4"/>
                </a:solidFill>
                <a:latin typeface="Arial" panose="020B0604020202020204" pitchFamily="34" charset="0"/>
                <a:cs typeface="Arial" panose="020B0604020202020204" pitchFamily="34" charset="0"/>
              </a:rPr>
              <a:t>or true. The bool type is important to understand when using logical operators like the if statement.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a:t>
            </a:r>
            <a:r>
              <a:rPr lang="en-US" sz="2800" b="1" dirty="0" err="1"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a:t>
            </a: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dirty="0">
                <a:solidFill>
                  <a:schemeClr val="accent4"/>
                </a:solidFill>
                <a:latin typeface="Arial" panose="020B0604020202020204" pitchFamily="34" charset="0"/>
                <a:cs typeface="Arial" panose="020B0604020202020204" pitchFamily="34" charset="0"/>
              </a:rPr>
              <a:t> is short for integer, a data type for storing numbers without decimals. When working with numbers, </a:t>
            </a:r>
            <a:r>
              <a:rPr lang="en-US" sz="2800" dirty="0" err="1">
                <a:solidFill>
                  <a:schemeClr val="accent4"/>
                </a:solidFill>
                <a:latin typeface="Arial" panose="020B0604020202020204" pitchFamily="34" charset="0"/>
                <a:cs typeface="Arial" panose="020B0604020202020204" pitchFamily="34" charset="0"/>
              </a:rPr>
              <a:t>int</a:t>
            </a:r>
            <a:r>
              <a:rPr lang="en-US" sz="2800" dirty="0">
                <a:solidFill>
                  <a:schemeClr val="accent4"/>
                </a:solidFill>
                <a:latin typeface="Arial" panose="020B0604020202020204" pitchFamily="34" charset="0"/>
                <a:cs typeface="Arial" panose="020B0604020202020204" pitchFamily="34" charset="0"/>
              </a:rPr>
              <a:t> is the most commonly used data type. Integers have several data types within C#, depending on the size of the number they are supposed to store.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string</a:t>
            </a:r>
            <a:r>
              <a:rPr lang="en-US" sz="2800" dirty="0">
                <a:solidFill>
                  <a:schemeClr val="accent4"/>
                </a:solidFill>
                <a:latin typeface="Arial" panose="020B0604020202020204" pitchFamily="34" charset="0"/>
                <a:cs typeface="Arial" panose="020B0604020202020204" pitchFamily="34" charset="0"/>
              </a:rPr>
              <a:t> is used for storing text, that is, a number of chars. In C#, strings are immutable, which means that strings are never changed after they have been created. When using methods which changes a string, the actual string is not changed - a new string is returned instead.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char</a:t>
            </a:r>
            <a:r>
              <a:rPr lang="en-US" sz="2800" dirty="0">
                <a:solidFill>
                  <a:schemeClr val="accent4"/>
                </a:solidFill>
                <a:latin typeface="Arial" panose="020B0604020202020204" pitchFamily="34" charset="0"/>
                <a:cs typeface="Arial" panose="020B0604020202020204" pitchFamily="34" charset="0"/>
              </a:rPr>
              <a:t> is used for storing a single character.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Float </a:t>
            </a:r>
            <a:r>
              <a:rPr lang="en-US" sz="2800" dirty="0">
                <a:solidFill>
                  <a:schemeClr val="accent4"/>
                </a:solidFill>
                <a:latin typeface="Arial" panose="020B0604020202020204" pitchFamily="34" charset="0"/>
                <a:cs typeface="Arial" panose="020B0604020202020204" pitchFamily="34" charset="0"/>
              </a:rPr>
              <a:t> is one of the data types used to store numbers which may or may not contain decimals</a:t>
            </a:r>
            <a:r>
              <a:rPr lang="en-US" sz="2800" dirty="0" smtClean="0">
                <a:solidFill>
                  <a:schemeClr val="accent4"/>
                </a:solidFill>
                <a:latin typeface="Arial" panose="020B0604020202020204" pitchFamily="34" charset="0"/>
                <a:cs typeface="Arial" panose="020B0604020202020204" pitchFamily="34" charset="0"/>
              </a:rPr>
              <a:t>.</a:t>
            </a:r>
            <a:endParaRPr lang="en-US" sz="2800" dirty="0">
              <a:solidFill>
                <a:schemeClr val="accent4"/>
              </a:solidFill>
              <a:latin typeface="Arial" panose="020B0604020202020204" pitchFamily="34" charset="0"/>
              <a:cs typeface="Arial" panose="020B0604020202020204" pitchFamily="34" charset="0"/>
            </a:endParaRPr>
          </a:p>
          <a:p>
            <a:pPr marL="0" indent="0">
              <a:buNone/>
            </a:pPr>
            <a:r>
              <a:rPr lang="en-US" sz="2800" dirty="0">
                <a:solidFill>
                  <a:schemeClr val="accent4"/>
                </a:solidFill>
                <a:latin typeface="Arial" panose="020B0604020202020204" pitchFamily="34" charset="0"/>
                <a:cs typeface="Arial" panose="020B0604020202020204" pitchFamily="34" charset="0"/>
              </a:rPr>
              <a:t>            And more …….. </a:t>
            </a:r>
            <a:endParaRPr lang="en-US" dirty="0">
              <a:latin typeface="Arial" panose="020B0604020202020204" pitchFamily="34" charset="0"/>
              <a:cs typeface="Old Antic Bold" pitchFamily="2" charset="-78"/>
            </a:endParaRPr>
          </a:p>
        </p:txBody>
      </p:sp>
    </p:spTree>
    <p:extLst>
      <p:ext uri="{BB962C8B-B14F-4D97-AF65-F5344CB8AC3E}">
        <p14:creationId xmlns:p14="http://schemas.microsoft.com/office/powerpoint/2010/main" val="290545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2- Data Types : </a:t>
            </a:r>
          </a:p>
        </p:txBody>
      </p:sp>
      <p:sp>
        <p:nvSpPr>
          <p:cNvPr id="3" name="Content Placeholder 2"/>
          <p:cNvSpPr>
            <a:spLocks noGrp="1"/>
          </p:cNvSpPr>
          <p:nvPr>
            <p:ph idx="1"/>
          </p:nvPr>
        </p:nvSpPr>
        <p:spPr>
          <a:xfrm>
            <a:off x="620714" y="736600"/>
            <a:ext cx="10058400" cy="4953000"/>
          </a:xfrm>
        </p:spPr>
        <p:txBody>
          <a:bodyPr>
            <a:normAutofit lnSpcReduction="10000"/>
          </a:bodyPr>
          <a:lstStyle/>
          <a:p>
            <a:r>
              <a:rPr lang="en-US" dirty="0" smtClean="0">
                <a:solidFill>
                  <a:schemeClr val="accent4"/>
                </a:solidFill>
                <a:latin typeface="Arial" panose="020B0604020202020204" pitchFamily="34" charset="0"/>
                <a:cs typeface="Arial" panose="020B0604020202020204" pitchFamily="34" charset="0"/>
              </a:rPr>
              <a:t>What is  </a:t>
            </a:r>
            <a:r>
              <a:rPr lang="en-US" dirty="0">
                <a:solidFill>
                  <a:schemeClr val="accent4"/>
                </a:solidFill>
                <a:latin typeface="Arial" panose="020B0604020202020204" pitchFamily="34" charset="0"/>
                <a:cs typeface="Arial" panose="020B0604020202020204" pitchFamily="34" charset="0"/>
              </a:rPr>
              <a:t>variable  </a:t>
            </a:r>
            <a:r>
              <a:rPr lang="en-US" dirty="0" smtClean="0">
                <a:solidFill>
                  <a:schemeClr val="accent4"/>
                </a:solidFill>
                <a:latin typeface="Arial" panose="020B0604020202020204" pitchFamily="34" charset="0"/>
                <a:cs typeface="Arial" panose="020B0604020202020204" pitchFamily="34" charset="0"/>
              </a:rPr>
              <a:t>?</a:t>
            </a: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 variable can be compared to a storage room, and is essential for the programmer</a:t>
            </a:r>
            <a:r>
              <a:rPr lang="en-US" dirty="0" smtClean="0">
                <a:solidFill>
                  <a:schemeClr val="accent4"/>
                </a:solidFill>
                <a:latin typeface="Arial" panose="020B0604020202020204" pitchFamily="34" charset="0"/>
                <a:cs typeface="Arial" panose="020B0604020202020204" pitchFamily="34" charset="0"/>
              </a:rPr>
              <a:t>.</a:t>
            </a:r>
          </a:p>
          <a:p>
            <a:r>
              <a:rPr lang="en-US" dirty="0" smtClean="0">
                <a:solidFill>
                  <a:schemeClr val="accent4"/>
                </a:solidFill>
                <a:latin typeface="Arial" panose="020B0604020202020204" pitchFamily="34" charset="0"/>
                <a:cs typeface="Arial" panose="020B0604020202020204" pitchFamily="34" charset="0"/>
              </a:rPr>
              <a:t> </a:t>
            </a:r>
            <a:r>
              <a:rPr lang="en-US" dirty="0">
                <a:solidFill>
                  <a:schemeClr val="accent4"/>
                </a:solidFill>
                <a:latin typeface="Arial" panose="020B0604020202020204" pitchFamily="34" charset="0"/>
                <a:cs typeface="Arial" panose="020B0604020202020204" pitchFamily="34" charset="0"/>
              </a:rPr>
              <a:t>In C#, a variable is declared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&lt;data type&gt; &lt;name&gt;;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An example could look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5"/>
                </a:solidFill>
                <a:latin typeface="Arial" panose="020B0604020202020204" pitchFamily="34" charset="0"/>
                <a:cs typeface="Arial" panose="020B0604020202020204" pitchFamily="34" charset="0"/>
              </a:rPr>
              <a:t>string name; </a:t>
            </a:r>
          </a:p>
          <a:p>
            <a:pPr marL="0" indent="0">
              <a:buNone/>
            </a:pPr>
            <a:r>
              <a:rPr lang="en-US" dirty="0" smtClean="0">
                <a:solidFill>
                  <a:schemeClr val="accent5"/>
                </a:solidFill>
                <a:latin typeface="Arial" panose="020B0604020202020204" pitchFamily="34" charset="0"/>
                <a:cs typeface="Arial" panose="020B0604020202020204" pitchFamily="34" charset="0"/>
              </a:rPr>
              <a:t>    </a:t>
            </a:r>
            <a:r>
              <a:rPr lang="en-US" dirty="0" err="1">
                <a:solidFill>
                  <a:schemeClr val="accent5"/>
                </a:solidFill>
                <a:latin typeface="Arial" panose="020B0604020202020204" pitchFamily="34" charset="0"/>
                <a:cs typeface="Arial" panose="020B0604020202020204" pitchFamily="34" charset="0"/>
              </a:rPr>
              <a:t>i</a:t>
            </a:r>
            <a:r>
              <a:rPr lang="en-US" dirty="0" err="1" smtClean="0">
                <a:solidFill>
                  <a:schemeClr val="accent5"/>
                </a:solidFill>
                <a:latin typeface="Arial" panose="020B0604020202020204" pitchFamily="34" charset="0"/>
                <a:cs typeface="Arial" panose="020B0604020202020204" pitchFamily="34" charset="0"/>
              </a:rPr>
              <a:t>nt</a:t>
            </a:r>
            <a:r>
              <a:rPr lang="en-US" dirty="0" smtClean="0">
                <a:solidFill>
                  <a:schemeClr val="accent5"/>
                </a:solidFill>
                <a:latin typeface="Arial" panose="020B0604020202020204" pitchFamily="34" charset="0"/>
                <a:cs typeface="Arial" panose="020B0604020202020204" pitchFamily="34" charset="0"/>
              </a:rPr>
              <a:t> </a:t>
            </a:r>
            <a:r>
              <a:rPr lang="en-US" dirty="0">
                <a:solidFill>
                  <a:schemeClr val="accent5"/>
                </a:solidFill>
                <a:latin typeface="Arial" panose="020B0604020202020204" pitchFamily="34" charset="0"/>
                <a:cs typeface="Arial" panose="020B0604020202020204" pitchFamily="34" charset="0"/>
              </a:rPr>
              <a:t>age ;</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5105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demo  :</a:t>
            </a:r>
            <a:endParaRPr lang="en-US" sz="2800" dirty="0"/>
          </a:p>
        </p:txBody>
      </p:sp>
      <p:sp>
        <p:nvSpPr>
          <p:cNvPr id="11" name="TextBox 10"/>
          <p:cNvSpPr txBox="1"/>
          <p:nvPr/>
        </p:nvSpPr>
        <p:spPr>
          <a:xfrm>
            <a:off x="368300" y="671691"/>
            <a:ext cx="9410700" cy="4832092"/>
          </a:xfrm>
          <a:prstGeom prst="rect">
            <a:avLst/>
          </a:prstGeom>
          <a:noFill/>
        </p:spPr>
        <p:txBody>
          <a:bodyPr wrap="square" rtlCol="0">
            <a:spAutoFit/>
          </a:bodyPr>
          <a:lstStyle/>
          <a:p>
            <a:r>
              <a:rPr lang="en-US" sz="1400" dirty="0">
                <a:solidFill>
                  <a:schemeClr val="bg2">
                    <a:lumMod val="50000"/>
                  </a:schemeClr>
                </a:solidFill>
                <a:latin typeface="Arial Unicode MS" panose="020B0604020202020204" pitchFamily="34" charset="-128"/>
              </a:rPr>
              <a:t>using </a:t>
            </a:r>
            <a:r>
              <a:rPr lang="en-US" sz="1400" dirty="0">
                <a:solidFill>
                  <a:srgbClr val="000000"/>
                </a:solidFill>
                <a:latin typeface="Arial Unicode MS" panose="020B0604020202020204" pitchFamily="34" charset="-128"/>
              </a:rPr>
              <a:t>System;</a:t>
            </a:r>
          </a:p>
          <a:p>
            <a:endParaRPr lang="en-US" sz="1400" dirty="0">
              <a:solidFill>
                <a:srgbClr val="000000"/>
              </a:solidFill>
              <a:latin typeface="Arial Unicode MS" panose="020B0604020202020204" pitchFamily="34" charset="-128"/>
            </a:endParaRPr>
          </a:p>
          <a:p>
            <a:r>
              <a:rPr lang="en-US" sz="1400" dirty="0">
                <a:solidFill>
                  <a:schemeClr val="bg2">
                    <a:lumMod val="50000"/>
                  </a:schemeClr>
                </a:solidFill>
                <a:latin typeface="Arial Unicode MS" panose="020B0604020202020204" pitchFamily="34" charset="-128"/>
              </a:rPr>
              <a:t>namespace </a:t>
            </a:r>
            <a:r>
              <a:rPr lang="en-US" sz="1400" dirty="0">
                <a:solidFill>
                  <a:srgbClr val="000000"/>
                </a:solidFill>
                <a:latin typeface="Arial Unicode MS" panose="020B0604020202020204" pitchFamily="34" charset="-128"/>
              </a:rPr>
              <a:t>ConsoleApplication1</a:t>
            </a:r>
          </a:p>
          <a:p>
            <a:r>
              <a:rPr lang="en-US" sz="1400" dirty="0">
                <a:solidFill>
                  <a:srgbClr val="000000"/>
                </a:solidFill>
                <a:latin typeface="Arial Unicode MS" panose="020B0604020202020204" pitchFamily="34" charset="-128"/>
              </a:rPr>
              <a:t>{</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class</a:t>
            </a:r>
            <a:r>
              <a:rPr lang="en-US" sz="1400" dirty="0">
                <a:solidFill>
                  <a:srgbClr val="000000"/>
                </a:solidFill>
                <a:latin typeface="Arial Unicode MS" panose="020B0604020202020204" pitchFamily="34" charset="-128"/>
              </a:rPr>
              <a:t> Program</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static</a:t>
            </a:r>
            <a:r>
              <a:rPr lang="en-US" sz="1400" dirty="0">
                <a:solidFill>
                  <a:srgbClr val="000000"/>
                </a:solidFill>
                <a:latin typeface="Arial Unicode MS" panose="020B0604020202020204" pitchFamily="34" charset="-128"/>
              </a:rPr>
              <a:t> void Main(string[] args)</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tota</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ali</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Console.WriteLine("Please enter a new first name:");</a:t>
            </a:r>
          </a:p>
          <a:p>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Console.ReadLine();</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Console.WriteLine("New 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Console.ReadLine();</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p>
          <a:p>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61866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891" y="405742"/>
            <a:ext cx="3840480" cy="625453"/>
          </a:xfrm>
        </p:spPr>
        <p:txBody>
          <a:bodyPr/>
          <a:lstStyle/>
          <a:p>
            <a:r>
              <a:rPr lang="en-US" dirty="0" smtClean="0"/>
              <a:t>Home Work </a:t>
            </a:r>
            <a:endParaRPr lang="en-US" dirty="0"/>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a:xfrm>
            <a:off x="7315091" y="1148678"/>
            <a:ext cx="3840480" cy="4096422"/>
          </a:xfrm>
        </p:spPr>
        <p:txBody>
          <a:bodyPr>
            <a:normAutofit/>
          </a:bodyPr>
          <a:lstStyle/>
          <a:p>
            <a:r>
              <a:rPr lang="en-US" sz="2000" dirty="0" smtClean="0"/>
              <a:t>We need application that </a:t>
            </a:r>
            <a:br>
              <a:rPr lang="en-US" sz="2000" dirty="0" smtClean="0"/>
            </a:br>
            <a:r>
              <a:rPr lang="en-US" sz="2000" dirty="0" smtClean="0"/>
              <a:t>Receive Username and Password from User and show welcome message to user :</a:t>
            </a:r>
            <a:br>
              <a:rPr lang="en-US" sz="2000" dirty="0" smtClean="0"/>
            </a:br>
            <a:r>
              <a:rPr lang="en-US" sz="2000" dirty="0" smtClean="0"/>
              <a:t>welcome + Mr. + username </a:t>
            </a:r>
            <a:br>
              <a:rPr lang="en-US" sz="2000" dirty="0" smtClean="0"/>
            </a:br>
            <a:r>
              <a:rPr lang="en-US" sz="2000" dirty="0" smtClean="0"/>
              <a:t/>
            </a:r>
            <a:br>
              <a:rPr lang="en-US" sz="2000" dirty="0" smtClean="0"/>
            </a:br>
            <a:r>
              <a:rPr lang="en-US" sz="2000" dirty="0" smtClean="0"/>
              <a:t>dead line : today 12 AM .</a:t>
            </a:r>
            <a:endParaRPr lang="en-US" sz="2000" dirty="0"/>
          </a:p>
        </p:txBody>
      </p:sp>
      <p:sp>
        <p:nvSpPr>
          <p:cNvPr id="5" name="Rectangle 4"/>
          <p:cNvSpPr/>
          <p:nvPr/>
        </p:nvSpPr>
        <p:spPr>
          <a:xfrm>
            <a:off x="1881443" y="4414103"/>
            <a:ext cx="3853939"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Let’s code !!</a:t>
            </a:r>
            <a:endPar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endParaRPr>
          </a:p>
        </p:txBody>
      </p:sp>
    </p:spTree>
    <p:extLst>
      <p:ext uri="{BB962C8B-B14F-4D97-AF65-F5344CB8AC3E}">
        <p14:creationId xmlns:p14="http://schemas.microsoft.com/office/powerpoint/2010/main" val="18613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3- operators : </a:t>
            </a:r>
            <a:endParaRPr lang="en-US" sz="2800" dirty="0"/>
          </a:p>
        </p:txBody>
      </p:sp>
      <p:sp>
        <p:nvSpPr>
          <p:cNvPr id="4" name="TextBox 3"/>
          <p:cNvSpPr txBox="1"/>
          <p:nvPr/>
        </p:nvSpPr>
        <p:spPr>
          <a:xfrm>
            <a:off x="368300" y="622300"/>
            <a:ext cx="9410700" cy="677108"/>
          </a:xfrm>
          <a:prstGeom prst="rect">
            <a:avLst/>
          </a:prstGeom>
          <a:noFill/>
        </p:spPr>
        <p:txBody>
          <a:bodyPr wrap="square" rtlCol="0">
            <a:spAutoFit/>
          </a:bodyPr>
          <a:lstStyle/>
          <a:p>
            <a:r>
              <a:rPr lang="en-US" dirty="0" smtClean="0">
                <a:solidFill>
                  <a:schemeClr val="bg2">
                    <a:lumMod val="50000"/>
                  </a:schemeClr>
                </a:solidFill>
                <a:latin typeface="Arial Unicode MS" panose="020B0604020202020204" pitchFamily="34" charset="-128"/>
              </a:rPr>
              <a:t> + </a:t>
            </a:r>
            <a:r>
              <a:rPr lang="en-US" sz="2400" dirty="0">
                <a:solidFill>
                  <a:schemeClr val="accent4"/>
                </a:solidFill>
                <a:latin typeface="Arial" panose="020B0604020202020204" pitchFamily="34" charset="0"/>
                <a:cs typeface="Arial" panose="020B0604020202020204" pitchFamily="34" charset="0"/>
              </a:rPr>
              <a:t>Arithmetic Operators</a:t>
            </a:r>
          </a:p>
          <a:p>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451390621"/>
              </p:ext>
            </p:extLst>
          </p:nvPr>
        </p:nvGraphicFramePr>
        <p:xfrm>
          <a:off x="562006" y="1299408"/>
          <a:ext cx="11028979" cy="4496163"/>
        </p:xfrm>
        <a:graphic>
          <a:graphicData uri="http://schemas.openxmlformats.org/drawingml/2006/table">
            <a:tbl>
              <a:tblPr/>
              <a:tblGrid>
                <a:gridCol w="1382704">
                  <a:extLst>
                    <a:ext uri="{9D8B030D-6E8A-4147-A177-3AD203B41FA5}">
                      <a16:colId xmlns:a16="http://schemas.microsoft.com/office/drawing/2014/main" xmlns="" val="20000"/>
                    </a:ext>
                  </a:extLst>
                </a:gridCol>
                <a:gridCol w="7559899">
                  <a:extLst>
                    <a:ext uri="{9D8B030D-6E8A-4147-A177-3AD203B41FA5}">
                      <a16:colId xmlns:a16="http://schemas.microsoft.com/office/drawing/2014/main" xmlns="" val="20001"/>
                    </a:ext>
                  </a:extLst>
                </a:gridCol>
                <a:gridCol w="2086376">
                  <a:extLst>
                    <a:ext uri="{9D8B030D-6E8A-4147-A177-3AD203B41FA5}">
                      <a16:colId xmlns:a16="http://schemas.microsoft.com/office/drawing/2014/main" xmlns="" val="20002"/>
                    </a:ext>
                  </a:extLst>
                </a:gridCol>
              </a:tblGrid>
              <a:tr h="537909">
                <a:tc>
                  <a:txBody>
                    <a:bodyPr/>
                    <a:lstStyle/>
                    <a:p>
                      <a:pPr algn="l" fontAlgn="t"/>
                      <a:r>
                        <a:rPr lang="en-US" sz="2000" dirty="0">
                          <a:effectLst/>
                        </a:rPr>
                        <a:t>Operator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Description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Example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Adds two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B = 30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Subtracts second operand from the first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-10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Multiplies both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200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Divides numerator by de-numerator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2</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4"/>
                  </a:ext>
                </a:extLst>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Modulus Operator and remainder of after an integer division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5"/>
                  </a:ext>
                </a:extLst>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Increment operator increases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11</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6"/>
                  </a:ext>
                </a:extLst>
              </a:tr>
              <a:tr h="701198">
                <a:tc>
                  <a:txBody>
                    <a:bodyPr/>
                    <a:lstStyle/>
                    <a:p>
                      <a:pPr algn="ctr" fontAlgn="t"/>
                      <a:r>
                        <a:rPr lang="en-US" sz="2000" dirty="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Decrement operator decreases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9</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59784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Relational Operators</a:t>
            </a: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225269603"/>
              </p:ext>
            </p:extLst>
          </p:nvPr>
        </p:nvGraphicFramePr>
        <p:xfrm>
          <a:off x="502276" y="1155698"/>
          <a:ext cx="11153104" cy="5510154"/>
        </p:xfrm>
        <a:graphic>
          <a:graphicData uri="http://schemas.openxmlformats.org/drawingml/2006/table">
            <a:tbl>
              <a:tblPr/>
              <a:tblGrid>
                <a:gridCol w="1751645">
                  <a:extLst>
                    <a:ext uri="{9D8B030D-6E8A-4147-A177-3AD203B41FA5}">
                      <a16:colId xmlns:a16="http://schemas.microsoft.com/office/drawing/2014/main" xmlns="" val="20000"/>
                    </a:ext>
                  </a:extLst>
                </a:gridCol>
                <a:gridCol w="6812806">
                  <a:extLst>
                    <a:ext uri="{9D8B030D-6E8A-4147-A177-3AD203B41FA5}">
                      <a16:colId xmlns:a16="http://schemas.microsoft.com/office/drawing/2014/main" xmlns="" val="20001"/>
                    </a:ext>
                  </a:extLst>
                </a:gridCol>
                <a:gridCol w="2588653">
                  <a:extLst>
                    <a:ext uri="{9D8B030D-6E8A-4147-A177-3AD203B41FA5}">
                      <a16:colId xmlns:a16="http://schemas.microsoft.com/office/drawing/2014/main" xmlns="" val="20002"/>
                    </a:ext>
                  </a:extLst>
                </a:gridCol>
              </a:tblGrid>
              <a:tr h="544313">
                <a:tc>
                  <a:txBody>
                    <a:bodyPr/>
                    <a:lstStyle/>
                    <a:p>
                      <a:pPr algn="l" fontAlgn="t"/>
                      <a:r>
                        <a:rPr lang="en-US" sz="2000" kern="1200" dirty="0">
                          <a:solidFill>
                            <a:schemeClr val="tx1"/>
                          </a:solidFill>
                          <a:effectLst/>
                          <a:latin typeface="+mn-lt"/>
                          <a:ea typeface="+mn-ea"/>
                          <a:cs typeface="+mn-cs"/>
                        </a:rPr>
                        <a:t>Operator</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dirty="0">
                          <a:solidFill>
                            <a:schemeClr val="tx1"/>
                          </a:solidFill>
                          <a:effectLst/>
                          <a:latin typeface="+mn-lt"/>
                          <a:ea typeface="+mn-ea"/>
                          <a:cs typeface="+mn-cs"/>
                        </a:rPr>
                        <a:t>Description</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a:solidFill>
                            <a:schemeClr val="tx1"/>
                          </a:solidFill>
                          <a:effectLst/>
                          <a:latin typeface="+mn-lt"/>
                          <a:ea typeface="+mn-ea"/>
                          <a:cs typeface="+mn-cs"/>
                        </a:rPr>
                        <a:t>Example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643489">
                <a:tc>
                  <a:txBody>
                    <a:bodyPr/>
                    <a:lstStyle/>
                    <a:p>
                      <a:pPr algn="ctr" fontAlgn="t"/>
                      <a:r>
                        <a:rPr lang="en-US" sz="2000" kern="1200" dirty="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784743">
                <a:tc>
                  <a:txBody>
                    <a:bodyPr/>
                    <a:lstStyle/>
                    <a:p>
                      <a:pPr algn="ctr" fontAlgn="t"/>
                      <a:r>
                        <a:rPr lang="en-US" sz="2000" kern="120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values are not equal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greater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r h="784743">
                <a:tc>
                  <a:txBody>
                    <a:bodyPr/>
                    <a:lstStyle/>
                    <a:p>
                      <a:pPr algn="ctr" fontAlgn="t"/>
                      <a:r>
                        <a:rPr lang="en-US" sz="2000" kern="120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less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4"/>
                  </a:ext>
                </a:extLst>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greater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5"/>
                  </a:ext>
                </a:extLst>
              </a:tr>
              <a:tr h="917622">
                <a:tc>
                  <a:txBody>
                    <a:bodyPr/>
                    <a:lstStyle/>
                    <a:p>
                      <a:pPr algn="ctr" fontAlgn="t"/>
                      <a:r>
                        <a:rPr lang="en-US" sz="2000" kern="1200" dirty="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less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4084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3- operators : </a:t>
            </a:r>
          </a:p>
        </p:txBody>
      </p:sp>
      <p:sp>
        <p:nvSpPr>
          <p:cNvPr id="4" name="TextBox 3"/>
          <p:cNvSpPr txBox="1"/>
          <p:nvPr/>
        </p:nvSpPr>
        <p:spPr>
          <a:xfrm>
            <a:off x="419815" y="622300"/>
            <a:ext cx="9410700" cy="1261884"/>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Logical Operators :</a:t>
            </a:r>
            <a:br>
              <a:rPr lang="en-US" sz="2400" dirty="0">
                <a:solidFill>
                  <a:schemeClr val="accent4"/>
                </a:solidFill>
                <a:latin typeface="Arial" panose="020B0604020202020204" pitchFamily="34" charset="0"/>
                <a:cs typeface="Arial" panose="020B0604020202020204" pitchFamily="34" charset="0"/>
              </a:rPr>
            </a:br>
            <a:endParaRPr lang="en-US" sz="2400" dirty="0">
              <a:solidFill>
                <a:schemeClr val="accent4"/>
              </a:solidFill>
              <a:latin typeface="Arial" panose="020B0604020202020204" pitchFamily="34" charset="0"/>
              <a:cs typeface="Arial" panose="020B0604020202020204" pitchFamily="34" charset="0"/>
            </a:endParaRP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342829858"/>
              </p:ext>
            </p:extLst>
          </p:nvPr>
        </p:nvGraphicFramePr>
        <p:xfrm>
          <a:off x="739217" y="1155700"/>
          <a:ext cx="10748737" cy="4519575"/>
        </p:xfrm>
        <a:graphic>
          <a:graphicData uri="http://schemas.openxmlformats.org/drawingml/2006/table">
            <a:tbl>
              <a:tblPr/>
              <a:tblGrid>
                <a:gridCol w="1512241">
                  <a:extLst>
                    <a:ext uri="{9D8B030D-6E8A-4147-A177-3AD203B41FA5}">
                      <a16:colId xmlns:a16="http://schemas.microsoft.com/office/drawing/2014/main" xmlns="" val="20000"/>
                    </a:ext>
                  </a:extLst>
                </a:gridCol>
                <a:gridCol w="7072846">
                  <a:extLst>
                    <a:ext uri="{9D8B030D-6E8A-4147-A177-3AD203B41FA5}">
                      <a16:colId xmlns:a16="http://schemas.microsoft.com/office/drawing/2014/main" xmlns="" val="20001"/>
                    </a:ext>
                  </a:extLst>
                </a:gridCol>
                <a:gridCol w="2163650">
                  <a:extLst>
                    <a:ext uri="{9D8B030D-6E8A-4147-A177-3AD203B41FA5}">
                      <a16:colId xmlns:a16="http://schemas.microsoft.com/office/drawing/2014/main" xmlns="" val="20002"/>
                    </a:ext>
                  </a:extLst>
                </a:gridCol>
              </a:tblGrid>
              <a:tr h="661395">
                <a:tc>
                  <a:txBody>
                    <a:bodyPr/>
                    <a:lstStyle/>
                    <a:p>
                      <a:pPr algn="l" fontAlgn="t"/>
                      <a:r>
                        <a:rPr lang="en-US" sz="1800" dirty="0">
                          <a:effectLst/>
                        </a:rPr>
                        <a:t>Operator</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Description</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Example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1262408">
                <a:tc>
                  <a:txBody>
                    <a:bodyPr/>
                    <a:lstStyle/>
                    <a:p>
                      <a:pPr algn="ctr" fontAlgn="t"/>
                      <a:r>
                        <a:rPr lang="en-US" sz="2000" b="1" dirty="0">
                          <a:effectLst/>
                        </a:rPr>
                        <a:t>&amp;&amp;</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AND operator. If both the operands are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&amp;&amp; B) is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110613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OR Operator. If any of the two operands is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148964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NOT Operator. Use to reverses the logical state of its operand. If a condition is true then Logical NOT operator will make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&amp;&amp;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251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solidFill>
                  <a:schemeClr val="bg2">
                    <a:lumMod val="50000"/>
                  </a:schemeClr>
                </a:solidFill>
                <a:latin typeface="Arial Unicode MS" panose="020B0604020202020204" pitchFamily="34" charset="-128"/>
              </a:rPr>
              <a:t>+ </a:t>
            </a:r>
            <a:r>
              <a:rPr lang="en-US" sz="2400" dirty="0">
                <a:solidFill>
                  <a:schemeClr val="accent4"/>
                </a:solidFill>
                <a:latin typeface="Arial" panose="020B0604020202020204" pitchFamily="34" charset="0"/>
                <a:cs typeface="Arial" panose="020B0604020202020204" pitchFamily="34" charset="0"/>
              </a:rPr>
              <a:t>Bitwise Operators</a:t>
            </a:r>
          </a:p>
          <a:p>
            <a:r>
              <a:rPr lang="en-US" sz="1400" dirty="0"/>
              <a:t/>
            </a:r>
            <a:br>
              <a:rPr lang="en-US" sz="1400" dirty="0"/>
            </a:br>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054399027"/>
              </p:ext>
            </p:extLst>
          </p:nvPr>
        </p:nvGraphicFramePr>
        <p:xfrm>
          <a:off x="368300" y="1155700"/>
          <a:ext cx="11312837" cy="5414642"/>
        </p:xfrm>
        <a:graphic>
          <a:graphicData uri="http://schemas.openxmlformats.org/drawingml/2006/table">
            <a:tbl>
              <a:tblPr/>
              <a:tblGrid>
                <a:gridCol w="1383227">
                  <a:extLst>
                    <a:ext uri="{9D8B030D-6E8A-4147-A177-3AD203B41FA5}">
                      <a16:colId xmlns:a16="http://schemas.microsoft.com/office/drawing/2014/main" xmlns="" val="20000"/>
                    </a:ext>
                  </a:extLst>
                </a:gridCol>
                <a:gridCol w="6645498">
                  <a:extLst>
                    <a:ext uri="{9D8B030D-6E8A-4147-A177-3AD203B41FA5}">
                      <a16:colId xmlns:a16="http://schemas.microsoft.com/office/drawing/2014/main" xmlns="" val="20001"/>
                    </a:ext>
                  </a:extLst>
                </a:gridCol>
                <a:gridCol w="3284112">
                  <a:extLst>
                    <a:ext uri="{9D8B030D-6E8A-4147-A177-3AD203B41FA5}">
                      <a16:colId xmlns:a16="http://schemas.microsoft.com/office/drawing/2014/main" xmlns="" val="20002"/>
                    </a:ext>
                  </a:extLst>
                </a:gridCol>
              </a:tblGrid>
              <a:tr h="638602">
                <a:tc>
                  <a:txBody>
                    <a:bodyPr/>
                    <a:lstStyle/>
                    <a:p>
                      <a:pPr algn="ctr" fontAlgn="t"/>
                      <a:r>
                        <a:rPr lang="en-US" sz="1800" b="1" dirty="0">
                          <a:effectLst/>
                        </a:rPr>
                        <a:t>Operator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Description</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Example</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591020">
                <a:tc>
                  <a:txBody>
                    <a:bodyPr/>
                    <a:lstStyle/>
                    <a:p>
                      <a:pPr algn="ctr" fontAlgn="t"/>
                      <a:r>
                        <a:rPr lang="en-US" sz="1600" dirty="0">
                          <a:effectLst/>
                        </a:rPr>
                        <a:t>&amp;</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AND Operator copies a bit to the result if it exists in both operands.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 B) = 12, which is 0000 1100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591020">
                <a:tc>
                  <a:txBody>
                    <a:bodyPr/>
                    <a:lstStyle/>
                    <a:p>
                      <a:pPr algn="ctr" fontAlgn="t"/>
                      <a:r>
                        <a:rPr lang="en-US" sz="1600" dirty="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Binary OR Operator copies a bit if it exists in either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61, which is 0011 1101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591020">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XOR Operator copies the bit if it is set in one operand but not both.</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49, which is 0011 0001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r h="1051376">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Ones Complement Operator is unary and has the effect of 'flipping' bits.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 61, which is 1100 0011 in 2's complement due to a signed binary number.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4"/>
                  </a:ext>
                </a:extLst>
              </a:tr>
              <a:tr h="852394">
                <a:tc>
                  <a:txBody>
                    <a:bodyPr/>
                    <a:lstStyle/>
                    <a:p>
                      <a:pPr algn="ctr" fontAlgn="t"/>
                      <a:r>
                        <a:rPr lang="en-US" sz="1600">
                          <a:effectLst/>
                        </a:rPr>
                        <a:t>&lt;&lt;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Left Shift Operator. The left operands value is moved left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&lt;&lt; 2 = 240, which is 1111 0000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5"/>
                  </a:ext>
                </a:extLst>
              </a:tr>
              <a:tr h="852394">
                <a:tc>
                  <a:txBody>
                    <a:bodyPr/>
                    <a:lstStyle/>
                    <a:p>
                      <a:pPr algn="ctr" fontAlgn="t"/>
                      <a:r>
                        <a:rPr lang="en-US" sz="1600" dirty="0">
                          <a:effectLst/>
                        </a:rPr>
                        <a:t>&gt;&gt;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Right Shift Operator. The left operands value is moved right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&gt;&gt; 2 = 15, which is 0000 1111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33360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Content</a:t>
            </a:r>
            <a:r>
              <a:rPr lang="en-US" dirty="0" smtClean="0"/>
              <a:t> : </a:t>
            </a:r>
            <a:endParaRPr dirty="0"/>
          </a:p>
        </p:txBody>
      </p:sp>
      <p:sp>
        <p:nvSpPr>
          <p:cNvPr id="14" name="Content Placeholder 13"/>
          <p:cNvSpPr>
            <a:spLocks noGrp="1"/>
          </p:cNvSpPr>
          <p:nvPr>
            <p:ph idx="1"/>
          </p:nvPr>
        </p:nvSpPr>
        <p:spPr>
          <a:xfrm>
            <a:off x="1065214" y="1649569"/>
            <a:ext cx="10293952" cy="4229100"/>
          </a:xfrm>
        </p:spPr>
        <p:txBody>
          <a:bodyPr/>
          <a:lstStyle/>
          <a:p>
            <a:r>
              <a:rPr lang="en-US" dirty="0" smtClean="0"/>
              <a:t>Chapter One   : Introduction to Our great IDE (Visual Studio).</a:t>
            </a:r>
            <a:endParaRPr dirty="0"/>
          </a:p>
          <a:p>
            <a:r>
              <a:rPr lang="en-US" dirty="0" smtClean="0"/>
              <a:t>Chapter Two   : Programming Basics .</a:t>
            </a:r>
          </a:p>
          <a:p>
            <a:r>
              <a:rPr lang="en-US" dirty="0" smtClean="0"/>
              <a:t>Chapter three  : C# </a:t>
            </a:r>
            <a:r>
              <a:rPr lang="en-US" dirty="0"/>
              <a:t>Fundamentals</a:t>
            </a:r>
            <a:r>
              <a:rPr lang="en-US" dirty="0" smtClean="0"/>
              <a:t>. </a:t>
            </a:r>
          </a:p>
          <a:p>
            <a:r>
              <a:rPr lang="en-US" dirty="0" smtClean="0"/>
              <a:t>Chapter four    : C# Advanced . </a:t>
            </a:r>
          </a:p>
          <a:p>
            <a:r>
              <a:rPr lang="en-US" dirty="0" smtClean="0"/>
              <a:t>Chapter Five    : Object Oriented Programming Concepts.</a:t>
            </a:r>
          </a:p>
          <a:p>
            <a:r>
              <a:rPr lang="en-US" dirty="0" smtClean="0"/>
              <a:t>Chapter six      : Diving in Dot Net Framework .</a:t>
            </a:r>
            <a:br>
              <a:rPr lang="en-US" dirty="0" smtClean="0"/>
            </a:br>
            <a:r>
              <a:rPr lang="en-US" dirty="0" smtClean="0"/>
              <a:t>                      (Dot Net Full Picture ) </a:t>
            </a:r>
          </a:p>
          <a:p>
            <a:endParaRPr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11" name="TextBox 10"/>
          <p:cNvSpPr txBox="1"/>
          <p:nvPr/>
        </p:nvSpPr>
        <p:spPr>
          <a:xfrm>
            <a:off x="368300" y="622300"/>
            <a:ext cx="9410700" cy="307777"/>
          </a:xfrm>
          <a:prstGeom prst="rect">
            <a:avLst/>
          </a:prstGeom>
          <a:noFill/>
        </p:spPr>
        <p:txBody>
          <a:bodyPr wrap="square" rtlCol="0">
            <a:spAutoFit/>
          </a:bodyPr>
          <a:lstStyle/>
          <a:p>
            <a:endParaRPr lang="en-US" sz="1400" dirty="0" smtClean="0">
              <a:solidFill>
                <a:schemeClr val="bg2">
                  <a:lumMod val="50000"/>
                </a:schemeClr>
              </a:solidFill>
              <a:latin typeface="Arial Unicode MS" panose="020B0604020202020204" pitchFamily="34" charset="-128"/>
            </a:endParaRPr>
          </a:p>
        </p:txBody>
      </p:sp>
      <p:sp>
        <p:nvSpPr>
          <p:cNvPr id="5" name="TextBox 4"/>
          <p:cNvSpPr txBox="1"/>
          <p:nvPr/>
        </p:nvSpPr>
        <p:spPr>
          <a:xfrm>
            <a:off x="227012" y="622300"/>
            <a:ext cx="9410700" cy="4816703"/>
          </a:xfrm>
          <a:prstGeom prst="rect">
            <a:avLst/>
          </a:prstGeom>
          <a:noFill/>
        </p:spPr>
        <p:txBody>
          <a:bodyPr wrap="square" rtlCol="0">
            <a:spAutoFit/>
          </a:bodyPr>
          <a:lstStyle/>
          <a:p>
            <a:endParaRPr lang="en-US" sz="2000" dirty="0" smtClean="0">
              <a:solidFill>
                <a:schemeClr val="bg2">
                  <a:lumMod val="50000"/>
                </a:schemeClr>
              </a:solidFill>
              <a:latin typeface="Arial Unicode MS" panose="020B0604020202020204" pitchFamily="34" charset="-128"/>
            </a:endParaRPr>
          </a:p>
          <a:p>
            <a:endParaRPr lang="en-US" sz="2000" dirty="0">
              <a:solidFill>
                <a:schemeClr val="bg2">
                  <a:lumMod val="50000"/>
                </a:schemeClr>
              </a:solidFill>
              <a:latin typeface="Arial Unicode MS" panose="020B0604020202020204" pitchFamily="34" charset="-128"/>
            </a:endParaRPr>
          </a:p>
          <a:p>
            <a:r>
              <a:rPr lang="en-US" sz="2200" dirty="0" smtClean="0">
                <a:solidFill>
                  <a:schemeClr val="tx1">
                    <a:lumMod val="75000"/>
                  </a:schemeClr>
                </a:solidFill>
                <a:latin typeface="Arial Unicode MS" panose="020B0604020202020204" pitchFamily="34" charset="-128"/>
              </a:rPr>
              <a:t>Read more about Operators : </a:t>
            </a:r>
          </a:p>
          <a:p>
            <a:endParaRPr lang="en-US" sz="2000" dirty="0">
              <a:solidFill>
                <a:schemeClr val="bg2">
                  <a:lumMod val="50000"/>
                </a:schemeClr>
              </a:solidFill>
              <a:latin typeface="Arial Unicode MS" panose="020B0604020202020204" pitchFamily="34" charset="-128"/>
            </a:endParaRPr>
          </a:p>
          <a:p>
            <a:endParaRPr lang="en-US" sz="2000" dirty="0" smtClean="0">
              <a:solidFill>
                <a:schemeClr val="bg2">
                  <a:lumMod val="50000"/>
                </a:schemeClr>
              </a:solidFill>
              <a:latin typeface="Arial Unicode MS" panose="020B0604020202020204" pitchFamily="34" charset="-128"/>
            </a:endParaRPr>
          </a:p>
          <a:p>
            <a:pPr>
              <a:lnSpc>
                <a:spcPct val="150000"/>
              </a:lnSpc>
            </a:pP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Miscellaneous Operators</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Operator Precedence in C#</a:t>
            </a:r>
          </a:p>
          <a:p>
            <a:endParaRPr lang="en-US" sz="2400" dirty="0" smtClean="0"/>
          </a:p>
          <a:p>
            <a:r>
              <a:rPr lang="en-US" sz="2400" dirty="0"/>
              <a:t/>
            </a:r>
            <a:br>
              <a:rPr lang="en-US" sz="2400" dirty="0"/>
            </a:br>
            <a:r>
              <a:rPr lang="en-US" sz="2400" dirty="0"/>
              <a:t>in : </a:t>
            </a:r>
            <a:endParaRPr lang="en-US" sz="2400" dirty="0" smtClean="0"/>
          </a:p>
          <a:p>
            <a:r>
              <a:rPr lang="en-US" sz="1400" dirty="0"/>
              <a:t/>
            </a:r>
            <a:br>
              <a:rPr lang="en-US" sz="1400" dirty="0"/>
            </a:br>
            <a:r>
              <a:rPr lang="en-US" sz="2000" dirty="0">
                <a:solidFill>
                  <a:schemeClr val="bg2">
                    <a:lumMod val="50000"/>
                  </a:schemeClr>
                </a:solidFill>
                <a:latin typeface="Arial Unicode MS" panose="020B0604020202020204" pitchFamily="34" charset="-128"/>
              </a:rPr>
              <a:t>https://www.tutorialspoint.com/csharp/csharp_operators.htm</a:t>
            </a:r>
          </a:p>
        </p:txBody>
      </p:sp>
    </p:spTree>
    <p:extLst>
      <p:ext uri="{BB962C8B-B14F-4D97-AF65-F5344CB8AC3E}">
        <p14:creationId xmlns:p14="http://schemas.microsoft.com/office/powerpoint/2010/main" val="346187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4- Conditional Statements </a:t>
            </a:r>
            <a:r>
              <a:rPr lang="en-US" sz="2800" dirty="0" smtClean="0"/>
              <a:t>.</a:t>
            </a:r>
            <a:endParaRPr lang="en-US" sz="2800" dirty="0"/>
          </a:p>
        </p:txBody>
      </p:sp>
      <p:sp>
        <p:nvSpPr>
          <p:cNvPr id="4" name="TextBox 3"/>
          <p:cNvSpPr txBox="1"/>
          <p:nvPr/>
        </p:nvSpPr>
        <p:spPr>
          <a:xfrm>
            <a:off x="379829" y="984008"/>
            <a:ext cx="6682154" cy="1015663"/>
          </a:xfrm>
          <a:prstGeom prst="rect">
            <a:avLst/>
          </a:prstGeom>
          <a:noFill/>
        </p:spPr>
        <p:txBody>
          <a:bodyPr wrap="square" rtlCol="0">
            <a:spAutoFit/>
          </a:bodyPr>
          <a:lstStyle/>
          <a:p>
            <a:r>
              <a:rPr lang="en-US" sz="2000" dirty="0"/>
              <a:t>Following is the general form of a typical decision making structure found in most of the programming languages</a:t>
            </a:r>
            <a:r>
              <a:rPr lang="en-US" sz="2000" dirty="0" smtClean="0"/>
              <a:t>:</a:t>
            </a:r>
            <a:endParaRPr lang="en-US" sz="2000" dirty="0" smtClean="0">
              <a:solidFill>
                <a:schemeClr val="bg2">
                  <a:lumMod val="50000"/>
                </a:schemeClr>
              </a:solidFill>
              <a:latin typeface="Arial Unicode MS" panose="020B0604020202020204" pitchFamily="34" charset="-128"/>
            </a:endParaRPr>
          </a:p>
        </p:txBody>
      </p:sp>
      <p:pic>
        <p:nvPicPr>
          <p:cNvPr id="5" name="Picture 7" descr="Decision making statements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172" y="1253082"/>
            <a:ext cx="3151163" cy="45709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757886594"/>
              </p:ext>
            </p:extLst>
          </p:nvPr>
        </p:nvGraphicFramePr>
        <p:xfrm>
          <a:off x="379829" y="2134671"/>
          <a:ext cx="8173328" cy="4301487"/>
        </p:xfrm>
        <a:graphic>
          <a:graphicData uri="http://schemas.openxmlformats.org/drawingml/2006/table">
            <a:tbl>
              <a:tblPr/>
              <a:tblGrid>
                <a:gridCol w="2855253">
                  <a:extLst>
                    <a:ext uri="{9D8B030D-6E8A-4147-A177-3AD203B41FA5}">
                      <a16:colId xmlns:a16="http://schemas.microsoft.com/office/drawing/2014/main" xmlns="" val="20000"/>
                    </a:ext>
                  </a:extLst>
                </a:gridCol>
                <a:gridCol w="5318075">
                  <a:extLst>
                    <a:ext uri="{9D8B030D-6E8A-4147-A177-3AD203B41FA5}">
                      <a16:colId xmlns:a16="http://schemas.microsoft.com/office/drawing/2014/main" xmlns="" val="20001"/>
                    </a:ext>
                  </a:extLst>
                </a:gridCol>
              </a:tblGrid>
              <a:tr h="281940">
                <a:tc>
                  <a:txBody>
                    <a:bodyPr/>
                    <a:lstStyle/>
                    <a:p>
                      <a:pPr algn="l" fontAlgn="t"/>
                      <a:r>
                        <a:rPr lang="en-US" sz="1600" dirty="0">
                          <a:effectLst/>
                        </a:rPr>
                        <a:t>Statement</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644434">
                <a:tc>
                  <a:txBody>
                    <a:bodyPr/>
                    <a:lstStyle/>
                    <a:p>
                      <a:pPr algn="just" fontAlgn="t"/>
                      <a:r>
                        <a:rPr lang="en-US" sz="1600" b="1" u="none" strike="noStrike" dirty="0">
                          <a:solidFill>
                            <a:srgbClr val="313131"/>
                          </a:solidFill>
                          <a:effectLst/>
                          <a:hlinkClick r:id="rId3" tooltip="if statement in C#"/>
                        </a:rPr>
                        <a:t>if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consists of a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followed by one or more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1006929">
                <a:tc>
                  <a:txBody>
                    <a:bodyPr/>
                    <a:lstStyle/>
                    <a:p>
                      <a:pPr algn="just" fontAlgn="t"/>
                      <a:r>
                        <a:rPr lang="en-US" sz="1600" b="1" u="none" strike="noStrike" dirty="0">
                          <a:solidFill>
                            <a:srgbClr val="313131"/>
                          </a:solidFill>
                          <a:effectLst/>
                          <a:hlinkClick r:id="rId4" tooltip="if...else statement in C#"/>
                        </a:rPr>
                        <a:t>if...else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can be followed by an optional else statement, which executes when the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is false.</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825681">
                <a:tc>
                  <a:txBody>
                    <a:bodyPr/>
                    <a:lstStyle/>
                    <a:p>
                      <a:pPr algn="just" fontAlgn="t"/>
                      <a:r>
                        <a:rPr lang="en-US" sz="1600" b="1" u="none" strike="noStrike">
                          <a:solidFill>
                            <a:srgbClr val="313131"/>
                          </a:solidFill>
                          <a:effectLst/>
                          <a:hlinkClick r:id="rId5" tooltip="nested if statements in C#"/>
                        </a:rPr>
                        <a:t>nested if statements</a:t>
                      </a:r>
                      <a:endParaRPr lang="en-US" sz="160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You can use one if or else if statement inside another if or else if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r h="825681">
                <a:tc>
                  <a:txBody>
                    <a:bodyPr/>
                    <a:lstStyle/>
                    <a:p>
                      <a:pPr algn="just" fontAlgn="t"/>
                      <a:r>
                        <a:rPr lang="en-US" sz="1600" b="1" u="none" strike="noStrike" dirty="0">
                          <a:solidFill>
                            <a:srgbClr val="313131"/>
                          </a:solidFill>
                          <a:effectLst/>
                          <a:hlinkClick r:id="rId6" tooltip="switch statement in C#"/>
                        </a:rPr>
                        <a:t>switch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switch statement allows a variable to be tested for equality against a list of values.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4"/>
                  </a:ext>
                </a:extLst>
              </a:tr>
              <a:tr h="644434">
                <a:tc>
                  <a:txBody>
                    <a:bodyPr/>
                    <a:lstStyle/>
                    <a:p>
                      <a:pPr algn="just" fontAlgn="t"/>
                      <a:r>
                        <a:rPr lang="en-US" sz="1600" b="1" u="none" strike="noStrike" dirty="0">
                          <a:solidFill>
                            <a:srgbClr val="313131"/>
                          </a:solidFill>
                          <a:effectLst/>
                          <a:hlinkClick r:id="rId7" tooltip="nested switch statements in C#"/>
                        </a:rPr>
                        <a:t>nested switch statements</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You can use one switch statement inside another switch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0749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4- Conditional Statements .</a:t>
            </a:r>
          </a:p>
        </p:txBody>
      </p:sp>
      <p:sp>
        <p:nvSpPr>
          <p:cNvPr id="4" name="TextBox 3"/>
          <p:cNvSpPr txBox="1"/>
          <p:nvPr/>
        </p:nvSpPr>
        <p:spPr>
          <a:xfrm>
            <a:off x="227011" y="622300"/>
            <a:ext cx="10874577" cy="4508927"/>
          </a:xfrm>
          <a:prstGeom prst="rect">
            <a:avLst/>
          </a:prstGeom>
          <a:noFill/>
        </p:spPr>
        <p:txBody>
          <a:bodyPr wrap="square" rtlCol="0">
            <a:spAutoFit/>
          </a:bodyPr>
          <a:lstStyle/>
          <a:p>
            <a:r>
              <a:rPr lang="en-US" sz="2400" dirty="0"/>
              <a:t>The </a:t>
            </a:r>
            <a:r>
              <a:rPr lang="en-US" sz="2400" b="1" dirty="0">
                <a:solidFill>
                  <a:srgbClr val="00B050"/>
                </a:solidFill>
              </a:rPr>
              <a:t>?</a:t>
            </a:r>
            <a:r>
              <a:rPr lang="en-US" sz="2400" dirty="0"/>
              <a:t> : Operator</a:t>
            </a:r>
            <a:r>
              <a:rPr lang="en-US" sz="2400" dirty="0" smtClean="0"/>
              <a:t>:</a:t>
            </a:r>
            <a:br>
              <a:rPr lang="en-US" sz="2400" dirty="0" smtClean="0"/>
            </a:br>
            <a:endParaRPr lang="en-US" sz="2400" dirty="0" smtClean="0"/>
          </a:p>
          <a:p>
            <a:r>
              <a:rPr lang="en-US" sz="2400" dirty="0" smtClean="0">
                <a:solidFill>
                  <a:srgbClr val="FF0000"/>
                </a:solidFill>
              </a:rPr>
              <a:t>Exp1 ? Exp2 : Exp3 ;</a:t>
            </a:r>
          </a:p>
          <a:p>
            <a:pPr>
              <a:lnSpc>
                <a:spcPct val="150000"/>
              </a:lnSpc>
            </a:pPr>
            <a:r>
              <a:rPr lang="en-US" sz="2400" dirty="0" smtClean="0"/>
              <a:t/>
            </a:r>
            <a:br>
              <a:rPr lang="en-US" sz="2400" dirty="0" smtClean="0"/>
            </a:br>
            <a:r>
              <a:rPr lang="en-US" sz="2200" dirty="0">
                <a:solidFill>
                  <a:schemeClr val="accent4"/>
                </a:solidFill>
                <a:latin typeface="Arial" panose="020B0604020202020204" pitchFamily="34" charset="0"/>
                <a:cs typeface="Arial" panose="020B0604020202020204" pitchFamily="34" charset="0"/>
              </a:rPr>
              <a:t>Where Exp1, Exp2, and Exp3 are expressions</a:t>
            </a:r>
            <a:r>
              <a:rPr lang="en-US" sz="2200" dirty="0" smtClean="0">
                <a:solidFill>
                  <a:schemeClr val="accent4"/>
                </a:solidFill>
                <a:latin typeface="Arial" panose="020B0604020202020204" pitchFamily="34" charset="0"/>
                <a:cs typeface="Arial" panose="020B0604020202020204" pitchFamily="34" charset="0"/>
              </a:rPr>
              <a:t>.</a:t>
            </a:r>
          </a:p>
          <a:p>
            <a:pPr>
              <a:lnSpc>
                <a:spcPct val="150000"/>
              </a:lnSpc>
            </a:pP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Notice the use and placement of the colon.</a:t>
            </a:r>
          </a:p>
          <a:p>
            <a:pPr>
              <a:lnSpc>
                <a:spcPct val="150000"/>
              </a:lnSpc>
            </a:pPr>
            <a:r>
              <a:rPr lang="en-US" sz="2200" dirty="0">
                <a:solidFill>
                  <a:schemeClr val="accent4"/>
                </a:solidFill>
                <a:latin typeface="Arial" panose="020B0604020202020204" pitchFamily="34" charset="0"/>
                <a:cs typeface="Arial" panose="020B0604020202020204" pitchFamily="34" charset="0"/>
              </a:rPr>
              <a:t>The value of a ? expression is determined as follows: Exp1 is evaluated. If it is true, then Exp2 is evaluated and becomes the value of the entire ? expression. If Exp1 is false, then Exp3 is evaluated and its value becomes the value of the expression.</a:t>
            </a:r>
          </a:p>
          <a:p>
            <a:endParaRPr lang="en-US" sz="1400" dirty="0"/>
          </a:p>
        </p:txBody>
      </p:sp>
    </p:spTree>
    <p:extLst>
      <p:ext uri="{BB962C8B-B14F-4D97-AF65-F5344CB8AC3E}">
        <p14:creationId xmlns:p14="http://schemas.microsoft.com/office/powerpoint/2010/main" val="42182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while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while loop is probably the most simple one, so we will start with that. The while loop simply executes a block of code as long as the condition you give it is true. A small example, and then some more explanation:</a:t>
            </a:r>
          </a:p>
        </p:txBody>
      </p:sp>
      <p:sp>
        <p:nvSpPr>
          <p:cNvPr id="3" name="Rectangle 1"/>
          <p:cNvSpPr>
            <a:spLocks noChangeArrowheads="1"/>
          </p:cNvSpPr>
          <p:nvPr/>
        </p:nvSpPr>
        <p:spPr bwMode="auto">
          <a:xfrm>
            <a:off x="514073" y="2653625"/>
            <a:ext cx="8068849" cy="40856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ConsoleApplication1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Program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static</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0;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while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 &lt; 5)</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number + 1;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Console.ReadLine();</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74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568717"/>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do </a:t>
            </a:r>
            <a:r>
              <a:rPr lang="en-US" sz="2200" b="1" dirty="0" smtClean="0">
                <a:solidFill>
                  <a:schemeClr val="accent4"/>
                </a:solidFill>
                <a:latin typeface="Arial" panose="020B0604020202020204" pitchFamily="34" charset="0"/>
                <a:cs typeface="Arial" panose="020B0604020202020204" pitchFamily="34" charset="0"/>
              </a:rPr>
              <a:t>loop </a:t>
            </a: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The opposite is true for the do loop, which works like the while loop in other aspects through. The do loop evaluates the condition after the loop has executed, which makes sure that the code block is always executed at least once.</a:t>
            </a:r>
          </a:p>
        </p:txBody>
      </p:sp>
      <p:sp>
        <p:nvSpPr>
          <p:cNvPr id="4" name="Rectangle 1"/>
          <p:cNvSpPr>
            <a:spLocks noChangeArrowheads="1"/>
          </p:cNvSpPr>
          <p:nvPr/>
        </p:nvSpPr>
        <p:spPr bwMode="auto">
          <a:xfrm>
            <a:off x="463677" y="3356798"/>
            <a:ext cx="6496327" cy="26083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Do</a:t>
            </a:r>
            <a:endParaRPr lang="en-US" altLang="en-US" sz="2000" dirty="0">
              <a:solidFill>
                <a:srgbClr val="0000FF"/>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0000FF"/>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while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&lt; 5);</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63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227012" y="622300"/>
            <a:ext cx="10231013" cy="1954381"/>
          </a:xfrm>
          <a:prstGeom prst="rect">
            <a:avLst/>
          </a:prstGeom>
          <a:noFill/>
        </p:spPr>
        <p:txBody>
          <a:bodyPr wrap="square" rtlCol="0">
            <a:spAutoFit/>
          </a:bodyPr>
          <a:lstStyle/>
          <a:p>
            <a:r>
              <a:rPr lang="en-US" sz="2200" b="1" dirty="0">
                <a:solidFill>
                  <a:schemeClr val="accent4"/>
                </a:solidFill>
                <a:latin typeface="Arial" panose="020B0604020202020204" pitchFamily="34" charset="0"/>
                <a:cs typeface="Arial" panose="020B0604020202020204" pitchFamily="34" charset="0"/>
              </a:rPr>
              <a:t>The for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for loop is a bit different. It's preferred when you know how many iterations you want, either because you know the exact amount of iterations, or because you have a variable containing the amount. Here is an example on the for loop.</a:t>
            </a:r>
          </a:p>
        </p:txBody>
      </p:sp>
      <p:sp>
        <p:nvSpPr>
          <p:cNvPr id="6" name="Rectangle 2"/>
          <p:cNvSpPr>
            <a:spLocks noChangeArrowheads="1"/>
          </p:cNvSpPr>
          <p:nvPr/>
        </p:nvSpPr>
        <p:spPr bwMode="auto">
          <a:xfrm>
            <a:off x="373487" y="2556907"/>
            <a:ext cx="9195515"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number = 5;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for</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0;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&lt; number;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Console.ReadLine();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34442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846659"/>
          </a:xfrm>
          <a:prstGeom prst="rect">
            <a:avLst/>
          </a:prstGeom>
          <a:noFill/>
        </p:spPr>
        <p:txBody>
          <a:bodyPr wrap="square" rtlCol="0">
            <a:spAutoFit/>
          </a:bodyPr>
          <a:lstStyle/>
          <a:p>
            <a:r>
              <a:rPr lang="en-US" sz="2400" dirty="0"/>
              <a:t>Loop Control Statements</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Loop control statements change execution from its normal sequence. When execution leaves a scope, all automatic objects that were created in that scope are destroyed.</a:t>
            </a:r>
          </a:p>
        </p:txBody>
      </p:sp>
      <p:graphicFrame>
        <p:nvGraphicFramePr>
          <p:cNvPr id="3" name="Table 2"/>
          <p:cNvGraphicFramePr>
            <a:graphicFrameLocks noGrp="1"/>
          </p:cNvGraphicFramePr>
          <p:nvPr>
            <p:extLst>
              <p:ext uri="{D42A27DB-BD31-4B8C-83A1-F6EECF244321}">
                <p14:modId xmlns:p14="http://schemas.microsoft.com/office/powerpoint/2010/main" val="1572093634"/>
              </p:ext>
            </p:extLst>
          </p:nvPr>
        </p:nvGraphicFramePr>
        <p:xfrm>
          <a:off x="492282" y="2623503"/>
          <a:ext cx="9793132" cy="3043200"/>
        </p:xfrm>
        <a:graphic>
          <a:graphicData uri="http://schemas.openxmlformats.org/drawingml/2006/table">
            <a:tbl>
              <a:tblPr/>
              <a:tblGrid>
                <a:gridCol w="2918482">
                  <a:extLst>
                    <a:ext uri="{9D8B030D-6E8A-4147-A177-3AD203B41FA5}">
                      <a16:colId xmlns:a16="http://schemas.microsoft.com/office/drawing/2014/main" xmlns="" val="20000"/>
                    </a:ext>
                  </a:extLst>
                </a:gridCol>
                <a:gridCol w="6874650">
                  <a:extLst>
                    <a:ext uri="{9D8B030D-6E8A-4147-A177-3AD203B41FA5}">
                      <a16:colId xmlns:a16="http://schemas.microsoft.com/office/drawing/2014/main" xmlns="" val="20001"/>
                    </a:ext>
                  </a:extLst>
                </a:gridCol>
              </a:tblGrid>
              <a:tr h="601126">
                <a:tc>
                  <a:txBody>
                    <a:bodyPr/>
                    <a:lstStyle/>
                    <a:p>
                      <a:pPr algn="l" fontAlgn="t"/>
                      <a:r>
                        <a:rPr lang="en-US" sz="2200" kern="1200" dirty="0">
                          <a:solidFill>
                            <a:schemeClr val="accent4"/>
                          </a:solidFill>
                          <a:latin typeface="Arial" panose="020B0604020202020204" pitchFamily="34" charset="0"/>
                          <a:ea typeface="+mn-ea"/>
                          <a:cs typeface="Arial" panose="020B0604020202020204" pitchFamily="34" charset="0"/>
                        </a:rPr>
                        <a:t>Control 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200" kern="1200">
                          <a:solidFill>
                            <a:schemeClr val="accent4"/>
                          </a:solidFill>
                          <a:latin typeface="Arial" panose="020B0604020202020204" pitchFamily="34" charset="0"/>
                          <a:ea typeface="+mn-ea"/>
                          <a:cs typeface="Arial" panose="020B060402020202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1427674">
                <a:tc>
                  <a:txBody>
                    <a:bodyPr/>
                    <a:lstStyle/>
                    <a:p>
                      <a:pPr algn="just" fontAlgn="t"/>
                      <a:r>
                        <a:rPr lang="en-US" sz="2200" kern="1200" dirty="0">
                          <a:solidFill>
                            <a:schemeClr val="accent4"/>
                          </a:solidFill>
                          <a:latin typeface="Arial" panose="020B0604020202020204" pitchFamily="34" charset="0"/>
                          <a:ea typeface="+mn-ea"/>
                          <a:cs typeface="Arial" panose="020B0604020202020204" pitchFamily="34" charset="0"/>
                          <a:hlinkClick r:id="rId2" tooltip="break statement in C#"/>
                        </a:rPr>
                        <a:t>break statement</a:t>
                      </a:r>
                      <a:endParaRPr lang="en-US" sz="2200" kern="1200" dirty="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Terminates the loop or switch statement and transfers execution to the statement immediately following the loop or switch.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1014400">
                <a:tc>
                  <a:txBody>
                    <a:bodyPr/>
                    <a:lstStyle/>
                    <a:p>
                      <a:pPr algn="just" fontAlgn="t"/>
                      <a:r>
                        <a:rPr lang="en-US" sz="2200" kern="1200">
                          <a:solidFill>
                            <a:schemeClr val="accent4"/>
                          </a:solidFill>
                          <a:latin typeface="Arial" panose="020B0604020202020204" pitchFamily="34" charset="0"/>
                          <a:ea typeface="+mn-ea"/>
                          <a:cs typeface="Arial" panose="020B0604020202020204" pitchFamily="34" charset="0"/>
                          <a:hlinkClick r:id="rId3" tooltip="continue statement in C#"/>
                        </a:rPr>
                        <a:t>continue statement</a:t>
                      </a:r>
                      <a:endParaRPr lang="en-US" sz="2200" kern="120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Causes the loop to skip the remainder of its body and immediately retest its condition prior to reiterating.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67213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508105"/>
          </a:xfrm>
          <a:prstGeom prst="rect">
            <a:avLst/>
          </a:prstGeom>
          <a:noFill/>
        </p:spPr>
        <p:txBody>
          <a:bodyPr wrap="square" rtlCol="0">
            <a:spAutoFit/>
          </a:bodyPr>
          <a:lstStyle/>
          <a:p>
            <a:r>
              <a:rPr lang="en-US" sz="2400" dirty="0"/>
              <a:t>Infinite Loop</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A loop becomes infinite loop if a condition never becomes false. The for loop is traditionally used for this purpose.</a:t>
            </a:r>
          </a:p>
        </p:txBody>
      </p:sp>
      <p:sp>
        <p:nvSpPr>
          <p:cNvPr id="3" name="Rectangle 1"/>
          <p:cNvSpPr>
            <a:spLocks noChangeArrowheads="1"/>
          </p:cNvSpPr>
          <p:nvPr/>
        </p:nvSpPr>
        <p:spPr bwMode="auto">
          <a:xfrm>
            <a:off x="368298" y="2364274"/>
            <a:ext cx="9917116" cy="414720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666666"/>
                </a:solidFill>
                <a:latin typeface="Arial Unicode MS" panose="020B0604020202020204" pitchFamily="34" charset="-128"/>
              </a:rPr>
              <a:t>    using System;</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namespace Loops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class Program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a:p>
            <a:pPr lvl="1"/>
            <a:r>
              <a:rPr lang="en-US" altLang="en-US" dirty="0"/>
              <a:t>             static void Main(string[] </a:t>
            </a:r>
            <a:r>
              <a:rPr lang="en-US" altLang="en-US" dirty="0" err="1"/>
              <a:t>args</a:t>
            </a:r>
            <a:r>
              <a:rPr lang="en-US" altLang="en-US" dirty="0"/>
              <a:t>)</a:t>
            </a:r>
          </a:p>
          <a:p>
            <a:pPr lvl="1"/>
            <a:r>
              <a:rPr lang="en-US" altLang="en-US" dirty="0"/>
              <a:t>                {</a:t>
            </a:r>
          </a:p>
          <a:p>
            <a:pPr lvl="2"/>
            <a:r>
              <a:rPr lang="en-US" altLang="en-US" dirty="0"/>
              <a:t>                  for (     ;       ;      )</a:t>
            </a:r>
          </a:p>
          <a:p>
            <a:pPr lvl="2"/>
            <a:r>
              <a:rPr lang="en-US" altLang="en-US" dirty="0"/>
              <a:t>                     {</a:t>
            </a:r>
          </a:p>
          <a:p>
            <a:pPr lvl="2"/>
            <a:r>
              <a:rPr lang="en-US" altLang="en-US" dirty="0"/>
              <a:t>                        Console.WriteLine("Hey! I am Trapped"); </a:t>
            </a:r>
          </a:p>
          <a:p>
            <a:pPr lvl="2"/>
            <a:r>
              <a:rPr lang="en-US" altLang="en-US" dirty="0"/>
              <a:t>                      }</a:t>
            </a:r>
          </a:p>
          <a:p>
            <a:pPr lvl="1"/>
            <a:r>
              <a:rPr lang="en-US" altLang="en-US" dirty="0"/>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p:txBody>
      </p:sp>
    </p:spTree>
    <p:extLst>
      <p:ext uri="{BB962C8B-B14F-4D97-AF65-F5344CB8AC3E}">
        <p14:creationId xmlns:p14="http://schemas.microsoft.com/office/powerpoint/2010/main" val="341936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
        <p:nvSpPr>
          <p:cNvPr id="11" name="TextBox 10"/>
          <p:cNvSpPr txBox="1"/>
          <p:nvPr/>
        </p:nvSpPr>
        <p:spPr>
          <a:xfrm>
            <a:off x="368300" y="622300"/>
            <a:ext cx="9780252" cy="1815882"/>
          </a:xfrm>
          <a:prstGeom prst="rect">
            <a:avLst/>
          </a:prstGeom>
          <a:noFill/>
        </p:spPr>
        <p:txBody>
          <a:bodyPr wrap="square" rtlCol="0">
            <a:spAutoFit/>
          </a:bodyPr>
          <a:lstStyle/>
          <a:p>
            <a:r>
              <a:rPr lang="en-US" sz="24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Functions</a:t>
            </a:r>
            <a:r>
              <a:rPr lang="en-US" sz="1600" b="1" dirty="0" smtClean="0">
                <a:effectLst>
                  <a:outerShdw blurRad="38100" dist="38100" dir="2700000" algn="tl">
                    <a:srgbClr val="000000">
                      <a:alpha val="43137"/>
                    </a:srgbClr>
                  </a:outerShdw>
                </a:effectLst>
              </a:rPr>
              <a:t> : </a:t>
            </a:r>
            <a:r>
              <a:rPr lang="en-US" sz="1400" b="1" dirty="0" smtClean="0"/>
              <a:t/>
            </a:r>
            <a:br>
              <a:rPr lang="en-US" sz="1400" b="1" dirty="0" smtClean="0"/>
            </a:br>
            <a:r>
              <a:rPr lang="en-US" sz="2200" dirty="0">
                <a:solidFill>
                  <a:schemeClr val="accent4"/>
                </a:solidFill>
                <a:latin typeface="Arial" panose="020B0604020202020204" pitchFamily="34" charset="0"/>
                <a:cs typeface="Arial" panose="020B0604020202020204" pitchFamily="34" charset="0"/>
              </a:rPr>
              <a:t>A function allows you to encapsulate a piece of code and call it from other parts of your code. You may very soon run into a situation where you need to repeat a piece of code, from multiple places, and this is where functions come in. In C#, they are basically declared like </a:t>
            </a:r>
            <a:r>
              <a:rPr lang="en-US" sz="2200" dirty="0" smtClean="0">
                <a:solidFill>
                  <a:schemeClr val="accent4"/>
                </a:solidFill>
                <a:latin typeface="Arial" panose="020B0604020202020204" pitchFamily="34" charset="0"/>
                <a:cs typeface="Arial" panose="020B0604020202020204" pitchFamily="34" charset="0"/>
              </a:rPr>
              <a:t>this :</a:t>
            </a:r>
            <a:endParaRPr lang="en-US" sz="2200" dirty="0">
              <a:solidFill>
                <a:schemeClr val="accent4"/>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368300" y="2855672"/>
            <a:ext cx="9587070" cy="310076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&lt;visibility&gt; &lt;return type&gt; &lt;name&gt;(&lt;parameters&gt;)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&lt;function code&gt; </a:t>
            </a:r>
            <a:endParaRPr lang="en-US" altLang="en-US" dirty="0">
              <a:solidFill>
                <a:srgbClr val="666666"/>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endParaRPr>
          </a:p>
          <a:p>
            <a:pPr eaLnBrk="0" fontAlgn="base" hangingPunct="0">
              <a:spcBef>
                <a:spcPct val="0"/>
              </a:spcBef>
              <a:spcAft>
                <a:spcPct val="0"/>
              </a:spcAft>
            </a:pPr>
            <a:r>
              <a:rPr lang="en-US" dirty="0" smtClean="0">
                <a:solidFill>
                  <a:schemeClr val="accent4"/>
                </a:solidFill>
                <a:latin typeface="Arial" panose="020B0604020202020204" pitchFamily="34" charset="0"/>
                <a:cs typeface="Arial" panose="020B0604020202020204" pitchFamily="34" charset="0"/>
              </a:rPr>
              <a:t>  To </a:t>
            </a:r>
            <a:r>
              <a:rPr lang="en-US" dirty="0">
                <a:solidFill>
                  <a:schemeClr val="accent4"/>
                </a:solidFill>
                <a:latin typeface="Arial" panose="020B0604020202020204" pitchFamily="34" charset="0"/>
                <a:cs typeface="Arial" panose="020B0604020202020204" pitchFamily="34" charset="0"/>
              </a:rPr>
              <a:t>call a function, </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you simply write its name, an open parenthesis, then parameters,</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 if any, and then a closing parenthesis, like this</a:t>
            </a:r>
            <a:r>
              <a:rPr lang="en-US" dirty="0" smtClean="0">
                <a:solidFill>
                  <a:schemeClr val="accent4"/>
                </a:solidFill>
                <a:latin typeface="Arial" panose="020B0604020202020204" pitchFamily="34" charset="0"/>
                <a:cs typeface="Arial" panose="020B0604020202020204" pitchFamily="34" charset="0"/>
              </a:rPr>
              <a:t>:</a:t>
            </a:r>
          </a:p>
          <a:p>
            <a:pPr eaLnBrk="0" fontAlgn="base" hangingPunct="0">
              <a:spcBef>
                <a:spcPct val="0"/>
              </a:spcBef>
              <a:spcAft>
                <a:spcPct val="0"/>
              </a:spcAft>
            </a:pPr>
            <a:r>
              <a:rPr lang="en-US" sz="2400" dirty="0"/>
              <a:t/>
            </a:r>
            <a:br>
              <a:rPr lang="en-US" sz="2400" dirty="0"/>
            </a:br>
            <a:r>
              <a:rPr lang="en-US" altLang="en-US" sz="2400" dirty="0">
                <a:solidFill>
                  <a:srgbClr val="666666"/>
                </a:solidFill>
                <a:latin typeface="Arial Unicode MS" panose="020B0604020202020204" pitchFamily="34" charset="-128"/>
              </a:rPr>
              <a:t>DoStuff(); </a:t>
            </a:r>
            <a:r>
              <a:rPr lang="en-US" altLang="en-US" sz="2400" dirty="0" smtClean="0">
                <a:solidFill>
                  <a:srgbClr val="666666"/>
                </a:solidFill>
                <a:latin typeface="Arial Unicode MS" panose="020B0604020202020204" pitchFamily="34" charset="-128"/>
              </a:rPr>
              <a:t> </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23536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824248"/>
            <a:ext cx="8573223" cy="5762532"/>
          </a:xfrm>
          <a:solidFill>
            <a:schemeClr val="bg1">
              <a:lumMod val="85000"/>
              <a:alpha val="61000"/>
            </a:schemeClr>
          </a:solidFill>
          <a:ln>
            <a:solidFill>
              <a:schemeClr val="bg1">
                <a:lumMod val="50000"/>
              </a:schemeClr>
            </a:solidFill>
          </a:ln>
        </p:spPr>
        <p:txBody>
          <a:bodyPr>
            <a:normAutofit fontScale="85000" lnSpcReduction="20000"/>
          </a:bodyPr>
          <a:lstStyle/>
          <a:p>
            <a:endParaRPr lang="en-US" dirty="0" smtClean="0"/>
          </a:p>
          <a:p>
            <a:r>
              <a:rPr lang="en-US" dirty="0" smtClean="0"/>
              <a:t>Demo  “ function to add two numbers “ : </a:t>
            </a:r>
            <a:br>
              <a:rPr lang="en-US" dirty="0" smtClean="0"/>
            </a:br>
            <a:endParaRPr lang="en-US" altLang="en-US" dirty="0" smtClean="0">
              <a:solidFill>
                <a:srgbClr val="0000FF"/>
              </a:solidFill>
              <a:latin typeface="Arial Unicode MS" panose="020B0604020202020204" pitchFamily="34" charset="-128"/>
            </a:endParaRPr>
          </a:p>
          <a:p>
            <a:pPr marL="0" indent="0">
              <a:buNone/>
            </a:pPr>
            <a:r>
              <a:rPr lang="en-US" altLang="en-US" dirty="0">
                <a:solidFill>
                  <a:srgbClr val="0000FF"/>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 public</a:t>
            </a:r>
            <a:r>
              <a:rPr lang="en-US" altLang="en-US" dirty="0" smtClean="0">
                <a:solidFill>
                  <a:srgbClr val="000000"/>
                </a:solidFill>
                <a:latin typeface="Arial Unicode MS" panose="020B0604020202020204" pitchFamily="34" charset="-128"/>
              </a:rPr>
              <a:t>  </a:t>
            </a:r>
            <a:r>
              <a:rPr lang="en-US" altLang="en-US" dirty="0" err="1" smtClean="0">
                <a:solidFill>
                  <a:srgbClr val="0000FF"/>
                </a:solidFill>
                <a:latin typeface="Arial Unicode MS" panose="020B0604020202020204" pitchFamily="34" charset="-128"/>
              </a:rPr>
              <a:t>int</a:t>
            </a:r>
            <a:r>
              <a:rPr lang="en-US" altLang="en-US" dirty="0" smtClean="0">
                <a:solidFill>
                  <a:srgbClr val="000000"/>
                </a:solidFill>
                <a:latin typeface="Arial Unicode MS" panose="020B0604020202020204" pitchFamily="34" charset="-128"/>
              </a:rPr>
              <a:t> </a:t>
            </a:r>
            <a:r>
              <a:rPr lang="en-US" altLang="en-US" dirty="0" err="1">
                <a:solidFill>
                  <a:srgbClr val="000000"/>
                </a:solidFill>
                <a:latin typeface="Arial Unicode MS" panose="020B0604020202020204" pitchFamily="34" charset="-128"/>
              </a:rPr>
              <a:t>AddNumbers</a:t>
            </a:r>
            <a:r>
              <a:rPr lang="en-US" altLang="en-US" dirty="0">
                <a:solidFill>
                  <a:srgbClr val="000000"/>
                </a:solidFill>
                <a:latin typeface="Arial Unicode MS" panose="020B0604020202020204" pitchFamily="34" charset="-128"/>
              </a:rPr>
              <a:t>(</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number1,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result = number1 +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return</a:t>
            </a:r>
            <a:r>
              <a:rPr lang="en-US" altLang="en-US" dirty="0" smtClean="0">
                <a:solidFill>
                  <a:srgbClr val="000000"/>
                </a:solidFill>
                <a:latin typeface="Arial Unicode MS" panose="020B0604020202020204" pitchFamily="34" charset="-128"/>
              </a:rPr>
              <a:t> </a:t>
            </a:r>
            <a:r>
              <a:rPr lang="en-US" altLang="en-US" dirty="0">
                <a:solidFill>
                  <a:srgbClr val="000000"/>
                </a:solidFill>
                <a:latin typeface="Arial Unicode MS" panose="020B0604020202020204" pitchFamily="34" charset="-128"/>
              </a:rPr>
              <a:t>result;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sz="3600" dirty="0" smtClean="0"/>
              <a:t> </a:t>
            </a:r>
          </a:p>
          <a:p>
            <a:pPr marL="0" indent="0">
              <a:buNone/>
            </a:pPr>
            <a:r>
              <a:rPr lang="en-US" altLang="en-US" sz="3200" dirty="0" smtClean="0">
                <a:latin typeface="Arial" panose="020B0604020202020204" pitchFamily="34" charset="0"/>
              </a:rPr>
              <a:t>To call this function </a:t>
            </a:r>
          </a:p>
          <a:p>
            <a:pPr marL="0" indent="0">
              <a:buNone/>
            </a:pPr>
            <a:r>
              <a:rPr lang="en-US" altLang="en-US" sz="3600" dirty="0" smtClean="0">
                <a:latin typeface="Arial" panose="020B0604020202020204" pitchFamily="34" charset="0"/>
              </a:rPr>
              <a:t/>
            </a:r>
            <a:br>
              <a:rPr lang="en-US" altLang="en-US" sz="3600" dirty="0" smtClean="0">
                <a:latin typeface="Arial" panose="020B0604020202020204" pitchFamily="34" charset="0"/>
              </a:rPr>
            </a:br>
            <a:r>
              <a:rPr lang="en-US" altLang="en-US" sz="2300" dirty="0" err="1">
                <a:solidFill>
                  <a:srgbClr val="000000"/>
                </a:solidFill>
                <a:latin typeface="Arial Unicode MS" panose="020B0604020202020204" pitchFamily="34" charset="-128"/>
              </a:rPr>
              <a:t>int</a:t>
            </a:r>
            <a:r>
              <a:rPr lang="en-US" altLang="en-US" sz="2300" dirty="0">
                <a:solidFill>
                  <a:srgbClr val="000000"/>
                </a:solidFill>
                <a:latin typeface="Arial Unicode MS" panose="020B0604020202020204" pitchFamily="34" charset="-128"/>
              </a:rPr>
              <a:t> result = </a:t>
            </a:r>
            <a:r>
              <a:rPr lang="en-US" altLang="en-US" sz="2300" dirty="0" err="1">
                <a:solidFill>
                  <a:srgbClr val="000000"/>
                </a:solidFill>
                <a:latin typeface="Arial Unicode MS" panose="020B0604020202020204" pitchFamily="34" charset="-128"/>
              </a:rPr>
              <a:t>AddNumbers</a:t>
            </a:r>
            <a:r>
              <a:rPr lang="en-US" altLang="en-US" sz="2300" dirty="0">
                <a:solidFill>
                  <a:srgbClr val="000000"/>
                </a:solidFill>
                <a:latin typeface="Arial Unicode MS" panose="020B0604020202020204" pitchFamily="34" charset="-128"/>
              </a:rPr>
              <a:t>(10, 5); </a:t>
            </a:r>
          </a:p>
          <a:p>
            <a:pPr marL="0" indent="0">
              <a:buNone/>
            </a:pPr>
            <a:r>
              <a:rPr lang="en-US" altLang="en-US" sz="2300" dirty="0" err="1">
                <a:solidFill>
                  <a:srgbClr val="000000"/>
                </a:solidFill>
                <a:latin typeface="Arial Unicode MS" panose="020B0604020202020204" pitchFamily="34" charset="-128"/>
              </a:rPr>
              <a:t>Console.WriteLine</a:t>
            </a:r>
            <a:r>
              <a:rPr lang="en-US" altLang="en-US" sz="2300" dirty="0">
                <a:solidFill>
                  <a:srgbClr val="000000"/>
                </a:solidFill>
                <a:latin typeface="Arial Unicode MS" panose="020B0604020202020204" pitchFamily="34" charset="-128"/>
              </a:rPr>
              <a:t>(result); </a:t>
            </a:r>
          </a:p>
          <a:p>
            <a:pPr marL="0" indent="0">
              <a:buNone/>
            </a:pPr>
            <a:endParaRPr lang="en-US" altLang="en-US" sz="5400" dirty="0">
              <a:latin typeface="Arial" panose="020B0604020202020204" pitchFamily="34" charset="0"/>
            </a:endParaRPr>
          </a:p>
          <a:p>
            <a:endParaRPr lang="en-US" dirty="0"/>
          </a:p>
        </p:txBody>
      </p:sp>
      <p:sp>
        <p:nvSpPr>
          <p:cNvPr id="5"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Tree>
    <p:extLst>
      <p:ext uri="{BB962C8B-B14F-4D97-AF65-F5344CB8AC3E}">
        <p14:creationId xmlns:p14="http://schemas.microsoft.com/office/powerpoint/2010/main" val="2964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One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600" b="1" dirty="0"/>
              <a:t>Introduction to Our great IDE (Visual Studio </a:t>
            </a:r>
            <a:r>
              <a:rPr lang="en-US" sz="2600" b="1" dirty="0" smtClean="0"/>
              <a:t>).</a:t>
            </a:r>
            <a:endParaRPr lang="en-US" sz="2600" b="1" dirty="0"/>
          </a:p>
          <a:p>
            <a:endParaRPr lang="en-US" dirty="0"/>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ref </a:t>
            </a:r>
            <a:r>
              <a:rPr lang="en-US" sz="2400" b="1" dirty="0" smtClean="0"/>
              <a:t>modifier</a:t>
            </a:r>
            <a:endParaRPr lang="en-US" sz="2400" b="1" dirty="0"/>
          </a:p>
        </p:txBody>
      </p:sp>
      <p:sp>
        <p:nvSpPr>
          <p:cNvPr id="5" name="Rectangle 2"/>
          <p:cNvSpPr>
            <a:spLocks noChangeArrowheads="1"/>
          </p:cNvSpPr>
          <p:nvPr/>
        </p:nvSpPr>
        <p:spPr bwMode="auto">
          <a:xfrm>
            <a:off x="368299" y="1397216"/>
            <a:ext cx="8762449" cy="476275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394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5" name="Rectangle 2"/>
          <p:cNvSpPr>
            <a:spLocks noChangeArrowheads="1"/>
          </p:cNvSpPr>
          <p:nvPr/>
        </p:nvSpPr>
        <p:spPr bwMode="auto">
          <a:xfrm>
            <a:off x="227012" y="938527"/>
            <a:ext cx="8762449" cy="50705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666666"/>
                </a:solidFill>
                <a:latin typeface="Arial" panose="020B0604020202020204" pitchFamily="34" charset="0"/>
                <a:cs typeface="Arial" panose="020B0604020202020204" pitchFamily="34" charset="0"/>
              </a:rPr>
              <a:t>You will notice that the variable that incremented in function is not seen in main function that’s why we need to use ref keyword . </a:t>
            </a:r>
            <a:endPar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lang="en-US" altLang="en-US" sz="2000" dirty="0">
                <a:solidFill>
                  <a:srgbClr val="0000FF"/>
                </a:solidFill>
                <a:latin typeface="Arial Unicode MS" panose="020B0604020202020204" pitchFamily="34" charset="-128"/>
              </a:rPr>
              <a:t>ref</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81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247317"/>
          </a:xfrm>
          <a:prstGeom prst="rect">
            <a:avLst/>
          </a:prstGeom>
          <a:noFill/>
        </p:spPr>
        <p:txBody>
          <a:bodyPr wrap="square" rtlCol="0">
            <a:spAutoFit/>
          </a:bodyPr>
          <a:lstStyle/>
          <a:p>
            <a:pPr>
              <a:lnSpc>
                <a:spcPct val="150000"/>
              </a:lnSpc>
            </a:pPr>
            <a:r>
              <a:rPr lang="en-US" sz="2400" b="1" dirty="0"/>
              <a:t>The out </a:t>
            </a:r>
            <a:r>
              <a:rPr lang="en-US" sz="2400" b="1" dirty="0" smtClean="0"/>
              <a:t>modifier</a:t>
            </a:r>
          </a:p>
          <a:p>
            <a:pPr>
              <a:lnSpc>
                <a:spcPct val="150000"/>
              </a:lnSpc>
            </a:pPr>
            <a:endParaRPr lang="en-US" sz="2400" b="1" dirty="0"/>
          </a:p>
          <a:p>
            <a:pPr>
              <a:lnSpc>
                <a:spcPct val="150000"/>
              </a:lnSpc>
            </a:pPr>
            <a:r>
              <a:rPr lang="en-US" sz="2400" dirty="0" smtClean="0">
                <a:solidFill>
                  <a:srgbClr val="666666"/>
                </a:solidFill>
                <a:latin typeface="Arial" panose="020B0604020202020204" pitchFamily="34" charset="0"/>
                <a:cs typeface="Arial" panose="020B0604020202020204" pitchFamily="34" charset="0"/>
              </a:rPr>
              <a:t>A</a:t>
            </a:r>
            <a:r>
              <a:rPr lang="en-US" sz="2000" dirty="0" smtClean="0">
                <a:solidFill>
                  <a:srgbClr val="666666"/>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value passed to a ref modifier has to be initialized before calling the method - this is not true for the out modifier, where you can use un-initialized values. On the other hand, you can't leave a function call with an out parameter, without assigning a value to it Using the out modifier is just like using the ref modifier. Simply change the ref keyword to the out keyword</a:t>
            </a:r>
            <a:r>
              <a:rPr lang="en-US" sz="2000" dirty="0">
                <a:solidFill>
                  <a:srgbClr val="666666"/>
                </a:solidFill>
                <a:latin typeface="Arial" panose="020B0604020202020204" pitchFamily="34" charset="0"/>
                <a:cs typeface="Arial" panose="020B0604020202020204" pitchFamily="34" charset="0"/>
              </a:rPr>
              <a:t>.</a:t>
            </a:r>
            <a:br>
              <a:rPr lang="en-US" sz="2000" dirty="0">
                <a:solidFill>
                  <a:srgbClr val="666666"/>
                </a:solidFill>
                <a:latin typeface="Arial" panose="020B0604020202020204" pitchFamily="34" charset="0"/>
                <a:cs typeface="Arial" panose="020B0604020202020204" pitchFamily="34" charset="0"/>
              </a:rPr>
            </a:br>
            <a:endParaRPr lang="en-US" sz="2000" dirty="0">
              <a:solidFill>
                <a:srgbClr val="66666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0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a:t>
            </a:r>
            <a:r>
              <a:rPr lang="en-US" sz="2400" b="1" dirty="0" err="1" smtClean="0"/>
              <a:t>params</a:t>
            </a:r>
            <a:r>
              <a:rPr lang="en-US" sz="2400" b="1" dirty="0" smtClean="0"/>
              <a:t> modifier</a:t>
            </a:r>
            <a:endParaRPr lang="en-US" sz="2400" b="1" dirty="0"/>
          </a:p>
        </p:txBody>
      </p:sp>
      <p:sp>
        <p:nvSpPr>
          <p:cNvPr id="5" name="Rectangle 2"/>
          <p:cNvSpPr>
            <a:spLocks noChangeArrowheads="1"/>
          </p:cNvSpPr>
          <p:nvPr/>
        </p:nvSpPr>
        <p:spPr bwMode="auto">
          <a:xfrm>
            <a:off x="227011" y="1884140"/>
            <a:ext cx="9725371" cy="42087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(25, "John", "Jane", "Tarzan");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someUnusedParameter</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params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names)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names)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Console.WriteLine("Hello, " +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r>
            <a:br>
              <a:rPr kumimoji="0" lang="en-US" altLang="en-US" sz="2000" b="0" i="0" u="none" strike="noStrike" cap="none" normalizeH="0" baseline="0" dirty="0" smtClean="0">
                <a:ln>
                  <a:noFill/>
                </a:ln>
                <a:solidFill>
                  <a:schemeClr val="tx1"/>
                </a:solidFill>
                <a:effectLst/>
              </a:rPr>
            </a:b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16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7- </a:t>
            </a:r>
            <a:r>
              <a:rPr lang="en-US" sz="2800" b="1" dirty="0"/>
              <a:t>Arrays</a:t>
            </a:r>
            <a:r>
              <a:rPr lang="en-US" sz="2800" dirty="0"/>
              <a:t>.</a:t>
            </a:r>
          </a:p>
        </p:txBody>
      </p:sp>
      <p:sp>
        <p:nvSpPr>
          <p:cNvPr id="11" name="TextBox 10"/>
          <p:cNvSpPr txBox="1"/>
          <p:nvPr/>
        </p:nvSpPr>
        <p:spPr>
          <a:xfrm>
            <a:off x="373525" y="1047303"/>
            <a:ext cx="10231013" cy="5909310"/>
          </a:xfrm>
          <a:prstGeom prst="rect">
            <a:avLst/>
          </a:prstGeom>
          <a:noFill/>
        </p:spPr>
        <p:txBody>
          <a:bodyPr wrap="square" rtlCol="0">
            <a:spAutoFit/>
          </a:bodyPr>
          <a:lstStyle/>
          <a:p>
            <a:pPr lvl="0" eaLnBrk="0" fontAlgn="base" hangingPunct="0">
              <a:lnSpc>
                <a:spcPct val="150000"/>
              </a:lnSpc>
              <a:spcBef>
                <a:spcPct val="0"/>
              </a:spcBef>
              <a:spcAft>
                <a:spcPct val="0"/>
              </a:spcAft>
            </a:pPr>
            <a:r>
              <a:rPr lang="en-US" altLang="en-US" sz="2000" dirty="0" smtClean="0">
                <a:solidFill>
                  <a:srgbClr val="666666"/>
                </a:solidFill>
                <a:latin typeface="Arial" panose="020B0604020202020204" pitchFamily="34" charset="0"/>
                <a:cs typeface="Arial" panose="020B0604020202020204" pitchFamily="34" charset="0"/>
              </a:rPr>
              <a:t>   Arrays </a:t>
            </a:r>
            <a:r>
              <a:rPr lang="en-US" altLang="en-US" sz="2000" dirty="0">
                <a:solidFill>
                  <a:srgbClr val="666666"/>
                </a:solidFill>
                <a:latin typeface="Arial" panose="020B0604020202020204" pitchFamily="34" charset="0"/>
                <a:cs typeface="Arial" panose="020B0604020202020204" pitchFamily="34" charset="0"/>
              </a:rPr>
              <a:t>are declared much like variables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with </a:t>
            </a:r>
            <a:r>
              <a:rPr lang="en-US" altLang="en-US" sz="2000" dirty="0">
                <a:solidFill>
                  <a:srgbClr val="666666"/>
                </a:solidFill>
                <a:latin typeface="Arial" panose="020B0604020202020204" pitchFamily="34" charset="0"/>
                <a:cs typeface="Arial" panose="020B0604020202020204" pitchFamily="34" charset="0"/>
              </a:rPr>
              <a:t>a set of </a:t>
            </a:r>
            <a:r>
              <a:rPr lang="en-US" altLang="en-US" sz="2000" dirty="0" smtClean="0">
                <a:solidFill>
                  <a:srgbClr val="666666"/>
                </a:solidFill>
                <a:latin typeface="Arial" panose="020B0604020202020204" pitchFamily="34" charset="0"/>
                <a:cs typeface="Arial" panose="020B0604020202020204" pitchFamily="34" charset="0"/>
              </a:rPr>
              <a:t>[ ] </a:t>
            </a:r>
            <a:r>
              <a:rPr lang="en-US" altLang="en-US" sz="2000" dirty="0">
                <a:solidFill>
                  <a:srgbClr val="666666"/>
                </a:solidFill>
                <a:latin typeface="Arial" panose="020B0604020202020204" pitchFamily="34" charset="0"/>
                <a:cs typeface="Arial" panose="020B0604020202020204" pitchFamily="34" charset="0"/>
              </a:rPr>
              <a:t>brackets after the datatype, </a:t>
            </a:r>
            <a:endParaRPr lang="en-US" altLang="en-US" sz="2000" dirty="0" smtClean="0">
              <a:solidFill>
                <a:srgbClr val="666666"/>
              </a:solidFill>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like this :  </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400" dirty="0">
                <a:solidFill>
                  <a:srgbClr val="000000"/>
                </a:solidFill>
                <a:latin typeface="Arial Unicode MS" panose="020B0604020202020204" pitchFamily="34" charset="-128"/>
              </a:rPr>
              <a:t> </a:t>
            </a:r>
            <a:r>
              <a:rPr lang="en-US" altLang="en-US" sz="2400" dirty="0" smtClean="0">
                <a:solidFill>
                  <a:srgbClr val="666666"/>
                </a:solidFill>
                <a:latin typeface="Arial Unicode MS" panose="020B0604020202020204" pitchFamily="34" charset="-128"/>
              </a:rPr>
              <a:t>  </a:t>
            </a:r>
            <a:r>
              <a:rPr lang="en-US" altLang="en-US" sz="2000" dirty="0" smtClean="0">
                <a:solidFill>
                  <a:srgbClr val="666666"/>
                </a:solidFill>
                <a:latin typeface="Arial" panose="020B0604020202020204" pitchFamily="34" charset="0"/>
                <a:cs typeface="Arial" panose="020B0604020202020204" pitchFamily="34" charset="0"/>
              </a:rPr>
              <a:t>You </a:t>
            </a:r>
            <a:r>
              <a:rPr lang="en-US" altLang="en-US" sz="2000" dirty="0">
                <a:solidFill>
                  <a:srgbClr val="666666"/>
                </a:solidFill>
                <a:latin typeface="Arial" panose="020B0604020202020204" pitchFamily="34" charset="0"/>
                <a:cs typeface="Arial" panose="020B0604020202020204" pitchFamily="34" charset="0"/>
              </a:rPr>
              <a:t>need to instantiate the array to use it, which is done like this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 = </a:t>
            </a:r>
            <a:r>
              <a:rPr lang="en-US" altLang="en-US" sz="2400" dirty="0">
                <a:solidFill>
                  <a:srgbClr val="0000FF"/>
                </a:solidFill>
                <a:latin typeface="Arial Unicode MS" panose="020B0604020202020204" pitchFamily="34" charset="-128"/>
              </a:rPr>
              <a:t>new</a:t>
            </a:r>
            <a:r>
              <a:rPr lang="en-US" altLang="en-US" sz="2400" dirty="0">
                <a:solidFill>
                  <a:srgbClr val="000000"/>
                </a:solidFill>
                <a:latin typeface="Arial Unicode MS" panose="020B0604020202020204" pitchFamily="34" charset="-128"/>
              </a:rPr>
              <a:t> </a:t>
            </a:r>
            <a:r>
              <a:rPr lang="en-US" altLang="en-US" sz="2400" dirty="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[2</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smtClean="0">
                <a:solidFill>
                  <a:srgbClr val="666666"/>
                </a:solidFill>
                <a:latin typeface="Arial Unicode MS" panose="020B0604020202020204" pitchFamily="34" charset="-128"/>
              </a:rPr>
              <a:t> </a:t>
            </a:r>
            <a:r>
              <a:rPr lang="en-US" altLang="en-US" sz="2000" dirty="0">
                <a:solidFill>
                  <a:srgbClr val="666666"/>
                </a:solidFill>
                <a:latin typeface="Arial" panose="020B0604020202020204" pitchFamily="34" charset="0"/>
                <a:cs typeface="Arial" panose="020B0604020202020204" pitchFamily="34" charset="0"/>
              </a:rPr>
              <a:t>The number (2) is the size of the array, that is, the amount of items we </a:t>
            </a:r>
            <a:r>
              <a:rPr lang="en-US" altLang="en-US" sz="2000" dirty="0" smtClean="0">
                <a:solidFill>
                  <a:srgbClr val="666666"/>
                </a:solidFill>
                <a:latin typeface="Arial" panose="020B0604020202020204" pitchFamily="34" charset="0"/>
                <a:cs typeface="Arial" panose="020B0604020202020204" pitchFamily="34" charset="0"/>
              </a:rPr>
              <a:t>  can </a:t>
            </a:r>
            <a:r>
              <a:rPr lang="en-US" altLang="en-US" sz="2000" dirty="0">
                <a:solidFill>
                  <a:srgbClr val="666666"/>
                </a:solidFill>
                <a:latin typeface="Arial" panose="020B0604020202020204" pitchFamily="34" charset="0"/>
                <a:cs typeface="Arial" panose="020B0604020202020204" pitchFamily="34" charset="0"/>
              </a:rPr>
              <a:t>put in it. </a:t>
            </a:r>
            <a:r>
              <a:rPr lang="en-US" altLang="en-US" sz="2000" dirty="0" smtClean="0">
                <a:solidFill>
                  <a:srgbClr val="666666"/>
                </a:solidFill>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Putting </a:t>
            </a:r>
            <a:r>
              <a:rPr lang="en-US" altLang="en-US" sz="2000" dirty="0">
                <a:solidFill>
                  <a:srgbClr val="666666"/>
                </a:solidFill>
                <a:latin typeface="Arial" panose="020B0604020202020204" pitchFamily="34" charset="0"/>
                <a:cs typeface="Arial" panose="020B0604020202020204" pitchFamily="34" charset="0"/>
              </a:rPr>
              <a:t>items into the array is pretty simple as well</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00"/>
                </a:solidFill>
                <a:latin typeface="Arial Unicode MS" panose="020B0604020202020204" pitchFamily="34" charset="-128"/>
              </a:rPr>
              <a:t>names[0</a:t>
            </a:r>
            <a:r>
              <a:rPr lang="en-US" altLang="en-US" sz="2400" dirty="0">
                <a:solidFill>
                  <a:srgbClr val="000000"/>
                </a:solidFill>
                <a:latin typeface="Arial Unicode MS" panose="020B0604020202020204" pitchFamily="34" charset="-128"/>
              </a:rPr>
              <a:t>] = "John Doe";</a:t>
            </a:r>
            <a:r>
              <a:rPr lang="en-US" altLang="en-US" sz="3600" dirty="0"/>
              <a:t> </a:t>
            </a:r>
            <a:endParaRPr lang="en-US" altLang="en-US" sz="5400" dirty="0">
              <a:latin typeface="Arial" panose="020B0604020202020204" pitchFamily="34" charset="0"/>
            </a:endParaRPr>
          </a:p>
          <a:p>
            <a:pPr>
              <a:lnSpc>
                <a:spcPct val="150000"/>
              </a:lnSpc>
            </a:pP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47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7- </a:t>
            </a:r>
            <a:r>
              <a:rPr lang="en-US" sz="2800" b="1" dirty="0" smtClean="0"/>
              <a:t>Arrays </a:t>
            </a:r>
            <a:r>
              <a:rPr lang="en-US" sz="2800" dirty="0" smtClean="0"/>
              <a:t>.</a:t>
            </a:r>
            <a:endParaRPr lang="en-US" sz="2800" dirty="0"/>
          </a:p>
        </p:txBody>
      </p:sp>
      <p:sp>
        <p:nvSpPr>
          <p:cNvPr id="3" name="Rectangle 1"/>
          <p:cNvSpPr>
            <a:spLocks noChangeArrowheads="1"/>
          </p:cNvSpPr>
          <p:nvPr/>
        </p:nvSpPr>
        <p:spPr bwMode="auto">
          <a:xfrm>
            <a:off x="373905" y="1007336"/>
            <a:ext cx="10320785" cy="51320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Collections;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3" eaLnBrk="0" fontAlgn="base" hangingPunct="0">
              <a:spcBef>
                <a:spcPct val="0"/>
              </a:spcBef>
              <a:spcAft>
                <a:spcPct val="0"/>
              </a:spcAf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names =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new</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[2];</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names[0] = "John Doe";</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names[1] = "Jane Doe";</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b="0" i="0" u="none" strike="noStrike" cap="none" normalizeH="0" baseline="0" dirty="0" smtClean="0">
                <a:ln>
                  <a:noFill/>
                </a:ln>
                <a:solidFill>
                  <a:srgbClr val="0000FF"/>
                </a:solidFill>
                <a:effectLst/>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 </a:t>
            </a:r>
            <a:r>
              <a:rPr kumimoji="0" lang="en-US" altLang="en-US"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a:t>
            </a:r>
          </a:p>
          <a:p>
            <a:pPr lvl="4"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(s);</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Console.ReadLine(); </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898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Three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smtClean="0"/>
              <a:t>C# Fundamentals.</a:t>
            </a:r>
            <a:endParaRPr lang="en-US" dirty="0"/>
          </a:p>
        </p:txBody>
      </p:sp>
    </p:spTree>
    <p:extLst>
      <p:ext uri="{BB962C8B-B14F-4D97-AF65-F5344CB8AC3E}">
        <p14:creationId xmlns:p14="http://schemas.microsoft.com/office/powerpoint/2010/main" val="193506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027" y="330558"/>
            <a:ext cx="10058402" cy="699752"/>
          </a:xfrm>
        </p:spPr>
        <p:txBody>
          <a:bodyPr>
            <a:normAutofit/>
          </a:bodyPr>
          <a:lstStyle/>
          <a:p>
            <a:r>
              <a:rPr lang="en-US" sz="3200" dirty="0" smtClean="0"/>
              <a:t>Chapter Three Content :</a:t>
            </a:r>
            <a:endParaRPr lang="en-US" sz="3200" dirty="0"/>
          </a:p>
        </p:txBody>
      </p:sp>
      <p:sp>
        <p:nvSpPr>
          <p:cNvPr id="3" name="Content Placeholder 2"/>
          <p:cNvSpPr>
            <a:spLocks noGrp="1"/>
          </p:cNvSpPr>
          <p:nvPr>
            <p:ph idx="1"/>
          </p:nvPr>
        </p:nvSpPr>
        <p:spPr>
          <a:xfrm>
            <a:off x="872029" y="1211687"/>
            <a:ext cx="10058400" cy="4229100"/>
          </a:xfrm>
        </p:spPr>
        <p:txBody>
          <a:bodyPr>
            <a:normAutofit/>
          </a:bodyPr>
          <a:lstStyle/>
          <a:p>
            <a:pPr marL="0" indent="0">
              <a:buNone/>
            </a:pPr>
            <a:r>
              <a:rPr lang="en-US" dirty="0"/>
              <a:t>1- Classes .</a:t>
            </a:r>
            <a:br>
              <a:rPr lang="en-US" dirty="0"/>
            </a:br>
            <a:r>
              <a:rPr lang="en-US" dirty="0"/>
              <a:t>2- Enumerations . </a:t>
            </a:r>
          </a:p>
          <a:p>
            <a:pPr marL="0" indent="0">
              <a:buNone/>
            </a:pPr>
            <a:r>
              <a:rPr lang="en-US" dirty="0"/>
              <a:t>3- Nullables . </a:t>
            </a:r>
          </a:p>
          <a:p>
            <a:pPr marL="0" indent="0">
              <a:buNone/>
            </a:pPr>
            <a:r>
              <a:rPr lang="en-US" dirty="0"/>
              <a:t>4- </a:t>
            </a:r>
            <a:r>
              <a:rPr lang="en-US" dirty="0" smtClean="0"/>
              <a:t>Structure .</a:t>
            </a:r>
          </a:p>
          <a:p>
            <a:pPr marL="0" indent="0">
              <a:buNone/>
            </a:pPr>
            <a:r>
              <a:rPr lang="en-US" dirty="0" smtClean="0"/>
              <a:t>5- </a:t>
            </a:r>
            <a:r>
              <a:rPr lang="en-US" dirty="0"/>
              <a:t>Exception handling </a:t>
            </a:r>
            <a:r>
              <a:rPr lang="en-US" dirty="0" smtClean="0"/>
              <a:t>. </a:t>
            </a:r>
          </a:p>
          <a:p>
            <a:pPr marL="0" indent="0">
              <a:buNone/>
            </a:pPr>
            <a:r>
              <a:rPr lang="en-US" dirty="0" smtClean="0"/>
              <a:t>6- Debugging . </a:t>
            </a:r>
            <a:endParaRPr lang="en-US" dirty="0"/>
          </a:p>
        </p:txBody>
      </p:sp>
    </p:spTree>
    <p:extLst>
      <p:ext uri="{BB962C8B-B14F-4D97-AF65-F5344CB8AC3E}">
        <p14:creationId xmlns:p14="http://schemas.microsoft.com/office/powerpoint/2010/main" val="69642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Introduction : </a:t>
            </a:r>
            <a:endParaRPr lang="en-US" sz="2800" dirty="0"/>
          </a:p>
        </p:txBody>
      </p:sp>
      <p:sp>
        <p:nvSpPr>
          <p:cNvPr id="11" name="TextBox 10"/>
          <p:cNvSpPr txBox="1"/>
          <p:nvPr/>
        </p:nvSpPr>
        <p:spPr>
          <a:xfrm>
            <a:off x="368299" y="622300"/>
            <a:ext cx="10231013" cy="2677656"/>
          </a:xfrm>
          <a:prstGeom prst="rect">
            <a:avLst/>
          </a:prstGeom>
          <a:noFill/>
        </p:spPr>
        <p:txBody>
          <a:bodyPr wrap="square" rtlCol="0">
            <a:spAutoFit/>
          </a:bodyPr>
          <a:lstStyle/>
          <a:p>
            <a:r>
              <a:rPr lang="en-US" sz="2400" b="1" dirty="0" smtClean="0"/>
              <a:t>Besides or after finishing this chapter you need also to study my online</a:t>
            </a:r>
            <a:br>
              <a:rPr lang="en-US" sz="2400" b="1" dirty="0" smtClean="0"/>
            </a:br>
            <a:r>
              <a:rPr lang="en-US" sz="2400" b="1" dirty="0" smtClean="0"/>
              <a:t>course about OOP : </a:t>
            </a:r>
            <a:br>
              <a:rPr lang="en-US" sz="2400" b="1" dirty="0" smtClean="0"/>
            </a:br>
            <a:r>
              <a:rPr lang="en-US" sz="2400" b="1" dirty="0"/>
              <a:t/>
            </a:r>
            <a:br>
              <a:rPr lang="en-US" sz="2400" b="1" dirty="0"/>
            </a:br>
            <a:r>
              <a:rPr lang="en-US" sz="2400" b="1" dirty="0">
                <a:solidFill>
                  <a:schemeClr val="bg2">
                    <a:lumMod val="75000"/>
                  </a:schemeClr>
                </a:solidFill>
                <a:latin typeface="Arial" panose="020B0604020202020204" pitchFamily="34" charset="0"/>
                <a:cs typeface="Arial" panose="020B0604020202020204" pitchFamily="34" charset="0"/>
              </a:rPr>
              <a:t>https://www.youtube.com/watch?v=gJmskx4waBI&amp;list=PL_3rspHWVSiG2RwYKF6dP6B99shuJ9WiS</a:t>
            </a:r>
            <a:r>
              <a:rPr lang="en-US" sz="2400" b="1" dirty="0" smtClean="0"/>
              <a:t/>
            </a:r>
            <a:br>
              <a:rPr lang="en-US" sz="2400" b="1" dirty="0" smtClean="0"/>
            </a:br>
            <a:endParaRPr lang="en-US" sz="2400" b="1" dirty="0"/>
          </a:p>
        </p:txBody>
      </p:sp>
      <p:sp>
        <p:nvSpPr>
          <p:cNvPr id="5" name="Rectangle 2"/>
          <p:cNvSpPr>
            <a:spLocks noChangeArrowheads="1"/>
          </p:cNvSpPr>
          <p:nvPr/>
        </p:nvSpPr>
        <p:spPr bwMode="auto">
          <a:xfrm>
            <a:off x="368299" y="4975028"/>
            <a:ext cx="9725371" cy="576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Console.WriteLine      ( “  Have </a:t>
            </a:r>
            <a:r>
              <a:rPr kumimoji="0" lang="en-US" altLang="en-US" sz="2000" b="0" i="0" u="none" strike="noStrike" cap="none" normalizeH="0" dirty="0" smtClean="0">
                <a:ln>
                  <a:noFill/>
                </a:ln>
                <a:solidFill>
                  <a:srgbClr val="0000FF"/>
                </a:solidFill>
                <a:effectLst/>
                <a:latin typeface="Arial Unicode MS" panose="020B0604020202020204" pitchFamily="34" charset="-128"/>
              </a:rPr>
              <a:t> Fun   !!!!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96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1- Classes : </a:t>
            </a:r>
            <a:endParaRPr lang="en-US" sz="2800" dirty="0"/>
          </a:p>
        </p:txBody>
      </p:sp>
      <p:sp>
        <p:nvSpPr>
          <p:cNvPr id="11" name="TextBox 10"/>
          <p:cNvSpPr txBox="1"/>
          <p:nvPr/>
        </p:nvSpPr>
        <p:spPr>
          <a:xfrm>
            <a:off x="368299" y="622300"/>
            <a:ext cx="10231013" cy="6278642"/>
          </a:xfrm>
          <a:prstGeom prst="rect">
            <a:avLst/>
          </a:prstGeom>
          <a:noFill/>
        </p:spPr>
        <p:txBody>
          <a:bodyPr wrap="square" rtlCol="0">
            <a:spAutoFit/>
          </a:bodyPr>
          <a:lstStyle/>
          <a:p>
            <a:r>
              <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2200" dirty="0" smtClean="0">
                <a:solidFill>
                  <a:schemeClr val="accent4"/>
                </a:solidFill>
                <a:latin typeface="Arial" panose="020B0604020202020204" pitchFamily="34" charset="0"/>
                <a:cs typeface="Arial" panose="020B0604020202020204" pitchFamily="34" charset="0"/>
              </a:rPr>
              <a:t> </a:t>
            </a:r>
            <a:r>
              <a:rPr lang="en-US" sz="2400" b="1" dirty="0" smtClean="0">
                <a:solidFill>
                  <a:schemeClr val="accent4"/>
                </a:solidFill>
                <a:latin typeface="Arial" panose="020B0604020202020204" pitchFamily="34" charset="0"/>
                <a:cs typeface="Arial" panose="020B0604020202020204" pitchFamily="34" charset="0"/>
              </a:rPr>
              <a:t>class</a:t>
            </a:r>
            <a:r>
              <a:rPr lang="en-US" sz="24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is a group of related methods and variables. </a:t>
            </a:r>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class describes these things, and in most cases, you create an instance of this class, now referred to as an object. On this object, you use the defined methods and variables. Of course, you can create as many instances of your class as you want to. Classes, and Object Oriented programming in general, is a huge topic. We will cover some of it in this chapter as well as in later chapters, but not all of it.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defined 'as the process of enclosing one or more items within a physical or logical package'. Encapsulation, in object oriented programming methodology, prevents access to implementation details</a:t>
            </a:r>
            <a:r>
              <a:rPr lang="en-US" sz="2200" dirty="0" smtClean="0">
                <a:solidFill>
                  <a:schemeClr val="accent4"/>
                </a:solidFill>
                <a:latin typeface="Arial" panose="020B0604020202020204" pitchFamily="34" charset="0"/>
                <a:cs typeface="Arial" panose="020B0604020202020204" pitchFamily="34" charset="0"/>
              </a:rPr>
              <a:t>.</a:t>
            </a: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implemented by using access specifiers. An access specifier defines the scope and visibility of a class member. C# supports the following access specifiers:</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Public                                    + Private</a:t>
            </a:r>
            <a:endPar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 Internal</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internal</a:t>
            </a:r>
          </a:p>
          <a:p>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152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One Content :</a:t>
            </a:r>
            <a:endParaRPr lang="en-US" sz="3200" dirty="0"/>
          </a:p>
        </p:txBody>
      </p:sp>
      <p:sp>
        <p:nvSpPr>
          <p:cNvPr id="5" name="Content Placeholder 2"/>
          <p:cNvSpPr>
            <a:spLocks noGrp="1"/>
          </p:cNvSpPr>
          <p:nvPr>
            <p:ph idx="1"/>
          </p:nvPr>
        </p:nvSpPr>
        <p:spPr>
          <a:xfrm>
            <a:off x="1065212" y="1173051"/>
            <a:ext cx="10058400" cy="4229100"/>
          </a:xfrm>
        </p:spPr>
        <p:txBody>
          <a:bodyPr/>
          <a:lstStyle/>
          <a:p>
            <a:pPr marL="0" indent="0">
              <a:buNone/>
            </a:pPr>
            <a:r>
              <a:rPr lang="en-US" dirty="0" smtClean="0"/>
              <a:t>1- install visual Studio 2013 , 2015 , 2017 . </a:t>
            </a:r>
            <a:br>
              <a:rPr lang="en-US" dirty="0" smtClean="0"/>
            </a:br>
            <a:r>
              <a:rPr lang="en-US" dirty="0" smtClean="0"/>
              <a:t>2- Visual studio history . </a:t>
            </a:r>
            <a:br>
              <a:rPr lang="en-US" dirty="0" smtClean="0"/>
            </a:br>
            <a:r>
              <a:rPr lang="en-US" dirty="0" smtClean="0"/>
              <a:t>3- Lets have a look .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69" y="2944216"/>
            <a:ext cx="3396837"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834" y="2944216"/>
            <a:ext cx="3461143"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177" y="2944216"/>
            <a:ext cx="4111605" cy="2660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563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057" y="576110"/>
            <a:ext cx="10231013" cy="461665"/>
          </a:xfrm>
          <a:prstGeom prst="rect">
            <a:avLst/>
          </a:prstGeom>
          <a:noFill/>
        </p:spPr>
        <p:txBody>
          <a:bodyPr wrap="square" rtlCol="0">
            <a:spAutoFit/>
          </a:bodyPr>
          <a:lstStyle/>
          <a:p>
            <a:r>
              <a:rPr lang="en-US" sz="2400" b="1" dirty="0" smtClean="0"/>
              <a:t>Lets see some Examples of classes : </a:t>
            </a:r>
            <a:endParaRPr lang="en-US" sz="2400" b="1" dirty="0"/>
          </a:p>
        </p:txBody>
      </p:sp>
      <p:sp>
        <p:nvSpPr>
          <p:cNvPr id="5" name="Rectangle 2"/>
          <p:cNvSpPr>
            <a:spLocks noChangeArrowheads="1"/>
          </p:cNvSpPr>
          <p:nvPr/>
        </p:nvSpPr>
        <p:spPr bwMode="auto">
          <a:xfrm>
            <a:off x="0" y="1048802"/>
            <a:ext cx="12192000" cy="58091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dirty="0" smtClean="0"/>
              <a:t>    </a:t>
            </a:r>
            <a:r>
              <a:rPr lang="en-US" dirty="0">
                <a:solidFill>
                  <a:srgbClr val="0000FF"/>
                </a:solidFill>
                <a:latin typeface="Arial Unicode MS" panose="020B0604020202020204" pitchFamily="34" charset="-128"/>
              </a:rPr>
              <a:t>static void </a:t>
            </a:r>
            <a:r>
              <a:rPr lang="en-US" dirty="0" smtClean="0">
                <a:solidFill>
                  <a:schemeClr val="tx2">
                    <a:lumMod val="95000"/>
                    <a:lumOff val="5000"/>
                  </a:schemeClr>
                </a:solidFill>
                <a:latin typeface="Arial Unicode MS" panose="020B0604020202020204" pitchFamily="34" charset="-128"/>
              </a:rPr>
              <a:t>Main </a:t>
            </a:r>
            <a:r>
              <a:rPr lang="en-US" dirty="0" smtClean="0">
                <a:solidFill>
                  <a:srgbClr val="0000FF"/>
                </a:solidFill>
                <a:latin typeface="Arial Unicode MS" panose="020B0604020202020204" pitchFamily="34" charset="-128"/>
              </a:rPr>
              <a:t>(  string [  ] </a:t>
            </a:r>
            <a:r>
              <a:rPr lang="en-US" dirty="0" err="1">
                <a:solidFill>
                  <a:schemeClr val="tx2">
                    <a:lumMod val="95000"/>
                    <a:lumOff val="5000"/>
                  </a:schemeClr>
                </a:solidFill>
                <a:latin typeface="Arial Unicode MS" panose="020B0604020202020204" pitchFamily="34" charset="-128"/>
              </a:rPr>
              <a:t>args</a:t>
            </a:r>
            <a:r>
              <a:rPr lang="en-US" dirty="0" smtClean="0">
                <a:solidFill>
                  <a:srgbClr val="0000FF"/>
                </a:solidFill>
                <a:latin typeface="Arial Unicode MS" panose="020B0604020202020204" pitchFamily="34" charset="-128"/>
              </a:rPr>
              <a:t>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Car  </a:t>
            </a:r>
            <a:r>
              <a:rPr lang="en-US" dirty="0" err="1">
                <a:solidFill>
                  <a:schemeClr val="tx2">
                    <a:lumMod val="95000"/>
                    <a:lumOff val="5000"/>
                  </a:schemeClr>
                </a:solidFill>
                <a:latin typeface="Arial Unicode MS" panose="020B0604020202020204" pitchFamily="34" charset="-128"/>
              </a:rPr>
              <a:t>mycar</a:t>
            </a: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  </a:t>
            </a:r>
            <a:r>
              <a:rPr lang="en-US" dirty="0">
                <a:solidFill>
                  <a:srgbClr val="0000FF"/>
                </a:solidFill>
                <a:latin typeface="Arial Unicode MS" panose="020B0604020202020204" pitchFamily="34" charset="-128"/>
              </a:rPr>
              <a:t>new Car</a:t>
            </a:r>
            <a:r>
              <a:rPr lang="en-US" dirty="0" smtClean="0">
                <a:solidFill>
                  <a:srgbClr val="0000FF"/>
                </a:solidFill>
                <a:latin typeface="Arial Unicode MS" panose="020B0604020202020204" pitchFamily="34" charset="-128"/>
              </a:rPr>
              <a:t>( )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 = "</a:t>
            </a:r>
            <a:r>
              <a:rPr lang="en-US" dirty="0" err="1">
                <a:solidFill>
                  <a:schemeClr val="tx2">
                    <a:lumMod val="95000"/>
                    <a:lumOff val="5000"/>
                  </a:schemeClr>
                </a:solidFill>
                <a:latin typeface="Arial Unicode MS" panose="020B0604020202020204" pitchFamily="34" charset="-128"/>
              </a:rPr>
              <a:t>lamobergeny</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 "</a:t>
            </a:r>
            <a:r>
              <a:rPr lang="en-US" dirty="0">
                <a:solidFill>
                  <a:schemeClr val="tx2">
                    <a:lumMod val="95000"/>
                    <a:lumOff val="5000"/>
                  </a:schemeClr>
                </a:solidFill>
                <a:latin typeface="Arial Unicode MS" panose="020B0604020202020204" pitchFamily="34" charset="-128"/>
              </a:rPr>
              <a:t>blue</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 8798798456465464</a:t>
            </a:r>
            <a:r>
              <a:rPr lang="en-US" dirty="0" smtClean="0">
                <a:solidFill>
                  <a:srgbClr val="0000FF"/>
                </a:solidFill>
                <a:latin typeface="Arial Unicode MS" panose="020B0604020202020204" pitchFamily="34" charset="-128"/>
              </a:rPr>
              <a:t>;</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string </a:t>
            </a:r>
            <a:r>
              <a:rPr lang="en-US" dirty="0" smtClean="0">
                <a:solidFill>
                  <a:srgbClr val="0000FF"/>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data</a:t>
            </a:r>
            <a:r>
              <a:rPr lang="en-US" dirty="0">
                <a:solidFill>
                  <a:srgbClr val="0000FF"/>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mycar.GetCarName</a:t>
            </a:r>
            <a:r>
              <a:rPr lang="en-US" dirty="0">
                <a:solidFill>
                  <a:schemeClr val="tx2">
                    <a:lumMod val="95000"/>
                    <a:lumOff val="5000"/>
                  </a:schemeClr>
                </a:solidFill>
                <a:latin typeface="Arial Unicode MS" panose="020B0604020202020204" pitchFamily="34" charset="-128"/>
              </a:rPr>
              <a:t>()</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Console.WriteLine("</a:t>
            </a:r>
            <a:r>
              <a:rPr lang="en-US" dirty="0">
                <a:solidFill>
                  <a:schemeClr val="tx2">
                    <a:lumMod val="95000"/>
                    <a:lumOff val="5000"/>
                  </a:schemeClr>
                </a:solidFill>
                <a:latin typeface="Arial Unicode MS" panose="020B0604020202020204" pitchFamily="34" charset="-128"/>
              </a:rPr>
              <a:t>car color is :" + data</a:t>
            </a:r>
            <a:r>
              <a:rPr lang="en-US" dirty="0" smtClean="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Console.ReadLine();</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a:t>
            </a:r>
          </a:p>
          <a:p>
            <a:pPr lvl="1"/>
            <a:r>
              <a:rPr lang="en-US" dirty="0" smtClean="0">
                <a:solidFill>
                  <a:srgbClr val="0000FF"/>
                </a:solidFill>
                <a:latin typeface="Arial Unicode MS" panose="020B0604020202020204" pitchFamily="34" charset="-128"/>
              </a:rPr>
              <a:t>     class </a:t>
            </a:r>
            <a:r>
              <a:rPr lang="en-US" dirty="0">
                <a:solidFill>
                  <a:srgbClr val="0000FF"/>
                </a:solidFill>
                <a:latin typeface="Arial Unicode MS" panose="020B0604020202020204" pitchFamily="34" charset="-128"/>
              </a:rPr>
              <a:t>Car</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long </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public string </a:t>
            </a:r>
            <a:r>
              <a:rPr lang="en-US" dirty="0" err="1">
                <a:solidFill>
                  <a:schemeClr val="tx2">
                    <a:lumMod val="95000"/>
                    <a:lumOff val="5000"/>
                  </a:schemeClr>
                </a:solidFill>
                <a:latin typeface="Arial Unicode MS" panose="020B0604020202020204" pitchFamily="34" charset="-128"/>
              </a:rPr>
              <a:t>GetCarName</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return </a:t>
            </a:r>
            <a:r>
              <a:rPr lang="en-US" dirty="0" err="1">
                <a:solidFill>
                  <a:schemeClr val="tx2">
                    <a:lumMod val="95000"/>
                    <a:lumOff val="5000"/>
                  </a:schemeClr>
                </a:solidFill>
                <a:latin typeface="Arial Unicode MS" panose="020B0604020202020204" pitchFamily="34" charset="-128"/>
              </a:rPr>
              <a:t>this.Name</a:t>
            </a:r>
            <a:r>
              <a:rPr lang="en-US" dirty="0">
                <a:solidFill>
                  <a:srgbClr val="0000FF"/>
                </a:solidFill>
                <a:latin typeface="Arial Unicode MS" panose="020B0604020202020204" pitchFamily="34" charset="-128"/>
              </a:rPr>
              <a:t>;</a:t>
            </a:r>
          </a:p>
          <a:p>
            <a:pPr lvl="2"/>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p>
          <a:p>
            <a:pPr lvl="2"/>
            <a:r>
              <a:rPr lang="en-US" dirty="0" smtClean="0">
                <a:solidFill>
                  <a:srgbClr val="0000FF"/>
                </a:solidFill>
                <a:latin typeface="Arial Unicode MS" panose="020B0604020202020204" pitchFamily="34" charset="-128"/>
              </a:rPr>
              <a:t>}</a:t>
            </a:r>
            <a:endParaRPr lang="en-US" altLang="en-US" dirty="0">
              <a:solidFill>
                <a:srgbClr val="0000FF"/>
              </a:solidFill>
              <a:latin typeface="Arial Unicode MS" panose="020B0604020202020204" pitchFamily="34" charset="-128"/>
            </a:endParaRPr>
          </a:p>
        </p:txBody>
      </p:sp>
    </p:spTree>
    <p:extLst>
      <p:ext uri="{BB962C8B-B14F-4D97-AF65-F5344CB8AC3E}">
        <p14:creationId xmlns:p14="http://schemas.microsoft.com/office/powerpoint/2010/main" val="24337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smtClean="0">
                <a:solidFill>
                  <a:schemeClr val="accent2">
                    <a:lumMod val="50000"/>
                  </a:schemeClr>
                </a:solidFill>
              </a:rPr>
              <a:t>Properties :</a:t>
            </a:r>
            <a:r>
              <a:rPr lang="en-US" sz="2400" b="1" dirty="0" smtClean="0"/>
              <a:t/>
            </a:r>
            <a:br>
              <a:rPr lang="en-US" sz="2400" b="1" dirty="0" smtClean="0"/>
            </a:br>
            <a:r>
              <a:rPr lang="en-US" sz="2200" dirty="0">
                <a:solidFill>
                  <a:schemeClr val="accent4"/>
                </a:solidFill>
                <a:latin typeface="Arial" panose="020B0604020202020204" pitchFamily="34" charset="0"/>
                <a:cs typeface="Arial" panose="020B0604020202020204" pitchFamily="34" charset="0"/>
              </a:rPr>
              <a:t>Properties allow you to control the accessibility of a classes variables, and is the recommended way to access variables from the outside in an object oriented programming language like C#. In our chapter on </a:t>
            </a:r>
            <a:r>
              <a:rPr lang="en-US" sz="2200" dirty="0" smtClean="0">
                <a:solidFill>
                  <a:schemeClr val="accent4"/>
                </a:solidFill>
                <a:latin typeface="Arial" panose="020B0604020202020204" pitchFamily="34" charset="0"/>
                <a:cs typeface="Arial" panose="020B0604020202020204" pitchFamily="34" charset="0"/>
              </a:rPr>
              <a:t>classes . </a:t>
            </a: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property is much like a combination of a variable and a </a:t>
            </a:r>
            <a:r>
              <a:rPr lang="en-US" sz="2200" dirty="0" smtClean="0">
                <a:solidFill>
                  <a:schemeClr val="accent4"/>
                </a:solidFill>
                <a:latin typeface="Arial" panose="020B0604020202020204" pitchFamily="34" charset="0"/>
                <a:cs typeface="Arial" panose="020B0604020202020204" pitchFamily="34" charset="0"/>
              </a:rPr>
              <a:t>method .</a:t>
            </a: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566618"/>
            <a:ext cx="9725371" cy="399331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200" dirty="0">
                <a:solidFill>
                  <a:schemeClr val="accent4"/>
                </a:solidFill>
                <a:latin typeface="Arial" panose="020B0604020202020204" pitchFamily="34" charset="0"/>
                <a:cs typeface="Arial" panose="020B0604020202020204" pitchFamily="34" charset="0"/>
              </a:rPr>
              <a:t>class Car</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Color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Name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long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SerialNumber</a:t>
            </a:r>
            <a:r>
              <a:rPr lang="en-US" sz="2200" dirty="0">
                <a:solidFill>
                  <a:schemeClr val="accent4"/>
                </a:solidFill>
                <a:latin typeface="Arial" panose="020B0604020202020204" pitchFamily="34" charset="0"/>
                <a:cs typeface="Arial" panose="020B0604020202020204" pitchFamily="34" charset="0"/>
              </a:rPr>
              <a:t> { get; set; </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GetCarName</a:t>
            </a:r>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6">
                    <a:lumMod val="75000"/>
                  </a:schemeClr>
                </a:solidFill>
                <a:latin typeface="Arial" panose="020B0604020202020204" pitchFamily="34" charset="0"/>
                <a:cs typeface="Arial" panose="020B0604020202020204" pitchFamily="34" charset="0"/>
              </a:rPr>
              <a:t>return</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this.Name</a:t>
            </a:r>
            <a:r>
              <a:rPr lang="en-US" sz="2200" dirty="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a:t>
            </a:r>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endParaRPr lang="en-US" alt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5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Constructors </a:t>
            </a:r>
            <a:r>
              <a:rPr lang="en-US" sz="2400" b="1" dirty="0" smtClean="0"/>
              <a:t/>
            </a:r>
            <a:br>
              <a:rPr lang="en-US" sz="2400" b="1" dirty="0" smtClean="0"/>
            </a:br>
            <a:r>
              <a:rPr lang="en-US" sz="2200"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Constructors are special </a:t>
            </a:r>
            <a:r>
              <a:rPr lang="en-US" sz="2200" dirty="0" smtClean="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used when instantiating a class. A constructor can never return anything</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which </a:t>
            </a:r>
            <a:r>
              <a:rPr lang="en-US" sz="2200" dirty="0" smtClean="0">
                <a:solidFill>
                  <a:schemeClr val="accent4"/>
                </a:solidFill>
                <a:latin typeface="Arial" panose="020B0604020202020204" pitchFamily="34" charset="0"/>
                <a:cs typeface="Arial" panose="020B0604020202020204" pitchFamily="34" charset="0"/>
              </a:rPr>
              <a:t> is </a:t>
            </a:r>
            <a:r>
              <a:rPr lang="en-US" sz="2200" dirty="0">
                <a:solidFill>
                  <a:schemeClr val="accent4"/>
                </a:solidFill>
                <a:latin typeface="Arial" panose="020B0604020202020204" pitchFamily="34" charset="0"/>
                <a:cs typeface="Arial" panose="020B0604020202020204" pitchFamily="34" charset="0"/>
              </a:rPr>
              <a:t>why you don't have to define a return type for it</a:t>
            </a:r>
            <a:r>
              <a:rPr lang="en-US" sz="2200" dirty="0" smtClean="0">
                <a:solidFill>
                  <a:schemeClr val="accent4"/>
                </a:solidFill>
                <a:latin typeface="Arial" panose="020B0604020202020204" pitchFamily="34" charset="0"/>
                <a:cs typeface="Arial" panose="020B0604020202020204" pitchFamily="34" charset="0"/>
              </a:rPr>
              <a:t>. </a:t>
            </a:r>
          </a:p>
          <a:p>
            <a:r>
              <a:rPr lang="en-US" sz="2200" dirty="0" smtClean="0">
                <a:solidFill>
                  <a:schemeClr val="accent4"/>
                </a:solidFill>
                <a:latin typeface="Arial" panose="020B0604020202020204" pitchFamily="34" charset="0"/>
                <a:cs typeface="Arial" panose="020B0604020202020204" pitchFamily="34" charset="0"/>
              </a:rPr>
              <a:t>  A </a:t>
            </a:r>
            <a:r>
              <a:rPr lang="en-US" sz="2200" dirty="0">
                <a:solidFill>
                  <a:schemeClr val="accent4"/>
                </a:solidFill>
                <a:latin typeface="Arial" panose="020B0604020202020204" pitchFamily="34" charset="0"/>
                <a:cs typeface="Arial" panose="020B0604020202020204" pitchFamily="34" charset="0"/>
              </a:rPr>
              <a:t>normal method is defined like </a:t>
            </a:r>
            <a:r>
              <a:rPr lang="en-US" sz="2200" dirty="0" smtClean="0">
                <a:solidFill>
                  <a:schemeClr val="accent4"/>
                </a:solidFill>
                <a:latin typeface="Arial" panose="020B0604020202020204" pitchFamily="34" charset="0"/>
                <a:cs typeface="Arial" panose="020B0604020202020204" pitchFamily="34" charset="0"/>
              </a:rPr>
              <a:t>this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51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67325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class </a:t>
            </a:r>
            <a:r>
              <a:rPr lang="en-US" sz="2000" dirty="0">
                <a:latin typeface="Arial" panose="020B0604020202020204" pitchFamily="34" charset="0"/>
                <a:cs typeface="Arial" panose="020B0604020202020204" pitchFamily="34" charset="0"/>
              </a:rPr>
              <a:t>Car</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public string Color { get; set; }</a:t>
            </a:r>
          </a:p>
          <a:p>
            <a:r>
              <a:rPr lang="en-US" sz="2000" dirty="0">
                <a:latin typeface="Arial" panose="020B0604020202020204" pitchFamily="34" charset="0"/>
                <a:cs typeface="Arial" panose="020B0604020202020204" pitchFamily="34" charset="0"/>
              </a:rPr>
              <a:t>        public string Name { get; set; }</a:t>
            </a:r>
          </a:p>
          <a:p>
            <a:r>
              <a:rPr lang="en-US" sz="2000" dirty="0">
                <a:latin typeface="Arial" panose="020B0604020202020204" pitchFamily="34" charset="0"/>
                <a:cs typeface="Arial" panose="020B0604020202020204" pitchFamily="34" charset="0"/>
              </a:rPr>
              <a:t>        public long </a:t>
            </a:r>
            <a:r>
              <a:rPr lang="en-US" sz="2000" dirty="0" err="1">
                <a:latin typeface="Arial" panose="020B0604020202020204" pitchFamily="34" charset="0"/>
                <a:cs typeface="Arial" panose="020B0604020202020204" pitchFamily="34" charset="0"/>
              </a:rPr>
              <a:t>SerialNumber</a:t>
            </a:r>
            <a:r>
              <a:rPr lang="en-US" sz="2000" dirty="0">
                <a:latin typeface="Arial" panose="020B0604020202020204" pitchFamily="34" charset="0"/>
                <a:cs typeface="Arial" panose="020B0604020202020204" pitchFamily="34" charset="0"/>
              </a:rPr>
              <a:t> { get; set;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string </a:t>
            </a:r>
            <a:r>
              <a:rPr lang="en-US" sz="2000" dirty="0" err="1">
                <a:latin typeface="Arial" panose="020B0604020202020204" pitchFamily="34" charset="0"/>
                <a:cs typeface="Arial" panose="020B0604020202020204" pitchFamily="34" charset="0"/>
              </a:rPr>
              <a:t>GetCarName</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 return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Car ()</a:t>
            </a:r>
          </a:p>
          <a:p>
            <a:r>
              <a:rPr lang="en-US" sz="2000" dirty="0">
                <a:latin typeface="Arial" panose="020B0604020202020204" pitchFamily="34" charset="0"/>
                <a:cs typeface="Arial" panose="020B0604020202020204" pitchFamily="34" charset="0"/>
              </a:rPr>
              <a:t>        {  </a:t>
            </a:r>
            <a:r>
              <a:rPr lang="en-US" sz="2000" dirty="0" smtClean="0">
                <a:latin typeface="Arial" panose="020B0604020202020204" pitchFamily="34" charset="0"/>
                <a:cs typeface="Arial" panose="020B0604020202020204" pitchFamily="34" charset="0"/>
              </a:rPr>
              <a:t>           }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public Car (string _color)</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this.Color</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_color; </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 (string _color , string _name)</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_name; }</a:t>
            </a: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Car(string _color , string _name ,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_serial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a:t>
            </a:r>
            <a:r>
              <a:rPr lang="en-US" sz="2000" dirty="0" err="1">
                <a:latin typeface="Arial" panose="020B0604020202020204" pitchFamily="34" charset="0"/>
                <a:cs typeface="Arial" panose="020B0604020202020204" pitchFamily="34" charset="0"/>
              </a:rPr>
              <a:t>name;this.SerialNumber</a:t>
            </a:r>
            <a:r>
              <a:rPr lang="en-US" sz="2000" dirty="0">
                <a:latin typeface="Arial" panose="020B0604020202020204" pitchFamily="34" charset="0"/>
                <a:cs typeface="Arial" panose="020B0604020202020204" pitchFamily="34" charset="0"/>
              </a:rPr>
              <a:t> = _serial; }</a:t>
            </a:r>
          </a:p>
          <a:p>
            <a:r>
              <a:rPr lang="en-US" sz="2000" dirty="0">
                <a:latin typeface="Arial" panose="020B0604020202020204" pitchFamily="34" charset="0"/>
                <a:cs typeface="Arial" panose="020B0604020202020204" pitchFamily="34"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32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803" y="711200"/>
            <a:ext cx="10231013" cy="2831544"/>
          </a:xfrm>
          <a:prstGeom prst="rect">
            <a:avLst/>
          </a:prstGeom>
          <a:noFill/>
        </p:spPr>
        <p:txBody>
          <a:bodyPr wrap="square" rtlCol="0">
            <a:spAutoFit/>
          </a:bodyPr>
          <a:lstStyle/>
          <a:p>
            <a:pPr lvl="0" eaLnBrk="0" fontAlgn="base" hangingPunct="0">
              <a:spcBef>
                <a:spcPct val="0"/>
              </a:spcBef>
              <a:spcAft>
                <a:spcPct val="0"/>
              </a:spcAft>
            </a:pPr>
            <a:r>
              <a:rPr lang="en-US" altLang="en-US" sz="2400" b="1" dirty="0">
                <a:solidFill>
                  <a:schemeClr val="accent4"/>
                </a:solidFill>
                <a:latin typeface="Arial" panose="020B0604020202020204" pitchFamily="34" charset="0"/>
                <a:cs typeface="Arial" panose="020B0604020202020204" pitchFamily="34" charset="0"/>
              </a:rPr>
              <a:t>Destructors  :</a:t>
            </a:r>
          </a:p>
          <a:p>
            <a:pPr lvl="0" eaLnBrk="0" fontAlgn="base" hangingPunct="0">
              <a:spcBef>
                <a:spcPct val="0"/>
              </a:spcBef>
              <a:spcAft>
                <a:spcPct val="0"/>
              </a:spcAft>
            </a:pPr>
            <a:endParaRPr lang="en-US" altLang="en-US" sz="2000" b="1" dirty="0">
              <a:solidFill>
                <a:srgbClr val="666666"/>
              </a:solidFill>
              <a:latin typeface="Georgia" panose="02040502050405020303" pitchFamily="18" charset="0"/>
            </a:endParaRPr>
          </a:p>
          <a:p>
            <a:pPr lvl="0" eaLnBrk="0" fontAlgn="base" hangingPunct="0">
              <a:spcBef>
                <a:spcPct val="0"/>
              </a:spcBef>
              <a:spcAft>
                <a:spcPct val="0"/>
              </a:spcAft>
            </a:pPr>
            <a:r>
              <a:rPr lang="en-US" altLang="en-US" sz="2200" dirty="0">
                <a:solidFill>
                  <a:schemeClr val="accent4"/>
                </a:solidFill>
                <a:latin typeface="Arial" panose="020B0604020202020204" pitchFamily="34" charset="0"/>
                <a:cs typeface="Arial" panose="020B0604020202020204" pitchFamily="34" charset="0"/>
              </a:rPr>
              <a:t>Since C# is garbage collected, </a:t>
            </a:r>
            <a:r>
              <a:rPr lang="en-US" altLang="en-US" sz="2200" dirty="0" err="1">
                <a:solidFill>
                  <a:schemeClr val="accent4"/>
                </a:solidFill>
                <a:latin typeface="Arial" panose="020B0604020202020204" pitchFamily="34" charset="0"/>
                <a:cs typeface="Arial" panose="020B0604020202020204" pitchFamily="34" charset="0"/>
              </a:rPr>
              <a:t>meaing</a:t>
            </a:r>
            <a:r>
              <a:rPr lang="en-US" altLang="en-US" sz="2200" dirty="0">
                <a:solidFill>
                  <a:schemeClr val="accent4"/>
                </a:solidFill>
                <a:latin typeface="Arial" panose="020B0604020202020204" pitchFamily="34" charset="0"/>
                <a:cs typeface="Arial" panose="020B0604020202020204" pitchFamily="34" charset="0"/>
              </a:rPr>
              <a:t> that the framework will free the objects that you no longer use, there may be times where you need to do some manual cleanup. A destructor, a method called once an object is disposed, can be used to cleanup resources used by the object. Destructors doesn't look very much like other methods in C#. Here is an </a:t>
            </a:r>
            <a:r>
              <a:rPr lang="en-US" altLang="en-US" sz="2200" dirty="0" smtClean="0">
                <a:solidFill>
                  <a:schemeClr val="accent4"/>
                </a:solidFill>
                <a:latin typeface="Arial" panose="020B0604020202020204" pitchFamily="34" charset="0"/>
                <a:cs typeface="Arial" panose="020B0604020202020204" pitchFamily="34" charset="0"/>
              </a:rPr>
              <a:t>example </a:t>
            </a:r>
            <a:r>
              <a:rPr lang="en-US" altLang="en-US" sz="2200" dirty="0">
                <a:solidFill>
                  <a:schemeClr val="accent4"/>
                </a:solidFill>
                <a:latin typeface="Arial" panose="020B0604020202020204" pitchFamily="34" charset="0"/>
                <a:cs typeface="Arial" panose="020B0604020202020204" pitchFamily="34" charset="0"/>
              </a:rPr>
              <a:t>of a destructor for our Car class:</a:t>
            </a:r>
          </a:p>
          <a:p>
            <a:pPr lvl="0" eaLnBrk="0" fontAlgn="base" hangingPunct="0">
              <a:spcBef>
                <a:spcPct val="0"/>
              </a:spcBef>
              <a:spcAft>
                <a:spcPct val="0"/>
              </a:spcAft>
            </a:pPr>
            <a:endParaRPr lang="en-US" altLang="en-US" sz="2400" b="1" dirty="0">
              <a:solidFill>
                <a:srgbClr val="666666"/>
              </a:solidFill>
              <a:latin typeface="Georgia" panose="02040502050405020303" pitchFamily="18" charset="0"/>
            </a:endParaRPr>
          </a:p>
        </p:txBody>
      </p:sp>
      <p:sp>
        <p:nvSpPr>
          <p:cNvPr id="5" name="Rectangle 2"/>
          <p:cNvSpPr>
            <a:spLocks noChangeArrowheads="1"/>
          </p:cNvSpPr>
          <p:nvPr/>
        </p:nvSpPr>
        <p:spPr bwMode="auto">
          <a:xfrm>
            <a:off x="227012" y="3847088"/>
            <a:ext cx="9725371" cy="1684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Arial Unicode MS" panose="020B0604020202020204" pitchFamily="34" charset="-128"/>
              </a:rPr>
              <a:t>   ~Car (   )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Console.WriteLine</a:t>
            </a:r>
            <a:r>
              <a:rPr lang="en-US" altLang="en-US" sz="2000" dirty="0">
                <a:solidFill>
                  <a:srgbClr val="000000"/>
                </a:solidFill>
                <a:latin typeface="Arial Unicode MS" panose="020B0604020202020204" pitchFamily="34" charset="-128"/>
              </a:rPr>
              <a:t>("Out..");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3200" dirty="0" smtClean="0"/>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34845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18521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Method overloading :</a:t>
            </a:r>
            <a:br>
              <a:rPr lang="en-US" sz="2400" b="1" dirty="0">
                <a:solidFill>
                  <a:schemeClr val="accent4"/>
                </a:solidFill>
                <a:latin typeface="Arial" panose="020B0604020202020204" pitchFamily="34" charset="0"/>
                <a:cs typeface="Arial" panose="020B0604020202020204" pitchFamily="34" charset="0"/>
              </a:rPr>
            </a:br>
            <a:r>
              <a:rPr lang="en-US" sz="2400" dirty="0"/>
              <a:t> </a:t>
            </a:r>
            <a:r>
              <a:rPr lang="en-US" sz="2200" dirty="0">
                <a:solidFill>
                  <a:schemeClr val="accent4"/>
                </a:solidFill>
                <a:latin typeface="Arial" panose="020B0604020202020204" pitchFamily="34" charset="0"/>
                <a:cs typeface="Arial" panose="020B0604020202020204" pitchFamily="34" charset="0"/>
              </a:rPr>
              <a:t>It allows the programmer do define several methods with the same name, as long as they take a different set of parameters. When you use the classes of the .NET framework, you will soon realize that method overloading is used all over the place. A good example of this, is the Substring() method of the String class. It is with an extra overload, like this</a:t>
            </a:r>
          </a:p>
        </p:txBody>
      </p:sp>
      <p:sp>
        <p:nvSpPr>
          <p:cNvPr id="5" name="Rectangle 2"/>
          <p:cNvSpPr>
            <a:spLocks noChangeArrowheads="1"/>
          </p:cNvSpPr>
          <p:nvPr/>
        </p:nvSpPr>
        <p:spPr bwMode="auto">
          <a:xfrm>
            <a:off x="227012" y="3340914"/>
            <a:ext cx="9725371" cy="11925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0000FF"/>
                </a:solidFill>
                <a:latin typeface="Arial Unicode MS" panose="020B0604020202020204" pitchFamily="34" charset="-128"/>
              </a:rPr>
              <a:t>string</a:t>
            </a:r>
            <a:r>
              <a:rPr lang="en-US" altLang="en-US" sz="2000" dirty="0">
                <a:solidFill>
                  <a:srgbClr val="000000"/>
                </a:solidFill>
                <a:latin typeface="Arial Unicode MS" panose="020B0604020202020204" pitchFamily="34" charset="-128"/>
              </a:rPr>
              <a:t> 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a:t>
            </a:r>
            <a:r>
              <a:rPr lang="en-US" altLang="en-US" sz="2000" dirty="0" smtClean="0">
                <a:solidFill>
                  <a:srgbClr val="000000"/>
                </a:solidFill>
                <a:latin typeface="Arial Unicode MS" panose="020B0604020202020204" pitchFamily="34" charset="-128"/>
              </a:rPr>
              <a:t>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length</a:t>
            </a:r>
            <a:r>
              <a:rPr lang="en-US" altLang="en-US" sz="2000" dirty="0" smtClean="0">
                <a:solidFill>
                  <a:srgbClr val="000000"/>
                </a:solidFill>
                <a:latin typeface="Arial Unicode MS" panose="020B0604020202020204" pitchFamily="34" charset="-128"/>
              </a:rPr>
              <a:t>)</a:t>
            </a: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length , double data)</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82386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227012" y="815483"/>
            <a:ext cx="10231013" cy="520142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public </a:t>
            </a:r>
            <a:r>
              <a:rPr lang="en-US" sz="2200" dirty="0">
                <a:solidFill>
                  <a:schemeClr val="accent4"/>
                </a:solidFill>
                <a:latin typeface="Arial" panose="020B0604020202020204" pitchFamily="34" charset="0"/>
                <a:cs typeface="Arial" panose="020B0604020202020204" pitchFamily="34" charset="0"/>
              </a:rPr>
              <a:t>- the member can be reached from anywhere. This is the least restrictive visibility. </a:t>
            </a:r>
            <a:r>
              <a:rPr lang="en-US" sz="2200" dirty="0" err="1">
                <a:solidFill>
                  <a:schemeClr val="accent4"/>
                </a:solidFill>
                <a:latin typeface="Arial" panose="020B0604020202020204" pitchFamily="34" charset="0"/>
                <a:cs typeface="Arial" panose="020B0604020202020204" pitchFamily="34" charset="0"/>
              </a:rPr>
              <a:t>Enums</a:t>
            </a:r>
            <a:r>
              <a:rPr lang="en-US" sz="2200" dirty="0">
                <a:solidFill>
                  <a:schemeClr val="accent4"/>
                </a:solidFill>
                <a:latin typeface="Arial" panose="020B0604020202020204" pitchFamily="34" charset="0"/>
                <a:cs typeface="Arial" panose="020B0604020202020204" pitchFamily="34" charset="0"/>
              </a:rPr>
              <a:t> and interfaces are, by default, publicly visible.</a:t>
            </a:r>
            <a:r>
              <a:rPr lang="en-US" sz="2400" dirty="0"/>
              <a:t> </a:t>
            </a:r>
            <a:br>
              <a:rPr lang="en-US" sz="2400" dirty="0"/>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a:t>
            </a:r>
            <a:r>
              <a:rPr lang="en-US" sz="2200" dirty="0">
                <a:solidFill>
                  <a:schemeClr val="accent4"/>
                </a:solidFill>
                <a:latin typeface="Arial" panose="020B0604020202020204" pitchFamily="34" charset="0"/>
                <a:cs typeface="Arial" panose="020B0604020202020204" pitchFamily="34" charset="0"/>
              </a:rPr>
              <a:t>- members can only be reached from within the same class, or from a class which inherits from this class.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internal </a:t>
            </a:r>
            <a:r>
              <a:rPr lang="en-US" sz="2200" dirty="0">
                <a:solidFill>
                  <a:schemeClr val="accent4"/>
                </a:solidFill>
                <a:latin typeface="Arial" panose="020B0604020202020204" pitchFamily="34" charset="0"/>
                <a:cs typeface="Arial" panose="020B0604020202020204" pitchFamily="34" charset="0"/>
              </a:rPr>
              <a:t>- members can be reached from within the same project only.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internal</a:t>
            </a:r>
            <a:r>
              <a:rPr lang="en-US" sz="2400" dirty="0"/>
              <a:t> </a:t>
            </a:r>
            <a:r>
              <a:rPr lang="en-US" sz="2200" dirty="0">
                <a:solidFill>
                  <a:schemeClr val="accent4"/>
                </a:solidFill>
                <a:latin typeface="Arial" panose="020B0604020202020204" pitchFamily="34" charset="0"/>
                <a:cs typeface="Arial" panose="020B0604020202020204" pitchFamily="34" charset="0"/>
              </a:rPr>
              <a:t>- the same as internal, except that also classes which inherits from this class can reach it members, even from another project.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private</a:t>
            </a:r>
            <a:r>
              <a:rPr lang="en-US" sz="2400" dirty="0"/>
              <a:t> </a:t>
            </a:r>
            <a:r>
              <a:rPr lang="en-US" sz="2200" dirty="0">
                <a:solidFill>
                  <a:schemeClr val="accent4"/>
                </a:solidFill>
                <a:latin typeface="Arial" panose="020B0604020202020204" pitchFamily="34" charset="0"/>
                <a:cs typeface="Arial" panose="020B0604020202020204" pitchFamily="34" charset="0"/>
              </a:rPr>
              <a:t>- can only be reached by members from the same class. This is the most restrictive visibility. Classes and structs are by default set to private visibility. </a:t>
            </a:r>
          </a:p>
        </p:txBody>
      </p:sp>
    </p:spTree>
    <p:extLst>
      <p:ext uri="{BB962C8B-B14F-4D97-AF65-F5344CB8AC3E}">
        <p14:creationId xmlns:p14="http://schemas.microsoft.com/office/powerpoint/2010/main" val="164387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Static members</a:t>
            </a:r>
          </a:p>
          <a:p>
            <a:r>
              <a:rPr lang="en-US" sz="2200" dirty="0">
                <a:solidFill>
                  <a:schemeClr val="accent4"/>
                </a:solidFill>
                <a:latin typeface="Arial" panose="020B0604020202020204" pitchFamily="34" charset="0"/>
                <a:cs typeface="Arial" panose="020B0604020202020204" pitchFamily="34" charset="0"/>
              </a:rPr>
              <a:t>in some cases, you might like to have a class which you may use without instantiating it, or at least a class where you can use members of it without creating an object for it. For instance, you may have a class with a variable that always remains the same, no matter where and how it's used. This is called a static member, static because it remains the </a:t>
            </a:r>
            <a:r>
              <a:rPr lang="en-US" sz="2200" dirty="0" smtClean="0">
                <a:solidFill>
                  <a:schemeClr val="accent4"/>
                </a:solidFill>
                <a:latin typeface="Arial" panose="020B0604020202020204" pitchFamily="34" charset="0"/>
                <a:cs typeface="Arial" panose="020B0604020202020204" pitchFamily="34" charset="0"/>
              </a:rPr>
              <a:t>same .</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957017"/>
            <a:ext cx="9725371" cy="390098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000" dirty="0" smtClean="0"/>
              <a:t>     </a:t>
            </a:r>
            <a:r>
              <a:rPr lang="en-US" b="1" dirty="0" smtClean="0">
                <a:solidFill>
                  <a:schemeClr val="bg2">
                    <a:lumMod val="50000"/>
                  </a:schemeClr>
                </a:solidFill>
                <a:latin typeface="Arial Unicode MS" panose="020B0604020202020204" pitchFamily="34" charset="-128"/>
              </a:rPr>
              <a:t>public</a:t>
            </a:r>
            <a:r>
              <a:rPr lang="en-US" dirty="0" smtClean="0">
                <a:solidFill>
                  <a:schemeClr val="bg2">
                    <a:lumMod val="50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static </a:t>
            </a:r>
            <a:r>
              <a:rPr lang="en-US" dirty="0" err="1">
                <a:solidFill>
                  <a:schemeClr val="tx2">
                    <a:lumMod val="95000"/>
                    <a:lumOff val="5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smtClean="0">
                <a:solidFill>
                  <a:schemeClr val="tx2">
                    <a:lumMod val="95000"/>
                    <a:lumOff val="5000"/>
                  </a:schemeClr>
                </a:solidFill>
                <a:latin typeface="Arial Unicode MS" panose="020B0604020202020204" pitchFamily="34" charset="-128"/>
              </a:rPr>
              <a:t>CalculateArea</a:t>
            </a:r>
            <a:r>
              <a:rPr lang="en-US" dirty="0" smtClean="0">
                <a:solidFill>
                  <a:schemeClr val="tx2">
                    <a:lumMod val="95000"/>
                    <a:lumOff val="5000"/>
                  </a:schemeClr>
                </a:solidFill>
                <a:latin typeface="Arial Unicode MS" panose="020B0604020202020204" pitchFamily="34" charset="-128"/>
              </a:rPr>
              <a:t> ( </a:t>
            </a:r>
            <a:r>
              <a:rPr lang="en-US" b="1" dirty="0" err="1">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return</a:t>
            </a:r>
            <a:r>
              <a:rPr lang="en-US" dirty="0">
                <a:solidFill>
                  <a:schemeClr val="tx2">
                    <a:lumMod val="95000"/>
                    <a:lumOff val="5000"/>
                  </a:schemeClr>
                </a:solidFill>
                <a:latin typeface="Arial Unicode MS" panose="020B0604020202020204" pitchFamily="34" charset="-128"/>
              </a:rPr>
              <a:t> width * height;</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a:t>
            </a:r>
          </a:p>
          <a:p>
            <a:r>
              <a:rPr lang="en-US" dirty="0" smtClean="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class</a:t>
            </a:r>
            <a:r>
              <a:rPr lang="en-US" dirty="0">
                <a:solidFill>
                  <a:schemeClr val="tx2">
                    <a:lumMod val="95000"/>
                    <a:lumOff val="5000"/>
                  </a:schemeClr>
                </a:solidFill>
                <a:latin typeface="Arial Unicode MS" panose="020B0604020202020204" pitchFamily="34" charset="-128"/>
              </a:rPr>
              <a:t> Rectangle</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CalculateArea</a:t>
            </a:r>
            <a:r>
              <a:rPr lang="en-US" b="1" dirty="0" smtClean="0">
                <a:solidFill>
                  <a:schemeClr val="bg2">
                    <a:lumMod val="50000"/>
                  </a:schemeClr>
                </a:solidFill>
                <a:latin typeface="Arial Unicode MS" panose="020B0604020202020204" pitchFamily="34" charset="-128"/>
              </a:rPr>
              <a:t>(</a:t>
            </a:r>
            <a:r>
              <a:rPr lang="en-US" b="1" dirty="0">
                <a:solidFill>
                  <a:schemeClr val="bg2">
                    <a:lumMod val="50000"/>
                  </a:schemeClr>
                </a:solidFill>
                <a:latin typeface="Arial Unicode MS" panose="020B0604020202020204" pitchFamily="34" charset="-128"/>
              </a:rPr>
              <a:t> </a:t>
            </a:r>
            <a:r>
              <a:rPr lang="en-US" b="1" dirty="0" err="1" smtClean="0">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return width *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endParaRPr lang="en-US" altLang="en-US" dirty="0">
              <a:solidFill>
                <a:schemeClr val="tx2">
                  <a:lumMod val="95000"/>
                  <a:lumOff val="5000"/>
                </a:schemeClr>
              </a:solidFill>
              <a:latin typeface="Arial Unicode MS" panose="020B0604020202020204" pitchFamily="34" charset="-128"/>
            </a:endParaRPr>
          </a:p>
          <a:p>
            <a:endParaRPr lang="en-US" altLang="en-US" dirty="0">
              <a:solidFill>
                <a:schemeClr val="tx2">
                  <a:lumMod val="95000"/>
                  <a:lumOff val="5000"/>
                </a:schemeClr>
              </a:solidFill>
              <a:latin typeface="Arial Unicode MS" panose="020B0604020202020204" pitchFamily="34" charset="-128"/>
            </a:endParaRPr>
          </a:p>
        </p:txBody>
      </p:sp>
    </p:spTree>
    <p:extLst>
      <p:ext uri="{BB962C8B-B14F-4D97-AF65-F5344CB8AC3E}">
        <p14:creationId xmlns:p14="http://schemas.microsoft.com/office/powerpoint/2010/main" val="419206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893100"/>
          </a:xfrm>
          <a:prstGeom prst="rect">
            <a:avLst/>
          </a:prstGeom>
          <a:noFill/>
        </p:spPr>
        <p:txBody>
          <a:bodyPr wrap="square" rtlCol="0">
            <a:spAutoFit/>
          </a:bodyPr>
          <a:lstStyle/>
          <a:p>
            <a:r>
              <a:rPr lang="en-US" sz="2400" b="1" dirty="0" smtClean="0"/>
              <a:t>Inheritance :</a:t>
            </a:r>
            <a:br>
              <a:rPr lang="en-US" sz="2400" b="1" dirty="0" smtClean="0"/>
            </a:br>
            <a:r>
              <a:rPr lang="en-US" sz="2200" dirty="0">
                <a:solidFill>
                  <a:schemeClr val="accent4"/>
                </a:solidFill>
                <a:latin typeface="Arial" panose="020B0604020202020204" pitchFamily="34" charset="0"/>
                <a:cs typeface="Arial" panose="020B0604020202020204" pitchFamily="34" charset="0"/>
              </a:rPr>
              <a:t>One of the absolute key aspects of Object Oriented Programming (OOP), which is the concept that C# is built upon, is inheritance, the ability to create classes which inherits certain aspects from parent classes</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400" b="1" dirty="0" smtClean="0">
                <a:solidFill>
                  <a:schemeClr val="accent4"/>
                </a:solidFill>
                <a:latin typeface="Arial" panose="020B0604020202020204" pitchFamily="34" charset="0"/>
                <a:cs typeface="Arial" panose="020B0604020202020204" pitchFamily="34" charset="0"/>
              </a:rPr>
              <a:t>Lets see some Examples : </a:t>
            </a:r>
          </a:p>
          <a:p>
            <a:endParaRPr lang="en-US" sz="2400" b="1" dirty="0" smtClean="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09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2</a:t>
            </a:r>
            <a:r>
              <a:rPr lang="en-US" sz="2800" b="1" dirty="0" smtClean="0"/>
              <a:t>- Enumerations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Enumerations</a:t>
            </a:r>
            <a:r>
              <a:rPr lang="en-US" sz="2400" dirty="0"/>
              <a:t> </a:t>
            </a:r>
            <a:r>
              <a:rPr lang="en-US" sz="2200" dirty="0">
                <a:solidFill>
                  <a:schemeClr val="accent4"/>
                </a:solidFill>
                <a:latin typeface="Arial" panose="020B0604020202020204" pitchFamily="34" charset="0"/>
                <a:cs typeface="Arial" panose="020B0604020202020204" pitchFamily="34" charset="0"/>
              </a:rPr>
              <a:t>are special sets of named values which all maps to a set of numbers, usually integers. They come in handy when you wish to be able to choose between a set of constant values, and with each possible value relating to a number, they can be used in a wide range of situations. As you will see in our example, enumerations are defined above classes, inside our namespace</a:t>
            </a:r>
          </a:p>
        </p:txBody>
      </p:sp>
      <p:sp>
        <p:nvSpPr>
          <p:cNvPr id="5" name="Rectangle 2"/>
          <p:cNvSpPr>
            <a:spLocks noChangeArrowheads="1"/>
          </p:cNvSpPr>
          <p:nvPr/>
        </p:nvSpPr>
        <p:spPr bwMode="auto">
          <a:xfrm>
            <a:off x="368298" y="2856784"/>
            <a:ext cx="10231013" cy="36547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Tuesday, Wednesday, Thursday, Friday, </a:t>
            </a:r>
            <a:r>
              <a:rPr lang="en-US" sz="2000" dirty="0" smtClean="0">
                <a:solidFill>
                  <a:srgbClr val="000000"/>
                </a:solidFill>
                <a:latin typeface="Consolas" panose="020B0609020204030204" pitchFamily="49" charset="0"/>
              </a:rPr>
              <a:t>     </a:t>
            </a: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Saturday</a:t>
            </a:r>
            <a:r>
              <a:rPr lang="en-US" sz="2000" dirty="0">
                <a:solidFill>
                  <a:srgbClr val="000000"/>
                </a:solidFill>
                <a:latin typeface="Consolas" panose="020B0609020204030204" pitchFamily="49" charset="0"/>
              </a:rPr>
              <a:t>, Sunday </a:t>
            </a:r>
            <a:r>
              <a:rPr lang="en-US" sz="2000" dirty="0" smtClean="0">
                <a:solidFill>
                  <a:srgbClr val="000000"/>
                </a:solidFill>
                <a:latin typeface="Consolas" panose="020B0609020204030204" pitchFamily="49" charset="0"/>
              </a:rPr>
              <a:t>}</a:t>
            </a:r>
          </a:p>
          <a:p>
            <a:pPr lvl="0" eaLnBrk="0" fontAlgn="base" hangingPunct="0">
              <a:spcBef>
                <a:spcPct val="0"/>
              </a:spcBef>
              <a:spcAft>
                <a:spcPct val="0"/>
              </a:spcAft>
            </a:pP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 1, Tuesday, Wednesday, Thursday, </a:t>
            </a: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Friday</a:t>
            </a:r>
            <a:r>
              <a:rPr lang="en-US" sz="2000" dirty="0">
                <a:solidFill>
                  <a:srgbClr val="000000"/>
                </a:solidFill>
                <a:latin typeface="Consolas" panose="020B0609020204030204" pitchFamily="49" charset="0"/>
              </a:rPr>
              <a:t>, Saturday, Sunday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rPr>
              <a:t> </a:t>
            </a:r>
          </a:p>
          <a:p>
            <a:pPr lvl="0" eaLnBrk="0" fontAlgn="base" hangingPunct="0">
              <a:spcBef>
                <a:spcPct val="0"/>
              </a:spcBef>
              <a:spcAft>
                <a:spcPct val="0"/>
              </a:spcAft>
            </a:pPr>
            <a:endParaRPr lang="en-US" altLang="en-US" sz="2000" dirty="0" smtClean="0">
              <a:solidFill>
                <a:srgbClr val="000000"/>
              </a:solidFill>
              <a:latin typeface="Consolas" panose="020B0609020204030204" pitchFamily="49" charset="0"/>
            </a:endParaRPr>
          </a:p>
          <a:p>
            <a:r>
              <a:rPr lang="en-US" altLang="en-US" sz="2000" dirty="0" smtClean="0">
                <a:latin typeface="Arial" panose="020B0604020202020204" pitchFamily="34" charset="0"/>
              </a:rPr>
              <a:t>    </a:t>
            </a:r>
            <a:r>
              <a:rPr lang="en-US" sz="2000" dirty="0" smtClean="0">
                <a:solidFill>
                  <a:srgbClr val="2B91AF"/>
                </a:solidFill>
                <a:latin typeface="Consolas" panose="020B0609020204030204" pitchFamily="49" charset="0"/>
              </a:rPr>
              <a:t>Days</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day =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)5;</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smtClean="0">
                <a:solidFill>
                  <a:srgbClr val="2B91AF"/>
                </a:solidFill>
                <a:latin typeface="Consolas" panose="020B0609020204030204" pitchFamily="49" charset="0"/>
              </a:rPr>
              <a:t>Console</a:t>
            </a:r>
            <a:r>
              <a:rPr lang="en-US" sz="2000" dirty="0" err="1" smtClean="0">
                <a:solidFill>
                  <a:srgbClr val="000000"/>
                </a:solidFill>
                <a:latin typeface="Consolas" panose="020B0609020204030204" pitchFamily="49" charset="0"/>
              </a:rPr>
              <a:t>.WriteLine</a:t>
            </a:r>
            <a:r>
              <a:rPr lang="en-US" sz="2000" dirty="0" smtClean="0">
                <a:solidFill>
                  <a:srgbClr val="000000"/>
                </a:solidFill>
                <a:latin typeface="Consolas" panose="020B0609020204030204" pitchFamily="49" charset="0"/>
              </a:rPr>
              <a:t>(day</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2B91AF"/>
                </a:solidFill>
                <a:latin typeface="Consolas" panose="020B0609020204030204" pitchFamily="49" charset="0"/>
              </a:rPr>
              <a:t>Console</a:t>
            </a:r>
            <a:r>
              <a:rPr lang="en-US" sz="2000" dirty="0" smtClean="0">
                <a:solidFill>
                  <a:srgbClr val="000000"/>
                </a:solidFill>
                <a:latin typeface="Consolas" panose="020B0609020204030204" pitchFamily="49" charset="0"/>
              </a:rPr>
              <a:t>.ReadLine</a:t>
            </a:r>
            <a:r>
              <a:rPr lang="en-US" sz="2000" dirty="0">
                <a:solidFill>
                  <a:srgbClr val="000000"/>
                </a:solidFill>
                <a:latin typeface="Consolas" panose="020B0609020204030204" pitchFamily="49" charset="0"/>
              </a:rPr>
              <a:t>();</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9484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1447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Nullables: </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 </a:t>
            </a:r>
            <a:r>
              <a:rPr lang="en-US" sz="2200" dirty="0" smtClean="0">
                <a:solidFill>
                  <a:schemeClr val="bg2">
                    <a:lumMod val="25000"/>
                  </a:schemeClr>
                </a:solidFill>
                <a:latin typeface="Arial" panose="020B0604020202020204" pitchFamily="34" charset="0"/>
                <a:cs typeface="Arial" panose="020B0604020202020204" pitchFamily="34" charset="0"/>
              </a:rPr>
              <a:t>C#</a:t>
            </a:r>
            <a:r>
              <a:rPr lang="en-US" sz="2200" dirty="0" smtClean="0">
                <a:solidFill>
                  <a:schemeClr val="accent4"/>
                </a:solidFill>
                <a:latin typeface="Arial" panose="020B0604020202020204" pitchFamily="34" charset="0"/>
                <a:cs typeface="Arial" panose="020B0604020202020204" pitchFamily="34" charset="0"/>
              </a:rPr>
              <a:t> provides a special data types, the </a:t>
            </a:r>
            <a:r>
              <a:rPr lang="en-US" sz="2200" dirty="0" err="1" smtClean="0">
                <a:solidFill>
                  <a:schemeClr val="accent4"/>
                </a:solidFill>
                <a:latin typeface="Arial" panose="020B0604020202020204" pitchFamily="34" charset="0"/>
                <a:cs typeface="Arial" panose="020B0604020202020204" pitchFamily="34" charset="0"/>
              </a:rPr>
              <a:t>nullable</a:t>
            </a:r>
            <a:r>
              <a:rPr lang="en-US" sz="2200" dirty="0" smtClean="0">
                <a:solidFill>
                  <a:schemeClr val="accent4"/>
                </a:solidFill>
                <a:latin typeface="Arial" panose="020B0604020202020204" pitchFamily="34" charset="0"/>
                <a:cs typeface="Arial" panose="020B0604020202020204" pitchFamily="34" charset="0"/>
              </a:rPr>
              <a:t> types, to which you can assign normal range of values as well as null values.</a:t>
            </a:r>
          </a:p>
          <a:p>
            <a:r>
              <a:rPr lang="en-US" sz="2200" dirty="0" smtClean="0">
                <a:solidFill>
                  <a:schemeClr val="accent4"/>
                </a:solidFill>
                <a:latin typeface="Arial" panose="020B0604020202020204" pitchFamily="34" charset="0"/>
                <a:cs typeface="Arial" panose="020B0604020202020204" pitchFamily="34" charset="0"/>
              </a:rPr>
              <a:t> For </a:t>
            </a:r>
            <a:r>
              <a:rPr lang="en-US" sz="2200" dirty="0">
                <a:solidFill>
                  <a:schemeClr val="accent4"/>
                </a:solidFill>
                <a:latin typeface="Arial" panose="020B0604020202020204" pitchFamily="34" charset="0"/>
                <a:cs typeface="Arial" panose="020B0604020202020204" pitchFamily="34" charset="0"/>
              </a:rPr>
              <a:t>example, you can store any value from -2,147,483,648 to 2,147,483,647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&lt;Int32&gt; variable. Similarly, you can assign true, false,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&lt;bool&gt; variable. Syntax for declaring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 type is as follows:</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402360"/>
            <a:ext cx="9725371"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static</a:t>
            </a:r>
            <a:r>
              <a:rPr lang="en-US" sz="1600" dirty="0" smtClean="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num1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num2 = 45;</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num3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num4 = 3.14157;</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boolval</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display the values</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"Nullables at Show: {0}, {1}, {2}, {3}"</a:t>
            </a:r>
            <a:r>
              <a:rPr lang="en-US" sz="1600" dirty="0">
                <a:solidFill>
                  <a:srgbClr val="000000"/>
                </a:solidFill>
                <a:latin typeface="Consolas" panose="020B0609020204030204" pitchFamily="49" charset="0"/>
              </a:rPr>
              <a:t>, num1</a:t>
            </a:r>
            <a:r>
              <a:rPr lang="en-US" sz="1600" dirty="0" smtClean="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num2, num3, num4);</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 </a:t>
            </a:r>
            <a:r>
              <a:rPr lang="en-US" sz="1600" dirty="0" err="1">
                <a:solidFill>
                  <a:srgbClr val="A31515"/>
                </a:solidFill>
                <a:latin typeface="Consolas" panose="020B0609020204030204" pitchFamily="49" charset="0"/>
              </a:rPr>
              <a:t>Nullable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boolean</a:t>
            </a:r>
            <a:r>
              <a:rPr lang="en-US" sz="1600" dirty="0">
                <a:solidFill>
                  <a:srgbClr val="A31515"/>
                </a:solidFill>
                <a:latin typeface="Consolas" panose="020B0609020204030204" pitchFamily="49" charset="0"/>
              </a:rPr>
              <a:t> value: {0}"</a:t>
            </a:r>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boolval</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Console</a:t>
            </a:r>
            <a:r>
              <a:rPr lang="en-US" sz="1600" dirty="0">
                <a:solidFill>
                  <a:srgbClr val="000000"/>
                </a:solidFill>
                <a:latin typeface="Consolas" panose="020B0609020204030204" pitchFamily="49" charset="0"/>
              </a:rPr>
              <a:t>.ReadLine();</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0076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48" y="88900"/>
            <a:ext cx="10058402" cy="533400"/>
          </a:xfrm>
        </p:spPr>
        <p:txBody>
          <a:bodyPr>
            <a:normAutofit/>
          </a:bodyPr>
          <a:lstStyle/>
          <a:p>
            <a:r>
              <a:rPr lang="en-US" sz="2800" b="1" dirty="0" smtClean="0"/>
              <a:t>4-Structures :</a:t>
            </a:r>
            <a:endParaRPr lang="en-US" sz="2800" b="1" dirty="0"/>
          </a:p>
        </p:txBody>
      </p:sp>
      <p:sp>
        <p:nvSpPr>
          <p:cNvPr id="11" name="TextBox 10"/>
          <p:cNvSpPr txBox="1"/>
          <p:nvPr/>
        </p:nvSpPr>
        <p:spPr>
          <a:xfrm>
            <a:off x="265648" y="622300"/>
            <a:ext cx="10231013" cy="2123658"/>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In C#, a structure is a value type data type. It helps you to make a single variable hold related data of various data types. The struct keyword is used for creating a structure.</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To define a structure, you must use the struct statement. The struct statement defines a new data type, with more than one member for your program</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265648" y="3067128"/>
            <a:ext cx="9725371" cy="19927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struct</a:t>
            </a:r>
            <a:r>
              <a:rPr lang="en-US" sz="1600" dirty="0" smtClean="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Books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title;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author;</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subject;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book_id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95623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12192000" cy="69479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Books</a:t>
            </a:r>
            <a:r>
              <a:rPr lang="en-US" sz="1400" dirty="0">
                <a:solidFill>
                  <a:srgbClr val="000000"/>
                </a:solidFill>
                <a:latin typeface="Consolas" panose="020B0609020204030204" pitchFamily="49" charset="0"/>
              </a:rPr>
              <a:t> Book1;   </a:t>
            </a:r>
            <a:r>
              <a:rPr lang="en-US" sz="1400" dirty="0">
                <a:solidFill>
                  <a:srgbClr val="008000"/>
                </a:solidFill>
                <a:latin typeface="Consolas" panose="020B0609020204030204" pitchFamily="49" charset="0"/>
              </a:rPr>
              <a:t>/* Declare Book1 of type Book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Books</a:t>
            </a:r>
            <a:r>
              <a:rPr lang="en-US" sz="1400" dirty="0">
                <a:solidFill>
                  <a:srgbClr val="000000"/>
                </a:solidFill>
                <a:latin typeface="Consolas" panose="020B0609020204030204" pitchFamily="49" charset="0"/>
              </a:rPr>
              <a:t> Book2;   </a:t>
            </a:r>
            <a:r>
              <a:rPr lang="en-US" sz="1400" dirty="0">
                <a:solidFill>
                  <a:srgbClr val="008000"/>
                </a:solidFill>
                <a:latin typeface="Consolas" panose="020B0609020204030204" pitchFamily="49" charset="0"/>
              </a:rPr>
              <a:t>/* Declare Book2 of type Book </a:t>
            </a:r>
            <a:r>
              <a:rPr lang="en-US" sz="1400" dirty="0" smtClean="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book 1 specification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Book1.title = </a:t>
            </a:r>
            <a:r>
              <a:rPr lang="en-US" sz="1400" dirty="0">
                <a:solidFill>
                  <a:srgbClr val="A31515"/>
                </a:solidFill>
                <a:latin typeface="Consolas" panose="020B0609020204030204" pitchFamily="49" charset="0"/>
              </a:rPr>
              <a:t>"C Programming"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Book1.author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Nuha</a:t>
            </a:r>
            <a:r>
              <a:rPr lang="en-US" sz="1400" dirty="0">
                <a:solidFill>
                  <a:srgbClr val="A31515"/>
                </a:solidFill>
                <a:latin typeface="Consolas" panose="020B0609020204030204" pitchFamily="49" charset="0"/>
              </a:rPr>
              <a:t> Ali"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Book1.subject = </a:t>
            </a:r>
            <a:r>
              <a:rPr lang="en-US" sz="1400" dirty="0">
                <a:solidFill>
                  <a:srgbClr val="A31515"/>
                </a:solidFill>
                <a:latin typeface="Consolas" panose="020B0609020204030204" pitchFamily="49" charset="0"/>
              </a:rPr>
              <a:t>"C Programming Tutorial"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Book1.book_id = 6495407</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book 2 specification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Book2.title = </a:t>
            </a:r>
            <a:r>
              <a:rPr lang="en-US" sz="1400" dirty="0">
                <a:solidFill>
                  <a:srgbClr val="A31515"/>
                </a:solidFill>
                <a:latin typeface="Consolas" panose="020B0609020204030204" pitchFamily="49" charset="0"/>
              </a:rPr>
              <a:t>"Telecom Billing"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Book2.author = </a:t>
            </a:r>
            <a:r>
              <a:rPr lang="en-US" sz="1400" dirty="0">
                <a:solidFill>
                  <a:srgbClr val="A31515"/>
                </a:solidFill>
                <a:latin typeface="Consolas" panose="020B0609020204030204" pitchFamily="49" charset="0"/>
              </a:rPr>
              <a:t>"Zara Ali"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Book2.subject = </a:t>
            </a:r>
            <a:r>
              <a:rPr lang="en-US" sz="1400" dirty="0">
                <a:solidFill>
                  <a:srgbClr val="A31515"/>
                </a:solidFill>
                <a:latin typeface="Consolas" panose="020B0609020204030204" pitchFamily="49" charset="0"/>
              </a:rPr>
              <a:t>"Telecom Billing Tutorial"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Book2.book_id = 6495700</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Book1 info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title : {0}"</a:t>
            </a:r>
            <a:r>
              <a:rPr lang="en-US" sz="1400" dirty="0">
                <a:solidFill>
                  <a:srgbClr val="000000"/>
                </a:solidFill>
                <a:latin typeface="Consolas" panose="020B0609020204030204" pitchFamily="49" charset="0"/>
              </a:rPr>
              <a:t>, Book1.title);</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author : {0}"</a:t>
            </a:r>
            <a:r>
              <a:rPr lang="en-US" sz="1400" dirty="0">
                <a:solidFill>
                  <a:srgbClr val="000000"/>
                </a:solidFill>
                <a:latin typeface="Consolas" panose="020B0609020204030204" pitchFamily="49" charset="0"/>
              </a:rPr>
              <a:t>, Book1.author);</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subject : {0}"</a:t>
            </a:r>
            <a:r>
              <a:rPr lang="en-US" sz="1400" dirty="0">
                <a:solidFill>
                  <a:srgbClr val="000000"/>
                </a:solidFill>
                <a:latin typeface="Consolas" panose="020B0609020204030204" pitchFamily="49" charset="0"/>
              </a:rPr>
              <a:t>, Book1.subject);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a:t>
            </a:r>
            <a:r>
              <a:rPr lang="en-US" sz="1400" dirty="0" err="1">
                <a:solidFill>
                  <a:srgbClr val="A31515"/>
                </a:solidFill>
                <a:latin typeface="Consolas" panose="020B0609020204030204" pitchFamily="49" charset="0"/>
              </a:rPr>
              <a:t>book_id</a:t>
            </a:r>
            <a:r>
              <a:rPr lang="en-US" sz="1400" dirty="0">
                <a:solidFill>
                  <a:srgbClr val="A31515"/>
                </a:solidFill>
                <a:latin typeface="Consolas" panose="020B0609020204030204" pitchFamily="49" charset="0"/>
              </a:rPr>
              <a:t> :{0}"</a:t>
            </a:r>
            <a:r>
              <a:rPr lang="en-US" sz="1400" dirty="0">
                <a:solidFill>
                  <a:srgbClr val="000000"/>
                </a:solidFill>
                <a:latin typeface="Consolas" panose="020B0609020204030204" pitchFamily="49" charset="0"/>
              </a:rPr>
              <a:t>, Book1.book_id);</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Book2 info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title : {0}"</a:t>
            </a:r>
            <a:r>
              <a:rPr lang="en-US" sz="1400" dirty="0">
                <a:solidFill>
                  <a:srgbClr val="000000"/>
                </a:solidFill>
                <a:latin typeface="Consolas" panose="020B0609020204030204" pitchFamily="49" charset="0"/>
              </a:rPr>
              <a:t>, Book2.title);</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author : {0}"</a:t>
            </a:r>
            <a:r>
              <a:rPr lang="en-US" sz="1400" dirty="0">
                <a:solidFill>
                  <a:srgbClr val="000000"/>
                </a:solidFill>
                <a:latin typeface="Consolas" panose="020B0609020204030204" pitchFamily="49" charset="0"/>
              </a:rPr>
              <a:t>, Book2.author);</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subject : {0}"</a:t>
            </a:r>
            <a:r>
              <a:rPr lang="en-US" sz="1400" dirty="0">
                <a:solidFill>
                  <a:srgbClr val="000000"/>
                </a:solidFill>
                <a:latin typeface="Consolas" panose="020B0609020204030204" pitchFamily="49" charset="0"/>
              </a:rPr>
              <a:t>, Book2.subject);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a:t>
            </a:r>
            <a:r>
              <a:rPr lang="en-US" sz="1400" dirty="0" err="1">
                <a:solidFill>
                  <a:srgbClr val="A31515"/>
                </a:solidFill>
                <a:latin typeface="Consolas" panose="020B0609020204030204" pitchFamily="49" charset="0"/>
              </a:rPr>
              <a:t>book_id</a:t>
            </a:r>
            <a:r>
              <a:rPr lang="en-US" sz="1400" dirty="0">
                <a:solidFill>
                  <a:srgbClr val="A31515"/>
                </a:solidFill>
                <a:latin typeface="Consolas" panose="020B0609020204030204" pitchFamily="49" charset="0"/>
              </a:rPr>
              <a:t> : {0}"</a:t>
            </a:r>
            <a:r>
              <a:rPr lang="en-US" sz="1400" dirty="0">
                <a:solidFill>
                  <a:srgbClr val="000000"/>
                </a:solidFill>
                <a:latin typeface="Consolas" panose="020B0609020204030204" pitchFamily="49" charset="0"/>
              </a:rPr>
              <a:t>, Book2.book_id);</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.ReadKey</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US" altLang="en-US" sz="1400" dirty="0">
              <a:latin typeface="Arial" panose="020B0604020202020204" pitchFamily="34" charset="0"/>
            </a:endParaRPr>
          </a:p>
        </p:txBody>
      </p:sp>
    </p:spTree>
    <p:extLst>
      <p:ext uri="{BB962C8B-B14F-4D97-AF65-F5344CB8AC3E}">
        <p14:creationId xmlns:p14="http://schemas.microsoft.com/office/powerpoint/2010/main" val="168204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0" y="652172"/>
            <a:ext cx="11719775" cy="5386090"/>
          </a:xfrm>
          <a:prstGeom prst="rect">
            <a:avLst/>
          </a:prstGeom>
          <a:noFill/>
        </p:spPr>
        <p:txBody>
          <a:bodyPr wrap="square" rtlCol="0">
            <a:spAutoFit/>
          </a:bodyPr>
          <a:lstStyle/>
          <a:p>
            <a:r>
              <a:rPr lang="en-US" sz="2400" b="1" dirty="0" smtClean="0">
                <a:solidFill>
                  <a:schemeClr val="accent4"/>
                </a:solidFill>
                <a:latin typeface="Arial" panose="020B0604020202020204" pitchFamily="34" charset="0"/>
                <a:cs typeface="Arial" panose="020B0604020202020204" pitchFamily="34" charset="0"/>
              </a:rPr>
              <a:t>    Features </a:t>
            </a:r>
            <a:r>
              <a:rPr lang="en-US" sz="2400" b="1" dirty="0">
                <a:solidFill>
                  <a:schemeClr val="accent4"/>
                </a:solidFill>
                <a:latin typeface="Arial" panose="020B0604020202020204" pitchFamily="34" charset="0"/>
                <a:cs typeface="Arial" panose="020B0604020202020204" pitchFamily="34" charset="0"/>
              </a:rPr>
              <a:t>of </a:t>
            </a:r>
            <a:r>
              <a:rPr lang="en-US" sz="2400" b="1" dirty="0" smtClean="0">
                <a:solidFill>
                  <a:schemeClr val="accent4"/>
                </a:solidFill>
                <a:latin typeface="Arial" panose="020B0604020202020204" pitchFamily="34" charset="0"/>
                <a:cs typeface="Arial" panose="020B0604020202020204" pitchFamily="34" charset="0"/>
              </a:rPr>
              <a:t>C# Structures</a:t>
            </a:r>
          </a:p>
          <a:p>
            <a:pPr lvl="1"/>
            <a:r>
              <a:rPr lang="en-US" sz="2000" dirty="0" smtClean="0">
                <a:solidFill>
                  <a:schemeClr val="accent4"/>
                </a:solidFill>
                <a:latin typeface="Arial" panose="020B0604020202020204" pitchFamily="34" charset="0"/>
                <a:cs typeface="Arial" panose="020B0604020202020204" pitchFamily="34" charset="0"/>
              </a:rPr>
              <a:t>Structures in C# are quite different from that in traditional C or C++. The C# structures have the following features:</a:t>
            </a:r>
          </a:p>
          <a:p>
            <a:pPr marL="800100" lvl="1" indent="-342900">
              <a:buFont typeface="Arial" panose="020B0604020202020204" pitchFamily="34" charset="0"/>
              <a:buChar char="•"/>
            </a:pPr>
            <a:r>
              <a:rPr lang="en-US" sz="2000" dirty="0" smtClean="0">
                <a:solidFill>
                  <a:schemeClr val="accent4"/>
                </a:solidFill>
                <a:latin typeface="Arial" panose="020B0604020202020204" pitchFamily="34" charset="0"/>
                <a:cs typeface="Arial" panose="020B0604020202020204" pitchFamily="34" charset="0"/>
              </a:rPr>
              <a:t>Structures </a:t>
            </a:r>
            <a:r>
              <a:rPr lang="en-US" sz="2000" dirty="0">
                <a:solidFill>
                  <a:schemeClr val="accent4"/>
                </a:solidFill>
                <a:latin typeface="Arial" panose="020B0604020202020204" pitchFamily="34" charset="0"/>
                <a:cs typeface="Arial" panose="020B0604020202020204" pitchFamily="34" charset="0"/>
              </a:rPr>
              <a:t>can have methods, fields, indexers, properties, operator methods, and events.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Structures can have defined constructors, but not destructors. However, you cannot define a default constructor for a structure. The default constructor is automatically defined and cannot be changed.</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Unlike classes, structures cannot inherit other structures or classes.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Structures cannot be used as a base for other structures or classes.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A structure can implement one or more interfaces.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 members cannot be specified as abstract, virtual, or protected.</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When you create a struct object using the New operator, it gets created and the appropriate constructor is called. Unlike </a:t>
            </a:r>
            <a:r>
              <a:rPr lang="en-US" sz="2000" dirty="0" smtClean="0">
                <a:solidFill>
                  <a:schemeClr val="accent4"/>
                </a:solidFill>
                <a:latin typeface="Arial" panose="020B0604020202020204" pitchFamily="34" charset="0"/>
                <a:cs typeface="Arial" panose="020B0604020202020204" pitchFamily="34" charset="0"/>
              </a:rPr>
              <a:t>classes , </a:t>
            </a:r>
            <a:r>
              <a:rPr lang="en-US" sz="2000" dirty="0">
                <a:solidFill>
                  <a:schemeClr val="accent4"/>
                </a:solidFill>
                <a:latin typeface="Arial" panose="020B0604020202020204" pitchFamily="34" charset="0"/>
                <a:cs typeface="Arial" panose="020B0604020202020204" pitchFamily="34" charset="0"/>
              </a:rPr>
              <a:t>structs can be instantiated without using the New operator.</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If the New operator is not used, the fields remain unassigned and the object cannot be used until all the fields are initialized</a:t>
            </a:r>
            <a:r>
              <a:rPr lang="en-US" sz="2000" dirty="0" smtClean="0">
                <a:solidFill>
                  <a:schemeClr val="accent4"/>
                </a:solidFill>
                <a:latin typeface="Arial" panose="020B0604020202020204" pitchFamily="34" charset="0"/>
                <a:cs typeface="Arial" panose="020B0604020202020204" pitchFamily="34" charset="0"/>
              </a:rPr>
              <a:t>.</a:t>
            </a:r>
            <a:br>
              <a:rPr lang="en-US" sz="2000" dirty="0" smtClean="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140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368299" y="622300"/>
            <a:ext cx="10231013" cy="5847755"/>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Class versus Structure : </a:t>
            </a: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Classes and Structures have the following basic differences:</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classes are reference types and </a:t>
            </a:r>
            <a:r>
              <a:rPr lang="en-US" sz="2200" dirty="0" smtClean="0">
                <a:solidFill>
                  <a:schemeClr val="accent4"/>
                </a:solidFill>
                <a:latin typeface="Arial" panose="020B0604020202020204" pitchFamily="34" charset="0"/>
                <a:cs typeface="Arial" panose="020B0604020202020204" pitchFamily="34" charset="0"/>
              </a:rPr>
              <a:t>structs </a:t>
            </a:r>
            <a:r>
              <a:rPr lang="en-US" sz="2200" dirty="0">
                <a:solidFill>
                  <a:schemeClr val="accent4"/>
                </a:solidFill>
                <a:latin typeface="Arial" panose="020B0604020202020204" pitchFamily="34" charset="0"/>
                <a:cs typeface="Arial" panose="020B0604020202020204" pitchFamily="34" charset="0"/>
              </a:rPr>
              <a:t>are value types</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structures do not support inheritance</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structures cannot have default </a:t>
            </a:r>
            <a:r>
              <a:rPr lang="en-US" sz="2200" dirty="0" smtClean="0">
                <a:solidFill>
                  <a:schemeClr val="accent4"/>
                </a:solidFill>
                <a:latin typeface="Arial" panose="020B0604020202020204" pitchFamily="34" charset="0"/>
                <a:cs typeface="Arial" panose="020B0604020202020204" pitchFamily="34" charset="0"/>
              </a:rPr>
              <a:t>constructor</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smtClean="0">
                <a:solidFill>
                  <a:schemeClr val="accent4"/>
                </a:solidFill>
                <a:latin typeface="Arial" panose="020B0604020202020204" pitchFamily="34" charset="0"/>
                <a:cs typeface="Arial" panose="020B0604020202020204" pitchFamily="34" charset="0"/>
              </a:rPr>
              <a:t>Homework : </a:t>
            </a:r>
            <a:r>
              <a:rPr lang="en-US" sz="1400" dirty="0" smtClean="0">
                <a:solidFill>
                  <a:schemeClr val="accent4"/>
                </a:solidFill>
                <a:latin typeface="Arial" panose="020B0604020202020204" pitchFamily="34" charset="0"/>
                <a:cs typeface="Arial" panose="020B0604020202020204" pitchFamily="34" charset="0"/>
              </a:rPr>
              <a:t/>
            </a:r>
            <a:br>
              <a:rPr lang="en-US" sz="14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=&gt; 10 min Presentation :</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Compare between struct and class in C++ and C# . With clear Demo</a:t>
            </a: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smtClean="0">
                <a:solidFill>
                  <a:schemeClr val="accent4"/>
                </a:solidFill>
                <a:latin typeface="Arial" panose="020B0604020202020204" pitchFamily="34" charset="0"/>
                <a:cs typeface="Arial" panose="020B0604020202020204" pitchFamily="34" charset="0"/>
              </a:rPr>
              <a:t> note : </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difference between struct and class in </a:t>
            </a:r>
            <a:r>
              <a:rPr lang="en-US" sz="2200" dirty="0" err="1" smtClean="0">
                <a:solidFill>
                  <a:schemeClr val="accent4"/>
                </a:solidFill>
                <a:latin typeface="Arial" panose="020B0604020202020204" pitchFamily="34" charset="0"/>
                <a:cs typeface="Arial" panose="020B0604020202020204" pitchFamily="34" charset="0"/>
              </a:rPr>
              <a:t>c#</a:t>
            </a:r>
            <a:r>
              <a:rPr lang="en-US" sz="2200" dirty="0" smtClean="0">
                <a:solidFill>
                  <a:schemeClr val="accent4"/>
                </a:solidFill>
                <a:latin typeface="Arial" panose="020B0604020202020204" pitchFamily="34" charset="0"/>
                <a:cs typeface="Arial" panose="020B0604020202020204" pitchFamily="34" charset="0"/>
              </a:rPr>
              <a:t> is commonly asked as an  interview </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question  . </a:t>
            </a:r>
          </a:p>
          <a:p>
            <a:pPr marL="342900" indent="-342900">
              <a:buFont typeface="Arial" panose="020B0604020202020204" pitchFamily="34" charset="0"/>
              <a:buChar char="•"/>
            </a:pP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48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50264"/>
            <a:ext cx="10058402" cy="533400"/>
          </a:xfrm>
        </p:spPr>
        <p:txBody>
          <a:bodyPr>
            <a:normAutofit/>
          </a:bodyPr>
          <a:lstStyle/>
          <a:p>
            <a:r>
              <a:rPr lang="en-US" sz="2800" b="1" dirty="0" smtClean="0"/>
              <a:t>5- </a:t>
            </a:r>
            <a:r>
              <a:rPr lang="en-US" sz="2800" b="1" dirty="0"/>
              <a:t>Exception </a:t>
            </a:r>
            <a:r>
              <a:rPr lang="en-US" sz="2800" b="1" dirty="0" smtClean="0"/>
              <a:t>handling :</a:t>
            </a:r>
            <a:endParaRPr lang="en-US" sz="2800" dirty="0"/>
          </a:p>
        </p:txBody>
      </p:sp>
      <p:sp>
        <p:nvSpPr>
          <p:cNvPr id="11" name="TextBox 10"/>
          <p:cNvSpPr txBox="1"/>
          <p:nvPr/>
        </p:nvSpPr>
        <p:spPr>
          <a:xfrm>
            <a:off x="368299" y="622300"/>
            <a:ext cx="10643138" cy="1631216"/>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In every program, things go wrong sometimes. With C#, we're blessed with a good compiler, which will help us prevent some of the most common mistakes. Obviously it can't see every error that might happen, and in those cases, the .NET framework will throw an exception, to tell us that something went wrong. </a:t>
            </a:r>
            <a:br>
              <a:rPr lang="en-US" sz="2000" dirty="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1983366"/>
            <a:ext cx="9725371" cy="470120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System;</a:t>
            </a: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System.Collections</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ConsoleApplication1</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Program</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numbers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[2</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numbers[0] = 23;</a:t>
            </a:r>
          </a:p>
          <a:p>
            <a:r>
              <a:rPr lang="en-US" sz="1600" dirty="0">
                <a:solidFill>
                  <a:srgbClr val="000000"/>
                </a:solidFill>
                <a:latin typeface="Consolas" panose="020B0609020204030204" pitchFamily="49" charset="0"/>
              </a:rPr>
              <a:t>                numbers[1] = 32;</a:t>
            </a:r>
          </a:p>
          <a:p>
            <a:r>
              <a:rPr lang="en-US" sz="1600" dirty="0">
                <a:solidFill>
                  <a:srgbClr val="000000"/>
                </a:solidFill>
                <a:latin typeface="Consolas" panose="020B0609020204030204" pitchFamily="49" charset="0"/>
              </a:rPr>
              <a:t>                numbers[2] = 42</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foreach</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numbers)</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Console</a:t>
            </a:r>
            <a:r>
              <a:rPr lang="en-US" sz="1600" dirty="0">
                <a:solidFill>
                  <a:srgbClr val="000000"/>
                </a:solidFill>
                <a:latin typeface="Consolas" panose="020B0609020204030204" pitchFamily="49" charset="0"/>
              </a:rPr>
              <a:t>.ReadLine();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33102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5- Exception handling :</a:t>
            </a:r>
            <a:endParaRPr lang="en-US" sz="2800" dirty="0"/>
          </a:p>
        </p:txBody>
      </p:sp>
      <p:sp>
        <p:nvSpPr>
          <p:cNvPr id="5" name="Rectangle 2"/>
          <p:cNvSpPr>
            <a:spLocks noChangeArrowheads="1"/>
          </p:cNvSpPr>
          <p:nvPr/>
        </p:nvSpPr>
        <p:spPr bwMode="auto">
          <a:xfrm>
            <a:off x="368299" y="1313271"/>
            <a:ext cx="10076467" cy="540139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 numbers = </a:t>
            </a:r>
            <a:r>
              <a:rPr lang="en-US" sz="1450" dirty="0">
                <a:solidFill>
                  <a:srgbClr val="0000FF"/>
                </a:solidFill>
                <a:latin typeface="Consolas" panose="020B0609020204030204" pitchFamily="49" charset="0"/>
              </a:rPr>
              <a:t>new</a:t>
            </a:r>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[2];</a:t>
            </a:r>
          </a:p>
          <a:p>
            <a:r>
              <a:rPr lang="en-US" sz="1450" dirty="0">
                <a:solidFill>
                  <a:srgbClr val="0000FF"/>
                </a:solidFill>
                <a:latin typeface="Consolas" panose="020B0609020204030204" pitchFamily="49" charset="0"/>
              </a:rPr>
              <a:t>try</a:t>
            </a:r>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numbers[0] = 23;</a:t>
            </a:r>
          </a:p>
          <a:p>
            <a:r>
              <a:rPr lang="en-US" sz="1450" dirty="0">
                <a:solidFill>
                  <a:srgbClr val="000000"/>
                </a:solidFill>
                <a:latin typeface="Consolas" panose="020B0609020204030204" pitchFamily="49" charset="0"/>
              </a:rPr>
              <a:t>    numbers[1] = 32;</a:t>
            </a:r>
          </a:p>
          <a:p>
            <a:r>
              <a:rPr lang="en-US" sz="1450" dirty="0">
                <a:solidFill>
                  <a:srgbClr val="000000"/>
                </a:solidFill>
                <a:latin typeface="Consolas" panose="020B0609020204030204" pitchFamily="49" charset="0"/>
              </a:rPr>
              <a:t>    numbers[2] = 42;</a:t>
            </a:r>
          </a:p>
          <a:p>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foreach</a:t>
            </a:r>
            <a:r>
              <a:rPr lang="en-US" sz="1450" dirty="0">
                <a:solidFill>
                  <a:srgbClr val="000000"/>
                </a:solidFill>
                <a:latin typeface="Consolas" panose="020B0609020204030204" pitchFamily="49" charset="0"/>
              </a:rPr>
              <a:t>(</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 </a:t>
            </a:r>
            <a:r>
              <a:rPr lang="en-US" sz="1450" dirty="0" err="1">
                <a:solidFill>
                  <a:srgbClr val="000000"/>
                </a:solidFill>
                <a:latin typeface="Consolas" panose="020B0609020204030204" pitchFamily="49" charset="0"/>
              </a:rPr>
              <a:t>i</a:t>
            </a:r>
            <a:r>
              <a:rPr lang="en-US" sz="1450" dirty="0">
                <a:solidFill>
                  <a:srgbClr val="000000"/>
                </a:solidFill>
                <a:latin typeface="Consolas" panose="020B0609020204030204" pitchFamily="49" charset="0"/>
              </a:rPr>
              <a:t> </a:t>
            </a:r>
            <a:r>
              <a:rPr lang="en-US" sz="1450" dirty="0">
                <a:solidFill>
                  <a:srgbClr val="0000FF"/>
                </a:solidFill>
                <a:latin typeface="Consolas" panose="020B0609020204030204" pitchFamily="49" charset="0"/>
              </a:rPr>
              <a:t>in</a:t>
            </a:r>
            <a:r>
              <a:rPr lang="en-US" sz="1450" dirty="0">
                <a:solidFill>
                  <a:srgbClr val="000000"/>
                </a:solidFill>
                <a:latin typeface="Consolas" panose="020B0609020204030204" pitchFamily="49" charset="0"/>
              </a:rPr>
              <a:t> numbers)</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err="1">
                <a:solidFill>
                  <a:srgbClr val="000000"/>
                </a:solidFill>
                <a:latin typeface="Consolas" panose="020B0609020204030204" pitchFamily="49" charset="0"/>
              </a:rPr>
              <a:t>i</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catch</a:t>
            </a:r>
            <a:r>
              <a:rPr lang="en-US" sz="1450" dirty="0">
                <a:solidFill>
                  <a:srgbClr val="000000"/>
                </a:solidFill>
                <a:latin typeface="Consolas" panose="020B0609020204030204" pitchFamily="49" charset="0"/>
              </a:rPr>
              <a:t>(</a:t>
            </a:r>
            <a:r>
              <a:rPr lang="en-US" sz="1450" dirty="0" err="1">
                <a:solidFill>
                  <a:srgbClr val="2B91AF"/>
                </a:solidFill>
                <a:latin typeface="Consolas" panose="020B0609020204030204" pitchFamily="49" charset="0"/>
              </a:rPr>
              <a:t>IndexOutOfRangeException</a:t>
            </a:r>
            <a:r>
              <a:rPr lang="en-US" sz="1450" dirty="0">
                <a:solidFill>
                  <a:srgbClr val="000000"/>
                </a:solidFill>
                <a:latin typeface="Consolas" panose="020B0609020204030204" pitchFamily="49" charset="0"/>
              </a:rPr>
              <a:t> ex)</a:t>
            </a: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"An index was out of range!"</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catch</a:t>
            </a:r>
            <a:r>
              <a:rPr lang="en-US" sz="1450" dirty="0">
                <a:solidFill>
                  <a:srgbClr val="000000"/>
                </a:solidFill>
                <a:latin typeface="Consolas" panose="020B0609020204030204" pitchFamily="49" charset="0"/>
              </a:rPr>
              <a:t>(</a:t>
            </a:r>
            <a:r>
              <a:rPr lang="en-US" sz="1450" dirty="0">
                <a:solidFill>
                  <a:srgbClr val="2B91AF"/>
                </a:solidFill>
                <a:latin typeface="Consolas" panose="020B0609020204030204" pitchFamily="49" charset="0"/>
              </a:rPr>
              <a:t>Exception</a:t>
            </a:r>
            <a:r>
              <a:rPr lang="en-US" sz="1450" dirty="0">
                <a:solidFill>
                  <a:srgbClr val="000000"/>
                </a:solidFill>
                <a:latin typeface="Consolas" panose="020B0609020204030204" pitchFamily="49" charset="0"/>
              </a:rPr>
              <a:t> ex)</a:t>
            </a: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"Some sort of error </a:t>
            </a:r>
            <a:r>
              <a:rPr lang="en-US" sz="1450" dirty="0" err="1">
                <a:solidFill>
                  <a:srgbClr val="A31515"/>
                </a:solidFill>
                <a:latin typeface="Consolas" panose="020B0609020204030204" pitchFamily="49" charset="0"/>
              </a:rPr>
              <a:t>occured</a:t>
            </a:r>
            <a:r>
              <a:rPr lang="en-US" sz="1450" dirty="0">
                <a:solidFill>
                  <a:srgbClr val="A31515"/>
                </a:solidFill>
                <a:latin typeface="Consolas" panose="020B0609020204030204" pitchFamily="49" charset="0"/>
              </a:rPr>
              <a:t>: "</a:t>
            </a:r>
            <a:r>
              <a:rPr lang="en-US" sz="1450" dirty="0">
                <a:solidFill>
                  <a:srgbClr val="000000"/>
                </a:solidFill>
                <a:latin typeface="Consolas" panose="020B0609020204030204" pitchFamily="49" charset="0"/>
              </a:rPr>
              <a:t> + </a:t>
            </a:r>
            <a:r>
              <a:rPr lang="en-US" sz="1450" dirty="0" err="1">
                <a:solidFill>
                  <a:srgbClr val="000000"/>
                </a:solidFill>
                <a:latin typeface="Consolas" panose="020B0609020204030204" pitchFamily="49" charset="0"/>
              </a:rPr>
              <a:t>ex.Message</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finally</a:t>
            </a:r>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"It's the end of our try block. Time to clean up!"</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2B91AF"/>
                </a:solidFill>
                <a:latin typeface="Consolas" panose="020B0609020204030204" pitchFamily="49" charset="0"/>
              </a:rPr>
              <a:t>Console</a:t>
            </a:r>
            <a:r>
              <a:rPr lang="en-US" sz="1450" dirty="0">
                <a:solidFill>
                  <a:srgbClr val="000000"/>
                </a:solidFill>
                <a:latin typeface="Consolas" panose="020B0609020204030204" pitchFamily="49" charset="0"/>
              </a:rPr>
              <a:t>.ReadLine();</a:t>
            </a:r>
            <a:endParaRPr lang="en-US" altLang="en-US" sz="1450" dirty="0">
              <a:latin typeface="Arial" panose="020B0604020202020204" pitchFamily="34" charset="0"/>
            </a:endParaRPr>
          </a:p>
        </p:txBody>
      </p:sp>
      <p:sp>
        <p:nvSpPr>
          <p:cNvPr id="6" name="TextBox 5"/>
          <p:cNvSpPr txBox="1"/>
          <p:nvPr/>
        </p:nvSpPr>
        <p:spPr>
          <a:xfrm>
            <a:off x="368299" y="622300"/>
            <a:ext cx="10643138" cy="1015663"/>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rPr>
              <a:t>You can use try with many catch statements and in the end you can use </a:t>
            </a:r>
          </a:p>
          <a:p>
            <a:r>
              <a:rPr lang="en-US" sz="2000" dirty="0" smtClean="0">
                <a:solidFill>
                  <a:schemeClr val="accent4"/>
                </a:solidFill>
                <a:latin typeface="Arial" panose="020B0604020202020204" pitchFamily="34" charset="0"/>
                <a:cs typeface="Arial" panose="020B0604020202020204" pitchFamily="34" charset="0"/>
              </a:rPr>
              <a:t>Finally statement </a:t>
            </a:r>
            <a:r>
              <a:rPr lang="en-US" sz="2000" dirty="0">
                <a:solidFill>
                  <a:schemeClr val="accent4"/>
                </a:solidFill>
                <a:latin typeface="Arial" panose="020B0604020202020204" pitchFamily="34" charset="0"/>
                <a:cs typeface="Arial" panose="020B0604020202020204" pitchFamily="34" charset="0"/>
              </a:rPr>
              <a:t/>
            </a:r>
            <a:br>
              <a:rPr lang="en-US" sz="2000" dirty="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37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75" y="88900"/>
            <a:ext cx="10058402" cy="533400"/>
          </a:xfrm>
        </p:spPr>
        <p:txBody>
          <a:bodyPr>
            <a:normAutofit/>
          </a:bodyPr>
          <a:lstStyle/>
          <a:p>
            <a:r>
              <a:rPr lang="en-US" sz="2800" b="1" dirty="0" smtClean="0"/>
              <a:t>6- Debugging :</a:t>
            </a:r>
            <a:endParaRPr lang="en-US" sz="2800" dirty="0"/>
          </a:p>
        </p:txBody>
      </p:sp>
      <p:sp>
        <p:nvSpPr>
          <p:cNvPr id="11" name="TextBox 10"/>
          <p:cNvSpPr txBox="1"/>
          <p:nvPr/>
        </p:nvSpPr>
        <p:spPr>
          <a:xfrm>
            <a:off x="393527" y="622300"/>
            <a:ext cx="10231013" cy="1446550"/>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rPr>
              <a:t>just Set </a:t>
            </a:r>
            <a:r>
              <a:rPr lang="en-US" sz="2000" dirty="0">
                <a:solidFill>
                  <a:schemeClr val="accent4"/>
                </a:solidFill>
                <a:latin typeface="Arial" panose="020B0604020202020204" pitchFamily="34" charset="0"/>
                <a:cs typeface="Arial" panose="020B0604020202020204" pitchFamily="34" charset="0"/>
              </a:rPr>
              <a:t>a breakpoint and start the debugger</a:t>
            </a:r>
          </a:p>
          <a:p>
            <a:r>
              <a:rPr lang="en-US" sz="2400" dirty="0"/>
              <a:t/>
            </a:r>
            <a:br>
              <a:rPr lang="en-US" sz="2400" dirty="0"/>
            </a:b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4" y="1155701"/>
            <a:ext cx="12204423" cy="5702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86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900113"/>
            <a:ext cx="10231013" cy="2123658"/>
          </a:xfrm>
          <a:prstGeom prst="rect">
            <a:avLst/>
          </a:prstGeom>
          <a:noFill/>
        </p:spPr>
        <p:txBody>
          <a:bodyPr wrap="square" rtlCol="0">
            <a:spAutoFit/>
          </a:bodyPr>
          <a:lstStyle/>
          <a:p>
            <a:pPr lvl="0" eaLnBrk="0" fontAlgn="base" hangingPunct="0">
              <a:spcBef>
                <a:spcPct val="0"/>
              </a:spcBef>
              <a:spcAft>
                <a:spcPct val="0"/>
              </a:spcAft>
            </a:pPr>
            <a:r>
              <a:rPr lang="en-US" sz="2400" b="1" dirty="0">
                <a:latin typeface="Arial" panose="020B0604020202020204" pitchFamily="34" charset="0"/>
                <a:cs typeface="Arial" panose="020B0604020202020204" pitchFamily="34" charset="0"/>
              </a:rPr>
              <a:t>Run to </a:t>
            </a:r>
            <a:r>
              <a:rPr lang="en-US" sz="2400" b="1" dirty="0" smtClean="0">
                <a:latin typeface="Arial" panose="020B0604020202020204" pitchFamily="34" charset="0"/>
                <a:cs typeface="Arial" panose="020B0604020202020204" pitchFamily="34" charset="0"/>
              </a:rPr>
              <a:t>cursor</a:t>
            </a:r>
            <a:endParaRPr lang="en-US" altLang="en-US" sz="3600" dirty="0">
              <a:latin typeface="Arial" panose="020B0604020202020204" pitchFamily="34" charset="0"/>
            </a:endParaRPr>
          </a:p>
          <a:p>
            <a:pPr lvl="0" eaLnBrk="0" fontAlgn="base" hangingPunct="0">
              <a:spcBef>
                <a:spcPct val="0"/>
              </a:spcBef>
              <a:spcAft>
                <a:spcPct val="0"/>
              </a:spcAft>
              <a:buFontTx/>
              <a:buAutoNum type="arabicPeriod"/>
            </a:pPr>
            <a:r>
              <a:rPr lang="en-US" altLang="en-US" sz="2000" dirty="0">
                <a:solidFill>
                  <a:schemeClr val="accent4"/>
                </a:solidFill>
                <a:latin typeface="Arial" panose="020B0604020202020204" pitchFamily="34" charset="0"/>
                <a:cs typeface="Arial" panose="020B0604020202020204" pitchFamily="34" charset="0"/>
              </a:rPr>
              <a:t>Choose the Stop Debugging red button    or Shift + F5.</a:t>
            </a:r>
          </a:p>
          <a:p>
            <a:pPr lvl="0" eaLnBrk="0" fontAlgn="base" hangingPunct="0">
              <a:spcBef>
                <a:spcPct val="0"/>
              </a:spcBef>
              <a:spcAft>
                <a:spcPct val="0"/>
              </a:spcAft>
              <a:buFontTx/>
              <a:buAutoNum type="arabicPeriod" startAt="2"/>
            </a:pPr>
            <a:r>
              <a:rPr lang="en-US" altLang="en-US" sz="2000" dirty="0">
                <a:solidFill>
                  <a:schemeClr val="accent4"/>
                </a:solidFill>
                <a:latin typeface="Arial" panose="020B0604020202020204" pitchFamily="34" charset="0"/>
                <a:cs typeface="Arial" panose="020B0604020202020204" pitchFamily="34" charset="0"/>
              </a:rPr>
              <a:t>In the Update method, right-click the Add method call and choose Run to Cursor. This command starts debugging and sets a temporary breakpoint on the current line of code.</a:t>
            </a:r>
          </a:p>
          <a:p>
            <a:pPr lvl="0" eaLnBrk="0" fontAlgn="base" hangingPunct="0">
              <a:spcBef>
                <a:spcPct val="0"/>
              </a:spcBef>
              <a:spcAft>
                <a:spcPct val="0"/>
              </a:spcAft>
            </a:pPr>
            <a:endParaRPr lang="en-US" altLang="en-US" sz="2400" dirty="0">
              <a:solidFill>
                <a:srgbClr val="222222"/>
              </a:solidFill>
              <a:latin typeface="segoe-ui_normal"/>
            </a:endParaRPr>
          </a:p>
          <a:p>
            <a:endParaRPr lang="en-US" sz="2400" b="1" dirty="0">
              <a:latin typeface="Arial" panose="020B0604020202020204" pitchFamily="34" charset="0"/>
              <a:cs typeface="Arial" panose="020B0604020202020204" pitchFamily="34" charset="0"/>
            </a:endParaRPr>
          </a:p>
        </p:txBody>
      </p:sp>
      <p:sp>
        <p:nvSpPr>
          <p:cNvPr id="4" name="AutoShape 2" descr="Restart App"/>
          <p:cNvSpPr>
            <a:spLocks noChangeAspect="1" noChangeArrowheads="1"/>
          </p:cNvSpPr>
          <p:nvPr/>
        </p:nvSpPr>
        <p:spPr bwMode="auto">
          <a:xfrm>
            <a:off x="1360488" y="-1127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Stop Debugging"/>
          <p:cNvSpPr>
            <a:spLocks noChangeAspect="1" noChangeArrowheads="1"/>
          </p:cNvSpPr>
          <p:nvPr/>
        </p:nvSpPr>
        <p:spPr bwMode="auto">
          <a:xfrm>
            <a:off x="2940050" y="-188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049" y="2613570"/>
            <a:ext cx="8070851" cy="35205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240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622300"/>
            <a:ext cx="10231013" cy="236988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Set a watch</a:t>
            </a:r>
          </a:p>
          <a:p>
            <a:pPr lvl="0" eaLnBrk="0" fontAlgn="base" hangingPunct="0">
              <a:spcBef>
                <a:spcPct val="0"/>
              </a:spcBef>
              <a:spcAft>
                <a:spcPct val="0"/>
              </a:spcAft>
            </a:pPr>
            <a:r>
              <a:rPr lang="en-US" altLang="en-US" sz="2000" dirty="0" smtClean="0">
                <a:solidFill>
                  <a:schemeClr val="accent4"/>
                </a:solidFill>
                <a:latin typeface="Arial" panose="020B0604020202020204" pitchFamily="34" charset="0"/>
                <a:cs typeface="Arial" panose="020B0604020202020204" pitchFamily="34" charset="0"/>
              </a:rPr>
              <a:t>In </a:t>
            </a:r>
            <a:r>
              <a:rPr lang="en-US" altLang="en-US" sz="2000" dirty="0">
                <a:solidFill>
                  <a:schemeClr val="accent4"/>
                </a:solidFill>
                <a:latin typeface="Arial" panose="020B0604020202020204" pitchFamily="34" charset="0"/>
                <a:cs typeface="Arial" panose="020B0604020202020204" pitchFamily="34" charset="0"/>
              </a:rPr>
              <a:t>the main code editor window, right-click the File object (f) and choose Add Watch.</a:t>
            </a:r>
          </a:p>
          <a:p>
            <a:pPr lvl="0" eaLnBrk="0" fontAlgn="base" hangingPunct="0">
              <a:spcBef>
                <a:spcPct val="0"/>
              </a:spcBef>
              <a:spcAft>
                <a:spcPct val="0"/>
              </a:spcAft>
            </a:pPr>
            <a:r>
              <a:rPr lang="en-US" altLang="en-US" sz="2000" dirty="0">
                <a:solidFill>
                  <a:schemeClr val="accent4"/>
                </a:solidFill>
                <a:latin typeface="Arial" panose="020B0604020202020204" pitchFamily="34" charset="0"/>
                <a:cs typeface="Arial" panose="020B0604020202020204" pitchFamily="34" charset="0"/>
              </a:rPr>
              <a:t>You can use a Watch window to specify a variable (or an expression) that you want to keep an eye on.</a:t>
            </a:r>
          </a:p>
          <a:p>
            <a:pPr lvl="0" eaLnBrk="0" fontAlgn="base" hangingPunct="0">
              <a:spcBef>
                <a:spcPct val="0"/>
              </a:spcBef>
              <a:spcAft>
                <a:spcPct val="0"/>
              </a:spcAft>
            </a:pPr>
            <a:r>
              <a:rPr lang="en-US" altLang="en-US" sz="2000" dirty="0">
                <a:solidFill>
                  <a:schemeClr val="accent4"/>
                </a:solidFill>
                <a:latin typeface="Arial" panose="020B0604020202020204" pitchFamily="34" charset="0"/>
                <a:cs typeface="Arial" panose="020B0604020202020204" pitchFamily="34" charset="0"/>
              </a:rPr>
              <a:t>Now, you have a watch set on the File object, and you can see its value change as you move through the debugger. Unlike the other variable windows, the Watch window always shows the variables that you are watching (they're grayed out when out of scope</a:t>
            </a:r>
            <a:r>
              <a:rPr lang="en-US" altLang="en-US" sz="2000" dirty="0" smtClean="0">
                <a:solidFill>
                  <a:schemeClr val="accent4"/>
                </a:solidFill>
                <a:latin typeface="Arial" panose="020B0604020202020204" pitchFamily="34" charset="0"/>
                <a:cs typeface="Arial" panose="020B0604020202020204" pitchFamily="34" charset="0"/>
              </a:rPr>
              <a:t>).</a:t>
            </a:r>
            <a:endParaRPr lang="en-US" altLang="en-US" sz="2000" dirty="0">
              <a:solidFill>
                <a:schemeClr val="accent4"/>
              </a:solidFill>
              <a:latin typeface="Arial" panose="020B0604020202020204" pitchFamily="34" charset="0"/>
              <a:cs typeface="Arial" panose="020B0604020202020204" pitchFamily="34" charset="0"/>
            </a:endParaRPr>
          </a:p>
        </p:txBody>
      </p:sp>
      <p:sp>
        <p:nvSpPr>
          <p:cNvPr id="4" name="AutoShape 2" descr="Run to Click"/>
          <p:cNvSpPr>
            <a:spLocks noChangeAspect="1" noChangeArrowheads="1"/>
          </p:cNvSpPr>
          <p:nvPr/>
        </p:nvSpPr>
        <p:spPr bwMode="auto">
          <a:xfrm>
            <a:off x="2536825" y="17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412" y="3071911"/>
            <a:ext cx="6451601" cy="32786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6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734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622300"/>
            <a:ext cx="10231013" cy="1446550"/>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Change the execution flow</a:t>
            </a:r>
          </a:p>
          <a:p>
            <a:r>
              <a:rPr lang="en-US" sz="2400" dirty="0"/>
              <a:t/>
            </a:r>
            <a:br>
              <a:rPr lang="en-US" sz="2400" dirty="0"/>
            </a:b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48" y="1345575"/>
            <a:ext cx="10372301" cy="435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714" y="781050"/>
            <a:ext cx="10058400" cy="4229100"/>
          </a:xfrm>
        </p:spPr>
        <p:txBody>
          <a:bodyPr/>
          <a:lstStyle/>
          <a:p>
            <a:r>
              <a:rPr lang="en-US" dirty="0" smtClean="0">
                <a:latin typeface="Arial" panose="020B0604020202020204" pitchFamily="34" charset="0"/>
                <a:cs typeface="Arial" panose="020B0604020202020204" pitchFamily="34" charset="0"/>
              </a:rPr>
              <a:t>Read more about debugging </a:t>
            </a:r>
            <a:r>
              <a:rPr lang="en-US" dirty="0">
                <a:latin typeface="Arial" panose="020B0604020202020204" pitchFamily="34" charset="0"/>
                <a:cs typeface="Arial" panose="020B0604020202020204" pitchFamily="34" charset="0"/>
              </a:rPr>
              <a:t>from Microsoft </a:t>
            </a:r>
            <a:r>
              <a:rPr lang="en-US" dirty="0"/>
              <a:t/>
            </a:r>
            <a:br>
              <a:rPr lang="en-US" dirty="0"/>
            </a:br>
            <a:r>
              <a:rPr lang="en-US" dirty="0">
                <a:solidFill>
                  <a:schemeClr val="accent3">
                    <a:lumMod val="75000"/>
                  </a:schemeClr>
                </a:solidFill>
                <a:latin typeface="Arial" panose="020B0604020202020204" pitchFamily="34" charset="0"/>
                <a:cs typeface="Arial" panose="020B0604020202020204" pitchFamily="34" charset="0"/>
                <a:hlinkClick r:id="rId2"/>
              </a:rPr>
              <a:t>https://docs.microsoft.com/en-us/visualstudio/debugger/debugger-tips-and-tricks</a:t>
            </a:r>
            <a:r>
              <a:rPr lang="en-US" dirty="0">
                <a:solidFill>
                  <a:schemeClr val="accent3">
                    <a:lumMod val="75000"/>
                  </a:schemeClr>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Watch this online lesson from Microsoft virtual academy</a:t>
            </a:r>
            <a:r>
              <a:rPr lang="en-US" dirty="0"/>
              <a:t/>
            </a:r>
            <a:br>
              <a:rPr lang="en-US" dirty="0"/>
            </a:br>
            <a:r>
              <a:rPr lang="en-US" dirty="0" smtClean="0">
                <a:solidFill>
                  <a:schemeClr val="accent3">
                    <a:lumMod val="75000"/>
                  </a:schemeClr>
                </a:solidFill>
                <a:latin typeface="Arial" panose="020B0604020202020204" pitchFamily="34" charset="0"/>
                <a:cs typeface="Arial" panose="020B0604020202020204" pitchFamily="34" charset="0"/>
              </a:rPr>
              <a:t>https://</a:t>
            </a:r>
            <a:r>
              <a:rPr lang="en-US" dirty="0">
                <a:solidFill>
                  <a:schemeClr val="accent3">
                    <a:lumMod val="75000"/>
                  </a:schemeClr>
                </a:solidFill>
                <a:latin typeface="Arial" panose="020B0604020202020204" pitchFamily="34" charset="0"/>
                <a:cs typeface="Arial" panose="020B0604020202020204" pitchFamily="34" charset="0"/>
              </a:rPr>
              <a:t>mva.microsoft.com/en-US/training-courses-embed/getting-started-with-visual-studio-2017-17798/Debugger-Feature-tour-of-Visual-studio-2017-sqwiwLD6D_1111787171</a:t>
            </a:r>
            <a:r>
              <a:rPr lang="en-US" dirty="0"/>
              <a:t> </a:t>
            </a:r>
          </a:p>
        </p:txBody>
      </p:sp>
      <p:sp>
        <p:nvSpPr>
          <p:cNvPr id="4"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Tree>
    <p:extLst>
      <p:ext uri="{BB962C8B-B14F-4D97-AF65-F5344CB8AC3E}">
        <p14:creationId xmlns:p14="http://schemas.microsoft.com/office/powerpoint/2010/main" val="342021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Four</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3200" dirty="0" smtClean="0"/>
              <a:t>C#</a:t>
            </a:r>
            <a:r>
              <a:rPr lang="en-US" sz="2800" dirty="0" smtClean="0"/>
              <a:t> Advanced.</a:t>
            </a:r>
            <a:endParaRPr lang="en-US" dirty="0"/>
          </a:p>
        </p:txBody>
      </p:sp>
    </p:spTree>
    <p:extLst>
      <p:ext uri="{BB962C8B-B14F-4D97-AF65-F5344CB8AC3E}">
        <p14:creationId xmlns:p14="http://schemas.microsoft.com/office/powerpoint/2010/main" val="14771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Four Content :</a:t>
            </a:r>
            <a:endParaRPr lang="en-US" sz="3200" dirty="0"/>
          </a:p>
        </p:txBody>
      </p:sp>
      <p:sp>
        <p:nvSpPr>
          <p:cNvPr id="3" name="Content Placeholder 2"/>
          <p:cNvSpPr>
            <a:spLocks noGrp="1"/>
          </p:cNvSpPr>
          <p:nvPr>
            <p:ph idx="1"/>
          </p:nvPr>
        </p:nvSpPr>
        <p:spPr>
          <a:xfrm>
            <a:off x="1065212" y="1173050"/>
            <a:ext cx="10058400" cy="4686837"/>
          </a:xfrm>
        </p:spPr>
        <p:txBody>
          <a:bodyPr>
            <a:normAutofit/>
          </a:bodyPr>
          <a:lstStyle/>
          <a:p>
            <a:pPr marL="0" indent="0">
              <a:lnSpc>
                <a:spcPct val="150000"/>
              </a:lnSpc>
              <a:buNone/>
            </a:pPr>
            <a:r>
              <a:rPr lang="en-US" dirty="0" smtClean="0"/>
              <a:t>1- Generics .</a:t>
            </a:r>
            <a:br>
              <a:rPr lang="en-US" dirty="0" smtClean="0"/>
            </a:br>
            <a:r>
              <a:rPr lang="en-US" dirty="0" smtClean="0"/>
              <a:t>2- Interfaces . </a:t>
            </a:r>
          </a:p>
          <a:p>
            <a:pPr marL="0" indent="0">
              <a:lnSpc>
                <a:spcPct val="150000"/>
              </a:lnSpc>
              <a:buNone/>
            </a:pPr>
            <a:r>
              <a:rPr lang="en-US" dirty="0" smtClean="0"/>
              <a:t>3- </a:t>
            </a:r>
            <a:r>
              <a:rPr lang="en-US" dirty="0"/>
              <a:t>Collections .</a:t>
            </a:r>
            <a:endParaRPr lang="en-US" dirty="0" smtClean="0"/>
          </a:p>
          <a:p>
            <a:pPr marL="0" indent="0">
              <a:lnSpc>
                <a:spcPct val="150000"/>
              </a:lnSpc>
              <a:buNone/>
            </a:pPr>
            <a:r>
              <a:rPr lang="en-US" dirty="0" smtClean="0"/>
              <a:t>4- </a:t>
            </a:r>
            <a:r>
              <a:rPr lang="en-US" dirty="0" err="1" smtClean="0"/>
              <a:t>Delegets</a:t>
            </a:r>
            <a:r>
              <a:rPr lang="en-US" dirty="0" smtClean="0"/>
              <a:t> </a:t>
            </a:r>
            <a:r>
              <a:rPr lang="en-US" dirty="0" smtClean="0"/>
              <a:t>. </a:t>
            </a:r>
          </a:p>
          <a:p>
            <a:pPr marL="0" indent="0">
              <a:lnSpc>
                <a:spcPct val="150000"/>
              </a:lnSpc>
              <a:buNone/>
            </a:pPr>
            <a:r>
              <a:rPr lang="en-US" dirty="0" smtClean="0"/>
              <a:t>5-  Events</a:t>
            </a:r>
            <a:r>
              <a:rPr lang="en-US" dirty="0" smtClean="0"/>
              <a:t>.</a:t>
            </a:r>
            <a:br>
              <a:rPr lang="en-US" dirty="0" smtClean="0"/>
            </a:br>
            <a:r>
              <a:rPr lang="en-US" dirty="0" smtClean="0"/>
              <a:t>6- Threading </a:t>
            </a:r>
            <a:endParaRPr lang="en-US" dirty="0"/>
          </a:p>
          <a:p>
            <a:pPr marL="0" indent="0">
              <a:buNone/>
            </a:pPr>
            <a:endParaRPr lang="en-US" dirty="0"/>
          </a:p>
        </p:txBody>
      </p:sp>
    </p:spTree>
    <p:extLst>
      <p:ext uri="{BB962C8B-B14F-4D97-AF65-F5344CB8AC3E}">
        <p14:creationId xmlns:p14="http://schemas.microsoft.com/office/powerpoint/2010/main" val="133588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a:t>
            </a:r>
            <a:r>
              <a:rPr lang="en-US" sz="2800" b="1" dirty="0" smtClean="0"/>
              <a:t>- Generics</a:t>
            </a:r>
            <a:endParaRPr lang="en-US" sz="2800" dirty="0"/>
          </a:p>
        </p:txBody>
      </p:sp>
      <p:sp>
        <p:nvSpPr>
          <p:cNvPr id="11" name="TextBox 10"/>
          <p:cNvSpPr txBox="1"/>
          <p:nvPr/>
        </p:nvSpPr>
        <p:spPr>
          <a:xfrm>
            <a:off x="317164" y="879877"/>
            <a:ext cx="11531780" cy="5170646"/>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Generics allow you to delay the specification of the data type of programming elements in a class or a method, until it is actually used in the program. In other words, generics allow you to write a class or method that can work with any data type</a:t>
            </a:r>
            <a:r>
              <a:rPr lang="en-US"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helps you to maximize code reuse, type safety, and performance.</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 can create generic collection classes. The .NET Framework class library contains several new generic collection classes in the </a:t>
            </a:r>
            <a:r>
              <a:rPr lang="en-US" sz="2000" dirty="0" err="1">
                <a:solidFill>
                  <a:schemeClr val="bg2">
                    <a:lumMod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System.Collections.Generic</a:t>
            </a:r>
            <a:r>
              <a:rPr lang="en-US" sz="2000" dirty="0">
                <a:latin typeface="Arial" panose="020B0604020202020204" pitchFamily="34" charset="0"/>
                <a:cs typeface="Arial" panose="020B0604020202020204" pitchFamily="34" charset="0"/>
              </a:rPr>
              <a:t> namespace. You may use these generic collection classes instead of the collection classes in the </a:t>
            </a:r>
            <a:r>
              <a:rPr lang="en-US" sz="2000" dirty="0" err="1">
                <a:latin typeface="Arial" panose="020B0604020202020204" pitchFamily="34" charset="0"/>
                <a:cs typeface="Arial" panose="020B0604020202020204" pitchFamily="34" charset="0"/>
              </a:rPr>
              <a:t>System.Collections</a:t>
            </a:r>
            <a:r>
              <a:rPr lang="en-US" sz="2000" dirty="0">
                <a:latin typeface="Arial" panose="020B0604020202020204" pitchFamily="34" charset="0"/>
                <a:cs typeface="Arial" panose="020B0604020202020204" pitchFamily="34" charset="0"/>
              </a:rPr>
              <a:t> namespace.</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 can create your own generic interfaces, classes, methods, events, and delegates.</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 may create generic classes constrained to enable access to methods on particular data types.</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 may get information on the types used in a generic data type at run-time by means of reflection</a:t>
            </a:r>
            <a:r>
              <a:rPr lang="en-US" sz="2000" dirty="0" smtClean="0">
                <a:latin typeface="Arial" panose="020B0604020202020204" pitchFamily="34" charset="0"/>
                <a:cs typeface="Arial" panose="020B0604020202020204" pitchFamily="34" charset="0"/>
              </a:rPr>
              <a:t>.</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909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a:t>
            </a:r>
            <a:r>
              <a:rPr lang="en-US" sz="2800" b="1" dirty="0" smtClean="0"/>
              <a:t>- </a:t>
            </a:r>
            <a:r>
              <a:rPr lang="en-US" sz="2800" b="1" dirty="0"/>
              <a:t>Generics</a:t>
            </a:r>
            <a:endParaRPr lang="en-US" sz="2800" dirty="0"/>
          </a:p>
        </p:txBody>
      </p:sp>
      <p:sp>
        <p:nvSpPr>
          <p:cNvPr id="11" name="TextBox 10"/>
          <p:cNvSpPr txBox="1"/>
          <p:nvPr/>
        </p:nvSpPr>
        <p:spPr>
          <a:xfrm>
            <a:off x="368299" y="622300"/>
            <a:ext cx="10231013" cy="769441"/>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A</a:t>
            </a:r>
            <a:r>
              <a:rPr lang="en-US" sz="2200" dirty="0" smtClean="0">
                <a:solidFill>
                  <a:schemeClr val="accent4"/>
                </a:solidFill>
                <a:latin typeface="Arial" panose="020B0604020202020204" pitchFamily="34" charset="0"/>
                <a:cs typeface="Arial" panose="020B0604020202020204" pitchFamily="34" charset="0"/>
              </a:rPr>
              <a:t>- Generics Method :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546250" y="1391741"/>
            <a:ext cx="8922073" cy="19927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FF"/>
                </a:solidFill>
                <a:latin typeface="Consolas" panose="020B0609020204030204" pitchFamily="49" charset="0"/>
              </a:rPr>
              <a:t>       static</a:t>
            </a:r>
            <a:r>
              <a:rPr lang="en-US" sz="1600" dirty="0" smtClean="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Swap&lt;T&gt;(</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T lhs, </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T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T temp;</a:t>
            </a:r>
          </a:p>
          <a:p>
            <a:r>
              <a:rPr lang="en-US" sz="1600" dirty="0" smtClean="0">
                <a:solidFill>
                  <a:prstClr val="black"/>
                </a:solidFill>
                <a:latin typeface="Consolas" panose="020B0609020204030204" pitchFamily="49" charset="0"/>
              </a:rPr>
              <a:t>            temp = lhs;</a:t>
            </a:r>
          </a:p>
          <a:p>
            <a:r>
              <a:rPr lang="en-US" sz="1600" dirty="0" smtClean="0">
                <a:solidFill>
                  <a:prstClr val="black"/>
                </a:solidFill>
                <a:latin typeface="Consolas" panose="020B0609020204030204" pitchFamily="49" charset="0"/>
              </a:rPr>
              <a:t>            </a:t>
            </a:r>
            <a:r>
              <a:rPr lang="en-US" sz="1600" dirty="0">
                <a:solidFill>
                  <a:prstClr val="black"/>
                </a:solidFill>
                <a:latin typeface="Consolas" panose="020B0609020204030204" pitchFamily="49" charset="0"/>
              </a:rPr>
              <a:t>lhs =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 = temp;</a:t>
            </a:r>
          </a:p>
          <a:p>
            <a:r>
              <a:rPr lang="en-US" sz="1600" dirty="0">
                <a:solidFill>
                  <a:prstClr val="black"/>
                </a:solidFill>
                <a:latin typeface="Consolas" panose="020B0609020204030204" pitchFamily="49" charset="0"/>
              </a:rPr>
              <a:t>        }</a:t>
            </a:r>
          </a:p>
        </p:txBody>
      </p:sp>
      <p:sp>
        <p:nvSpPr>
          <p:cNvPr id="6" name="Rectangle 2"/>
          <p:cNvSpPr>
            <a:spLocks noChangeArrowheads="1"/>
          </p:cNvSpPr>
          <p:nvPr/>
        </p:nvSpPr>
        <p:spPr bwMode="auto">
          <a:xfrm>
            <a:off x="368299" y="3922578"/>
            <a:ext cx="8922073" cy="12541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FF"/>
                </a:solidFill>
                <a:latin typeface="Consolas" panose="020B0609020204030204" pitchFamily="49" charset="0"/>
              </a:rPr>
              <a:t>Char a=‘</a:t>
            </a:r>
            <a:r>
              <a:rPr lang="en-US" sz="1600" dirty="0" err="1">
                <a:solidFill>
                  <a:schemeClr val="tx2"/>
                </a:solidFill>
                <a:latin typeface="Consolas" panose="020B0609020204030204" pitchFamily="49" charset="0"/>
              </a:rPr>
              <a:t>n</a:t>
            </a:r>
            <a:r>
              <a:rPr lang="en-US" sz="1600" dirty="0" err="1">
                <a:solidFill>
                  <a:srgbClr val="0000FF"/>
                </a:solidFill>
                <a:latin typeface="Consolas" panose="020B0609020204030204" pitchFamily="49" charset="0"/>
              </a:rPr>
              <a:t>’,b</a:t>
            </a:r>
            <a:r>
              <a:rPr lang="en-US" sz="1600" dirty="0">
                <a:solidFill>
                  <a:srgbClr val="0000FF"/>
                </a:solidFill>
                <a:latin typeface="Consolas" panose="020B0609020204030204" pitchFamily="49" charset="0"/>
              </a:rPr>
              <a:t>=‘</a:t>
            </a:r>
            <a:r>
              <a:rPr lang="en-US" sz="1600" dirty="0">
                <a:solidFill>
                  <a:schemeClr val="tx2"/>
                </a:solidFill>
                <a:latin typeface="Consolas" panose="020B0609020204030204" pitchFamily="49" charset="0"/>
              </a:rPr>
              <a:t>c</a:t>
            </a:r>
            <a:r>
              <a:rPr lang="en-US" sz="1600" dirty="0">
                <a:solidFill>
                  <a:srgbClr val="0000FF"/>
                </a:solidFill>
                <a:latin typeface="Consolas" panose="020B0609020204030204" pitchFamily="49" charset="0"/>
              </a:rPr>
              <a:t>’ ;</a:t>
            </a:r>
          </a:p>
          <a:p>
            <a:r>
              <a:rPr lang="en-US" sz="1600" dirty="0" err="1">
                <a:solidFill>
                  <a:srgbClr val="0000FF"/>
                </a:solidFill>
                <a:latin typeface="Consolas" panose="020B0609020204030204" pitchFamily="49" charset="0"/>
              </a:rPr>
              <a:t>Int</a:t>
            </a:r>
            <a:r>
              <a:rPr lang="en-US" sz="1600" dirty="0">
                <a:solidFill>
                  <a:srgbClr val="0000FF"/>
                </a:solidFill>
                <a:latin typeface="Consolas" panose="020B0609020204030204" pitchFamily="49" charset="0"/>
              </a:rPr>
              <a:t> </a:t>
            </a:r>
            <a:r>
              <a:rPr lang="en-US" sz="1600" dirty="0">
                <a:solidFill>
                  <a:schemeClr val="tx2"/>
                </a:solidFill>
                <a:latin typeface="Consolas" panose="020B0609020204030204" pitchFamily="49" charset="0"/>
              </a:rPr>
              <a:t>c</a:t>
            </a:r>
            <a:r>
              <a:rPr lang="en-US" sz="1600" dirty="0" smtClean="0">
                <a:latin typeface="Consolas" panose="020B0609020204030204" pitchFamily="49" charset="0"/>
              </a:rPr>
              <a:t>=10 , </a:t>
            </a:r>
            <a:r>
              <a:rPr lang="en-US" sz="1600" dirty="0" smtClean="0">
                <a:solidFill>
                  <a:schemeClr val="tx2"/>
                </a:solidFill>
                <a:latin typeface="Consolas" panose="020B0609020204030204" pitchFamily="49" charset="0"/>
              </a:rPr>
              <a:t>d</a:t>
            </a:r>
            <a:r>
              <a:rPr lang="en-US" sz="1600" dirty="0" smtClean="0">
                <a:latin typeface="Consolas" panose="020B0609020204030204" pitchFamily="49" charset="0"/>
              </a:rPr>
              <a:t>= 11 ; </a:t>
            </a:r>
          </a:p>
          <a:p>
            <a:r>
              <a:rPr lang="en-US" sz="1600" dirty="0">
                <a:solidFill>
                  <a:prstClr val="black"/>
                </a:solidFill>
                <a:latin typeface="Consolas" panose="020B0609020204030204" pitchFamily="49" charset="0"/>
              </a:rPr>
              <a:t>Swap&lt;</a:t>
            </a:r>
            <a:r>
              <a:rPr lang="en-US" sz="1600" dirty="0" err="1">
                <a:solidFill>
                  <a:prstClr val="black"/>
                </a:solidFill>
                <a:latin typeface="Consolas" panose="020B0609020204030204" pitchFamily="49" charset="0"/>
              </a:rPr>
              <a:t>int</a:t>
            </a:r>
            <a:r>
              <a:rPr lang="en-US" sz="1600" dirty="0">
                <a:solidFill>
                  <a:prstClr val="black"/>
                </a:solidFill>
                <a:latin typeface="Consolas" panose="020B0609020204030204" pitchFamily="49" charset="0"/>
              </a:rPr>
              <a:t>&gt;(</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a, </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b</a:t>
            </a:r>
            <a:r>
              <a:rPr lang="en-US" sz="1600" dirty="0" smtClean="0">
                <a:solidFill>
                  <a:prstClr val="black"/>
                </a:solidFill>
                <a:latin typeface="Consolas" panose="020B0609020204030204" pitchFamily="49" charset="0"/>
              </a:rPr>
              <a:t>);</a:t>
            </a:r>
          </a:p>
          <a:p>
            <a:r>
              <a:rPr lang="en-US" sz="1600" dirty="0" smtClean="0">
                <a:solidFill>
                  <a:prstClr val="black"/>
                </a:solidFill>
                <a:latin typeface="Consolas" panose="020B0609020204030204" pitchFamily="49" charset="0"/>
              </a:rPr>
              <a:t> Swap&lt;</a:t>
            </a:r>
            <a:r>
              <a:rPr lang="en-US" sz="1600" dirty="0" smtClean="0">
                <a:solidFill>
                  <a:srgbClr val="0000FF"/>
                </a:solidFill>
                <a:latin typeface="Consolas" panose="020B0609020204030204" pitchFamily="49" charset="0"/>
              </a:rPr>
              <a:t>char</a:t>
            </a:r>
            <a:r>
              <a:rPr lang="en-US" sz="1600" dirty="0" smtClean="0">
                <a:solidFill>
                  <a:prstClr val="black"/>
                </a:solidFill>
                <a:latin typeface="Consolas" panose="020B0609020204030204" pitchFamily="49" charset="0"/>
              </a:rPr>
              <a:t>&gt;(</a:t>
            </a:r>
            <a:r>
              <a:rPr lang="en-US" sz="1600" dirty="0" smtClean="0">
                <a:solidFill>
                  <a:srgbClr val="0000FF"/>
                </a:solidFill>
                <a:latin typeface="Consolas" panose="020B0609020204030204" pitchFamily="49" charset="0"/>
              </a:rPr>
              <a:t>ref</a:t>
            </a:r>
            <a:r>
              <a:rPr lang="en-US" sz="1600" dirty="0" smtClean="0">
                <a:solidFill>
                  <a:prstClr val="black"/>
                </a:solidFill>
                <a:latin typeface="Consolas" panose="020B0609020204030204" pitchFamily="49" charset="0"/>
              </a:rPr>
              <a:t> c, </a:t>
            </a:r>
            <a:r>
              <a:rPr lang="en-US" sz="1600" dirty="0" smtClean="0">
                <a:solidFill>
                  <a:srgbClr val="0000FF"/>
                </a:solidFill>
                <a:latin typeface="Consolas" panose="020B0609020204030204" pitchFamily="49" charset="0"/>
              </a:rPr>
              <a:t>ref</a:t>
            </a:r>
            <a:r>
              <a:rPr lang="en-US" sz="1600" dirty="0" smtClean="0">
                <a:solidFill>
                  <a:prstClr val="black"/>
                </a:solidFill>
                <a:latin typeface="Consolas" panose="020B0609020204030204" pitchFamily="49" charset="0"/>
              </a:rPr>
              <a:t> d);</a:t>
            </a:r>
          </a:p>
        </p:txBody>
      </p:sp>
    </p:spTree>
    <p:extLst>
      <p:ext uri="{BB962C8B-B14F-4D97-AF65-F5344CB8AC3E}">
        <p14:creationId xmlns:p14="http://schemas.microsoft.com/office/powerpoint/2010/main" val="404648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a:t>
            </a:r>
            <a:r>
              <a:rPr lang="en-US" sz="2800" b="1" dirty="0" smtClean="0"/>
              <a:t>- </a:t>
            </a:r>
            <a:r>
              <a:rPr lang="en-US" sz="2800" b="1" dirty="0"/>
              <a:t>Generics</a:t>
            </a:r>
            <a:endParaRPr lang="en-US" sz="2800" dirty="0"/>
          </a:p>
        </p:txBody>
      </p:sp>
      <p:sp>
        <p:nvSpPr>
          <p:cNvPr id="11" name="TextBox 10"/>
          <p:cNvSpPr txBox="1"/>
          <p:nvPr/>
        </p:nvSpPr>
        <p:spPr>
          <a:xfrm>
            <a:off x="368299" y="622300"/>
            <a:ext cx="10231013" cy="3816429"/>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B</a:t>
            </a:r>
            <a:r>
              <a:rPr lang="en-US" sz="2200" dirty="0" smtClean="0">
                <a:solidFill>
                  <a:schemeClr val="accent4"/>
                </a:solidFill>
                <a:latin typeface="Arial" panose="020B0604020202020204" pitchFamily="34" charset="0"/>
                <a:cs typeface="Arial" panose="020B0604020202020204" pitchFamily="34" charset="0"/>
              </a:rPr>
              <a:t>- Generics Classes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simple List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List of Objects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Generics . </a:t>
            </a:r>
            <a:br>
              <a:rPr lang="en-US" sz="2200" dirty="0" smtClean="0">
                <a:solidFill>
                  <a:schemeClr val="accent4"/>
                </a:solidFill>
                <a:latin typeface="Arial" panose="020B0604020202020204" pitchFamily="34" charset="0"/>
                <a:cs typeface="Arial" panose="020B0604020202020204" pitchFamily="34" charset="0"/>
              </a:rPr>
            </a:b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For demos look at GitHub Repo @ : </a:t>
            </a:r>
            <a:r>
              <a:rPr lang="en-US" sz="2200" dirty="0" err="1" smtClean="0">
                <a:solidFill>
                  <a:schemeClr val="accent4"/>
                </a:solidFill>
                <a:latin typeface="Arial" panose="020B0604020202020204" pitchFamily="34" charset="0"/>
                <a:cs typeface="Arial" panose="020B0604020202020204" pitchFamily="34" charset="0"/>
              </a:rPr>
              <a:t>Genrics.cs</a:t>
            </a:r>
            <a:r>
              <a:rPr lang="en-US" sz="2200" dirty="0" smtClean="0">
                <a:solidFill>
                  <a:schemeClr val="accent4"/>
                </a:solidFill>
                <a:latin typeface="Arial" panose="020B0604020202020204" pitchFamily="34" charset="0"/>
                <a:cs typeface="Arial" panose="020B0604020202020204" pitchFamily="34" charset="0"/>
              </a:rPr>
              <a:t> File </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658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2- interface </a:t>
            </a:r>
            <a:endParaRPr lang="en-US" sz="2800" dirty="0"/>
          </a:p>
        </p:txBody>
      </p:sp>
      <p:sp>
        <p:nvSpPr>
          <p:cNvPr id="11" name="TextBox 10"/>
          <p:cNvSpPr txBox="1"/>
          <p:nvPr/>
        </p:nvSpPr>
        <p:spPr>
          <a:xfrm>
            <a:off x="550862" y="963262"/>
            <a:ext cx="10840391" cy="4893647"/>
          </a:xfrm>
          <a:prstGeom prst="rect">
            <a:avLst/>
          </a:prstGeom>
          <a:noFill/>
        </p:spPr>
        <p:txBody>
          <a:bodyPr wrap="square" rtlCol="0">
            <a:spAutoFit/>
          </a:bodyPr>
          <a:lstStyle/>
          <a:p>
            <a:r>
              <a:rPr lang="en-US" sz="2400" dirty="0">
                <a:solidFill>
                  <a:schemeClr val="accent4"/>
                </a:solidFill>
                <a:latin typeface="Arial" panose="020B0604020202020204" pitchFamily="34" charset="0"/>
                <a:cs typeface="Arial" panose="020B0604020202020204" pitchFamily="34" charset="0"/>
              </a:rPr>
              <a:t>we had a look at abstract classes. Interfaces are much like abstract classes and they share the fact that no instances of them can be created. However, interfaces are even more conceptual than abstract classes, since no method bodies are allowed at all. So an interface is kind of like an abstract class with nothing but abstract methods, and since there are no methods with actual code, there is no need for any fields. </a:t>
            </a:r>
            <a:endParaRPr lang="en-US" sz="2400" dirty="0" smtClean="0">
              <a:solidFill>
                <a:schemeClr val="accent4"/>
              </a:solidFill>
              <a:latin typeface="Arial" panose="020B0604020202020204" pitchFamily="34" charset="0"/>
              <a:cs typeface="Arial" panose="020B0604020202020204" pitchFamily="34" charset="0"/>
            </a:endParaRPr>
          </a:p>
          <a:p>
            <a:endParaRPr lang="en-US" sz="2400" dirty="0">
              <a:solidFill>
                <a:schemeClr val="accent4"/>
              </a:solidFill>
              <a:latin typeface="Arial" panose="020B0604020202020204" pitchFamily="34" charset="0"/>
              <a:cs typeface="Arial" panose="020B0604020202020204" pitchFamily="34" charset="0"/>
            </a:endParaRPr>
          </a:p>
          <a:p>
            <a:r>
              <a:rPr lang="en-US" sz="2400" dirty="0" smtClean="0">
                <a:solidFill>
                  <a:schemeClr val="accent4"/>
                </a:solidFill>
                <a:latin typeface="Arial" panose="020B0604020202020204" pitchFamily="34" charset="0"/>
                <a:cs typeface="Arial" panose="020B0604020202020204" pitchFamily="34" charset="0"/>
              </a:rPr>
              <a:t>Properties </a:t>
            </a:r>
            <a:r>
              <a:rPr lang="en-US" sz="2400" dirty="0">
                <a:solidFill>
                  <a:schemeClr val="accent4"/>
                </a:solidFill>
                <a:latin typeface="Arial" panose="020B0604020202020204" pitchFamily="34" charset="0"/>
                <a:cs typeface="Arial" panose="020B0604020202020204" pitchFamily="34" charset="0"/>
              </a:rPr>
              <a:t>are allowed though, as well as indexers and events. You can consider an interface as a contract - a class that implements it is required to implement all of the methods and properties. However, the most important difference is that while C# doesn't allow multiple inheritance, where classes inherit more than a single base class, it does in fact allow for implementation of multiple interfaces! </a:t>
            </a:r>
          </a:p>
        </p:txBody>
      </p:sp>
    </p:spTree>
    <p:extLst>
      <p:ext uri="{BB962C8B-B14F-4D97-AF65-F5344CB8AC3E}">
        <p14:creationId xmlns:p14="http://schemas.microsoft.com/office/powerpoint/2010/main" val="216669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9854" y="139484"/>
            <a:ext cx="6593982" cy="6740307"/>
          </a:xfrm>
          <a:prstGeom prst="rect">
            <a:avLst/>
          </a:prstGeom>
          <a:solidFill>
            <a:schemeClr val="bg1">
              <a:lumMod val="65000"/>
              <a:alpha val="39000"/>
            </a:schemeClr>
          </a:solidFill>
        </p:spPr>
        <p:txBody>
          <a:bodyPr wrap="square">
            <a:spAutoFit/>
          </a:bodyPr>
          <a:lstStyle/>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namespace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Interfaces</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Program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&gt; dogs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smtClean="0">
                <a:solidFill>
                  <a:srgbClr val="2B91AF"/>
                </a:solidFill>
                <a:latin typeface="Consolas" panose="020B0609020204030204" pitchFamily="49" charset="0"/>
              </a:rPr>
              <a:t>Dog</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"Fido"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"Bob"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"Adam"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dogs.Sort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dogs)</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Console</a:t>
            </a:r>
            <a:r>
              <a:rPr lang="en-US" dirty="0" err="1" smtClean="0">
                <a:solidFill>
                  <a:srgbClr val="000000"/>
                </a:solidFill>
                <a:latin typeface="Consolas" panose="020B0609020204030204" pitchFamily="49" charset="0"/>
              </a:rPr>
              <a:t>.WriteLine</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dog.Describe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.ReadKey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smtClean="0">
                <a:solidFill>
                  <a:srgbClr val="0000FF"/>
                </a:solidFill>
                <a:latin typeface="Consolas" panose="020B0609020204030204" pitchFamily="49" charset="0"/>
              </a:rPr>
              <a:t>           interface</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IAnimal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Describe();</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Name {</a:t>
            </a:r>
            <a:r>
              <a:rPr lang="en-US" dirty="0" smtClean="0">
                <a:solidFill>
                  <a:srgbClr val="0000FF"/>
                </a:solidFill>
                <a:latin typeface="Consolas" panose="020B0609020204030204" pitchFamily="49" charset="0"/>
              </a:rPr>
              <a:t>get</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p:txBody>
      </p:sp>
      <p:sp>
        <p:nvSpPr>
          <p:cNvPr id="7" name="Rectangle 6"/>
          <p:cNvSpPr/>
          <p:nvPr/>
        </p:nvSpPr>
        <p:spPr>
          <a:xfrm>
            <a:off x="5948330" y="139484"/>
            <a:ext cx="6593982" cy="6709529"/>
          </a:xfrm>
          <a:prstGeom prst="rect">
            <a:avLst/>
          </a:prstGeom>
          <a:solidFill>
            <a:schemeClr val="bg1">
              <a:lumMod val="65000"/>
              <a:alpha val="39000"/>
            </a:schemeClr>
          </a:solidFill>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IAnimal</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IComparable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private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Dog(</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Describe()</a:t>
            </a: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"Hello, I'm a </a:t>
            </a:r>
            <a:r>
              <a:rPr lang="en-US" sz="1400" dirty="0" smtClean="0">
                <a:solidFill>
                  <a:srgbClr val="A31515"/>
                </a:solidFill>
                <a:latin typeface="Consolas" panose="020B0609020204030204" pitchFamily="49" charset="0"/>
              </a:rPr>
              <a:t>dog and </a:t>
            </a:r>
            <a:r>
              <a:rPr lang="en-US" sz="1400" dirty="0">
                <a:solidFill>
                  <a:srgbClr val="A31515"/>
                </a:solidFill>
                <a:latin typeface="Consolas" panose="020B0609020204030204" pitchFamily="49" charset="0"/>
              </a:rPr>
              <a:t>my name is "</a:t>
            </a:r>
            <a:r>
              <a:rPr lang="en-US" sz="1400" dirty="0">
                <a:solidFill>
                  <a:srgbClr val="000000"/>
                </a:solidFill>
                <a:latin typeface="Consolas" panose="020B0609020204030204" pitchFamily="49" charset="0"/>
              </a:rPr>
              <a:t> +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.Name</a:t>
            </a:r>
            <a:r>
              <a:rPr lang="en-US" sz="14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CompareTo</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IAnimal</a:t>
            </a:r>
            <a:r>
              <a:rPr lang="en-US"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.Name.CompareTo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obj</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IAnimal</a:t>
            </a:r>
            <a:r>
              <a:rPr lang="en-US" sz="1600" dirty="0">
                <a:solidFill>
                  <a:srgbClr val="000000"/>
                </a:solidFill>
                <a:latin typeface="Consolas" panose="020B0609020204030204" pitchFamily="49" charset="0"/>
              </a:rPr>
              <a:t>).Name);</a:t>
            </a: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0;</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get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name; </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set</a:t>
            </a:r>
            <a:r>
              <a:rPr lang="en-US" dirty="0" smtClean="0">
                <a:solidFill>
                  <a:srgbClr val="000000"/>
                </a:solidFill>
                <a:latin typeface="Consolas" panose="020B0609020204030204" pitchFamily="49" charset="0"/>
              </a:rPr>
              <a:t> { name = </a:t>
            </a:r>
            <a:r>
              <a:rPr lang="en-US" dirty="0" smtClean="0">
                <a:solidFill>
                  <a:srgbClr val="0000FF"/>
                </a:solidFill>
                <a:latin typeface="Consolas" panose="020B0609020204030204" pitchFamily="49" charset="0"/>
              </a:rPr>
              <a:t>value</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700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Collections</a:t>
            </a:r>
            <a:endParaRPr lang="en-US" sz="2800" dirty="0"/>
          </a:p>
        </p:txBody>
      </p:sp>
      <p:sp>
        <p:nvSpPr>
          <p:cNvPr id="11" name="TextBox 10"/>
          <p:cNvSpPr txBox="1"/>
          <p:nvPr/>
        </p:nvSpPr>
        <p:spPr>
          <a:xfrm>
            <a:off x="368299" y="622300"/>
            <a:ext cx="10231013" cy="830997"/>
          </a:xfrm>
          <a:prstGeom prst="rect">
            <a:avLst/>
          </a:prstGeom>
          <a:noFill/>
        </p:spPr>
        <p:txBody>
          <a:bodyPr wrap="square" rtlCol="0">
            <a:spAutoFit/>
          </a:bodyPr>
          <a:lstStyle/>
          <a:p>
            <a:r>
              <a:rPr lang="en-US" sz="2400" dirty="0">
                <a:solidFill>
                  <a:schemeClr val="accent4"/>
                </a:solidFill>
                <a:latin typeface="Arial" panose="020B0604020202020204" pitchFamily="34" charset="0"/>
                <a:cs typeface="Arial" panose="020B0604020202020204" pitchFamily="34" charset="0"/>
              </a:rPr>
              <a:t>There are two types of collections available in C#: non-generic collections and </a:t>
            </a:r>
            <a:r>
              <a:rPr lang="en-US" sz="2400" dirty="0">
                <a:solidFill>
                  <a:schemeClr val="accent4"/>
                </a:solidFill>
                <a:latin typeface="Arial" panose="020B0604020202020204" pitchFamily="34" charset="0"/>
                <a:cs typeface="Arial" panose="020B0604020202020204" pitchFamily="34" charset="0"/>
                <a:hlinkClick r:id="rId3"/>
              </a:rPr>
              <a:t>generic </a:t>
            </a:r>
            <a:r>
              <a:rPr lang="en-US" sz="2400" dirty="0" smtClean="0">
                <a:solidFill>
                  <a:schemeClr val="accent4"/>
                </a:solidFill>
                <a:latin typeface="Arial" panose="020B0604020202020204" pitchFamily="34" charset="0"/>
                <a:cs typeface="Arial" panose="020B0604020202020204" pitchFamily="34" charset="0"/>
                <a:hlinkClick r:id="rId3"/>
              </a:rPr>
              <a:t>collections</a:t>
            </a:r>
            <a:r>
              <a:rPr lang="en-US" sz="2400" dirty="0" smtClean="0">
                <a:solidFill>
                  <a:schemeClr val="accent4"/>
                </a:solidFill>
                <a:latin typeface="Arial" panose="020B0604020202020204" pitchFamily="34" charset="0"/>
                <a:cs typeface="Arial" panose="020B0604020202020204" pitchFamily="34" charset="0"/>
              </a:rPr>
              <a:t> .Lets Start With Non-Generics Collections .</a:t>
            </a:r>
            <a:endParaRPr lang="en-US" sz="2400" dirty="0"/>
          </a:p>
        </p:txBody>
      </p:sp>
      <p:sp>
        <p:nvSpPr>
          <p:cNvPr id="7" name="TextBox 6"/>
          <p:cNvSpPr txBox="1"/>
          <p:nvPr/>
        </p:nvSpPr>
        <p:spPr>
          <a:xfrm>
            <a:off x="1736035" y="1986696"/>
            <a:ext cx="8163339" cy="2585323"/>
          </a:xfrm>
          <a:prstGeom prst="rect">
            <a:avLst/>
          </a:prstGeom>
          <a:noFill/>
        </p:spPr>
        <p:txBody>
          <a:bodyPr wrap="square" rtlCol="0">
            <a:spAutoFit/>
          </a:bodyPr>
          <a:lstStyle/>
          <a:p>
            <a:r>
              <a:rPr lang="en-US" sz="2400" b="1" dirty="0">
                <a:latin typeface="Book Antiqua" panose="02040602050305030304" pitchFamily="18" charset="0"/>
              </a:rPr>
              <a:t> </a:t>
            </a:r>
            <a:r>
              <a:rPr lang="en-US" sz="2400" b="1" dirty="0" smtClean="0">
                <a:latin typeface="Book Antiqua" panose="02040602050305030304" pitchFamily="18" charset="0"/>
              </a:rPr>
              <a:t> </a:t>
            </a:r>
            <a:r>
              <a:rPr lang="en-US" sz="2400" b="1" dirty="0" smtClean="0">
                <a:solidFill>
                  <a:schemeClr val="bg2">
                    <a:lumMod val="10000"/>
                  </a:schemeClr>
                </a:solidFill>
                <a:latin typeface="Book Antiqua" panose="02040602050305030304" pitchFamily="18" charset="0"/>
              </a:rPr>
              <a:t>Non-generic </a:t>
            </a:r>
            <a:r>
              <a:rPr lang="en-US" sz="2400" b="1" dirty="0">
                <a:solidFill>
                  <a:schemeClr val="bg2">
                    <a:lumMod val="10000"/>
                  </a:schemeClr>
                </a:solidFill>
                <a:latin typeface="Book Antiqua" panose="02040602050305030304" pitchFamily="18" charset="0"/>
              </a:rPr>
              <a:t>                         </a:t>
            </a:r>
            <a:r>
              <a:rPr lang="en-US" sz="2400" b="1" dirty="0" smtClean="0">
                <a:solidFill>
                  <a:schemeClr val="bg2">
                    <a:lumMod val="10000"/>
                  </a:schemeClr>
                </a:solidFill>
                <a:latin typeface="Book Antiqua" panose="02040602050305030304" pitchFamily="18" charset="0"/>
              </a:rPr>
              <a:t> Generic</a:t>
            </a:r>
            <a:endParaRPr lang="en-US" sz="2400" b="1" dirty="0">
              <a:solidFill>
                <a:schemeClr val="bg2">
                  <a:lumMod val="10000"/>
                </a:schemeClr>
              </a:solidFill>
              <a:latin typeface="Book Antiqua" panose="02040602050305030304" pitchFamily="18" charset="0"/>
            </a:endParaRPr>
          </a:p>
          <a:p>
            <a:r>
              <a:rPr lang="en-US" sz="2400" dirty="0" smtClean="0">
                <a:latin typeface="Book Antiqua" panose="02040602050305030304" pitchFamily="18" charset="0"/>
              </a:rPr>
              <a:t>  </a:t>
            </a:r>
            <a:r>
              <a:rPr lang="en-US" sz="2400" dirty="0" err="1" smtClean="0">
                <a:solidFill>
                  <a:schemeClr val="accent2">
                    <a:lumMod val="50000"/>
                  </a:schemeClr>
                </a:solidFill>
                <a:latin typeface="Book Antiqua" panose="02040602050305030304" pitchFamily="18" charset="0"/>
              </a:rPr>
              <a:t>ArrayList</a:t>
            </a:r>
            <a:r>
              <a:rPr lang="en-US" sz="2400" dirty="0" smtClean="0">
                <a:solidFill>
                  <a:schemeClr val="accent2">
                    <a:lumMod val="50000"/>
                  </a:schemeClr>
                </a:solidFill>
                <a:latin typeface="Book Antiqua" panose="02040602050305030304" pitchFamily="18" charset="0"/>
              </a:rPr>
              <a:t> </a:t>
            </a:r>
            <a:r>
              <a:rPr lang="en-US" sz="2400" dirty="0">
                <a:solidFill>
                  <a:schemeClr val="accent2">
                    <a:lumMod val="50000"/>
                  </a:schemeClr>
                </a:solidFill>
                <a:latin typeface="Book Antiqua" panose="02040602050305030304" pitchFamily="18" charset="0"/>
              </a:rPr>
              <a:t> </a:t>
            </a:r>
            <a:r>
              <a:rPr lang="en-US" sz="2400" dirty="0" smtClean="0">
                <a:solidFill>
                  <a:schemeClr val="accent2">
                    <a:lumMod val="50000"/>
                  </a:schemeClr>
                </a:solidFill>
                <a:latin typeface="Book Antiqua" panose="02040602050305030304" pitchFamily="18" charset="0"/>
              </a:rPr>
              <a:t>     </a:t>
            </a:r>
            <a:r>
              <a:rPr lang="en-US" sz="2400" dirty="0">
                <a:solidFill>
                  <a:schemeClr val="accent2">
                    <a:lumMod val="50000"/>
                  </a:schemeClr>
                </a:solidFill>
                <a:latin typeface="Book Antiqua" panose="02040602050305030304" pitchFamily="18" charset="0"/>
              </a:rPr>
              <a:t>-------------&gt;          List</a:t>
            </a:r>
          </a:p>
          <a:p>
            <a:r>
              <a:rPr lang="en-US" sz="2400" dirty="0">
                <a:solidFill>
                  <a:schemeClr val="accent2">
                    <a:lumMod val="50000"/>
                  </a:schemeClr>
                </a:solidFill>
                <a:latin typeface="Book Antiqua" panose="02040602050305030304" pitchFamily="18" charset="0"/>
              </a:rPr>
              <a:t>  </a:t>
            </a:r>
            <a:r>
              <a:rPr lang="en-US" sz="2400" dirty="0" err="1">
                <a:solidFill>
                  <a:schemeClr val="accent2">
                    <a:lumMod val="50000"/>
                  </a:schemeClr>
                </a:solidFill>
                <a:latin typeface="Book Antiqua" panose="02040602050305030304" pitchFamily="18" charset="0"/>
              </a:rPr>
              <a:t>HashTable</a:t>
            </a:r>
            <a:r>
              <a:rPr lang="en-US" sz="2400" dirty="0">
                <a:solidFill>
                  <a:schemeClr val="accent2">
                    <a:lumMod val="50000"/>
                  </a:schemeClr>
                </a:solidFill>
                <a:latin typeface="Book Antiqua" panose="02040602050305030304" pitchFamily="18" charset="0"/>
              </a:rPr>
              <a:t>   </a:t>
            </a:r>
            <a:r>
              <a:rPr lang="en-US" sz="2400" dirty="0" smtClean="0">
                <a:solidFill>
                  <a:schemeClr val="accent2">
                    <a:lumMod val="50000"/>
                  </a:schemeClr>
                </a:solidFill>
                <a:latin typeface="Book Antiqua" panose="02040602050305030304" pitchFamily="18" charset="0"/>
              </a:rPr>
              <a:t>  -------------&gt; </a:t>
            </a:r>
            <a:r>
              <a:rPr lang="en-US" sz="2400" dirty="0">
                <a:solidFill>
                  <a:schemeClr val="accent2">
                    <a:lumMod val="50000"/>
                  </a:schemeClr>
                </a:solidFill>
                <a:latin typeface="Book Antiqua" panose="02040602050305030304" pitchFamily="18" charset="0"/>
              </a:rPr>
              <a:t>         Dictionary</a:t>
            </a:r>
          </a:p>
          <a:p>
            <a:r>
              <a:rPr lang="en-US" sz="2400" dirty="0">
                <a:solidFill>
                  <a:schemeClr val="accent2">
                    <a:lumMod val="50000"/>
                  </a:schemeClr>
                </a:solidFill>
                <a:latin typeface="Book Antiqua" panose="02040602050305030304" pitchFamily="18" charset="0"/>
              </a:rPr>
              <a:t>  </a:t>
            </a:r>
            <a:r>
              <a:rPr lang="en-US" sz="2400" dirty="0" err="1">
                <a:solidFill>
                  <a:schemeClr val="accent2">
                    <a:lumMod val="50000"/>
                  </a:schemeClr>
                </a:solidFill>
                <a:latin typeface="Book Antiqua" panose="02040602050305030304" pitchFamily="18" charset="0"/>
              </a:rPr>
              <a:t>SortedList</a:t>
            </a:r>
            <a:r>
              <a:rPr lang="en-US" sz="2400" dirty="0">
                <a:solidFill>
                  <a:schemeClr val="accent2">
                    <a:lumMod val="50000"/>
                  </a:schemeClr>
                </a:solidFill>
                <a:latin typeface="Book Antiqua" panose="02040602050305030304" pitchFamily="18" charset="0"/>
              </a:rPr>
              <a:t>   </a:t>
            </a:r>
            <a:r>
              <a:rPr lang="en-US" sz="2400" dirty="0" smtClean="0">
                <a:solidFill>
                  <a:schemeClr val="accent2">
                    <a:lumMod val="50000"/>
                  </a:schemeClr>
                </a:solidFill>
                <a:latin typeface="Book Antiqua" panose="02040602050305030304" pitchFamily="18" charset="0"/>
              </a:rPr>
              <a:t>   -------------&gt; </a:t>
            </a:r>
            <a:r>
              <a:rPr lang="en-US" sz="2400" dirty="0">
                <a:solidFill>
                  <a:schemeClr val="accent2">
                    <a:lumMod val="50000"/>
                  </a:schemeClr>
                </a:solidFill>
                <a:latin typeface="Book Antiqua" panose="02040602050305030304" pitchFamily="18" charset="0"/>
              </a:rPr>
              <a:t>         </a:t>
            </a:r>
            <a:r>
              <a:rPr lang="en-US" sz="2400" dirty="0" err="1">
                <a:solidFill>
                  <a:schemeClr val="accent2">
                    <a:lumMod val="50000"/>
                  </a:schemeClr>
                </a:solidFill>
                <a:latin typeface="Book Antiqua" panose="02040602050305030304" pitchFamily="18" charset="0"/>
              </a:rPr>
              <a:t>SortedList</a:t>
            </a:r>
            <a:r>
              <a:rPr lang="en-US" sz="2400" dirty="0">
                <a:solidFill>
                  <a:schemeClr val="accent2">
                    <a:lumMod val="50000"/>
                  </a:schemeClr>
                </a:solidFill>
                <a:latin typeface="Book Antiqua" panose="02040602050305030304" pitchFamily="18" charset="0"/>
              </a:rPr>
              <a:t>  </a:t>
            </a:r>
          </a:p>
          <a:p>
            <a:r>
              <a:rPr lang="en-US" sz="2400" dirty="0">
                <a:solidFill>
                  <a:schemeClr val="accent2">
                    <a:lumMod val="50000"/>
                  </a:schemeClr>
                </a:solidFill>
                <a:latin typeface="Book Antiqua" panose="02040602050305030304" pitchFamily="18" charset="0"/>
              </a:rPr>
              <a:t>  Stack           </a:t>
            </a:r>
            <a:r>
              <a:rPr lang="en-US" sz="2400" dirty="0" smtClean="0">
                <a:solidFill>
                  <a:schemeClr val="accent2">
                    <a:lumMod val="50000"/>
                  </a:schemeClr>
                </a:solidFill>
                <a:latin typeface="Book Antiqua" panose="02040602050305030304" pitchFamily="18" charset="0"/>
              </a:rPr>
              <a:t>    -------------&gt;</a:t>
            </a:r>
            <a:r>
              <a:rPr lang="en-US" sz="2400" dirty="0">
                <a:solidFill>
                  <a:schemeClr val="accent2">
                    <a:lumMod val="50000"/>
                  </a:schemeClr>
                </a:solidFill>
                <a:latin typeface="Book Antiqua" panose="02040602050305030304" pitchFamily="18" charset="0"/>
              </a:rPr>
              <a:t>          Stack</a:t>
            </a:r>
          </a:p>
          <a:p>
            <a:r>
              <a:rPr lang="en-US" sz="2400" dirty="0">
                <a:solidFill>
                  <a:schemeClr val="accent2">
                    <a:lumMod val="50000"/>
                  </a:schemeClr>
                </a:solidFill>
                <a:latin typeface="Book Antiqua" panose="02040602050305030304" pitchFamily="18" charset="0"/>
              </a:rPr>
              <a:t>  Queue        </a:t>
            </a:r>
            <a:r>
              <a:rPr lang="en-US" sz="2400" dirty="0" smtClean="0">
                <a:solidFill>
                  <a:schemeClr val="accent2">
                    <a:lumMod val="50000"/>
                  </a:schemeClr>
                </a:solidFill>
                <a:latin typeface="Book Antiqua" panose="02040602050305030304" pitchFamily="18" charset="0"/>
              </a:rPr>
              <a:t>     </a:t>
            </a:r>
            <a:r>
              <a:rPr lang="en-US" sz="2400" dirty="0">
                <a:solidFill>
                  <a:schemeClr val="accent2">
                    <a:lumMod val="50000"/>
                  </a:schemeClr>
                </a:solidFill>
                <a:latin typeface="Book Antiqua" panose="02040602050305030304" pitchFamily="18" charset="0"/>
              </a:rPr>
              <a:t>-------------&gt;          Queue</a:t>
            </a:r>
          </a:p>
          <a:p>
            <a:endParaRPr lang="en-US" dirty="0"/>
          </a:p>
        </p:txBody>
      </p:sp>
    </p:spTree>
    <p:extLst>
      <p:ext uri="{BB962C8B-B14F-4D97-AF65-F5344CB8AC3E}">
        <p14:creationId xmlns:p14="http://schemas.microsoft.com/office/powerpoint/2010/main" val="32647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8" y="0"/>
            <a:ext cx="12157763" cy="6858000"/>
          </a:xfrm>
          <a:prstGeom prst="rect">
            <a:avLst/>
          </a:prstGeom>
        </p:spPr>
      </p:pic>
    </p:spTree>
    <p:extLst>
      <p:ext uri="{BB962C8B-B14F-4D97-AF65-F5344CB8AC3E}">
        <p14:creationId xmlns:p14="http://schemas.microsoft.com/office/powerpoint/2010/main" val="316716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11" name="TextBox 10"/>
          <p:cNvSpPr txBox="1"/>
          <p:nvPr/>
        </p:nvSpPr>
        <p:spPr>
          <a:xfrm>
            <a:off x="393527" y="622300"/>
            <a:ext cx="10231013" cy="1569660"/>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hlinkClick r:id="rId3"/>
              </a:rPr>
              <a:t>Non-generic </a:t>
            </a:r>
            <a:r>
              <a:rPr lang="en-US" sz="2000" dirty="0">
                <a:solidFill>
                  <a:schemeClr val="accent4"/>
                </a:solidFill>
                <a:latin typeface="Arial" panose="020B0604020202020204" pitchFamily="34" charset="0"/>
                <a:cs typeface="Arial" panose="020B0604020202020204" pitchFamily="34" charset="0"/>
                <a:hlinkClick r:id="rId3"/>
              </a:rPr>
              <a:t>collections</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Each element can represent a value of a different type.</a:t>
            </a:r>
          </a:p>
          <a:p>
            <a:r>
              <a:rPr lang="en-US" dirty="0">
                <a:solidFill>
                  <a:schemeClr val="accent4"/>
                </a:solidFill>
                <a:latin typeface="Arial" panose="020B0604020202020204" pitchFamily="34" charset="0"/>
                <a:cs typeface="Arial" panose="020B0604020202020204" pitchFamily="34" charset="0"/>
              </a:rPr>
              <a:t>Array Size is not fixed.</a:t>
            </a:r>
          </a:p>
          <a:p>
            <a:r>
              <a:rPr lang="en-US" dirty="0">
                <a:solidFill>
                  <a:schemeClr val="accent4"/>
                </a:solidFill>
                <a:latin typeface="Arial" panose="020B0604020202020204" pitchFamily="34" charset="0"/>
                <a:cs typeface="Arial" panose="020B0604020202020204" pitchFamily="34" charset="0"/>
              </a:rPr>
              <a:t>Elements can be added / removed at runtime.</a:t>
            </a:r>
          </a:p>
          <a:p>
            <a:endParaRPr lang="en-US" sz="2200" dirty="0">
              <a:solidFill>
                <a:schemeClr val="accent4"/>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41406434"/>
              </p:ext>
            </p:extLst>
          </p:nvPr>
        </p:nvGraphicFramePr>
        <p:xfrm>
          <a:off x="227012" y="2191960"/>
          <a:ext cx="11237844" cy="3715500"/>
        </p:xfrm>
        <a:graphic>
          <a:graphicData uri="http://schemas.openxmlformats.org/drawingml/2006/table">
            <a:tbl>
              <a:tblPr/>
              <a:tblGrid>
                <a:gridCol w="2305879"/>
                <a:gridCol w="8931965"/>
              </a:tblGrid>
              <a:tr h="326935">
                <a:tc>
                  <a:txBody>
                    <a:bodyPr/>
                    <a:lstStyle/>
                    <a:p>
                      <a:pPr marL="0" algn="ctr" defTabSz="914400" rtl="0" eaLnBrk="1" fontAlgn="t" latinLnBrk="0" hangingPunct="1"/>
                      <a:r>
                        <a:rPr lang="en-US" sz="1800" b="1" kern="1200" dirty="0" smtClean="0">
                          <a:solidFill>
                            <a:schemeClr val="accent4"/>
                          </a:solidFill>
                          <a:latin typeface="Arial" panose="020B0604020202020204" pitchFamily="34" charset="0"/>
                          <a:ea typeface="+mn-ea"/>
                          <a:cs typeface="Arial" panose="020B0604020202020204" pitchFamily="34" charset="0"/>
                        </a:rPr>
                        <a:t>Non-generic</a:t>
                      </a:r>
                      <a:endParaRPr lang="en-US" sz="1800" b="1" kern="1200" dirty="0">
                        <a:solidFill>
                          <a:schemeClr val="accent4"/>
                        </a:solidFill>
                        <a:latin typeface="Arial" panose="020B0604020202020204" pitchFamily="34" charset="0"/>
                        <a:ea typeface="+mn-ea"/>
                        <a:cs typeface="Arial" panose="020B0604020202020204" pitchFamily="34" charset="0"/>
                      </a:endParaRPr>
                    </a:p>
                  </a:txBody>
                  <a:tcPr marL="23360" marR="23360" marT="23360" marB="2336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303C5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algn="ctr" defTabSz="914400" rtl="0" eaLnBrk="1" fontAlgn="t" latinLnBrk="0" hangingPunct="1"/>
                      <a:r>
                        <a:rPr lang="en-US" sz="2000" b="1" kern="1200" dirty="0">
                          <a:solidFill>
                            <a:schemeClr val="accent4"/>
                          </a:solidFill>
                          <a:latin typeface="Arial" panose="020B0604020202020204" pitchFamily="34" charset="0"/>
                          <a:ea typeface="+mn-ea"/>
                          <a:cs typeface="Arial" panose="020B0604020202020204" pitchFamily="34" charset="0"/>
                        </a:rPr>
                        <a:t>Usage</a:t>
                      </a:r>
                    </a:p>
                  </a:txBody>
                  <a:tcPr marL="23360" marR="23360" marT="23360" marB="2336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903C5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05507">
                <a:tc>
                  <a:txBody>
                    <a:bodyPr/>
                    <a:lstStyle/>
                    <a:p>
                      <a:pPr marL="0" algn="ctr" defTabSz="914400" rtl="0" eaLnBrk="1" fontAlgn="t" latinLnBrk="0" hangingPunct="1"/>
                      <a:r>
                        <a:rPr lang="en-US" sz="2000" b="0" kern="1200" dirty="0" err="1">
                          <a:solidFill>
                            <a:srgbClr val="00B050"/>
                          </a:solidFill>
                          <a:latin typeface="Arial" panose="020B0604020202020204" pitchFamily="34" charset="0"/>
                          <a:ea typeface="+mn-ea"/>
                          <a:cs typeface="Arial" panose="020B0604020202020204" pitchFamily="34" charset="0"/>
                          <a:hlinkClick r:id="rId4"/>
                        </a:rPr>
                        <a:t>ArrayList</a:t>
                      </a:r>
                      <a:endParaRPr lang="en-US" sz="2000" b="0" kern="1200" dirty="0">
                        <a:solidFill>
                          <a:srgbClr val="00B050"/>
                        </a:solidFill>
                        <a:latin typeface="Arial" panose="020B0604020202020204" pitchFamily="34" charset="0"/>
                        <a:ea typeface="+mn-ea"/>
                        <a:cs typeface="Arial" panose="020B0604020202020204" pitchFamily="34" charset="0"/>
                      </a:endParaRP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800" kern="1200" dirty="0" err="1">
                          <a:solidFill>
                            <a:srgbClr val="0070C0"/>
                          </a:solidFill>
                          <a:latin typeface="Arial" panose="020B0604020202020204" pitchFamily="34" charset="0"/>
                          <a:ea typeface="+mn-ea"/>
                          <a:cs typeface="Arial" panose="020B0604020202020204" pitchFamily="34" charset="0"/>
                        </a:rPr>
                        <a:t>ArrayList</a:t>
                      </a:r>
                      <a:r>
                        <a:rPr lang="en-US" sz="1800" kern="1200" dirty="0">
                          <a:solidFill>
                            <a:srgbClr val="0070C0"/>
                          </a:solidFill>
                          <a:latin typeface="Arial" panose="020B0604020202020204" pitchFamily="34" charset="0"/>
                          <a:ea typeface="+mn-ea"/>
                          <a:cs typeface="Arial" panose="020B0604020202020204" pitchFamily="34" charset="0"/>
                        </a:rPr>
                        <a:t> </a:t>
                      </a:r>
                      <a:r>
                        <a:rPr lang="en-US" sz="1800" kern="1200" dirty="0">
                          <a:solidFill>
                            <a:schemeClr val="accent4"/>
                          </a:solidFill>
                          <a:latin typeface="Arial" panose="020B0604020202020204" pitchFamily="34" charset="0"/>
                          <a:ea typeface="+mn-ea"/>
                          <a:cs typeface="Arial" panose="020B0604020202020204" pitchFamily="34" charset="0"/>
                        </a:rPr>
                        <a:t>stores objects of any type like an array. However, there is no need to specify the size of the </a:t>
                      </a:r>
                      <a:r>
                        <a:rPr lang="en-US" sz="1800" kern="1200" dirty="0" err="1">
                          <a:solidFill>
                            <a:srgbClr val="0070C0"/>
                          </a:solidFill>
                          <a:latin typeface="Arial" panose="020B0604020202020204" pitchFamily="34" charset="0"/>
                          <a:ea typeface="+mn-ea"/>
                          <a:cs typeface="Arial" panose="020B0604020202020204" pitchFamily="34" charset="0"/>
                        </a:rPr>
                        <a:t>ArrayList</a:t>
                      </a:r>
                      <a:r>
                        <a:rPr lang="en-US" sz="1800" kern="1200" dirty="0">
                          <a:solidFill>
                            <a:schemeClr val="accent4"/>
                          </a:solidFill>
                          <a:latin typeface="Arial" panose="020B0604020202020204" pitchFamily="34" charset="0"/>
                          <a:ea typeface="+mn-ea"/>
                          <a:cs typeface="Arial" panose="020B0604020202020204" pitchFamily="34" charset="0"/>
                        </a:rPr>
                        <a:t> like with an array as it grows automatically.</a:t>
                      </a: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44793">
                <a:tc>
                  <a:txBody>
                    <a:bodyPr/>
                    <a:lstStyle/>
                    <a:p>
                      <a:pPr marL="0" algn="ctr" defTabSz="914400" rtl="0" eaLnBrk="1" fontAlgn="t" latinLnBrk="0" hangingPunct="1"/>
                      <a:r>
                        <a:rPr lang="en-US" sz="2000" b="0" kern="1200" dirty="0" err="1">
                          <a:solidFill>
                            <a:srgbClr val="00B050"/>
                          </a:solidFill>
                          <a:latin typeface="Arial" panose="020B0604020202020204" pitchFamily="34" charset="0"/>
                          <a:ea typeface="+mn-ea"/>
                          <a:cs typeface="Arial" panose="020B0604020202020204" pitchFamily="34" charset="0"/>
                          <a:hlinkClick r:id="rId5"/>
                        </a:rPr>
                        <a:t>SortedList</a:t>
                      </a:r>
                      <a:endParaRPr lang="en-US" sz="2000" b="0" kern="1200" dirty="0">
                        <a:solidFill>
                          <a:srgbClr val="00B050"/>
                        </a:solidFill>
                        <a:latin typeface="Arial" panose="020B0604020202020204" pitchFamily="34" charset="0"/>
                        <a:ea typeface="+mn-ea"/>
                        <a:cs typeface="Arial" panose="020B0604020202020204" pitchFamily="34" charset="0"/>
                      </a:endParaRP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algn="ctr" defTabSz="914400" rtl="0" eaLnBrk="1" fontAlgn="t" latinLnBrk="0" hangingPunct="1"/>
                      <a:r>
                        <a:rPr lang="en-US" sz="1800" kern="1200" dirty="0" err="1">
                          <a:solidFill>
                            <a:srgbClr val="0070C0"/>
                          </a:solidFill>
                          <a:latin typeface="Arial" panose="020B0604020202020204" pitchFamily="34" charset="0"/>
                          <a:ea typeface="+mn-ea"/>
                          <a:cs typeface="Arial" panose="020B0604020202020204" pitchFamily="34" charset="0"/>
                        </a:rPr>
                        <a:t>SortedList</a:t>
                      </a:r>
                      <a:r>
                        <a:rPr lang="en-US" sz="1800" kern="1200" dirty="0">
                          <a:solidFill>
                            <a:schemeClr val="accent4"/>
                          </a:solidFill>
                          <a:latin typeface="Arial" panose="020B0604020202020204" pitchFamily="34" charset="0"/>
                          <a:ea typeface="+mn-ea"/>
                          <a:cs typeface="Arial" panose="020B0604020202020204" pitchFamily="34" charset="0"/>
                        </a:rPr>
                        <a:t> stores key and value pairs. It automatically arranges elements in ascending order of key by default. C# includes both, generic and non-generic </a:t>
                      </a:r>
                      <a:r>
                        <a:rPr lang="en-US" sz="1800" kern="1200" dirty="0" err="1">
                          <a:solidFill>
                            <a:srgbClr val="0070C0"/>
                          </a:solidFill>
                          <a:latin typeface="Arial" panose="020B0604020202020204" pitchFamily="34" charset="0"/>
                          <a:ea typeface="+mn-ea"/>
                          <a:cs typeface="Arial" panose="020B0604020202020204" pitchFamily="34" charset="0"/>
                        </a:rPr>
                        <a:t>SortedList</a:t>
                      </a:r>
                      <a:r>
                        <a:rPr lang="en-US" sz="1800" kern="1200" dirty="0">
                          <a:solidFill>
                            <a:schemeClr val="accent4"/>
                          </a:solidFill>
                          <a:latin typeface="Arial" panose="020B0604020202020204" pitchFamily="34" charset="0"/>
                          <a:ea typeface="+mn-ea"/>
                          <a:cs typeface="Arial" panose="020B0604020202020204" pitchFamily="34" charset="0"/>
                        </a:rPr>
                        <a:t> collection.</a:t>
                      </a: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44793">
                <a:tc>
                  <a:txBody>
                    <a:bodyPr/>
                    <a:lstStyle/>
                    <a:p>
                      <a:pPr marL="0" algn="ctr" defTabSz="914400" rtl="0" eaLnBrk="1" fontAlgn="t" latinLnBrk="0" hangingPunct="1"/>
                      <a:r>
                        <a:rPr lang="en-US" sz="2000" b="0" kern="1200" dirty="0">
                          <a:solidFill>
                            <a:srgbClr val="00B050"/>
                          </a:solidFill>
                          <a:latin typeface="Arial" panose="020B0604020202020204" pitchFamily="34" charset="0"/>
                          <a:ea typeface="+mn-ea"/>
                          <a:cs typeface="Arial" panose="020B0604020202020204" pitchFamily="34" charset="0"/>
                          <a:hlinkClick r:id="rId6"/>
                        </a:rPr>
                        <a:t>Stack</a:t>
                      </a:r>
                      <a:endParaRPr lang="en-US" sz="2000" b="0" kern="1200" dirty="0">
                        <a:solidFill>
                          <a:srgbClr val="00B050"/>
                        </a:solidFill>
                        <a:latin typeface="Arial" panose="020B0604020202020204" pitchFamily="34" charset="0"/>
                        <a:ea typeface="+mn-ea"/>
                        <a:cs typeface="Arial" panose="020B0604020202020204" pitchFamily="34" charset="0"/>
                      </a:endParaRP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algn="ctr" defTabSz="914400" rtl="0" eaLnBrk="1" fontAlgn="t" latinLnBrk="0" hangingPunct="1"/>
                      <a:r>
                        <a:rPr lang="en-US" sz="1800" kern="1200" dirty="0">
                          <a:solidFill>
                            <a:srgbClr val="0070C0"/>
                          </a:solidFill>
                          <a:latin typeface="Arial" panose="020B0604020202020204" pitchFamily="34" charset="0"/>
                          <a:ea typeface="+mn-ea"/>
                          <a:cs typeface="Arial" panose="020B0604020202020204" pitchFamily="34" charset="0"/>
                        </a:rPr>
                        <a:t>Stack</a:t>
                      </a:r>
                      <a:r>
                        <a:rPr lang="en-US" sz="1800" kern="1200" dirty="0">
                          <a:solidFill>
                            <a:schemeClr val="accent4"/>
                          </a:solidFill>
                          <a:latin typeface="Arial" panose="020B0604020202020204" pitchFamily="34" charset="0"/>
                          <a:ea typeface="+mn-ea"/>
                          <a:cs typeface="Arial" panose="020B0604020202020204" pitchFamily="34" charset="0"/>
                        </a:rPr>
                        <a:t> stores the values in LIFO style (Last In First Out). It provides a Push() method to add a value and Pop() &amp; Peek() methods to retrieve values. C# includes both, generic and non-generic Stack.</a:t>
                      </a: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884079">
                <a:tc>
                  <a:txBody>
                    <a:bodyPr/>
                    <a:lstStyle/>
                    <a:p>
                      <a:pPr marL="0" algn="ctr" defTabSz="914400" rtl="0" eaLnBrk="1" fontAlgn="t" latinLnBrk="0" hangingPunct="1"/>
                      <a:r>
                        <a:rPr lang="en-US" sz="2000" b="0" kern="1200" dirty="0">
                          <a:solidFill>
                            <a:srgbClr val="00B050"/>
                          </a:solidFill>
                          <a:latin typeface="Arial" panose="020B0604020202020204" pitchFamily="34" charset="0"/>
                          <a:ea typeface="+mn-ea"/>
                          <a:cs typeface="Arial" panose="020B0604020202020204" pitchFamily="34" charset="0"/>
                          <a:hlinkClick r:id="rId7"/>
                        </a:rPr>
                        <a:t>Queue</a:t>
                      </a:r>
                      <a:endParaRPr lang="en-US" sz="2000" b="0" kern="1200" dirty="0">
                        <a:solidFill>
                          <a:srgbClr val="00B050"/>
                        </a:solidFill>
                        <a:latin typeface="Arial" panose="020B0604020202020204" pitchFamily="34" charset="0"/>
                        <a:ea typeface="+mn-ea"/>
                        <a:cs typeface="Arial" panose="020B0604020202020204" pitchFamily="34" charset="0"/>
                      </a:endParaRP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algn="ctr" defTabSz="914400" rtl="0" eaLnBrk="1" fontAlgn="t" latinLnBrk="0" hangingPunct="1"/>
                      <a:r>
                        <a:rPr lang="en-US" sz="1800" kern="1200" dirty="0">
                          <a:solidFill>
                            <a:srgbClr val="0070C0"/>
                          </a:solidFill>
                          <a:latin typeface="Arial" panose="020B0604020202020204" pitchFamily="34" charset="0"/>
                          <a:ea typeface="+mn-ea"/>
                          <a:cs typeface="Arial" panose="020B0604020202020204" pitchFamily="34" charset="0"/>
                        </a:rPr>
                        <a:t>Queue</a:t>
                      </a:r>
                      <a:r>
                        <a:rPr lang="en-US" sz="1800" kern="1200" dirty="0">
                          <a:solidFill>
                            <a:schemeClr val="accent4"/>
                          </a:solidFill>
                          <a:latin typeface="Arial" panose="020B0604020202020204" pitchFamily="34" charset="0"/>
                          <a:ea typeface="+mn-ea"/>
                          <a:cs typeface="Arial" panose="020B0604020202020204" pitchFamily="34" charset="0"/>
                        </a:rPr>
                        <a:t> stores the values in FIFO style (First In First Out). It keeps the order in which the values were added. It provides an </a:t>
                      </a:r>
                      <a:r>
                        <a:rPr lang="en-US" sz="1800" kern="1200" dirty="0" err="1">
                          <a:solidFill>
                            <a:schemeClr val="accent4"/>
                          </a:solidFill>
                          <a:latin typeface="Arial" panose="020B0604020202020204" pitchFamily="34" charset="0"/>
                          <a:ea typeface="+mn-ea"/>
                          <a:cs typeface="Arial" panose="020B0604020202020204" pitchFamily="34" charset="0"/>
                        </a:rPr>
                        <a:t>Enqueue</a:t>
                      </a:r>
                      <a:r>
                        <a:rPr lang="en-US" sz="1800" kern="1200" dirty="0">
                          <a:solidFill>
                            <a:schemeClr val="accent4"/>
                          </a:solidFill>
                          <a:latin typeface="Arial" panose="020B0604020202020204" pitchFamily="34" charset="0"/>
                          <a:ea typeface="+mn-ea"/>
                          <a:cs typeface="Arial" panose="020B0604020202020204" pitchFamily="34" charset="0"/>
                        </a:rPr>
                        <a:t>() method to add values and a </a:t>
                      </a:r>
                      <a:r>
                        <a:rPr lang="en-US" sz="1800" kern="1200" dirty="0" err="1">
                          <a:solidFill>
                            <a:schemeClr val="accent4"/>
                          </a:solidFill>
                          <a:latin typeface="Arial" panose="020B0604020202020204" pitchFamily="34" charset="0"/>
                          <a:ea typeface="+mn-ea"/>
                          <a:cs typeface="Arial" panose="020B0604020202020204" pitchFamily="34" charset="0"/>
                        </a:rPr>
                        <a:t>Dequeue</a:t>
                      </a:r>
                      <a:r>
                        <a:rPr lang="en-US" sz="1800" kern="1200" dirty="0">
                          <a:solidFill>
                            <a:schemeClr val="accent4"/>
                          </a:solidFill>
                          <a:latin typeface="Arial" panose="020B0604020202020204" pitchFamily="34" charset="0"/>
                          <a:ea typeface="+mn-ea"/>
                          <a:cs typeface="Arial" panose="020B0604020202020204" pitchFamily="34" charset="0"/>
                        </a:rPr>
                        <a:t>() method to retrieve values from the collection. C# includes generic and non-generic Queue.</a:t>
                      </a: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412542" y="5915882"/>
            <a:ext cx="10866783" cy="400110"/>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Read More about </a:t>
            </a:r>
            <a:r>
              <a:rPr lang="en-US" sz="1700" dirty="0" err="1">
                <a:solidFill>
                  <a:srgbClr val="0070C0"/>
                </a:solidFill>
                <a:latin typeface="Arial" panose="020B0604020202020204" pitchFamily="34" charset="0"/>
                <a:cs typeface="Arial" panose="020B0604020202020204" pitchFamily="34" charset="0"/>
              </a:rPr>
              <a:t>Hashtable</a:t>
            </a:r>
            <a:r>
              <a:rPr lang="en-US" sz="2000" dirty="0">
                <a:solidFill>
                  <a:schemeClr val="accent4"/>
                </a:solidFill>
                <a:latin typeface="Arial" panose="020B0604020202020204" pitchFamily="34" charset="0"/>
                <a:cs typeface="Arial" panose="020B0604020202020204" pitchFamily="34" charset="0"/>
              </a:rPr>
              <a:t> , and </a:t>
            </a:r>
            <a:r>
              <a:rPr lang="en-US" sz="1700" dirty="0" err="1">
                <a:solidFill>
                  <a:srgbClr val="0070C0"/>
                </a:solidFill>
                <a:latin typeface="Arial" panose="020B0604020202020204" pitchFamily="34" charset="0"/>
                <a:cs typeface="Arial" panose="020B0604020202020204" pitchFamily="34" charset="0"/>
              </a:rPr>
              <a:t>BitArray</a:t>
            </a:r>
            <a:r>
              <a:rPr lang="en-US" sz="2000" dirty="0">
                <a:solidFill>
                  <a:schemeClr val="accent4"/>
                </a:solidFill>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147273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11" name="TextBox 10"/>
          <p:cNvSpPr txBox="1"/>
          <p:nvPr/>
        </p:nvSpPr>
        <p:spPr>
          <a:xfrm>
            <a:off x="457922" y="712453"/>
            <a:ext cx="10501469" cy="1938992"/>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hlinkClick r:id="rId3"/>
              </a:rPr>
              <a:t>generic </a:t>
            </a:r>
            <a:r>
              <a:rPr lang="en-US" sz="2400" dirty="0">
                <a:solidFill>
                  <a:schemeClr val="accent4"/>
                </a:solidFill>
                <a:latin typeface="Arial" panose="020B0604020202020204" pitchFamily="34" charset="0"/>
                <a:cs typeface="Arial" panose="020B0604020202020204" pitchFamily="34" charset="0"/>
                <a:hlinkClick r:id="rId3"/>
              </a:rPr>
              <a:t>collections</a:t>
            </a: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endParaRPr lang="en-US" sz="1400" dirty="0" smtClean="0">
              <a:solidFill>
                <a:schemeClr val="accent4"/>
              </a:solidFill>
              <a:latin typeface="Arial" panose="020B0604020202020204" pitchFamily="34" charset="0"/>
              <a:cs typeface="Arial" panose="020B0604020202020204" pitchFamily="34" charset="0"/>
            </a:endParaRPr>
          </a:p>
          <a:p>
            <a:r>
              <a:rPr lang="en-US" dirty="0" smtClean="0">
                <a:solidFill>
                  <a:schemeClr val="accent4"/>
                </a:solidFill>
                <a:latin typeface="Arial" panose="020B0604020202020204" pitchFamily="34" charset="0"/>
                <a:cs typeface="Arial" panose="020B0604020202020204" pitchFamily="34" charset="0"/>
              </a:rPr>
              <a:t>Specific </a:t>
            </a:r>
            <a:r>
              <a:rPr lang="en-US" dirty="0">
                <a:solidFill>
                  <a:schemeClr val="accent4"/>
                </a:solidFill>
                <a:latin typeface="Arial" panose="020B0604020202020204" pitchFamily="34" charset="0"/>
                <a:cs typeface="Arial" panose="020B0604020202020204" pitchFamily="34" charset="0"/>
              </a:rPr>
              <a:t>type</a:t>
            </a:r>
          </a:p>
          <a:p>
            <a:r>
              <a:rPr lang="en-US" dirty="0">
                <a:solidFill>
                  <a:schemeClr val="accent4"/>
                </a:solidFill>
                <a:latin typeface="Arial" panose="020B0604020202020204" pitchFamily="34" charset="0"/>
                <a:cs typeface="Arial" panose="020B0604020202020204" pitchFamily="34" charset="0"/>
              </a:rPr>
              <a:t>Array Size is not fixed</a:t>
            </a:r>
          </a:p>
          <a:p>
            <a:r>
              <a:rPr lang="en-US" dirty="0">
                <a:solidFill>
                  <a:schemeClr val="accent4"/>
                </a:solidFill>
                <a:latin typeface="Arial" panose="020B0604020202020204" pitchFamily="34" charset="0"/>
                <a:cs typeface="Arial" panose="020B0604020202020204" pitchFamily="34" charset="0"/>
              </a:rPr>
              <a:t>Elements can be added / removed at runtime</a:t>
            </a:r>
            <a:r>
              <a:rPr lang="en-US" sz="2400" dirty="0"/>
              <a:t>.</a:t>
            </a:r>
          </a:p>
          <a:p>
            <a:endParaRPr lang="en-US" sz="2200" dirty="0">
              <a:solidFill>
                <a:schemeClr val="accent4"/>
              </a:solidFill>
              <a:latin typeface="Arial" panose="020B0604020202020204" pitchFamily="34" charset="0"/>
              <a:cs typeface="Arial" panose="020B0604020202020204" pitchFamily="34" charset="0"/>
            </a:endParaRPr>
          </a:p>
        </p:txBody>
      </p:sp>
      <p:sp>
        <p:nvSpPr>
          <p:cNvPr id="3" name="Rectangle 2"/>
          <p:cNvSpPr/>
          <p:nvPr/>
        </p:nvSpPr>
        <p:spPr>
          <a:xfrm>
            <a:off x="457922" y="2504829"/>
            <a:ext cx="9827492" cy="3970318"/>
          </a:xfrm>
          <a:prstGeom prst="rect">
            <a:avLst/>
          </a:prstGeom>
          <a:solidFill>
            <a:schemeClr val="bg1">
              <a:lumMod val="75000"/>
              <a:alpha val="52000"/>
            </a:schemeClr>
          </a:solidFill>
        </p:spPr>
        <p:txBody>
          <a:bodyPr wrap="square">
            <a:spAutoFit/>
          </a:bodyPr>
          <a:lstStyle/>
          <a:p>
            <a:r>
              <a:rPr lang="en-US" b="1" dirty="0">
                <a:solidFill>
                  <a:srgbClr val="212121"/>
                </a:solidFill>
                <a:latin typeface="open sans"/>
              </a:rPr>
              <a:t>List</a:t>
            </a:r>
            <a:r>
              <a:rPr lang="en-US" b="1" dirty="0" smtClean="0">
                <a:solidFill>
                  <a:srgbClr val="212121"/>
                </a:solidFill>
                <a:latin typeface="open sans"/>
              </a:rPr>
              <a:t>:</a:t>
            </a:r>
            <a:endParaRPr lang="en-US" dirty="0">
              <a:solidFill>
                <a:srgbClr val="212121"/>
              </a:solidFill>
              <a:latin typeface="open sans"/>
            </a:endParaRPr>
          </a:p>
          <a:p>
            <a:pPr lvl="1"/>
            <a:r>
              <a:rPr lang="en-US" b="1" dirty="0">
                <a:solidFill>
                  <a:srgbClr val="006699"/>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System.Collections.Generic</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b="1" dirty="0">
                <a:solidFill>
                  <a:srgbClr val="006699"/>
                </a:solidFill>
                <a:latin typeface="Consolas" panose="020B0609020204030204" pitchFamily="49" charset="0"/>
              </a:rPr>
              <a:t>protected</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void</a:t>
            </a:r>
            <a:r>
              <a:rPr lang="en-US" dirty="0">
                <a:solidFill>
                  <a:srgbClr val="000000"/>
                </a:solidFill>
                <a:latin typeface="Consolas" panose="020B0609020204030204" pitchFamily="49" charset="0"/>
              </a:rPr>
              <a:t> Button1_Click(</a:t>
            </a:r>
            <a:r>
              <a:rPr lang="en-US" b="1" dirty="0">
                <a:solidFill>
                  <a:srgbClr val="006699"/>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List&lt;</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lst</a:t>
            </a:r>
            <a:r>
              <a:rPr lang="en-US" dirty="0">
                <a:solidFill>
                  <a:srgbClr val="000000"/>
                </a:solidFill>
                <a:latin typeface="Consolas" panose="020B0609020204030204" pitchFamily="49" charset="0"/>
              </a:rPr>
              <a:t> = </a:t>
            </a:r>
            <a:r>
              <a:rPr lang="en-US" b="1" dirty="0">
                <a:solidFill>
                  <a:srgbClr val="006699"/>
                </a:solidFill>
                <a:latin typeface="Consolas" panose="020B0609020204030204" pitchFamily="49" charset="0"/>
              </a:rPr>
              <a:t>new</a:t>
            </a:r>
            <a:r>
              <a:rPr lang="en-US" dirty="0">
                <a:solidFill>
                  <a:srgbClr val="000000"/>
                </a:solidFill>
                <a:latin typeface="Consolas" panose="020B0609020204030204" pitchFamily="49" charset="0"/>
              </a:rPr>
              <a:t> List&lt;</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&gt;();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lst.Add</a:t>
            </a:r>
            <a:r>
              <a:rPr lang="en-US" dirty="0">
                <a:solidFill>
                  <a:srgbClr val="000000"/>
                </a:solidFill>
                <a:latin typeface="Consolas" panose="020B0609020204030204" pitchFamily="49" charset="0"/>
              </a:rPr>
              <a:t>(100);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lst.Add</a:t>
            </a:r>
            <a:r>
              <a:rPr lang="en-US" dirty="0">
                <a:solidFill>
                  <a:srgbClr val="000000"/>
                </a:solidFill>
                <a:latin typeface="Consolas" panose="020B0609020204030204" pitchFamily="49" charset="0"/>
              </a:rPr>
              <a:t>(200);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lst.Add</a:t>
            </a:r>
            <a:r>
              <a:rPr lang="en-US" dirty="0">
                <a:solidFill>
                  <a:srgbClr val="000000"/>
                </a:solidFill>
                <a:latin typeface="Consolas" panose="020B0609020204030204" pitchFamily="49" charset="0"/>
              </a:rPr>
              <a:t>(300);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lst.Add</a:t>
            </a:r>
            <a:r>
              <a:rPr lang="en-US" dirty="0">
                <a:solidFill>
                  <a:srgbClr val="000000"/>
                </a:solidFill>
                <a:latin typeface="Consolas" panose="020B0609020204030204" pitchFamily="49" charset="0"/>
              </a:rPr>
              <a:t>(400);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b="1" dirty="0" err="1">
                <a:solidFill>
                  <a:srgbClr val="006699"/>
                </a:solidFill>
                <a:latin typeface="Consolas" panose="020B0609020204030204" pitchFamily="49" charset="0"/>
              </a:rPr>
              <a:t>foreach</a:t>
            </a:r>
            <a:r>
              <a:rPr lang="en-US" dirty="0">
                <a:solidFill>
                  <a:srgbClr val="000000"/>
                </a:solidFill>
                <a:latin typeface="Consolas" panose="020B0609020204030204" pitchFamily="49" charset="0"/>
              </a:rPr>
              <a:t> (</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lst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Console.Write</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"&lt;</a:t>
            </a:r>
            <a:r>
              <a:rPr lang="en-US" dirty="0" err="1">
                <a:solidFill>
                  <a:srgbClr val="0000FF"/>
                </a:solidFill>
                <a:latin typeface="Consolas" panose="020B0609020204030204" pitchFamily="49" charset="0"/>
              </a:rPr>
              <a:t>br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  </a:t>
            </a:r>
            <a:endParaRPr lang="en-US" dirty="0" smtClean="0">
              <a:solidFill>
                <a:srgbClr val="5C5C5C"/>
              </a:solidFill>
              <a:latin typeface="Consolas" panose="020B0609020204030204" pitchFamily="49" charset="0"/>
            </a:endParaRPr>
          </a:p>
          <a:p>
            <a:pPr lvl="1"/>
            <a:r>
              <a:rPr lang="en-US" dirty="0">
                <a:solidFill>
                  <a:srgbClr val="5C5C5C"/>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3188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6" name="Rectangle 5"/>
          <p:cNvSpPr/>
          <p:nvPr/>
        </p:nvSpPr>
        <p:spPr>
          <a:xfrm>
            <a:off x="227012" y="1264271"/>
            <a:ext cx="9827492" cy="5109091"/>
          </a:xfrm>
          <a:prstGeom prst="rect">
            <a:avLst/>
          </a:prstGeom>
          <a:solidFill>
            <a:schemeClr val="bg1">
              <a:lumMod val="75000"/>
              <a:alpha val="52000"/>
            </a:schemeClr>
          </a:solidFill>
        </p:spPr>
        <p:txBody>
          <a:bodyPr wrap="square">
            <a:spAutoFit/>
          </a:bodyPr>
          <a:lstStyle/>
          <a:p>
            <a:r>
              <a:rPr lang="en-US" sz="2000" b="1" dirty="0" err="1">
                <a:solidFill>
                  <a:schemeClr val="accent4"/>
                </a:solidFill>
                <a:latin typeface="Arial" panose="020B0604020202020204" pitchFamily="34" charset="0"/>
                <a:cs typeface="Arial" panose="020B0604020202020204" pitchFamily="34" charset="0"/>
              </a:rPr>
              <a:t>Dictonary</a:t>
            </a:r>
            <a:r>
              <a:rPr lang="en-US" sz="2000" b="1" dirty="0">
                <a:solidFill>
                  <a:schemeClr val="accent4"/>
                </a:solidFill>
                <a:latin typeface="Arial" panose="020B0604020202020204" pitchFamily="34" charset="0"/>
                <a:cs typeface="Arial" panose="020B0604020202020204" pitchFamily="34" charset="0"/>
              </a:rPr>
              <a:t>: </a:t>
            </a:r>
          </a:p>
          <a:p>
            <a:endParaRPr lang="en-US" dirty="0" smtClean="0"/>
          </a:p>
          <a:p>
            <a:r>
              <a:rPr lang="en-US" dirty="0"/>
              <a:t/>
            </a:r>
            <a:br>
              <a:rPr lang="en-US" dirty="0"/>
            </a:br>
            <a:r>
              <a:rPr lang="en-US" b="1" dirty="0">
                <a:solidFill>
                  <a:srgbClr val="006699"/>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System.Collections.Generic</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protected</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void</a:t>
            </a:r>
            <a:r>
              <a:rPr lang="en-US" dirty="0">
                <a:solidFill>
                  <a:srgbClr val="000000"/>
                </a:solidFill>
                <a:latin typeface="Consolas" panose="020B0609020204030204" pitchFamily="49" charset="0"/>
              </a:rPr>
              <a:t> Button1_Click(</a:t>
            </a:r>
            <a:r>
              <a:rPr lang="en-US" b="1" dirty="0">
                <a:solidFill>
                  <a:srgbClr val="006699"/>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Dictionary&lt;</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dct</a:t>
            </a:r>
            <a:r>
              <a:rPr lang="en-US" dirty="0">
                <a:solidFill>
                  <a:srgbClr val="000000"/>
                </a:solidFill>
                <a:latin typeface="Consolas" panose="020B0609020204030204" pitchFamily="49" charset="0"/>
              </a:rPr>
              <a:t> = </a:t>
            </a:r>
            <a:r>
              <a:rPr lang="en-US" b="1" dirty="0">
                <a:solidFill>
                  <a:srgbClr val="006699"/>
                </a:solidFill>
                <a:latin typeface="Consolas" panose="020B0609020204030204" pitchFamily="49" charset="0"/>
              </a:rPr>
              <a:t>new</a:t>
            </a:r>
            <a:r>
              <a:rPr lang="en-US" dirty="0">
                <a:solidFill>
                  <a:srgbClr val="000000"/>
                </a:solidFill>
                <a:latin typeface="Consolas" panose="020B0609020204030204" pitchFamily="49" charset="0"/>
              </a:rPr>
              <a:t> Dictionary&lt;</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dct.Add</a:t>
            </a:r>
            <a:r>
              <a:rPr lang="en-US" dirty="0">
                <a:solidFill>
                  <a:srgbClr val="000000"/>
                </a:solidFill>
                <a:latin typeface="Consolas" panose="020B0609020204030204" pitchFamily="49" charset="0"/>
              </a:rPr>
              <a:t>(1, </a:t>
            </a:r>
            <a:r>
              <a:rPr lang="en-US" dirty="0">
                <a:solidFill>
                  <a:srgbClr val="0000FF"/>
                </a:solidFill>
                <a:latin typeface="Consolas" panose="020B0609020204030204" pitchFamily="49" charset="0"/>
              </a:rPr>
              <a:t>"cs.net"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dct.Add</a:t>
            </a:r>
            <a:r>
              <a:rPr lang="en-US" dirty="0">
                <a:solidFill>
                  <a:srgbClr val="000000"/>
                </a:solidFill>
                <a:latin typeface="Consolas" panose="020B0609020204030204" pitchFamily="49" charset="0"/>
              </a:rPr>
              <a:t>(2, </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dct.Add</a:t>
            </a:r>
            <a:r>
              <a:rPr lang="en-US" dirty="0">
                <a:solidFill>
                  <a:srgbClr val="000000"/>
                </a:solidFill>
                <a:latin typeface="Consolas" panose="020B0609020204030204" pitchFamily="49" charset="0"/>
              </a:rPr>
              <a:t>(3, </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dct.Add</a:t>
            </a:r>
            <a:r>
              <a:rPr lang="en-US" dirty="0">
                <a:solidFill>
                  <a:srgbClr val="000000"/>
                </a:solidFill>
                <a:latin typeface="Consolas" panose="020B0609020204030204" pitchFamily="49" charset="0"/>
              </a:rPr>
              <a:t>(4, </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b="1" dirty="0" err="1">
                <a:solidFill>
                  <a:srgbClr val="006699"/>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KeyValuePair</a:t>
            </a:r>
            <a:r>
              <a:rPr lang="en-US" dirty="0">
                <a:solidFill>
                  <a:srgbClr val="000000"/>
                </a:solidFill>
                <a:latin typeface="Consolas" panose="020B0609020204030204" pitchFamily="49" charset="0"/>
              </a:rPr>
              <a:t>&lt;</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kvp</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dct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Console.Write</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kvp.Key</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kvp.Value</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Console.Write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"&lt;</a:t>
            </a:r>
            <a:r>
              <a:rPr lang="en-US" dirty="0" err="1">
                <a:solidFill>
                  <a:srgbClr val="0000FF"/>
                </a:solidFill>
                <a:latin typeface="Consolas" panose="020B0609020204030204" pitchFamily="49" charset="0"/>
              </a:rPr>
              <a:t>br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b="0" i="0" dirty="0">
              <a:solidFill>
                <a:srgbClr val="5C5C5C"/>
              </a:solidFill>
              <a:effectLst/>
              <a:latin typeface="Consolas" panose="020B0609020204030204" pitchFamily="49" charset="0"/>
            </a:endParaRPr>
          </a:p>
        </p:txBody>
      </p:sp>
      <p:sp>
        <p:nvSpPr>
          <p:cNvPr id="7" name="TextBox 6"/>
          <p:cNvSpPr txBox="1"/>
          <p:nvPr/>
        </p:nvSpPr>
        <p:spPr>
          <a:xfrm>
            <a:off x="457922" y="712453"/>
            <a:ext cx="10501469"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hlinkClick r:id="rId3"/>
              </a:rPr>
              <a:t>generic collections</a:t>
            </a:r>
            <a:endParaRPr lang="en-US" sz="2400" dirty="0"/>
          </a:p>
        </p:txBody>
      </p:sp>
    </p:spTree>
    <p:extLst>
      <p:ext uri="{BB962C8B-B14F-4D97-AF65-F5344CB8AC3E}">
        <p14:creationId xmlns:p14="http://schemas.microsoft.com/office/powerpoint/2010/main" val="194313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6" name="Rectangle 5"/>
          <p:cNvSpPr/>
          <p:nvPr/>
        </p:nvSpPr>
        <p:spPr>
          <a:xfrm>
            <a:off x="227012" y="1110098"/>
            <a:ext cx="10278438" cy="5447645"/>
          </a:xfrm>
          <a:prstGeom prst="rect">
            <a:avLst/>
          </a:prstGeom>
          <a:solidFill>
            <a:schemeClr val="bg1">
              <a:lumMod val="75000"/>
              <a:alpha val="52000"/>
            </a:schemeClr>
          </a:solidFill>
        </p:spPr>
        <p:txBody>
          <a:bodyPr wrap="square">
            <a:spAutoFit/>
          </a:bodyPr>
          <a:lstStyle/>
          <a:p>
            <a:r>
              <a:rPr lang="en-US" dirty="0">
                <a:solidFill>
                  <a:srgbClr val="000000"/>
                </a:solidFill>
                <a:latin typeface="Consolas" panose="020B0609020204030204" pitchFamily="49" charset="0"/>
              </a:rPr>
              <a:t>  </a:t>
            </a:r>
            <a:r>
              <a:rPr lang="en-US" sz="2400" b="1" dirty="0" err="1">
                <a:latin typeface="Book Antiqua" panose="02040602050305030304" pitchFamily="18" charset="0"/>
              </a:rPr>
              <a:t>SortedList</a:t>
            </a:r>
            <a:r>
              <a:rPr lang="en-US" b="1" dirty="0" smtClean="0"/>
              <a:t>:</a:t>
            </a:r>
            <a:br>
              <a:rPr lang="en-US" b="1" dirty="0" smtClean="0"/>
            </a:br>
            <a:endParaRPr lang="en-US" b="1" dirty="0" smtClean="0"/>
          </a:p>
          <a:p>
            <a:r>
              <a:rPr lang="en-US" dirty="0" smtClean="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System.Collections.Generic</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endParaRPr lang="en-US" dirty="0">
              <a:solidFill>
                <a:srgbClr val="5C5C5C"/>
              </a:solidFill>
              <a:latin typeface="Consolas" panose="020B0609020204030204" pitchFamily="49" charset="0"/>
            </a:endParaRPr>
          </a:p>
          <a:p>
            <a:r>
              <a:rPr lang="en-US" b="1" dirty="0">
                <a:solidFill>
                  <a:srgbClr val="006699"/>
                </a:solidFill>
                <a:latin typeface="Consolas" panose="020B0609020204030204" pitchFamily="49" charset="0"/>
              </a:rPr>
              <a:t>protected</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void</a:t>
            </a:r>
            <a:r>
              <a:rPr lang="en-US" dirty="0">
                <a:solidFill>
                  <a:srgbClr val="000000"/>
                </a:solidFill>
                <a:latin typeface="Consolas" panose="020B0609020204030204" pitchFamily="49" charset="0"/>
              </a:rPr>
              <a:t> Button3_Click(</a:t>
            </a:r>
            <a:r>
              <a:rPr lang="en-US" b="1" dirty="0">
                <a:solidFill>
                  <a:srgbClr val="006699"/>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SortedList</a:t>
            </a: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sl</a:t>
            </a:r>
            <a:r>
              <a:rPr lang="en-US" dirty="0">
                <a:solidFill>
                  <a:srgbClr val="000000"/>
                </a:solidFill>
                <a:latin typeface="Consolas" panose="020B0609020204030204" pitchFamily="49" charset="0"/>
              </a:rPr>
              <a:t> = </a:t>
            </a:r>
            <a:r>
              <a:rPr lang="en-US" b="1" dirty="0">
                <a:solidFill>
                  <a:srgbClr val="006699"/>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SortedList</a:t>
            </a: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sl.Add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ora</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"oracle"</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sl.Add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vb</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sl.Add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cs</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"cs.net"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sl.Add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"asp"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"asp.net"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b="1" dirty="0" err="1">
                <a:solidFill>
                  <a:srgbClr val="006699"/>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KeyValuePair</a:t>
            </a: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kvp</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sl</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err="1">
                <a:solidFill>
                  <a:srgbClr val="000000"/>
                </a:solidFill>
                <a:latin typeface="Consolas" panose="020B0609020204030204" pitchFamily="49" charset="0"/>
              </a:rPr>
              <a:t>Response.Write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kvp.Key</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kvp.Value</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err="1">
                <a:solidFill>
                  <a:srgbClr val="000000"/>
                </a:solidFill>
                <a:latin typeface="Consolas" panose="020B0609020204030204" pitchFamily="49" charset="0"/>
              </a:rPr>
              <a:t>Response.Write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"&lt;</a:t>
            </a:r>
            <a:r>
              <a:rPr lang="en-US" dirty="0" err="1">
                <a:solidFill>
                  <a:srgbClr val="0000FF"/>
                </a:solidFill>
                <a:latin typeface="Consolas" panose="020B0609020204030204" pitchFamily="49" charset="0"/>
              </a:rPr>
              <a:t>br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endParaRPr lang="en-US" b="0" i="0" dirty="0">
              <a:solidFill>
                <a:srgbClr val="5C5C5C"/>
              </a:solidFill>
              <a:effectLst/>
              <a:latin typeface="Consolas" panose="020B0609020204030204" pitchFamily="49" charset="0"/>
            </a:endParaRPr>
          </a:p>
        </p:txBody>
      </p:sp>
      <p:sp>
        <p:nvSpPr>
          <p:cNvPr id="4" name="TextBox 3"/>
          <p:cNvSpPr txBox="1"/>
          <p:nvPr/>
        </p:nvSpPr>
        <p:spPr>
          <a:xfrm>
            <a:off x="566410" y="542835"/>
            <a:ext cx="10501469"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hlinkClick r:id="rId3"/>
              </a:rPr>
              <a:t>generic collections</a:t>
            </a:r>
            <a:endParaRPr lang="en-US" sz="2400" dirty="0"/>
          </a:p>
        </p:txBody>
      </p:sp>
    </p:spTree>
    <p:extLst>
      <p:ext uri="{BB962C8B-B14F-4D97-AF65-F5344CB8AC3E}">
        <p14:creationId xmlns:p14="http://schemas.microsoft.com/office/powerpoint/2010/main" val="200749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6" name="Rectangle 5"/>
          <p:cNvSpPr/>
          <p:nvPr/>
        </p:nvSpPr>
        <p:spPr>
          <a:xfrm>
            <a:off x="342467" y="1250500"/>
            <a:ext cx="9827492" cy="5170646"/>
          </a:xfrm>
          <a:prstGeom prst="rect">
            <a:avLst/>
          </a:prstGeom>
          <a:solidFill>
            <a:schemeClr val="bg1">
              <a:lumMod val="75000"/>
              <a:alpha val="52000"/>
            </a:schemeClr>
          </a:solidFill>
        </p:spPr>
        <p:txBody>
          <a:bodyPr wrap="square">
            <a:spAutoFit/>
          </a:bodyPr>
          <a:lstStyle/>
          <a:p>
            <a:r>
              <a:rPr lang="en-US" dirty="0" smtClean="0">
                <a:solidFill>
                  <a:srgbClr val="000000"/>
                </a:solidFill>
                <a:latin typeface="Consolas" panose="020B0609020204030204" pitchFamily="49" charset="0"/>
              </a:rPr>
              <a:t>  </a:t>
            </a:r>
            <a:r>
              <a:rPr lang="en-US" sz="2400" b="1" dirty="0" smtClean="0">
                <a:latin typeface="Book Antiqua" panose="02040602050305030304" pitchFamily="18" charset="0"/>
              </a:rPr>
              <a:t>Stack</a:t>
            </a:r>
            <a:r>
              <a:rPr lang="en-US" b="1" dirty="0" smtClean="0"/>
              <a:t>: </a:t>
            </a:r>
            <a:br>
              <a:rPr lang="en-US" b="1" dirty="0" smtClean="0"/>
            </a:br>
            <a:r>
              <a:rPr lang="en-US" b="1" dirty="0">
                <a:solidFill>
                  <a:srgbClr val="006699"/>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System.Collections.Generic</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endParaRPr lang="en-US" dirty="0">
              <a:solidFill>
                <a:srgbClr val="5C5C5C"/>
              </a:solidFill>
              <a:latin typeface="Consolas" panose="020B0609020204030204" pitchFamily="49" charset="0"/>
            </a:endParaRPr>
          </a:p>
          <a:p>
            <a:r>
              <a:rPr lang="en-US" b="1" dirty="0">
                <a:solidFill>
                  <a:srgbClr val="006699"/>
                </a:solidFill>
                <a:latin typeface="Consolas" panose="020B0609020204030204" pitchFamily="49" charset="0"/>
              </a:rPr>
              <a:t>protected</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void</a:t>
            </a:r>
            <a:r>
              <a:rPr lang="en-US" dirty="0">
                <a:solidFill>
                  <a:srgbClr val="000000"/>
                </a:solidFill>
                <a:latin typeface="Consolas" panose="020B0609020204030204" pitchFamily="49" charset="0"/>
              </a:rPr>
              <a:t> Button4_Click(</a:t>
            </a:r>
            <a:r>
              <a:rPr lang="en-US" b="1" dirty="0">
                <a:solidFill>
                  <a:srgbClr val="006699"/>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Stack&lt;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stk</a:t>
            </a:r>
            <a:r>
              <a:rPr lang="en-US" dirty="0">
                <a:solidFill>
                  <a:srgbClr val="000000"/>
                </a:solidFill>
                <a:latin typeface="Consolas" panose="020B0609020204030204" pitchFamily="49" charset="0"/>
              </a:rPr>
              <a:t> = </a:t>
            </a:r>
            <a:r>
              <a:rPr lang="en-US" b="1" dirty="0">
                <a:solidFill>
                  <a:srgbClr val="006699"/>
                </a:solidFill>
                <a:latin typeface="Consolas" panose="020B0609020204030204" pitchFamily="49" charset="0"/>
              </a:rPr>
              <a:t>new</a:t>
            </a:r>
            <a:r>
              <a:rPr lang="en-US" dirty="0">
                <a:solidFill>
                  <a:srgbClr val="000000"/>
                </a:solidFill>
                <a:latin typeface="Consolas" panose="020B0609020204030204" pitchFamily="49" charset="0"/>
              </a:rPr>
              <a:t> Stack&lt;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stk.Push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"cs.net"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stk.Push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stk.Push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"asp.net"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stk.Push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sqlserver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b="1" dirty="0" err="1">
                <a:solidFill>
                  <a:srgbClr val="006699"/>
                </a:solidFill>
                <a:latin typeface="Consolas" panose="020B0609020204030204" pitchFamily="49" charset="0"/>
              </a:rPr>
              <a:t>foreach</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 s </a:t>
            </a:r>
            <a:r>
              <a:rPr lang="en-US" b="1" dirty="0">
                <a:solidFill>
                  <a:srgbClr val="006699"/>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stk</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Console.Write</a:t>
            </a:r>
            <a:r>
              <a:rPr lang="en-US" dirty="0" smtClean="0">
                <a:solidFill>
                  <a:srgbClr val="000000"/>
                </a:solidFill>
                <a:latin typeface="Consolas" panose="020B0609020204030204" pitchFamily="49" charset="0"/>
              </a:rPr>
              <a:t>(s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"&lt;</a:t>
            </a:r>
            <a:r>
              <a:rPr lang="en-US" dirty="0" err="1">
                <a:solidFill>
                  <a:srgbClr val="0000FF"/>
                </a:solidFill>
                <a:latin typeface="Consolas" panose="020B0609020204030204" pitchFamily="49" charset="0"/>
              </a:rPr>
              <a:t>br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b="1" dirty="0" smtClean="0"/>
              <a:t/>
            </a:r>
            <a:br>
              <a:rPr lang="en-US" b="1" dirty="0" smtClean="0"/>
            </a:br>
            <a:r>
              <a:rPr lang="en-US" dirty="0" smtClean="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sp>
        <p:nvSpPr>
          <p:cNvPr id="4" name="TextBox 3"/>
          <p:cNvSpPr txBox="1"/>
          <p:nvPr/>
        </p:nvSpPr>
        <p:spPr>
          <a:xfrm>
            <a:off x="342467" y="622300"/>
            <a:ext cx="10501469"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hlinkClick r:id="rId3"/>
              </a:rPr>
              <a:t>generic collections</a:t>
            </a:r>
            <a:endParaRPr lang="en-US" sz="2400" dirty="0"/>
          </a:p>
        </p:txBody>
      </p:sp>
    </p:spTree>
    <p:extLst>
      <p:ext uri="{BB962C8B-B14F-4D97-AF65-F5344CB8AC3E}">
        <p14:creationId xmlns:p14="http://schemas.microsoft.com/office/powerpoint/2010/main" val="120949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6" name="Rectangle 5"/>
          <p:cNvSpPr/>
          <p:nvPr/>
        </p:nvSpPr>
        <p:spPr>
          <a:xfrm>
            <a:off x="342467" y="1264271"/>
            <a:ext cx="9827492" cy="5170646"/>
          </a:xfrm>
          <a:prstGeom prst="rect">
            <a:avLst/>
          </a:prstGeom>
          <a:solidFill>
            <a:schemeClr val="bg1">
              <a:lumMod val="75000"/>
              <a:alpha val="52000"/>
            </a:schemeClr>
          </a:solidFill>
        </p:spPr>
        <p:txBody>
          <a:bodyPr wrap="square">
            <a:spAutoFit/>
          </a:bodyPr>
          <a:lstStyle/>
          <a:p>
            <a:r>
              <a:rPr lang="en-US" sz="2400" dirty="0" smtClean="0">
                <a:solidFill>
                  <a:srgbClr val="000000"/>
                </a:solidFill>
                <a:latin typeface="Book Antiqua" panose="02040602050305030304" pitchFamily="18" charset="0"/>
              </a:rPr>
              <a:t>  </a:t>
            </a:r>
            <a:r>
              <a:rPr lang="en-US" sz="2400" b="1" dirty="0" smtClean="0">
                <a:latin typeface="Book Antiqua" panose="02040602050305030304" pitchFamily="18" charset="0"/>
              </a:rPr>
              <a:t>Queue:</a:t>
            </a:r>
            <a:br>
              <a:rPr lang="en-US" sz="2400" b="1" dirty="0" smtClean="0">
                <a:latin typeface="Book Antiqua" panose="02040602050305030304" pitchFamily="18" charset="0"/>
              </a:rPr>
            </a:br>
            <a:r>
              <a:rPr lang="en-US" b="1" dirty="0" smtClean="0">
                <a:latin typeface="Book Antiqua" panose="02040602050305030304" pitchFamily="18" charset="0"/>
              </a:rPr>
              <a:t/>
            </a:r>
            <a:br>
              <a:rPr lang="en-US" b="1" dirty="0" smtClean="0">
                <a:latin typeface="Book Antiqua" panose="02040602050305030304" pitchFamily="18" charset="0"/>
              </a:rPr>
            </a:br>
            <a:r>
              <a:rPr lang="en-US" dirty="0">
                <a:solidFill>
                  <a:srgbClr val="000000"/>
                </a:solidFill>
                <a:latin typeface="Consolas" panose="020B0609020204030204" pitchFamily="49" charset="0"/>
              </a:rPr>
              <a:t>using </a:t>
            </a:r>
            <a:r>
              <a:rPr lang="en-US" dirty="0" err="1">
                <a:solidFill>
                  <a:srgbClr val="000000"/>
                </a:solidFill>
                <a:latin typeface="Consolas" panose="020B0609020204030204" pitchFamily="49" charset="0"/>
              </a:rPr>
              <a:t>System.Collections.Generic</a:t>
            </a:r>
            <a:r>
              <a:rPr lang="en-US" dirty="0">
                <a:solidFill>
                  <a:srgbClr val="000000"/>
                </a:solidFill>
                <a:latin typeface="Consolas" panose="020B0609020204030204" pitchFamily="49" charset="0"/>
              </a:rPr>
              <a:t>;</a:t>
            </a:r>
            <a:r>
              <a:rPr lang="en-US" dirty="0">
                <a:solidFill>
                  <a:srgbClr val="5C5C5C"/>
                </a:solidFill>
                <a:latin typeface="Consolas" panose="020B0609020204030204" pitchFamily="49" charset="0"/>
              </a:rPr>
              <a:t/>
            </a:r>
            <a:br>
              <a:rPr lang="en-US" dirty="0">
                <a:solidFill>
                  <a:srgbClr val="5C5C5C"/>
                </a:solidFill>
                <a:latin typeface="Consolas" panose="020B0609020204030204" pitchFamily="49" charset="0"/>
              </a:rPr>
            </a:br>
            <a:endParaRPr lang="en-US" dirty="0">
              <a:solidFill>
                <a:srgbClr val="5C5C5C"/>
              </a:solidFill>
              <a:latin typeface="Consolas" panose="020B0609020204030204" pitchFamily="49" charset="0"/>
            </a:endParaRPr>
          </a:p>
          <a:p>
            <a:r>
              <a:rPr lang="en-US" b="1" dirty="0">
                <a:solidFill>
                  <a:srgbClr val="006699"/>
                </a:solidFill>
                <a:latin typeface="Consolas" panose="020B0609020204030204" pitchFamily="49" charset="0"/>
              </a:rPr>
              <a:t>protected</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void</a:t>
            </a:r>
            <a:r>
              <a:rPr lang="en-US" dirty="0">
                <a:solidFill>
                  <a:srgbClr val="000000"/>
                </a:solidFill>
                <a:latin typeface="Consolas" panose="020B0609020204030204" pitchFamily="49" charset="0"/>
              </a:rPr>
              <a:t> Button1_Click(</a:t>
            </a:r>
            <a:r>
              <a:rPr lang="en-US" b="1" dirty="0">
                <a:solidFill>
                  <a:srgbClr val="006699"/>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Queue&lt;</a:t>
            </a:r>
            <a:r>
              <a:rPr lang="en-US" b="1" dirty="0" smtClean="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q = </a:t>
            </a:r>
            <a:r>
              <a:rPr lang="en-US" b="1" dirty="0">
                <a:solidFill>
                  <a:srgbClr val="006699"/>
                </a:solidFill>
                <a:latin typeface="Consolas" panose="020B0609020204030204" pitchFamily="49" charset="0"/>
              </a:rPr>
              <a:t>new</a:t>
            </a:r>
            <a:r>
              <a:rPr lang="en-US" dirty="0">
                <a:solidFill>
                  <a:srgbClr val="000000"/>
                </a:solidFill>
                <a:latin typeface="Consolas" panose="020B0609020204030204" pitchFamily="49" charset="0"/>
              </a:rPr>
              <a:t> Queue&lt;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q.Enqueue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"cs.net"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q.Enqueue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q.Enqueue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"asp.net"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q.Enqueue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sqlserver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b="1" dirty="0" err="1">
                <a:solidFill>
                  <a:srgbClr val="006699"/>
                </a:solidFill>
                <a:latin typeface="Consolas" panose="020B0609020204030204" pitchFamily="49" charset="0"/>
              </a:rPr>
              <a:t>foreach</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 s </a:t>
            </a:r>
            <a:r>
              <a:rPr lang="en-US" b="1" dirty="0">
                <a:solidFill>
                  <a:srgbClr val="006699"/>
                </a:solidFill>
                <a:latin typeface="Consolas" panose="020B0609020204030204" pitchFamily="49" charset="0"/>
              </a:rPr>
              <a:t>in</a:t>
            </a:r>
            <a:r>
              <a:rPr lang="en-US" dirty="0">
                <a:solidFill>
                  <a:srgbClr val="000000"/>
                </a:solidFill>
                <a:latin typeface="Consolas" panose="020B0609020204030204" pitchFamily="49" charset="0"/>
              </a:rPr>
              <a:t> q)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Response.Write</a:t>
            </a:r>
            <a:r>
              <a:rPr lang="en-US" dirty="0">
                <a:solidFill>
                  <a:srgbClr val="000000"/>
                </a:solidFill>
                <a:latin typeface="Consolas" panose="020B0609020204030204" pitchFamily="49" charset="0"/>
              </a:rPr>
              <a:t>(s + </a:t>
            </a:r>
            <a:r>
              <a:rPr lang="en-US" dirty="0">
                <a:solidFill>
                  <a:srgbClr val="0000FF"/>
                </a:solidFill>
                <a:latin typeface="Consolas" panose="020B0609020204030204" pitchFamily="49" charset="0"/>
              </a:rPr>
              <a:t>"&lt;</a:t>
            </a:r>
            <a:r>
              <a:rPr lang="en-US" dirty="0" err="1">
                <a:solidFill>
                  <a:srgbClr val="0000FF"/>
                </a:solidFill>
                <a:latin typeface="Consolas" panose="020B0609020204030204" pitchFamily="49" charset="0"/>
              </a:rPr>
              <a:t>br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p:txBody>
      </p:sp>
      <p:sp>
        <p:nvSpPr>
          <p:cNvPr id="4" name="TextBox 3"/>
          <p:cNvSpPr txBox="1"/>
          <p:nvPr/>
        </p:nvSpPr>
        <p:spPr>
          <a:xfrm>
            <a:off x="457922" y="712453"/>
            <a:ext cx="10501469"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hlinkClick r:id="rId3"/>
              </a:rPr>
              <a:t>generic collections</a:t>
            </a:r>
            <a:endParaRPr lang="en-US" sz="2400" dirty="0"/>
          </a:p>
        </p:txBody>
      </p:sp>
    </p:spTree>
    <p:extLst>
      <p:ext uri="{BB962C8B-B14F-4D97-AF65-F5344CB8AC3E}">
        <p14:creationId xmlns:p14="http://schemas.microsoft.com/office/powerpoint/2010/main" val="101452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a:t>
            </a:r>
            <a:r>
              <a:rPr lang="en-US" sz="2800" b="1" dirty="0" smtClean="0"/>
              <a:t>- </a:t>
            </a:r>
            <a:r>
              <a:rPr lang="en-US" sz="2800" dirty="0" err="1" smtClean="0"/>
              <a:t>Delegets</a:t>
            </a:r>
            <a:r>
              <a:rPr lang="en-US" sz="2800" dirty="0" smtClean="0"/>
              <a:t> </a:t>
            </a:r>
            <a:endParaRPr lang="en-US" sz="2800" dirty="0"/>
          </a:p>
        </p:txBody>
      </p:sp>
      <p:sp>
        <p:nvSpPr>
          <p:cNvPr id="3" name="TextBox 2"/>
          <p:cNvSpPr txBox="1"/>
          <p:nvPr/>
        </p:nvSpPr>
        <p:spPr>
          <a:xfrm>
            <a:off x="656823" y="953037"/>
            <a:ext cx="10599312" cy="369332"/>
          </a:xfrm>
          <a:prstGeom prst="rect">
            <a:avLst/>
          </a:prstGeom>
          <a:noFill/>
        </p:spPr>
        <p:txBody>
          <a:bodyPr wrap="square" rtlCol="0">
            <a:spAutoFit/>
          </a:bodyPr>
          <a:lstStyle/>
          <a:p>
            <a:r>
              <a:rPr lang="en-US" dirty="0" smtClean="0"/>
              <a:t>Look to our Code Reference and Recorded Lecture ..</a:t>
            </a:r>
            <a:endParaRPr lang="en-US" dirty="0"/>
          </a:p>
        </p:txBody>
      </p:sp>
    </p:spTree>
    <p:extLst>
      <p:ext uri="{BB962C8B-B14F-4D97-AF65-F5344CB8AC3E}">
        <p14:creationId xmlns:p14="http://schemas.microsoft.com/office/powerpoint/2010/main" val="164643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5</a:t>
            </a:r>
            <a:r>
              <a:rPr lang="en-US" sz="2800" b="1" dirty="0" smtClean="0"/>
              <a:t>- </a:t>
            </a:r>
            <a:r>
              <a:rPr lang="en-US" sz="2800" dirty="0" smtClean="0"/>
              <a:t>Events</a:t>
            </a:r>
            <a:endParaRPr lang="en-US" sz="2800" dirty="0"/>
          </a:p>
        </p:txBody>
      </p:sp>
      <p:sp>
        <p:nvSpPr>
          <p:cNvPr id="4" name="TextBox 3"/>
          <p:cNvSpPr txBox="1"/>
          <p:nvPr/>
        </p:nvSpPr>
        <p:spPr>
          <a:xfrm>
            <a:off x="656823" y="953037"/>
            <a:ext cx="10599312" cy="369332"/>
          </a:xfrm>
          <a:prstGeom prst="rect">
            <a:avLst/>
          </a:prstGeom>
          <a:noFill/>
        </p:spPr>
        <p:txBody>
          <a:bodyPr wrap="square" rtlCol="0">
            <a:spAutoFit/>
          </a:bodyPr>
          <a:lstStyle/>
          <a:p>
            <a:r>
              <a:rPr lang="en-US" dirty="0" smtClean="0"/>
              <a:t>Look to our Code Reference and Recorded Lecture ..</a:t>
            </a:r>
            <a:endParaRPr lang="en-US" dirty="0"/>
          </a:p>
        </p:txBody>
      </p:sp>
    </p:spTree>
    <p:extLst>
      <p:ext uri="{BB962C8B-B14F-4D97-AF65-F5344CB8AC3E}">
        <p14:creationId xmlns:p14="http://schemas.microsoft.com/office/powerpoint/2010/main" val="159223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7012" y="88900"/>
            <a:ext cx="10058402" cy="533400"/>
          </a:xfrm>
        </p:spPr>
        <p:txBody>
          <a:bodyPr>
            <a:normAutofit/>
          </a:bodyPr>
          <a:lstStyle/>
          <a:p>
            <a:r>
              <a:rPr lang="en-US" sz="2800" dirty="0"/>
              <a:t>6- Threading </a:t>
            </a:r>
            <a:endParaRPr lang="en-US" sz="2800" dirty="0"/>
          </a:p>
        </p:txBody>
      </p:sp>
      <p:sp>
        <p:nvSpPr>
          <p:cNvPr id="6" name="TextBox 5"/>
          <p:cNvSpPr txBox="1"/>
          <p:nvPr/>
        </p:nvSpPr>
        <p:spPr>
          <a:xfrm>
            <a:off x="656823" y="953037"/>
            <a:ext cx="10599312" cy="369332"/>
          </a:xfrm>
          <a:prstGeom prst="rect">
            <a:avLst/>
          </a:prstGeom>
          <a:noFill/>
        </p:spPr>
        <p:txBody>
          <a:bodyPr wrap="square" rtlCol="0">
            <a:spAutoFit/>
          </a:bodyPr>
          <a:lstStyle/>
          <a:p>
            <a:r>
              <a:rPr lang="en-US" dirty="0" smtClean="0"/>
              <a:t>Look to our Code Reference and Recorded Lecture ..</a:t>
            </a:r>
            <a:endParaRPr lang="en-US" dirty="0"/>
          </a:p>
        </p:txBody>
      </p:sp>
    </p:spTree>
    <p:extLst>
      <p:ext uri="{BB962C8B-B14F-4D97-AF65-F5344CB8AC3E}">
        <p14:creationId xmlns:p14="http://schemas.microsoft.com/office/powerpoint/2010/main" val="150008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Five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a:t>Object Oriented Programming Concepts.</a:t>
            </a:r>
          </a:p>
        </p:txBody>
      </p:sp>
    </p:spTree>
    <p:extLst>
      <p:ext uri="{BB962C8B-B14F-4D97-AF65-F5344CB8AC3E}">
        <p14:creationId xmlns:p14="http://schemas.microsoft.com/office/powerpoint/2010/main" val="128534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Two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a:t>Programming </a:t>
            </a:r>
            <a:r>
              <a:rPr lang="en-US" sz="2800" dirty="0" smtClean="0"/>
              <a:t>Basics .</a:t>
            </a:r>
            <a:endParaRPr lang="en-US" dirty="0"/>
          </a:p>
        </p:txBody>
      </p:sp>
    </p:spTree>
    <p:extLst>
      <p:ext uri="{BB962C8B-B14F-4D97-AF65-F5344CB8AC3E}">
        <p14:creationId xmlns:p14="http://schemas.microsoft.com/office/powerpoint/2010/main" val="26177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755" y="289302"/>
            <a:ext cx="10058402" cy="699752"/>
          </a:xfrm>
        </p:spPr>
        <p:txBody>
          <a:bodyPr>
            <a:normAutofit/>
          </a:bodyPr>
          <a:lstStyle/>
          <a:p>
            <a:r>
              <a:rPr lang="en-US" sz="3200" dirty="0" smtClean="0"/>
              <a:t>Chapter </a:t>
            </a:r>
            <a:r>
              <a:rPr lang="en-US" sz="3200" dirty="0"/>
              <a:t>Four Content </a:t>
            </a:r>
            <a:r>
              <a:rPr lang="en-US" sz="3200" dirty="0" smtClean="0"/>
              <a:t>:</a:t>
            </a:r>
            <a:endParaRPr lang="en-US" sz="3200" dirty="0"/>
          </a:p>
        </p:txBody>
      </p:sp>
      <p:sp>
        <p:nvSpPr>
          <p:cNvPr id="3" name="Content Placeholder 2"/>
          <p:cNvSpPr>
            <a:spLocks noGrp="1"/>
          </p:cNvSpPr>
          <p:nvPr>
            <p:ph idx="1"/>
          </p:nvPr>
        </p:nvSpPr>
        <p:spPr>
          <a:xfrm>
            <a:off x="677755" y="1235044"/>
            <a:ext cx="10058400" cy="4686837"/>
          </a:xfrm>
        </p:spPr>
        <p:txBody>
          <a:bodyPr>
            <a:normAutofit/>
          </a:bodyPr>
          <a:lstStyle/>
          <a:p>
            <a:pPr marL="0" indent="0">
              <a:buNone/>
            </a:pPr>
            <a:r>
              <a:rPr lang="en-US" b="1" dirty="0"/>
              <a:t>1- C# Namespaces .</a:t>
            </a:r>
          </a:p>
          <a:p>
            <a:pPr marL="0" indent="0">
              <a:buNone/>
            </a:pPr>
            <a:r>
              <a:rPr lang="en-US" b="1" dirty="0"/>
              <a:t>2- class Vs Object . </a:t>
            </a:r>
          </a:p>
          <a:p>
            <a:pPr marL="0" indent="0">
              <a:buNone/>
            </a:pPr>
            <a:r>
              <a:rPr lang="en-US" b="1" dirty="0"/>
              <a:t>3- Inheritance : </a:t>
            </a:r>
          </a:p>
          <a:p>
            <a:pPr marL="0" indent="0">
              <a:buNone/>
            </a:pPr>
            <a:r>
              <a:rPr lang="en-US" b="1" dirty="0"/>
              <a:t>4- Encapsulation  :</a:t>
            </a:r>
          </a:p>
          <a:p>
            <a:pPr marL="0" indent="0">
              <a:buNone/>
            </a:pPr>
            <a:r>
              <a:rPr lang="en-US" b="1" dirty="0"/>
              <a:t>5- Abstraction : </a:t>
            </a:r>
          </a:p>
          <a:p>
            <a:pPr marL="0" indent="0">
              <a:buNone/>
            </a:pPr>
            <a:r>
              <a:rPr lang="en-US" b="1" dirty="0"/>
              <a:t>6-Polymorphism  :</a:t>
            </a:r>
          </a:p>
          <a:p>
            <a:pPr marL="0" indent="0">
              <a:buNone/>
            </a:pPr>
            <a:r>
              <a:rPr lang="en-US" b="1" dirty="0"/>
              <a:t>7- interface</a:t>
            </a:r>
          </a:p>
          <a:p>
            <a:pPr marL="0" indent="0">
              <a:buNone/>
            </a:pPr>
            <a:r>
              <a:rPr lang="en-US" b="1" dirty="0"/>
              <a:t>8- Association vs Aggregation vs Composition </a:t>
            </a:r>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2325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1- C# Namespaces .</a:t>
            </a:r>
          </a:p>
        </p:txBody>
      </p:sp>
      <p:sp>
        <p:nvSpPr>
          <p:cNvPr id="11" name="TextBox 10"/>
          <p:cNvSpPr txBox="1"/>
          <p:nvPr/>
        </p:nvSpPr>
        <p:spPr>
          <a:xfrm>
            <a:off x="368299" y="622300"/>
            <a:ext cx="10231013" cy="5632311"/>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A</a:t>
            </a:r>
            <a:r>
              <a:rPr lang="en-US" sz="2400" dirty="0"/>
              <a:t> </a:t>
            </a:r>
            <a:r>
              <a:rPr lang="en-US" sz="2400" b="1" dirty="0">
                <a:latin typeface="Arial" panose="020B0604020202020204" pitchFamily="34" charset="0"/>
                <a:cs typeface="Arial" panose="020B0604020202020204" pitchFamily="34" charset="0"/>
              </a:rPr>
              <a:t>namespace</a:t>
            </a:r>
            <a:r>
              <a:rPr lang="en-US" sz="2400" dirty="0"/>
              <a:t> </a:t>
            </a:r>
            <a:r>
              <a:rPr lang="en-US" sz="2200" dirty="0">
                <a:solidFill>
                  <a:schemeClr val="accent4"/>
                </a:solidFill>
                <a:latin typeface="Arial" panose="020B0604020202020204" pitchFamily="34" charset="0"/>
                <a:cs typeface="Arial" panose="020B0604020202020204" pitchFamily="34" charset="0"/>
              </a:rPr>
              <a:t>is designed for providing a way to keep one set of names separate from another. The class names declared in one namespace does not conflict with the same class names declared in another</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Defining a </a:t>
            </a:r>
            <a:r>
              <a:rPr lang="en-US" sz="2200" dirty="0" smtClean="0">
                <a:solidFill>
                  <a:schemeClr val="accent4"/>
                </a:solidFill>
                <a:latin typeface="Arial" panose="020B0604020202020204" pitchFamily="34" charset="0"/>
                <a:cs typeface="Arial" panose="020B0604020202020204" pitchFamily="34" charset="0"/>
              </a:rPr>
              <a:t>Namespace :</a:t>
            </a:r>
            <a:endParaRPr lang="en-US" sz="2200" dirty="0">
              <a:solidFill>
                <a:schemeClr val="accent4"/>
              </a:solidFill>
              <a:latin typeface="Arial" panose="020B0604020202020204" pitchFamily="34" charset="0"/>
              <a:cs typeface="Arial" panose="020B0604020202020204" pitchFamily="34" charset="0"/>
            </a:endParaRPr>
          </a:p>
          <a:p>
            <a:r>
              <a:rPr lang="en-US" altLang="en-US" dirty="0">
                <a:solidFill>
                  <a:srgbClr val="000088"/>
                </a:solidFill>
                <a:latin typeface="Menlo"/>
              </a:rPr>
              <a:t>namespace</a:t>
            </a:r>
            <a:r>
              <a:rPr lang="en-US" altLang="en-US" dirty="0">
                <a:solidFill>
                  <a:srgbClr val="313131"/>
                </a:solidFill>
                <a:latin typeface="Menlo"/>
              </a:rPr>
              <a:t> </a:t>
            </a:r>
            <a:r>
              <a:rPr lang="en-US" altLang="en-US" dirty="0" err="1" smtClean="0">
                <a:solidFill>
                  <a:srgbClr val="313131"/>
                </a:solidFill>
                <a:latin typeface="Menlo"/>
              </a:rPr>
              <a:t>namespace_name</a:t>
            </a:r>
            <a:endParaRPr lang="en-US" altLang="en-US" dirty="0" smtClean="0">
              <a:solidFill>
                <a:srgbClr val="313131"/>
              </a:solidFill>
              <a:latin typeface="Menlo"/>
            </a:endParaRPr>
          </a:p>
          <a:p>
            <a:r>
              <a:rPr lang="en-US" altLang="en-US" dirty="0" smtClean="0">
                <a:solidFill>
                  <a:srgbClr val="666600"/>
                </a:solidFill>
                <a:latin typeface="Menlo"/>
              </a:rPr>
              <a:t>{</a:t>
            </a:r>
          </a:p>
          <a:p>
            <a:r>
              <a:rPr lang="en-US" altLang="en-US" dirty="0" smtClean="0">
                <a:solidFill>
                  <a:srgbClr val="313131"/>
                </a:solidFill>
                <a:latin typeface="Menlo"/>
              </a:rPr>
              <a:t> </a:t>
            </a:r>
            <a:r>
              <a:rPr lang="en-US" altLang="en-US" dirty="0">
                <a:solidFill>
                  <a:srgbClr val="880000"/>
                </a:solidFill>
                <a:latin typeface="Menlo"/>
              </a:rPr>
              <a:t>// code declarations</a:t>
            </a:r>
            <a:r>
              <a:rPr lang="en-US" altLang="en-US" dirty="0">
                <a:solidFill>
                  <a:srgbClr val="313131"/>
                </a:solidFill>
                <a:latin typeface="Menlo"/>
              </a:rPr>
              <a:t> </a:t>
            </a:r>
            <a:endParaRPr lang="en-US" altLang="en-US" dirty="0" smtClean="0">
              <a:solidFill>
                <a:srgbClr val="313131"/>
              </a:solidFill>
              <a:latin typeface="Menlo"/>
            </a:endParaRPr>
          </a:p>
          <a:p>
            <a:r>
              <a:rPr lang="en-US" altLang="en-US" dirty="0" smtClean="0">
                <a:solidFill>
                  <a:srgbClr val="666600"/>
                </a:solidFill>
                <a:latin typeface="Menlo"/>
              </a:rPr>
              <a:t>}</a:t>
            </a:r>
            <a:r>
              <a:rPr lang="en-US" altLang="en-US" dirty="0" smtClean="0"/>
              <a:t> </a:t>
            </a:r>
            <a:endParaRPr lang="en-US" altLang="en-US" dirty="0">
              <a:latin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You need to define variable with its full name like this in case of ambiguity  between two name spaces :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altLang="en-US" dirty="0" err="1">
                <a:solidFill>
                  <a:srgbClr val="313131"/>
                </a:solidFill>
                <a:latin typeface="Menlo"/>
              </a:rPr>
              <a:t>namespace_name</a:t>
            </a:r>
            <a:r>
              <a:rPr lang="en-US" altLang="en-US" dirty="0" err="1">
                <a:solidFill>
                  <a:srgbClr val="666600"/>
                </a:solidFill>
                <a:latin typeface="Menlo"/>
              </a:rPr>
              <a:t>.</a:t>
            </a:r>
            <a:r>
              <a:rPr lang="en-US" altLang="en-US" dirty="0" err="1">
                <a:solidFill>
                  <a:srgbClr val="313131"/>
                </a:solidFill>
                <a:latin typeface="Menlo"/>
              </a:rPr>
              <a:t>item_name</a:t>
            </a:r>
            <a:r>
              <a:rPr lang="en-US" altLang="en-US" dirty="0">
                <a:solidFill>
                  <a:srgbClr val="666600"/>
                </a:solidFill>
                <a:latin typeface="Menlo"/>
              </a:rPr>
              <a:t>;</a:t>
            </a:r>
            <a:r>
              <a:rPr lang="en-US" altLang="en-US" dirty="0"/>
              <a:t> </a:t>
            </a:r>
            <a:endParaRPr lang="en-US" altLang="en-US" dirty="0">
              <a:latin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801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07722"/>
            <a:ext cx="9725371" cy="69479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00" dirty="0" smtClean="0">
                <a:solidFill>
                  <a:srgbClr val="0000FF"/>
                </a:solidFill>
                <a:latin typeface="Consolas" panose="020B0609020204030204" pitchFamily="49" charset="0"/>
              </a:rPr>
              <a:t>namespace</a:t>
            </a:r>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err="1" smtClean="0">
                <a:solidFill>
                  <a:srgbClr val="2B91AF"/>
                </a:solidFill>
                <a:latin typeface="Consolas" panose="020B0609020204030204" pitchFamily="49" charset="0"/>
              </a:rPr>
              <a:t>namespace_cl</a:t>
            </a:r>
            <a:endParaRPr lang="en-US" sz="1400" dirty="0" smtClean="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"Inside </a:t>
            </a:r>
            <a:r>
              <a:rPr lang="en-US" sz="1400" dirty="0" err="1">
                <a:solidFill>
                  <a:srgbClr val="A31515"/>
                </a:solidFill>
                <a:latin typeface="Consolas" panose="020B0609020204030204" pitchFamily="49" charset="0"/>
              </a:rPr>
              <a:t>first_space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namespace_cl</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"Inside </a:t>
            </a:r>
            <a:r>
              <a:rPr lang="en-US" sz="1400" dirty="0" err="1">
                <a:solidFill>
                  <a:srgbClr val="A31515"/>
                </a:solidFill>
                <a:latin typeface="Consolas" panose="020B0609020204030204" pitchFamily="49" charset="0"/>
              </a:rPr>
              <a:t>second_space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TestClass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 fc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fc.func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.ReadKey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1999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2- class </a:t>
            </a:r>
            <a:r>
              <a:rPr lang="en-US" sz="2800" dirty="0"/>
              <a:t>Vs Object . </a:t>
            </a:r>
          </a:p>
        </p:txBody>
      </p:sp>
      <p:sp>
        <p:nvSpPr>
          <p:cNvPr id="11" name="TextBox 10"/>
          <p:cNvSpPr txBox="1"/>
          <p:nvPr/>
        </p:nvSpPr>
        <p:spPr>
          <a:xfrm>
            <a:off x="368299" y="622300"/>
            <a:ext cx="10231013" cy="1815882"/>
          </a:xfrm>
          <a:prstGeom prst="rect">
            <a:avLst/>
          </a:prstGeom>
          <a:noFill/>
        </p:spPr>
        <p:txBody>
          <a:bodyPr wrap="square" rtlCol="0">
            <a:spAutoFit/>
          </a:bodyPr>
          <a:lstStyle/>
          <a:p>
            <a:pPr marL="342900" indent="-342900">
              <a:buFontTx/>
              <a:buChar char="-"/>
            </a:pPr>
            <a:r>
              <a:rPr lang="en-US" sz="2400" b="1" dirty="0">
                <a:latin typeface="Arial" panose="020B0604020202020204" pitchFamily="34" charset="0"/>
                <a:cs typeface="Arial" panose="020B0604020202020204" pitchFamily="34" charset="0"/>
              </a:rPr>
              <a:t>Class</a:t>
            </a:r>
            <a:r>
              <a:rPr lang="en-US" sz="2200" dirty="0" smtClean="0">
                <a:solidFill>
                  <a:schemeClr val="accent4"/>
                </a:solidFill>
                <a:latin typeface="Arial" panose="020B0604020202020204" pitchFamily="34" charset="0"/>
                <a:cs typeface="Arial" panose="020B0604020202020204" pitchFamily="34" charset="0"/>
              </a:rPr>
              <a:t> and </a:t>
            </a:r>
            <a:r>
              <a:rPr lang="en-US" sz="2400" b="1" dirty="0">
                <a:latin typeface="Arial" panose="020B0604020202020204" pitchFamily="34" charset="0"/>
                <a:cs typeface="Arial" panose="020B0604020202020204" pitchFamily="34" charset="0"/>
              </a:rPr>
              <a:t>object</a:t>
            </a:r>
            <a:r>
              <a:rPr lang="en-US" sz="2200" dirty="0" smtClean="0">
                <a:solidFill>
                  <a:schemeClr val="accent4"/>
                </a:solidFill>
                <a:latin typeface="Arial" panose="020B0604020202020204" pitchFamily="34" charset="0"/>
                <a:cs typeface="Arial" panose="020B0604020202020204" pitchFamily="34" charset="0"/>
              </a:rPr>
              <a:t> holds Avery deep concept that’s why we move from traditional structure programming to object oriented programming .</a:t>
            </a:r>
          </a:p>
          <a:p>
            <a:pPr marL="342900" indent="-342900">
              <a:buFontTx/>
              <a:buChar char="-"/>
            </a:pPr>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lets try to answer some important questions . </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68299" y="1939336"/>
            <a:ext cx="9725371" cy="454731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solidFill>
                  <a:schemeClr val="accent4"/>
                </a:solidFill>
                <a:latin typeface="Arial" panose="020B0604020202020204" pitchFamily="34" charset="0"/>
                <a:cs typeface="Arial" panose="020B0604020202020204" pitchFamily="34" charset="0"/>
              </a:rPr>
              <a:t>+ what is OOP </a:t>
            </a:r>
            <a:r>
              <a:rPr lang="en-US" sz="2000" dirty="0" smtClean="0">
                <a:solidFill>
                  <a:schemeClr val="accent4"/>
                </a:solidFill>
                <a:latin typeface="Arial" panose="020B0604020202020204" pitchFamily="34" charset="0"/>
                <a:cs typeface="Arial" panose="020B0604020202020204" pitchFamily="34" charset="0"/>
              </a:rPr>
              <a:t>?? </a:t>
            </a:r>
          </a:p>
          <a:p>
            <a:r>
              <a:rPr lang="en-US" altLang="en-US" sz="2000" dirty="0" smtClean="0">
                <a:solidFill>
                  <a:schemeClr val="accent4"/>
                </a:solidFill>
                <a:latin typeface="Arial" panose="020B0604020202020204" pitchFamily="34" charset="0"/>
                <a:cs typeface="Arial" panose="020B0604020202020204" pitchFamily="34" charset="0"/>
              </a:rPr>
              <a:t>+ why we move from traditional structure programming to OOP ?</a:t>
            </a:r>
          </a:p>
          <a:p>
            <a:r>
              <a:rPr lang="en-US" altLang="en-US" sz="2000" dirty="0" smtClean="0">
                <a:solidFill>
                  <a:schemeClr val="accent4"/>
                </a:solidFill>
                <a:latin typeface="Arial" panose="020B0604020202020204" pitchFamily="34" charset="0"/>
                <a:cs typeface="Arial" panose="020B0604020202020204" pitchFamily="34" charset="0"/>
              </a:rPr>
              <a:t>+ class vs object ? </a:t>
            </a:r>
          </a:p>
          <a:p>
            <a:r>
              <a:rPr lang="en-US" altLang="en-US" sz="2000" dirty="0" smtClean="0">
                <a:solidFill>
                  <a:schemeClr val="accent4"/>
                </a:solidFill>
                <a:latin typeface="Arial" panose="020B0604020202020204" pitchFamily="34" charset="0"/>
                <a:cs typeface="Arial" panose="020B0604020202020204" pitchFamily="34" charset="0"/>
              </a:rPr>
              <a:t>+ door , table , room , pen is this object or classes  ?</a:t>
            </a:r>
          </a:p>
          <a:p>
            <a:r>
              <a:rPr lang="en-US" altLang="en-US" sz="2000" dirty="0" smtClean="0">
                <a:solidFill>
                  <a:schemeClr val="accent4"/>
                </a:solidFill>
                <a:latin typeface="Arial" panose="020B0604020202020204" pitchFamily="34" charset="0"/>
                <a:cs typeface="Arial" panose="020B0604020202020204" pitchFamily="34" charset="0"/>
              </a:rPr>
              <a:t>+ what is main </a:t>
            </a:r>
            <a:r>
              <a:rPr lang="en-US" sz="2000" dirty="0">
                <a:solidFill>
                  <a:schemeClr val="accent4"/>
                </a:solidFill>
                <a:latin typeface="Arial" panose="020B0604020202020204" pitchFamily="34" charset="0"/>
                <a:cs typeface="Arial" panose="020B0604020202020204" pitchFamily="34" charset="0"/>
              </a:rPr>
              <a:t>OOP </a:t>
            </a:r>
            <a:r>
              <a:rPr lang="en-US" altLang="en-US" sz="2000" dirty="0" smtClean="0">
                <a:solidFill>
                  <a:schemeClr val="accent4"/>
                </a:solidFill>
                <a:latin typeface="Arial" panose="020B0604020202020204" pitchFamily="34" charset="0"/>
                <a:cs typeface="Arial" panose="020B0604020202020204" pitchFamily="34" charset="0"/>
              </a:rPr>
              <a:t>Concepts ? </a:t>
            </a:r>
          </a:p>
          <a:p>
            <a:endParaRPr lang="en-US" altLang="en-US" sz="2000" dirty="0" smtClean="0">
              <a:solidFill>
                <a:schemeClr val="accent4"/>
              </a:solidFill>
              <a:latin typeface="Arial" panose="020B0604020202020204" pitchFamily="34" charset="0"/>
              <a:cs typeface="Arial" panose="020B0604020202020204" pitchFamily="34" charset="0"/>
            </a:endParaRPr>
          </a:p>
          <a:p>
            <a:r>
              <a:rPr lang="en-US" altLang="en-US" sz="2000" dirty="0">
                <a:solidFill>
                  <a:schemeClr val="accent4"/>
                </a:solidFill>
                <a:latin typeface="Arial" panose="020B0604020202020204" pitchFamily="34" charset="0"/>
                <a:cs typeface="Arial" panose="020B0604020202020204" pitchFamily="34" charset="0"/>
              </a:rPr>
              <a:t>   </a:t>
            </a:r>
            <a:r>
              <a:rPr lang="en-US" sz="2000" dirty="0">
                <a:solidFill>
                  <a:schemeClr val="accent4"/>
                </a:solidFill>
                <a:latin typeface="Arial" panose="020B0604020202020204" pitchFamily="34" charset="0"/>
                <a:cs typeface="Arial" panose="020B0604020202020204" pitchFamily="34" charset="0"/>
              </a:rPr>
              <a:t>OOP Four Gods : </a:t>
            </a:r>
          </a:p>
          <a:p>
            <a:endParaRPr lang="en-US" sz="2000" dirty="0" smtClean="0">
              <a:solidFill>
                <a:schemeClr val="accent4"/>
              </a:solidFill>
              <a:latin typeface="Arial" panose="020B0604020202020204" pitchFamily="34" charset="0"/>
              <a:cs typeface="Arial" panose="020B0604020202020204" pitchFamily="34" charset="0"/>
            </a:endParaRPr>
          </a:p>
          <a:p>
            <a:r>
              <a:rPr lang="en-US" sz="2000" dirty="0" smtClean="0">
                <a:solidFill>
                  <a:schemeClr val="accent4"/>
                </a:solidFill>
                <a:latin typeface="Arial" panose="020B0604020202020204" pitchFamily="34" charset="0"/>
                <a:cs typeface="Arial" panose="020B0604020202020204" pitchFamily="34" charset="0"/>
              </a:rPr>
              <a:t>1</a:t>
            </a:r>
            <a:r>
              <a:rPr lang="en-US" sz="2000" dirty="0">
                <a:solidFill>
                  <a:schemeClr val="accent4"/>
                </a:solidFill>
                <a:latin typeface="Arial" panose="020B0604020202020204" pitchFamily="34" charset="0"/>
                <a:cs typeface="Arial" panose="020B0604020202020204" pitchFamily="34" charset="0"/>
              </a:rPr>
              <a:t>. Inheritance</a:t>
            </a:r>
          </a:p>
          <a:p>
            <a:r>
              <a:rPr lang="en-US" sz="2000" dirty="0">
                <a:solidFill>
                  <a:schemeClr val="accent4"/>
                </a:solidFill>
                <a:latin typeface="Arial" panose="020B0604020202020204" pitchFamily="34" charset="0"/>
                <a:cs typeface="Arial" panose="020B0604020202020204" pitchFamily="34" charset="0"/>
              </a:rPr>
              <a:t>2. Abstraction</a:t>
            </a:r>
          </a:p>
          <a:p>
            <a:r>
              <a:rPr lang="en-US" sz="2000" dirty="0">
                <a:solidFill>
                  <a:schemeClr val="accent4"/>
                </a:solidFill>
                <a:latin typeface="Arial" panose="020B0604020202020204" pitchFamily="34" charset="0"/>
                <a:cs typeface="Arial" panose="020B0604020202020204" pitchFamily="34" charset="0"/>
              </a:rPr>
              <a:t>3. Encapsulation</a:t>
            </a:r>
          </a:p>
          <a:p>
            <a:r>
              <a:rPr lang="en-US" sz="2000" dirty="0">
                <a:solidFill>
                  <a:schemeClr val="accent4"/>
                </a:solidFill>
                <a:latin typeface="Arial" panose="020B0604020202020204" pitchFamily="34" charset="0"/>
                <a:cs typeface="Arial" panose="020B0604020202020204" pitchFamily="34" charset="0"/>
              </a:rPr>
              <a:t>4. Polymorphism.</a:t>
            </a:r>
          </a:p>
          <a:p>
            <a:endParaRPr lang="en-US" altLang="en-US" sz="2000" dirty="0" smtClean="0">
              <a:solidFill>
                <a:schemeClr val="accent4"/>
              </a:solidFill>
              <a:latin typeface="Arial" panose="020B0604020202020204" pitchFamily="34" charset="0"/>
              <a:cs typeface="Arial" panose="020B0604020202020204" pitchFamily="34"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406011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60" y="88900"/>
            <a:ext cx="10058402" cy="533400"/>
          </a:xfrm>
        </p:spPr>
        <p:txBody>
          <a:bodyPr>
            <a:normAutofit/>
          </a:bodyPr>
          <a:lstStyle/>
          <a:p>
            <a:r>
              <a:rPr lang="en-US" sz="2800" dirty="0" smtClean="0"/>
              <a:t> 3- Inheritance </a:t>
            </a:r>
            <a:r>
              <a:rPr lang="en-US" sz="2800" dirty="0"/>
              <a:t>: </a:t>
            </a:r>
          </a:p>
        </p:txBody>
      </p:sp>
      <p:sp>
        <p:nvSpPr>
          <p:cNvPr id="11" name="TextBox 10"/>
          <p:cNvSpPr txBox="1"/>
          <p:nvPr/>
        </p:nvSpPr>
        <p:spPr>
          <a:xfrm>
            <a:off x="290496" y="905635"/>
            <a:ext cx="10231013" cy="113877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Inheritance</a:t>
            </a:r>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The ability of a new class to be created, from an existing class by extending it, </a:t>
            </a:r>
            <a:r>
              <a:rPr lang="en-US" sz="2200" dirty="0" smtClean="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is </a:t>
            </a:r>
            <a:r>
              <a:rPr lang="en-US" sz="2200" dirty="0">
                <a:solidFill>
                  <a:schemeClr val="accent4"/>
                </a:solidFill>
                <a:latin typeface="Arial" panose="020B0604020202020204" pitchFamily="34" charset="0"/>
                <a:cs typeface="Arial" panose="020B0604020202020204" pitchFamily="34" charset="0"/>
              </a:rPr>
              <a:t>called inheritance.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166" y="2142420"/>
            <a:ext cx="6096000"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122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3- Inheritance </a:t>
            </a:r>
            <a:r>
              <a:rPr lang="en-US" sz="2800" dirty="0"/>
              <a:t>: </a:t>
            </a:r>
          </a:p>
        </p:txBody>
      </p:sp>
      <p:sp>
        <p:nvSpPr>
          <p:cNvPr id="11" name="TextBox 10"/>
          <p:cNvSpPr txBox="1"/>
          <p:nvPr/>
        </p:nvSpPr>
        <p:spPr>
          <a:xfrm>
            <a:off x="368299" y="1034424"/>
            <a:ext cx="10231013" cy="249299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Notes</a:t>
            </a:r>
            <a:r>
              <a:rPr lang="en-US" sz="2400" dirty="0"/>
              <a:t> :</a:t>
            </a:r>
            <a:br>
              <a:rPr lang="en-US" sz="2400" dirty="0"/>
            </a:br>
            <a:r>
              <a:rPr lang="en-US" sz="2200" dirty="0">
                <a:solidFill>
                  <a:schemeClr val="accent4"/>
                </a:solidFill>
                <a:latin typeface="Arial" panose="020B0604020202020204" pitchFamily="34" charset="0"/>
                <a:cs typeface="Arial" panose="020B0604020202020204" pitchFamily="34" charset="0"/>
              </a:rPr>
              <a:t>- in C# class can inherit from one class only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(some other languages permit with that ) .</a:t>
            </a:r>
          </a:p>
          <a:p>
            <a:r>
              <a:rPr lang="en-US" sz="2200" dirty="0">
                <a:solidFill>
                  <a:schemeClr val="accent4"/>
                </a:solidFill>
                <a:latin typeface="Arial" panose="020B0604020202020204" pitchFamily="34" charset="0"/>
                <a:cs typeface="Arial" panose="020B0604020202020204" pitchFamily="34" charset="0"/>
              </a:rPr>
              <a:t>    - multi Level inheritance are allowed . </a:t>
            </a:r>
          </a:p>
          <a:p>
            <a:r>
              <a:rPr lang="en-US" sz="2200" dirty="0">
                <a:solidFill>
                  <a:schemeClr val="accent4"/>
                </a:solidFill>
                <a:latin typeface="Arial" panose="020B0604020202020204" pitchFamily="34" charset="0"/>
                <a:cs typeface="Arial" panose="020B0604020202020204" pitchFamily="34" charset="0"/>
              </a:rPr>
              <a:t>    - A inherit from B ,  B inherit from C , </a:t>
            </a:r>
            <a:r>
              <a:rPr lang="en-US" sz="2200" dirty="0" smtClean="0">
                <a:solidFill>
                  <a:schemeClr val="accent4"/>
                </a:solidFill>
                <a:latin typeface="Arial" panose="020B0604020202020204" pitchFamily="34" charset="0"/>
                <a:cs typeface="Arial" panose="020B0604020202020204" pitchFamily="34" charset="0"/>
              </a:rPr>
              <a:t>……etc. </a:t>
            </a: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 all C# classes inherit from class Object .</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68299" y="5119436"/>
            <a:ext cx="9725371" cy="5154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altLang="en-US" sz="1600" dirty="0" smtClean="0">
                <a:latin typeface="Arial" panose="020B0604020202020204" pitchFamily="34" charset="0"/>
              </a:rPr>
              <a:t>For all code demo see our get-</a:t>
            </a:r>
            <a:r>
              <a:rPr lang="en-US" altLang="en-US" sz="1600" dirty="0" err="1" smtClean="0">
                <a:latin typeface="Arial" panose="020B0604020202020204" pitchFamily="34" charset="0"/>
              </a:rPr>
              <a:t>Hup</a:t>
            </a:r>
            <a:r>
              <a:rPr lang="en-US" altLang="en-US" sz="1600" dirty="0" smtClean="0">
                <a:latin typeface="Arial" panose="020B0604020202020204" pitchFamily="34" charset="0"/>
              </a:rPr>
              <a:t> Repos link .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28173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4- Encapsulation  </a:t>
            </a:r>
            <a:r>
              <a:rPr lang="en-US" sz="2800" dirty="0"/>
              <a:t>:</a:t>
            </a:r>
          </a:p>
        </p:txBody>
      </p:sp>
      <p:sp>
        <p:nvSpPr>
          <p:cNvPr id="11" name="TextBox 10"/>
          <p:cNvSpPr txBox="1"/>
          <p:nvPr/>
        </p:nvSpPr>
        <p:spPr>
          <a:xfrm>
            <a:off x="368299" y="622300"/>
            <a:ext cx="10231013" cy="3862596"/>
          </a:xfrm>
          <a:prstGeom prst="rect">
            <a:avLst/>
          </a:prstGeom>
          <a:noFill/>
        </p:spPr>
        <p:txBody>
          <a:bodyPr wrap="square" rtlCol="0">
            <a:spAutoFit/>
          </a:bodyPr>
          <a:lstStyle/>
          <a:p>
            <a:pPr>
              <a:lnSpc>
                <a:spcPct val="150000"/>
              </a:lnSpc>
            </a:pPr>
            <a:r>
              <a:rPr lang="en-US" sz="2200" dirty="0" smtClean="0">
                <a:solidFill>
                  <a:schemeClr val="accent4"/>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Encapsulation</a:t>
            </a:r>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is obvious in </a:t>
            </a: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access modifiers : </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public</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private</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protected</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internal</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699" y="2110818"/>
            <a:ext cx="5782613" cy="3285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774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4- Encapsulation  </a:t>
            </a:r>
            <a:r>
              <a:rPr lang="en-US" sz="2800" dirty="0"/>
              <a:t>:</a:t>
            </a:r>
          </a:p>
        </p:txBody>
      </p:sp>
      <p:sp>
        <p:nvSpPr>
          <p:cNvPr id="11" name="TextBox 10"/>
          <p:cNvSpPr txBox="1"/>
          <p:nvPr/>
        </p:nvSpPr>
        <p:spPr>
          <a:xfrm>
            <a:off x="393527" y="622300"/>
            <a:ext cx="10231013" cy="5201424"/>
          </a:xfrm>
          <a:prstGeom prst="rect">
            <a:avLst/>
          </a:prstGeom>
          <a:noFill/>
        </p:spPr>
        <p:txBody>
          <a:bodyPr wrap="square" rtlCol="0">
            <a:spAutoFit/>
          </a:bodyPr>
          <a:lstStyle/>
          <a:p>
            <a:r>
              <a:rPr lang="en-US" sz="2400" dirty="0"/>
              <a:t> </a:t>
            </a:r>
            <a:r>
              <a:rPr lang="en-US" sz="2400" b="1" dirty="0">
                <a:latin typeface="Arial" panose="020B0604020202020204" pitchFamily="34" charset="0"/>
                <a:cs typeface="Arial" panose="020B0604020202020204" pitchFamily="34" charset="0"/>
              </a:rPr>
              <a:t>Encapsulation</a:t>
            </a:r>
            <a:r>
              <a:rPr lang="en-US" sz="2400" dirty="0"/>
              <a:t> </a:t>
            </a:r>
            <a:r>
              <a:rPr lang="en-US" sz="2400" b="1" dirty="0" smtClean="0">
                <a:latin typeface="Arial" panose="020B0604020202020204" pitchFamily="34" charset="0"/>
                <a:cs typeface="Arial" panose="020B0604020202020204" pitchFamily="34" charset="0"/>
              </a:rPr>
              <a:t>OR</a:t>
            </a:r>
            <a:r>
              <a:rPr lang="en-US" sz="2400" dirty="0" smtClean="0"/>
              <a:t> </a:t>
            </a:r>
            <a:r>
              <a:rPr lang="en-US" sz="2400" dirty="0"/>
              <a:t>(Data Hiding )</a:t>
            </a: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The </a:t>
            </a:r>
            <a:r>
              <a:rPr lang="en-US" sz="2200" dirty="0">
                <a:solidFill>
                  <a:schemeClr val="accent4"/>
                </a:solidFill>
                <a:latin typeface="Arial" panose="020B0604020202020204" pitchFamily="34" charset="0"/>
                <a:cs typeface="Arial" panose="020B0604020202020204" pitchFamily="34" charset="0"/>
              </a:rPr>
              <a:t>encapsulation is the inclusion-within a program object-of all the resources needed for the object to function, basically, the methods and the data. </a:t>
            </a:r>
          </a:p>
          <a:p>
            <a:r>
              <a:rPr lang="en-US" sz="2200" dirty="0">
                <a:solidFill>
                  <a:schemeClr val="accent4"/>
                </a:solidFill>
                <a:latin typeface="Arial" panose="020B0604020202020204" pitchFamily="34" charset="0"/>
                <a:cs typeface="Arial" panose="020B0604020202020204" pitchFamily="34" charset="0"/>
              </a:rPr>
              <a:t>In OOP the encapsulation is mainly achieved by creating classes, the classes expose public methods and properties. A class is kind of a container or capsule or a cell, which encapsulate a set of methods, attribute and properties to provide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its </a:t>
            </a:r>
            <a:r>
              <a:rPr lang="en-US" sz="2200" dirty="0">
                <a:solidFill>
                  <a:schemeClr val="accent4"/>
                </a:solidFill>
                <a:latin typeface="Arial" panose="020B0604020202020204" pitchFamily="34" charset="0"/>
                <a:cs typeface="Arial" panose="020B0604020202020204" pitchFamily="34" charset="0"/>
              </a:rPr>
              <a:t>indented functionalities to other classes. </a:t>
            </a:r>
          </a:p>
          <a:p>
            <a:r>
              <a:rPr lang="en-US" sz="2200" dirty="0">
                <a:solidFill>
                  <a:schemeClr val="accent4"/>
                </a:solidFill>
                <a:latin typeface="Arial" panose="020B0604020202020204" pitchFamily="34" charset="0"/>
                <a:cs typeface="Arial" panose="020B0604020202020204" pitchFamily="34" charset="0"/>
              </a:rPr>
              <a:t>In that sense, encapsulation also allows a class to change its internal implementation without hurting the overall functioning of the system. That idea of encapsulation is to hide how a class does its business, while allowing other classes to make requests of it.</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764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5- Abstraction </a:t>
            </a:r>
            <a:r>
              <a:rPr lang="en-US" sz="2800" b="1" dirty="0"/>
              <a:t>: </a:t>
            </a:r>
          </a:p>
        </p:txBody>
      </p:sp>
      <p:sp>
        <p:nvSpPr>
          <p:cNvPr id="11" name="TextBox 10"/>
          <p:cNvSpPr txBox="1"/>
          <p:nvPr/>
        </p:nvSpPr>
        <p:spPr>
          <a:xfrm>
            <a:off x="227012" y="1343517"/>
            <a:ext cx="10231013" cy="452431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Abstraction  :</a:t>
            </a:r>
          </a:p>
          <a:p>
            <a:r>
              <a:rPr lang="en-US" sz="2200" dirty="0">
                <a:solidFill>
                  <a:schemeClr val="accent4"/>
                </a:solidFill>
                <a:latin typeface="Arial" panose="020B0604020202020204" pitchFamily="34" charset="0"/>
                <a:cs typeface="Arial" panose="020B0604020202020204" pitchFamily="34" charset="0"/>
              </a:rPr>
              <a:t>The word abstract means a concept or an idea not associated with any specific instance.</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In programming we apply the same meaning of abstraction by making classes not associated with any specific instance.</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The abstraction is done when we need to only inherit from a certain class, but not need to instantiate objects of that class.</a:t>
            </a:r>
          </a:p>
          <a:p>
            <a:r>
              <a:rPr lang="en-US" sz="2200" dirty="0">
                <a:solidFill>
                  <a:schemeClr val="accent4"/>
                </a:solidFill>
                <a:latin typeface="Arial" panose="020B0604020202020204" pitchFamily="34" charset="0"/>
                <a:cs typeface="Arial" panose="020B0604020202020204" pitchFamily="34" charset="0"/>
              </a:rPr>
              <a:t> In such case the base class can be regarded as "Incomplete". Such classes are known as an "Abstract Base Class".</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55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5- Abstraction </a:t>
            </a:r>
            <a:endParaRPr lang="en-US" sz="2800" dirty="0"/>
          </a:p>
        </p:txBody>
      </p:sp>
      <p:sp>
        <p:nvSpPr>
          <p:cNvPr id="11" name="TextBox 10"/>
          <p:cNvSpPr txBox="1"/>
          <p:nvPr/>
        </p:nvSpPr>
        <p:spPr>
          <a:xfrm>
            <a:off x="394437" y="1214728"/>
            <a:ext cx="10231013" cy="455509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What is Abstract class </a:t>
            </a:r>
            <a:r>
              <a:rPr lang="en-US" sz="2400" b="1" dirty="0" smtClean="0">
                <a:latin typeface="Arial" panose="020B0604020202020204" pitchFamily="34" charset="0"/>
                <a:cs typeface="Arial" panose="020B0604020202020204" pitchFamily="34" charset="0"/>
              </a:rPr>
              <a:t>??</a:t>
            </a:r>
          </a:p>
          <a:p>
            <a:endParaRPr lang="en-US" sz="2400" b="1" dirty="0">
              <a:latin typeface="Arial" panose="020B0604020202020204" pitchFamily="34" charset="0"/>
              <a:cs typeface="Arial" panose="020B0604020202020204" pitchFamily="34" charset="0"/>
            </a:endParaRPr>
          </a:p>
          <a:p>
            <a:pPr>
              <a:lnSpc>
                <a:spcPct val="150000"/>
              </a:lnSpc>
            </a:pPr>
            <a:r>
              <a:rPr lang="en-US" sz="2200" dirty="0">
                <a:solidFill>
                  <a:schemeClr val="accent4"/>
                </a:solidFill>
                <a:latin typeface="Arial" panose="020B0604020202020204" pitchFamily="34" charset="0"/>
                <a:cs typeface="Arial" panose="020B0604020202020204" pitchFamily="34" charset="0"/>
              </a:rPr>
              <a:t>Abstract classes is classes cannot be instantiated. It can only be used as a super-class for other classes that extend the abstract class. Abstract class is the concept and implementation gets completed when it is being realized by a subclass. In addition to this a class can inherit only from one abstract class and </a:t>
            </a:r>
            <a:r>
              <a:rPr lang="en-US" sz="2200" dirty="0" smtClean="0">
                <a:solidFill>
                  <a:schemeClr val="accent4"/>
                </a:solidFill>
                <a:latin typeface="Arial" panose="020B0604020202020204" pitchFamily="34" charset="0"/>
                <a:cs typeface="Arial" panose="020B0604020202020204" pitchFamily="34" charset="0"/>
              </a:rPr>
              <a:t>must </a:t>
            </a:r>
            <a:r>
              <a:rPr lang="en-US" sz="2200" dirty="0">
                <a:solidFill>
                  <a:schemeClr val="accent4"/>
                </a:solidFill>
                <a:latin typeface="Arial" panose="020B0604020202020204" pitchFamily="34" charset="0"/>
                <a:cs typeface="Arial" panose="020B0604020202020204" pitchFamily="34" charset="0"/>
              </a:rPr>
              <a:t>override all its methods/properties that are declared to be abstract and may override virtual methods/ properties.</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616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Two Content :</a:t>
            </a:r>
            <a:endParaRPr lang="en-US" sz="3200" dirty="0"/>
          </a:p>
        </p:txBody>
      </p:sp>
      <p:sp>
        <p:nvSpPr>
          <p:cNvPr id="3" name="Content Placeholder 2"/>
          <p:cNvSpPr>
            <a:spLocks noGrp="1"/>
          </p:cNvSpPr>
          <p:nvPr>
            <p:ph idx="1"/>
          </p:nvPr>
        </p:nvSpPr>
        <p:spPr>
          <a:xfrm>
            <a:off x="1065212" y="1173050"/>
            <a:ext cx="10058400" cy="4686837"/>
          </a:xfrm>
        </p:spPr>
        <p:txBody>
          <a:bodyPr>
            <a:normAutofit/>
          </a:bodyPr>
          <a:lstStyle/>
          <a:p>
            <a:pPr marL="0" indent="0">
              <a:buNone/>
            </a:pPr>
            <a:r>
              <a:rPr lang="en-US" dirty="0" smtClean="0"/>
              <a:t>1- Hello World Program . </a:t>
            </a:r>
          </a:p>
          <a:p>
            <a:pPr marL="0" indent="0">
              <a:buNone/>
            </a:pPr>
            <a:r>
              <a:rPr lang="en-US" dirty="0" smtClean="0"/>
              <a:t>2- Data Types .</a:t>
            </a:r>
            <a:endParaRPr lang="en-US" dirty="0"/>
          </a:p>
          <a:p>
            <a:pPr marL="0" indent="0">
              <a:buNone/>
            </a:pPr>
            <a:r>
              <a:rPr lang="en-US" dirty="0"/>
              <a:t>3</a:t>
            </a:r>
            <a:r>
              <a:rPr lang="en-US" dirty="0" smtClean="0"/>
              <a:t>- Operators </a:t>
            </a:r>
            <a:r>
              <a:rPr lang="en-US" dirty="0"/>
              <a:t>.</a:t>
            </a:r>
          </a:p>
          <a:p>
            <a:pPr marL="0" indent="0">
              <a:buNone/>
            </a:pPr>
            <a:r>
              <a:rPr lang="en-US" dirty="0"/>
              <a:t>4</a:t>
            </a:r>
            <a:r>
              <a:rPr lang="en-US" dirty="0" smtClean="0"/>
              <a:t>- Conditional </a:t>
            </a:r>
            <a:r>
              <a:rPr lang="en-US" dirty="0"/>
              <a:t>Statements .</a:t>
            </a:r>
          </a:p>
          <a:p>
            <a:pPr marL="0" indent="0">
              <a:buNone/>
            </a:pPr>
            <a:r>
              <a:rPr lang="en-US" dirty="0"/>
              <a:t>5</a:t>
            </a:r>
            <a:r>
              <a:rPr lang="en-US" dirty="0" smtClean="0"/>
              <a:t>- Looping </a:t>
            </a:r>
            <a:r>
              <a:rPr lang="en-US" dirty="0"/>
              <a:t>.</a:t>
            </a:r>
          </a:p>
          <a:p>
            <a:pPr marL="0" indent="0">
              <a:buNone/>
            </a:pPr>
            <a:r>
              <a:rPr lang="en-US" dirty="0"/>
              <a:t>6</a:t>
            </a:r>
            <a:r>
              <a:rPr lang="en-US" dirty="0" smtClean="0"/>
              <a:t>- Functions </a:t>
            </a:r>
            <a:r>
              <a:rPr lang="en-US" dirty="0"/>
              <a:t>and Function Overloading . </a:t>
            </a:r>
            <a:endParaRPr lang="en-US" dirty="0" smtClean="0"/>
          </a:p>
          <a:p>
            <a:pPr marL="0" indent="0">
              <a:buNone/>
            </a:pPr>
            <a:r>
              <a:rPr lang="en-US" dirty="0" smtClean="0"/>
              <a:t>7- Arrays . </a:t>
            </a:r>
          </a:p>
          <a:p>
            <a:pPr marL="0" indent="0">
              <a:buNone/>
            </a:pPr>
            <a:r>
              <a:rPr lang="en-US" dirty="0" smtClean="0"/>
              <a:t>8- operator overloading (self study) .</a:t>
            </a:r>
            <a:endParaRPr lang="en-US" dirty="0"/>
          </a:p>
        </p:txBody>
      </p:sp>
    </p:spTree>
    <p:extLst>
      <p:ext uri="{BB962C8B-B14F-4D97-AF65-F5344CB8AC3E}">
        <p14:creationId xmlns:p14="http://schemas.microsoft.com/office/powerpoint/2010/main" val="390924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 6-Polymorphism  </a:t>
            </a:r>
            <a:r>
              <a:rPr lang="en-US" sz="2800" b="1" dirty="0"/>
              <a:t>:</a:t>
            </a:r>
          </a:p>
        </p:txBody>
      </p:sp>
      <p:sp>
        <p:nvSpPr>
          <p:cNvPr id="11" name="TextBox 10"/>
          <p:cNvSpPr txBox="1"/>
          <p:nvPr/>
        </p:nvSpPr>
        <p:spPr>
          <a:xfrm>
            <a:off x="227012" y="1485184"/>
            <a:ext cx="10231013" cy="3579441"/>
          </a:xfrm>
          <a:prstGeom prst="rect">
            <a:avLst/>
          </a:prstGeom>
          <a:noFill/>
        </p:spPr>
        <p:txBody>
          <a:bodyPr wrap="square" rtlCol="0">
            <a:spAutoFit/>
          </a:bodyPr>
          <a:lstStyle/>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Polymorphism : (</a:t>
            </a:r>
            <a:r>
              <a:rPr lang="ar-EG" sz="2200" dirty="0">
                <a:solidFill>
                  <a:schemeClr val="accent4"/>
                </a:solidFill>
                <a:latin typeface="Arial" panose="020B0604020202020204" pitchFamily="34" charset="0"/>
                <a:cs typeface="Arial" panose="020B0604020202020204" pitchFamily="34" charset="0"/>
              </a:rPr>
              <a:t>تعدد الوجوه</a:t>
            </a:r>
            <a:r>
              <a:rPr lang="en-US" sz="2200" dirty="0">
                <a:solidFill>
                  <a:schemeClr val="accent4"/>
                </a:solidFill>
                <a:latin typeface="Arial" panose="020B0604020202020204" pitchFamily="34" charset="0"/>
                <a:cs typeface="Arial" panose="020B0604020202020204" pitchFamily="34" charset="0"/>
              </a:rPr>
              <a:t>)</a:t>
            </a:r>
          </a:p>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Static Polymorphism</a:t>
            </a:r>
          </a:p>
          <a:p>
            <a:pPr lvl="0">
              <a:lnSpc>
                <a:spcPct val="150000"/>
              </a:lnSpc>
              <a:spcBef>
                <a:spcPct val="20000"/>
              </a:spcBef>
            </a:pPr>
            <a:r>
              <a:rPr lang="ar-EG" sz="2200" dirty="0">
                <a:solidFill>
                  <a:schemeClr val="accent4"/>
                </a:solidFill>
                <a:latin typeface="Arial" panose="020B0604020202020204" pitchFamily="34" charset="0"/>
                <a:cs typeface="Arial" panose="020B0604020202020204" pitchFamily="34" charset="0"/>
              </a:rPr>
              <a:t>  -     </a:t>
            </a:r>
            <a:r>
              <a:rPr lang="en-US" sz="2200" dirty="0">
                <a:solidFill>
                  <a:schemeClr val="accent4"/>
                </a:solidFill>
                <a:latin typeface="Arial" panose="020B0604020202020204" pitchFamily="34" charset="0"/>
                <a:cs typeface="Arial" panose="020B0604020202020204" pitchFamily="34" charset="0"/>
              </a:rPr>
              <a:t>Function overloading</a:t>
            </a:r>
            <a:endParaRPr lang="ar-EG" sz="2200" dirty="0">
              <a:solidFill>
                <a:schemeClr val="accent4"/>
              </a:solidFill>
              <a:latin typeface="Arial" panose="020B0604020202020204" pitchFamily="34" charset="0"/>
              <a:cs typeface="Arial" panose="020B0604020202020204" pitchFamily="34" charset="0"/>
            </a:endParaRPr>
          </a:p>
          <a:p>
            <a:pPr lvl="0">
              <a:lnSpc>
                <a:spcPct val="150000"/>
              </a:lnSpc>
              <a:spcBef>
                <a:spcPct val="20000"/>
              </a:spcBef>
            </a:pPr>
            <a:r>
              <a:rPr lang="ar-EG" sz="2200" dirty="0">
                <a:solidFill>
                  <a:schemeClr val="accent4"/>
                </a:solidFill>
                <a:latin typeface="Arial" panose="020B0604020202020204" pitchFamily="34" charset="0"/>
                <a:cs typeface="Arial" panose="020B0604020202020204" pitchFamily="34" charset="0"/>
              </a:rPr>
              <a:t>  -     </a:t>
            </a:r>
            <a:r>
              <a:rPr lang="en-US" sz="2200" dirty="0">
                <a:solidFill>
                  <a:schemeClr val="accent4"/>
                </a:solidFill>
                <a:latin typeface="Arial" panose="020B0604020202020204" pitchFamily="34" charset="0"/>
                <a:cs typeface="Arial" panose="020B0604020202020204" pitchFamily="34" charset="0"/>
              </a:rPr>
              <a:t>Operator overloading</a:t>
            </a:r>
          </a:p>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Dynamic Polymorphism</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34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237" y="163133"/>
            <a:ext cx="10058402" cy="403538"/>
          </a:xfrm>
        </p:spPr>
        <p:txBody>
          <a:bodyPr>
            <a:normAutofit fontScale="90000"/>
          </a:bodyPr>
          <a:lstStyle/>
          <a:p>
            <a:r>
              <a:rPr lang="en-US" sz="2400" b="1" dirty="0" smtClean="0"/>
              <a:t>8- Association </a:t>
            </a:r>
            <a:r>
              <a:rPr lang="en-US" sz="2400" b="1" dirty="0"/>
              <a:t>vs Aggregation vs Composition </a:t>
            </a:r>
          </a:p>
        </p:txBody>
      </p:sp>
      <p:sp>
        <p:nvSpPr>
          <p:cNvPr id="3" name="Content Placeholder 2"/>
          <p:cNvSpPr>
            <a:spLocks noGrp="1"/>
          </p:cNvSpPr>
          <p:nvPr>
            <p:ph idx="1"/>
          </p:nvPr>
        </p:nvSpPr>
        <p:spPr>
          <a:xfrm>
            <a:off x="656823" y="1210176"/>
            <a:ext cx="10656174" cy="4263345"/>
          </a:xfrm>
        </p:spPr>
        <p:txBody>
          <a:bodyPr>
            <a:normAutofit/>
          </a:bodyPr>
          <a:lstStyle/>
          <a:p>
            <a:r>
              <a:rPr lang="en-US" b="1" dirty="0" smtClean="0">
                <a:latin typeface="Arial" panose="020B0604020202020204" pitchFamily="34" charset="0"/>
                <a:cs typeface="Arial" panose="020B0604020202020204" pitchFamily="34" charset="0"/>
              </a:rPr>
              <a:t>Association  :</a:t>
            </a:r>
          </a:p>
          <a:p>
            <a:pPr marL="0" indent="0">
              <a:lnSpc>
                <a:spcPct val="150000"/>
              </a:lnSpc>
              <a:buNone/>
            </a:pPr>
            <a:r>
              <a:rPr lang="en-US" sz="900" dirty="0" smtClean="0"/>
              <a:t/>
            </a:r>
            <a:br>
              <a:rPr lang="en-US" sz="900" dirty="0" smtClean="0"/>
            </a:br>
            <a:r>
              <a:rPr lang="en-US" sz="2200" dirty="0" smtClean="0">
                <a:solidFill>
                  <a:schemeClr val="accent4"/>
                </a:solidFill>
                <a:latin typeface="Arial" panose="020B0604020202020204" pitchFamily="34" charset="0"/>
                <a:cs typeface="Arial" panose="020B0604020202020204" pitchFamily="34" charset="0"/>
              </a:rPr>
              <a:t>Association is "*a*" relationship among objects determine what an object instance can cause another to perform an action on its behalf. We can also say that an association defines the multiplicity among the objects. We can define a one-to-one, one-to-many, many-to-one and many-to-many relationship among objects. Association is a more general term to define a relationship among objects. Association means that an object "uses" another object.</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6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237" y="992747"/>
            <a:ext cx="10058400" cy="4229100"/>
          </a:xfrm>
        </p:spPr>
        <p:txBody>
          <a:bodyPr>
            <a:normAutofit/>
          </a:bodyPr>
          <a:lstStyle/>
          <a:p>
            <a:r>
              <a:rPr lang="en-US" b="1" dirty="0">
                <a:latin typeface="Arial" panose="020B0604020202020204" pitchFamily="34" charset="0"/>
                <a:cs typeface="Arial" panose="020B0604020202020204" pitchFamily="34" charset="0"/>
              </a:rPr>
              <a:t>Aggregation</a:t>
            </a:r>
            <a:r>
              <a:rPr lang="en-US" dirty="0"/>
              <a:t/>
            </a:r>
            <a:br>
              <a:rPr lang="en-US" dirty="0"/>
            </a:br>
            <a:r>
              <a:rPr lang="en-US" dirty="0"/>
              <a:t/>
            </a:r>
            <a:br>
              <a:rPr lang="en-US" dirty="0"/>
            </a:br>
            <a:r>
              <a:rPr lang="en-US" sz="2200" dirty="0">
                <a:solidFill>
                  <a:schemeClr val="accent4"/>
                </a:solidFill>
                <a:latin typeface="Arial" panose="020B0604020202020204" pitchFamily="34" charset="0"/>
                <a:cs typeface="Arial" panose="020B0604020202020204" pitchFamily="34" charset="0"/>
              </a:rPr>
              <a:t>is a special type of Association. Aggregation is "*the*" relationship among objects. We can say it is a direct association among the objects. In Aggregation, the direction specifies which object contains the other object. There are mutual dependencies among objects.</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For example, departments and employees, a department has many employees but a single employee is not associated with multiple departments.</a:t>
            </a:r>
            <a:r>
              <a:rPr lang="en-US" dirty="0"/>
              <a:t/>
            </a:r>
            <a:br>
              <a:rPr lang="en-US" dirty="0"/>
            </a:br>
            <a:endParaRPr lang="en-US" dirty="0"/>
          </a:p>
        </p:txBody>
      </p:sp>
      <p:sp>
        <p:nvSpPr>
          <p:cNvPr id="5" name="Title 1"/>
          <p:cNvSpPr>
            <a:spLocks noGrp="1"/>
          </p:cNvSpPr>
          <p:nvPr>
            <p:ph type="title"/>
          </p:nvPr>
        </p:nvSpPr>
        <p:spPr>
          <a:xfrm>
            <a:off x="318237" y="163133"/>
            <a:ext cx="10058402" cy="403538"/>
          </a:xfrm>
        </p:spPr>
        <p:txBody>
          <a:bodyPr>
            <a:normAutofit fontScale="90000"/>
          </a:bodyPr>
          <a:lstStyle/>
          <a:p>
            <a:r>
              <a:rPr lang="en-US" sz="2400" b="1" dirty="0"/>
              <a:t>8- Association vs Aggregation vs Composition </a:t>
            </a:r>
          </a:p>
        </p:txBody>
      </p:sp>
    </p:spTree>
    <p:extLst>
      <p:ext uri="{BB962C8B-B14F-4D97-AF65-F5344CB8AC3E}">
        <p14:creationId xmlns:p14="http://schemas.microsoft.com/office/powerpoint/2010/main" val="203421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815" y="1057141"/>
            <a:ext cx="10590167" cy="4673958"/>
          </a:xfrm>
        </p:spPr>
        <p:txBody>
          <a:bodyPr>
            <a:normAutofit lnSpcReduction="10000"/>
          </a:bodyPr>
          <a:lstStyle/>
          <a:p>
            <a:r>
              <a:rPr lang="en-US" sz="2600" b="1" dirty="0">
                <a:latin typeface="Arial" panose="020B0604020202020204" pitchFamily="34" charset="0"/>
                <a:cs typeface="Arial" panose="020B0604020202020204" pitchFamily="34" charset="0"/>
              </a:rPr>
              <a:t>Composition :</a:t>
            </a:r>
          </a:p>
          <a:p>
            <a:pPr marL="0" indent="0">
              <a:buNone/>
            </a:pPr>
            <a:r>
              <a:rPr lang="en-US" dirty="0" smtClean="0"/>
              <a:t> </a:t>
            </a:r>
            <a:r>
              <a:rPr lang="en-US" dirty="0">
                <a:solidFill>
                  <a:schemeClr val="accent4"/>
                </a:solidFill>
                <a:latin typeface="Arial" panose="020B0604020202020204" pitchFamily="34" charset="0"/>
                <a:cs typeface="Arial" panose="020B0604020202020204" pitchFamily="34" charset="0"/>
              </a:rPr>
              <a:t>is special type of Aggregation. It is a strong type of Aggregation. In this type of Aggregation the child object does not have their own life cycle. The child object's life depends on the parent's life cycle. Only the parent object has an independent life cycle. If we delete the parent object then the child object(s) will also be deleted. We can define the Composition as a "Part of" relationship.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For example, the company and company location, a single company has multiple locations. If we delete the company then all the company locations are automatically deleted. The company location does not have their independent life cycle, it depends on the company object's life (parent object).</a:t>
            </a:r>
            <a:r>
              <a:rPr lang="en-US" dirty="0"/>
              <a:t> </a:t>
            </a:r>
          </a:p>
        </p:txBody>
      </p:sp>
      <p:sp>
        <p:nvSpPr>
          <p:cNvPr id="5" name="Title 1"/>
          <p:cNvSpPr>
            <a:spLocks noGrp="1"/>
          </p:cNvSpPr>
          <p:nvPr>
            <p:ph type="title"/>
          </p:nvPr>
        </p:nvSpPr>
        <p:spPr>
          <a:xfrm>
            <a:off x="318237" y="163133"/>
            <a:ext cx="10058402" cy="403538"/>
          </a:xfrm>
        </p:spPr>
        <p:txBody>
          <a:bodyPr>
            <a:normAutofit fontScale="90000"/>
          </a:bodyPr>
          <a:lstStyle/>
          <a:p>
            <a:r>
              <a:rPr lang="en-US" sz="2400" b="1" dirty="0"/>
              <a:t>8- Association vs Aggregation vs Composition </a:t>
            </a:r>
          </a:p>
        </p:txBody>
      </p:sp>
    </p:spTree>
    <p:extLst>
      <p:ext uri="{BB962C8B-B14F-4D97-AF65-F5344CB8AC3E}">
        <p14:creationId xmlns:p14="http://schemas.microsoft.com/office/powerpoint/2010/main" val="238743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891" y="405742"/>
            <a:ext cx="3840480" cy="625453"/>
          </a:xfrm>
        </p:spPr>
        <p:txBody>
          <a:bodyPr/>
          <a:lstStyle/>
          <a:p>
            <a:r>
              <a:rPr lang="en-US" dirty="0" smtClean="0"/>
              <a:t>Home Work </a:t>
            </a:r>
            <a:endParaRPr lang="en-US" dirty="0"/>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a:xfrm>
            <a:off x="7315091" y="1148678"/>
            <a:ext cx="3840480" cy="4096422"/>
          </a:xfrm>
        </p:spPr>
        <p:txBody>
          <a:bodyPr>
            <a:normAutofit/>
          </a:bodyPr>
          <a:lstStyle/>
          <a:p>
            <a:pPr>
              <a:lnSpc>
                <a:spcPct val="200000"/>
              </a:lnSpc>
            </a:pPr>
            <a:r>
              <a:rPr lang="en-US" sz="2000" b="1" dirty="0" smtClean="0"/>
              <a:t>We need a 3 pages sheet describing  the difference between interface and abstract class .</a:t>
            </a:r>
            <a:br>
              <a:rPr lang="en-US" sz="2000" b="1" dirty="0" smtClean="0"/>
            </a:br>
            <a:r>
              <a:rPr lang="en-US" sz="2000" b="1" dirty="0" smtClean="0"/>
              <a:t>With very clear demo !!</a:t>
            </a:r>
            <a:endParaRPr lang="en-US" sz="2000" b="1" dirty="0"/>
          </a:p>
        </p:txBody>
      </p:sp>
      <p:sp>
        <p:nvSpPr>
          <p:cNvPr id="5" name="Rectangle 4"/>
          <p:cNvSpPr/>
          <p:nvPr/>
        </p:nvSpPr>
        <p:spPr>
          <a:xfrm>
            <a:off x="1531988" y="4414103"/>
            <a:ext cx="4552849"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Let’s Search !!</a:t>
            </a:r>
            <a:endPar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endParaRPr>
          </a:p>
        </p:txBody>
      </p:sp>
    </p:spTree>
    <p:extLst>
      <p:ext uri="{BB962C8B-B14F-4D97-AF65-F5344CB8AC3E}">
        <p14:creationId xmlns:p14="http://schemas.microsoft.com/office/powerpoint/2010/main" val="55404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a:t>
            </a:r>
            <a:endParaRPr lang="en-US" dirty="0"/>
          </a:p>
        </p:txBody>
      </p:sp>
      <p:sp>
        <p:nvSpPr>
          <p:cNvPr id="3" name="TextBox 2"/>
          <p:cNvSpPr txBox="1"/>
          <p:nvPr/>
        </p:nvSpPr>
        <p:spPr>
          <a:xfrm>
            <a:off x="251977" y="1764405"/>
            <a:ext cx="10437487" cy="2308324"/>
          </a:xfrm>
          <a:prstGeom prst="rect">
            <a:avLst/>
          </a:prstGeom>
          <a:noFill/>
        </p:spPr>
        <p:txBody>
          <a:bodyPr wrap="square" rtlCol="0">
            <a:spAutoFit/>
          </a:bodyPr>
          <a:lstStyle/>
          <a:p>
            <a:r>
              <a:rPr lang="en-US" dirty="0" smtClean="0">
                <a:latin typeface="Book Antiqua" panose="02040602050305030304" pitchFamily="18" charset="0"/>
              </a:rPr>
              <a:t>1- C++ How To Program </a:t>
            </a:r>
            <a:r>
              <a:rPr lang="en-US" dirty="0" err="1" smtClean="0">
                <a:latin typeface="Book Antiqua" panose="02040602050305030304" pitchFamily="18" charset="0"/>
              </a:rPr>
              <a:t>Deitel</a:t>
            </a:r>
            <a:r>
              <a:rPr lang="en-US" dirty="0" smtClean="0">
                <a:latin typeface="Book Antiqua" panose="02040602050305030304" pitchFamily="18" charset="0"/>
              </a:rPr>
              <a:t> and </a:t>
            </a:r>
            <a:r>
              <a:rPr lang="en-US" dirty="0" err="1" smtClean="0">
                <a:latin typeface="Book Antiqua" panose="02040602050305030304" pitchFamily="18" charset="0"/>
              </a:rPr>
              <a:t>Deitel</a:t>
            </a:r>
            <a:r>
              <a:rPr lang="en-US" dirty="0" smtClean="0">
                <a:latin typeface="Book Antiqua" panose="02040602050305030304" pitchFamily="18" charset="0"/>
              </a:rPr>
              <a:t>  seventh Edition .</a:t>
            </a:r>
          </a:p>
          <a:p>
            <a:r>
              <a:rPr lang="en-US" dirty="0" smtClean="0">
                <a:latin typeface="Book Antiqua" panose="02040602050305030304" pitchFamily="18" charset="0"/>
              </a:rPr>
              <a:t>2- </a:t>
            </a:r>
            <a:r>
              <a:rPr lang="en-US" dirty="0" err="1" smtClean="0">
                <a:latin typeface="Book Antiqua" panose="02040602050305030304" pitchFamily="18" charset="0"/>
              </a:rPr>
              <a:t>Clr</a:t>
            </a:r>
            <a:r>
              <a:rPr lang="en-US" dirty="0" smtClean="0">
                <a:latin typeface="Book Antiqua" panose="02040602050305030304" pitchFamily="18" charset="0"/>
              </a:rPr>
              <a:t> via C# Jeffery Richter  Second Edition . </a:t>
            </a:r>
            <a:br>
              <a:rPr lang="en-US" dirty="0" smtClean="0">
                <a:latin typeface="Book Antiqua" panose="02040602050305030304" pitchFamily="18" charset="0"/>
              </a:rPr>
            </a:br>
            <a:r>
              <a:rPr lang="en-US" dirty="0" smtClean="0">
                <a:latin typeface="Book Antiqua" panose="02040602050305030304" pitchFamily="18" charset="0"/>
              </a:rPr>
              <a:t>3- OOP Fundamentals Code Project </a:t>
            </a:r>
          </a:p>
          <a:p>
            <a:r>
              <a:rPr lang="en-US" dirty="0">
                <a:latin typeface="Book Antiqua" panose="02040602050305030304" pitchFamily="18" charset="0"/>
              </a:rPr>
              <a:t> </a:t>
            </a:r>
            <a:r>
              <a:rPr lang="en-US" dirty="0" smtClean="0">
                <a:latin typeface="Book Antiqua" panose="02040602050305030304" pitchFamily="18" charset="0"/>
              </a:rPr>
              <a:t>   link </a:t>
            </a:r>
            <a:r>
              <a:rPr lang="en-US" sz="1400" dirty="0">
                <a:latin typeface="Book Antiqua" panose="02040602050305030304" pitchFamily="18" charset="0"/>
              </a:rPr>
              <a:t>: </a:t>
            </a:r>
            <a:r>
              <a:rPr lang="en-US" sz="1400" dirty="0">
                <a:latin typeface="Book Antiqua" panose="02040602050305030304" pitchFamily="18" charset="0"/>
                <a:hlinkClick r:id="rId2"/>
              </a:rPr>
              <a:t>https://</a:t>
            </a:r>
            <a:r>
              <a:rPr lang="en-US" sz="1400" dirty="0" smtClean="0">
                <a:latin typeface="Book Antiqua" panose="02040602050305030304" pitchFamily="18" charset="0"/>
                <a:hlinkClick r:id="rId2"/>
              </a:rPr>
              <a:t>www.codeproject.com/Articles/22769/Introduction-to-Object-Oriented-Programming-Concep</a:t>
            </a:r>
            <a:r>
              <a:rPr lang="en-US" sz="1400" dirty="0" smtClean="0">
                <a:latin typeface="Book Antiqua" panose="02040602050305030304" pitchFamily="18" charset="0"/>
              </a:rPr>
              <a:t> .</a:t>
            </a:r>
            <a:endParaRPr lang="en-US" dirty="0" smtClean="0">
              <a:latin typeface="Book Antiqua" panose="02040602050305030304" pitchFamily="18" charset="0"/>
            </a:endParaRPr>
          </a:p>
          <a:p>
            <a:endParaRPr lang="en-US" dirty="0">
              <a:latin typeface="Book Antiqua" panose="02040602050305030304" pitchFamily="18" charset="0"/>
            </a:endParaRPr>
          </a:p>
          <a:p>
            <a:r>
              <a:rPr lang="en-US" dirty="0" smtClean="0">
                <a:latin typeface="Book Antiqua" panose="02040602050305030304" pitchFamily="18" charset="0"/>
              </a:rPr>
              <a:t>4- useful website to </a:t>
            </a:r>
            <a:r>
              <a:rPr lang="en-US" dirty="0">
                <a:latin typeface="Book Antiqua" panose="02040602050305030304" pitchFamily="18" charset="0"/>
              </a:rPr>
              <a:t>study fundamentals :</a:t>
            </a:r>
            <a:br>
              <a:rPr lang="en-US" dirty="0">
                <a:latin typeface="Book Antiqua" panose="02040602050305030304" pitchFamily="18" charset="0"/>
              </a:rPr>
            </a:br>
            <a:r>
              <a:rPr lang="en-US" dirty="0">
                <a:latin typeface="Book Antiqua" panose="02040602050305030304" pitchFamily="18" charset="0"/>
              </a:rPr>
              <a:t>https://channel9.msdn.com/Series/C-Fundamentals-for-Absolute-Beginners/01</a:t>
            </a:r>
            <a:endParaRPr lang="en-US" dirty="0" smtClean="0">
              <a:latin typeface="Book Antiqua" panose="02040602050305030304" pitchFamily="18" charset="0"/>
            </a:endParaRPr>
          </a:p>
          <a:p>
            <a:r>
              <a:rPr lang="en-US" dirty="0">
                <a:latin typeface="Book Antiqua" panose="02040602050305030304" pitchFamily="18" charset="0"/>
              </a:rPr>
              <a:t>5- http://www.c-sharpcorner.com/UploadFile/736bf5/collection-in-C-Sharp/</a:t>
            </a:r>
            <a:endParaRPr lang="en-US" dirty="0" smtClean="0">
              <a:latin typeface="Book Antiqua" panose="02040602050305030304" pitchFamily="18" charset="0"/>
            </a:endParaRPr>
          </a:p>
        </p:txBody>
      </p:sp>
    </p:spTree>
    <p:extLst>
      <p:ext uri="{BB962C8B-B14F-4D97-AF65-F5344CB8AC3E}">
        <p14:creationId xmlns:p14="http://schemas.microsoft.com/office/powerpoint/2010/main" val="159526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themeOverride>
</file>

<file path=docProps/app.xml><?xml version="1.0" encoding="utf-8"?>
<Properties xmlns="http://schemas.openxmlformats.org/officeDocument/2006/extended-properties" xmlns:vt="http://schemas.openxmlformats.org/officeDocument/2006/docPropsVTypes">
  <Template/>
  <TotalTime>1169</TotalTime>
  <Words>5051</Words>
  <Application>Microsoft Office PowerPoint</Application>
  <PresentationFormat>Widescreen</PresentationFormat>
  <Paragraphs>1034</Paragraphs>
  <Slides>95</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95</vt:i4>
      </vt:variant>
    </vt:vector>
  </HeadingPairs>
  <TitlesOfParts>
    <vt:vector size="106" baseType="lpstr">
      <vt:lpstr>Arial Unicode MS</vt:lpstr>
      <vt:lpstr>Arial</vt:lpstr>
      <vt:lpstr>Book Antiqua</vt:lpstr>
      <vt:lpstr>Consolas</vt:lpstr>
      <vt:lpstr>Georgia</vt:lpstr>
      <vt:lpstr>Menlo</vt:lpstr>
      <vt:lpstr>Old Antic Bold</vt:lpstr>
      <vt:lpstr>open sans</vt:lpstr>
      <vt:lpstr>Segoe Print</vt:lpstr>
      <vt:lpstr>segoe-ui_normal</vt:lpstr>
      <vt:lpstr>Nature Illustration 16x9</vt:lpstr>
      <vt:lpstr>C Sharp</vt:lpstr>
      <vt:lpstr>Content : </vt:lpstr>
      <vt:lpstr>Chapter One </vt:lpstr>
      <vt:lpstr>Chapter One Content :</vt:lpstr>
      <vt:lpstr>PowerPoint Presentation</vt:lpstr>
      <vt:lpstr>PowerPoint Presentation</vt:lpstr>
      <vt:lpstr>PowerPoint Presentation</vt:lpstr>
      <vt:lpstr>Chapter Two </vt:lpstr>
      <vt:lpstr>Chapter Two Content :</vt:lpstr>
      <vt:lpstr>1- Hello World Program . </vt:lpstr>
      <vt:lpstr>1- Hello World Program . </vt:lpstr>
      <vt:lpstr>2- Data Types : </vt:lpstr>
      <vt:lpstr>2- Data Types : </vt:lpstr>
      <vt:lpstr> demo  :</vt:lpstr>
      <vt:lpstr>Home Work </vt:lpstr>
      <vt:lpstr> 3- operators : </vt:lpstr>
      <vt:lpstr> 3- operators : </vt:lpstr>
      <vt:lpstr>  3- operators : </vt:lpstr>
      <vt:lpstr> 3- operators : </vt:lpstr>
      <vt:lpstr> 3- operators : </vt:lpstr>
      <vt:lpstr> 4- Conditional Statements .</vt:lpstr>
      <vt:lpstr>  4- Conditional Statements .</vt:lpstr>
      <vt:lpstr> 5- Looping</vt:lpstr>
      <vt:lpstr> 5- Looping</vt:lpstr>
      <vt:lpstr> 5- Looping</vt:lpstr>
      <vt:lpstr> 5- Looping</vt:lpstr>
      <vt:lpstr> 5- Looping</vt:lpstr>
      <vt:lpstr>6- Functions and Function Overloading .</vt:lpstr>
      <vt:lpstr>6- Functions and Function Overloading .</vt:lpstr>
      <vt:lpstr>6- Functions and Function Overloading .</vt:lpstr>
      <vt:lpstr>6- Functions and Function Overloading .</vt:lpstr>
      <vt:lpstr>6- Functions and Function Overloading .</vt:lpstr>
      <vt:lpstr>6- Functions and Function Overloading .</vt:lpstr>
      <vt:lpstr>7- Arrays.</vt:lpstr>
      <vt:lpstr> 7- Arrays .</vt:lpstr>
      <vt:lpstr>Chapter Three </vt:lpstr>
      <vt:lpstr>Chapter Three Content :</vt:lpstr>
      <vt:lpstr>Introduction : </vt:lpstr>
      <vt:lpstr>1- Classes : </vt:lpstr>
      <vt:lpstr>1- Classes : </vt:lpstr>
      <vt:lpstr>1- Classes : </vt:lpstr>
      <vt:lpstr>1- Classes : </vt:lpstr>
      <vt:lpstr>PowerPoint Presentation</vt:lpstr>
      <vt:lpstr>1- Classes : </vt:lpstr>
      <vt:lpstr>1- Classes : </vt:lpstr>
      <vt:lpstr>1- Classes : </vt:lpstr>
      <vt:lpstr>1- Classes : </vt:lpstr>
      <vt:lpstr>1- Classes : </vt:lpstr>
      <vt:lpstr>2- Enumerations : </vt:lpstr>
      <vt:lpstr>3- Nullables: </vt:lpstr>
      <vt:lpstr>4-Structures :</vt:lpstr>
      <vt:lpstr>PowerPoint Presentation</vt:lpstr>
      <vt:lpstr>4-Structures :</vt:lpstr>
      <vt:lpstr>4-Structures :</vt:lpstr>
      <vt:lpstr>5- Exception handling :</vt:lpstr>
      <vt:lpstr>5- Exception handling :</vt:lpstr>
      <vt:lpstr>6- Debugging :</vt:lpstr>
      <vt:lpstr>6- Debugging :</vt:lpstr>
      <vt:lpstr>6- Debugging :</vt:lpstr>
      <vt:lpstr>6- Debugging :</vt:lpstr>
      <vt:lpstr>6- Debugging :</vt:lpstr>
      <vt:lpstr>Chapter Four</vt:lpstr>
      <vt:lpstr>Chapter Four Content :</vt:lpstr>
      <vt:lpstr>1- Generics</vt:lpstr>
      <vt:lpstr>1- Generics</vt:lpstr>
      <vt:lpstr>1- Generics</vt:lpstr>
      <vt:lpstr> 2- interface </vt:lpstr>
      <vt:lpstr>PowerPoint Presentation</vt:lpstr>
      <vt:lpstr>3- Collections</vt:lpstr>
      <vt:lpstr>3- Collections</vt:lpstr>
      <vt:lpstr>3- Collections</vt:lpstr>
      <vt:lpstr>3- Collections</vt:lpstr>
      <vt:lpstr>3- Collections</vt:lpstr>
      <vt:lpstr>3- Collections</vt:lpstr>
      <vt:lpstr>3- Collections</vt:lpstr>
      <vt:lpstr>4- Delegets </vt:lpstr>
      <vt:lpstr>5- Events</vt:lpstr>
      <vt:lpstr>6- Threading </vt:lpstr>
      <vt:lpstr>Chapter Five </vt:lpstr>
      <vt:lpstr>Chapter Four Content :</vt:lpstr>
      <vt:lpstr>1- C# Namespaces .</vt:lpstr>
      <vt:lpstr>PowerPoint Presentation</vt:lpstr>
      <vt:lpstr>2- class Vs Object . </vt:lpstr>
      <vt:lpstr> 3- Inheritance : </vt:lpstr>
      <vt:lpstr>3- Inheritance : </vt:lpstr>
      <vt:lpstr>4- Encapsulation  :</vt:lpstr>
      <vt:lpstr>4- Encapsulation  :</vt:lpstr>
      <vt:lpstr>5- Abstraction : </vt:lpstr>
      <vt:lpstr>5- Abstraction </vt:lpstr>
      <vt:lpstr> 6-Polymorphism  :</vt:lpstr>
      <vt:lpstr>8- Association vs Aggregation vs Composition </vt:lpstr>
      <vt:lpstr>8- Association vs Aggregation vs Composition </vt:lpstr>
      <vt:lpstr>8- Association vs Aggregation vs Composition </vt:lpstr>
      <vt:lpstr>Home Work </vt:lpstr>
      <vt:lpstr>References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c:title>
  <dc:creator>Mina Lewes Software Development Engineer</dc:creator>
  <cp:lastModifiedBy>Mina Lewes Software Development Engineer</cp:lastModifiedBy>
  <cp:revision>254</cp:revision>
  <dcterms:created xsi:type="dcterms:W3CDTF">2017-09-13T12:56:17Z</dcterms:created>
  <dcterms:modified xsi:type="dcterms:W3CDTF">2017-11-18T11:55:27Z</dcterms:modified>
</cp:coreProperties>
</file>