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87" r:id="rId6"/>
    <p:sldId id="288" r:id="rId7"/>
    <p:sldId id="269" r:id="rId8"/>
    <p:sldId id="266" r:id="rId9"/>
    <p:sldId id="259" r:id="rId10"/>
    <p:sldId id="260" r:id="rId11"/>
    <p:sldId id="286" r:id="rId12"/>
    <p:sldId id="270" r:id="rId13"/>
    <p:sldId id="271" r:id="rId14"/>
    <p:sldId id="272" r:id="rId15"/>
    <p:sldId id="265" r:id="rId16"/>
    <p:sldId id="262" r:id="rId17"/>
    <p:sldId id="273" r:id="rId18"/>
    <p:sldId id="275" r:id="rId19"/>
    <p:sldId id="276"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70" d="100"/>
          <a:sy n="70" d="100"/>
        </p:scale>
        <p:origin x="-132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7/23/2014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914399"/>
            <a:ext cx="2986393" cy="5743064"/>
          </a:xfrm>
          <a:prstGeom prst="rect">
            <a:avLst/>
          </a:prstGeom>
        </p:spPr>
      </p:pic>
      <p:sp>
        <p:nvSpPr>
          <p:cNvPr id="6" name="TextBox 5"/>
          <p:cNvSpPr txBox="1"/>
          <p:nvPr/>
        </p:nvSpPr>
        <p:spPr>
          <a:xfrm>
            <a:off x="5105400"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3"/>
          </p:cNvCxnSpPr>
          <p:nvPr/>
        </p:nvCxnSpPr>
        <p:spPr>
          <a:xfrm>
            <a:off x="5378437" y="3482874"/>
            <a:ext cx="488963"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11737"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3"/>
          </p:cNvCxnSpPr>
          <p:nvPr/>
        </p:nvCxnSpPr>
        <p:spPr>
          <a:xfrm>
            <a:off x="5486405" y="4179478"/>
            <a:ext cx="380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05405"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3"/>
          </p:cNvCxnSpPr>
          <p:nvPr/>
        </p:nvCxnSpPr>
        <p:spPr>
          <a:xfrm>
            <a:off x="5486405" y="4968073"/>
            <a:ext cx="380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68728" y="1200147"/>
            <a:ext cx="4584272" cy="1815882"/>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Enter portal address of your organization.</a:t>
            </a:r>
          </a:p>
          <a:p>
            <a:pPr algn="just"/>
            <a:r>
              <a:rPr lang="en-US" sz="1400" dirty="0" smtClean="0">
                <a:latin typeface="Tahoma" pitchFamily="34" charset="0"/>
                <a:ea typeface="Tahoma" pitchFamily="34" charset="0"/>
                <a:cs typeface="Tahoma" pitchFamily="34" charset="0"/>
              </a:rPr>
              <a:t>(This address is unique for each organization)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Enter your user name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Enter your password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After entering above information click this button.</a:t>
            </a:r>
            <a:endParaRPr lang="fa-IR" sz="1400" dirty="0" smtClean="0">
              <a:latin typeface="Tahoma" pitchFamily="34" charset="0"/>
              <a:ea typeface="Tahoma" pitchFamily="34" charset="0"/>
              <a:cs typeface="Tahoma" pitchFamily="34" charset="0"/>
            </a:endParaRPr>
          </a:p>
        </p:txBody>
      </p:sp>
      <p:sp>
        <p:nvSpPr>
          <p:cNvPr id="13" name="TextBox 12"/>
          <p:cNvSpPr txBox="1"/>
          <p:nvPr/>
        </p:nvSpPr>
        <p:spPr>
          <a:xfrm>
            <a:off x="5112330"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3"/>
          </p:cNvCxnSpPr>
          <p:nvPr/>
        </p:nvCxnSpPr>
        <p:spPr>
          <a:xfrm>
            <a:off x="5486405" y="6087036"/>
            <a:ext cx="838195"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Login Window</a:t>
            </a:r>
            <a:endParaRPr lang="en-US" sz="2800" b="1" dirty="0">
              <a:solidFill>
                <a:srgbClr val="0070C0"/>
              </a:solidFill>
              <a:latin typeface="Times New Roman" pitchFamily="18" charset="0"/>
              <a:cs typeface="Times New Roman" pitchFamily="18" charset="0"/>
            </a:endParaRPr>
          </a:p>
        </p:txBody>
      </p:sp>
      <p:sp>
        <p:nvSpPr>
          <p:cNvPr id="18" name="Rectangle 17"/>
          <p:cNvSpPr/>
          <p:nvPr/>
        </p:nvSpPr>
        <p:spPr>
          <a:xfrm>
            <a:off x="241840" y="6324600"/>
            <a:ext cx="5473160" cy="307777"/>
          </a:xfrm>
          <a:prstGeom prst="rect">
            <a:avLst/>
          </a:prstGeom>
        </p:spPr>
        <p:txBody>
          <a:bodyPr wrap="square">
            <a:spAutoFit/>
          </a:bodyPr>
          <a:lstStyle/>
          <a:p>
            <a:pPr algn="just"/>
            <a:r>
              <a:rPr lang="en-US" sz="1400" dirty="0" smtClean="0">
                <a:solidFill>
                  <a:schemeClr val="accent3">
                    <a:lumMod val="50000"/>
                  </a:schemeClr>
                </a:solidFill>
                <a:latin typeface="Tahoma" pitchFamily="34" charset="0"/>
                <a:ea typeface="Tahoma" pitchFamily="34" charset="0"/>
                <a:cs typeface="Tahoma" pitchFamily="34" charset="0"/>
              </a:rPr>
              <a:t>Click on      to see guide for parts, which are in front of this sign.</a:t>
            </a:r>
            <a:endParaRPr lang="fa-IR" sz="1400" dirty="0" smtClean="0">
              <a:solidFill>
                <a:schemeClr val="accent3">
                  <a:lumMod val="50000"/>
                </a:schemeClr>
              </a:solidFill>
              <a:latin typeface="Tahoma" pitchFamily="34" charset="0"/>
              <a:ea typeface="Tahoma" pitchFamily="34" charset="0"/>
              <a:cs typeface="Tahoma"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6588" y="6369783"/>
            <a:ext cx="253968" cy="253968"/>
          </a:xfrm>
          <a:prstGeom prst="rect">
            <a:avLst/>
          </a:prstGeom>
        </p:spPr>
      </p:pic>
      <p:sp>
        <p:nvSpPr>
          <p:cNvPr id="17" name="Right Brace 16"/>
          <p:cNvSpPr/>
          <p:nvPr/>
        </p:nvSpPr>
        <p:spPr>
          <a:xfrm>
            <a:off x="8539789" y="1283895"/>
            <a:ext cx="209563" cy="1649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29639" y="1239383"/>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025238" y="1248747"/>
            <a:ext cx="4763777" cy="353943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 خودتان، جلسه ای برگزار کنید.</a:t>
            </a:r>
            <a:endParaRPr lang="en-US" sz="1400" dirty="0" smtClean="0">
              <a:solidFill>
                <a:srgbClr val="FF0000"/>
              </a:solidFill>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 دیگران شوید تا در جلسه ای که آنجا برگزار می شود، شرکت کنید.</a:t>
            </a: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 تان (خالی، اشغال، پر، قفل و ...) را نشان می دهد.</a:t>
            </a:r>
            <a:endParaRPr lang="fa-IR" sz="1400" dirty="0">
              <a:solidFill>
                <a:srgbClr val="FF0000"/>
              </a:solidFill>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روی این دکمه کلیک کنید.</a:t>
            </a:r>
          </a:p>
          <a:p>
            <a:pPr algn="just" rtl="1"/>
            <a:r>
              <a:rPr lang="fa-IR" sz="1400" dirty="0" smtClean="0">
                <a:solidFill>
                  <a:srgbClr val="FF0000"/>
                </a:solidFill>
              </a:rPr>
              <a:t>5- </a:t>
            </a:r>
            <a:r>
              <a:rPr lang="fa-IR" sz="1400" dirty="0" smtClean="0">
                <a:cs typeface="B Nazanin" pitchFamily="2" charset="-78"/>
              </a:rPr>
              <a:t>با کلیک </a:t>
            </a:r>
            <a:r>
              <a:rPr lang="fa-IR" sz="1400" dirty="0">
                <a:cs typeface="B Nazanin" pitchFamily="2" charset="-78"/>
              </a:rPr>
              <a:t>روی این </a:t>
            </a:r>
            <a:r>
              <a:rPr lang="fa-IR" sz="1400" dirty="0" smtClean="0">
                <a:cs typeface="B Nazanin" pitchFamily="2" charset="-78"/>
              </a:rPr>
              <a:t>دکمه، اتاق جلسه‌تان قفل می‌شود تا افراد متفرقه‌ای که شما دعوتشان نکرده‌اید، نخواهند توانست وارد اتاق جلسه تان شوند. برای باز کردن قفل، دوباره روی همین دکمه کلیک کنید.</a:t>
            </a:r>
            <a:endParaRPr lang="fa-IR" sz="1400" dirty="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 اتاق </a:t>
            </a:r>
            <a:r>
              <a:rPr lang="fa-IR" sz="1400" dirty="0">
                <a:cs typeface="B Nazanin" pitchFamily="2" charset="-78"/>
              </a:rPr>
              <a:t>جلسه </a:t>
            </a:r>
            <a:r>
              <a:rPr lang="fa-IR" sz="1400" dirty="0" smtClean="0">
                <a:cs typeface="B Nazanin" pitchFamily="2" charset="-78"/>
              </a:rPr>
              <a:t>تان (رمزگذاری و دعوت از مهمان) </a:t>
            </a:r>
            <a:r>
              <a:rPr lang="fa-IR" sz="1400" dirty="0">
                <a:cs typeface="B Nazanin" pitchFamily="2" charset="-78"/>
              </a:rPr>
              <a:t>روی این دکمه کلیک کنید.</a:t>
            </a: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endParaRPr lang="fa-IR" sz="1400" dirty="0">
              <a:cs typeface="B Nazanin" pitchFamily="2" charset="-78"/>
            </a:endParaRPr>
          </a:p>
          <a:p>
            <a:pPr algn="just" rtl="1"/>
            <a:r>
              <a:rPr lang="fa-IR" sz="1400" dirty="0" smtClean="0">
                <a:solidFill>
                  <a:srgbClr val="FF0000"/>
                </a:solidFill>
              </a:rPr>
              <a:t>8- </a:t>
            </a:r>
            <a:r>
              <a:rPr lang="fa-IR" sz="1400" dirty="0" smtClean="0">
                <a:cs typeface="B Nazanin" pitchFamily="2" charset="-78"/>
              </a:rPr>
              <a:t>هر سطر لیست شامل نام فرد و آیکون بیانگر وضعیت وی می باشد. برای کنترل حضورش (قطع صدا و تصویر یا بیرون انداختنش از اتاق جلسه) روی فرد کلیک کنید.</a:t>
            </a:r>
            <a:endParaRPr lang="fa-IR" sz="1400" dirty="0">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آنها روی این دکمه کلیک کنید.</a:t>
            </a:r>
          </a:p>
        </p:txBody>
      </p:sp>
      <p:sp>
        <p:nvSpPr>
          <p:cNvPr id="39" name="Rectangle 38"/>
          <p:cNvSpPr/>
          <p:nvPr/>
        </p:nvSpPr>
        <p:spPr>
          <a:xfrm>
            <a:off x="89848" y="3587666"/>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3772332"/>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886792" y="4893091"/>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2"/>
          </p:cNvCxnSpPr>
          <p:nvPr/>
        </p:nvCxnSpPr>
        <p:spPr>
          <a:xfrm>
            <a:off x="2043245" y="5262423"/>
            <a:ext cx="0" cy="42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74547" y="4262202"/>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100025" y="4446868"/>
            <a:ext cx="3745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ight Brace 51"/>
          <p:cNvSpPr/>
          <p:nvPr/>
        </p:nvSpPr>
        <p:spPr>
          <a:xfrm>
            <a:off x="3302123" y="1032823"/>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ight Brace 52"/>
          <p:cNvSpPr/>
          <p:nvPr/>
        </p:nvSpPr>
        <p:spPr>
          <a:xfrm>
            <a:off x="3313998"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4648" y="149992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5948" y="619772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3" name="Picture 3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289310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دعوت از هر فرد آنلاین، روی سطرش کلیک کنید تا انتخاب شود. می‌توانید چند فرد آنلاین را با هم انتخاب کنید تا با یکبار کلیک روی دکمه دعوت به جلسه، پیام همزمان دعوت به همه شان ارسال شود.</a:t>
            </a:r>
          </a:p>
          <a:p>
            <a:pPr algn="just" rtl="1"/>
            <a:r>
              <a:rPr lang="fa-IR" sz="1400" dirty="0" smtClean="0">
                <a:solidFill>
                  <a:srgbClr val="FF0000"/>
                </a:solidFill>
              </a:rPr>
              <a:t>2- </a:t>
            </a:r>
            <a:r>
              <a:rPr lang="fa-IR" sz="1400" dirty="0" smtClean="0">
                <a:cs typeface="B Nazanin" pitchFamily="2" charset="-78"/>
              </a:rPr>
              <a:t>پس از انتخاب اعضای جلسه، برای ارسال پیام دعوت برای ایشان روی این دکمه کلیک کنید تا آنها بلافاصله پنجره دعوت‌تان را مشاهده کنند و با پذیرفتن دعوت وارد اتاق شما بشوند.</a:t>
            </a:r>
          </a:p>
          <a:p>
            <a:pPr algn="just" rtl="1"/>
            <a:r>
              <a:rPr lang="fa-IR" sz="1400" dirty="0" smtClean="0">
                <a:solidFill>
                  <a:srgbClr val="FF0000"/>
                </a:solidFill>
              </a:rPr>
              <a:t>3- </a:t>
            </a:r>
            <a:r>
              <a:rPr lang="fa-IR" sz="1400" dirty="0">
                <a:cs typeface="B Nazanin" pitchFamily="2" charset="-78"/>
              </a:rPr>
              <a:t>پ</a:t>
            </a:r>
            <a:r>
              <a:rPr lang="fa-IR" sz="1400" dirty="0" smtClean="0">
                <a:cs typeface="B Nazanin" pitchFamily="2" charset="-78"/>
              </a:rPr>
              <a:t>س از ارسال دعوت به افراد یا انصراف از دعوت ایشان، با کلیک روی این دکمه، به پنجره کنفرانس برگردید تا لیست حاضرین وارد شده به جلسه را ببینید.</a:t>
            </a:r>
            <a:endParaRPr lang="en-US" sz="1400" dirty="0" smtClean="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ight Brace 29"/>
          <p:cNvSpPr/>
          <p:nvPr/>
        </p:nvSpPr>
        <p:spPr>
          <a:xfrm>
            <a:off x="3319569" y="111022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3301921" y="6056300"/>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3296971" y="246203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e 49"/>
          <p:cNvSpPr/>
          <p:nvPr/>
        </p:nvSpPr>
        <p:spPr>
          <a:xfrm>
            <a:off x="3275196" y="2861875"/>
            <a:ext cx="179947" cy="28083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8296" y="15724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9371" y="2525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56296" y="41259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4421" y="6159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8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447800" y="1447800"/>
            <a:ext cx="4114800" cy="1600438"/>
          </a:xfrm>
          <a:prstGeom prst="rect">
            <a:avLst/>
          </a:prstGeom>
        </p:spPr>
        <p:txBody>
          <a:bodyPr wrap="square">
            <a:spAutoFit/>
          </a:bodyPr>
          <a:lstStyle/>
          <a:p>
            <a:pPr algn="just" rtl="1"/>
            <a:r>
              <a:rPr lang="fa-IR" sz="1400" dirty="0" smtClean="0">
                <a:solidFill>
                  <a:srgbClr val="FF0000"/>
                </a:solidFill>
              </a:rPr>
              <a:t>1- </a:t>
            </a:r>
            <a:r>
              <a:rPr lang="fa-IR" sz="1400" dirty="0">
                <a:cs typeface="B Nazanin" pitchFamily="2" charset="-78"/>
              </a:rPr>
              <a:t>با کلیک روی این دکمه، صدای فرد در جلسه شنیده نخواهد شد.</a:t>
            </a:r>
          </a:p>
          <a:p>
            <a:pPr algn="just" rtl="1"/>
            <a:r>
              <a:rPr lang="fa-IR" sz="1400" dirty="0" smtClean="0">
                <a:solidFill>
                  <a:srgbClr val="FF0000"/>
                </a:solidFill>
              </a:rPr>
              <a:t>2- </a:t>
            </a:r>
            <a:r>
              <a:rPr lang="fa-IR" sz="1400" dirty="0">
                <a:cs typeface="B Nazanin" pitchFamily="2" charset="-78"/>
              </a:rPr>
              <a:t>با کلیک روی این دکمه، صدای فرد در جلسه شنیده نخواهد شد</a:t>
            </a:r>
            <a:r>
              <a:rPr lang="fa-IR" sz="1400" dirty="0" smtClean="0">
                <a:cs typeface="B Nazanin" pitchFamily="2" charset="-78"/>
              </a:rPr>
              <a:t>.</a:t>
            </a:r>
          </a:p>
          <a:p>
            <a:pPr algn="just" rtl="1"/>
            <a:r>
              <a:rPr lang="fa-IR" sz="1400" dirty="0" smtClean="0">
                <a:solidFill>
                  <a:srgbClr val="FF0000"/>
                </a:solidFill>
              </a:rPr>
              <a:t>3- </a:t>
            </a:r>
            <a:r>
              <a:rPr lang="fa-IR" sz="1400" dirty="0" smtClean="0">
                <a:cs typeface="B Nazanin" pitchFamily="2" charset="-78"/>
              </a:rPr>
              <a:t>اگر دیدن تصویر این فرد در حین جلسه برایتان مهم است و می‌خواهید حتی با ورود افراد دیگر، همواره تصویر این فرد را ببینید، روی این دکمه کلیک کنید.</a:t>
            </a:r>
            <a:endParaRPr lang="fa-IR" sz="1400" dirty="0">
              <a:cs typeface="B Nazanin" pitchFamily="2" charset="-78"/>
            </a:endParaRPr>
          </a:p>
          <a:p>
            <a:pPr algn="just" rtl="1"/>
            <a:r>
              <a:rPr lang="en-US" sz="1400" dirty="0" smtClean="0">
                <a:solidFill>
                  <a:srgbClr val="FF0000"/>
                </a:solidFill>
              </a:rPr>
              <a:t>4</a:t>
            </a:r>
            <a:r>
              <a:rPr lang="fa-IR" sz="1400" dirty="0" smtClean="0">
                <a:solidFill>
                  <a:srgbClr val="FF0000"/>
                </a:solidFill>
              </a:rPr>
              <a:t>- </a:t>
            </a:r>
            <a:r>
              <a:rPr lang="fa-IR" sz="1400" dirty="0">
                <a:cs typeface="B Nazanin" pitchFamily="2" charset="-78"/>
              </a:rPr>
              <a:t>با کلیک روی این دکمه، فرد از اتاق جلسه بیرون </a:t>
            </a:r>
            <a:r>
              <a:rPr lang="fa-IR" sz="1400" dirty="0" smtClean="0">
                <a:cs typeface="B Nazanin" pitchFamily="2" charset="-78"/>
              </a:rPr>
              <a:t>خواهد افتاد.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
        <p:nvSpPr>
          <p:cNvPr id="45" name="Right Brace 44"/>
          <p:cNvSpPr/>
          <p:nvPr/>
        </p:nvSpPr>
        <p:spPr>
          <a:xfrm>
            <a:off x="8346375" y="1283525"/>
            <a:ext cx="140525" cy="1130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a:off x="8363200" y="5910987"/>
            <a:ext cx="134222" cy="364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8358251" y="2514600"/>
            <a:ext cx="156466" cy="33563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ight Brace 50"/>
          <p:cNvSpPr/>
          <p:nvPr/>
        </p:nvSpPr>
        <p:spPr>
          <a:xfrm flipH="1">
            <a:off x="3440752" y="2841008"/>
            <a:ext cx="148496" cy="673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172720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9000" y="597089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86752" y="305278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2376"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79120" y="6377227"/>
            <a:ext cx="253968" cy="253968"/>
          </a:xfrm>
          <a:prstGeom prst="rect">
            <a:avLst/>
          </a:prstGeom>
        </p:spPr>
      </p:pic>
      <p:sp>
        <p:nvSpPr>
          <p:cNvPr id="25" name="TextBox 24"/>
          <p:cNvSpPr txBox="1"/>
          <p:nvPr/>
        </p:nvSpPr>
        <p:spPr>
          <a:xfrm>
            <a:off x="3171825" y="394207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3510685" y="4126737"/>
            <a:ext cx="7565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95799" y="1473217"/>
            <a:ext cx="4012573" cy="3323987"/>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 شما برای ورود مهمانان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لازمست که قبلا آن را فعال کرده باشید.)</a:t>
            </a: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روی این دکمه، آدرس اینترنتی اتاق جلسه‌تان تغییر کرده و از این پس باید این آدرس جدید را برای مهمانان‌تان بفرستید.</a:t>
            </a: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اتاقتان رمز بگذارید تا از این پس، تنها کسانی که این رمز را دارند قادر به ورود به اتاقتان باشند، رمز را اینجا وارد کنید.</a:t>
            </a:r>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160043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نتیجه جستجو نمایش داده شود</a:t>
            </a:r>
            <a:r>
              <a:rPr lang="fa-IR" sz="1400" dirty="0" smtClean="0">
                <a:cs typeface="B Nazanin" pitchFamily="2" charset="-78"/>
              </a:rPr>
              <a:t>.</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جلسه ای که قصد ورود به آن را دارید، را در اینجا تایپ </a:t>
            </a:r>
            <a:r>
              <a:rPr lang="fa-IR" sz="1400" dirty="0" smtClean="0">
                <a:cs typeface="B Nazanin" pitchFamily="2" charset="-78"/>
              </a:rPr>
              <a:t>کنید تا جستجو شود.</a:t>
            </a:r>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سطرش کلیک کنید.</a:t>
            </a:r>
          </a:p>
        </p:txBody>
      </p: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0568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3355144" y="245027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552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7544" y="251397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12283" y="811474"/>
            <a:ext cx="5727017" cy="606009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071340"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240770"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56940"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326370"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80287"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249717"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511585" y="481767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2850445" y="500233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9178" y="500727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2858038" y="5191944"/>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502148" y="5770824"/>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2841008" y="5955490"/>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12695" y="52002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2851555" y="5384884"/>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20288" y="5389824"/>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2859148" y="5569550"/>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502725" y="6041974"/>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2841585" y="6226640"/>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8510650" y="93805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8516752" y="6019762"/>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a:off x="8511802" y="233152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5627" y="143398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64202" y="239522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9252"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8" name="Right Brace 47"/>
          <p:cNvSpPr/>
          <p:nvPr/>
        </p:nvSpPr>
        <p:spPr>
          <a:xfrm>
            <a:off x="8510650" y="2714500"/>
            <a:ext cx="135374" cy="3240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46024" y="420799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11825" y="37813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51" name="Picture 5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58569" y="3820079"/>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418576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endParaRPr lang="fa-IR" sz="1400" dirty="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برای وارد کردن شماره مقصد با ماوس، می‌توانید از این صفحه کلید هم استفاده کنید.</a:t>
            </a:r>
          </a:p>
          <a:p>
            <a:pPr algn="just" rtl="1"/>
            <a:r>
              <a:rPr lang="fa-IR" sz="1400" dirty="0" smtClean="0">
                <a:solidFill>
                  <a:srgbClr val="FF0000"/>
                </a:solidFill>
              </a:rPr>
              <a:t>3- </a:t>
            </a:r>
            <a:r>
              <a:rPr lang="fa-IR" sz="1400" dirty="0" smtClean="0">
                <a:cs typeface="B Nazanin" pitchFamily="2" charset="-78"/>
              </a:rPr>
              <a:t>پس از وارد کردن شماره مقصد این دکمه را فشار دهید.</a:t>
            </a: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برای برقراری تماس </a:t>
            </a:r>
            <a:r>
              <a:rPr lang="fa-IR" sz="1400" dirty="0">
                <a:cs typeface="B Nazanin" pitchFamily="2" charset="-78"/>
              </a:rPr>
              <a:t>تصویری دونفره با دستگاههای قدیمی کافیست </a:t>
            </a:r>
            <a:r>
              <a:rPr lang="fa-IR" sz="1400" dirty="0" smtClean="0">
                <a:cs typeface="B Nazanin" pitchFamily="2" charset="-78"/>
              </a:rPr>
              <a:t>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endParaRPr lang="fa-IR" sz="1400" dirty="0" smtClean="0">
              <a:solidFill>
                <a:schemeClr val="accent6">
                  <a:lumMod val="50000"/>
                </a:schemeClr>
              </a:solidFill>
              <a:latin typeface="Arial" pitchFamily="34" charset="0"/>
              <a:cs typeface="Arial" pitchFamily="34" charset="0"/>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Brace 17"/>
          <p:cNvSpPr/>
          <p:nvPr/>
        </p:nvSpPr>
        <p:spPr>
          <a:xfrm>
            <a:off x="3331198" y="1078575"/>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3337300" y="616028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6175" y="15745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9800" y="626357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7" name="Picture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46221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روی این گزینه می‌توانید مسیریاب ویدئویی‌تان و جزئیات کیفیت صدا و تصویر هر یک از شرکت کنندگان را به تفکیک ببینید.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 پورتها و تنظیمات پروکسی سیستم</a:t>
            </a: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a:t>
            </a:r>
            <a:r>
              <a:rPr lang="fa-IR" sz="1400" dirty="0">
                <a:cs typeface="B Nazanin" pitchFamily="2" charset="-78"/>
              </a:rPr>
              <a:t>پاسخگویی خودکار به تماسهای </a:t>
            </a:r>
            <a:r>
              <a:rPr lang="fa-IR" sz="1400" dirty="0" smtClean="0">
                <a:cs typeface="B Nazanin" pitchFamily="2" charset="-78"/>
              </a:rPr>
              <a:t>دریافتی</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 نسخه نرم‌افزار و بروز رسانی دستی آن</a:t>
            </a:r>
            <a:endParaRPr lang="fa-IR" sz="1400" dirty="0">
              <a:cs typeface="B Nazanin" pitchFamily="2" charset="-78"/>
            </a:endParaRPr>
          </a:p>
        </p:txBody>
      </p: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116955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 خانوادگی که با آن وارد نرم‌افزار شده‌اید، را می‌توانید در اینجا ببینید.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 تان اینجا نوشته می‌شود.</a:t>
            </a: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 تک شرکت‌کنندگان کنفرانس را ببینید.</a:t>
            </a:r>
          </a:p>
        </p:txBody>
      </p: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958252"/>
            <a:ext cx="2962831" cy="57146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Public Components</a:t>
            </a:r>
            <a:endParaRPr lang="en-US" sz="2800" b="1" dirty="0">
              <a:latin typeface="Times New Roman" pitchFamily="18" charset="0"/>
              <a:cs typeface="Times New Roman" pitchFamily="18" charset="0"/>
            </a:endParaRPr>
          </a:p>
        </p:txBody>
      </p:sp>
      <p:sp>
        <p:nvSpPr>
          <p:cNvPr id="6" name="TextBox 5"/>
          <p:cNvSpPr txBox="1"/>
          <p:nvPr/>
        </p:nvSpPr>
        <p:spPr>
          <a:xfrm>
            <a:off x="8002486" y="2755831"/>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1" name="Straight Arrow Connector 10"/>
          <p:cNvCxnSpPr>
            <a:stCxn id="6" idx="0"/>
          </p:cNvCxnSpPr>
          <p:nvPr/>
        </p:nvCxnSpPr>
        <p:spPr>
          <a:xfrm flipV="1">
            <a:off x="8171916"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990600"/>
            <a:ext cx="4505029" cy="5693866"/>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Application will be closed by clicking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By clicking here, application will goes to tray icon. Then to restore application, you need to click on its tray icon at down-right corner of desktop.</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Application will be minimized by clicking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Point to point call (only between two person)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Holding conference or joining in a conference (between multiple person)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specific calls (call by number, joining to an inter organization conference or call a legacy)</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a:t>
            </a:r>
            <a:r>
              <a:rPr lang="en-US" sz="1400" dirty="0" smtClean="0">
                <a:latin typeface="Tahoma" pitchFamily="34" charset="0"/>
                <a:ea typeface="Tahoma" pitchFamily="34" charset="0"/>
                <a:cs typeface="Tahoma" pitchFamily="34" charset="0"/>
              </a:rPr>
              <a:t> Software settings and configurations</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8-</a:t>
            </a:r>
            <a:r>
              <a:rPr lang="en-US" sz="1400" dirty="0" smtClean="0">
                <a:latin typeface="Tahoma" pitchFamily="34" charset="0"/>
                <a:ea typeface="Tahoma" pitchFamily="34" charset="0"/>
                <a:cs typeface="Tahoma" pitchFamily="34" charset="0"/>
              </a:rPr>
              <a:t> Your connection quality with video conference data center will be shown by this antenna Icon.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9-</a:t>
            </a:r>
            <a:r>
              <a:rPr lang="en-US" sz="1400" dirty="0" smtClean="0">
                <a:latin typeface="Tahoma" pitchFamily="34" charset="0"/>
                <a:ea typeface="Tahoma" pitchFamily="34" charset="0"/>
                <a:cs typeface="Tahoma" pitchFamily="34" charset="0"/>
              </a:rPr>
              <a:t> Click here to check your devices (microphone, speaker and camera)</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10-</a:t>
            </a:r>
            <a:r>
              <a:rPr lang="en-US" sz="1400" dirty="0" smtClean="0">
                <a:latin typeface="Tahoma" pitchFamily="34" charset="0"/>
                <a:ea typeface="Tahoma" pitchFamily="34" charset="0"/>
                <a:cs typeface="Tahoma" pitchFamily="34" charset="0"/>
              </a:rPr>
              <a:t> If any error happened in application, click here to send it through email to support center.</a:t>
            </a:r>
          </a:p>
        </p:txBody>
      </p:sp>
      <p:sp>
        <p:nvSpPr>
          <p:cNvPr id="56" name="TextBox 55"/>
          <p:cNvSpPr txBox="1"/>
          <p:nvPr/>
        </p:nvSpPr>
        <p:spPr>
          <a:xfrm>
            <a:off x="8279860" y="5434805"/>
            <a:ext cx="287124"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57" name="Straight Arrow Connector 56"/>
          <p:cNvCxnSpPr>
            <a:stCxn id="56" idx="2"/>
          </p:cNvCxnSpPr>
          <p:nvPr/>
        </p:nvCxnSpPr>
        <p:spPr>
          <a:xfrm>
            <a:off x="8423422"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531204" y="5470430"/>
            <a:ext cx="459357" cy="369332"/>
          </a:xfrm>
          <a:prstGeom prst="rect">
            <a:avLst/>
          </a:prstGeom>
          <a:noFill/>
        </p:spPr>
        <p:txBody>
          <a:bodyPr wrap="square" rtlCol="0">
            <a:spAutoFit/>
          </a:bodyPr>
          <a:lstStyle/>
          <a:p>
            <a:r>
              <a:rPr lang="fa-IR" dirty="0" smtClean="0">
                <a:solidFill>
                  <a:srgbClr val="FF0000"/>
                </a:solidFill>
              </a:rPr>
              <a:t>10</a:t>
            </a:r>
            <a:endParaRPr lang="en-US" dirty="0">
              <a:solidFill>
                <a:srgbClr val="FF0000"/>
              </a:solidFill>
            </a:endParaRPr>
          </a:p>
        </p:txBody>
      </p:sp>
      <p:cxnSp>
        <p:nvCxnSpPr>
          <p:cNvPr id="60" name="Straight Arrow Connector 59"/>
          <p:cNvCxnSpPr>
            <a:stCxn id="59" idx="2"/>
          </p:cNvCxnSpPr>
          <p:nvPr/>
        </p:nvCxnSpPr>
        <p:spPr>
          <a:xfrm>
            <a:off x="6760883"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86600" y="5434805"/>
            <a:ext cx="36873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73" name="Straight Arrow Connector 72"/>
          <p:cNvCxnSpPr>
            <a:stCxn id="72" idx="2"/>
          </p:cNvCxnSpPr>
          <p:nvPr/>
        </p:nvCxnSpPr>
        <p:spPr>
          <a:xfrm>
            <a:off x="7270965"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02407" y="2755831"/>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0"/>
          </p:cNvCxnSpPr>
          <p:nvPr/>
        </p:nvCxnSpPr>
        <p:spPr>
          <a:xfrm flipV="1">
            <a:off x="7371837"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78914" y="2755831"/>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5" name="Straight Arrow Connector 44"/>
          <p:cNvCxnSpPr>
            <a:stCxn id="44" idx="0"/>
          </p:cNvCxnSpPr>
          <p:nvPr/>
        </p:nvCxnSpPr>
        <p:spPr>
          <a:xfrm flipV="1">
            <a:off x="6648344"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920901" y="2755831"/>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7" name="Straight Arrow Connector 46"/>
          <p:cNvCxnSpPr>
            <a:stCxn id="46" idx="0"/>
          </p:cNvCxnSpPr>
          <p:nvPr/>
        </p:nvCxnSpPr>
        <p:spPr>
          <a:xfrm flipV="1">
            <a:off x="609033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77285"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8422756"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71311"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8211156"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805726"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7988352"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89310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روی این گزینه می‌توانید مسیریاب ویدئویی‌تان و جزئیات کیفیت صدا و تصویر هر یک از شرکت کنندگان را به تفکیک ببینید.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r>
              <a:rPr lang="fa-IR" sz="1400" dirty="0" smtClean="0">
                <a:solidFill>
                  <a:srgbClr val="FF0000"/>
                </a:solidFill>
              </a:rPr>
              <a:t>3- </a:t>
            </a:r>
            <a:r>
              <a:rPr lang="fa-IR" sz="1400" dirty="0" smtClean="0">
                <a:cs typeface="B Nazanin" pitchFamily="2" charset="-78"/>
              </a:rPr>
              <a:t>بازه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کنید، این تیک را بزنید.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سازمانتان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380" y="997424"/>
            <a:ext cx="2990620"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92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89310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انتخاب کنید.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a:t>
            </a:r>
            <a:r>
              <a:rPr lang="fa-IR" sz="1400" dirty="0" smtClean="0">
                <a:cs typeface="B Nazanin" pitchFamily="2" charset="-78"/>
              </a:rPr>
              <a:t>انتخاب </a:t>
            </a:r>
            <a:r>
              <a:rPr lang="fa-IR" sz="1400" dirty="0">
                <a:cs typeface="B Nazanin" pitchFamily="2" charset="-78"/>
              </a:rPr>
              <a:t>کنید.</a:t>
            </a: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a:t>
            </a:r>
            <a:r>
              <a:rPr lang="fa-IR" sz="1400" dirty="0" smtClean="0">
                <a:cs typeface="B Nazanin" pitchFamily="2" charset="-78"/>
              </a:rPr>
              <a:t>انتخاب </a:t>
            </a:r>
            <a:r>
              <a:rPr lang="fa-IR" sz="1400" dirty="0">
                <a:cs typeface="B Nazanin" pitchFamily="2" charset="-78"/>
              </a:rPr>
              <a:t>کنید.</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و ... دوربین روی این دکمه کلیک کنید تا پنجره تنظیمات دوربین در ویندوز ظاهر شود.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تیک بزنید تا در کنفرانس اکوی صدایتان کاسته شود.</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تیک بزنید تا شدت صدای میکروفون‌تان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دستگاهها </a:t>
            </a:r>
            <a:r>
              <a:rPr lang="fa-IR" sz="1400" b="1" dirty="0" smtClean="0">
                <a:solidFill>
                  <a:srgbClr val="7030A0"/>
                </a:solidFill>
                <a:cs typeface="B Nazanin" pitchFamily="2" charset="-78"/>
              </a:rPr>
              <a:t>(لینک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مطمئن شوید.</a:t>
            </a:r>
            <a:endParaRPr lang="fa-IR" sz="1400" b="1" dirty="0">
              <a:solidFill>
                <a:srgbClr val="7030A0"/>
              </a:solidFill>
              <a:cs typeface="B Nazanin" pitchFamily="2" charset="-78"/>
            </a:endParaRPr>
          </a:p>
        </p:txBody>
      </p:sp>
      <p:sp>
        <p:nvSpPr>
          <p:cNvPr id="39" name="Rectangle 38"/>
          <p:cNvSpPr/>
          <p:nvPr/>
        </p:nvSpPr>
        <p:spPr>
          <a:xfrm>
            <a:off x="3485219" y="34743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58984"/>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42026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383975"/>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حداقل 30 تصویر در ثانیه نمایش داده می‌شود.</a:t>
            </a: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می‌شوند. </a:t>
            </a:r>
            <a:r>
              <a:rPr lang="fa-IR" sz="1400" dirty="0" smtClean="0">
                <a:cs typeface="B Nazanin" pitchFamily="2" charset="-78"/>
              </a:rPr>
              <a:t>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a:t>
            </a:r>
            <a:r>
              <a:rPr lang="fa-IR" sz="1400" b="1" dirty="0">
                <a:solidFill>
                  <a:srgbClr val="7030A0"/>
                </a:solidFill>
                <a:cs typeface="B Nazanin" pitchFamily="2" charset="-78"/>
              </a:rPr>
              <a:t>دارای 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en-US" sz="1400" b="1" dirty="0" smtClean="0">
              <a:solidFill>
                <a:srgbClr val="7030A0"/>
              </a:solidFill>
              <a:cs typeface="B Nazanin" pitchFamily="2" charset="-78"/>
            </a:endParaRPr>
          </a:p>
        </p:txBody>
      </p: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تیک زدن این گزینه، هر بار که کامپیوتر روشن می‌شود نرم‌افزار به طور خودکار اجرا می‌گردد.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r>
              <a:rPr lang="fa-IR" sz="1400" dirty="0" smtClean="0">
                <a:solidFill>
                  <a:srgbClr val="FF0000"/>
                </a:solidFill>
              </a:rPr>
              <a:t>3- </a:t>
            </a:r>
            <a:r>
              <a:rPr lang="fa-IR" sz="1400" dirty="0" smtClean="0">
                <a:cs typeface="B Nazanin" pitchFamily="2" charset="-78"/>
              </a:rPr>
              <a:t>اینجا را تیک بزنید تا با هر تماس دریافتی، آهنگی برایتان پخش شود.</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تیک زدن این گزینه، از این پس در حین کنفرانس‌هایتان زیر ویدئوی هر شرکت‌کننده، نامش نوشته می‌شود.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تیک زدن این گزینه، از این پس مدت زمان کنفرانس در بالای پنجره کنفرانس، نمایش داده می‌شود.</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تیک زدن این گزینه، اگر از این پس نرم‌افزار با خطایی درونی روبرو شده یا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endParaRPr lang="fa-IR" sz="1400" dirty="0">
              <a:cs typeface="B Nazanin" pitchFamily="2" charset="-78"/>
            </a:endParaRPr>
          </a:p>
          <a:p>
            <a:pPr algn="just" rtl="1"/>
            <a:r>
              <a:rPr lang="fa-IR" sz="1400" dirty="0" smtClean="0">
                <a:solidFill>
                  <a:srgbClr val="FF0000"/>
                </a:solidFill>
              </a:rPr>
              <a:t>7- </a:t>
            </a:r>
            <a:r>
              <a:rPr lang="fa-IR" sz="1400" dirty="0">
                <a:cs typeface="B Nazanin" pitchFamily="2" charset="-78"/>
              </a:rPr>
              <a:t>ا</a:t>
            </a:r>
            <a:r>
              <a:rPr lang="fa-IR" sz="1400" dirty="0" smtClean="0">
                <a:cs typeface="B Nazanin" pitchFamily="2" charset="-78"/>
              </a:rPr>
              <a:t>ینجا می‌توانید زبان برنامه را تغییر دهید. </a:t>
            </a:r>
            <a:endParaRPr lang="fa-IR" sz="1400" dirty="0">
              <a:cs typeface="B Nazanin" pitchFamily="2" charset="-78"/>
            </a:endParaRPr>
          </a:p>
        </p:txBody>
      </p: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52800" y="6126638"/>
            <a:ext cx="141516" cy="3775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24676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اینجا وارد کنید.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اینجا </a:t>
            </a:r>
            <a:r>
              <a:rPr lang="fa-IR" sz="1400" dirty="0">
                <a:cs typeface="B Nazanin" pitchFamily="2" charset="-78"/>
              </a:rPr>
              <a:t>وارد کنید</a:t>
            </a:r>
            <a:r>
              <a:rPr lang="fa-IR" sz="1400" dirty="0" smtClean="0">
                <a:cs typeface="B Nazanin" pitchFamily="2" charset="-78"/>
              </a:rPr>
              <a:t>. (حداقل 6 حرف)</a:t>
            </a:r>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a:t>
            </a:r>
            <a:r>
              <a:rPr lang="fa-IR" sz="1400" dirty="0">
                <a:cs typeface="B Nazanin" pitchFamily="2" charset="-78"/>
              </a:rPr>
              <a:t>در اینجا </a:t>
            </a:r>
            <a:r>
              <a:rPr lang="fa-IR" sz="1400" dirty="0" smtClean="0">
                <a:cs typeface="B Nazanin" pitchFamily="2" charset="-78"/>
              </a:rPr>
              <a:t>دوباره وارد </a:t>
            </a:r>
            <a:r>
              <a:rPr lang="fa-IR" sz="1400" dirty="0">
                <a:cs typeface="B Nazanin" pitchFamily="2" charset="-78"/>
              </a:rPr>
              <a:t>کنید.</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این دکمه را بزنید.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نسخه فعلی نرم‌افزار</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r>
              <a:rPr lang="fa-IR" sz="1400" dirty="0" smtClean="0">
                <a:solidFill>
                  <a:srgbClr val="FF0000"/>
                </a:solidFill>
              </a:rPr>
              <a:t>3- </a:t>
            </a:r>
            <a:r>
              <a:rPr lang="fa-IR" sz="1400" dirty="0" smtClean="0">
                <a:cs typeface="B Nazanin" pitchFamily="2" charset="-78"/>
              </a:rPr>
              <a:t>تنظیمات مربوط به سرویس دریافتی‌تان</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 بروزتر خود را </a:t>
            </a:r>
            <a:r>
              <a:rPr lang="fa-IR" sz="1400" dirty="0">
                <a:cs typeface="B Nazanin" pitchFamily="2" charset="-78"/>
              </a:rPr>
              <a:t> به طور خودکار </a:t>
            </a:r>
            <a:r>
              <a:rPr lang="fa-IR" sz="1400" dirty="0" smtClean="0">
                <a:cs typeface="B Nazanin" pitchFamily="2" charset="-78"/>
              </a:rPr>
              <a:t>جستجو کرده و در صورت یافتن، از شما می‌پرسد که آیا می‌خواهید بروز رسانی انجام شود یا خیر؟ اما در صورتی که به هر دلیلی (عجله یا پهنای باند پائین شبکه) فرصت پذیرفتن درخواست بروز رسانی را ندارید، در حین اجرای نرم‌افزار همواره می‌توانید با کلیک روی این دکمه جستجوی دستی نسخه بروزتر نرم‌افزار را انجام دهید.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600200" y="1342900"/>
            <a:ext cx="5858907" cy="3539430"/>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 پیامهای متنی اعضای جلسه، اینجا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تمام صفحه کردن یا از حالت تمام صفحه </a:t>
            </a:r>
            <a:r>
              <a:rPr lang="fa-IR" sz="1400" dirty="0">
                <a:solidFill>
                  <a:schemeClr val="bg1"/>
                </a:solidFill>
                <a:cs typeface="B Nazanin" pitchFamily="2" charset="-78"/>
              </a:rPr>
              <a:t>درآوردن پنجره </a:t>
            </a:r>
            <a:r>
              <a:rPr lang="fa-IR" sz="1400" dirty="0" smtClean="0">
                <a:solidFill>
                  <a:schemeClr val="bg1"/>
                </a:solidFill>
                <a:cs typeface="B Nazanin" pitchFamily="2" charset="-78"/>
              </a:rPr>
              <a:t>کنفرانس، اینجا را 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 یکی از برنامه‌های در حال اجرا (یا دسکتاپ کامپیوترتان) را برای اعضای جلسه به اشتراک بگذارید، اینجا را 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و مشاهده برنامه مورد نظرتان اینجا را 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کردن روی تصویر دوربین،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روی 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a:t>
            </a:r>
            <a:r>
              <a:rPr lang="fa-IR" sz="1400" dirty="0">
                <a:solidFill>
                  <a:schemeClr val="bg1"/>
                </a:solidFill>
                <a:cs typeface="B Nazanin" pitchFamily="2" charset="-78"/>
              </a:rPr>
              <a:t>روی 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روی 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اینجا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اینجا کلیک 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اینجا </a:t>
            </a:r>
            <a:r>
              <a:rPr lang="fa-IR" sz="1400" dirty="0">
                <a:solidFill>
                  <a:schemeClr val="bg1"/>
                </a:solidFill>
                <a:cs typeface="B Nazanin" pitchFamily="2" charset="-78"/>
              </a:rPr>
              <a:t>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826" y="935571"/>
            <a:ext cx="2972144" cy="575224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Contact List Tab</a:t>
            </a:r>
            <a:endParaRPr lang="en-US" sz="2800" b="1" dirty="0">
              <a:latin typeface="Times New Roman" pitchFamily="18" charset="0"/>
              <a:cs typeface="Times New Roman" pitchFamily="18" charset="0"/>
            </a:endParaRPr>
          </a:p>
        </p:txBody>
      </p:sp>
      <p:sp>
        <p:nvSpPr>
          <p:cNvPr id="7" name="Rectangle 6"/>
          <p:cNvSpPr/>
          <p:nvPr/>
        </p:nvSpPr>
        <p:spPr>
          <a:xfrm>
            <a:off x="5277964"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5590870"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630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7630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5264316"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5577222" y="3046455"/>
            <a:ext cx="261208"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8001000" y="3231121"/>
            <a:ext cx="762000" cy="12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8001000" y="3427970"/>
            <a:ext cx="762000"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754894" y="3635383"/>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8077200" y="3820049"/>
            <a:ext cx="677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7630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8327924" y="2635684"/>
            <a:ext cx="435076"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Right Brace 139"/>
          <p:cNvSpPr/>
          <p:nvPr/>
        </p:nvSpPr>
        <p:spPr>
          <a:xfrm>
            <a:off x="8630765" y="1045192"/>
            <a:ext cx="152400" cy="1242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Right Brace 140"/>
          <p:cNvSpPr/>
          <p:nvPr/>
        </p:nvSpPr>
        <p:spPr>
          <a:xfrm>
            <a:off x="8613117"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71290" y="155124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59414" y="620959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57200" y="1143000"/>
            <a:ext cx="4505029" cy="3754874"/>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Finding person, who you want to call him (or her)</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Recent events including all your sent/received calls and messages </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By default, you can see your contact list here. But if you search someone, you can see the result here.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Searching people by their name, user name or their number</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Searching all online people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Each row contains person name and icon. To call each person, click on his (or her) row. person’s icon shows their current status (Such as offline, online, busy and …)</a:t>
            </a:r>
            <a:endParaRPr lang="en-US" sz="1400" dirty="0">
              <a:latin typeface="Tahoma" pitchFamily="34" charset="0"/>
              <a:ea typeface="Tahoma" pitchFamily="34" charset="0"/>
              <a:cs typeface="Tahoma" pitchFamily="34" charset="0"/>
            </a:endParaRPr>
          </a:p>
        </p:txBody>
      </p:sp>
      <p:sp>
        <p:nvSpPr>
          <p:cNvPr id="33" name="Rectangle 32"/>
          <p:cNvSpPr/>
          <p:nvPr/>
        </p:nvSpPr>
        <p:spPr>
          <a:xfrm>
            <a:off x="241840" y="6324600"/>
            <a:ext cx="5473160" cy="307777"/>
          </a:xfrm>
          <a:prstGeom prst="rect">
            <a:avLst/>
          </a:prstGeom>
        </p:spPr>
        <p:txBody>
          <a:bodyPr wrap="square">
            <a:spAutoFit/>
          </a:bodyPr>
          <a:lstStyle/>
          <a:p>
            <a:pPr algn="just"/>
            <a:r>
              <a:rPr lang="en-US" sz="1400" dirty="0" smtClean="0">
                <a:solidFill>
                  <a:schemeClr val="accent3">
                    <a:lumMod val="50000"/>
                  </a:schemeClr>
                </a:solidFill>
                <a:latin typeface="Tahoma" pitchFamily="34" charset="0"/>
                <a:ea typeface="Tahoma" pitchFamily="34" charset="0"/>
                <a:cs typeface="Tahoma" pitchFamily="34" charset="0"/>
              </a:rPr>
              <a:t>Click on      to see guide for parts, which are in front of this sign.</a:t>
            </a:r>
            <a:endParaRPr lang="fa-IR" sz="1400" dirty="0" smtClean="0">
              <a:solidFill>
                <a:schemeClr val="accent3">
                  <a:lumMod val="50000"/>
                </a:schemeClr>
              </a:solidFill>
              <a:latin typeface="Tahoma" pitchFamily="34" charset="0"/>
              <a:ea typeface="Tahoma" pitchFamily="34" charset="0"/>
              <a:cs typeface="Tahoma" pitchFamily="34" charset="0"/>
            </a:endParaRPr>
          </a:p>
        </p:txBody>
      </p:sp>
      <p:pic>
        <p:nvPicPr>
          <p:cNvPr id="34" name="Picture 3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6588" y="6369783"/>
            <a:ext cx="253968" cy="253968"/>
          </a:xfrm>
          <a:prstGeom prst="rect">
            <a:avLst/>
          </a:prstGeom>
        </p:spPr>
      </p:pic>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User Status Icon</a:t>
            </a:r>
            <a:endParaRPr lang="en-US" sz="28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00374122"/>
              </p:ext>
            </p:extLst>
          </p:nvPr>
        </p:nvGraphicFramePr>
        <p:xfrm>
          <a:off x="1752600" y="1447800"/>
          <a:ext cx="6096000" cy="4572000"/>
        </p:xfrm>
        <a:graphic>
          <a:graphicData uri="http://schemas.openxmlformats.org/drawingml/2006/table">
            <a:tbl>
              <a:tblPr firstRow="1" bandRow="1">
                <a:tableStyleId>{C4B1156A-380E-4F78-BDF5-A606A8083BF9}</a:tableStyleId>
              </a:tblPr>
              <a:tblGrid>
                <a:gridCol w="609600"/>
                <a:gridCol w="5486400"/>
              </a:tblGrid>
              <a:tr h="370840">
                <a:tc>
                  <a:txBody>
                    <a:bodyPr/>
                    <a:lstStyle/>
                    <a:p>
                      <a:pPr algn="just" rtl="0"/>
                      <a:endParaRPr lang="en-US" sz="1400" b="0" dirty="0">
                        <a:cs typeface="B Nazanin" pitchFamily="2" charset="-78"/>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OFFLINE:</a:t>
                      </a:r>
                      <a:r>
                        <a:rPr lang="en-US" sz="1400" b="0" kern="1200" baseline="0" dirty="0" smtClean="0">
                          <a:solidFill>
                            <a:schemeClr val="tx1"/>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not logged in so you cannot place a direct call to them, but you can join their room, depending on its status. </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Available</a:t>
                      </a:r>
                      <a:r>
                        <a:rPr lang="en-US" sz="1400" b="1" kern="1200" dirty="0" smtClean="0">
                          <a:solidFill>
                            <a:srgbClr val="0070C0"/>
                          </a:solidFill>
                          <a:effectLst/>
                          <a:latin typeface="+mn-lt"/>
                          <a:ea typeface="+mn-ea"/>
                          <a:cs typeface="B Nazanin" pitchFamily="2" charset="-78"/>
                        </a:rPr>
                        <a:t>:</a:t>
                      </a:r>
                      <a:r>
                        <a:rPr lang="en-US" sz="1400" b="1" kern="1200" dirty="0" smtClean="0">
                          <a:solidFill>
                            <a:srgbClr val="0070C0"/>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available for a direct call, to join a room, or to be invited to attend a meeting. </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Busy:</a:t>
                      </a:r>
                      <a:r>
                        <a:rPr lang="en-US" sz="1400" b="0" kern="1200" dirty="0" smtClean="0">
                          <a:solidFill>
                            <a:schemeClr val="tx1"/>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busy and you cannot contact them with a direct call or invite them to join your room.</a:t>
                      </a: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In Room: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in their own room. You cannot call them directly but you can join their room.</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70C0"/>
                          </a:solidFill>
                          <a:latin typeface="Tahoma" pitchFamily="34" charset="0"/>
                          <a:ea typeface="Tahoma" pitchFamily="34" charset="0"/>
                          <a:cs typeface="Tahoma" pitchFamily="34" charset="0"/>
                        </a:rPr>
                        <a:t>In Room/Room Full:</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full. You cannot call them directly or join their room.</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70C0"/>
                          </a:solidFill>
                          <a:latin typeface="Tahoma" pitchFamily="34" charset="0"/>
                          <a:ea typeface="Tahoma" pitchFamily="34" charset="0"/>
                          <a:cs typeface="Tahoma" pitchFamily="34" charset="0"/>
                        </a:rPr>
                        <a:t>In Room/Room Locked:</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locked. You cannot call them directly or join their room. They can leave their room and join yours if they choose to. </a:t>
                      </a:r>
                    </a:p>
                  </a:txBody>
                  <a:tcPr/>
                </a:tc>
              </a:tr>
              <a:tr h="370840">
                <a:tc>
                  <a:txBody>
                    <a:bodyPr/>
                    <a:lstStyle/>
                    <a:p>
                      <a:pPr marL="0" marR="0" algn="just" rtl="0">
                        <a:spcBef>
                          <a:spcPts val="0"/>
                        </a:spcBef>
                        <a:spcAft>
                          <a:spcPts val="0"/>
                        </a:spcAft>
                      </a:pP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r>
                        <a:rPr lang="en-US" sz="1400" b="1" i="0" u="none" strike="noStrike" kern="1200" baseline="0" dirty="0" smtClean="0">
                          <a:solidFill>
                            <a:srgbClr val="0070C0"/>
                          </a:solidFill>
                          <a:latin typeface="Tahoma" pitchFamily="34" charset="0"/>
                          <a:ea typeface="Tahoma" pitchFamily="34" charset="0"/>
                          <a:cs typeface="Tahoma" pitchFamily="34" charset="0"/>
                        </a:rPr>
                        <a:t>In a PIN-protected Room:</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PIN protected. You cannot call them directly, but you can join their room if you have their PIN code. </a:t>
                      </a:r>
                    </a:p>
                  </a:txBody>
                  <a:tcPr/>
                </a:tc>
              </a:tr>
              <a:tr h="370840">
                <a:tc>
                  <a:txBody>
                    <a:bodyPr/>
                    <a:lstStyle/>
                    <a:p>
                      <a:pPr marL="0" marR="0" algn="just" rtl="0">
                        <a:lnSpc>
                          <a:spcPct val="115000"/>
                        </a:lnSpc>
                        <a:spcBef>
                          <a:spcPts val="0"/>
                        </a:spcBef>
                        <a:spcAft>
                          <a:spcPts val="1000"/>
                        </a:spcAft>
                      </a:pP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r>
                        <a:rPr lang="en-US" sz="1400" b="1" i="0" u="none" strike="noStrike" kern="1200" baseline="0" dirty="0" smtClean="0">
                          <a:solidFill>
                            <a:srgbClr val="0070C0"/>
                          </a:solidFill>
                          <a:latin typeface="Tahoma" pitchFamily="34" charset="0"/>
                          <a:ea typeface="Tahoma" pitchFamily="34" charset="0"/>
                          <a:cs typeface="Tahoma" pitchFamily="34" charset="0"/>
                        </a:rPr>
                        <a:t>Legacy:</a:t>
                      </a:r>
                      <a:r>
                        <a:rPr lang="en-US" sz="1400" b="0" i="0" u="none" strike="noStrike" kern="1200" baseline="0" dirty="0" smtClean="0">
                          <a:solidFill>
                            <a:schemeClr val="dk1"/>
                          </a:solidFill>
                          <a:latin typeface="Tahoma" pitchFamily="34" charset="0"/>
                          <a:ea typeface="Tahoma" pitchFamily="34" charset="0"/>
                          <a:cs typeface="Tahoma" pitchFamily="34" charset="0"/>
                        </a:rPr>
                        <a:t> The conferencing system uses legacy videoconferencing technology (such as H.323 and SIP). There is no personal room. </a:t>
                      </a:r>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05000" y="1537498"/>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32743" y="2035655"/>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16747" y="2567458"/>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0993" y="3077539"/>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1932743" y="3625548"/>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18773" y="419981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1904803" y="490250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1889414" y="5585352"/>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90265"/>
            <a:ext cx="2606597" cy="31728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cs typeface="B Titr" pitchFamily="2" charset="-78"/>
              </a:rPr>
              <a:t>Audio Devices Test Window</a:t>
            </a:r>
            <a:endParaRPr lang="en-US" sz="2800" b="1" dirty="0"/>
          </a:p>
        </p:txBody>
      </p:sp>
      <p:sp>
        <p:nvSpPr>
          <p:cNvPr id="7" name="TextBox 6"/>
          <p:cNvSpPr txBox="1"/>
          <p:nvPr/>
        </p:nvSpPr>
        <p:spPr>
          <a:xfrm>
            <a:off x="8271740" y="2053657"/>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7772400" y="2238323"/>
            <a:ext cx="499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68298" y="2815657"/>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7276502" y="300032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68298" y="3091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7276502" y="3275847"/>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68298" y="399618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7276502" y="4180851"/>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68298" y="168329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7882182" y="186795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83227" y="1524000"/>
            <a:ext cx="4469773" cy="3108543"/>
          </a:xfrm>
          <a:prstGeom prst="rect">
            <a:avLst/>
          </a:prstGeom>
        </p:spPr>
        <p:txBody>
          <a:bodyPr wrap="square">
            <a:spAutoFit/>
          </a:bodyPr>
          <a:lstStyle/>
          <a:p>
            <a:pPr algn="just"/>
            <a:r>
              <a:rPr lang="en-US" sz="1400" dirty="0">
                <a:solidFill>
                  <a:srgbClr val="FF0000"/>
                </a:solidFill>
              </a:rPr>
              <a:t>1-</a:t>
            </a:r>
            <a:r>
              <a:rPr lang="en-US" sz="1400" dirty="0">
                <a:latin typeface="Tahoma" pitchFamily="34" charset="0"/>
                <a:ea typeface="Tahoma" pitchFamily="34" charset="0"/>
                <a:cs typeface="Tahoma" pitchFamily="34" charset="0"/>
              </a:rPr>
              <a:t> Testing</a:t>
            </a:r>
            <a:r>
              <a:rPr lang="en-US" sz="1400" dirty="0"/>
              <a:t> </a:t>
            </a:r>
            <a:r>
              <a:rPr lang="en-US" sz="1400" dirty="0">
                <a:latin typeface="Tahoma" pitchFamily="34" charset="0"/>
                <a:ea typeface="Tahoma" pitchFamily="34" charset="0"/>
                <a:cs typeface="Tahoma" pitchFamily="34" charset="0"/>
              </a:rPr>
              <a:t>Audio Devices</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2-</a:t>
            </a:r>
            <a:r>
              <a:rPr lang="en-US" sz="1400" dirty="0">
                <a:latin typeface="Tahoma" pitchFamily="34" charset="0"/>
                <a:ea typeface="Tahoma" pitchFamily="34" charset="0"/>
                <a:cs typeface="Tahoma" pitchFamily="34" charset="0"/>
              </a:rPr>
              <a:t> To test microphone, click here to record your voice. Then start talking and after awhile, Click on this button again to hear your recorded voice and be sure about both microphone and speaker quality.</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3-</a:t>
            </a:r>
            <a:r>
              <a:rPr lang="en-US" sz="1400" dirty="0">
                <a:latin typeface="Tahoma" pitchFamily="34" charset="0"/>
                <a:ea typeface="Tahoma" pitchFamily="34" charset="0"/>
                <a:cs typeface="Tahoma" pitchFamily="34" charset="0"/>
              </a:rPr>
              <a:t> If your microphone is OK, This bar shows intensity of your voice.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4-</a:t>
            </a:r>
            <a:r>
              <a:rPr lang="en-US" sz="1400" dirty="0">
                <a:latin typeface="Tahoma" pitchFamily="34" charset="0"/>
                <a:ea typeface="Tahoma" pitchFamily="34" charset="0"/>
                <a:cs typeface="Tahoma" pitchFamily="34" charset="0"/>
              </a:rPr>
              <a:t> If you want to test your speaker quality, click here to hear ring tone.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5-</a:t>
            </a:r>
            <a:r>
              <a:rPr lang="en-US" sz="1400" dirty="0">
                <a:latin typeface="Tahoma" pitchFamily="34" charset="0"/>
                <a:ea typeface="Tahoma" pitchFamily="34" charset="0"/>
                <a:cs typeface="Tahoma" pitchFamily="34" charset="0"/>
              </a:rPr>
              <a:t> Close Window</a:t>
            </a:r>
          </a:p>
        </p:txBody>
      </p:sp>
      <p:sp>
        <p:nvSpPr>
          <p:cNvPr id="21" name="Rectangle 20"/>
          <p:cNvSpPr/>
          <p:nvPr/>
        </p:nvSpPr>
        <p:spPr>
          <a:xfrm>
            <a:off x="1295400" y="5257800"/>
            <a:ext cx="6858000" cy="1169551"/>
          </a:xfrm>
          <a:prstGeom prst="rect">
            <a:avLst/>
          </a:prstGeom>
        </p:spPr>
        <p:txBody>
          <a:bodyPr wrap="square">
            <a:spAutoFit/>
          </a:bodyPr>
          <a:lstStyle/>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are not working here:</a:t>
            </a:r>
          </a:p>
          <a:p>
            <a:pPr algn="just"/>
            <a:r>
              <a:rPr lang="en-US" sz="1400" dirty="0" smtClean="0">
                <a:latin typeface="Tahoma" pitchFamily="34" charset="0"/>
                <a:ea typeface="Tahoma" pitchFamily="34" charset="0"/>
                <a:cs typeface="Tahoma" pitchFamily="34" charset="0"/>
              </a:rPr>
              <a:t>Check their hardware or installation.</a:t>
            </a:r>
          </a:p>
          <a:p>
            <a:pPr algn="just"/>
            <a:endParaRPr lang="en-US" sz="1400" b="1" dirty="0" smtClean="0">
              <a:solidFill>
                <a:srgbClr val="7030A0"/>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work well here but not during conference:</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Go to Devices option in Settings tab to check if your device, has not been selected.</a:t>
            </a:r>
            <a:endParaRPr lang="fa-IR" sz="1400" b="1" dirty="0" smtClean="0">
              <a:solidFill>
                <a:srgbClr val="7030A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54873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766" y="1682305"/>
            <a:ext cx="2592986" cy="31728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cs typeface="B Titr" pitchFamily="2" charset="-78"/>
              </a:rPr>
              <a:t>Video </a:t>
            </a:r>
            <a:r>
              <a:rPr lang="en-US" sz="2800" b="1" dirty="0">
                <a:solidFill>
                  <a:srgbClr val="0070C0"/>
                </a:solidFill>
                <a:cs typeface="B Titr" pitchFamily="2" charset="-78"/>
              </a:rPr>
              <a:t>Devices Test Window</a:t>
            </a:r>
            <a:endParaRPr lang="en-US" sz="2800" dirty="0"/>
          </a:p>
        </p:txBody>
      </p:sp>
      <p:sp>
        <p:nvSpPr>
          <p:cNvPr id="21" name="TextBox 20"/>
          <p:cNvSpPr txBox="1"/>
          <p:nvPr/>
        </p:nvSpPr>
        <p:spPr>
          <a:xfrm>
            <a:off x="5119048" y="2057400"/>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5457908" y="2242066"/>
            <a:ext cx="3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5400" y="3100443"/>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5444260" y="3285109"/>
            <a:ext cx="3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19048" y="2569023"/>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5457908" y="2753689"/>
            <a:ext cx="7589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9600" y="1905000"/>
            <a:ext cx="4241173" cy="2246769"/>
          </a:xfrm>
          <a:prstGeom prst="rect">
            <a:avLst/>
          </a:prstGeom>
        </p:spPr>
        <p:txBody>
          <a:bodyPr wrap="square">
            <a:spAutoFit/>
          </a:bodyPr>
          <a:lstStyle/>
          <a:p>
            <a:pPr algn="just"/>
            <a:r>
              <a:rPr lang="fa-IR" sz="1400" dirty="0" smtClean="0">
                <a:solidFill>
                  <a:srgbClr val="FF0000"/>
                </a:solidFill>
              </a:rPr>
              <a:t>1</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Testing</a:t>
            </a:r>
            <a:r>
              <a:rPr lang="en-US" sz="1400" dirty="0"/>
              <a:t> </a:t>
            </a:r>
            <a:r>
              <a:rPr lang="en-US" sz="1400" dirty="0">
                <a:latin typeface="Tahoma" pitchFamily="34" charset="0"/>
                <a:ea typeface="Tahoma" pitchFamily="34" charset="0"/>
                <a:cs typeface="Tahoma" pitchFamily="34" charset="0"/>
              </a:rPr>
              <a:t>Camera</a:t>
            </a:r>
          </a:p>
          <a:p>
            <a:pPr algn="just"/>
            <a:endParaRPr lang="en-US" sz="1400" dirty="0">
              <a:latin typeface="Tahoma" pitchFamily="34" charset="0"/>
              <a:ea typeface="Tahoma" pitchFamily="34" charset="0"/>
              <a:cs typeface="Tahoma" pitchFamily="34" charset="0"/>
            </a:endParaRPr>
          </a:p>
          <a:p>
            <a:pPr algn="just"/>
            <a:r>
              <a:rPr lang="fa-IR" sz="1400" dirty="0" smtClean="0">
                <a:solidFill>
                  <a:srgbClr val="FF0000"/>
                </a:solidFill>
              </a:rPr>
              <a:t>2</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By clicking this button, Windows shows camera video on the below area.</a:t>
            </a:r>
          </a:p>
          <a:p>
            <a:pPr algn="just"/>
            <a:endParaRPr lang="en-US" sz="1400" dirty="0">
              <a:latin typeface="Tahoma" pitchFamily="34" charset="0"/>
              <a:ea typeface="Tahoma" pitchFamily="34" charset="0"/>
              <a:cs typeface="Tahoma" pitchFamily="34" charset="0"/>
            </a:endParaRPr>
          </a:p>
          <a:p>
            <a:pPr algn="just"/>
            <a:r>
              <a:rPr lang="fa-IR" sz="1400" dirty="0" smtClean="0">
                <a:solidFill>
                  <a:srgbClr val="FF0000"/>
                </a:solidFill>
              </a:rPr>
              <a:t>3</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Camera Video </a:t>
            </a:r>
            <a:r>
              <a:rPr lang="en-US" sz="1400" dirty="0" smtClean="0">
                <a:latin typeface="Tahoma" pitchFamily="34" charset="0"/>
                <a:ea typeface="Tahoma" pitchFamily="34" charset="0"/>
                <a:cs typeface="Tahoma" pitchFamily="34" charset="0"/>
              </a:rPr>
              <a:t>Window</a:t>
            </a:r>
            <a:endParaRPr lang="fa-IR" sz="1400" dirty="0" smtClean="0">
              <a:latin typeface="Tahoma" pitchFamily="34" charset="0"/>
              <a:ea typeface="Tahoma" pitchFamily="34" charset="0"/>
              <a:cs typeface="Tahoma" pitchFamily="34" charset="0"/>
            </a:endParaRPr>
          </a:p>
          <a:p>
            <a:pPr algn="just"/>
            <a:endParaRPr lang="fa-IR" sz="1400" dirty="0">
              <a:latin typeface="Tahoma" pitchFamily="34" charset="0"/>
              <a:ea typeface="Tahoma" pitchFamily="34" charset="0"/>
              <a:cs typeface="Tahoma" pitchFamily="34" charset="0"/>
            </a:endParaRPr>
          </a:p>
          <a:p>
            <a:pPr algn="just"/>
            <a:r>
              <a:rPr lang="fa-IR" sz="1400" dirty="0" smtClean="0">
                <a:solidFill>
                  <a:srgbClr val="FF0000"/>
                </a:solidFill>
              </a:rPr>
              <a:t>4</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Testing</a:t>
            </a:r>
            <a:r>
              <a:rPr lang="en-US" sz="1400" dirty="0"/>
              <a:t> </a:t>
            </a:r>
            <a:r>
              <a:rPr lang="en-US" sz="1400" dirty="0">
                <a:latin typeface="Tahoma" pitchFamily="34" charset="0"/>
                <a:ea typeface="Tahoma" pitchFamily="34" charset="0"/>
                <a:cs typeface="Tahoma" pitchFamily="34" charset="0"/>
              </a:rPr>
              <a:t>Audio </a:t>
            </a:r>
            <a:r>
              <a:rPr lang="en-US" sz="1400" dirty="0" smtClean="0">
                <a:latin typeface="Tahoma" pitchFamily="34" charset="0"/>
                <a:ea typeface="Tahoma" pitchFamily="34" charset="0"/>
                <a:cs typeface="Tahoma" pitchFamily="34" charset="0"/>
              </a:rPr>
              <a:t>Devices</a:t>
            </a:r>
            <a:endParaRPr lang="fa-IR" sz="1400" dirty="0" smtClean="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5-</a:t>
            </a:r>
            <a:r>
              <a:rPr lang="en-US" sz="1400" dirty="0">
                <a:latin typeface="Tahoma" pitchFamily="34" charset="0"/>
                <a:ea typeface="Tahoma" pitchFamily="34" charset="0"/>
                <a:cs typeface="Tahoma" pitchFamily="34" charset="0"/>
              </a:rPr>
              <a:t> Close </a:t>
            </a:r>
            <a:r>
              <a:rPr lang="en-US" sz="1400" dirty="0" smtClean="0">
                <a:latin typeface="Tahoma" pitchFamily="34" charset="0"/>
                <a:ea typeface="Tahoma" pitchFamily="34" charset="0"/>
                <a:cs typeface="Tahoma" pitchFamily="34" charset="0"/>
              </a:rPr>
              <a:t>Window</a:t>
            </a:r>
            <a:endParaRPr lang="en-US" sz="1400" dirty="0">
              <a:latin typeface="Tahoma" pitchFamily="34" charset="0"/>
              <a:ea typeface="Tahoma" pitchFamily="34" charset="0"/>
              <a:cs typeface="Tahoma" pitchFamily="34" charset="0"/>
            </a:endParaRPr>
          </a:p>
        </p:txBody>
      </p:sp>
      <p:sp>
        <p:nvSpPr>
          <p:cNvPr id="29" name="TextBox 28"/>
          <p:cNvSpPr txBox="1"/>
          <p:nvPr/>
        </p:nvSpPr>
        <p:spPr>
          <a:xfrm>
            <a:off x="8334292" y="2038638"/>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7834952" y="2223304"/>
            <a:ext cx="499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34292" y="1668271"/>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7948176" y="1852937"/>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295400" y="5257800"/>
            <a:ext cx="6858000" cy="1169551"/>
          </a:xfrm>
          <a:prstGeom prst="rect">
            <a:avLst/>
          </a:prstGeom>
        </p:spPr>
        <p:txBody>
          <a:bodyPr wrap="square">
            <a:spAutoFit/>
          </a:bodyPr>
          <a:lstStyle/>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are not working here:</a:t>
            </a:r>
          </a:p>
          <a:p>
            <a:pPr algn="just"/>
            <a:r>
              <a:rPr lang="en-US" sz="1400" dirty="0" smtClean="0">
                <a:latin typeface="Tahoma" pitchFamily="34" charset="0"/>
                <a:ea typeface="Tahoma" pitchFamily="34" charset="0"/>
                <a:cs typeface="Tahoma" pitchFamily="34" charset="0"/>
              </a:rPr>
              <a:t>Check their hardware or installation.</a:t>
            </a:r>
          </a:p>
          <a:p>
            <a:pPr algn="just"/>
            <a:endParaRPr lang="en-US" sz="1400" b="1" dirty="0" smtClean="0">
              <a:solidFill>
                <a:srgbClr val="7030A0"/>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work well here but not during conference:</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Go to Devices option in Settings tab to check if your device, has not been selected.</a:t>
            </a:r>
            <a:endParaRPr lang="fa-IR" sz="1400" b="1" dirty="0" smtClean="0">
              <a:solidFill>
                <a:srgbClr val="7030A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70686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4349" y="1655345"/>
            <a:ext cx="3077005" cy="427732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cs typeface="B Titr" pitchFamily="2" charset="-78"/>
              </a:rPr>
              <a:t>Bug Report Window</a:t>
            </a:r>
            <a:endParaRPr lang="en-US" sz="2800" b="1" dirty="0"/>
          </a:p>
        </p:txBody>
      </p:sp>
      <p:sp>
        <p:nvSpPr>
          <p:cNvPr id="4" name="Rectangle 3"/>
          <p:cNvSpPr/>
          <p:nvPr/>
        </p:nvSpPr>
        <p:spPr>
          <a:xfrm>
            <a:off x="457200" y="1479352"/>
            <a:ext cx="4824391" cy="4616648"/>
          </a:xfrm>
          <a:prstGeom prst="rect">
            <a:avLst/>
          </a:prstGeom>
        </p:spPr>
        <p:txBody>
          <a:bodyPr wrap="square">
            <a:spAutoFit/>
          </a:bodyPr>
          <a:lstStyle/>
          <a:p>
            <a:pPr algn="just"/>
            <a:r>
              <a:rPr lang="en-US" sz="1400" dirty="0" smtClean="0">
                <a:solidFill>
                  <a:srgbClr val="FF0000"/>
                </a:solidFill>
              </a:rPr>
              <a:t>1- </a:t>
            </a:r>
            <a:r>
              <a:rPr lang="en-US" sz="1400" dirty="0" smtClean="0"/>
              <a:t>Your Name</a:t>
            </a:r>
          </a:p>
          <a:p>
            <a:pPr algn="just"/>
            <a:endParaRPr lang="en-US" sz="1400" dirty="0" smtClean="0"/>
          </a:p>
          <a:p>
            <a:pPr algn="just"/>
            <a:r>
              <a:rPr lang="en-US" sz="1400" dirty="0" smtClean="0">
                <a:solidFill>
                  <a:srgbClr val="FF0000"/>
                </a:solidFill>
              </a:rPr>
              <a:t>2- </a:t>
            </a:r>
            <a:r>
              <a:rPr lang="en-US" sz="1400" dirty="0"/>
              <a:t>Your </a:t>
            </a:r>
            <a:r>
              <a:rPr lang="en-US" sz="1400" dirty="0" smtClean="0"/>
              <a:t>Email Address. (If your email address has been </a:t>
            </a:r>
            <a:r>
              <a:rPr lang="en-US" sz="1400" dirty="0"/>
              <a:t>stored already </a:t>
            </a:r>
            <a:r>
              <a:rPr lang="en-US" sz="1400" dirty="0" smtClean="0"/>
              <a:t>in your </a:t>
            </a:r>
            <a:r>
              <a:rPr lang="en-US" sz="1400" dirty="0" smtClean="0"/>
              <a:t>profile, </a:t>
            </a:r>
            <a:r>
              <a:rPr lang="en-US" sz="1400" dirty="0" smtClean="0"/>
              <a:t>it will be written here automatically)</a:t>
            </a:r>
          </a:p>
          <a:p>
            <a:pPr algn="just"/>
            <a:endParaRPr lang="en-US" sz="1400" dirty="0" smtClean="0"/>
          </a:p>
          <a:p>
            <a:pPr algn="just"/>
            <a:r>
              <a:rPr lang="en-US" sz="1400" dirty="0" smtClean="0">
                <a:solidFill>
                  <a:srgbClr val="FF0000"/>
                </a:solidFill>
              </a:rPr>
              <a:t>3- </a:t>
            </a:r>
            <a:r>
              <a:rPr lang="en-US" sz="1400" dirty="0"/>
              <a:t>Your </a:t>
            </a:r>
            <a:r>
              <a:rPr lang="en-US" sz="1400" dirty="0" smtClean="0"/>
              <a:t>telephone number</a:t>
            </a:r>
          </a:p>
          <a:p>
            <a:pPr algn="just"/>
            <a:endParaRPr lang="en-US" sz="1400" b="1" dirty="0" smtClean="0">
              <a:solidFill>
                <a:srgbClr val="7030A0"/>
              </a:solidFill>
            </a:endParaRPr>
          </a:p>
          <a:p>
            <a:pPr algn="just"/>
            <a:r>
              <a:rPr lang="en-US" sz="1400" b="1" dirty="0" smtClean="0">
                <a:solidFill>
                  <a:srgbClr val="7030A0"/>
                </a:solidFill>
              </a:rPr>
              <a:t>You must enter </a:t>
            </a:r>
            <a:r>
              <a:rPr lang="en-US" sz="1400" b="1" dirty="0">
                <a:solidFill>
                  <a:srgbClr val="7030A0"/>
                </a:solidFill>
              </a:rPr>
              <a:t> your email address and telephone </a:t>
            </a:r>
            <a:r>
              <a:rPr lang="en-US" sz="1400" b="1" dirty="0" smtClean="0">
                <a:solidFill>
                  <a:srgbClr val="7030A0"/>
                </a:solidFill>
              </a:rPr>
              <a:t>number, so </a:t>
            </a:r>
            <a:r>
              <a:rPr lang="en-US" sz="1400" b="1" dirty="0">
                <a:solidFill>
                  <a:srgbClr val="7030A0"/>
                </a:solidFill>
              </a:rPr>
              <a:t>s</a:t>
            </a:r>
            <a:r>
              <a:rPr lang="en-US" sz="1400" b="1" dirty="0" smtClean="0">
                <a:solidFill>
                  <a:srgbClr val="7030A0"/>
                </a:solidFill>
              </a:rPr>
              <a:t>upport center be able to contact you for solving the problem.</a:t>
            </a:r>
          </a:p>
          <a:p>
            <a:pPr algn="just"/>
            <a:endParaRPr lang="en-US" sz="1400" dirty="0"/>
          </a:p>
          <a:p>
            <a:pPr algn="just"/>
            <a:r>
              <a:rPr lang="en-US" sz="1400" dirty="0" smtClean="0">
                <a:solidFill>
                  <a:srgbClr val="FF0000"/>
                </a:solidFill>
              </a:rPr>
              <a:t>4- </a:t>
            </a:r>
            <a:r>
              <a:rPr lang="en-US" sz="1400" dirty="0" smtClean="0"/>
              <a:t>By clicking this button, </a:t>
            </a:r>
            <a:r>
              <a:rPr lang="en-US" sz="1400" dirty="0" smtClean="0"/>
              <a:t>all software activity details will be sent to </a:t>
            </a:r>
            <a:r>
              <a:rPr lang="en-US" sz="1400" dirty="0" smtClean="0"/>
              <a:t>support center automatically but if you have any description about </a:t>
            </a:r>
            <a:r>
              <a:rPr lang="en-US" sz="1400" dirty="0" smtClean="0"/>
              <a:t>how, </a:t>
            </a:r>
            <a:r>
              <a:rPr lang="en-US" sz="1400" dirty="0" smtClean="0"/>
              <a:t>when or form of happening error, you may write it here.</a:t>
            </a:r>
            <a:endParaRPr lang="en-US" sz="1400" dirty="0"/>
          </a:p>
          <a:p>
            <a:pPr algn="just"/>
            <a:endParaRPr lang="en-US" sz="1400" dirty="0" smtClean="0"/>
          </a:p>
          <a:p>
            <a:pPr algn="just"/>
            <a:r>
              <a:rPr lang="en-US" sz="1400" dirty="0" smtClean="0">
                <a:solidFill>
                  <a:srgbClr val="FF0000"/>
                </a:solidFill>
              </a:rPr>
              <a:t>5- </a:t>
            </a:r>
            <a:r>
              <a:rPr lang="en-US" sz="1400" dirty="0" smtClean="0"/>
              <a:t>Click this button to send your report whenever you complete above information.</a:t>
            </a:r>
          </a:p>
          <a:p>
            <a:pPr algn="just"/>
            <a:endParaRPr lang="en-US" sz="1400" dirty="0"/>
          </a:p>
          <a:p>
            <a:pPr algn="just"/>
            <a:r>
              <a:rPr lang="en-US" sz="1400" dirty="0" smtClean="0">
                <a:solidFill>
                  <a:srgbClr val="FF0000"/>
                </a:solidFill>
              </a:rPr>
              <a:t>6- </a:t>
            </a:r>
            <a:r>
              <a:rPr lang="en-US" sz="1400" dirty="0" smtClean="0"/>
              <a:t>Cancellation of sending report.</a:t>
            </a:r>
          </a:p>
          <a:p>
            <a:pPr algn="just"/>
            <a:endParaRPr lang="en-US" sz="1400" dirty="0"/>
          </a:p>
          <a:p>
            <a:pPr algn="just"/>
            <a:r>
              <a:rPr lang="en-US" sz="1400" dirty="0" smtClean="0">
                <a:solidFill>
                  <a:srgbClr val="FF0000"/>
                </a:solidFill>
              </a:rPr>
              <a:t>7- </a:t>
            </a:r>
            <a:r>
              <a:rPr lang="en-US" sz="1400" dirty="0" smtClean="0"/>
              <a:t>Close this window.</a:t>
            </a:r>
            <a:endParaRPr lang="en-US" sz="1400" dirty="0"/>
          </a:p>
        </p:txBody>
      </p:sp>
      <p:sp>
        <p:nvSpPr>
          <p:cNvPr id="5" name="TextBox 4"/>
          <p:cNvSpPr txBox="1"/>
          <p:nvPr/>
        </p:nvSpPr>
        <p:spPr>
          <a:xfrm>
            <a:off x="8568548" y="2852676"/>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8178990" y="3037342"/>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0158" y="3337172"/>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8178990" y="3521838"/>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16098" y="38100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8178990" y="39946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16098" y="426720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8178990" y="44518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516098"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6942851" y="5020891"/>
            <a:ext cx="1573247"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16098"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8178990"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76540"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8190424"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422" y="856260"/>
            <a:ext cx="5337303" cy="5937409"/>
          </a:xfrm>
          <a:prstGeom prst="rect">
            <a:avLst/>
          </a:prstGeom>
        </p:spPr>
      </p:pic>
      <p:sp>
        <p:nvSpPr>
          <p:cNvPr id="38" name="Rectangle 37"/>
          <p:cNvSpPr/>
          <p:nvPr/>
        </p:nvSpPr>
        <p:spPr>
          <a:xfrm>
            <a:off x="417143" y="838200"/>
            <a:ext cx="5336867" cy="3539430"/>
          </a:xfrm>
          <a:prstGeom prst="rect">
            <a:avLst/>
          </a:prstGeom>
        </p:spPr>
        <p:txBody>
          <a:bodyPr wrap="square">
            <a:spAutoFit/>
          </a:bodyPr>
          <a:lstStyle/>
          <a:p>
            <a:pPr algn="just"/>
            <a:r>
              <a:rPr lang="en-US" sz="1400" dirty="0" smtClean="0">
                <a:solidFill>
                  <a:srgbClr val="FF0000"/>
                </a:solidFill>
              </a:rPr>
              <a:t>1- </a:t>
            </a:r>
            <a:r>
              <a:rPr lang="en-US" sz="1400" dirty="0" smtClean="0"/>
              <a:t>Person’s Current Status Icon (OFFLINE, ONLINE, BUSY, …)</a:t>
            </a:r>
          </a:p>
          <a:p>
            <a:pPr algn="just"/>
            <a:r>
              <a:rPr lang="en-US" sz="1400" dirty="0" smtClean="0">
                <a:solidFill>
                  <a:srgbClr val="FF0000"/>
                </a:solidFill>
              </a:rPr>
              <a:t>2- </a:t>
            </a:r>
            <a:r>
              <a:rPr lang="en-US" sz="1400" dirty="0" smtClean="0"/>
              <a:t>Name and Family of this person</a:t>
            </a:r>
          </a:p>
          <a:p>
            <a:pPr algn="just"/>
            <a:r>
              <a:rPr lang="en-US" sz="1400" dirty="0" smtClean="0">
                <a:solidFill>
                  <a:srgbClr val="FF0000"/>
                </a:solidFill>
              </a:rPr>
              <a:t>3- </a:t>
            </a:r>
            <a:r>
              <a:rPr lang="en-US" sz="1400" dirty="0" smtClean="0"/>
              <a:t>If this person is not in your contact list, you can add them to your contact list by clicking on this Icon, so you will not need to search them again to call them or invite them to your conferences. If this person is already in your contact list, you will see a X Icon here, which could delete him from your contact list.</a:t>
            </a:r>
            <a:endParaRPr lang="en-US" sz="1400" dirty="0"/>
          </a:p>
          <a:p>
            <a:pPr algn="just"/>
            <a:r>
              <a:rPr lang="en-US" sz="1400" dirty="0" smtClean="0">
                <a:solidFill>
                  <a:srgbClr val="FF0000"/>
                </a:solidFill>
              </a:rPr>
              <a:t>4- </a:t>
            </a:r>
            <a:r>
              <a:rPr lang="en-US" sz="1400" dirty="0" smtClean="0"/>
              <a:t>Organization of this person</a:t>
            </a:r>
            <a:endParaRPr lang="en-US" sz="1400" dirty="0"/>
          </a:p>
          <a:p>
            <a:pPr algn="just"/>
            <a:r>
              <a:rPr lang="en-US" sz="1400" dirty="0" smtClean="0">
                <a:solidFill>
                  <a:srgbClr val="FF0000"/>
                </a:solidFill>
              </a:rPr>
              <a:t>5- </a:t>
            </a:r>
            <a:r>
              <a:rPr lang="en-US" sz="1400" dirty="0"/>
              <a:t>C</a:t>
            </a:r>
            <a:r>
              <a:rPr lang="en-US" sz="1400" dirty="0" smtClean="0"/>
              <a:t>alling number of this person, with below format:</a:t>
            </a:r>
          </a:p>
          <a:p>
            <a:pPr algn="just"/>
            <a:r>
              <a:rPr lang="en-US" sz="1400" dirty="0" smtClean="0"/>
              <a:t>“(Organization Number) Person Number”</a:t>
            </a:r>
          </a:p>
          <a:p>
            <a:pPr algn="just"/>
            <a:r>
              <a:rPr lang="en-US" sz="1400" dirty="0" smtClean="0"/>
              <a:t>You can search people by their number here or you can call them by this number using </a:t>
            </a:r>
            <a:r>
              <a:rPr lang="en-US" sz="1400" dirty="0" err="1" smtClean="0"/>
              <a:t>DialPad</a:t>
            </a:r>
            <a:r>
              <a:rPr lang="en-US" sz="1400" dirty="0" smtClean="0"/>
              <a:t> tab.</a:t>
            </a:r>
          </a:p>
          <a:p>
            <a:pPr algn="just"/>
            <a:r>
              <a:rPr lang="en-US" sz="1400" dirty="0" smtClean="0">
                <a:solidFill>
                  <a:srgbClr val="FF0000"/>
                </a:solidFill>
              </a:rPr>
              <a:t>6- </a:t>
            </a:r>
            <a:r>
              <a:rPr lang="en-US" sz="1400" dirty="0" smtClean="0"/>
              <a:t>By clicking on this button, you can make a video call to this person.</a:t>
            </a:r>
          </a:p>
          <a:p>
            <a:pPr algn="just"/>
            <a:r>
              <a:rPr lang="en-US" sz="1400" dirty="0" smtClean="0">
                <a:solidFill>
                  <a:srgbClr val="FF0000"/>
                </a:solidFill>
              </a:rPr>
              <a:t>7- </a:t>
            </a:r>
            <a:r>
              <a:rPr lang="en-US" sz="1400" dirty="0"/>
              <a:t>By clicking on this button, you can make a </a:t>
            </a:r>
            <a:r>
              <a:rPr lang="en-US" sz="1400" dirty="0" smtClean="0"/>
              <a:t>voice </a:t>
            </a:r>
            <a:r>
              <a:rPr lang="en-US" sz="1400" dirty="0"/>
              <a:t>call to this person.</a:t>
            </a:r>
          </a:p>
          <a:p>
            <a:pPr algn="just"/>
            <a:r>
              <a:rPr lang="en-US" sz="1400" dirty="0" smtClean="0">
                <a:solidFill>
                  <a:srgbClr val="FF0000"/>
                </a:solidFill>
              </a:rPr>
              <a:t>8- </a:t>
            </a:r>
            <a:r>
              <a:rPr lang="en-US" sz="1400" dirty="0"/>
              <a:t>By clicking on this button, you can </a:t>
            </a:r>
            <a:r>
              <a:rPr lang="en-US" sz="1400" dirty="0" smtClean="0"/>
              <a:t>send/receive text messages </a:t>
            </a:r>
            <a:r>
              <a:rPr lang="en-US" sz="1400" dirty="0"/>
              <a:t>to this person</a:t>
            </a:r>
            <a:r>
              <a:rPr lang="en-US" sz="1400" dirty="0" smtClean="0"/>
              <a:t>.</a:t>
            </a:r>
            <a:endParaRPr lang="en-US" sz="1400" dirty="0"/>
          </a:p>
        </p:txBody>
      </p:sp>
      <p:sp>
        <p:nvSpPr>
          <p:cNvPr id="70" name="Rectangle 69"/>
          <p:cNvSpPr/>
          <p:nvPr/>
        </p:nvSpPr>
        <p:spPr>
          <a:xfrm>
            <a:off x="304800" y="6230607"/>
            <a:ext cx="3145622" cy="523220"/>
          </a:xfrm>
          <a:prstGeom prst="rect">
            <a:avLst/>
          </a:prstGeom>
        </p:spPr>
        <p:txBody>
          <a:bodyPr wrap="square">
            <a:spAutoFit/>
          </a:bodyPr>
          <a:lstStyle/>
          <a:p>
            <a:pPr algn="just"/>
            <a:r>
              <a:rPr lang="en-US" sz="1400" dirty="0" smtClean="0">
                <a:solidFill>
                  <a:schemeClr val="accent3">
                    <a:lumMod val="50000"/>
                  </a:schemeClr>
                </a:solidFill>
                <a:latin typeface="Tahoma" pitchFamily="34" charset="0"/>
                <a:ea typeface="Tahoma" pitchFamily="34" charset="0"/>
                <a:cs typeface="Tahoma" pitchFamily="34" charset="0"/>
              </a:rPr>
              <a:t>Click on    </a:t>
            </a:r>
            <a:r>
              <a:rPr lang="en-US" sz="1400" dirty="0" smtClean="0">
                <a:solidFill>
                  <a:schemeClr val="accent3">
                    <a:lumMod val="50000"/>
                  </a:schemeClr>
                </a:solidFill>
                <a:latin typeface="Tahoma" pitchFamily="34" charset="0"/>
                <a:ea typeface="Tahoma" pitchFamily="34" charset="0"/>
                <a:cs typeface="Tahoma" pitchFamily="34" charset="0"/>
              </a:rPr>
              <a:t>to </a:t>
            </a:r>
            <a:r>
              <a:rPr lang="en-US" sz="1400" dirty="0" smtClean="0">
                <a:solidFill>
                  <a:schemeClr val="accent3">
                    <a:lumMod val="50000"/>
                  </a:schemeClr>
                </a:solidFill>
                <a:latin typeface="Tahoma" pitchFamily="34" charset="0"/>
                <a:ea typeface="Tahoma" pitchFamily="34" charset="0"/>
                <a:cs typeface="Tahoma" pitchFamily="34" charset="0"/>
              </a:rPr>
              <a:t>see guide for parts, which are in front of this sign.</a:t>
            </a:r>
            <a:endParaRPr lang="fa-IR" sz="1400" dirty="0" smtClean="0">
              <a:solidFill>
                <a:schemeClr val="accent3">
                  <a:lumMod val="50000"/>
                </a:schemeClr>
              </a:solidFill>
              <a:latin typeface="Tahoma" pitchFamily="34" charset="0"/>
              <a:ea typeface="Tahoma" pitchFamily="34" charset="0"/>
              <a:cs typeface="Tahoma" pitchFamily="34" charset="0"/>
            </a:endParaRPr>
          </a:p>
        </p:txBody>
      </p:sp>
      <p:pic>
        <p:nvPicPr>
          <p:cNvPr id="71" name="Picture 7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1757" y="6264731"/>
            <a:ext cx="266195" cy="266195"/>
          </a:xfrm>
          <a:prstGeom prst="rect">
            <a:avLst/>
          </a:prstGeom>
        </p:spPr>
      </p:pic>
      <p:sp>
        <p:nvSpPr>
          <p:cNvPr id="30" name="TextBox 29"/>
          <p:cNvSpPr txBox="1"/>
          <p:nvPr/>
        </p:nvSpPr>
        <p:spPr>
          <a:xfrm>
            <a:off x="5638800"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40" name="Straight Arrow Connector 39"/>
          <p:cNvCxnSpPr>
            <a:stCxn id="30" idx="2"/>
          </p:cNvCxnSpPr>
          <p:nvPr/>
        </p:nvCxnSpPr>
        <p:spPr>
          <a:xfrm>
            <a:off x="5808230"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9580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51" name="Straight Arrow Connector 50"/>
          <p:cNvCxnSpPr>
            <a:stCxn id="50" idx="2"/>
          </p:cNvCxnSpPr>
          <p:nvPr/>
        </p:nvCxnSpPr>
        <p:spPr>
          <a:xfrm>
            <a:off x="466523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16975"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53" name="Straight Arrow Connector 52"/>
          <p:cNvCxnSpPr>
            <a:stCxn id="52" idx="2"/>
          </p:cNvCxnSpPr>
          <p:nvPr/>
        </p:nvCxnSpPr>
        <p:spPr>
          <a:xfrm>
            <a:off x="3886405"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5" name="Straight Arrow Connector 54"/>
          <p:cNvCxnSpPr>
            <a:stCxn id="54" idx="3"/>
          </p:cNvCxnSpPr>
          <p:nvPr/>
        </p:nvCxnSpPr>
        <p:spPr>
          <a:xfrm>
            <a:off x="3170256" y="4987381"/>
            <a:ext cx="628468"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57" name="Straight Arrow Connector 56"/>
          <p:cNvCxnSpPr>
            <a:stCxn id="56" idx="3"/>
          </p:cNvCxnSpPr>
          <p:nvPr/>
        </p:nvCxnSpPr>
        <p:spPr>
          <a:xfrm>
            <a:off x="3177849" y="5178760"/>
            <a:ext cx="5906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54823" y="53219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9" name="Straight Arrow Connector 58"/>
          <p:cNvCxnSpPr>
            <a:stCxn id="58" idx="3"/>
          </p:cNvCxnSpPr>
          <p:nvPr/>
        </p:nvCxnSpPr>
        <p:spPr>
          <a:xfrm>
            <a:off x="3193683" y="5506584"/>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54823" y="5638800"/>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61" name="Straight Arrow Connector 60"/>
          <p:cNvCxnSpPr>
            <a:stCxn id="60" idx="3"/>
          </p:cNvCxnSpPr>
          <p:nvPr/>
        </p:nvCxnSpPr>
        <p:spPr>
          <a:xfrm>
            <a:off x="3193683" y="5823466"/>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868471" y="594978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63" name="Straight Arrow Connector 62"/>
          <p:cNvCxnSpPr>
            <a:stCxn id="62" idx="3"/>
          </p:cNvCxnSpPr>
          <p:nvPr/>
        </p:nvCxnSpPr>
        <p:spPr>
          <a:xfrm>
            <a:off x="3207331" y="613445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ight Brace 63"/>
          <p:cNvSpPr/>
          <p:nvPr/>
        </p:nvSpPr>
        <p:spPr>
          <a:xfrm>
            <a:off x="8690868" y="104997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ight Brace 64"/>
          <p:cNvSpPr/>
          <p:nvPr/>
        </p:nvSpPr>
        <p:spPr>
          <a:xfrm>
            <a:off x="8685095" y="600792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ight Brace 65"/>
          <p:cNvSpPr/>
          <p:nvPr/>
        </p:nvSpPr>
        <p:spPr>
          <a:xfrm>
            <a:off x="8686800" y="2362200"/>
            <a:ext cx="168342" cy="3634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7"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43268" y="1536129"/>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61062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cs typeface="B Titr" pitchFamily="2" charset="-78"/>
              </a:rPr>
              <a:t>Direct Call Window</a:t>
            </a:r>
            <a:endParaRPr lang="en-US" sz="2800" b="1" dirty="0"/>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8974" y="963304"/>
            <a:ext cx="2971556" cy="5676315"/>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6" y="1248747"/>
            <a:ext cx="4505029" cy="203132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تاریخ تماسها</a:t>
            </a:r>
          </a:p>
          <a:p>
            <a:pPr algn="just" rtl="1"/>
            <a:r>
              <a:rPr lang="fa-IR" sz="1400" dirty="0" smtClean="0">
                <a:solidFill>
                  <a:srgbClr val="FF0000"/>
                </a:solidFill>
              </a:rPr>
              <a:t>2- </a:t>
            </a:r>
            <a:r>
              <a:rPr lang="fa-IR" sz="1400" dirty="0" smtClean="0">
                <a:cs typeface="B Nazanin" pitchFamily="2" charset="-78"/>
              </a:rPr>
              <a:t>تماس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روی این سطرش کلیک کنید.</a:t>
            </a:r>
            <a:endParaRPr lang="en-US" sz="1400" dirty="0" smtClean="0">
              <a:solidFill>
                <a:srgbClr val="FF0000"/>
              </a:solidFill>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cs typeface="B Nazanin" pitchFamily="2" charset="-78"/>
              </a:rPr>
              <a:t>تماس دریافتی از دست رفته شما (تماسی که به آن پاسخ نداده </a:t>
            </a:r>
            <a:r>
              <a:rPr lang="fa-IR" sz="1400" dirty="0">
                <a:cs typeface="B Nazanin" pitchFamily="2" charset="-78"/>
              </a:rPr>
              <a:t>اید.) - برای اطلاع یافتن از وضعیت فعلی این فرد (آنلاین یا آفلاین بودنش) و تماس با وی روی این سطرش کلیک کنید</a:t>
            </a:r>
            <a:r>
              <a:rPr lang="fa-IR" sz="1400" dirty="0" smtClean="0">
                <a:cs typeface="B Nazanin" pitchFamily="2" charset="-78"/>
              </a:rPr>
              <a:t>.</a:t>
            </a:r>
          </a:p>
          <a:p>
            <a:pPr algn="just" rtl="1"/>
            <a:r>
              <a:rPr lang="fa-IR" sz="1400" dirty="0" smtClean="0">
                <a:solidFill>
                  <a:srgbClr val="FF0000"/>
                </a:solidFill>
              </a:rPr>
              <a:t>4- </a:t>
            </a:r>
            <a:r>
              <a:rPr lang="fa-IR" sz="1400" dirty="0" smtClean="0">
                <a:cs typeface="B Nazanin" pitchFamily="2" charset="-78"/>
              </a:rPr>
              <a:t>تماس ارسالی شما (موفق یا ناموفق)</a:t>
            </a:r>
            <a:r>
              <a:rPr lang="fa-IR" sz="1400" dirty="0">
                <a:cs typeface="B Nazanin" pitchFamily="2" charset="-78"/>
              </a:rPr>
              <a:t> - برای اطلاع یافتن از وضعیت فعلی این فرد (آنلاین یا آفلاین بودنش) و تماس با وی روی این سطرش کلیک کنید</a:t>
            </a:r>
            <a:r>
              <a:rPr lang="fa-IR" sz="1400" dirty="0" smtClean="0">
                <a:cs typeface="B Nazanin" pitchFamily="2" charset="-78"/>
              </a:rPr>
              <a:t>.</a:t>
            </a:r>
            <a:endParaRPr lang="fa-IR" sz="1400" dirty="0">
              <a:solidFill>
                <a:srgbClr val="FF0000"/>
              </a:solidFill>
              <a:cs typeface="B Nazanin" pitchFamily="2" charset="-78"/>
            </a:endParaRPr>
          </a:p>
          <a:p>
            <a:pPr algn="just" rtl="1"/>
            <a:r>
              <a:rPr lang="fa-IR" sz="1400" dirty="0">
                <a:solidFill>
                  <a:srgbClr val="FF0000"/>
                </a:solidFill>
              </a:rPr>
              <a:t>5- </a:t>
            </a:r>
            <a:r>
              <a:rPr lang="fa-IR" sz="1400" dirty="0" smtClean="0">
                <a:cs typeface="B Nazanin" pitchFamily="2" charset="-78"/>
              </a:rPr>
              <a:t>برای مشاهده تماسهای دیروز، هفته یا ماه اخیر اینجا کلیک کنید.</a:t>
            </a:r>
            <a:endParaRPr lang="fa-IR" sz="1400" dirty="0">
              <a:cs typeface="B Nazanin" pitchFamily="2" charset="-78"/>
            </a:endParaRPr>
          </a:p>
        </p:txBody>
      </p:sp>
      <p:sp>
        <p:nvSpPr>
          <p:cNvPr id="39" name="Rectangle 38"/>
          <p:cNvSpPr/>
          <p:nvPr/>
        </p:nvSpPr>
        <p:spPr>
          <a:xfrm>
            <a:off x="3657600" y="4336268"/>
            <a:ext cx="312906" cy="369332"/>
          </a:xfrm>
          <a:prstGeom prst="rect">
            <a:avLst/>
          </a:prstGeom>
        </p:spPr>
        <p:txBody>
          <a:bodyPr wrap="none">
            <a:spAutoFit/>
          </a:bodyPr>
          <a:lstStyle/>
          <a:p>
            <a:r>
              <a:rPr lang="fa-IR" dirty="0" smtClean="0">
                <a:solidFill>
                  <a:srgbClr val="FF0000"/>
                </a:solidFill>
              </a:rPr>
              <a:t>5</a:t>
            </a:r>
            <a:endParaRPr lang="en-US" dirty="0"/>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1" name="Right Brace 20"/>
          <p:cNvSpPr/>
          <p:nvPr/>
        </p:nvSpPr>
        <p:spPr>
          <a:xfrm>
            <a:off x="3375398" y="1044656"/>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3357750" y="603167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3352800" y="244928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33900" y="151893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8500" y="25129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5"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0" name="Picture 2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3671</TotalTime>
  <Words>4058</Words>
  <Application>Microsoft Office PowerPoint</Application>
  <PresentationFormat>On-screen Show (4:3)</PresentationFormat>
  <Paragraphs>423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Login Window</vt:lpstr>
      <vt:lpstr>Public Components</vt:lpstr>
      <vt:lpstr>Contact List Tab</vt:lpstr>
      <vt:lpstr>User Status Icon</vt:lpstr>
      <vt:lpstr>Audio Devices Test Window</vt:lpstr>
      <vt:lpstr>Video Devices Test Window</vt:lpstr>
      <vt:lpstr>Bug Report Window</vt:lpstr>
      <vt:lpstr>Direct Call Window</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201</cp:revision>
  <dcterms:created xsi:type="dcterms:W3CDTF">2014-06-23T08:21:24Z</dcterms:created>
  <dcterms:modified xsi:type="dcterms:W3CDTF">2014-07-23T13:07:58Z</dcterms:modified>
</cp:coreProperties>
</file>