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4" r:id="rId3"/>
    <p:sldId id="258" r:id="rId4"/>
    <p:sldId id="267" r:id="rId5"/>
    <p:sldId id="268" r:id="rId6"/>
    <p:sldId id="287" r:id="rId7"/>
    <p:sldId id="269" r:id="rId8"/>
    <p:sldId id="266" r:id="rId9"/>
    <p:sldId id="289" r:id="rId10"/>
    <p:sldId id="259" r:id="rId11"/>
    <p:sldId id="260" r:id="rId12"/>
    <p:sldId id="286" r:id="rId13"/>
    <p:sldId id="270" r:id="rId14"/>
    <p:sldId id="271" r:id="rId15"/>
    <p:sldId id="272" r:id="rId16"/>
    <p:sldId id="265" r:id="rId17"/>
    <p:sldId id="262" r:id="rId18"/>
    <p:sldId id="273" r:id="rId19"/>
    <p:sldId id="275" r:id="rId20"/>
    <p:sldId id="276" r:id="rId21"/>
    <p:sldId id="278" r:id="rId22"/>
    <p:sldId id="279" r:id="rId23"/>
    <p:sldId id="280" r:id="rId24"/>
    <p:sldId id="281" r:id="rId25"/>
    <p:sldId id="282" r:id="rId26"/>
    <p:sldId id="283" r:id="rId27"/>
    <p:sldId id="284" r:id="rId28"/>
    <p:sldId id="28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60"/>
  </p:normalViewPr>
  <p:slideViewPr>
    <p:cSldViewPr>
      <p:cViewPr>
        <p:scale>
          <a:sx n="70" d="100"/>
          <a:sy n="70" d="100"/>
        </p:scale>
        <p:origin x="-132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8/23/2014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319333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8/23/2014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080570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8/23/2014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306972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8/23/2014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2883918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2E560B-4F83-45FF-AAA0-7CF2EC396768}" type="datetimeFigureOut">
              <a:rPr lang="en-US" smtClean="0"/>
              <a:t>8/23/2014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143669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2E560B-4F83-45FF-AAA0-7CF2EC396768}" type="datetimeFigureOut">
              <a:rPr lang="en-US" smtClean="0"/>
              <a:t>8/23/2014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2202593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2E560B-4F83-45FF-AAA0-7CF2EC396768}" type="datetimeFigureOut">
              <a:rPr lang="en-US" smtClean="0"/>
              <a:t>8/23/2014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500637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2E560B-4F83-45FF-AAA0-7CF2EC396768}" type="datetimeFigureOut">
              <a:rPr lang="en-US" smtClean="0"/>
              <a:t>8/23/2014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410435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2E560B-4F83-45FF-AAA0-7CF2EC396768}" type="datetimeFigureOut">
              <a:rPr lang="en-US" smtClean="0"/>
              <a:t>8/23/2014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7860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2E560B-4F83-45FF-AAA0-7CF2EC396768}" type="datetimeFigureOut">
              <a:rPr lang="en-US" smtClean="0"/>
              <a:t>8/23/2014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83413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2E560B-4F83-45FF-AAA0-7CF2EC396768}" type="datetimeFigureOut">
              <a:rPr lang="en-US" smtClean="0"/>
              <a:t>8/23/2014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418816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2E560B-4F83-45FF-AAA0-7CF2EC396768}" type="datetimeFigureOut">
              <a:rPr lang="en-US" smtClean="0"/>
              <a:t>8/23/2014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8447AD-10B2-49C0-81ED-FD91EAFAA2A3}" type="slidenum">
              <a:rPr lang="en-US" smtClean="0"/>
              <a:t>‹#›</a:t>
            </a:fld>
            <a:endParaRPr lang="en-US"/>
          </a:p>
        </p:txBody>
      </p:sp>
    </p:spTree>
    <p:extLst>
      <p:ext uri="{BB962C8B-B14F-4D97-AF65-F5344CB8AC3E}">
        <p14:creationId xmlns:p14="http://schemas.microsoft.com/office/powerpoint/2010/main" val="679041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emf"/></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352" y="1062975"/>
            <a:ext cx="2894247" cy="5596760"/>
          </a:xfrm>
          <a:prstGeom prst="rect">
            <a:avLst/>
          </a:prstGeom>
        </p:spPr>
      </p:pic>
      <p:sp>
        <p:nvSpPr>
          <p:cNvPr id="6" name="TextBox 5"/>
          <p:cNvSpPr txBox="1"/>
          <p:nvPr/>
        </p:nvSpPr>
        <p:spPr>
          <a:xfrm>
            <a:off x="3657595" y="3298208"/>
            <a:ext cx="273037" cy="369332"/>
          </a:xfrm>
          <a:prstGeom prst="rect">
            <a:avLst/>
          </a:prstGeom>
          <a:noFill/>
        </p:spPr>
        <p:txBody>
          <a:bodyPr wrap="square" rtlCol="0">
            <a:spAutoFit/>
          </a:bodyPr>
          <a:lstStyle/>
          <a:p>
            <a:r>
              <a:rPr lang="en-US" dirty="0">
                <a:solidFill>
                  <a:srgbClr val="FF0000"/>
                </a:solidFill>
              </a:rPr>
              <a:t>1</a:t>
            </a:r>
          </a:p>
        </p:txBody>
      </p:sp>
      <p:cxnSp>
        <p:nvCxnSpPr>
          <p:cNvPr id="7" name="Straight Arrow Connector 6"/>
          <p:cNvCxnSpPr>
            <a:stCxn id="6" idx="1"/>
          </p:cNvCxnSpPr>
          <p:nvPr/>
        </p:nvCxnSpPr>
        <p:spPr>
          <a:xfrm flipH="1">
            <a:off x="3158835" y="3482874"/>
            <a:ext cx="498760" cy="40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63932" y="3994812"/>
            <a:ext cx="374668"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9" name="Straight Arrow Connector 8"/>
          <p:cNvCxnSpPr>
            <a:stCxn id="8" idx="1"/>
          </p:cNvCxnSpPr>
          <p:nvPr/>
        </p:nvCxnSpPr>
        <p:spPr>
          <a:xfrm flipH="1">
            <a:off x="3158835" y="4179478"/>
            <a:ext cx="50509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657600" y="4783407"/>
            <a:ext cx="38100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1" name="Straight Arrow Connector 10"/>
          <p:cNvCxnSpPr>
            <a:stCxn id="10" idx="1"/>
          </p:cNvCxnSpPr>
          <p:nvPr/>
        </p:nvCxnSpPr>
        <p:spPr>
          <a:xfrm flipH="1">
            <a:off x="3158835" y="4968073"/>
            <a:ext cx="4987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086597" y="1200149"/>
            <a:ext cx="3657600" cy="2031325"/>
          </a:xfrm>
          <a:prstGeom prst="rect">
            <a:avLst/>
          </a:prstGeom>
        </p:spPr>
        <p:txBody>
          <a:bodyPr wrap="square">
            <a:spAutoFit/>
          </a:bodyPr>
          <a:lstStyle/>
          <a:p>
            <a:pPr algn="just" rtl="1"/>
            <a:r>
              <a:rPr lang="en-US" sz="1400" dirty="0">
                <a:solidFill>
                  <a:srgbClr val="FF0000"/>
                </a:solidFill>
              </a:rPr>
              <a:t>1</a:t>
            </a:r>
            <a:r>
              <a:rPr lang="fa-IR" sz="1400" dirty="0">
                <a:solidFill>
                  <a:srgbClr val="FF0000"/>
                </a:solidFill>
              </a:rPr>
              <a:t>-</a:t>
            </a:r>
            <a:r>
              <a:rPr lang="fa-IR" sz="1400" dirty="0">
                <a:cs typeface="B Nazanin" pitchFamily="2" charset="-78"/>
              </a:rPr>
              <a:t> آدرس اینترنتی پورتال سازمان‌تان را در این بخش وارد کنید.</a:t>
            </a:r>
          </a:p>
          <a:p>
            <a:pPr algn="just" rtl="1"/>
            <a:r>
              <a:rPr lang="fa-IR" sz="1400" dirty="0">
                <a:cs typeface="B Nazanin" pitchFamily="2" charset="-78"/>
              </a:rPr>
              <a:t>(این آدرس برای هر سازمان ثابت است.)</a:t>
            </a:r>
          </a:p>
          <a:p>
            <a:pPr algn="just" rtl="1"/>
            <a:endParaRPr lang="fa-IR" sz="1400" dirty="0">
              <a:cs typeface="B Nazanin" pitchFamily="2" charset="-78"/>
            </a:endParaRPr>
          </a:p>
          <a:p>
            <a:pPr algn="just" rtl="1"/>
            <a:r>
              <a:rPr lang="fa-IR" sz="1400" dirty="0">
                <a:solidFill>
                  <a:srgbClr val="FF0000"/>
                </a:solidFill>
              </a:rPr>
              <a:t>2- </a:t>
            </a:r>
            <a:r>
              <a:rPr lang="fa-IR" sz="1400" dirty="0">
                <a:cs typeface="B Nazanin" pitchFamily="2" charset="-78"/>
              </a:rPr>
              <a:t>نام کاربری‌تان را در این قسمت وارد کنید.</a:t>
            </a:r>
          </a:p>
          <a:p>
            <a:pPr algn="just" rtl="1"/>
            <a:r>
              <a:rPr lang="fa-IR" sz="1400" dirty="0">
                <a:cs typeface="B Nazanin" pitchFamily="2" charset="-78"/>
              </a:rPr>
              <a:t>(این نام برای هر کاربر ثابت است.)</a:t>
            </a:r>
          </a:p>
          <a:p>
            <a:pPr algn="just" rtl="1"/>
            <a:endParaRPr lang="en-US" sz="1400" dirty="0">
              <a:solidFill>
                <a:srgbClr val="FF0000"/>
              </a:solidFill>
            </a:endParaRPr>
          </a:p>
          <a:p>
            <a:pPr algn="just" rtl="1"/>
            <a:r>
              <a:rPr lang="fa-IR" sz="1400" dirty="0">
                <a:solidFill>
                  <a:srgbClr val="FF0000"/>
                </a:solidFill>
              </a:rPr>
              <a:t>3-</a:t>
            </a:r>
            <a:r>
              <a:rPr lang="fa-IR" sz="1400" dirty="0">
                <a:solidFill>
                  <a:srgbClr val="FF0000"/>
                </a:solidFill>
                <a:cs typeface="B Nazanin" pitchFamily="2" charset="-78"/>
              </a:rPr>
              <a:t> </a:t>
            </a:r>
            <a:r>
              <a:rPr lang="fa-IR" sz="1400" dirty="0">
                <a:cs typeface="B Nazanin" pitchFamily="2" charset="-78"/>
              </a:rPr>
              <a:t>رمز ورودتان به نرم افزار را در قسمت وارد کنید.</a:t>
            </a:r>
          </a:p>
          <a:p>
            <a:pPr algn="just" rtl="1"/>
            <a:endParaRPr lang="fa-IR" sz="1400" dirty="0">
              <a:cs typeface="B Nazanin" pitchFamily="2" charset="-78"/>
            </a:endParaRPr>
          </a:p>
          <a:p>
            <a:pPr algn="just" rtl="1"/>
            <a:r>
              <a:rPr lang="fa-IR" sz="1400" dirty="0">
                <a:solidFill>
                  <a:srgbClr val="FF0000"/>
                </a:solidFill>
              </a:rPr>
              <a:t>4- </a:t>
            </a:r>
            <a:r>
              <a:rPr lang="fa-IR" sz="1400" dirty="0">
                <a:cs typeface="B Nazanin" pitchFamily="2" charset="-78"/>
              </a:rPr>
              <a:t>پس از ورود اطلاعات فوق (مراحل 1-3) دکمه ورود را بزنید</a:t>
            </a:r>
            <a:r>
              <a:rPr lang="fa-IR" sz="1400" dirty="0" smtClean="0">
                <a:cs typeface="B Nazanin" pitchFamily="2" charset="-78"/>
              </a:rPr>
              <a:t>.</a:t>
            </a:r>
            <a:r>
              <a:rPr lang="fa-IR" sz="1400" dirty="0">
                <a:cs typeface="B Nazanin" pitchFamily="2" charset="-78"/>
              </a:rPr>
              <a:t> </a:t>
            </a:r>
          </a:p>
        </p:txBody>
      </p:sp>
      <p:sp>
        <p:nvSpPr>
          <p:cNvPr id="13" name="TextBox 12"/>
          <p:cNvSpPr txBox="1"/>
          <p:nvPr/>
        </p:nvSpPr>
        <p:spPr>
          <a:xfrm>
            <a:off x="3664525" y="5902370"/>
            <a:ext cx="374075"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4" name="Straight Arrow Connector 13"/>
          <p:cNvCxnSpPr>
            <a:stCxn id="13" idx="1"/>
          </p:cNvCxnSpPr>
          <p:nvPr/>
        </p:nvCxnSpPr>
        <p:spPr>
          <a:xfrm flipH="1">
            <a:off x="2660071" y="6087036"/>
            <a:ext cx="1004454" cy="160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صفحه ورود به نرم افزار</a:t>
            </a:r>
            <a:endParaRPr lang="en-US" sz="2800" dirty="0">
              <a:solidFill>
                <a:srgbClr val="0070C0"/>
              </a:solidFill>
              <a:cs typeface="B Titr" pitchFamily="2" charset="-78"/>
            </a:endParaRPr>
          </a:p>
        </p:txBody>
      </p:sp>
    </p:spTree>
    <p:extLst>
      <p:ext uri="{BB962C8B-B14F-4D97-AF65-F5344CB8AC3E}">
        <p14:creationId xmlns:p14="http://schemas.microsoft.com/office/powerpoint/2010/main" val="1067694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397" y="881415"/>
            <a:ext cx="2920261" cy="5682921"/>
          </a:xfrm>
          <a:prstGeom prst="rect">
            <a:avLst/>
          </a:prstGeom>
        </p:spPr>
      </p:pic>
      <p:sp>
        <p:nvSpPr>
          <p:cNvPr id="8" name="TextBox 7"/>
          <p:cNvSpPr txBox="1"/>
          <p:nvPr/>
        </p:nvSpPr>
        <p:spPr>
          <a:xfrm>
            <a:off x="3684336" y="2971800"/>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sp>
        <p:nvSpPr>
          <p:cNvPr id="9" name="Rectangle 8"/>
          <p:cNvSpPr/>
          <p:nvPr/>
        </p:nvSpPr>
        <p:spPr>
          <a:xfrm>
            <a:off x="3671657" y="3264393"/>
            <a:ext cx="312906" cy="369332"/>
          </a:xfrm>
          <a:prstGeom prst="rect">
            <a:avLst/>
          </a:prstGeom>
        </p:spPr>
        <p:txBody>
          <a:bodyPr wrap="none">
            <a:spAutoFit/>
          </a:bodyPr>
          <a:lstStyle/>
          <a:p>
            <a:r>
              <a:rPr lang="fa-IR" dirty="0" smtClean="0">
                <a:solidFill>
                  <a:srgbClr val="FF0000"/>
                </a:solidFill>
              </a:rPr>
              <a:t>3</a:t>
            </a:r>
            <a:endParaRPr lang="en-US" dirty="0">
              <a:solidFill>
                <a:srgbClr val="FF0000"/>
              </a:solidFill>
            </a:endParaRPr>
          </a:p>
        </p:txBody>
      </p:sp>
      <p:cxnSp>
        <p:nvCxnSpPr>
          <p:cNvPr id="15" name="Straight Arrow Connector 14"/>
          <p:cNvCxnSpPr>
            <a:stCxn id="8" idx="1"/>
          </p:cNvCxnSpPr>
          <p:nvPr/>
        </p:nvCxnSpPr>
        <p:spPr>
          <a:xfrm flipH="1">
            <a:off x="3204232" y="3156466"/>
            <a:ext cx="480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1"/>
          </p:cNvCxnSpPr>
          <p:nvPr/>
        </p:nvCxnSpPr>
        <p:spPr>
          <a:xfrm flipH="1">
            <a:off x="3212927" y="3449059"/>
            <a:ext cx="4587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657600" y="4336268"/>
            <a:ext cx="312906" cy="369332"/>
          </a:xfrm>
          <a:prstGeom prst="rect">
            <a:avLst/>
          </a:prstGeom>
        </p:spPr>
        <p:txBody>
          <a:bodyPr wrap="none">
            <a:spAutoFit/>
          </a:bodyPr>
          <a:lstStyle/>
          <a:p>
            <a:r>
              <a:rPr lang="en-US" dirty="0" smtClean="0">
                <a:solidFill>
                  <a:srgbClr val="FF0000"/>
                </a:solidFill>
                <a:latin typeface="Arial" pitchFamily="34" charset="0"/>
                <a:cs typeface="Arial" pitchFamily="34" charset="0"/>
              </a:rPr>
              <a:t>6</a:t>
            </a:r>
            <a:endParaRPr lang="en-US" dirty="0">
              <a:latin typeface="Arial" pitchFamily="34" charset="0"/>
              <a:cs typeface="Arial" pitchFamily="34" charset="0"/>
            </a:endParaRPr>
          </a:p>
        </p:txBody>
      </p:sp>
      <p:cxnSp>
        <p:nvCxnSpPr>
          <p:cNvPr id="40" name="Straight Arrow Connector 39"/>
          <p:cNvCxnSpPr>
            <a:stCxn id="39" idx="1"/>
          </p:cNvCxnSpPr>
          <p:nvPr/>
        </p:nvCxnSpPr>
        <p:spPr>
          <a:xfrm flipH="1">
            <a:off x="2850971" y="4520934"/>
            <a:ext cx="8066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675655" y="3519055"/>
            <a:ext cx="321587"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57" name="Straight Arrow Connector 56"/>
          <p:cNvCxnSpPr>
            <a:stCxn id="56" idx="1"/>
          </p:cNvCxnSpPr>
          <p:nvPr/>
        </p:nvCxnSpPr>
        <p:spPr>
          <a:xfrm flipH="1">
            <a:off x="3199072" y="3703721"/>
            <a:ext cx="47658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684746" y="2759424"/>
            <a:ext cx="358823"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37" name="Straight Arrow Connector 36"/>
          <p:cNvCxnSpPr>
            <a:stCxn id="36" idx="1"/>
          </p:cNvCxnSpPr>
          <p:nvPr/>
        </p:nvCxnSpPr>
        <p:spPr>
          <a:xfrm flipH="1">
            <a:off x="3199072" y="2944090"/>
            <a:ext cx="4856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تماسهای اخیر</a:t>
            </a:r>
            <a:endParaRPr lang="en-US" sz="2800" dirty="0"/>
          </a:p>
        </p:txBody>
      </p:sp>
      <p:sp>
        <p:nvSpPr>
          <p:cNvPr id="23" name="Rectangle 22"/>
          <p:cNvSpPr/>
          <p:nvPr/>
        </p:nvSpPr>
        <p:spPr>
          <a:xfrm>
            <a:off x="4283986" y="1066800"/>
            <a:ext cx="4505029" cy="5262979"/>
          </a:xfrm>
          <a:prstGeom prst="rect">
            <a:avLst/>
          </a:prstGeom>
        </p:spPr>
        <p:txBody>
          <a:bodyPr wrap="square">
            <a:spAutoFit/>
          </a:bodyPr>
          <a:lstStyle/>
          <a:p>
            <a:pPr algn="just" rtl="1"/>
            <a:r>
              <a:rPr lang="en-US" sz="1400" dirty="0" smtClean="0">
                <a:solidFill>
                  <a:srgbClr val="FF0000"/>
                </a:solidFill>
                <a:latin typeface="Arial" pitchFamily="34" charset="0"/>
                <a:cs typeface="Arial" pitchFamily="34" charset="0"/>
              </a:rPr>
              <a:t>1</a:t>
            </a:r>
            <a:r>
              <a:rPr lang="fa-IR" sz="1400" dirty="0" smtClean="0">
                <a:solidFill>
                  <a:srgbClr val="FF0000"/>
                </a:solidFill>
                <a:latin typeface="Arial" pitchFamily="34" charset="0"/>
                <a:cs typeface="Arial" pitchFamily="34" charset="0"/>
              </a:rPr>
              <a:t>-</a:t>
            </a:r>
            <a:r>
              <a:rPr lang="fa-IR" sz="1400" dirty="0" smtClean="0">
                <a:latin typeface="Arial" pitchFamily="34" charset="0"/>
                <a:cs typeface="Arial" pitchFamily="34" charset="0"/>
              </a:rPr>
              <a:t> </a:t>
            </a:r>
            <a:r>
              <a:rPr lang="fa-IR" sz="1400" dirty="0" smtClean="0">
                <a:cs typeface="B Nazanin" pitchFamily="2" charset="-78"/>
              </a:rPr>
              <a:t>تاریخ تماس‌ها</a:t>
            </a:r>
          </a:p>
          <a:p>
            <a:pPr algn="just" rtl="1"/>
            <a:endParaRPr lang="fa-IR" sz="1400" dirty="0" smtClean="0">
              <a:cs typeface="B Nazanin" pitchFamily="2" charset="-78"/>
            </a:endParaRPr>
          </a:p>
          <a:p>
            <a:pPr algn="just" rtl="1"/>
            <a:r>
              <a:rPr lang="fa-IR" sz="1400" dirty="0" smtClean="0">
                <a:solidFill>
                  <a:srgbClr val="FF0000"/>
                </a:solidFill>
              </a:rPr>
              <a:t>2- </a:t>
            </a:r>
            <a:r>
              <a:rPr lang="fa-IR" sz="1400" dirty="0" smtClean="0">
                <a:cs typeface="B Nazanin" pitchFamily="2" charset="-78"/>
              </a:rPr>
              <a:t>پیام دریافتی شما - برای اطلاع یافتن </a:t>
            </a:r>
            <a:r>
              <a:rPr lang="fa-IR" sz="1400" dirty="0">
                <a:cs typeface="B Nazanin" pitchFamily="2" charset="-78"/>
              </a:rPr>
              <a:t>از وضعیت فعلی این فرد (آنلاین یا آفلاین </a:t>
            </a:r>
            <a:r>
              <a:rPr lang="fa-IR" sz="1400" dirty="0" smtClean="0">
                <a:cs typeface="B Nazanin" pitchFamily="2" charset="-78"/>
              </a:rPr>
              <a:t>بودنش) و تماس با وی بر روی سطر مربوط به فرد کلیک کنید.</a:t>
            </a:r>
          </a:p>
          <a:p>
            <a:pPr algn="just" rtl="1"/>
            <a:endParaRPr lang="en-US" sz="1400" dirty="0" smtClean="0">
              <a:solidFill>
                <a:srgbClr val="FF0000"/>
              </a:solidFill>
            </a:endParaRPr>
          </a:p>
          <a:p>
            <a:pPr algn="just" rtl="1"/>
            <a:r>
              <a:rPr lang="fa-IR" sz="1400" dirty="0" smtClean="0">
                <a:solidFill>
                  <a:srgbClr val="FF0000"/>
                </a:solidFill>
              </a:rPr>
              <a:t>3- </a:t>
            </a:r>
            <a:r>
              <a:rPr lang="fa-IR" sz="1400" dirty="0" smtClean="0">
                <a:cs typeface="B Nazanin" pitchFamily="2" charset="-78"/>
              </a:rPr>
              <a:t>تماس </a:t>
            </a:r>
            <a:r>
              <a:rPr lang="fa-IR" sz="1400" dirty="0">
                <a:cs typeface="B Nazanin" pitchFamily="2" charset="-78"/>
              </a:rPr>
              <a:t>دریافتی شما - برای اطلاع یافتن از وضعیت فعلی این فرد (آنلاین یا آفلاین بودنش) و تماس با وی بر روی سطر مربوط به فرد کلیک کنید.</a:t>
            </a:r>
          </a:p>
          <a:p>
            <a:pPr algn="just" rtl="1"/>
            <a:endParaRPr lang="en-US" sz="1400" dirty="0" smtClean="0">
              <a:solidFill>
                <a:srgbClr val="FF0000"/>
              </a:solidFill>
            </a:endParaRPr>
          </a:p>
          <a:p>
            <a:pPr algn="just" rtl="1"/>
            <a:r>
              <a:rPr lang="fa-IR" sz="1400" dirty="0" smtClean="0">
                <a:solidFill>
                  <a:srgbClr val="FF0000"/>
                </a:solidFill>
              </a:rPr>
              <a:t>4- </a:t>
            </a:r>
            <a:r>
              <a:rPr lang="fa-IR" sz="1400" dirty="0">
                <a:cs typeface="B Nazanin" pitchFamily="2" charset="-78"/>
              </a:rPr>
              <a:t>تماس ارسالی توسط شما (موفق یا ناموفق) - برای اطلاع یافتن از وضعیت فعلی این فرد (آنلاین یا آفلاین بودنش) و تماس با وی بر روی سطر مربوط به فرد کلیک کنید.</a:t>
            </a:r>
          </a:p>
          <a:p>
            <a:pPr algn="just" rtl="1"/>
            <a:endParaRPr lang="fa-IR"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تماس از دست‌رفته‌ی شما (تماسی که به آن پاسخ نداده‌اید</a:t>
            </a:r>
            <a:r>
              <a:rPr lang="fa-IR" sz="1400" dirty="0">
                <a:cs typeface="B Nazanin" pitchFamily="2" charset="-78"/>
              </a:rPr>
              <a:t>.) - برای اطلاع یافتن از وضعیت فعلی این فرد (آنلاین یا آفلاین بودنش) و تماس با وی </a:t>
            </a:r>
            <a:r>
              <a:rPr lang="fa-IR" sz="1400" dirty="0" smtClean="0">
                <a:cs typeface="B Nazanin" pitchFamily="2" charset="-78"/>
              </a:rPr>
              <a:t>بر روی سطر مربوط به فرد کلیک </a:t>
            </a:r>
            <a:r>
              <a:rPr lang="fa-IR" sz="1400" dirty="0">
                <a:cs typeface="B Nazanin" pitchFamily="2" charset="-78"/>
              </a:rPr>
              <a:t>کنید</a:t>
            </a:r>
            <a:r>
              <a:rPr lang="fa-IR" sz="1400" dirty="0" smtClean="0">
                <a:cs typeface="B Nazanin" pitchFamily="2" charset="-78"/>
              </a:rPr>
              <a:t>.</a:t>
            </a:r>
          </a:p>
          <a:p>
            <a:pPr algn="just" rtl="1"/>
            <a:endParaRPr lang="fa-IR" sz="1400" dirty="0">
              <a:solidFill>
                <a:srgbClr val="FF0000"/>
              </a:solidFill>
              <a:cs typeface="B Nazanin" pitchFamily="2" charset="-78"/>
            </a:endParaRPr>
          </a:p>
          <a:p>
            <a:pPr algn="just" rtl="1"/>
            <a:r>
              <a:rPr lang="en-US" sz="1400" dirty="0" smtClean="0">
                <a:solidFill>
                  <a:srgbClr val="FF0000"/>
                </a:solidFill>
              </a:rPr>
              <a:t>6</a:t>
            </a:r>
            <a:r>
              <a:rPr lang="fa-IR" sz="1400" dirty="0" smtClean="0">
                <a:solidFill>
                  <a:srgbClr val="FF0000"/>
                </a:solidFill>
              </a:rPr>
              <a:t>- </a:t>
            </a:r>
            <a:r>
              <a:rPr lang="fa-IR" sz="1400" dirty="0" smtClean="0">
                <a:cs typeface="B Nazanin" pitchFamily="2" charset="-78"/>
              </a:rPr>
              <a:t>برای مشاهده‌ی تماس‌های دیروز، هفته یا ماه اخیر بر روی این قسمت کلیک کنید.</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ساعت تماس</a:t>
            </a:r>
            <a:endParaRPr lang="fa-IR" sz="1400" dirty="0">
              <a:cs typeface="B Nazanin" pitchFamily="2" charset="-78"/>
            </a:endParaRPr>
          </a:p>
          <a:p>
            <a:pPr algn="just" rtl="1"/>
            <a:endParaRPr lang="fa-IR" sz="1400" dirty="0" smtClean="0">
              <a:solidFill>
                <a:srgbClr val="FF0000"/>
              </a:solidFill>
            </a:endParaRPr>
          </a:p>
          <a:p>
            <a:pPr algn="just" rtl="1"/>
            <a:r>
              <a:rPr lang="fa-IR" sz="1400" dirty="0" smtClean="0">
                <a:solidFill>
                  <a:srgbClr val="FF0000"/>
                </a:solidFill>
              </a:rPr>
              <a:t>8- </a:t>
            </a:r>
            <a:r>
              <a:rPr lang="fa-IR" sz="1400" dirty="0" smtClean="0">
                <a:cs typeface="B Nazanin" pitchFamily="2" charset="-78"/>
              </a:rPr>
              <a:t>تعداد پیامهای دریافتی</a:t>
            </a:r>
            <a:endParaRPr lang="fa-IR" sz="1400" dirty="0">
              <a:cs typeface="B Nazanin" pitchFamily="2" charset="-78"/>
            </a:endParaRPr>
          </a:p>
          <a:p>
            <a:pPr algn="just" rtl="1"/>
            <a:endParaRPr lang="fa-IR" sz="1400" dirty="0">
              <a:cs typeface="B Nazanin" pitchFamily="2" charset="-78"/>
            </a:endParaRPr>
          </a:p>
          <a:p>
            <a:pPr algn="just" rtl="1"/>
            <a:endParaRPr lang="fa-IR" sz="1400" dirty="0">
              <a:cs typeface="B Nazanin" pitchFamily="2" charset="-78"/>
            </a:endParaRPr>
          </a:p>
        </p:txBody>
      </p:sp>
      <p:sp>
        <p:nvSpPr>
          <p:cNvPr id="25" name="TextBox 24"/>
          <p:cNvSpPr txBox="1"/>
          <p:nvPr/>
        </p:nvSpPr>
        <p:spPr>
          <a:xfrm>
            <a:off x="3676983" y="3809793"/>
            <a:ext cx="321587" cy="369332"/>
          </a:xfrm>
          <a:prstGeom prst="rect">
            <a:avLst/>
          </a:prstGeom>
          <a:noFill/>
        </p:spPr>
        <p:txBody>
          <a:bodyPr wrap="square" rtlCol="0">
            <a:spAutoFit/>
          </a:bodyPr>
          <a:lstStyle/>
          <a:p>
            <a:r>
              <a:rPr lang="en-US" dirty="0" smtClean="0">
                <a:solidFill>
                  <a:srgbClr val="FF0000"/>
                </a:solidFill>
                <a:latin typeface="Arial" pitchFamily="34" charset="0"/>
                <a:cs typeface="Arial" pitchFamily="34" charset="0"/>
              </a:rPr>
              <a:t>5</a:t>
            </a:r>
            <a:endParaRPr lang="en-US" dirty="0">
              <a:solidFill>
                <a:srgbClr val="FF0000"/>
              </a:solidFill>
              <a:latin typeface="Arial" pitchFamily="34" charset="0"/>
              <a:cs typeface="Arial" pitchFamily="34" charset="0"/>
            </a:endParaRPr>
          </a:p>
        </p:txBody>
      </p:sp>
      <p:cxnSp>
        <p:nvCxnSpPr>
          <p:cNvPr id="31" name="Straight Arrow Connector 30"/>
          <p:cNvCxnSpPr>
            <a:stCxn id="25" idx="1"/>
          </p:cNvCxnSpPr>
          <p:nvPr/>
        </p:nvCxnSpPr>
        <p:spPr>
          <a:xfrm flipH="1">
            <a:off x="3200400" y="3994459"/>
            <a:ext cx="47658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998706" y="5105400"/>
            <a:ext cx="312906" cy="369332"/>
          </a:xfrm>
          <a:prstGeom prst="rect">
            <a:avLst/>
          </a:prstGeom>
        </p:spPr>
        <p:txBody>
          <a:bodyPr wrap="none">
            <a:spAutoFit/>
          </a:bodyPr>
          <a:lstStyle/>
          <a:p>
            <a:r>
              <a:rPr lang="en-US" dirty="0" smtClean="0">
                <a:solidFill>
                  <a:srgbClr val="FF0000"/>
                </a:solidFill>
                <a:latin typeface="Arial" pitchFamily="34" charset="0"/>
                <a:cs typeface="Arial" pitchFamily="34" charset="0"/>
              </a:rPr>
              <a:t>8</a:t>
            </a:r>
            <a:endParaRPr lang="en-US" dirty="0">
              <a:latin typeface="Arial" pitchFamily="34" charset="0"/>
              <a:cs typeface="Arial" pitchFamily="34" charset="0"/>
            </a:endParaRPr>
          </a:p>
        </p:txBody>
      </p:sp>
      <p:cxnSp>
        <p:nvCxnSpPr>
          <p:cNvPr id="33" name="Straight Arrow Connector 32"/>
          <p:cNvCxnSpPr>
            <a:stCxn id="32" idx="0"/>
          </p:cNvCxnSpPr>
          <p:nvPr/>
        </p:nvCxnSpPr>
        <p:spPr>
          <a:xfrm flipV="1">
            <a:off x="1155159" y="3264393"/>
            <a:ext cx="0" cy="18410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85800" y="5105400"/>
            <a:ext cx="312906" cy="369332"/>
          </a:xfrm>
          <a:prstGeom prst="rect">
            <a:avLst/>
          </a:prstGeom>
        </p:spPr>
        <p:txBody>
          <a:bodyPr wrap="none">
            <a:spAutoFit/>
          </a:bodyPr>
          <a:lstStyle/>
          <a:p>
            <a:r>
              <a:rPr lang="en-US" dirty="0" smtClean="0">
                <a:solidFill>
                  <a:srgbClr val="FF0000"/>
                </a:solidFill>
                <a:latin typeface="Arial" pitchFamily="34" charset="0"/>
                <a:cs typeface="Arial" pitchFamily="34" charset="0"/>
              </a:rPr>
              <a:t>7</a:t>
            </a:r>
            <a:endParaRPr lang="en-US" dirty="0">
              <a:latin typeface="Arial" pitchFamily="34" charset="0"/>
              <a:cs typeface="Arial" pitchFamily="34" charset="0"/>
            </a:endParaRPr>
          </a:p>
        </p:txBody>
      </p:sp>
      <p:cxnSp>
        <p:nvCxnSpPr>
          <p:cNvPr id="35" name="Straight Arrow Connector 34"/>
          <p:cNvCxnSpPr>
            <a:stCxn id="34" idx="0"/>
          </p:cNvCxnSpPr>
          <p:nvPr/>
        </p:nvCxnSpPr>
        <p:spPr>
          <a:xfrm flipV="1">
            <a:off x="842253" y="4336268"/>
            <a:ext cx="0" cy="7691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346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48676" y="954319"/>
            <a:ext cx="2928271" cy="5663771"/>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برگزاری جلسه</a:t>
            </a:r>
            <a:endParaRPr lang="en-US" sz="2800" dirty="0"/>
          </a:p>
        </p:txBody>
      </p:sp>
      <p:sp>
        <p:nvSpPr>
          <p:cNvPr id="8" name="TextBox 7"/>
          <p:cNvSpPr txBox="1"/>
          <p:nvPr/>
        </p:nvSpPr>
        <p:spPr>
          <a:xfrm>
            <a:off x="3474547" y="3014033"/>
            <a:ext cx="312906" cy="369332"/>
          </a:xfrm>
          <a:prstGeom prst="rect">
            <a:avLst/>
          </a:prstGeom>
          <a:noFill/>
        </p:spPr>
        <p:txBody>
          <a:bodyPr wrap="none" rtlCol="0">
            <a:spAutoFit/>
          </a:bodyPr>
          <a:lstStyle/>
          <a:p>
            <a:r>
              <a:rPr lang="fa-IR" dirty="0" smtClean="0">
                <a:solidFill>
                  <a:srgbClr val="FF0000"/>
                </a:solidFill>
              </a:rPr>
              <a:t>4</a:t>
            </a:r>
            <a:endParaRPr lang="en-US" dirty="0">
              <a:solidFill>
                <a:srgbClr val="FF0000"/>
              </a:solidFill>
            </a:endParaRPr>
          </a:p>
        </p:txBody>
      </p:sp>
      <p:sp>
        <p:nvSpPr>
          <p:cNvPr id="9" name="Rectangle 8"/>
          <p:cNvSpPr/>
          <p:nvPr/>
        </p:nvSpPr>
        <p:spPr>
          <a:xfrm>
            <a:off x="80051" y="2697560"/>
            <a:ext cx="312906" cy="369332"/>
          </a:xfrm>
          <a:prstGeom prst="rect">
            <a:avLst/>
          </a:prstGeom>
        </p:spPr>
        <p:txBody>
          <a:bodyPr wrap="none">
            <a:spAutoFit/>
          </a:bodyPr>
          <a:lstStyle/>
          <a:p>
            <a:r>
              <a:rPr lang="fa-IR" dirty="0" smtClean="0">
                <a:solidFill>
                  <a:srgbClr val="FF0000"/>
                </a:solidFill>
              </a:rPr>
              <a:t>5</a:t>
            </a:r>
            <a:endParaRPr lang="en-US" dirty="0">
              <a:solidFill>
                <a:srgbClr val="FF0000"/>
              </a:solidFill>
            </a:endParaRPr>
          </a:p>
        </p:txBody>
      </p:sp>
      <p:cxnSp>
        <p:nvCxnSpPr>
          <p:cNvPr id="15" name="Straight Arrow Connector 14"/>
          <p:cNvCxnSpPr>
            <a:stCxn id="8" idx="1"/>
          </p:cNvCxnSpPr>
          <p:nvPr/>
        </p:nvCxnSpPr>
        <p:spPr>
          <a:xfrm flipH="1">
            <a:off x="3100025" y="3198699"/>
            <a:ext cx="374522" cy="101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p:cNvCxnSpPr>
          <p:nvPr/>
        </p:nvCxnSpPr>
        <p:spPr>
          <a:xfrm>
            <a:off x="392957" y="2882226"/>
            <a:ext cx="1103131" cy="219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9848" y="3974068"/>
            <a:ext cx="312906" cy="369332"/>
          </a:xfrm>
          <a:prstGeom prst="rect">
            <a:avLst/>
          </a:prstGeom>
        </p:spPr>
        <p:txBody>
          <a:bodyPr wrap="none">
            <a:spAutoFit/>
          </a:bodyPr>
          <a:lstStyle/>
          <a:p>
            <a:r>
              <a:rPr lang="fa-IR" dirty="0" smtClean="0">
                <a:solidFill>
                  <a:srgbClr val="FF0000"/>
                </a:solidFill>
              </a:rPr>
              <a:t>8</a:t>
            </a:r>
            <a:endParaRPr lang="en-US" dirty="0"/>
          </a:p>
        </p:txBody>
      </p:sp>
      <p:cxnSp>
        <p:nvCxnSpPr>
          <p:cNvPr id="40" name="Straight Arrow Connector 39"/>
          <p:cNvCxnSpPr>
            <a:stCxn id="39" idx="3"/>
          </p:cNvCxnSpPr>
          <p:nvPr/>
        </p:nvCxnSpPr>
        <p:spPr>
          <a:xfrm>
            <a:off x="402754" y="4158734"/>
            <a:ext cx="11903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9022" y="3070597"/>
            <a:ext cx="325626"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57" name="Straight Arrow Connector 56"/>
          <p:cNvCxnSpPr>
            <a:stCxn id="56" idx="3"/>
          </p:cNvCxnSpPr>
          <p:nvPr/>
        </p:nvCxnSpPr>
        <p:spPr>
          <a:xfrm>
            <a:off x="394648" y="3255263"/>
            <a:ext cx="32937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464825" y="2732382"/>
            <a:ext cx="358823"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37" name="Straight Arrow Connector 36"/>
          <p:cNvCxnSpPr>
            <a:stCxn id="36" idx="1"/>
          </p:cNvCxnSpPr>
          <p:nvPr/>
        </p:nvCxnSpPr>
        <p:spPr>
          <a:xfrm flipH="1">
            <a:off x="3094391" y="2917048"/>
            <a:ext cx="37043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464825" y="2435603"/>
            <a:ext cx="358823"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27" name="Straight Arrow Connector 26"/>
          <p:cNvCxnSpPr>
            <a:stCxn id="26" idx="1"/>
          </p:cNvCxnSpPr>
          <p:nvPr/>
        </p:nvCxnSpPr>
        <p:spPr>
          <a:xfrm flipH="1">
            <a:off x="3088744" y="2620269"/>
            <a:ext cx="37608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9853" y="2430408"/>
            <a:ext cx="358823"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29" name="Straight Arrow Connector 28"/>
          <p:cNvCxnSpPr>
            <a:stCxn id="28" idx="3"/>
          </p:cNvCxnSpPr>
          <p:nvPr/>
        </p:nvCxnSpPr>
        <p:spPr>
          <a:xfrm>
            <a:off x="448676" y="2615074"/>
            <a:ext cx="275350" cy="5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3474648" y="5696863"/>
            <a:ext cx="312906" cy="369332"/>
          </a:xfrm>
          <a:prstGeom prst="rect">
            <a:avLst/>
          </a:prstGeom>
        </p:spPr>
        <p:txBody>
          <a:bodyPr wrap="none">
            <a:spAutoFit/>
          </a:bodyPr>
          <a:lstStyle/>
          <a:p>
            <a:r>
              <a:rPr lang="fa-IR" dirty="0" smtClean="0">
                <a:solidFill>
                  <a:srgbClr val="FF0000"/>
                </a:solidFill>
              </a:rPr>
              <a:t>9</a:t>
            </a:r>
            <a:endParaRPr lang="en-US" dirty="0"/>
          </a:p>
        </p:txBody>
      </p:sp>
      <p:cxnSp>
        <p:nvCxnSpPr>
          <p:cNvPr id="46" name="Straight Arrow Connector 45"/>
          <p:cNvCxnSpPr>
            <a:stCxn id="45" idx="1"/>
          </p:cNvCxnSpPr>
          <p:nvPr/>
        </p:nvCxnSpPr>
        <p:spPr>
          <a:xfrm flipH="1">
            <a:off x="2895600" y="5881529"/>
            <a:ext cx="579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3464825" y="3745468"/>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80" name="Straight Arrow Connector 79"/>
          <p:cNvCxnSpPr>
            <a:stCxn id="79" idx="1"/>
          </p:cNvCxnSpPr>
          <p:nvPr/>
        </p:nvCxnSpPr>
        <p:spPr>
          <a:xfrm flipH="1">
            <a:off x="3088744" y="3930134"/>
            <a:ext cx="376081" cy="5173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025238" y="914400"/>
            <a:ext cx="4763777" cy="5262979"/>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می‌خواهید در اتاق جلسه‌ی خودتان، جلسه ای برگزار کنید.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می‌خواهید وارد اتاق جلسه‌ی دیگران شوید تا در جلسه‌ای که در آن‌جا برگزار می‌شود، شرکت کنید.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نام اتاق جلسه‌تان همراه با آیکونی که وضعیت فعلی اتاق جلسه‌ی شما را (خالی، اشغال، پر، قفل و ...) نشان می‌دهد.</a:t>
            </a:r>
            <a:r>
              <a:rPr lang="en-US" sz="1400" dirty="0" smtClean="0">
                <a:cs typeface="B Nazanin" pitchFamily="2" charset="-78"/>
              </a:rPr>
              <a:t> </a:t>
            </a:r>
            <a:r>
              <a:rPr lang="fa-IR" sz="1400" dirty="0" smtClean="0">
                <a:cs typeface="B Nazanin" pitchFamily="2" charset="-78"/>
              </a:rPr>
              <a:t>اگر غیر از اتاق خصوصی‌تان صاحب یک یا چند اتاق عمومی هم باشید، لیست آنها در اینجا نمایش داده می‌شود تا یکی از آنها را انتخاب کنید.</a:t>
            </a:r>
          </a:p>
          <a:p>
            <a:pPr algn="just" rtl="1"/>
            <a:endParaRPr lang="fa-IR" sz="1400" dirty="0" smtClean="0">
              <a:cs typeface="B Nazanin" pitchFamily="2" charset="-78"/>
            </a:endParaRPr>
          </a:p>
          <a:p>
            <a:pPr algn="just" rtl="1"/>
            <a:r>
              <a:rPr lang="fa-IR" sz="1400" dirty="0" smtClean="0">
                <a:solidFill>
                  <a:srgbClr val="FF0000"/>
                </a:solidFill>
              </a:rPr>
              <a:t>4- </a:t>
            </a:r>
            <a:r>
              <a:rPr lang="fa-IR" sz="1400" dirty="0" smtClean="0">
                <a:cs typeface="B Nazanin" pitchFamily="2" charset="-78"/>
              </a:rPr>
              <a:t>برای ورود به اتاق جلسه‌تان بر روی این دکمه کلیک کنید.</a:t>
            </a:r>
          </a:p>
          <a:p>
            <a:pPr algn="just" rtl="1"/>
            <a:endParaRPr lang="fa-IR" sz="1400" dirty="0" smtClean="0">
              <a:cs typeface="B Nazanin" pitchFamily="2" charset="-78"/>
            </a:endParaRPr>
          </a:p>
          <a:p>
            <a:pPr algn="just" rtl="1"/>
            <a:r>
              <a:rPr lang="fa-IR" sz="1400" dirty="0" smtClean="0">
                <a:solidFill>
                  <a:srgbClr val="FF0000"/>
                </a:solidFill>
              </a:rPr>
              <a:t>5- </a:t>
            </a:r>
            <a:r>
              <a:rPr lang="fa-IR" sz="1400" dirty="0" smtClean="0">
                <a:cs typeface="B Nazanin" pitchFamily="2" charset="-78"/>
              </a:rPr>
              <a:t>با کلیک بر روی </a:t>
            </a:r>
            <a:r>
              <a:rPr lang="fa-IR" sz="1400" dirty="0">
                <a:cs typeface="B Nazanin" pitchFamily="2" charset="-78"/>
              </a:rPr>
              <a:t>این </a:t>
            </a:r>
            <a:r>
              <a:rPr lang="fa-IR" sz="1400" dirty="0" smtClean="0">
                <a:cs typeface="B Nazanin" pitchFamily="2" charset="-78"/>
              </a:rPr>
              <a:t>دکمه، اتاق جلسه‌تان قفل می‌شود تا افراد متفرقه‌ای که شما دعوتشان نکرده‌اید، نتوانند وارد اتاق جلسه‌ی شما شوند. برای باز کردن قفل، دوباره بر روی همین دکمه کلیک کنید.</a:t>
            </a:r>
          </a:p>
          <a:p>
            <a:pPr algn="just" rtl="1"/>
            <a:endParaRPr lang="fa-IR" sz="1400" dirty="0" smtClean="0">
              <a:cs typeface="B Nazanin" pitchFamily="2" charset="-78"/>
            </a:endParaRPr>
          </a:p>
          <a:p>
            <a:pPr algn="just" rtl="1"/>
            <a:r>
              <a:rPr lang="fa-IR" sz="1400" dirty="0" smtClean="0">
                <a:solidFill>
                  <a:srgbClr val="FF0000"/>
                </a:solidFill>
              </a:rPr>
              <a:t>6- </a:t>
            </a:r>
            <a:r>
              <a:rPr lang="fa-IR" sz="1400" dirty="0">
                <a:cs typeface="B Nazanin" pitchFamily="2" charset="-78"/>
              </a:rPr>
              <a:t>برای </a:t>
            </a:r>
            <a:r>
              <a:rPr lang="fa-IR" sz="1400" dirty="0" smtClean="0">
                <a:cs typeface="B Nazanin" pitchFamily="2" charset="-78"/>
              </a:rPr>
              <a:t>انجام تنظیمات پیشرفته‌ی اتاق جلسه‌تان (رمزگذاری و دعوت از مهمان) بر روی </a:t>
            </a:r>
            <a:r>
              <a:rPr lang="fa-IR" sz="1400" dirty="0">
                <a:cs typeface="B Nazanin" pitchFamily="2" charset="-78"/>
              </a:rPr>
              <a:t>این دکمه کلیک کنید</a:t>
            </a:r>
            <a:r>
              <a:rPr lang="fa-IR" sz="1400" dirty="0" smtClean="0">
                <a:cs typeface="B Nazanin" pitchFamily="2" charset="-78"/>
              </a:rPr>
              <a:t>.</a:t>
            </a:r>
          </a:p>
          <a:p>
            <a:pPr algn="just" rtl="1"/>
            <a:r>
              <a:rPr lang="fa-IR" sz="1400" dirty="0" smtClean="0">
                <a:solidFill>
                  <a:srgbClr val="FF0000"/>
                </a:solidFill>
              </a:rPr>
              <a:t>7- </a:t>
            </a:r>
            <a:r>
              <a:rPr lang="fa-IR" sz="1400" dirty="0" smtClean="0">
                <a:cs typeface="B Nazanin" pitchFamily="2" charset="-78"/>
              </a:rPr>
              <a:t>لیست افراد حاضر در اتاق جلسه‌تان.</a:t>
            </a:r>
          </a:p>
          <a:p>
            <a:pPr algn="just" rtl="1"/>
            <a:r>
              <a:rPr lang="fa-IR" sz="1400" dirty="0" smtClean="0">
                <a:solidFill>
                  <a:srgbClr val="FF0000"/>
                </a:solidFill>
              </a:rPr>
              <a:t>8- </a:t>
            </a:r>
            <a:r>
              <a:rPr lang="fa-IR" sz="1400" dirty="0" smtClean="0">
                <a:cs typeface="B Nazanin" pitchFamily="2" charset="-78"/>
              </a:rPr>
              <a:t>هر سطر از لیست شامل نام فرد و آیکونِ بیانگر وضعیت وی می‌باشد. برای کنترل حضور فرد (قطع صدا و تصویر یا بیرون انداختن وی از اتاق جلسه) بر روی فرد کلیک کنید.</a:t>
            </a:r>
          </a:p>
          <a:p>
            <a:pPr algn="just" rtl="1"/>
            <a:r>
              <a:rPr lang="fa-IR" sz="1400" dirty="0" smtClean="0">
                <a:solidFill>
                  <a:srgbClr val="FF0000"/>
                </a:solidFill>
              </a:rPr>
              <a:t>9- </a:t>
            </a:r>
            <a:r>
              <a:rPr lang="fa-IR" sz="1400" dirty="0" smtClean="0">
                <a:cs typeface="B Nazanin" pitchFamily="2" charset="-78"/>
              </a:rPr>
              <a:t>برای انتخاب اعضای جلسه‌تان از بین افراد آنلاین و دعوت از آنان بر روی این دکمه کلیک کنید.</a:t>
            </a:r>
          </a:p>
        </p:txBody>
      </p:sp>
    </p:spTree>
    <p:extLst>
      <p:ext uri="{BB962C8B-B14F-4D97-AF65-F5344CB8AC3E}">
        <p14:creationId xmlns:p14="http://schemas.microsoft.com/office/powerpoint/2010/main" val="40746449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آیکون نمایش وضعیت اتاق جلسه</a:t>
            </a:r>
            <a:endParaRPr lang="en-US" sz="2800" dirty="0"/>
          </a:p>
        </p:txBody>
      </p:sp>
      <p:graphicFrame>
        <p:nvGraphicFramePr>
          <p:cNvPr id="13" name="Table 12"/>
          <p:cNvGraphicFramePr>
            <a:graphicFrameLocks noGrp="1"/>
          </p:cNvGraphicFramePr>
          <p:nvPr>
            <p:extLst>
              <p:ext uri="{D42A27DB-BD31-4B8C-83A1-F6EECF244321}">
                <p14:modId xmlns:p14="http://schemas.microsoft.com/office/powerpoint/2010/main" val="1101084218"/>
              </p:ext>
            </p:extLst>
          </p:nvPr>
        </p:nvGraphicFramePr>
        <p:xfrm>
          <a:off x="1752600" y="1719579"/>
          <a:ext cx="6096000" cy="2910333"/>
        </p:xfrm>
        <a:graphic>
          <a:graphicData uri="http://schemas.openxmlformats.org/drawingml/2006/table">
            <a:tbl>
              <a:tblPr firstRow="1" bandRow="1">
                <a:tableStyleId>{C4B1156A-380E-4F78-BDF5-A606A8083BF9}</a:tableStyleId>
              </a:tblPr>
              <a:tblGrid>
                <a:gridCol w="5410200"/>
                <a:gridCol w="685800"/>
              </a:tblGrid>
              <a:tr h="457200">
                <a:tc>
                  <a:txBody>
                    <a:bodyPr/>
                    <a:lstStyle/>
                    <a:p>
                      <a:pPr marL="0" marR="0" algn="just" rtl="1">
                        <a:lnSpc>
                          <a:spcPct val="115000"/>
                        </a:lnSpc>
                        <a:spcBef>
                          <a:spcPts val="0"/>
                        </a:spcBef>
                        <a:spcAft>
                          <a:spcPts val="0"/>
                        </a:spcAft>
                      </a:pPr>
                      <a:r>
                        <a:rPr lang="fa-IR" sz="1400" b="1" dirty="0" smtClean="0">
                          <a:solidFill>
                            <a:srgbClr val="0070C0"/>
                          </a:solidFill>
                          <a:effectLst/>
                          <a:latin typeface="Times New Roman"/>
                          <a:ea typeface="Times New Roman"/>
                          <a:cs typeface="B Nazanin"/>
                        </a:rPr>
                        <a:t>اتاق خالی</a:t>
                      </a:r>
                      <a:r>
                        <a:rPr lang="fa-IR" sz="1400" b="1" dirty="0" smtClean="0">
                          <a:solidFill>
                            <a:srgbClr val="000000"/>
                          </a:solidFill>
                          <a:effectLst/>
                          <a:latin typeface="Times New Roman"/>
                          <a:ea typeface="Times New Roman"/>
                          <a:cs typeface="B Nazanin"/>
                        </a:rPr>
                        <a:t>: </a:t>
                      </a:r>
                      <a:r>
                        <a:rPr lang="ar-SA" sz="1400" b="0" dirty="0" smtClean="0">
                          <a:solidFill>
                            <a:srgbClr val="000000"/>
                          </a:solidFill>
                          <a:effectLst/>
                          <a:latin typeface="Times New Roman"/>
                          <a:ea typeface="Times New Roman"/>
                          <a:cs typeface="B Nazanin"/>
                        </a:rPr>
                        <a:t>کسي </a:t>
                      </a:r>
                      <a:r>
                        <a:rPr lang="ar-SA" sz="1400" b="0" dirty="0">
                          <a:solidFill>
                            <a:srgbClr val="000000"/>
                          </a:solidFill>
                          <a:effectLst/>
                          <a:latin typeface="Times New Roman"/>
                          <a:ea typeface="Times New Roman"/>
                          <a:cs typeface="B Nazanin"/>
                        </a:rPr>
                        <a:t>داخل </a:t>
                      </a:r>
                      <a:r>
                        <a:rPr lang="ar-SA" sz="1400" b="0" dirty="0" smtClean="0">
                          <a:solidFill>
                            <a:srgbClr val="000000"/>
                          </a:solidFill>
                          <a:effectLst/>
                          <a:latin typeface="Times New Roman"/>
                          <a:ea typeface="Times New Roman"/>
                          <a:cs typeface="B Nazanin"/>
                        </a:rPr>
                        <a:t>اتاق</a:t>
                      </a:r>
                      <a:r>
                        <a:rPr lang="fa-IR" sz="1400" b="0" dirty="0" smtClean="0">
                          <a:solidFill>
                            <a:srgbClr val="000000"/>
                          </a:solidFill>
                          <a:effectLst/>
                          <a:latin typeface="Times New Roman"/>
                          <a:ea typeface="Times New Roman"/>
                          <a:cs typeface="B Nazanin"/>
                        </a:rPr>
                        <a:t> جلسه</a:t>
                      </a:r>
                      <a:r>
                        <a:rPr lang="ar-SA" sz="1400" b="0" dirty="0" smtClean="0">
                          <a:solidFill>
                            <a:srgbClr val="000000"/>
                          </a:solidFill>
                          <a:effectLst/>
                          <a:latin typeface="Times New Roman"/>
                          <a:ea typeface="Times New Roman"/>
                          <a:cs typeface="B Nazanin"/>
                        </a:rPr>
                        <a:t> </a:t>
                      </a:r>
                      <a:r>
                        <a:rPr lang="ar-SA" sz="1400" b="0" dirty="0">
                          <a:solidFill>
                            <a:srgbClr val="000000"/>
                          </a:solidFill>
                          <a:effectLst/>
                          <a:latin typeface="Times New Roman"/>
                          <a:ea typeface="Times New Roman"/>
                          <a:cs typeface="B Nazanin"/>
                        </a:rPr>
                        <a:t>نيست و شما مي‌توانيد </a:t>
                      </a:r>
                      <a:r>
                        <a:rPr lang="fa-IR" sz="1400" b="0" dirty="0" smtClean="0">
                          <a:solidFill>
                            <a:srgbClr val="000000"/>
                          </a:solidFill>
                          <a:effectLst/>
                          <a:latin typeface="Times New Roman"/>
                          <a:ea typeface="Times New Roman"/>
                          <a:cs typeface="B Nazanin"/>
                        </a:rPr>
                        <a:t>وارد</a:t>
                      </a:r>
                      <a:r>
                        <a:rPr lang="ar-SA" sz="1400" b="0" dirty="0" smtClean="0">
                          <a:solidFill>
                            <a:srgbClr val="000000"/>
                          </a:solidFill>
                          <a:effectLst/>
                          <a:latin typeface="Times New Roman"/>
                          <a:ea typeface="Times New Roman"/>
                          <a:cs typeface="B Nazanin"/>
                        </a:rPr>
                        <a:t> </a:t>
                      </a:r>
                      <a:r>
                        <a:rPr lang="ar-SA" sz="1400" b="0" dirty="0">
                          <a:solidFill>
                            <a:srgbClr val="000000"/>
                          </a:solidFill>
                          <a:effectLst/>
                          <a:latin typeface="Times New Roman"/>
                          <a:ea typeface="Times New Roman"/>
                          <a:cs typeface="B Nazanin"/>
                        </a:rPr>
                        <a:t>‌آن </a:t>
                      </a:r>
                      <a:r>
                        <a:rPr lang="ar-SA" sz="1400" b="0" dirty="0" smtClean="0">
                          <a:solidFill>
                            <a:srgbClr val="000000"/>
                          </a:solidFill>
                          <a:effectLst/>
                          <a:latin typeface="Times New Roman"/>
                          <a:ea typeface="Times New Roman"/>
                          <a:cs typeface="B Nazanin"/>
                        </a:rPr>
                        <a:t>شويد</a:t>
                      </a:r>
                      <a:r>
                        <a:rPr lang="ar-SA" sz="1400" b="0" dirty="0">
                          <a:solidFill>
                            <a:srgbClr val="000000"/>
                          </a:solidFill>
                          <a:effectLst/>
                          <a:latin typeface="Times New Roman"/>
                          <a:ea typeface="Times New Roman"/>
                          <a:cs typeface="B Nazanin"/>
                        </a:rPr>
                        <a:t>. </a:t>
                      </a:r>
                      <a:endParaRPr lang="en-US" sz="1400" b="0" dirty="0">
                        <a:effectLst/>
                        <a:latin typeface="Arial"/>
                        <a:ea typeface="Times New Roman"/>
                        <a:cs typeface="B Nazanin"/>
                      </a:endParaRPr>
                    </a:p>
                  </a:txBody>
                  <a:tcPr marL="68580" marR="68580" marT="0" marB="0" anchor="ctr"/>
                </a:tc>
                <a:tc>
                  <a:txBody>
                    <a:bodyPr/>
                    <a:lstStyle/>
                    <a:p>
                      <a:endParaRPr lang="en-US" dirty="0"/>
                    </a:p>
                  </a:txBody>
                  <a:tcPr/>
                </a:tc>
              </a:tr>
              <a:tr h="457200">
                <a:tc>
                  <a:txBody>
                    <a:bodyPr/>
                    <a:lstStyle/>
                    <a:p>
                      <a:pPr marL="0" marR="0" indent="0" algn="just" defTabSz="914400" rtl="1" eaLnBrk="1" fontAlgn="auto" latinLnBrk="0" hangingPunct="1">
                        <a:lnSpc>
                          <a:spcPct val="115000"/>
                        </a:lnSpc>
                        <a:spcBef>
                          <a:spcPts val="0"/>
                        </a:spcBef>
                        <a:spcAft>
                          <a:spcPts val="0"/>
                        </a:spcAft>
                        <a:buClrTx/>
                        <a:buSzTx/>
                        <a:buFontTx/>
                        <a:buNone/>
                        <a:tabLst/>
                        <a:defRPr/>
                      </a:pPr>
                      <a:r>
                        <a:rPr lang="fa-IR" sz="1400" b="1" dirty="0" smtClean="0">
                          <a:solidFill>
                            <a:srgbClr val="0070C0"/>
                          </a:solidFill>
                          <a:effectLst/>
                          <a:latin typeface="Times New Roman"/>
                          <a:ea typeface="Times New Roman"/>
                          <a:cs typeface="B Nazanin"/>
                        </a:rPr>
                        <a:t>اتاق ا</a:t>
                      </a:r>
                      <a:r>
                        <a:rPr lang="ar-SA" sz="1400" b="1" dirty="0" smtClean="0">
                          <a:solidFill>
                            <a:srgbClr val="0070C0"/>
                          </a:solidFill>
                          <a:effectLst/>
                          <a:latin typeface="Times New Roman"/>
                          <a:ea typeface="Times New Roman"/>
                          <a:cs typeface="B Nazanin"/>
                        </a:rPr>
                        <a:t>شغ</a:t>
                      </a:r>
                      <a:r>
                        <a:rPr lang="fa-IR" sz="1400" b="1" dirty="0" smtClean="0">
                          <a:solidFill>
                            <a:srgbClr val="0070C0"/>
                          </a:solidFill>
                          <a:effectLst/>
                          <a:latin typeface="Times New Roman"/>
                          <a:ea typeface="Times New Roman"/>
                          <a:cs typeface="B Nazanin"/>
                        </a:rPr>
                        <a:t>ا</a:t>
                      </a:r>
                      <a:r>
                        <a:rPr lang="ar-SA" sz="1400" b="1" dirty="0" smtClean="0">
                          <a:solidFill>
                            <a:srgbClr val="0070C0"/>
                          </a:solidFill>
                          <a:effectLst/>
                          <a:latin typeface="Times New Roman"/>
                          <a:ea typeface="Times New Roman"/>
                          <a:cs typeface="B Nazanin"/>
                        </a:rPr>
                        <a:t>ل</a:t>
                      </a:r>
                      <a:r>
                        <a:rPr lang="ar-SA" sz="1400" b="1" dirty="0" smtClean="0">
                          <a:solidFill>
                            <a:srgbClr val="000000"/>
                          </a:solidFill>
                          <a:effectLst/>
                          <a:latin typeface="Times New Roman"/>
                          <a:ea typeface="Times New Roman"/>
                          <a:cs typeface="B Nazanin"/>
                        </a:rPr>
                        <a:t>:</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در حال حاضر فرد</a:t>
                      </a:r>
                      <a:r>
                        <a:rPr lang="fa-IR" sz="1400" baseline="0" dirty="0" smtClean="0">
                          <a:solidFill>
                            <a:srgbClr val="000000"/>
                          </a:solidFill>
                          <a:effectLst/>
                          <a:latin typeface="Times New Roman"/>
                          <a:ea typeface="Times New Roman"/>
                          <a:cs typeface="B Nazanin"/>
                        </a:rPr>
                        <a:t> یا افراد دیگری در اتاق جلسه حضور دارند</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اما شما هم می‌توانید وارد اتاق جلسه بشوید</a:t>
                      </a:r>
                      <a:r>
                        <a:rPr lang="ar-SA" sz="1400" dirty="0" smtClean="0">
                          <a:solidFill>
                            <a:srgbClr val="000000"/>
                          </a:solidFill>
                          <a:effectLst/>
                          <a:latin typeface="Times New Roman"/>
                          <a:ea typeface="Times New Roman"/>
                          <a:cs typeface="B Nazanin"/>
                        </a:rPr>
                        <a:t>.</a:t>
                      </a:r>
                      <a:endParaRPr lang="en-US" sz="1400" dirty="0" smtClean="0">
                        <a:effectLst/>
                        <a:latin typeface="Arial"/>
                        <a:ea typeface="Times New Roman"/>
                        <a:cs typeface="B Nazanin"/>
                      </a:endParaRPr>
                    </a:p>
                  </a:txBody>
                  <a:tcPr marL="68580" marR="68580" marT="0" marB="0" anchor="ctr"/>
                </a:tc>
                <a:tc>
                  <a:txBody>
                    <a:bodyPr/>
                    <a:lstStyle/>
                    <a:p>
                      <a:endParaRPr lang="en-US" dirty="0"/>
                    </a:p>
                  </a:txBody>
                  <a:tcPr/>
                </a:tc>
              </a:tr>
              <a:tr h="457200">
                <a:tc>
                  <a:txBody>
                    <a:bodyPr/>
                    <a:lstStyle/>
                    <a:p>
                      <a:pPr marL="0" marR="0" algn="just" rtl="1">
                        <a:lnSpc>
                          <a:spcPct val="115000"/>
                        </a:lnSpc>
                        <a:spcBef>
                          <a:spcPts val="0"/>
                        </a:spcBef>
                        <a:spcAft>
                          <a:spcPts val="0"/>
                        </a:spcAft>
                      </a:pPr>
                      <a:r>
                        <a:rPr lang="fa-IR" sz="1400" b="1" dirty="0" smtClean="0">
                          <a:solidFill>
                            <a:srgbClr val="0070C0"/>
                          </a:solidFill>
                          <a:effectLst/>
                          <a:latin typeface="Times New Roman"/>
                          <a:ea typeface="Times New Roman"/>
                          <a:cs typeface="B Nazanin"/>
                        </a:rPr>
                        <a:t>اتاق </a:t>
                      </a:r>
                      <a:r>
                        <a:rPr lang="ar-SA" sz="1400" b="1" dirty="0" smtClean="0">
                          <a:solidFill>
                            <a:srgbClr val="0070C0"/>
                          </a:solidFill>
                          <a:effectLst/>
                          <a:latin typeface="Times New Roman"/>
                          <a:ea typeface="Times New Roman"/>
                          <a:cs typeface="B Nazanin"/>
                        </a:rPr>
                        <a:t>قفل</a:t>
                      </a:r>
                      <a:r>
                        <a:rPr lang="ar-SA" sz="1400" b="1" dirty="0">
                          <a:solidFill>
                            <a:srgbClr val="000000"/>
                          </a:solidFill>
                          <a:effectLst/>
                          <a:latin typeface="Times New Roman"/>
                          <a:ea typeface="Times New Roman"/>
                          <a:cs typeface="B Nazanin"/>
                        </a:rPr>
                        <a:t>:</a:t>
                      </a:r>
                      <a:r>
                        <a:rPr lang="ar-SA" sz="1400" dirty="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صاحب اتاق جلسه آن را </a:t>
                      </a:r>
                      <a:r>
                        <a:rPr lang="ar-SA" sz="1400" dirty="0" smtClean="0">
                          <a:solidFill>
                            <a:srgbClr val="000000"/>
                          </a:solidFill>
                          <a:effectLst/>
                          <a:latin typeface="Times New Roman"/>
                          <a:ea typeface="Times New Roman"/>
                          <a:cs typeface="B Nazanin"/>
                        </a:rPr>
                        <a:t>قفل </a:t>
                      </a:r>
                      <a:r>
                        <a:rPr lang="fa-IR" sz="1400" dirty="0" smtClean="0">
                          <a:solidFill>
                            <a:srgbClr val="000000"/>
                          </a:solidFill>
                          <a:effectLst/>
                          <a:latin typeface="Times New Roman"/>
                          <a:ea typeface="Times New Roman"/>
                          <a:cs typeface="B Nazanin"/>
                        </a:rPr>
                        <a:t>نمود</a:t>
                      </a:r>
                      <a:r>
                        <a:rPr lang="ar-SA" sz="1400" dirty="0" smtClean="0">
                          <a:solidFill>
                            <a:srgbClr val="000000"/>
                          </a:solidFill>
                          <a:effectLst/>
                          <a:latin typeface="Times New Roman"/>
                          <a:ea typeface="Times New Roman"/>
                          <a:cs typeface="B Nazanin"/>
                        </a:rPr>
                        <a:t>ه </a:t>
                      </a:r>
                      <a:r>
                        <a:rPr lang="ar-SA" sz="1400" dirty="0">
                          <a:solidFill>
                            <a:srgbClr val="000000"/>
                          </a:solidFill>
                          <a:effectLst/>
                          <a:latin typeface="Times New Roman"/>
                          <a:ea typeface="Times New Roman"/>
                          <a:cs typeface="B Nazanin"/>
                        </a:rPr>
                        <a:t>است و </a:t>
                      </a:r>
                      <a:r>
                        <a:rPr lang="fa-IR" sz="1400" dirty="0" smtClean="0">
                          <a:solidFill>
                            <a:srgbClr val="000000"/>
                          </a:solidFill>
                          <a:effectLst/>
                          <a:latin typeface="Times New Roman"/>
                          <a:ea typeface="Times New Roman"/>
                          <a:cs typeface="B Nazanin"/>
                        </a:rPr>
                        <a:t>شما </a:t>
                      </a:r>
                      <a:r>
                        <a:rPr lang="ar-SA" sz="1400" dirty="0" smtClean="0">
                          <a:solidFill>
                            <a:srgbClr val="000000"/>
                          </a:solidFill>
                          <a:effectLst/>
                          <a:latin typeface="Times New Roman"/>
                          <a:ea typeface="Times New Roman"/>
                          <a:cs typeface="B Nazanin"/>
                        </a:rPr>
                        <a:t>نمي‌توان</a:t>
                      </a:r>
                      <a:r>
                        <a:rPr lang="fa-IR" sz="1400" dirty="0" smtClean="0">
                          <a:solidFill>
                            <a:srgbClr val="000000"/>
                          </a:solidFill>
                          <a:effectLst/>
                          <a:latin typeface="Times New Roman"/>
                          <a:ea typeface="Times New Roman"/>
                          <a:cs typeface="B Nazanin"/>
                        </a:rPr>
                        <a:t>ید</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وارد آن شوید. مگر آنکه از</a:t>
                      </a:r>
                      <a:r>
                        <a:rPr lang="fa-IR" sz="1400" baseline="0" dirty="0" smtClean="0">
                          <a:solidFill>
                            <a:srgbClr val="000000"/>
                          </a:solidFill>
                          <a:effectLst/>
                          <a:latin typeface="Times New Roman"/>
                          <a:ea typeface="Times New Roman"/>
                          <a:cs typeface="B Nazanin"/>
                        </a:rPr>
                        <a:t> صاحب جلسه درخواست کنید شما را دعوت کند. درخواست‌تان را می‌توانید از طریق ارسال پیام متنی در بخش لیست مخاطبین از سربرگ تماس دونفره براس صاحب اتاق جلسه ارسال نمائید. (اگر این قابلیت در نرم‌افزارتان فعال شده باشد)</a:t>
                      </a:r>
                      <a:endParaRPr lang="en-US" sz="1400" dirty="0">
                        <a:effectLst/>
                        <a:latin typeface="Arial"/>
                        <a:ea typeface="Times New Roman"/>
                        <a:cs typeface="B Nazanin"/>
                      </a:endParaRPr>
                    </a:p>
                  </a:txBody>
                  <a:tcPr marL="68580" marR="68580" marT="0" marB="0" anchor="ctr"/>
                </a:tc>
                <a:tc>
                  <a:txBody>
                    <a:bodyPr/>
                    <a:lstStyle/>
                    <a:p>
                      <a:endParaRPr lang="en-US" dirty="0"/>
                    </a:p>
                  </a:txBody>
                  <a:tcPr/>
                </a:tc>
              </a:tr>
              <a:tr h="457200">
                <a:tc>
                  <a:txBody>
                    <a:bodyPr/>
                    <a:lstStyle/>
                    <a:p>
                      <a:pPr marL="0" marR="0" indent="0" algn="just" defTabSz="914400" rtl="1" eaLnBrk="1" fontAlgn="auto" latinLnBrk="0" hangingPunct="1">
                        <a:lnSpc>
                          <a:spcPct val="115000"/>
                        </a:lnSpc>
                        <a:spcBef>
                          <a:spcPts val="0"/>
                        </a:spcBef>
                        <a:spcAft>
                          <a:spcPts val="0"/>
                        </a:spcAft>
                        <a:buClrTx/>
                        <a:buSzTx/>
                        <a:buFontTx/>
                        <a:buNone/>
                        <a:tabLst/>
                        <a:defRPr/>
                      </a:pPr>
                      <a:r>
                        <a:rPr lang="fa-IR" sz="1400" b="1" dirty="0" smtClean="0">
                          <a:solidFill>
                            <a:srgbClr val="0070C0"/>
                          </a:solidFill>
                          <a:effectLst/>
                          <a:latin typeface="Times New Roman"/>
                          <a:ea typeface="Times New Roman"/>
                          <a:cs typeface="B Nazanin"/>
                        </a:rPr>
                        <a:t>اتاق </a:t>
                      </a:r>
                      <a:r>
                        <a:rPr lang="ar-SA" sz="1400" b="1" dirty="0" smtClean="0">
                          <a:solidFill>
                            <a:srgbClr val="0070C0"/>
                          </a:solidFill>
                          <a:effectLst/>
                          <a:latin typeface="Times New Roman"/>
                          <a:ea typeface="Times New Roman"/>
                          <a:cs typeface="B Nazanin"/>
                        </a:rPr>
                        <a:t>پر</a:t>
                      </a:r>
                      <a:r>
                        <a:rPr lang="ar-SA" sz="1400" b="1" dirty="0" smtClean="0">
                          <a:solidFill>
                            <a:srgbClr val="000000"/>
                          </a:solidFill>
                          <a:effectLst/>
                          <a:latin typeface="Times New Roman"/>
                          <a:ea typeface="Times New Roman"/>
                          <a:cs typeface="B Nazanin"/>
                        </a:rPr>
                        <a:t>:</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ظرفیت </a:t>
                      </a:r>
                      <a:r>
                        <a:rPr lang="ar-SA" sz="1400" dirty="0" smtClean="0">
                          <a:solidFill>
                            <a:srgbClr val="000000"/>
                          </a:solidFill>
                          <a:effectLst/>
                          <a:latin typeface="Times New Roman"/>
                          <a:ea typeface="Times New Roman"/>
                          <a:cs typeface="B Nazanin"/>
                        </a:rPr>
                        <a:t>اتاق </a:t>
                      </a:r>
                      <a:r>
                        <a:rPr lang="fa-IR" sz="1400" dirty="0" smtClean="0">
                          <a:solidFill>
                            <a:srgbClr val="000000"/>
                          </a:solidFill>
                          <a:effectLst/>
                          <a:latin typeface="Times New Roman"/>
                          <a:ea typeface="Times New Roman"/>
                          <a:cs typeface="B Nazanin"/>
                        </a:rPr>
                        <a:t>پر</a:t>
                      </a:r>
                      <a:r>
                        <a:rPr lang="ar-SA" sz="1400" dirty="0" smtClean="0">
                          <a:solidFill>
                            <a:srgbClr val="000000"/>
                          </a:solidFill>
                          <a:effectLst/>
                          <a:latin typeface="Times New Roman"/>
                          <a:ea typeface="Times New Roman"/>
                          <a:cs typeface="B Nazanin"/>
                        </a:rPr>
                        <a:t> شده است و</a:t>
                      </a:r>
                      <a:r>
                        <a:rPr lang="fa-IR" sz="1400" dirty="0" smtClean="0">
                          <a:solidFill>
                            <a:srgbClr val="000000"/>
                          </a:solidFill>
                          <a:effectLst/>
                          <a:latin typeface="Times New Roman"/>
                          <a:ea typeface="Times New Roman"/>
                          <a:cs typeface="B Nazanin"/>
                        </a:rPr>
                        <a:t> تا زمانی</a:t>
                      </a:r>
                      <a:r>
                        <a:rPr lang="fa-IR" sz="1400" baseline="0" dirty="0" smtClean="0">
                          <a:solidFill>
                            <a:srgbClr val="000000"/>
                          </a:solidFill>
                          <a:effectLst/>
                          <a:latin typeface="Times New Roman"/>
                          <a:ea typeface="Times New Roman"/>
                          <a:cs typeface="B Nazanin"/>
                        </a:rPr>
                        <a:t> که کسی از اتاق بیرون نرود، </a:t>
                      </a:r>
                      <a:r>
                        <a:rPr lang="fa-IR" sz="1400" dirty="0" smtClean="0">
                          <a:solidFill>
                            <a:srgbClr val="000000"/>
                          </a:solidFill>
                          <a:effectLst/>
                          <a:latin typeface="Times New Roman"/>
                          <a:ea typeface="Times New Roman"/>
                          <a:cs typeface="B Nazanin"/>
                        </a:rPr>
                        <a:t>فرد</a:t>
                      </a:r>
                      <a:r>
                        <a:rPr lang="fa-IR" sz="1400" baseline="0" dirty="0" smtClean="0">
                          <a:solidFill>
                            <a:srgbClr val="000000"/>
                          </a:solidFill>
                          <a:effectLst/>
                          <a:latin typeface="Times New Roman"/>
                          <a:ea typeface="Times New Roman"/>
                          <a:cs typeface="B Nazanin"/>
                        </a:rPr>
                        <a:t> دیگری</a:t>
                      </a:r>
                      <a:r>
                        <a:rPr lang="ar-SA" sz="1400" dirty="0" smtClean="0">
                          <a:solidFill>
                            <a:srgbClr val="000000"/>
                          </a:solidFill>
                          <a:effectLst/>
                          <a:latin typeface="Times New Roman"/>
                          <a:ea typeface="Times New Roman"/>
                          <a:cs typeface="B Nazanin"/>
                        </a:rPr>
                        <a:t> نمي‌تواند </a:t>
                      </a:r>
                      <a:r>
                        <a:rPr lang="fa-IR" sz="1400" dirty="0" smtClean="0">
                          <a:solidFill>
                            <a:srgbClr val="000000"/>
                          </a:solidFill>
                          <a:effectLst/>
                          <a:latin typeface="Times New Roman"/>
                          <a:ea typeface="Times New Roman"/>
                          <a:cs typeface="B Nazanin"/>
                        </a:rPr>
                        <a:t>وارد اتاق</a:t>
                      </a:r>
                      <a:r>
                        <a:rPr lang="ar-SA" sz="1400" dirty="0" smtClean="0">
                          <a:solidFill>
                            <a:srgbClr val="000000"/>
                          </a:solidFill>
                          <a:effectLst/>
                          <a:latin typeface="Times New Roman"/>
                          <a:ea typeface="Times New Roman"/>
                          <a:cs typeface="B Nazanin"/>
                        </a:rPr>
                        <a:t> شود.</a:t>
                      </a:r>
                      <a:endParaRPr lang="en-US" sz="1400" dirty="0" smtClean="0">
                        <a:effectLst/>
                        <a:latin typeface="Arial"/>
                        <a:ea typeface="Times New Roman"/>
                        <a:cs typeface="B Nazanin"/>
                      </a:endParaRPr>
                    </a:p>
                  </a:txBody>
                  <a:tcPr marL="68580" marR="68580" marT="0" marB="0" anchor="ctr"/>
                </a:tc>
                <a:tc>
                  <a:txBody>
                    <a:bodyPr/>
                    <a:lstStyle/>
                    <a:p>
                      <a:endParaRPr lang="en-US" dirty="0"/>
                    </a:p>
                  </a:txBody>
                  <a:tcPr/>
                </a:tc>
              </a:tr>
              <a:tr h="490221">
                <a:tc>
                  <a:txBody>
                    <a:bodyPr/>
                    <a:lstStyle/>
                    <a:p>
                      <a:pPr marL="0" marR="0" algn="just" rtl="1">
                        <a:lnSpc>
                          <a:spcPct val="115000"/>
                        </a:lnSpc>
                        <a:spcBef>
                          <a:spcPts val="0"/>
                        </a:spcBef>
                        <a:spcAft>
                          <a:spcPts val="0"/>
                        </a:spcAft>
                      </a:pPr>
                      <a:r>
                        <a:rPr lang="fa-IR" sz="1400" b="1" dirty="0" smtClean="0">
                          <a:solidFill>
                            <a:srgbClr val="0070C0"/>
                          </a:solidFill>
                          <a:effectLst/>
                          <a:latin typeface="Times New Roman"/>
                          <a:ea typeface="Times New Roman"/>
                          <a:cs typeface="B Nazanin"/>
                        </a:rPr>
                        <a:t>اتاق محافظت شده با </a:t>
                      </a:r>
                      <a:r>
                        <a:rPr lang="ar-SA" sz="1400" b="1" dirty="0" smtClean="0">
                          <a:solidFill>
                            <a:srgbClr val="0070C0"/>
                          </a:solidFill>
                          <a:effectLst/>
                          <a:latin typeface="Times New Roman"/>
                          <a:ea typeface="Times New Roman"/>
                          <a:cs typeface="B Nazanin"/>
                        </a:rPr>
                        <a:t>رم</a:t>
                      </a:r>
                      <a:r>
                        <a:rPr lang="fa-IR" sz="1400" b="1" dirty="0" smtClean="0">
                          <a:solidFill>
                            <a:srgbClr val="0070C0"/>
                          </a:solidFill>
                          <a:effectLst/>
                          <a:latin typeface="Times New Roman"/>
                          <a:ea typeface="Times New Roman"/>
                          <a:cs typeface="B Nazanin"/>
                        </a:rPr>
                        <a:t>ز عبور</a:t>
                      </a:r>
                      <a:r>
                        <a:rPr lang="ar-SA" sz="1400" b="1" dirty="0" smtClean="0">
                          <a:solidFill>
                            <a:srgbClr val="000000"/>
                          </a:solidFill>
                          <a:effectLst/>
                          <a:latin typeface="Times New Roman"/>
                          <a:ea typeface="Times New Roman"/>
                          <a:cs typeface="B Nazanin"/>
                        </a:rPr>
                        <a:t>:</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برای</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ورود به اتاق نیاز به دانستن</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رمز</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آن</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دار</a:t>
                      </a:r>
                      <a:r>
                        <a:rPr lang="ar-SA" sz="1400" dirty="0" smtClean="0">
                          <a:solidFill>
                            <a:srgbClr val="000000"/>
                          </a:solidFill>
                          <a:effectLst/>
                          <a:latin typeface="Times New Roman"/>
                          <a:ea typeface="Times New Roman"/>
                          <a:cs typeface="B Nazanin"/>
                        </a:rPr>
                        <a:t>يد.</a:t>
                      </a:r>
                      <a:endParaRPr lang="en-US" sz="1400" dirty="0">
                        <a:effectLst/>
                        <a:latin typeface="Arial"/>
                        <a:ea typeface="Times New Roman"/>
                        <a:cs typeface="B Nazanin"/>
                      </a:endParaRPr>
                    </a:p>
                  </a:txBody>
                  <a:tcPr marL="68580" marR="68580" marT="0" marB="0" anchor="ctr"/>
                </a:tc>
                <a:tc>
                  <a:txBody>
                    <a:bodyPr/>
                    <a:lstStyle/>
                    <a:p>
                      <a:endParaRPr lang="en-US" dirty="0"/>
                    </a:p>
                  </a:txBody>
                  <a:tcPr/>
                </a:tc>
              </a:tr>
            </a:tbl>
          </a:graphicData>
        </a:graphic>
      </p:graphicFrame>
      <p:pic>
        <p:nvPicPr>
          <p:cNvPr id="14" name="Picture 13" descr="C:\Users\Administrator\Desktop\Shooka Team\FallahPour\TEmp\EmptylRoom.png"/>
          <p:cNvPicPr/>
          <p:nvPr/>
        </p:nvPicPr>
        <p:blipFill>
          <a:blip r:embed="rId2">
            <a:extLst>
              <a:ext uri="{28A0092B-C50C-407E-A947-70E740481C1C}">
                <a14:useLocalDpi xmlns:a14="http://schemas.microsoft.com/office/drawing/2010/main" val="0"/>
              </a:ext>
            </a:extLst>
          </a:blip>
          <a:srcRect/>
          <a:stretch>
            <a:fillRect/>
          </a:stretch>
        </p:blipFill>
        <p:spPr bwMode="auto">
          <a:xfrm>
            <a:off x="7326312" y="1766570"/>
            <a:ext cx="302260" cy="341630"/>
          </a:xfrm>
          <a:prstGeom prst="rect">
            <a:avLst/>
          </a:prstGeom>
          <a:noFill/>
          <a:ln>
            <a:noFill/>
          </a:ln>
        </p:spPr>
      </p:pic>
      <p:pic>
        <p:nvPicPr>
          <p:cNvPr id="15" name="Picture 14" descr="C:\Users\Administrator\Desktop\Shooka Team\FallahPour\TEmp\FullRoom.png"/>
          <p:cNvPicPr/>
          <p:nvPr/>
        </p:nvPicPr>
        <p:blipFill>
          <a:blip r:embed="rId3">
            <a:extLst>
              <a:ext uri="{28A0092B-C50C-407E-A947-70E740481C1C}">
                <a14:useLocalDpi xmlns:a14="http://schemas.microsoft.com/office/drawing/2010/main" val="0"/>
              </a:ext>
            </a:extLst>
          </a:blip>
          <a:srcRect/>
          <a:stretch>
            <a:fillRect/>
          </a:stretch>
        </p:blipFill>
        <p:spPr bwMode="auto">
          <a:xfrm>
            <a:off x="7335171" y="3697636"/>
            <a:ext cx="325755" cy="381635"/>
          </a:xfrm>
          <a:prstGeom prst="rect">
            <a:avLst/>
          </a:prstGeom>
          <a:noFill/>
          <a:ln>
            <a:noFill/>
          </a:ln>
        </p:spPr>
      </p:pic>
      <p:pic>
        <p:nvPicPr>
          <p:cNvPr id="16" name="Picture 15" descr="C:\Users\Administrator\Desktop\Shooka Team\FallahPour\TEmp\LockedRoom.png"/>
          <p:cNvPicPr/>
          <p:nvPr/>
        </p:nvPicPr>
        <p:blipFill>
          <a:blip r:embed="rId4">
            <a:extLst>
              <a:ext uri="{28A0092B-C50C-407E-A947-70E740481C1C}">
                <a14:useLocalDpi xmlns:a14="http://schemas.microsoft.com/office/drawing/2010/main" val="0"/>
              </a:ext>
            </a:extLst>
          </a:blip>
          <a:srcRect/>
          <a:stretch>
            <a:fillRect/>
          </a:stretch>
        </p:blipFill>
        <p:spPr bwMode="auto">
          <a:xfrm>
            <a:off x="7311072" y="3013705"/>
            <a:ext cx="302260" cy="349885"/>
          </a:xfrm>
          <a:prstGeom prst="rect">
            <a:avLst/>
          </a:prstGeom>
          <a:noFill/>
          <a:ln>
            <a:noFill/>
          </a:ln>
        </p:spPr>
      </p:pic>
      <p:pic>
        <p:nvPicPr>
          <p:cNvPr id="17" name="Picture 16" descr="C:\Users\Administrator\Desktop\Shooka Team\FallahPour\TEmp\OccupiedRoom.png"/>
          <p:cNvPicPr/>
          <p:nvPr/>
        </p:nvPicPr>
        <p:blipFill>
          <a:blip r:embed="rId5">
            <a:extLst>
              <a:ext uri="{28A0092B-C50C-407E-A947-70E740481C1C}">
                <a14:useLocalDpi xmlns:a14="http://schemas.microsoft.com/office/drawing/2010/main" val="0"/>
              </a:ext>
            </a:extLst>
          </a:blip>
          <a:srcRect/>
          <a:stretch>
            <a:fillRect/>
          </a:stretch>
        </p:blipFill>
        <p:spPr bwMode="auto">
          <a:xfrm>
            <a:off x="7310437" y="2223874"/>
            <a:ext cx="318135" cy="374015"/>
          </a:xfrm>
          <a:prstGeom prst="rect">
            <a:avLst/>
          </a:prstGeom>
          <a:noFill/>
          <a:ln>
            <a:noFill/>
          </a:ln>
        </p:spPr>
      </p:pic>
      <p:pic>
        <p:nvPicPr>
          <p:cNvPr id="18" name="Picture 17" descr="C:\Users\Administrator\Desktop\Shooka Team\FallahPour\TEmp\PinnedRoom.png"/>
          <p:cNvPicPr/>
          <p:nvPr/>
        </p:nvPicPr>
        <p:blipFill>
          <a:blip r:embed="rId6">
            <a:extLst>
              <a:ext uri="{28A0092B-C50C-407E-A947-70E740481C1C}">
                <a14:useLocalDpi xmlns:a14="http://schemas.microsoft.com/office/drawing/2010/main" val="0"/>
              </a:ext>
            </a:extLst>
          </a:blip>
          <a:srcRect/>
          <a:stretch>
            <a:fillRect/>
          </a:stretch>
        </p:blipFill>
        <p:spPr bwMode="auto">
          <a:xfrm>
            <a:off x="7349926" y="4179125"/>
            <a:ext cx="318770" cy="405765"/>
          </a:xfrm>
          <a:prstGeom prst="rect">
            <a:avLst/>
          </a:prstGeom>
          <a:noFill/>
          <a:ln>
            <a:noFill/>
          </a:ln>
        </p:spPr>
      </p:pic>
    </p:spTree>
    <p:extLst>
      <p:ext uri="{BB962C8B-B14F-4D97-AF65-F5344CB8AC3E}">
        <p14:creationId xmlns:p14="http://schemas.microsoft.com/office/powerpoint/2010/main" val="2393506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6726" y="1025934"/>
            <a:ext cx="2966698" cy="5603466"/>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کشوئی دعوت از افراد به جلسه</a:t>
            </a:r>
            <a:endParaRPr lang="en-US" sz="2800" dirty="0"/>
          </a:p>
        </p:txBody>
      </p:sp>
      <p:sp>
        <p:nvSpPr>
          <p:cNvPr id="33" name="Rectangle 32"/>
          <p:cNvSpPr/>
          <p:nvPr/>
        </p:nvSpPr>
        <p:spPr>
          <a:xfrm>
            <a:off x="60946" y="4736971"/>
            <a:ext cx="312906" cy="369332"/>
          </a:xfrm>
          <a:prstGeom prst="rect">
            <a:avLst/>
          </a:prstGeom>
        </p:spPr>
        <p:txBody>
          <a:bodyPr wrap="none">
            <a:spAutoFit/>
          </a:bodyPr>
          <a:lstStyle/>
          <a:p>
            <a:r>
              <a:rPr lang="fa-IR" dirty="0" smtClean="0">
                <a:solidFill>
                  <a:srgbClr val="FF0000"/>
                </a:solidFill>
              </a:rPr>
              <a:t>1</a:t>
            </a:r>
            <a:endParaRPr lang="en-US" dirty="0"/>
          </a:p>
        </p:txBody>
      </p:sp>
      <p:cxnSp>
        <p:nvCxnSpPr>
          <p:cNvPr id="34" name="Straight Arrow Connector 33"/>
          <p:cNvCxnSpPr>
            <a:stCxn id="33" idx="3"/>
          </p:cNvCxnSpPr>
          <p:nvPr/>
        </p:nvCxnSpPr>
        <p:spPr>
          <a:xfrm>
            <a:off x="373852" y="4921637"/>
            <a:ext cx="7202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4283987" y="1217996"/>
            <a:ext cx="4505029" cy="3323987"/>
          </a:xfrm>
          <a:prstGeom prst="rect">
            <a:avLst/>
          </a:prstGeom>
        </p:spPr>
        <p:txBody>
          <a:bodyPr wrap="square">
            <a:spAutoFit/>
          </a:bodyPr>
          <a:lstStyle/>
          <a:p>
            <a:pPr algn="just" rtl="1"/>
            <a:r>
              <a:rPr lang="fa-IR" sz="1400" dirty="0">
                <a:solidFill>
                  <a:srgbClr val="FF0000"/>
                </a:solidFill>
              </a:rPr>
              <a:t>1- </a:t>
            </a:r>
            <a:r>
              <a:rPr lang="fa-IR" sz="1400" dirty="0">
                <a:cs typeface="B Nazanin" pitchFamily="2" charset="-78"/>
              </a:rPr>
              <a:t>برای دعوت از هر فرد آنلاین، بر روی سطرش کلیک کنید تا انتخاب شود. می‌توانید چند فرد آنلاین را با هم انتخاب کنید تا با یکبار کلیک بر روی دکمه‌ی دعوت به جلسه، پیام دعوت همزمان به همگی آنان ارسال شود.</a:t>
            </a:r>
          </a:p>
          <a:p>
            <a:pPr algn="just" rtl="1"/>
            <a:endParaRPr lang="fa-IR" sz="1400" dirty="0">
              <a:cs typeface="B Nazanin" pitchFamily="2" charset="-78"/>
            </a:endParaRPr>
          </a:p>
          <a:p>
            <a:pPr algn="just" rtl="1"/>
            <a:r>
              <a:rPr lang="fa-IR" sz="1400" dirty="0">
                <a:solidFill>
                  <a:srgbClr val="FF0000"/>
                </a:solidFill>
              </a:rPr>
              <a:t>2- </a:t>
            </a:r>
            <a:r>
              <a:rPr lang="fa-IR" sz="1400" dirty="0">
                <a:cs typeface="B Nazanin" pitchFamily="2" charset="-78"/>
              </a:rPr>
              <a:t>پس از انتخاب اعضای جلسه، برای ارسال پیام دعوت برای ایشان بر روی این دکمه کلیک کنید تا آن‌ها بلافاصله پنجره دعوت شما را مشاهده کنند و با پذیرفتن دعوت وارد اتاق شما بشوند.</a:t>
            </a:r>
          </a:p>
          <a:p>
            <a:pPr algn="just" rtl="1"/>
            <a:endParaRPr lang="fa-IR" sz="1400" dirty="0">
              <a:cs typeface="B Nazanin" pitchFamily="2" charset="-78"/>
            </a:endParaRPr>
          </a:p>
          <a:p>
            <a:pPr algn="just" rtl="1"/>
            <a:r>
              <a:rPr lang="fa-IR" sz="1400" dirty="0">
                <a:solidFill>
                  <a:srgbClr val="FF0000"/>
                </a:solidFill>
              </a:rPr>
              <a:t>3- </a:t>
            </a:r>
            <a:r>
              <a:rPr lang="fa-IR" sz="1400" dirty="0">
                <a:cs typeface="B Nazanin" pitchFamily="2" charset="-78"/>
              </a:rPr>
              <a:t>پس از ارسال دعوت به افراد یا انصراف از دعوت ایشان، با کلیک بر روی این دکمه، به پنجره کنفرانس برگردید تا لیست حاضرین وارد شده به جلسه را ببینید.</a:t>
            </a:r>
            <a:endParaRPr lang="en-US" sz="1400" dirty="0">
              <a:cs typeface="B Nazanin" pitchFamily="2" charset="-78"/>
            </a:endParaRPr>
          </a:p>
          <a:p>
            <a:pPr algn="just" rtl="1"/>
            <a:endParaRPr lang="en-US" sz="1400" dirty="0">
              <a:cs typeface="B Nazanin" pitchFamily="2" charset="-78"/>
            </a:endParaRPr>
          </a:p>
          <a:p>
            <a:pPr algn="just" rtl="1"/>
            <a:endParaRPr lang="en-US" sz="1400" dirty="0" smtClean="0">
              <a:cs typeface="B Nazanin" pitchFamily="2" charset="-78"/>
            </a:endParaRPr>
          </a:p>
          <a:p>
            <a:pPr algn="ctr" rtl="1"/>
            <a:r>
              <a:rPr lang="fa-IR" sz="1400" b="1" dirty="0" smtClean="0">
                <a:solidFill>
                  <a:srgbClr val="7030A0"/>
                </a:solidFill>
                <a:cs typeface="B Nazanin" pitchFamily="2" charset="-78"/>
              </a:rPr>
              <a:t>از آنجا که دستگاه‌های قدیمی قابل جستجو</a:t>
            </a:r>
            <a:r>
              <a:rPr lang="en-US" sz="1400" b="1" dirty="0" smtClean="0">
                <a:solidFill>
                  <a:srgbClr val="7030A0"/>
                </a:solidFill>
                <a:cs typeface="B Nazanin" pitchFamily="2" charset="-78"/>
              </a:rPr>
              <a:t> </a:t>
            </a:r>
            <a:r>
              <a:rPr lang="fa-IR" sz="1400" b="1" dirty="0" smtClean="0">
                <a:solidFill>
                  <a:srgbClr val="7030A0"/>
                </a:solidFill>
                <a:cs typeface="B Nazanin" pitchFamily="2" charset="-78"/>
              </a:rPr>
              <a:t> و نمایش نیستند، جهت دعوت از آنها برای حضور در جلسه‌تان، شماره آنها را در بخش</a:t>
            </a:r>
          </a:p>
          <a:p>
            <a:pPr algn="ctr" rtl="1"/>
            <a:r>
              <a:rPr lang="fa-IR" sz="1400" b="1" dirty="0" smtClean="0">
                <a:solidFill>
                  <a:srgbClr val="7030A0"/>
                </a:solidFill>
                <a:cs typeface="B Nazanin" pitchFamily="2" charset="-78"/>
              </a:rPr>
              <a:t>جستجو وارد کنید و سپس دکمه دعوت به جلسه را بزنید.</a:t>
            </a:r>
          </a:p>
        </p:txBody>
      </p:sp>
      <p:sp>
        <p:nvSpPr>
          <p:cNvPr id="70" name="TextBox 69"/>
          <p:cNvSpPr txBox="1"/>
          <p:nvPr/>
        </p:nvSpPr>
        <p:spPr>
          <a:xfrm>
            <a:off x="3441016" y="5670181"/>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71" name="Straight Arrow Connector 70"/>
          <p:cNvCxnSpPr>
            <a:stCxn id="70" idx="1"/>
          </p:cNvCxnSpPr>
          <p:nvPr/>
        </p:nvCxnSpPr>
        <p:spPr>
          <a:xfrm flipH="1">
            <a:off x="2748367" y="5854847"/>
            <a:ext cx="6926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6767" y="5134175"/>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73" name="Straight Arrow Connector 72"/>
          <p:cNvCxnSpPr>
            <a:stCxn id="72" idx="3"/>
          </p:cNvCxnSpPr>
          <p:nvPr/>
        </p:nvCxnSpPr>
        <p:spPr>
          <a:xfrm>
            <a:off x="395627" y="5318841"/>
            <a:ext cx="927069" cy="4465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683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7075" y="1105096"/>
            <a:ext cx="4910526" cy="5348514"/>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پنجره </a:t>
            </a:r>
            <a:r>
              <a:rPr lang="fa-IR" sz="2800" dirty="0" smtClean="0">
                <a:solidFill>
                  <a:srgbClr val="0070C0"/>
                </a:solidFill>
                <a:cs typeface="B Titr" pitchFamily="2" charset="-78"/>
              </a:rPr>
              <a:t>کنترل افراد حاضر در جلسه</a:t>
            </a:r>
            <a:endParaRPr lang="en-US" sz="2800" dirty="0"/>
          </a:p>
        </p:txBody>
      </p:sp>
      <p:sp>
        <p:nvSpPr>
          <p:cNvPr id="13" name="TextBox 12"/>
          <p:cNvSpPr txBox="1"/>
          <p:nvPr/>
        </p:nvSpPr>
        <p:spPr>
          <a:xfrm>
            <a:off x="3166340" y="345060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16" name="Straight Arrow Connector 15"/>
          <p:cNvCxnSpPr>
            <a:stCxn id="13" idx="3"/>
          </p:cNvCxnSpPr>
          <p:nvPr/>
        </p:nvCxnSpPr>
        <p:spPr>
          <a:xfrm>
            <a:off x="3505200" y="3635274"/>
            <a:ext cx="10402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178792" y="3684896"/>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18" name="Straight Arrow Connector 17"/>
          <p:cNvCxnSpPr>
            <a:stCxn id="17" idx="3"/>
          </p:cNvCxnSpPr>
          <p:nvPr/>
        </p:nvCxnSpPr>
        <p:spPr>
          <a:xfrm>
            <a:off x="3517652" y="3869562"/>
            <a:ext cx="10278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66340" y="4419600"/>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20" name="Straight Arrow Connector 19"/>
          <p:cNvCxnSpPr>
            <a:stCxn id="19" idx="3"/>
          </p:cNvCxnSpPr>
          <p:nvPr/>
        </p:nvCxnSpPr>
        <p:spPr>
          <a:xfrm>
            <a:off x="3505200" y="4604266"/>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0" y="1108418"/>
            <a:ext cx="5606424" cy="1815882"/>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با کلیک روی این دکمه، از این پس صدای فرد در جلسه شنیده نخواهد شد.</a:t>
            </a:r>
            <a:endParaRPr lang="en-US" sz="1400" dirty="0" smtClean="0">
              <a:cs typeface="B Nazanin" pitchFamily="2" charset="-78"/>
            </a:endParaRPr>
          </a:p>
          <a:p>
            <a:pPr algn="just" rtl="1"/>
            <a:r>
              <a:rPr lang="fa-IR" sz="1400" dirty="0" smtClean="0">
                <a:cs typeface="B Nazanin" pitchFamily="2" charset="-78"/>
              </a:rPr>
              <a:t>(با کلیک دوباره روی آن می‌توانید صدا را مجددا وصل نمائید.)</a:t>
            </a:r>
          </a:p>
          <a:p>
            <a:pPr algn="just" rtl="1"/>
            <a:endParaRPr lang="fa-IR" sz="1400" dirty="0" smtClean="0">
              <a:cs typeface="B Nazanin" pitchFamily="2" charset="-78"/>
            </a:endParaRPr>
          </a:p>
          <a:p>
            <a:pPr algn="just" rtl="1"/>
            <a:r>
              <a:rPr lang="fa-IR" sz="1400" dirty="0">
                <a:solidFill>
                  <a:srgbClr val="FF0000"/>
                </a:solidFill>
              </a:rPr>
              <a:t>2- </a:t>
            </a:r>
            <a:r>
              <a:rPr lang="fa-IR" sz="1400" dirty="0">
                <a:cs typeface="B Nazanin" pitchFamily="2" charset="-78"/>
              </a:rPr>
              <a:t>با کلیک بر روی این دکمه، </a:t>
            </a:r>
            <a:r>
              <a:rPr lang="fa-IR" sz="1400" dirty="0" smtClean="0">
                <a:cs typeface="B Nazanin" pitchFamily="2" charset="-78"/>
              </a:rPr>
              <a:t>از این پس تصویر </a:t>
            </a:r>
            <a:r>
              <a:rPr lang="fa-IR" sz="1400" dirty="0">
                <a:cs typeface="B Nazanin" pitchFamily="2" charset="-78"/>
              </a:rPr>
              <a:t>فرد در جلسه دیده نخواهد شد</a:t>
            </a:r>
            <a:r>
              <a:rPr lang="fa-IR" sz="1400" dirty="0" smtClean="0">
                <a:cs typeface="B Nazanin" pitchFamily="2" charset="-78"/>
              </a:rPr>
              <a:t>.</a:t>
            </a:r>
            <a:endParaRPr lang="en-US" sz="1400" dirty="0">
              <a:cs typeface="B Nazanin" pitchFamily="2" charset="-78"/>
            </a:endParaRPr>
          </a:p>
          <a:p>
            <a:pPr algn="just" rtl="1"/>
            <a:r>
              <a:rPr lang="fa-IR" sz="1400" dirty="0" smtClean="0">
                <a:cs typeface="B Nazanin" pitchFamily="2" charset="-78"/>
              </a:rPr>
              <a:t>(</a:t>
            </a:r>
            <a:r>
              <a:rPr lang="fa-IR" sz="1400" dirty="0">
                <a:cs typeface="B Nazanin" pitchFamily="2" charset="-78"/>
              </a:rPr>
              <a:t>با کلیک دوباره روی آن می‌توانید </a:t>
            </a:r>
            <a:r>
              <a:rPr lang="fa-IR" sz="1400" dirty="0" smtClean="0">
                <a:cs typeface="B Nazanin" pitchFamily="2" charset="-78"/>
              </a:rPr>
              <a:t>تصویر </a:t>
            </a:r>
            <a:r>
              <a:rPr lang="fa-IR" sz="1400" dirty="0">
                <a:cs typeface="B Nazanin" pitchFamily="2" charset="-78"/>
              </a:rPr>
              <a:t>را مجددا وصل نمائید.)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با کلیک روی این دکمه</a:t>
            </a:r>
            <a:r>
              <a:rPr lang="fa-IR" sz="1400" dirty="0">
                <a:cs typeface="B Nazanin" pitchFamily="2" charset="-78"/>
              </a:rPr>
              <a:t>، فرد از اتاق جلسه بیرون خواهد </a:t>
            </a:r>
            <a:r>
              <a:rPr lang="fa-IR" sz="1400" dirty="0" smtClean="0">
                <a:cs typeface="B Nazanin" pitchFamily="2" charset="-78"/>
              </a:rPr>
              <a:t>افتاد. </a:t>
            </a:r>
            <a:r>
              <a:rPr lang="fa-IR" sz="1400" dirty="0">
                <a:cs typeface="B Nazanin" pitchFamily="2" charset="-78"/>
              </a:rPr>
              <a:t>(وی را از جلسه بیرون می‌اندازیم).</a:t>
            </a:r>
            <a:endParaRPr lang="fa-IR" sz="1400" dirty="0">
              <a:solidFill>
                <a:srgbClr val="FF0000"/>
              </a:solidFill>
              <a:cs typeface="B Nazanin" pitchFamily="2" charset="-78"/>
            </a:endParaRPr>
          </a:p>
          <a:p>
            <a:pPr algn="just" rtl="1"/>
            <a:endParaRPr lang="fa-IR" sz="1400" dirty="0">
              <a:solidFill>
                <a:srgbClr val="FF0000"/>
              </a:solidFill>
              <a:cs typeface="B Nazanin" pitchFamily="2" charset="-78"/>
            </a:endParaRPr>
          </a:p>
        </p:txBody>
      </p:sp>
    </p:spTree>
    <p:extLst>
      <p:ext uri="{BB962C8B-B14F-4D97-AF65-F5344CB8AC3E}">
        <p14:creationId xmlns:p14="http://schemas.microsoft.com/office/powerpoint/2010/main" val="16146914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پنجره </a:t>
            </a:r>
            <a:r>
              <a:rPr lang="fa-IR" sz="2800" dirty="0" smtClean="0">
                <a:solidFill>
                  <a:srgbClr val="0070C0"/>
                </a:solidFill>
                <a:cs typeface="B Titr" pitchFamily="2" charset="-78"/>
              </a:rPr>
              <a:t>تنظیمات اتاق جلسه</a:t>
            </a:r>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80417" y="1659777"/>
            <a:ext cx="3000794" cy="2753109"/>
          </a:xfrm>
          <a:prstGeom prst="rect">
            <a:avLst/>
          </a:prstGeom>
        </p:spPr>
      </p:pic>
      <p:sp>
        <p:nvSpPr>
          <p:cNvPr id="5" name="TextBox 4"/>
          <p:cNvSpPr txBox="1"/>
          <p:nvPr/>
        </p:nvSpPr>
        <p:spPr>
          <a:xfrm>
            <a:off x="3675990" y="2244503"/>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6" name="Straight Arrow Connector 5"/>
          <p:cNvCxnSpPr>
            <a:stCxn id="5" idx="1"/>
          </p:cNvCxnSpPr>
          <p:nvPr/>
        </p:nvCxnSpPr>
        <p:spPr>
          <a:xfrm flipH="1">
            <a:off x="3286432" y="2429169"/>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5800" y="1230868"/>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8" name="Straight Arrow Connector 7"/>
          <p:cNvCxnSpPr>
            <a:stCxn id="7" idx="2"/>
          </p:cNvCxnSpPr>
          <p:nvPr/>
        </p:nvCxnSpPr>
        <p:spPr>
          <a:xfrm>
            <a:off x="855230" y="1600200"/>
            <a:ext cx="0" cy="6443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75990" y="2807301"/>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0" name="Straight Arrow Connector 9"/>
          <p:cNvCxnSpPr>
            <a:stCxn id="9" idx="1"/>
          </p:cNvCxnSpPr>
          <p:nvPr/>
        </p:nvCxnSpPr>
        <p:spPr>
          <a:xfrm flipH="1">
            <a:off x="3286432" y="2991967"/>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75990" y="3242932"/>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2" name="Straight Arrow Connector 11"/>
          <p:cNvCxnSpPr>
            <a:stCxn id="11" idx="1"/>
          </p:cNvCxnSpPr>
          <p:nvPr/>
        </p:nvCxnSpPr>
        <p:spPr>
          <a:xfrm flipH="1">
            <a:off x="3286432" y="3427598"/>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78474" y="3538868"/>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14" name="Straight Arrow Connector 13"/>
          <p:cNvCxnSpPr>
            <a:stCxn id="13" idx="1"/>
          </p:cNvCxnSpPr>
          <p:nvPr/>
        </p:nvCxnSpPr>
        <p:spPr>
          <a:xfrm flipH="1">
            <a:off x="1447800" y="3723534"/>
            <a:ext cx="2230674" cy="153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78474" y="3877468"/>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16" name="Straight Arrow Connector 15"/>
          <p:cNvCxnSpPr>
            <a:stCxn id="15" idx="1"/>
          </p:cNvCxnSpPr>
          <p:nvPr/>
        </p:nvCxnSpPr>
        <p:spPr>
          <a:xfrm flipH="1">
            <a:off x="2819400" y="4062134"/>
            <a:ext cx="8590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191001" y="1473217"/>
            <a:ext cx="4317372" cy="4401205"/>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آدرس اینترنتی اتاق جلسه‌ی شما برای ورود مهمانان</a:t>
            </a:r>
            <a:r>
              <a:rPr lang="en-US" sz="1400" dirty="0" smtClean="0">
                <a:cs typeface="B Nazanin" pitchFamily="2" charset="-78"/>
              </a:rPr>
              <a:t> </a:t>
            </a:r>
            <a:r>
              <a:rPr lang="fa-IR" sz="1400" dirty="0" smtClean="0">
                <a:cs typeface="B Nazanin" pitchFamily="2" charset="-78"/>
              </a:rPr>
              <a:t> (افراد بدون نام کاربری) - کافیست این آدرس را برای مهمانان جلسه ایمیل کنید تا آنها با وارد کردن آن در مرورگر، بتوانند بدون داشتن نام کاربری و رمزعبور وارد اتاق جلسه شما شوند و با شما کنفرانس داشته باشند. (برای استفاده از این قابلیت، لازم است که قبلاً آن را فعال کرده باشید.)</a:t>
            </a:r>
          </a:p>
          <a:p>
            <a:pPr algn="just" rtl="1"/>
            <a:endParaRPr lang="fa-IR" sz="1400" dirty="0" smtClean="0">
              <a:cs typeface="B Nazanin" pitchFamily="2" charset="-78"/>
            </a:endParaRPr>
          </a:p>
          <a:p>
            <a:pPr algn="just" rtl="1"/>
            <a:r>
              <a:rPr lang="fa-IR" sz="1400" dirty="0" smtClean="0">
                <a:solidFill>
                  <a:srgbClr val="FF0000"/>
                </a:solidFill>
              </a:rPr>
              <a:t>2- </a:t>
            </a:r>
            <a:r>
              <a:rPr lang="fa-IR" sz="1400" dirty="0" smtClean="0">
                <a:cs typeface="B Nazanin" pitchFamily="2" charset="-78"/>
              </a:rPr>
              <a:t>تا زمانی که این دکمه را نزنید، لینک اینترنتی اتاق جلسه‌تان ثابت می‌ماند و مهمانان جلسات گذشته‌تان، همچنان می‌توانند وارد اتاق‌تان شوند. اما با کلیک بر روی این دکمه، آدرس اینترنتی اتاق جلسه‌تان تغییر کرده و از این پس باید این آدرس جدید را برای مهمانان‌تان بفرستید.</a:t>
            </a:r>
          </a:p>
          <a:p>
            <a:pPr algn="just" rtl="1"/>
            <a:endParaRPr lang="fa-IR" sz="1400" dirty="0" smtClean="0">
              <a:cs typeface="B Nazanin" pitchFamily="2" charset="-78"/>
            </a:endParaRPr>
          </a:p>
          <a:p>
            <a:pPr algn="just" rtl="1"/>
            <a:r>
              <a:rPr lang="fa-IR" sz="1400" dirty="0">
                <a:solidFill>
                  <a:srgbClr val="FF0000"/>
                </a:solidFill>
              </a:rPr>
              <a:t>3-</a:t>
            </a:r>
            <a:r>
              <a:rPr lang="fa-IR" sz="1400" dirty="0">
                <a:cs typeface="B Nazanin" pitchFamily="2" charset="-78"/>
              </a:rPr>
              <a:t> اگر </a:t>
            </a:r>
            <a:r>
              <a:rPr lang="fa-IR" sz="1400" dirty="0" smtClean="0">
                <a:cs typeface="B Nazanin" pitchFamily="2" charset="-78"/>
              </a:rPr>
              <a:t>می‌خواهید برای ورود به اتاق جلسه‌تان رمز بگذارید تا از این پس، تنها کسانی که این رمز را دارند قادر به ورود به اتاق‌تان باشند، رمز را اینجا وارد کنید.</a:t>
            </a:r>
          </a:p>
          <a:p>
            <a:pPr algn="just" rtl="1"/>
            <a:endParaRPr lang="fa-IR" sz="1400" dirty="0">
              <a:cs typeface="B Nazanin" pitchFamily="2" charset="-78"/>
            </a:endParaRPr>
          </a:p>
          <a:p>
            <a:pPr algn="just" rtl="1"/>
            <a:r>
              <a:rPr lang="fa-IR" sz="1400" dirty="0" smtClean="0">
                <a:solidFill>
                  <a:srgbClr val="FF0000"/>
                </a:solidFill>
              </a:rPr>
              <a:t>4-</a:t>
            </a:r>
            <a:r>
              <a:rPr lang="fa-IR" sz="1400" dirty="0" smtClean="0">
                <a:cs typeface="B Nazanin" pitchFamily="2" charset="-78"/>
              </a:rPr>
              <a:t> تکرار رمز اتاق جهت اطمینان یافتن از تایپ درست آن.</a:t>
            </a:r>
          </a:p>
          <a:p>
            <a:pPr algn="just" rtl="1"/>
            <a:endParaRPr lang="fa-IR" sz="1400" dirty="0" smtClean="0">
              <a:cs typeface="B Nazanin" pitchFamily="2" charset="-78"/>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دکمه ثبت رمز جدید</a:t>
            </a:r>
          </a:p>
          <a:p>
            <a:pPr algn="just" rtl="1"/>
            <a:endParaRPr lang="fa-IR" sz="1400" dirty="0" smtClean="0">
              <a:cs typeface="B Nazanin" pitchFamily="2" charset="-78"/>
            </a:endParaRPr>
          </a:p>
          <a:p>
            <a:pPr algn="just" rtl="1"/>
            <a:r>
              <a:rPr lang="fa-IR" sz="1400" dirty="0" smtClean="0">
                <a:solidFill>
                  <a:srgbClr val="FF0000"/>
                </a:solidFill>
              </a:rPr>
              <a:t>6- </a:t>
            </a:r>
            <a:r>
              <a:rPr lang="fa-IR" sz="1400" dirty="0" smtClean="0">
                <a:cs typeface="B Nazanin" pitchFamily="2" charset="-78"/>
              </a:rPr>
              <a:t>انصراف از تغییر رمزگذاری و بستن پنجره</a:t>
            </a:r>
          </a:p>
        </p:txBody>
      </p:sp>
    </p:spTree>
    <p:extLst>
      <p:ext uri="{BB962C8B-B14F-4D97-AF65-F5344CB8AC3E}">
        <p14:creationId xmlns:p14="http://schemas.microsoft.com/office/powerpoint/2010/main" val="7653466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97109" y="997424"/>
            <a:ext cx="2909561" cy="5663088"/>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شرکت در جلسه دیگران</a:t>
            </a:r>
            <a:endParaRPr lang="en-US" sz="2800" dirty="0"/>
          </a:p>
        </p:txBody>
      </p:sp>
      <p:sp>
        <p:nvSpPr>
          <p:cNvPr id="8" name="TextBox 7"/>
          <p:cNvSpPr txBox="1"/>
          <p:nvPr/>
        </p:nvSpPr>
        <p:spPr>
          <a:xfrm>
            <a:off x="3483794" y="2885852"/>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sp>
        <p:nvSpPr>
          <p:cNvPr id="10" name="Rectangle 9"/>
          <p:cNvSpPr/>
          <p:nvPr/>
        </p:nvSpPr>
        <p:spPr>
          <a:xfrm>
            <a:off x="0" y="2976488"/>
            <a:ext cx="312906" cy="369332"/>
          </a:xfrm>
          <a:prstGeom prst="rect">
            <a:avLst/>
          </a:prstGeom>
        </p:spPr>
        <p:txBody>
          <a:bodyPr wrap="none">
            <a:spAutoFit/>
          </a:bodyPr>
          <a:lstStyle/>
          <a:p>
            <a:r>
              <a:rPr lang="fa-IR" dirty="0" smtClean="0">
                <a:solidFill>
                  <a:srgbClr val="FF0000"/>
                </a:solidFill>
              </a:rPr>
              <a:t>1</a:t>
            </a:r>
            <a:endParaRPr lang="en-US" dirty="0"/>
          </a:p>
        </p:txBody>
      </p:sp>
      <p:cxnSp>
        <p:nvCxnSpPr>
          <p:cNvPr id="13" name="Straight Arrow Connector 12"/>
          <p:cNvCxnSpPr>
            <a:stCxn id="10" idx="3"/>
          </p:cNvCxnSpPr>
          <p:nvPr/>
        </p:nvCxnSpPr>
        <p:spPr>
          <a:xfrm>
            <a:off x="312906" y="3161154"/>
            <a:ext cx="376942"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a:off x="2943469" y="3070518"/>
            <a:ext cx="5403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48638" y="4015308"/>
            <a:ext cx="312906" cy="369332"/>
          </a:xfrm>
          <a:prstGeom prst="rect">
            <a:avLst/>
          </a:prstGeom>
        </p:spPr>
        <p:txBody>
          <a:bodyPr wrap="none">
            <a:spAutoFit/>
          </a:bodyPr>
          <a:lstStyle/>
          <a:p>
            <a:r>
              <a:rPr lang="fa-IR" dirty="0" smtClean="0">
                <a:solidFill>
                  <a:srgbClr val="FF0000"/>
                </a:solidFill>
              </a:rPr>
              <a:t>3</a:t>
            </a:r>
            <a:endParaRPr lang="en-US" dirty="0"/>
          </a:p>
        </p:txBody>
      </p:sp>
      <p:cxnSp>
        <p:nvCxnSpPr>
          <p:cNvPr id="40" name="Straight Arrow Connector 39"/>
          <p:cNvCxnSpPr>
            <a:stCxn id="39" idx="1"/>
          </p:cNvCxnSpPr>
          <p:nvPr/>
        </p:nvCxnSpPr>
        <p:spPr>
          <a:xfrm flipH="1">
            <a:off x="2843364" y="4199974"/>
            <a:ext cx="6052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283987" y="1143000"/>
            <a:ext cx="4505029" cy="2031325"/>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به طور پیش </a:t>
            </a:r>
            <a:r>
              <a:rPr lang="fa-IR" sz="1400" dirty="0">
                <a:cs typeface="B Nazanin" pitchFamily="2" charset="-78"/>
              </a:rPr>
              <a:t>فرض در </a:t>
            </a:r>
            <a:r>
              <a:rPr lang="fa-IR" sz="1400" dirty="0" smtClean="0">
                <a:cs typeface="B Nazanin" pitchFamily="2" charset="-78"/>
              </a:rPr>
              <a:t>اینجا، </a:t>
            </a:r>
            <a:r>
              <a:rPr lang="fa-IR" sz="1400" dirty="0">
                <a:cs typeface="B Nazanin" pitchFamily="2" charset="-78"/>
              </a:rPr>
              <a:t>لیست </a:t>
            </a:r>
            <a:r>
              <a:rPr lang="fa-IR" sz="1400" dirty="0" smtClean="0">
                <a:cs typeface="B Nazanin" pitchFamily="2" charset="-78"/>
              </a:rPr>
              <a:t>اتاق جلسات مخاطبین‌تان </a:t>
            </a:r>
            <a:r>
              <a:rPr lang="fa-IR" sz="1400" dirty="0">
                <a:cs typeface="B Nazanin" pitchFamily="2" charset="-78"/>
              </a:rPr>
              <a:t>نمایش داده می‌شود. اما در صورتی که </a:t>
            </a:r>
            <a:r>
              <a:rPr lang="fa-IR" sz="1400" dirty="0" smtClean="0">
                <a:cs typeface="B Nazanin" pitchFamily="2" charset="-78"/>
              </a:rPr>
              <a:t>نام اتاقی </a:t>
            </a:r>
            <a:r>
              <a:rPr lang="fa-IR" sz="1400" dirty="0">
                <a:cs typeface="B Nazanin" pitchFamily="2" charset="-78"/>
              </a:rPr>
              <a:t>را جستجو کنید، در اینجا لیست </a:t>
            </a:r>
            <a:r>
              <a:rPr lang="fa-IR" sz="1400" dirty="0" smtClean="0">
                <a:cs typeface="B Nazanin" pitchFamily="2" charset="-78"/>
              </a:rPr>
              <a:t>نتیجه‌ی </a:t>
            </a:r>
            <a:r>
              <a:rPr lang="fa-IR" sz="1400" dirty="0">
                <a:cs typeface="B Nazanin" pitchFamily="2" charset="-78"/>
              </a:rPr>
              <a:t>جستجو </a:t>
            </a:r>
            <a:r>
              <a:rPr lang="fa-IR" sz="1400" dirty="0" smtClean="0">
                <a:cs typeface="B Nazanin" pitchFamily="2" charset="-78"/>
              </a:rPr>
              <a:t>را مشاهده خواهید کرد. </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a:cs typeface="B Nazanin" pitchFamily="2" charset="-78"/>
              </a:rPr>
              <a:t>نام اتاق </a:t>
            </a:r>
            <a:r>
              <a:rPr lang="fa-IR" sz="1400" dirty="0" smtClean="0">
                <a:cs typeface="B Nazanin" pitchFamily="2" charset="-78"/>
              </a:rPr>
              <a:t>جلسه‌ای </a:t>
            </a:r>
            <a:r>
              <a:rPr lang="fa-IR" sz="1400" dirty="0">
                <a:cs typeface="B Nazanin" pitchFamily="2" charset="-78"/>
              </a:rPr>
              <a:t>که قصد ورود به آن را دارید، را در اینجا تایپ </a:t>
            </a:r>
            <a:r>
              <a:rPr lang="fa-IR" sz="1400" dirty="0" smtClean="0">
                <a:cs typeface="B Nazanin" pitchFamily="2" charset="-78"/>
              </a:rPr>
              <a:t>کنید تا جستجو شود.</a:t>
            </a:r>
          </a:p>
          <a:p>
            <a:pPr algn="just" rtl="1"/>
            <a:endParaRPr lang="fa-IR" sz="1400" dirty="0">
              <a:cs typeface="B Nazanin" pitchFamily="2" charset="-78"/>
            </a:endParaRPr>
          </a:p>
          <a:p>
            <a:pPr algn="just" rtl="1"/>
            <a:r>
              <a:rPr lang="fa-IR" sz="1400" dirty="0" smtClean="0">
                <a:solidFill>
                  <a:srgbClr val="FF0000"/>
                </a:solidFill>
              </a:rPr>
              <a:t>3- </a:t>
            </a:r>
            <a:r>
              <a:rPr lang="fa-IR" sz="1400" dirty="0" smtClean="0">
                <a:cs typeface="B Nazanin" pitchFamily="2" charset="-78"/>
              </a:rPr>
              <a:t>هر سطر از لیست، شامل اتاق و آیکون وضعیت فعلی اتاق (خالی، اشغال، پر، قفل شده و ... </a:t>
            </a:r>
            <a:r>
              <a:rPr lang="fa-IR" sz="1400" dirty="0">
                <a:cs typeface="B Nazanin" pitchFamily="2" charset="-78"/>
              </a:rPr>
              <a:t>)</a:t>
            </a:r>
            <a:r>
              <a:rPr lang="fa-IR" sz="1400" dirty="0" smtClean="0">
                <a:cs typeface="B Nazanin" pitchFamily="2" charset="-78"/>
              </a:rPr>
              <a:t> است. برای ورود به هر اتاق روی سطر مربوطه کلیک کنید.</a:t>
            </a:r>
          </a:p>
        </p:txBody>
      </p:sp>
    </p:spTree>
    <p:extLst>
      <p:ext uri="{BB962C8B-B14F-4D97-AF65-F5344CB8AC3E}">
        <p14:creationId xmlns:p14="http://schemas.microsoft.com/office/powerpoint/2010/main" val="40477596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574" y="818328"/>
            <a:ext cx="5342039" cy="600404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پنجره ورود به اتاق جلسه دیگران</a:t>
            </a:r>
            <a:endParaRPr lang="en-US" sz="2800" dirty="0"/>
          </a:p>
        </p:txBody>
      </p:sp>
      <p:sp>
        <p:nvSpPr>
          <p:cNvPr id="24" name="TextBox 23"/>
          <p:cNvSpPr txBox="1"/>
          <p:nvPr/>
        </p:nvSpPr>
        <p:spPr>
          <a:xfrm>
            <a:off x="5463215" y="405026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25" name="Straight Arrow Connector 24"/>
          <p:cNvCxnSpPr>
            <a:stCxn id="24" idx="2"/>
          </p:cNvCxnSpPr>
          <p:nvPr/>
        </p:nvCxnSpPr>
        <p:spPr>
          <a:xfrm>
            <a:off x="5632645" y="4419600"/>
            <a:ext cx="0" cy="3514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572565" y="4050268"/>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27" name="Straight Arrow Connector 26"/>
          <p:cNvCxnSpPr>
            <a:stCxn id="26" idx="2"/>
          </p:cNvCxnSpPr>
          <p:nvPr/>
        </p:nvCxnSpPr>
        <p:spPr>
          <a:xfrm>
            <a:off x="4741995" y="4419600"/>
            <a:ext cx="0" cy="39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495912" y="4050268"/>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29" name="Straight Arrow Connector 28"/>
          <p:cNvCxnSpPr>
            <a:stCxn id="28" idx="2"/>
          </p:cNvCxnSpPr>
          <p:nvPr/>
        </p:nvCxnSpPr>
        <p:spPr>
          <a:xfrm>
            <a:off x="3665342" y="4419600"/>
            <a:ext cx="0" cy="199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79710" y="4841422"/>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33" name="Straight Arrow Connector 32"/>
          <p:cNvCxnSpPr>
            <a:stCxn id="32" idx="3"/>
          </p:cNvCxnSpPr>
          <p:nvPr/>
        </p:nvCxnSpPr>
        <p:spPr>
          <a:xfrm>
            <a:off x="3218570" y="5026088"/>
            <a:ext cx="5538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887303" y="5019153"/>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35" name="Straight Arrow Connector 34"/>
          <p:cNvCxnSpPr>
            <a:stCxn id="34" idx="3"/>
          </p:cNvCxnSpPr>
          <p:nvPr/>
        </p:nvCxnSpPr>
        <p:spPr>
          <a:xfrm>
            <a:off x="3226163" y="5203819"/>
            <a:ext cx="951962" cy="82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870273" y="5782699"/>
            <a:ext cx="338860" cy="369332"/>
          </a:xfrm>
          <a:prstGeom prst="rect">
            <a:avLst/>
          </a:prstGeom>
          <a:noFill/>
        </p:spPr>
        <p:txBody>
          <a:bodyPr wrap="square" rtlCol="0">
            <a:spAutoFit/>
          </a:bodyPr>
          <a:lstStyle/>
          <a:p>
            <a:r>
              <a:rPr lang="fa-IR" dirty="0" smtClean="0">
                <a:solidFill>
                  <a:srgbClr val="FF0000"/>
                </a:solidFill>
              </a:rPr>
              <a:t>8</a:t>
            </a:r>
            <a:endParaRPr lang="en-US" dirty="0">
              <a:solidFill>
                <a:srgbClr val="FF0000"/>
              </a:solidFill>
            </a:endParaRPr>
          </a:p>
        </p:txBody>
      </p:sp>
      <p:cxnSp>
        <p:nvCxnSpPr>
          <p:cNvPr id="42" name="Straight Arrow Connector 41"/>
          <p:cNvCxnSpPr>
            <a:stCxn id="41" idx="3"/>
          </p:cNvCxnSpPr>
          <p:nvPr/>
        </p:nvCxnSpPr>
        <p:spPr>
          <a:xfrm>
            <a:off x="3209133" y="5967365"/>
            <a:ext cx="6153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880820" y="5212093"/>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44" name="Straight Arrow Connector 43"/>
          <p:cNvCxnSpPr>
            <a:stCxn id="43" idx="3"/>
          </p:cNvCxnSpPr>
          <p:nvPr/>
        </p:nvCxnSpPr>
        <p:spPr>
          <a:xfrm>
            <a:off x="3219680" y="5396759"/>
            <a:ext cx="7150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888413" y="5401699"/>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46" name="Straight Arrow Connector 45"/>
          <p:cNvCxnSpPr>
            <a:stCxn id="45" idx="3"/>
          </p:cNvCxnSpPr>
          <p:nvPr/>
        </p:nvCxnSpPr>
        <p:spPr>
          <a:xfrm flipV="1">
            <a:off x="3227273" y="5581425"/>
            <a:ext cx="598369" cy="4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201304" y="914400"/>
            <a:ext cx="5334000" cy="2893100"/>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آیکون نشاندهنده وضعیت فعلی اتاق (خالی، اشغال، پر و ...)</a:t>
            </a:r>
          </a:p>
          <a:p>
            <a:pPr algn="just" rtl="1"/>
            <a:r>
              <a:rPr lang="fa-IR" sz="1400" dirty="0">
                <a:solidFill>
                  <a:srgbClr val="FF0000"/>
                </a:solidFill>
              </a:rPr>
              <a:t>2- </a:t>
            </a:r>
            <a:r>
              <a:rPr lang="fa-IR" sz="1400" dirty="0" smtClean="0">
                <a:cs typeface="B Nazanin" pitchFamily="2" charset="-78"/>
              </a:rPr>
              <a:t>نام اتاق</a:t>
            </a:r>
          </a:p>
          <a:p>
            <a:pPr algn="just" rtl="1"/>
            <a:r>
              <a:rPr lang="fa-IR" sz="1400" dirty="0" smtClean="0">
                <a:solidFill>
                  <a:srgbClr val="FF0000"/>
                </a:solidFill>
              </a:rPr>
              <a:t>3- </a:t>
            </a:r>
            <a:r>
              <a:rPr lang="fa-IR" sz="1400" dirty="0" smtClean="0">
                <a:cs typeface="B Nazanin" pitchFamily="2" charset="-78"/>
              </a:rPr>
              <a:t>اگر فرد صاحب اتاق در لیست مخاطبین تان نباشد، می توانید با کلیک روی این علامت، وی را به لیست مخاطبین تان اضافه کنید تا از این پس برای تماس با وی یا ورود به اتاقش، نیازی به جستجویش نداشته باشید. اما اگر فرد صاحب اتاق </a:t>
            </a:r>
            <a:r>
              <a:rPr lang="fa-IR" sz="1400" dirty="0">
                <a:cs typeface="B Nazanin" pitchFamily="2" charset="-78"/>
              </a:rPr>
              <a:t>در لیست مخاطبین تان باشد، بجای این علامت، علامت </a:t>
            </a:r>
            <a:r>
              <a:rPr lang="en-US" sz="1400" dirty="0">
                <a:cs typeface="B Nazanin" pitchFamily="2" charset="-78"/>
              </a:rPr>
              <a:t>X</a:t>
            </a:r>
            <a:r>
              <a:rPr lang="fa-IR" sz="1400" dirty="0">
                <a:cs typeface="B Nazanin" pitchFamily="2" charset="-78"/>
              </a:rPr>
              <a:t> می بینید که با کلیک روی آن، نام فرد از لیست مخاطبین تان حذف می شود</a:t>
            </a:r>
            <a:r>
              <a:rPr lang="fa-IR" sz="1400" dirty="0" smtClean="0">
                <a:cs typeface="B Nazanin" pitchFamily="2" charset="-78"/>
              </a:rPr>
              <a:t>.</a:t>
            </a:r>
            <a:endParaRPr lang="en-US" sz="1400" dirty="0">
              <a:solidFill>
                <a:srgbClr val="FF0000"/>
              </a:solidFill>
            </a:endParaRPr>
          </a:p>
          <a:p>
            <a:pPr algn="just" rtl="1"/>
            <a:r>
              <a:rPr lang="fa-IR" sz="1400" dirty="0" smtClean="0">
                <a:solidFill>
                  <a:srgbClr val="FF0000"/>
                </a:solidFill>
              </a:rPr>
              <a:t>4- </a:t>
            </a:r>
            <a:r>
              <a:rPr lang="fa-IR" sz="1400" dirty="0" smtClean="0">
                <a:cs typeface="B Nazanin" pitchFamily="2" charset="-78"/>
              </a:rPr>
              <a:t>نام سازمانی که اتاق به آن متعلق است.</a:t>
            </a:r>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شماره تماس با فرد صاحب اتاق (یکی از روشهای دیگر جهت تماس با افراد، تماس با این شماره از طریق سربرگ شماره گیر است.)</a:t>
            </a:r>
          </a:p>
          <a:p>
            <a:pPr algn="just" rtl="1"/>
            <a:r>
              <a:rPr lang="fa-IR" sz="1400" dirty="0" smtClean="0">
                <a:solidFill>
                  <a:srgbClr val="FF0000"/>
                </a:solidFill>
              </a:rPr>
              <a:t>6- </a:t>
            </a:r>
            <a:r>
              <a:rPr lang="fa-IR" sz="1400" dirty="0" smtClean="0">
                <a:cs typeface="B Nazanin" pitchFamily="2" charset="-78"/>
              </a:rPr>
              <a:t>وضعیت فعلی اتاق جلسه (خالی، اشغال یا پر)</a:t>
            </a:r>
          </a:p>
          <a:p>
            <a:pPr algn="just" rtl="1"/>
            <a:r>
              <a:rPr lang="fa-IR" sz="1400" dirty="0" smtClean="0">
                <a:solidFill>
                  <a:srgbClr val="FF0000"/>
                </a:solidFill>
              </a:rPr>
              <a:t>7- </a:t>
            </a:r>
            <a:r>
              <a:rPr lang="fa-IR" sz="1400" dirty="0" smtClean="0">
                <a:cs typeface="B Nazanin" pitchFamily="2" charset="-78"/>
              </a:rPr>
              <a:t>شرایط ورود به </a:t>
            </a:r>
            <a:r>
              <a:rPr lang="fa-IR" sz="1400" dirty="0">
                <a:cs typeface="B Nazanin" pitchFamily="2" charset="-78"/>
              </a:rPr>
              <a:t>اتاق جلسه </a:t>
            </a:r>
            <a:r>
              <a:rPr lang="fa-IR" sz="1400" dirty="0" smtClean="0">
                <a:cs typeface="B Nazanin" pitchFamily="2" charset="-78"/>
              </a:rPr>
              <a:t>(آزاد، قفل شده، رمز گذاری شده)</a:t>
            </a:r>
            <a:endParaRPr lang="fa-IR" sz="1400" dirty="0">
              <a:solidFill>
                <a:srgbClr val="FF0000"/>
              </a:solidFill>
              <a:cs typeface="B Nazanin" pitchFamily="2" charset="-78"/>
            </a:endParaRPr>
          </a:p>
          <a:p>
            <a:pPr algn="just" rtl="1"/>
            <a:r>
              <a:rPr lang="fa-IR" sz="1400" dirty="0" smtClean="0">
                <a:solidFill>
                  <a:srgbClr val="FF0000"/>
                </a:solidFill>
              </a:rPr>
              <a:t>8- </a:t>
            </a:r>
            <a:r>
              <a:rPr lang="fa-IR" sz="1400" dirty="0" smtClean="0">
                <a:cs typeface="B Nazanin" pitchFamily="2" charset="-78"/>
              </a:rPr>
              <a:t>برای ورود به </a:t>
            </a:r>
            <a:r>
              <a:rPr lang="fa-IR" sz="1400" dirty="0">
                <a:cs typeface="B Nazanin" pitchFamily="2" charset="-78"/>
              </a:rPr>
              <a:t>اتاق جلسه </a:t>
            </a:r>
            <a:r>
              <a:rPr lang="fa-IR" sz="1400" dirty="0" smtClean="0">
                <a:cs typeface="B Nazanin" pitchFamily="2" charset="-78"/>
              </a:rPr>
              <a:t>روی این دکمه کلیک کنید.</a:t>
            </a:r>
            <a:endParaRPr lang="fa-IR" sz="1400" dirty="0">
              <a:solidFill>
                <a:srgbClr val="FF0000"/>
              </a:solidFill>
              <a:cs typeface="B Nazanin" pitchFamily="2" charset="-78"/>
            </a:endParaRPr>
          </a:p>
          <a:p>
            <a:pPr algn="just" rtl="1"/>
            <a:r>
              <a:rPr lang="fa-IR" sz="1400" dirty="0" smtClean="0">
                <a:solidFill>
                  <a:srgbClr val="FF0000"/>
                </a:solidFill>
              </a:rPr>
              <a:t>9- </a:t>
            </a:r>
            <a:r>
              <a:rPr lang="fa-IR" sz="1400" dirty="0" smtClean="0">
                <a:cs typeface="B Nazanin" pitchFamily="2" charset="-78"/>
              </a:rPr>
              <a:t>برای </a:t>
            </a:r>
            <a:r>
              <a:rPr lang="fa-IR" sz="1400" dirty="0">
                <a:cs typeface="B Nazanin" pitchFamily="2" charset="-78"/>
              </a:rPr>
              <a:t>ورود </a:t>
            </a:r>
            <a:r>
              <a:rPr lang="fa-IR" sz="1400" dirty="0" smtClean="0">
                <a:cs typeface="B Nazanin" pitchFamily="2" charset="-78"/>
              </a:rPr>
              <a:t>صرفا صوتی به </a:t>
            </a:r>
            <a:r>
              <a:rPr lang="fa-IR" sz="1400" dirty="0">
                <a:cs typeface="B Nazanin" pitchFamily="2" charset="-78"/>
              </a:rPr>
              <a:t>اتاق جلسه </a:t>
            </a:r>
            <a:r>
              <a:rPr lang="fa-IR" sz="1400" dirty="0" smtClean="0">
                <a:cs typeface="B Nazanin" pitchFamily="2" charset="-78"/>
              </a:rPr>
              <a:t>روی </a:t>
            </a:r>
            <a:r>
              <a:rPr lang="fa-IR" sz="1400" dirty="0">
                <a:cs typeface="B Nazanin" pitchFamily="2" charset="-78"/>
              </a:rPr>
              <a:t>این دکمه کلیک کنید</a:t>
            </a:r>
            <a:r>
              <a:rPr lang="fa-IR" sz="1400" dirty="0" smtClean="0">
                <a:cs typeface="B Nazanin" pitchFamily="2" charset="-78"/>
              </a:rPr>
              <a:t>.</a:t>
            </a:r>
            <a:endParaRPr lang="fa-IR" sz="1400" dirty="0">
              <a:cs typeface="B Nazanin" pitchFamily="2" charset="-78"/>
            </a:endParaRPr>
          </a:p>
        </p:txBody>
      </p:sp>
      <p:sp>
        <p:nvSpPr>
          <p:cNvPr id="23" name="TextBox 22"/>
          <p:cNvSpPr txBox="1"/>
          <p:nvPr/>
        </p:nvSpPr>
        <p:spPr>
          <a:xfrm>
            <a:off x="2870850" y="6053849"/>
            <a:ext cx="338860" cy="369332"/>
          </a:xfrm>
          <a:prstGeom prst="rect">
            <a:avLst/>
          </a:prstGeom>
          <a:noFill/>
        </p:spPr>
        <p:txBody>
          <a:bodyPr wrap="square" rtlCol="0">
            <a:spAutoFit/>
          </a:bodyPr>
          <a:lstStyle/>
          <a:p>
            <a:r>
              <a:rPr lang="fa-IR" dirty="0" smtClean="0">
                <a:solidFill>
                  <a:srgbClr val="FF0000"/>
                </a:solidFill>
              </a:rPr>
              <a:t>9</a:t>
            </a:r>
            <a:endParaRPr lang="en-US" dirty="0">
              <a:solidFill>
                <a:srgbClr val="FF0000"/>
              </a:solidFill>
            </a:endParaRPr>
          </a:p>
        </p:txBody>
      </p:sp>
      <p:cxnSp>
        <p:nvCxnSpPr>
          <p:cNvPr id="30" name="Straight Arrow Connector 29"/>
          <p:cNvCxnSpPr>
            <a:stCxn id="23" idx="3"/>
          </p:cNvCxnSpPr>
          <p:nvPr/>
        </p:nvCxnSpPr>
        <p:spPr>
          <a:xfrm>
            <a:off x="3209710" y="6238515"/>
            <a:ext cx="6153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644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6726" y="977631"/>
            <a:ext cx="3044181" cy="5838535"/>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شماره گیر</a:t>
            </a:r>
            <a:endParaRPr lang="en-US" sz="2800" dirty="0"/>
          </a:p>
        </p:txBody>
      </p:sp>
      <p:sp>
        <p:nvSpPr>
          <p:cNvPr id="8" name="TextBox 7"/>
          <p:cNvSpPr txBox="1"/>
          <p:nvPr/>
        </p:nvSpPr>
        <p:spPr>
          <a:xfrm>
            <a:off x="3419273" y="2985504"/>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sp>
        <p:nvSpPr>
          <p:cNvPr id="10" name="Rectangle 9"/>
          <p:cNvSpPr/>
          <p:nvPr/>
        </p:nvSpPr>
        <p:spPr>
          <a:xfrm>
            <a:off x="3419273" y="3869168"/>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13" name="Straight Arrow Connector 12"/>
          <p:cNvCxnSpPr>
            <a:stCxn id="10" idx="1"/>
          </p:cNvCxnSpPr>
          <p:nvPr/>
        </p:nvCxnSpPr>
        <p:spPr>
          <a:xfrm flipH="1">
            <a:off x="3034220" y="4053834"/>
            <a:ext cx="38505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flipV="1">
            <a:off x="2778843" y="3168342"/>
            <a:ext cx="640430" cy="18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343399" y="1143000"/>
            <a:ext cx="4445617" cy="5170646"/>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شماره تماستان را با صفحه کلید اینجا وارد کنید.</a:t>
            </a:r>
          </a:p>
          <a:p>
            <a:pPr algn="just" rtl="1"/>
            <a:endParaRPr lang="fa-IR" sz="1400" dirty="0">
              <a:solidFill>
                <a:schemeClr val="accent6">
                  <a:lumMod val="50000"/>
                </a:schemeClr>
              </a:solidFill>
              <a:latin typeface="Arial" pitchFamily="34" charset="0"/>
              <a:cs typeface="Arial" pitchFamily="34" charset="0"/>
            </a:endParaRPr>
          </a:p>
          <a:p>
            <a:pPr algn="just" rtl="1"/>
            <a:r>
              <a:rPr lang="fa-IR" sz="1400" dirty="0">
                <a:solidFill>
                  <a:srgbClr val="FF0000"/>
                </a:solidFill>
              </a:rPr>
              <a:t>2-</a:t>
            </a:r>
            <a:r>
              <a:rPr lang="fa-IR" sz="1400" dirty="0">
                <a:solidFill>
                  <a:srgbClr val="FF0000"/>
                </a:solidFill>
                <a:cs typeface="B Nazanin" pitchFamily="2" charset="-78"/>
              </a:rPr>
              <a:t> </a:t>
            </a:r>
            <a:r>
              <a:rPr lang="fa-IR" sz="1400" dirty="0">
                <a:cs typeface="B Nazanin" pitchFamily="2" charset="-78"/>
              </a:rPr>
              <a:t>برای وارد کردن شماره مقصد با ماوس، می‌توانید از این صفحه کلید هم استفاده کنید.</a:t>
            </a:r>
          </a:p>
          <a:p>
            <a:pPr algn="just" rtl="1"/>
            <a:endParaRPr lang="fa-IR" sz="1400" dirty="0">
              <a:cs typeface="B Nazanin" pitchFamily="2" charset="-78"/>
            </a:endParaRPr>
          </a:p>
          <a:p>
            <a:pPr algn="just" rtl="1"/>
            <a:r>
              <a:rPr lang="fa-IR" sz="1400" dirty="0">
                <a:solidFill>
                  <a:srgbClr val="FF0000"/>
                </a:solidFill>
              </a:rPr>
              <a:t>3- </a:t>
            </a:r>
            <a:r>
              <a:rPr lang="fa-IR" sz="1400" dirty="0">
                <a:cs typeface="B Nazanin" pitchFamily="2" charset="-78"/>
              </a:rPr>
              <a:t>پس از وارد کردن شماره مقصد این دکمه را فشار دهید.</a:t>
            </a:r>
          </a:p>
          <a:p>
            <a:pPr algn="just" rtl="1"/>
            <a:endParaRPr lang="en-US" b="1" dirty="0" smtClean="0">
              <a:solidFill>
                <a:schemeClr val="accent3">
                  <a:lumMod val="50000"/>
                </a:schemeClr>
              </a:solidFill>
              <a:cs typeface="B Nazanin" pitchFamily="2" charset="-78"/>
            </a:endParaRPr>
          </a:p>
          <a:p>
            <a:pPr algn="just" rtl="1"/>
            <a:r>
              <a:rPr lang="fa-IR" b="1" dirty="0" smtClean="0">
                <a:solidFill>
                  <a:schemeClr val="accent3">
                    <a:lumMod val="50000"/>
                  </a:schemeClr>
                </a:solidFill>
                <a:cs typeface="B Nazanin" pitchFamily="2" charset="-78"/>
              </a:rPr>
              <a:t>روشهای </a:t>
            </a:r>
            <a:r>
              <a:rPr lang="fa-IR" b="1" dirty="0" smtClean="0">
                <a:solidFill>
                  <a:schemeClr val="accent3">
                    <a:lumMod val="50000"/>
                  </a:schemeClr>
                </a:solidFill>
                <a:cs typeface="B Nazanin" pitchFamily="2" charset="-78"/>
              </a:rPr>
              <a:t>تماس</a:t>
            </a:r>
            <a:r>
              <a:rPr lang="fa-IR" b="1" dirty="0" smtClean="0">
                <a:cs typeface="B Nazanin" pitchFamily="2" charset="-78"/>
              </a:rPr>
              <a:t>:</a:t>
            </a:r>
            <a:endParaRPr lang="fa-IR" sz="1400" dirty="0">
              <a:cs typeface="B Nazanin" pitchFamily="2" charset="-78"/>
            </a:endParaRPr>
          </a:p>
          <a:p>
            <a:pPr algn="just" rtl="1"/>
            <a:endParaRPr lang="fa-IR" sz="1400" dirty="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تماس با شماره افراد</a:t>
            </a:r>
            <a:r>
              <a:rPr lang="fa-IR" sz="1400" dirty="0" smtClean="0">
                <a:cs typeface="B Nazanin" pitchFamily="2" charset="-78"/>
              </a:rPr>
              <a:t>: شماره درون سازمانی فرد را </a:t>
            </a:r>
            <a:r>
              <a:rPr lang="fa-IR" sz="1400" dirty="0" smtClean="0">
                <a:solidFill>
                  <a:srgbClr val="0070C0"/>
                </a:solidFill>
                <a:cs typeface="B Nazanin" pitchFamily="2" charset="-78"/>
              </a:rPr>
              <a:t>به تنهایی </a:t>
            </a:r>
            <a:r>
              <a:rPr lang="fa-IR" sz="1400" dirty="0" smtClean="0">
                <a:cs typeface="B Nazanin" pitchFamily="2" charset="-78"/>
              </a:rPr>
              <a:t>(یا </a:t>
            </a:r>
            <a:r>
              <a:rPr lang="fa-IR" sz="1400" dirty="0" smtClean="0">
                <a:cs typeface="B Nazanin" pitchFamily="2" charset="-78"/>
              </a:rPr>
              <a:t>همراه با </a:t>
            </a:r>
            <a:r>
              <a:rPr lang="fa-IR" sz="1400" dirty="0" smtClean="0">
                <a:solidFill>
                  <a:schemeClr val="accent6">
                    <a:lumMod val="75000"/>
                  </a:schemeClr>
                </a:solidFill>
                <a:cs typeface="B Nazanin" pitchFamily="2" charset="-78"/>
              </a:rPr>
              <a:t>پ</a:t>
            </a:r>
            <a:r>
              <a:rPr lang="fa-IR" sz="1400" dirty="0" smtClean="0">
                <a:solidFill>
                  <a:schemeClr val="accent6">
                    <a:lumMod val="50000"/>
                  </a:schemeClr>
                </a:solidFill>
                <a:cs typeface="B Nazanin" pitchFamily="2" charset="-78"/>
              </a:rPr>
              <a:t>یش </a:t>
            </a:r>
            <a:r>
              <a:rPr lang="fa-IR" sz="1400" dirty="0" smtClean="0">
                <a:solidFill>
                  <a:schemeClr val="accent6">
                    <a:lumMod val="50000"/>
                  </a:schemeClr>
                </a:solidFill>
                <a:cs typeface="B Nazanin" pitchFamily="2" charset="-78"/>
              </a:rPr>
              <a:t>شماره سازمانی</a:t>
            </a:r>
            <a:r>
              <a:rPr lang="fa-IR" sz="1400" dirty="0" smtClean="0">
                <a:cs typeface="B Nazanin" pitchFamily="2" charset="-78"/>
              </a:rPr>
              <a:t>) را وارد کنید. مثلا برای فردی با شماره </a:t>
            </a:r>
            <a:r>
              <a:rPr lang="en-US" sz="1400" dirty="0" smtClean="0">
                <a:latin typeface="Arial" pitchFamily="34" charset="0"/>
                <a:cs typeface="Arial" pitchFamily="34" charset="0"/>
              </a:rPr>
              <a:t>(112)36</a:t>
            </a:r>
            <a:r>
              <a:rPr lang="fa-IR" sz="1400" dirty="0" smtClean="0">
                <a:latin typeface="Arial" pitchFamily="34" charset="0"/>
                <a:cs typeface="Arial" pitchFamily="34" charset="0"/>
              </a:rPr>
              <a:t>:</a:t>
            </a:r>
            <a:endParaRPr lang="fa-IR" sz="1400" dirty="0" smtClean="0">
              <a:cs typeface="B Nazanin" pitchFamily="2" charset="-78"/>
            </a:endParaRPr>
          </a:p>
          <a:p>
            <a:pPr rtl="1"/>
            <a:r>
              <a:rPr lang="fa-IR" sz="1400" dirty="0" smtClean="0">
                <a:solidFill>
                  <a:srgbClr val="0070C0"/>
                </a:solidFill>
                <a:latin typeface="Arial" pitchFamily="34" charset="0"/>
                <a:cs typeface="Arial" pitchFamily="34" charset="0"/>
              </a:rPr>
              <a:t>6</a:t>
            </a:r>
            <a:r>
              <a:rPr lang="en-US" sz="1400" dirty="0" smtClean="0">
                <a:solidFill>
                  <a:srgbClr val="0070C0"/>
                </a:solidFill>
                <a:latin typeface="Arial" pitchFamily="34" charset="0"/>
                <a:cs typeface="Arial" pitchFamily="34" charset="0"/>
              </a:rPr>
              <a:t>3</a:t>
            </a:r>
            <a:endParaRPr lang="fa-IR" sz="1400" dirty="0" smtClean="0">
              <a:solidFill>
                <a:srgbClr val="0070C0"/>
              </a:solidFill>
              <a:latin typeface="Arial" pitchFamily="34" charset="0"/>
              <a:cs typeface="Arial" pitchFamily="34" charset="0"/>
            </a:endParaRPr>
          </a:p>
          <a:p>
            <a:pPr rtl="1"/>
            <a:r>
              <a:rPr lang="fa-IR" sz="1400" dirty="0" smtClean="0">
                <a:latin typeface="Arial" pitchFamily="34" charset="0"/>
                <a:cs typeface="B Nazanin" pitchFamily="2" charset="-78"/>
              </a:rPr>
              <a:t>یا</a:t>
            </a:r>
            <a:r>
              <a:rPr lang="fa-IR" sz="1400" dirty="0" smtClean="0">
                <a:solidFill>
                  <a:srgbClr val="FF0000"/>
                </a:solidFill>
                <a:latin typeface="Arial" pitchFamily="34" charset="0"/>
                <a:cs typeface="Arial" pitchFamily="34" charset="0"/>
              </a:rPr>
              <a:t> </a:t>
            </a:r>
            <a:r>
              <a:rPr lang="fa-IR" sz="1400" dirty="0" smtClean="0">
                <a:solidFill>
                  <a:schemeClr val="accent6">
                    <a:lumMod val="50000"/>
                  </a:schemeClr>
                </a:solidFill>
                <a:latin typeface="Arial" pitchFamily="34" charset="0"/>
                <a:cs typeface="Arial" pitchFamily="34" charset="0"/>
              </a:rPr>
              <a:t>11236</a:t>
            </a:r>
            <a:endParaRPr lang="fa-IR" sz="1400" dirty="0" smtClean="0">
              <a:solidFill>
                <a:schemeClr val="accent6">
                  <a:lumMod val="50000"/>
                </a:schemeClr>
              </a:solidFill>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تماس بین سازمانی</a:t>
            </a:r>
            <a:r>
              <a:rPr lang="fa-IR" sz="1400" dirty="0" smtClean="0">
                <a:cs typeface="B Nazanin" pitchFamily="2" charset="-78"/>
              </a:rPr>
              <a:t>: نام کاربری فرد و پورتال سازمان مقصد را به </a:t>
            </a:r>
            <a:r>
              <a:rPr lang="fa-IR" sz="1400" dirty="0">
                <a:cs typeface="B Nazanin" pitchFamily="2" charset="-78"/>
              </a:rPr>
              <a:t>شکل </a:t>
            </a:r>
            <a:r>
              <a:rPr lang="fa-IR" sz="1400" dirty="0" smtClean="0">
                <a:cs typeface="B Nazanin" pitchFamily="2" charset="-78"/>
              </a:rPr>
              <a:t>«</a:t>
            </a:r>
            <a:r>
              <a:rPr lang="fa-IR" sz="1400" dirty="0" smtClean="0">
                <a:solidFill>
                  <a:schemeClr val="accent6">
                    <a:lumMod val="50000"/>
                  </a:schemeClr>
                </a:solidFill>
                <a:cs typeface="B Nazanin" pitchFamily="2" charset="-78"/>
              </a:rPr>
              <a:t>پورتال </a:t>
            </a:r>
            <a:r>
              <a:rPr lang="fa-IR" sz="1400" dirty="0">
                <a:solidFill>
                  <a:schemeClr val="accent6">
                    <a:lumMod val="50000"/>
                  </a:schemeClr>
                </a:solidFill>
                <a:cs typeface="B Nazanin" pitchFamily="2" charset="-78"/>
              </a:rPr>
              <a:t>سازمانی</a:t>
            </a:r>
            <a:r>
              <a:rPr lang="fa-IR" sz="1400" dirty="0">
                <a:cs typeface="B Nazanin" pitchFamily="2" charset="-78"/>
              </a:rPr>
              <a:t>@</a:t>
            </a:r>
            <a:r>
              <a:rPr lang="fa-IR" sz="1400" dirty="0">
                <a:solidFill>
                  <a:srgbClr val="0070C0"/>
                </a:solidFill>
                <a:cs typeface="B Nazanin" pitchFamily="2" charset="-78"/>
              </a:rPr>
              <a:t>نام </a:t>
            </a:r>
            <a:r>
              <a:rPr lang="fa-IR" sz="1400" dirty="0" smtClean="0">
                <a:solidFill>
                  <a:srgbClr val="0070C0"/>
                </a:solidFill>
                <a:cs typeface="B Nazanin" pitchFamily="2" charset="-78"/>
              </a:rPr>
              <a:t>کاربری</a:t>
            </a:r>
            <a:r>
              <a:rPr lang="fa-IR" sz="1400" dirty="0" smtClean="0">
                <a:cs typeface="B Nazanin" pitchFamily="2" charset="-78"/>
              </a:rPr>
              <a:t>» وارد کنید تا وارد اتاق جلسه مخاطب شوید.</a:t>
            </a:r>
            <a:r>
              <a:rPr lang="fa-IR" sz="1400" dirty="0">
                <a:cs typeface="B Nazanin" pitchFamily="2" charset="-78"/>
              </a:rPr>
              <a:t> </a:t>
            </a:r>
            <a:r>
              <a:rPr lang="fa-IR" sz="1400" dirty="0" smtClean="0">
                <a:cs typeface="B Nazanin" pitchFamily="2" charset="-78"/>
              </a:rPr>
              <a:t>مثل:</a:t>
            </a:r>
          </a:p>
          <a:p>
            <a:pPr rtl="1"/>
            <a:r>
              <a:rPr lang="en-US" sz="1400" dirty="0" smtClean="0">
                <a:solidFill>
                  <a:srgbClr val="0070C0"/>
                </a:solidFill>
                <a:cs typeface="B Nazanin" pitchFamily="2" charset="-78"/>
              </a:rPr>
              <a:t>m.hashemian</a:t>
            </a:r>
            <a:r>
              <a:rPr lang="en-US" sz="1400" dirty="0" smtClean="0">
                <a:cs typeface="B Nazanin" pitchFamily="2" charset="-78"/>
              </a:rPr>
              <a:t>@</a:t>
            </a:r>
            <a:r>
              <a:rPr lang="en-US" sz="1400" dirty="0" smtClean="0">
                <a:solidFill>
                  <a:schemeClr val="accent6">
                    <a:lumMod val="50000"/>
                  </a:schemeClr>
                </a:solidFill>
                <a:cs typeface="B Nazanin" pitchFamily="2" charset="-78"/>
              </a:rPr>
              <a:t>hs.shooka.ir</a:t>
            </a:r>
            <a:endParaRPr lang="fa-IR" sz="1400" dirty="0" smtClean="0">
              <a:solidFill>
                <a:schemeClr val="accent6">
                  <a:lumMod val="50000"/>
                </a:schemeClr>
              </a:solidFill>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تماس با دستگاههای قدیمی</a:t>
            </a:r>
            <a:r>
              <a:rPr lang="fa-IR" sz="1400" dirty="0" smtClean="0">
                <a:cs typeface="B Nazanin" pitchFamily="2" charset="-78"/>
              </a:rPr>
              <a:t>: </a:t>
            </a:r>
            <a:r>
              <a:rPr lang="fa-IR" sz="1400" dirty="0">
                <a:cs typeface="B Nazanin" pitchFamily="2" charset="-78"/>
              </a:rPr>
              <a:t>برای برقراری تماس تصویری دونفره با دستگاههای قدیمی کافیست فرمول ارتباطی مورد نظرتان را در اینجا تایپ کرده و سپس روی دکمه برقراری تماس کلیک کنید. از آنجا که فرمول ارتباط با دستگاه‌های قدیمی بسته به کارخانه سازنده و نحوه اتصال آنها شکل‌های متفاوتی دارد، برای دریافت اطلاعات بیشتر با واحد پشتیبانی تماس بگیرید</a:t>
            </a:r>
            <a:r>
              <a:rPr lang="fa-IR" sz="1400" dirty="0" smtClean="0">
                <a:cs typeface="B Nazanin" pitchFamily="2" charset="-78"/>
              </a:rPr>
              <a:t>.</a:t>
            </a:r>
            <a:endParaRPr lang="fa-IR" sz="1400" dirty="0">
              <a:solidFill>
                <a:schemeClr val="accent6">
                  <a:lumMod val="50000"/>
                </a:schemeClr>
              </a:solidFill>
              <a:latin typeface="Arial" pitchFamily="34" charset="0"/>
              <a:cs typeface="Arial" pitchFamily="34" charset="0"/>
            </a:endParaRPr>
          </a:p>
        </p:txBody>
      </p:sp>
      <p:sp>
        <p:nvSpPr>
          <p:cNvPr id="39" name="Rectangle 38"/>
          <p:cNvSpPr/>
          <p:nvPr/>
        </p:nvSpPr>
        <p:spPr>
          <a:xfrm>
            <a:off x="3411167" y="5586350"/>
            <a:ext cx="312906" cy="369332"/>
          </a:xfrm>
          <a:prstGeom prst="rect">
            <a:avLst/>
          </a:prstGeom>
        </p:spPr>
        <p:txBody>
          <a:bodyPr wrap="none">
            <a:spAutoFit/>
          </a:bodyPr>
          <a:lstStyle/>
          <a:p>
            <a:r>
              <a:rPr lang="fa-IR" dirty="0" smtClean="0">
                <a:solidFill>
                  <a:srgbClr val="FF0000"/>
                </a:solidFill>
              </a:rPr>
              <a:t>3</a:t>
            </a:r>
            <a:endParaRPr lang="en-US" dirty="0"/>
          </a:p>
        </p:txBody>
      </p:sp>
      <p:cxnSp>
        <p:nvCxnSpPr>
          <p:cNvPr id="40" name="Straight Arrow Connector 39"/>
          <p:cNvCxnSpPr>
            <a:stCxn id="39" idx="1"/>
          </p:cNvCxnSpPr>
          <p:nvPr/>
        </p:nvCxnSpPr>
        <p:spPr>
          <a:xfrm flipH="1">
            <a:off x="2657273" y="5771016"/>
            <a:ext cx="7538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9558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2861" y="997424"/>
            <a:ext cx="3036728" cy="5663088"/>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تنظیمات</a:t>
            </a:r>
            <a:endParaRPr lang="en-US" sz="2800" dirty="0"/>
          </a:p>
        </p:txBody>
      </p:sp>
      <p:sp>
        <p:nvSpPr>
          <p:cNvPr id="8" name="TextBox 7"/>
          <p:cNvSpPr txBox="1"/>
          <p:nvPr/>
        </p:nvSpPr>
        <p:spPr>
          <a:xfrm>
            <a:off x="3483794" y="2743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2843364" y="2927866"/>
            <a:ext cx="6404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11232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2843364" y="3296991"/>
            <a:ext cx="6418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3470343"/>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843364" y="3655009"/>
            <a:ext cx="6404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3810000"/>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843364" y="3994666"/>
            <a:ext cx="6418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4150425"/>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2843364" y="4335091"/>
            <a:ext cx="65230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519550"/>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2843364" y="4704216"/>
            <a:ext cx="6537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4826325"/>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2843364" y="5010991"/>
            <a:ext cx="6535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283987" y="1143000"/>
            <a:ext cx="4505029" cy="3754874"/>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وقتی در حین کنفرانس هستید، با کلیک بر روی این گزینه می‌توانید مسیریاب ویدئویی‌تان و نیز جزئیات کیفیت صدا و تصویر هر یک از شرکت‌کنندگان را به تفکیک ببینید.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تنظیمات شبکه شامل بازه‌ی پورت‌ها و تنظیمات پروکسی سیستم</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انتخاب دوربین، میکروفن و بلندگوی کنفرانس و تنظیمات سطح صدا</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تغییر کیفیت تصویر دریافتی حاضرین کنفرانس</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گزینه های متفرقه همچون انتخاب زبان نرم‌افزار، اجرای خودکار نرم‌افزار پس از روشن شدن کامپیوتر، نمایش نام شرکت‌کنندگان و مدت کنفرانس و پاسخگویی </a:t>
            </a:r>
            <a:r>
              <a:rPr lang="fa-IR" sz="1400" dirty="0">
                <a:cs typeface="B Nazanin" pitchFamily="2" charset="-78"/>
              </a:rPr>
              <a:t>خودکار به </a:t>
            </a:r>
            <a:r>
              <a:rPr lang="fa-IR" sz="1400" dirty="0" smtClean="0">
                <a:cs typeface="B Nazanin" pitchFamily="2" charset="-78"/>
              </a:rPr>
              <a:t>تماس‌های دریافتی</a:t>
            </a: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تغییر رمز ورود به نرم‌افزار</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مشاهده‌ی نسخه نرم‌افزار و به‌روز رسانی دستی آن</a:t>
            </a:r>
            <a:endParaRPr lang="fa-IR" sz="1400" dirty="0">
              <a:cs typeface="B Nazanin" pitchFamily="2" charset="-78"/>
            </a:endParaRPr>
          </a:p>
        </p:txBody>
      </p:sp>
    </p:spTree>
    <p:extLst>
      <p:ext uri="{BB962C8B-B14F-4D97-AF65-F5344CB8AC3E}">
        <p14:creationId xmlns:p14="http://schemas.microsoft.com/office/powerpoint/2010/main" val="3405268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118" y="997996"/>
            <a:ext cx="2877790" cy="5618542"/>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اجزای عمومی پنجره نرم‌افزار</a:t>
            </a:r>
            <a:endParaRPr lang="en-US" sz="2800" dirty="0"/>
          </a:p>
        </p:txBody>
      </p:sp>
      <p:sp>
        <p:nvSpPr>
          <p:cNvPr id="6" name="TextBox 5"/>
          <p:cNvSpPr txBox="1"/>
          <p:nvPr/>
        </p:nvSpPr>
        <p:spPr>
          <a:xfrm>
            <a:off x="2717390" y="2755831"/>
            <a:ext cx="338860" cy="369332"/>
          </a:xfrm>
          <a:prstGeom prst="rect">
            <a:avLst/>
          </a:prstGeom>
          <a:noFill/>
        </p:spPr>
        <p:txBody>
          <a:bodyPr wrap="square" rtlCol="0">
            <a:spAutoFit/>
          </a:bodyPr>
          <a:lstStyle/>
          <a:p>
            <a:r>
              <a:rPr lang="en-US" dirty="0" smtClean="0">
                <a:solidFill>
                  <a:srgbClr val="FF0000"/>
                </a:solidFill>
              </a:rPr>
              <a:t>5</a:t>
            </a:r>
            <a:endParaRPr lang="en-US" dirty="0">
              <a:solidFill>
                <a:srgbClr val="FF0000"/>
              </a:solidFill>
            </a:endParaRPr>
          </a:p>
        </p:txBody>
      </p:sp>
      <p:cxnSp>
        <p:nvCxnSpPr>
          <p:cNvPr id="11" name="Straight Arrow Connector 10"/>
          <p:cNvCxnSpPr>
            <a:stCxn id="6" idx="0"/>
          </p:cNvCxnSpPr>
          <p:nvPr/>
        </p:nvCxnSpPr>
        <p:spPr>
          <a:xfrm flipV="1">
            <a:off x="2886820"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810001" y="1061621"/>
            <a:ext cx="4979016" cy="5262979"/>
          </a:xfrm>
          <a:prstGeom prst="rect">
            <a:avLst/>
          </a:prstGeom>
        </p:spPr>
        <p:txBody>
          <a:bodyPr wrap="square">
            <a:spAutoFit/>
          </a:bodyPr>
          <a:lstStyle/>
          <a:p>
            <a:pPr algn="just" rtl="1"/>
            <a:r>
              <a:rPr lang="fa-IR" sz="1200" dirty="0">
                <a:solidFill>
                  <a:srgbClr val="FF0000"/>
                </a:solidFill>
                <a:latin typeface="Tahoma" pitchFamily="34" charset="0"/>
                <a:ea typeface="Tahoma" pitchFamily="34" charset="0"/>
                <a:cs typeface="B Nazanin" pitchFamily="2" charset="-78"/>
              </a:rPr>
              <a:t>1- </a:t>
            </a:r>
            <a:r>
              <a:rPr lang="fa-IR" sz="1200" dirty="0">
                <a:latin typeface="Tahoma" pitchFamily="34" charset="0"/>
                <a:ea typeface="Tahoma" pitchFamily="34" charset="0"/>
                <a:cs typeface="B Nazanin" pitchFamily="2" charset="-78"/>
              </a:rPr>
              <a:t>با کلیک بر روی این قسمت، نرم‌افزار بسته  می‌شود</a:t>
            </a:r>
            <a:r>
              <a:rPr lang="fa-IR" sz="1200" dirty="0" smtClean="0">
                <a:latin typeface="Tahoma" pitchFamily="34" charset="0"/>
                <a:ea typeface="Tahoma" pitchFamily="34" charset="0"/>
                <a:cs typeface="B Nazanin" pitchFamily="2" charset="-78"/>
              </a:rPr>
              <a:t>.</a:t>
            </a:r>
            <a:endParaRPr lang="en-US" sz="1200" dirty="0" smtClean="0">
              <a:latin typeface="Tahoma" pitchFamily="34" charset="0"/>
              <a:ea typeface="Tahoma" pitchFamily="34" charset="0"/>
              <a:cs typeface="B Nazanin" pitchFamily="2" charset="-78"/>
            </a:endParaRPr>
          </a:p>
          <a:p>
            <a:pPr algn="just" rtl="1"/>
            <a:endParaRPr lang="en-US" sz="1200" dirty="0">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2</a:t>
            </a:r>
            <a:r>
              <a:rPr lang="fa-IR" sz="1200" dirty="0" smtClean="0">
                <a:solidFill>
                  <a:srgbClr val="FF0000"/>
                </a:solidFill>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با کلیک بر روی این قسمت، </a:t>
            </a:r>
            <a:r>
              <a:rPr lang="fa-IR" sz="1200" dirty="0" smtClean="0">
                <a:latin typeface="Tahoma" pitchFamily="34" charset="0"/>
                <a:ea typeface="Tahoma" pitchFamily="34" charset="0"/>
                <a:cs typeface="B Nazanin" pitchFamily="2" charset="-78"/>
              </a:rPr>
              <a:t>از نرم‌افزار خارج می‌شوید و دوباره صفحه ورود به نرم‌افزار نمایش داده می‌شود تا دوباره نام کاربری و رمز عبور را وارد کنید.</a:t>
            </a:r>
            <a:endParaRPr lang="fa-IR" sz="1200" dirty="0">
              <a:latin typeface="Tahoma" pitchFamily="34" charset="0"/>
              <a:ea typeface="Tahoma" pitchFamily="34" charset="0"/>
              <a:cs typeface="B Nazanin" pitchFamily="2" charset="-78"/>
            </a:endParaRPr>
          </a:p>
          <a:p>
            <a:pPr algn="just" rtl="1"/>
            <a:endParaRPr lang="fa-IR" sz="1200" dirty="0">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3</a:t>
            </a:r>
            <a:r>
              <a:rPr lang="fa-IR" sz="1200" dirty="0" smtClean="0">
                <a:solidFill>
                  <a:srgbClr val="FF0000"/>
                </a:solidFill>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با کلیک بر روی این قسمت، پنجره نرم‌افزار به </a:t>
            </a:r>
            <a:r>
              <a:rPr lang="en-US" sz="1200" dirty="0">
                <a:latin typeface="Tahoma" pitchFamily="34" charset="0"/>
                <a:ea typeface="Tahoma" pitchFamily="34" charset="0"/>
                <a:cs typeface="B Nazanin" pitchFamily="2" charset="-78"/>
              </a:rPr>
              <a:t>Tray Icon</a:t>
            </a:r>
            <a:r>
              <a:rPr lang="fa-IR" sz="1200" dirty="0">
                <a:latin typeface="Tahoma" pitchFamily="34" charset="0"/>
                <a:ea typeface="Tahoma" pitchFamily="34" charset="0"/>
                <a:cs typeface="B Nazanin" pitchFamily="2" charset="-78"/>
              </a:rPr>
              <a:t> تبدیل می‌شود تا حضورش در طول روز مزاحم‌تان نشود. برای برگرداندن صفحه نرم‌افزار باید روی آیکون کوچک واقع در گوشه پائین سمت راست میز کارتان (دسکتاب) کلیک کنید.</a:t>
            </a:r>
          </a:p>
          <a:p>
            <a:pPr algn="just" rtl="1"/>
            <a:endParaRPr lang="fa-IR" sz="1200" dirty="0">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4</a:t>
            </a:r>
            <a:r>
              <a:rPr lang="fa-IR" sz="1200" dirty="0" smtClean="0">
                <a:solidFill>
                  <a:srgbClr val="FF0000"/>
                </a:solidFill>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برای کوچک کردن پنجره نرم‌افزار بر روی این قسمت کلیک کنید.</a:t>
            </a:r>
          </a:p>
          <a:p>
            <a:pPr algn="just" rtl="1"/>
            <a:endParaRPr lang="en-US" sz="1200" dirty="0">
              <a:solidFill>
                <a:srgbClr val="FF0000"/>
              </a:solidFill>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5</a:t>
            </a:r>
            <a:r>
              <a:rPr lang="fa-IR" sz="1200" dirty="0" smtClean="0">
                <a:solidFill>
                  <a:srgbClr val="FF0000"/>
                </a:solidFill>
                <a:latin typeface="Tahoma" pitchFamily="34" charset="0"/>
                <a:ea typeface="Tahoma" pitchFamily="34" charset="0"/>
                <a:cs typeface="B Nazanin" pitchFamily="2" charset="-78"/>
              </a:rPr>
              <a:t>-</a:t>
            </a:r>
            <a:r>
              <a:rPr lang="fa-IR" sz="1200" dirty="0" smtClean="0">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بخش مربوط به برقراری تماس تصویری فقط بین دو نفر</a:t>
            </a:r>
          </a:p>
          <a:p>
            <a:pPr algn="just" rtl="1"/>
            <a:endParaRPr lang="fa-IR" sz="1200" dirty="0">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6</a:t>
            </a:r>
            <a:r>
              <a:rPr lang="fa-IR" sz="1200" dirty="0" smtClean="0">
                <a:solidFill>
                  <a:srgbClr val="FF0000"/>
                </a:solidFill>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بخش مربوط به تشکیل جلسه‌ی چند نفره و یا حضور فرد در چنین </a:t>
            </a:r>
            <a:r>
              <a:rPr lang="fa-IR" sz="1200" dirty="0" smtClean="0">
                <a:latin typeface="Tahoma" pitchFamily="34" charset="0"/>
                <a:ea typeface="Tahoma" pitchFamily="34" charset="0"/>
                <a:cs typeface="B Nazanin" pitchFamily="2" charset="-78"/>
              </a:rPr>
              <a:t>جلسه</a:t>
            </a:r>
          </a:p>
          <a:p>
            <a:pPr algn="just" rtl="1"/>
            <a:endParaRPr lang="en-US" sz="1200" dirty="0">
              <a:solidFill>
                <a:srgbClr val="FF0000"/>
              </a:solidFill>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7</a:t>
            </a:r>
            <a:r>
              <a:rPr lang="fa-IR" sz="1200" dirty="0" smtClean="0">
                <a:solidFill>
                  <a:srgbClr val="FF0000"/>
                </a:solidFill>
                <a:latin typeface="Tahoma" pitchFamily="34" charset="0"/>
                <a:ea typeface="Tahoma" pitchFamily="34" charset="0"/>
                <a:cs typeface="B Nazanin" pitchFamily="2" charset="-78"/>
              </a:rPr>
              <a:t>-</a:t>
            </a:r>
            <a:r>
              <a:rPr lang="fa-IR" sz="1200" dirty="0" smtClean="0">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بخش مربوط به تماس‌های خاص </a:t>
            </a:r>
            <a:r>
              <a:rPr lang="fa-IR" sz="1200" dirty="0" smtClean="0">
                <a:latin typeface="Tahoma" pitchFamily="34" charset="0"/>
                <a:ea typeface="Tahoma" pitchFamily="34" charset="0"/>
                <a:cs typeface="B Nazanin" pitchFamily="2" charset="-78"/>
              </a:rPr>
              <a:t>شامل تماس </a:t>
            </a:r>
            <a:r>
              <a:rPr lang="fa-IR" sz="1200" dirty="0">
                <a:latin typeface="Tahoma" pitchFamily="34" charset="0"/>
                <a:ea typeface="Tahoma" pitchFamily="34" charset="0"/>
                <a:cs typeface="B Nazanin" pitchFamily="2" charset="-78"/>
              </a:rPr>
              <a:t>به شماره افراد، تماس بین سازمانی و تماس با دستگاه‌های </a:t>
            </a:r>
            <a:r>
              <a:rPr lang="fa-IR" sz="1200" dirty="0" smtClean="0">
                <a:latin typeface="Tahoma" pitchFamily="34" charset="0"/>
                <a:ea typeface="Tahoma" pitchFamily="34" charset="0"/>
                <a:cs typeface="B Nazanin" pitchFamily="2" charset="-78"/>
              </a:rPr>
              <a:t>قدیمی</a:t>
            </a:r>
          </a:p>
          <a:p>
            <a:pPr algn="just" rtl="1"/>
            <a:endParaRPr lang="en-US" sz="1200" dirty="0">
              <a:solidFill>
                <a:srgbClr val="FF0000"/>
              </a:solidFill>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8</a:t>
            </a:r>
            <a:r>
              <a:rPr lang="fa-IR" sz="1200" dirty="0" smtClean="0">
                <a:solidFill>
                  <a:srgbClr val="FF0000"/>
                </a:solidFill>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بخش مربوط به تنظیمات نرم </a:t>
            </a:r>
            <a:r>
              <a:rPr lang="fa-IR" sz="1200" dirty="0" smtClean="0">
                <a:latin typeface="Tahoma" pitchFamily="34" charset="0"/>
                <a:ea typeface="Tahoma" pitchFamily="34" charset="0"/>
                <a:cs typeface="B Nazanin" pitchFamily="2" charset="-78"/>
              </a:rPr>
              <a:t>افزار</a:t>
            </a:r>
          </a:p>
          <a:p>
            <a:pPr algn="just" rtl="1"/>
            <a:endParaRPr lang="fa-IR" sz="1200" dirty="0">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9</a:t>
            </a:r>
            <a:r>
              <a:rPr lang="fa-IR" sz="1200" dirty="0" smtClean="0">
                <a:solidFill>
                  <a:srgbClr val="FF0000"/>
                </a:solidFill>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کیفیت ارتباط شبکه‌تان با مرکز داده‌ی شوکا در هر لحظه توسط این آنتن کوچک نمایش داده می‌شود</a:t>
            </a:r>
            <a:r>
              <a:rPr lang="fa-IR" sz="1200" dirty="0" smtClean="0">
                <a:latin typeface="Tahoma" pitchFamily="34" charset="0"/>
                <a:ea typeface="Tahoma" pitchFamily="34" charset="0"/>
                <a:cs typeface="B Nazanin" pitchFamily="2" charset="-78"/>
              </a:rPr>
              <a:t>.</a:t>
            </a:r>
            <a:endParaRPr lang="fa-IR" sz="1200" dirty="0">
              <a:latin typeface="Tahoma" pitchFamily="34" charset="0"/>
              <a:ea typeface="Tahoma" pitchFamily="34" charset="0"/>
              <a:cs typeface="B Nazanin" pitchFamily="2" charset="-78"/>
            </a:endParaRPr>
          </a:p>
          <a:p>
            <a:pPr algn="just" rtl="1"/>
            <a:endParaRPr lang="fa-IR" sz="1200" dirty="0">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10</a:t>
            </a:r>
            <a:r>
              <a:rPr lang="fa-IR" sz="1200" dirty="0" smtClean="0">
                <a:solidFill>
                  <a:srgbClr val="FF0000"/>
                </a:solidFill>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برای اطمینان یافتن از صحت کارکرد میکروفون، بلندگو و دوربین‌تان بر روی این قسمت کلیک کنید</a:t>
            </a:r>
            <a:r>
              <a:rPr lang="fa-IR" sz="1200" dirty="0" smtClean="0">
                <a:latin typeface="Tahoma" pitchFamily="34" charset="0"/>
                <a:ea typeface="Tahoma" pitchFamily="34" charset="0"/>
                <a:cs typeface="B Nazanin" pitchFamily="2" charset="-78"/>
              </a:rPr>
              <a:t>. </a:t>
            </a:r>
          </a:p>
          <a:p>
            <a:pPr algn="just" rtl="1"/>
            <a:endParaRPr lang="fa-IR" sz="1200" dirty="0">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11</a:t>
            </a:r>
            <a:r>
              <a:rPr lang="fa-IR" sz="1200" dirty="0" smtClean="0">
                <a:solidFill>
                  <a:srgbClr val="FF0000"/>
                </a:solidFill>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اگر در حین کار با نرم افزار به خطایی برخوردید، بر روی این قسمت کلیک کنید تا به صورت خودکار ایمیلی برای پشتیبان ارسال و مشکل پیگیری شود</a:t>
            </a:r>
            <a:r>
              <a:rPr lang="fa-IR" sz="1200" dirty="0" smtClean="0">
                <a:latin typeface="Tahoma" pitchFamily="34" charset="0"/>
                <a:ea typeface="Tahoma" pitchFamily="34" charset="0"/>
                <a:cs typeface="B Nazanin" pitchFamily="2" charset="-78"/>
              </a:rPr>
              <a:t>. </a:t>
            </a:r>
            <a:endParaRPr lang="fa-IR" sz="1200" dirty="0">
              <a:latin typeface="Tahoma" pitchFamily="34" charset="0"/>
              <a:ea typeface="Tahoma" pitchFamily="34" charset="0"/>
              <a:cs typeface="B Nazanin" pitchFamily="2" charset="-78"/>
            </a:endParaRPr>
          </a:p>
        </p:txBody>
      </p:sp>
      <p:sp>
        <p:nvSpPr>
          <p:cNvPr id="56" name="TextBox 55"/>
          <p:cNvSpPr txBox="1"/>
          <p:nvPr/>
        </p:nvSpPr>
        <p:spPr>
          <a:xfrm>
            <a:off x="2994764" y="5434805"/>
            <a:ext cx="287124" cy="369332"/>
          </a:xfrm>
          <a:prstGeom prst="rect">
            <a:avLst/>
          </a:prstGeom>
          <a:noFill/>
        </p:spPr>
        <p:txBody>
          <a:bodyPr wrap="square" rtlCol="0">
            <a:spAutoFit/>
          </a:bodyPr>
          <a:lstStyle/>
          <a:p>
            <a:r>
              <a:rPr lang="en-US" dirty="0" smtClean="0">
                <a:solidFill>
                  <a:srgbClr val="FF0000"/>
                </a:solidFill>
              </a:rPr>
              <a:t>9</a:t>
            </a:r>
            <a:endParaRPr lang="en-US" dirty="0">
              <a:solidFill>
                <a:srgbClr val="FF0000"/>
              </a:solidFill>
            </a:endParaRPr>
          </a:p>
        </p:txBody>
      </p:sp>
      <p:cxnSp>
        <p:nvCxnSpPr>
          <p:cNvPr id="57" name="Straight Arrow Connector 56"/>
          <p:cNvCxnSpPr>
            <a:stCxn id="56" idx="2"/>
          </p:cNvCxnSpPr>
          <p:nvPr/>
        </p:nvCxnSpPr>
        <p:spPr>
          <a:xfrm>
            <a:off x="3138326" y="5804137"/>
            <a:ext cx="0" cy="569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246108" y="5470430"/>
            <a:ext cx="459357" cy="369332"/>
          </a:xfrm>
          <a:prstGeom prst="rect">
            <a:avLst/>
          </a:prstGeom>
          <a:noFill/>
        </p:spPr>
        <p:txBody>
          <a:bodyPr wrap="square" rtlCol="0">
            <a:spAutoFit/>
          </a:bodyPr>
          <a:lstStyle/>
          <a:p>
            <a:r>
              <a:rPr lang="en-US" dirty="0" smtClean="0">
                <a:solidFill>
                  <a:srgbClr val="FF0000"/>
                </a:solidFill>
              </a:rPr>
              <a:t>11</a:t>
            </a:r>
            <a:endParaRPr lang="en-US" dirty="0">
              <a:solidFill>
                <a:srgbClr val="FF0000"/>
              </a:solidFill>
            </a:endParaRPr>
          </a:p>
        </p:txBody>
      </p:sp>
      <p:cxnSp>
        <p:nvCxnSpPr>
          <p:cNvPr id="60" name="Straight Arrow Connector 59"/>
          <p:cNvCxnSpPr>
            <a:stCxn id="59" idx="2"/>
          </p:cNvCxnSpPr>
          <p:nvPr/>
        </p:nvCxnSpPr>
        <p:spPr>
          <a:xfrm>
            <a:off x="1475787" y="5839762"/>
            <a:ext cx="0" cy="442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1974513" y="5434805"/>
            <a:ext cx="435187" cy="369332"/>
          </a:xfrm>
          <a:prstGeom prst="rect">
            <a:avLst/>
          </a:prstGeom>
          <a:noFill/>
        </p:spPr>
        <p:txBody>
          <a:bodyPr wrap="square" rtlCol="0">
            <a:spAutoFit/>
          </a:bodyPr>
          <a:lstStyle/>
          <a:p>
            <a:r>
              <a:rPr lang="en-US" dirty="0" smtClean="0">
                <a:solidFill>
                  <a:srgbClr val="FF0000"/>
                </a:solidFill>
              </a:rPr>
              <a:t>10</a:t>
            </a:r>
            <a:endParaRPr lang="en-US" dirty="0">
              <a:solidFill>
                <a:srgbClr val="FF0000"/>
              </a:solidFill>
            </a:endParaRPr>
          </a:p>
        </p:txBody>
      </p:sp>
      <p:cxnSp>
        <p:nvCxnSpPr>
          <p:cNvPr id="73" name="Straight Arrow Connector 72"/>
          <p:cNvCxnSpPr>
            <a:stCxn id="72" idx="2"/>
          </p:cNvCxnSpPr>
          <p:nvPr/>
        </p:nvCxnSpPr>
        <p:spPr>
          <a:xfrm>
            <a:off x="2192107" y="5804137"/>
            <a:ext cx="0" cy="4667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917311" y="2755831"/>
            <a:ext cx="338860" cy="369332"/>
          </a:xfrm>
          <a:prstGeom prst="rect">
            <a:avLst/>
          </a:prstGeom>
          <a:noFill/>
        </p:spPr>
        <p:txBody>
          <a:bodyPr wrap="square" rtlCol="0">
            <a:spAutoFit/>
          </a:bodyPr>
          <a:lstStyle/>
          <a:p>
            <a:r>
              <a:rPr lang="en-US" dirty="0" smtClean="0">
                <a:solidFill>
                  <a:srgbClr val="FF0000"/>
                </a:solidFill>
              </a:rPr>
              <a:t>6</a:t>
            </a:r>
            <a:endParaRPr lang="en-US" dirty="0">
              <a:solidFill>
                <a:srgbClr val="FF0000"/>
              </a:solidFill>
            </a:endParaRPr>
          </a:p>
        </p:txBody>
      </p:sp>
      <p:cxnSp>
        <p:nvCxnSpPr>
          <p:cNvPr id="42" name="Straight Arrow Connector 41"/>
          <p:cNvCxnSpPr>
            <a:stCxn id="41" idx="0"/>
          </p:cNvCxnSpPr>
          <p:nvPr/>
        </p:nvCxnSpPr>
        <p:spPr>
          <a:xfrm flipV="1">
            <a:off x="2086741"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193818" y="2755831"/>
            <a:ext cx="338860" cy="369332"/>
          </a:xfrm>
          <a:prstGeom prst="rect">
            <a:avLst/>
          </a:prstGeom>
          <a:noFill/>
        </p:spPr>
        <p:txBody>
          <a:bodyPr wrap="square" rtlCol="0">
            <a:spAutoFit/>
          </a:bodyPr>
          <a:lstStyle/>
          <a:p>
            <a:r>
              <a:rPr lang="en-US" dirty="0" smtClean="0">
                <a:solidFill>
                  <a:srgbClr val="FF0000"/>
                </a:solidFill>
              </a:rPr>
              <a:t>7</a:t>
            </a:r>
            <a:endParaRPr lang="en-US" dirty="0">
              <a:solidFill>
                <a:srgbClr val="FF0000"/>
              </a:solidFill>
            </a:endParaRPr>
          </a:p>
        </p:txBody>
      </p:sp>
      <p:cxnSp>
        <p:nvCxnSpPr>
          <p:cNvPr id="45" name="Straight Arrow Connector 44"/>
          <p:cNvCxnSpPr>
            <a:stCxn id="44" idx="0"/>
          </p:cNvCxnSpPr>
          <p:nvPr/>
        </p:nvCxnSpPr>
        <p:spPr>
          <a:xfrm flipV="1">
            <a:off x="1363248"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35805" y="2755831"/>
            <a:ext cx="338860" cy="369332"/>
          </a:xfrm>
          <a:prstGeom prst="rect">
            <a:avLst/>
          </a:prstGeom>
          <a:noFill/>
        </p:spPr>
        <p:txBody>
          <a:bodyPr wrap="square" rtlCol="0">
            <a:spAutoFit/>
          </a:bodyPr>
          <a:lstStyle/>
          <a:p>
            <a:r>
              <a:rPr lang="en-US" dirty="0" smtClean="0">
                <a:solidFill>
                  <a:srgbClr val="FF0000"/>
                </a:solidFill>
              </a:rPr>
              <a:t>8</a:t>
            </a:r>
            <a:endParaRPr lang="en-US" dirty="0">
              <a:solidFill>
                <a:srgbClr val="FF0000"/>
              </a:solidFill>
            </a:endParaRPr>
          </a:p>
        </p:txBody>
      </p:sp>
      <p:cxnSp>
        <p:nvCxnSpPr>
          <p:cNvPr id="47" name="Straight Arrow Connector 46"/>
          <p:cNvCxnSpPr>
            <a:stCxn id="46" idx="0"/>
          </p:cNvCxnSpPr>
          <p:nvPr/>
        </p:nvCxnSpPr>
        <p:spPr>
          <a:xfrm flipV="1">
            <a:off x="805235"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015939" y="1423405"/>
            <a:ext cx="290941"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33" name="Straight Arrow Connector 32"/>
          <p:cNvCxnSpPr>
            <a:stCxn id="32" idx="0"/>
          </p:cNvCxnSpPr>
          <p:nvPr/>
        </p:nvCxnSpPr>
        <p:spPr>
          <a:xfrm flipV="1">
            <a:off x="3161410" y="1187301"/>
            <a:ext cx="1908" cy="2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786215" y="1416401"/>
            <a:ext cx="27969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35" name="Straight Arrow Connector 34"/>
          <p:cNvCxnSpPr>
            <a:stCxn id="34" idx="0"/>
          </p:cNvCxnSpPr>
          <p:nvPr/>
        </p:nvCxnSpPr>
        <p:spPr>
          <a:xfrm flipV="1">
            <a:off x="2926060" y="1187301"/>
            <a:ext cx="0" cy="22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520630" y="1410744"/>
            <a:ext cx="365252"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37" name="Straight Arrow Connector 36"/>
          <p:cNvCxnSpPr>
            <a:stCxn id="36" idx="0"/>
          </p:cNvCxnSpPr>
          <p:nvPr/>
        </p:nvCxnSpPr>
        <p:spPr>
          <a:xfrm flipV="1">
            <a:off x="2703256" y="1187301"/>
            <a:ext cx="0" cy="2234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301748" y="1418893"/>
            <a:ext cx="365252" cy="369332"/>
          </a:xfrm>
          <a:prstGeom prst="rect">
            <a:avLst/>
          </a:prstGeom>
          <a:noFill/>
        </p:spPr>
        <p:txBody>
          <a:bodyPr wrap="square" rtlCol="0">
            <a:spAutoFit/>
          </a:bodyPr>
          <a:lstStyle/>
          <a:p>
            <a:r>
              <a:rPr lang="en-US" dirty="0" smtClean="0">
                <a:solidFill>
                  <a:srgbClr val="FF0000"/>
                </a:solidFill>
                <a:latin typeface="Arial" pitchFamily="34" charset="0"/>
                <a:cs typeface="Arial" pitchFamily="34" charset="0"/>
              </a:rPr>
              <a:t>4</a:t>
            </a:r>
            <a:endParaRPr lang="en-US" dirty="0">
              <a:solidFill>
                <a:srgbClr val="FF0000"/>
              </a:solidFill>
              <a:latin typeface="Arial" pitchFamily="34" charset="0"/>
              <a:cs typeface="Arial" pitchFamily="34" charset="0"/>
            </a:endParaRPr>
          </a:p>
        </p:txBody>
      </p:sp>
      <p:cxnSp>
        <p:nvCxnSpPr>
          <p:cNvPr id="27" name="Straight Arrow Connector 26"/>
          <p:cNvCxnSpPr>
            <a:stCxn id="26" idx="0"/>
          </p:cNvCxnSpPr>
          <p:nvPr/>
        </p:nvCxnSpPr>
        <p:spPr>
          <a:xfrm flipV="1">
            <a:off x="2484374" y="1195451"/>
            <a:ext cx="0" cy="2234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705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985549"/>
            <a:ext cx="3079517" cy="5784376"/>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وضعیت سربرگ تنظیمات</a:t>
            </a:r>
            <a:endParaRPr lang="en-US" sz="2800" dirty="0"/>
          </a:p>
        </p:txBody>
      </p:sp>
      <p:sp>
        <p:nvSpPr>
          <p:cNvPr id="8" name="TextBox 7"/>
          <p:cNvSpPr txBox="1"/>
          <p:nvPr/>
        </p:nvSpPr>
        <p:spPr>
          <a:xfrm>
            <a:off x="3483794" y="2933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31178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1954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3380116"/>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350596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3048000" y="3690634"/>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283987" y="1143000"/>
            <a:ext cx="4505029" cy="2031325"/>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نام و نام‌خانوادگی که با آن وارد نرم‌افزار شده‌اید، را می‌توانید در این قسمت ببینید.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وقتی درون کنفرانس هستید نام مسیریاب ویدئویی‌تان در این قسمت نوشته می‌شود.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وقتی در حین کنفرانس هستید، این دکمه فعال می‌گردد تا با کلیک بر روی آن، بتوانید جزئیات کیفیت صدا و تصویر دریافتی تک‌تک شرکت‌کنندگان کنفرانس را ببینید.</a:t>
            </a: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1008825"/>
            <a:ext cx="2979285" cy="5711061"/>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شبکه سربرگ تنظیمات</a:t>
            </a:r>
            <a:endParaRPr lang="en-US" sz="2800" dirty="0"/>
          </a:p>
        </p:txBody>
      </p:sp>
      <p:sp>
        <p:nvSpPr>
          <p:cNvPr id="8" name="TextBox 7"/>
          <p:cNvSpPr txBox="1"/>
          <p:nvPr/>
        </p:nvSpPr>
        <p:spPr>
          <a:xfrm>
            <a:off x="3483794" y="2268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24528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247897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2663641"/>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2819400"/>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971800" y="3004066"/>
            <a:ext cx="51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3513125"/>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3164291" y="3697791"/>
            <a:ext cx="3209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3984175"/>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2971800" y="4168841"/>
            <a:ext cx="5238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198925"/>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2971800" y="4383591"/>
            <a:ext cx="5252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5845418"/>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3164291" y="6030084"/>
            <a:ext cx="33258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0" y="5843650"/>
            <a:ext cx="312906" cy="369332"/>
          </a:xfrm>
          <a:prstGeom prst="rect">
            <a:avLst/>
          </a:prstGeom>
        </p:spPr>
        <p:txBody>
          <a:bodyPr wrap="none">
            <a:spAutoFit/>
          </a:bodyPr>
          <a:lstStyle/>
          <a:p>
            <a:r>
              <a:rPr lang="fa-IR" dirty="0" smtClean="0">
                <a:solidFill>
                  <a:srgbClr val="FF0000"/>
                </a:solidFill>
              </a:rPr>
              <a:t>8</a:t>
            </a:r>
            <a:endParaRPr lang="en-US" dirty="0"/>
          </a:p>
        </p:txBody>
      </p:sp>
      <p:cxnSp>
        <p:nvCxnSpPr>
          <p:cNvPr id="42" name="Straight Arrow Connector 41"/>
          <p:cNvCxnSpPr>
            <a:stCxn id="41" idx="3"/>
          </p:cNvCxnSpPr>
          <p:nvPr/>
        </p:nvCxnSpPr>
        <p:spPr>
          <a:xfrm>
            <a:off x="312906" y="6028316"/>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283987" y="1143000"/>
            <a:ext cx="4505029" cy="3970318"/>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آدرس پورتال ورودتان به نرم افزار</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پورت ارتباطی نرم‌افزار</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بازه‌ی پورت‌های </a:t>
            </a:r>
            <a:r>
              <a:rPr lang="en-US" sz="1400" dirty="0" smtClean="0">
                <a:cs typeface="B Nazanin" pitchFamily="2" charset="-78"/>
              </a:rPr>
              <a:t>UDP</a:t>
            </a:r>
            <a:r>
              <a:rPr lang="fa-IR" sz="1400" dirty="0" smtClean="0">
                <a:cs typeface="B Nazanin" pitchFamily="2" charset="-78"/>
              </a:rPr>
              <a:t> برای انتقال صدا و تصویر</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اگر می‌خواهید تصویرتان از پروکسی مسیریاب ویدئویی عبور کند، این گزینه را علامت‌دار کنید.</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در صورتی که سازمان شما دارای پروکسی است، ساده‌ترین راه ارتباط با مرکز داده از پشت پروکسی، انتخاب این گزینه است تا نرم‌افزار تنظیمات پروکسی را از مرورگر </a:t>
            </a:r>
            <a:r>
              <a:rPr lang="en-US" sz="1400" dirty="0" smtClean="0">
                <a:cs typeface="B Nazanin" pitchFamily="2" charset="-78"/>
              </a:rPr>
              <a:t>Internet Explorer</a:t>
            </a:r>
            <a:r>
              <a:rPr lang="fa-IR" sz="1400" dirty="0" smtClean="0">
                <a:cs typeface="B Nazanin" pitchFamily="2" charset="-78"/>
              </a:rPr>
              <a:t> دریافت نماید.</a:t>
            </a: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تنظیم دستی پروکسی</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ذخیره تنظیمات و اعمال آنها</a:t>
            </a:r>
          </a:p>
          <a:p>
            <a:pPr algn="just" rtl="1"/>
            <a:endParaRPr lang="fa-IR" sz="1400" dirty="0" smtClean="0">
              <a:cs typeface="B Nazanin" pitchFamily="2" charset="-78"/>
            </a:endParaRPr>
          </a:p>
          <a:p>
            <a:pPr algn="just" rtl="1"/>
            <a:r>
              <a:rPr lang="fa-IR" sz="1400" dirty="0" smtClean="0">
                <a:solidFill>
                  <a:srgbClr val="FF0000"/>
                </a:solidFill>
              </a:rPr>
              <a:t>8- </a:t>
            </a:r>
            <a:r>
              <a:rPr lang="fa-IR" sz="1400" dirty="0" smtClean="0">
                <a:cs typeface="B Nazanin" pitchFamily="2" charset="-78"/>
              </a:rPr>
              <a:t>بازگشت به سربرگ تنظیمات</a:t>
            </a:r>
            <a:endParaRPr lang="fa-IR" sz="1400" dirty="0">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718" y="1019249"/>
            <a:ext cx="2883910" cy="5648801"/>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دستگاه ها سربرگ تنظیمات</a:t>
            </a:r>
            <a:endParaRPr lang="en-US" sz="2800" dirty="0"/>
          </a:p>
        </p:txBody>
      </p:sp>
      <p:sp>
        <p:nvSpPr>
          <p:cNvPr id="8" name="TextBox 7"/>
          <p:cNvSpPr txBox="1"/>
          <p:nvPr/>
        </p:nvSpPr>
        <p:spPr>
          <a:xfrm>
            <a:off x="3483794" y="30757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32603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838493"/>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4023159"/>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4570793"/>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flipV="1">
            <a:off x="3048000" y="4752100"/>
            <a:ext cx="435794" cy="33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5040868"/>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1524000" y="5225534"/>
            <a:ext cx="1961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5306891"/>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3048000" y="5491557"/>
            <a:ext cx="4476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5509766"/>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3048000" y="5694432"/>
            <a:ext cx="4490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283987" y="1143000"/>
            <a:ext cx="4505029" cy="4832092"/>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از بین بلندگوهای متصل به سیستم، یکی را برای به کارگیری در کنفرانس‌هایتان انتخاب کنید.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a:cs typeface="B Nazanin" pitchFamily="2" charset="-78"/>
              </a:rPr>
              <a:t>از بین </a:t>
            </a:r>
            <a:r>
              <a:rPr lang="fa-IR" sz="1400" dirty="0" smtClean="0">
                <a:cs typeface="B Nazanin" pitchFamily="2" charset="-78"/>
              </a:rPr>
              <a:t>میکروفن‌های </a:t>
            </a:r>
            <a:r>
              <a:rPr lang="fa-IR" sz="1400" dirty="0">
                <a:cs typeface="B Nazanin" pitchFamily="2" charset="-78"/>
              </a:rPr>
              <a:t>متصل به سیستم، یکی را  برای به کارگیری در کنفرانس‌هایتان انتخاب کنید</a:t>
            </a:r>
            <a:r>
              <a:rPr lang="fa-IR" sz="1400" dirty="0" smtClean="0">
                <a:cs typeface="B Nazanin" pitchFamily="2" charset="-78"/>
              </a:rPr>
              <a:t>.</a:t>
            </a:r>
          </a:p>
          <a:p>
            <a:pPr algn="just" rtl="1"/>
            <a:endParaRPr lang="fa-IR" sz="1400" dirty="0">
              <a:cs typeface="B Nazanin" pitchFamily="2" charset="-78"/>
            </a:endParaRPr>
          </a:p>
          <a:p>
            <a:pPr algn="just" rtl="1"/>
            <a:r>
              <a:rPr lang="fa-IR" sz="1400" dirty="0" smtClean="0">
                <a:solidFill>
                  <a:srgbClr val="FF0000"/>
                </a:solidFill>
              </a:rPr>
              <a:t>3- </a:t>
            </a:r>
            <a:r>
              <a:rPr lang="fa-IR" sz="1400" dirty="0">
                <a:cs typeface="B Nazanin" pitchFamily="2" charset="-78"/>
              </a:rPr>
              <a:t>از بین </a:t>
            </a:r>
            <a:r>
              <a:rPr lang="fa-IR" sz="1400" dirty="0" smtClean="0">
                <a:cs typeface="B Nazanin" pitchFamily="2" charset="-78"/>
              </a:rPr>
              <a:t>دوربین‌های </a:t>
            </a:r>
            <a:r>
              <a:rPr lang="fa-IR" sz="1400" dirty="0">
                <a:cs typeface="B Nazanin" pitchFamily="2" charset="-78"/>
              </a:rPr>
              <a:t>متصل به سیستم، یکی را  برای به کارگیری در کنفرانس‌هایتان انتخاب کنید</a:t>
            </a:r>
            <a:r>
              <a:rPr lang="fa-IR" sz="1400" dirty="0" smtClean="0">
                <a:cs typeface="B Nazanin" pitchFamily="2" charset="-78"/>
              </a:rPr>
              <a:t>.</a:t>
            </a:r>
          </a:p>
          <a:p>
            <a:pPr algn="just" rtl="1"/>
            <a:endParaRPr lang="fa-IR" sz="1400" dirty="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پس از ورود به کنفرانس، برای تنظیم نور دوربین بر روی این دکمه کلیک کنید تا پنجره‌ی تنظیمات دوربین ویندوزتان ظاهر شود.</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این گزینه را علامت بزنید تا در کنفرانس از بازگشت صدایتان (اکو) کاسته شود.</a:t>
            </a: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این گزینه را علامت بزنید تا شدت صدای میکروفون شما در بهترین حالت (با کمترین اکو) تنظیم شود.</a:t>
            </a:r>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ctr" rtl="1"/>
            <a:r>
              <a:rPr lang="fa-IR" sz="1400" b="1" dirty="0" smtClean="0">
                <a:solidFill>
                  <a:srgbClr val="7030A0"/>
                </a:solidFill>
                <a:cs typeface="B Nazanin" pitchFamily="2" charset="-78"/>
              </a:rPr>
              <a:t>پس از انتخاب دستگاه‌های موردنظرتان، با رفتن به </a:t>
            </a:r>
            <a:r>
              <a:rPr lang="fa-IR" sz="1400" b="1" dirty="0">
                <a:solidFill>
                  <a:srgbClr val="7030A0"/>
                </a:solidFill>
                <a:cs typeface="B Nazanin" pitchFamily="2" charset="-78"/>
              </a:rPr>
              <a:t>بخش تست </a:t>
            </a:r>
            <a:r>
              <a:rPr lang="fa-IR" sz="1400" b="1" dirty="0" smtClean="0">
                <a:solidFill>
                  <a:srgbClr val="7030A0"/>
                </a:solidFill>
                <a:cs typeface="B Nazanin" pitchFamily="2" charset="-78"/>
              </a:rPr>
              <a:t>دستگاه‌ها (لینک پائین صفحه) </a:t>
            </a:r>
            <a:r>
              <a:rPr lang="fa-IR" sz="1400" b="1" dirty="0">
                <a:solidFill>
                  <a:srgbClr val="7030A0"/>
                </a:solidFill>
                <a:cs typeface="B Nazanin" pitchFamily="2" charset="-78"/>
              </a:rPr>
              <a:t>از صحت </a:t>
            </a:r>
            <a:r>
              <a:rPr lang="fa-IR" sz="1400" b="1" dirty="0" smtClean="0">
                <a:solidFill>
                  <a:srgbClr val="7030A0"/>
                </a:solidFill>
                <a:cs typeface="B Nazanin" pitchFamily="2" charset="-78"/>
              </a:rPr>
              <a:t>عملکرد آن‌ها اطمینان حاصل کنید.</a:t>
            </a:r>
            <a:endParaRPr lang="fa-IR" sz="1400" b="1" dirty="0">
              <a:solidFill>
                <a:srgbClr val="7030A0"/>
              </a:solidFill>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40375" y="1009298"/>
            <a:ext cx="2981938" cy="5664775"/>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کیفیت تصویر سربرگ تنظیمات</a:t>
            </a:r>
            <a:endParaRPr lang="en-US" sz="2800" dirty="0"/>
          </a:p>
        </p:txBody>
      </p:sp>
      <p:sp>
        <p:nvSpPr>
          <p:cNvPr id="8" name="TextBox 7"/>
          <p:cNvSpPr txBox="1"/>
          <p:nvPr/>
        </p:nvSpPr>
        <p:spPr>
          <a:xfrm>
            <a:off x="3483794" y="22860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163579" y="2470666"/>
            <a:ext cx="3202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278377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163579" y="2968441"/>
            <a:ext cx="3216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3312225"/>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3170229" y="3496891"/>
            <a:ext cx="3135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3810000"/>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3170229" y="3994666"/>
            <a:ext cx="3149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4316675"/>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3170229" y="4501341"/>
            <a:ext cx="3254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852050"/>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3048000" y="5036716"/>
            <a:ext cx="4490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5194450"/>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3048000" y="5379116"/>
            <a:ext cx="448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496880" y="5545775"/>
            <a:ext cx="312906" cy="369332"/>
          </a:xfrm>
          <a:prstGeom prst="rect">
            <a:avLst/>
          </a:prstGeom>
        </p:spPr>
        <p:txBody>
          <a:bodyPr wrap="none">
            <a:spAutoFit/>
          </a:bodyPr>
          <a:lstStyle/>
          <a:p>
            <a:r>
              <a:rPr lang="fa-IR" dirty="0" smtClean="0">
                <a:solidFill>
                  <a:srgbClr val="FF0000"/>
                </a:solidFill>
              </a:rPr>
              <a:t>8</a:t>
            </a:r>
            <a:endParaRPr lang="en-US" dirty="0"/>
          </a:p>
        </p:txBody>
      </p:sp>
      <p:cxnSp>
        <p:nvCxnSpPr>
          <p:cNvPr id="43" name="Straight Arrow Connector 42"/>
          <p:cNvCxnSpPr>
            <a:stCxn id="42" idx="1"/>
          </p:cNvCxnSpPr>
          <p:nvPr/>
        </p:nvCxnSpPr>
        <p:spPr>
          <a:xfrm flipH="1">
            <a:off x="3048000" y="5730441"/>
            <a:ext cx="448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191001" y="990600"/>
            <a:ext cx="4598016" cy="5262979"/>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حالت پیش‌فرض – با محدود کردن تعداد تصاویر روی 15 تصویر در ثانیه، کیفیت تصاویر بین </a:t>
            </a:r>
            <a:r>
              <a:rPr lang="en-US" sz="1400" dirty="0" smtClean="0">
                <a:cs typeface="B Nazanin" pitchFamily="2" charset="-78"/>
              </a:rPr>
              <a:t>VGA</a:t>
            </a:r>
            <a:r>
              <a:rPr lang="fa-IR" sz="1400" dirty="0" smtClean="0">
                <a:cs typeface="B Nazanin" pitchFamily="2" charset="-78"/>
              </a:rPr>
              <a:t> تا </a:t>
            </a:r>
            <a:r>
              <a:rPr lang="en-US" sz="1400" dirty="0" smtClean="0">
                <a:cs typeface="B Nazanin" pitchFamily="2" charset="-78"/>
              </a:rPr>
              <a:t>SVGA</a:t>
            </a:r>
            <a:r>
              <a:rPr lang="fa-IR" sz="1400" dirty="0" smtClean="0">
                <a:cs typeface="B Nazanin" pitchFamily="2" charset="-78"/>
              </a:rPr>
              <a:t> تنظیم می‌شود.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تصاویر با کیفیت بالاتر از </a:t>
            </a:r>
            <a:r>
              <a:rPr lang="en-US" sz="1400" dirty="0" smtClean="0">
                <a:cs typeface="B Nazanin" pitchFamily="2" charset="-78"/>
              </a:rPr>
              <a:t>HD</a:t>
            </a:r>
            <a:r>
              <a:rPr lang="fa-IR" sz="1400" dirty="0" smtClean="0">
                <a:cs typeface="B Nazanin" pitchFamily="2" charset="-78"/>
              </a:rPr>
              <a:t> فیلتر می‌شوند؛ </a:t>
            </a:r>
            <a:r>
              <a:rPr lang="fa-IR" sz="1400" dirty="0">
                <a:cs typeface="B Nazanin" pitchFamily="2" charset="-78"/>
              </a:rPr>
              <a:t>با این شرط که حداقل </a:t>
            </a:r>
            <a:r>
              <a:rPr lang="fa-IR" sz="1400" dirty="0" smtClean="0">
                <a:cs typeface="B Nazanin" pitchFamily="2" charset="-78"/>
              </a:rPr>
              <a:t>30 تصویر در ثانیه نمایش داده می‌شود.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a:cs typeface="B Nazanin" pitchFamily="2" charset="-78"/>
              </a:rPr>
              <a:t>تصاویر با کیفیت بالاتر از </a:t>
            </a:r>
            <a:r>
              <a:rPr lang="en-US" sz="1400" dirty="0">
                <a:cs typeface="B Nazanin" pitchFamily="2" charset="-78"/>
              </a:rPr>
              <a:t>HD</a:t>
            </a:r>
            <a:r>
              <a:rPr lang="fa-IR" sz="1400" dirty="0">
                <a:cs typeface="B Nazanin" pitchFamily="2" charset="-78"/>
              </a:rPr>
              <a:t> فیلتر </a:t>
            </a:r>
            <a:r>
              <a:rPr lang="fa-IR" sz="1400" dirty="0" smtClean="0">
                <a:cs typeface="B Nazanin" pitchFamily="2" charset="-78"/>
              </a:rPr>
              <a:t>می‌شوند؛ با این شرط که حداکثر تعداد 15 تصویر در </a:t>
            </a:r>
            <a:r>
              <a:rPr lang="fa-IR" sz="1400" dirty="0">
                <a:cs typeface="B Nazanin" pitchFamily="2" charset="-78"/>
              </a:rPr>
              <a:t>ثانیه نمایش داده </a:t>
            </a:r>
            <a:r>
              <a:rPr lang="fa-IR" sz="1400" dirty="0" smtClean="0">
                <a:cs typeface="B Nazanin" pitchFamily="2" charset="-78"/>
              </a:rPr>
              <a:t>شود. </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حداکثر کیفیت تصاویر </a:t>
            </a:r>
            <a:r>
              <a:rPr lang="en-US" sz="1400" dirty="0" smtClean="0">
                <a:cs typeface="B Nazanin" pitchFamily="2" charset="-78"/>
              </a:rPr>
              <a:t>CIF</a:t>
            </a:r>
            <a:r>
              <a:rPr lang="fa-IR" sz="1400" dirty="0" smtClean="0">
                <a:cs typeface="B Nazanin" pitchFamily="2" charset="-78"/>
              </a:rPr>
              <a:t> می‌باشد</a:t>
            </a:r>
            <a:r>
              <a:rPr lang="fa-IR" sz="1400" dirty="0">
                <a:cs typeface="B Nazanin" pitchFamily="2" charset="-78"/>
              </a:rPr>
              <a:t> </a:t>
            </a:r>
            <a:r>
              <a:rPr lang="fa-IR" sz="1400" dirty="0" smtClean="0">
                <a:cs typeface="B Nazanin" pitchFamily="2" charset="-78"/>
              </a:rPr>
              <a:t>تا پهنای باند دریافت تصاویر از 500 کیلو بیت در ثانیه بالاتر نرود.</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گزینه های مستقل از سخت افزار سیستم و </a:t>
            </a:r>
            <a:r>
              <a:rPr lang="en-US" sz="1400" dirty="0" smtClean="0">
                <a:cs typeface="B Nazanin" pitchFamily="2" charset="-78"/>
              </a:rPr>
              <a:t>CPU</a:t>
            </a:r>
            <a:endParaRPr lang="fa-IR" sz="1400" dirty="0" smtClean="0">
              <a:cs typeface="B Nazanin" pitchFamily="2" charset="-78"/>
            </a:endParaRP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حداکثر 30 تصویر در ثانیه با عرض 450 نقطه</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کیفیت تصویر محدود به </a:t>
            </a:r>
            <a:r>
              <a:rPr lang="en-US" sz="1400" dirty="0" smtClean="0">
                <a:cs typeface="B Nazanin" pitchFamily="2" charset="-78"/>
              </a:rPr>
              <a:t>HD</a:t>
            </a:r>
            <a:r>
              <a:rPr lang="fa-IR" sz="1400" dirty="0" smtClean="0">
                <a:cs typeface="B Nazanin" pitchFamily="2" charset="-78"/>
              </a:rPr>
              <a:t> است. تعداد تصویر محدود به 15 تصویر در ثانیه</a:t>
            </a:r>
          </a:p>
          <a:p>
            <a:pPr algn="just" rtl="1"/>
            <a:endParaRPr lang="fa-IR" sz="1400" dirty="0" smtClean="0">
              <a:cs typeface="B Nazanin" pitchFamily="2" charset="-78"/>
            </a:endParaRPr>
          </a:p>
          <a:p>
            <a:pPr algn="just" rtl="1"/>
            <a:r>
              <a:rPr lang="fa-IR" sz="1400" dirty="0" smtClean="0">
                <a:solidFill>
                  <a:srgbClr val="FF0000"/>
                </a:solidFill>
              </a:rPr>
              <a:t>8- </a:t>
            </a:r>
            <a:r>
              <a:rPr lang="fa-IR" sz="1400" dirty="0" smtClean="0">
                <a:cs typeface="B Nazanin" pitchFamily="2" charset="-78"/>
              </a:rPr>
              <a:t>کیفیت تصویر محدود به </a:t>
            </a:r>
            <a:r>
              <a:rPr lang="en-US" sz="1400" dirty="0" smtClean="0">
                <a:cs typeface="B Nazanin" pitchFamily="2" charset="-78"/>
              </a:rPr>
              <a:t>HD</a:t>
            </a:r>
            <a:r>
              <a:rPr lang="fa-IR" sz="1400" dirty="0" smtClean="0">
                <a:cs typeface="B Nazanin" pitchFamily="2" charset="-78"/>
              </a:rPr>
              <a:t> است. با تعداد 30 تصویر در ثانیه</a:t>
            </a:r>
            <a:endParaRPr lang="fa-IR" sz="1400" dirty="0">
              <a:cs typeface="B Nazanin" pitchFamily="2" charset="-78"/>
            </a:endParaRPr>
          </a:p>
          <a:p>
            <a:pPr algn="just" rtl="1"/>
            <a:endParaRPr lang="en-US" sz="1400" dirty="0" smtClean="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تصویر با کیفیت </a:t>
            </a:r>
            <a:r>
              <a:rPr lang="en-US" sz="1400" b="1" dirty="0" smtClean="0">
                <a:solidFill>
                  <a:srgbClr val="7030A0"/>
                </a:solidFill>
                <a:cs typeface="B Nazanin" pitchFamily="2" charset="-78"/>
              </a:rPr>
              <a:t>CIF</a:t>
            </a:r>
            <a:r>
              <a:rPr lang="fa-IR" sz="1400" b="1" dirty="0" smtClean="0">
                <a:solidFill>
                  <a:srgbClr val="7030A0"/>
                </a:solidFill>
                <a:cs typeface="B Nazanin" pitchFamily="2" charset="-78"/>
              </a:rPr>
              <a:t>        دارای عرض و طول </a:t>
            </a:r>
            <a:r>
              <a:rPr lang="fa-IR" sz="1400" b="1" dirty="0" smtClean="0">
                <a:solidFill>
                  <a:srgbClr val="7030A0"/>
                </a:solidFill>
              </a:rPr>
              <a:t>288*352</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r>
              <a:rPr lang="fa-IR" sz="1400" b="1" dirty="0" smtClean="0">
                <a:solidFill>
                  <a:srgbClr val="7030A0"/>
                </a:solidFill>
                <a:cs typeface="B Nazanin" pitchFamily="2" charset="-78"/>
              </a:rPr>
              <a:t>.</a:t>
            </a:r>
          </a:p>
          <a:p>
            <a:pPr marL="285750" indent="-285750" algn="just" rtl="1">
              <a:buFont typeface="Wingdings" pitchFamily="2" charset="2"/>
              <a:buChar char="v"/>
            </a:pPr>
            <a:r>
              <a:rPr lang="fa-IR" sz="1400" b="1" dirty="0">
                <a:solidFill>
                  <a:srgbClr val="7030A0"/>
                </a:solidFill>
                <a:cs typeface="B Nazanin" pitchFamily="2" charset="-78"/>
              </a:rPr>
              <a:t>تصویر با کیفیت </a:t>
            </a:r>
            <a:r>
              <a:rPr lang="en-US" sz="1400" b="1" dirty="0" smtClean="0">
                <a:solidFill>
                  <a:srgbClr val="7030A0"/>
                </a:solidFill>
                <a:cs typeface="B Nazanin" pitchFamily="2" charset="-78"/>
              </a:rPr>
              <a:t>VGA</a:t>
            </a:r>
            <a:r>
              <a:rPr lang="fa-IR" sz="1400" b="1" dirty="0" smtClean="0">
                <a:solidFill>
                  <a:srgbClr val="7030A0"/>
                </a:solidFill>
                <a:cs typeface="B Nazanin" pitchFamily="2" charset="-78"/>
              </a:rPr>
              <a:t>     دارای </a:t>
            </a:r>
            <a:r>
              <a:rPr lang="fa-IR" sz="1400" b="1" dirty="0">
                <a:solidFill>
                  <a:srgbClr val="7030A0"/>
                </a:solidFill>
                <a:cs typeface="B Nazanin" pitchFamily="2" charset="-78"/>
              </a:rPr>
              <a:t>عرض و طول </a:t>
            </a:r>
            <a:r>
              <a:rPr lang="en-US" sz="1400" b="1" dirty="0" smtClean="0">
                <a:solidFill>
                  <a:srgbClr val="7030A0"/>
                </a:solidFill>
                <a:latin typeface="Arial" pitchFamily="34" charset="0"/>
                <a:cs typeface="Arial" pitchFamily="34" charset="0"/>
              </a:rPr>
              <a:t>480</a:t>
            </a:r>
            <a:r>
              <a:rPr lang="fa-IR" sz="1400" b="1" dirty="0" smtClean="0">
                <a:solidFill>
                  <a:srgbClr val="7030A0"/>
                </a:solidFill>
              </a:rPr>
              <a:t>*</a:t>
            </a:r>
            <a:r>
              <a:rPr lang="en-US" sz="1400" b="1" dirty="0" smtClean="0">
                <a:solidFill>
                  <a:srgbClr val="7030A0"/>
                </a:solidFill>
                <a:latin typeface="Arial" pitchFamily="34" charset="0"/>
                <a:cs typeface="Arial" pitchFamily="34" charset="0"/>
              </a:rPr>
              <a:t>640</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r>
              <a:rPr lang="fa-IR" sz="1400" b="1" dirty="0" smtClean="0">
                <a:solidFill>
                  <a:srgbClr val="7030A0"/>
                </a:solidFill>
                <a:cs typeface="B Nazanin" pitchFamily="2" charset="-78"/>
              </a:rPr>
              <a:t>.</a:t>
            </a:r>
          </a:p>
          <a:p>
            <a:pPr marL="285750" indent="-285750" algn="just" rtl="1">
              <a:buFont typeface="Wingdings" pitchFamily="2" charset="2"/>
              <a:buChar char="v"/>
            </a:pPr>
            <a:r>
              <a:rPr lang="fa-IR" sz="1400" b="1" dirty="0">
                <a:solidFill>
                  <a:srgbClr val="7030A0"/>
                </a:solidFill>
                <a:cs typeface="B Nazanin" pitchFamily="2" charset="-78"/>
              </a:rPr>
              <a:t>تصویر با کیفیت </a:t>
            </a:r>
            <a:r>
              <a:rPr lang="en-US" sz="1400" b="1" dirty="0" smtClean="0">
                <a:solidFill>
                  <a:srgbClr val="7030A0"/>
                </a:solidFill>
                <a:cs typeface="B Nazanin" pitchFamily="2" charset="-78"/>
              </a:rPr>
              <a:t>SVGA</a:t>
            </a:r>
            <a:r>
              <a:rPr lang="fa-IR" sz="1400" b="1" dirty="0" smtClean="0">
                <a:solidFill>
                  <a:srgbClr val="7030A0"/>
                </a:solidFill>
                <a:cs typeface="B Nazanin" pitchFamily="2" charset="-78"/>
              </a:rPr>
              <a:t>   دارای </a:t>
            </a:r>
            <a:r>
              <a:rPr lang="fa-IR" sz="1400" b="1" dirty="0">
                <a:solidFill>
                  <a:srgbClr val="7030A0"/>
                </a:solidFill>
                <a:cs typeface="B Nazanin" pitchFamily="2" charset="-78"/>
              </a:rPr>
              <a:t>عرض و طول </a:t>
            </a:r>
            <a:r>
              <a:rPr lang="en-US" sz="1400" b="1" dirty="0" smtClean="0">
                <a:solidFill>
                  <a:srgbClr val="7030A0"/>
                </a:solidFill>
                <a:latin typeface="Arial" pitchFamily="34" charset="0"/>
                <a:cs typeface="Arial" pitchFamily="34" charset="0"/>
              </a:rPr>
              <a:t>600</a:t>
            </a:r>
            <a:r>
              <a:rPr lang="fa-IR" sz="1400" b="1" dirty="0" smtClean="0">
                <a:solidFill>
                  <a:srgbClr val="7030A0"/>
                </a:solidFill>
              </a:rPr>
              <a:t>*</a:t>
            </a:r>
            <a:r>
              <a:rPr lang="en-US" sz="1400" b="1" dirty="0" smtClean="0">
                <a:solidFill>
                  <a:srgbClr val="7030A0"/>
                </a:solidFill>
                <a:latin typeface="Arial" pitchFamily="34" charset="0"/>
                <a:cs typeface="Arial" pitchFamily="34" charset="0"/>
              </a:rPr>
              <a:t>800</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p>
          <a:p>
            <a:pPr marL="285750" indent="-285750" algn="just" rtl="1">
              <a:buFont typeface="Wingdings" pitchFamily="2" charset="2"/>
              <a:buChar char="v"/>
            </a:pPr>
            <a:r>
              <a:rPr lang="fa-IR" sz="1400" b="1" dirty="0">
                <a:solidFill>
                  <a:srgbClr val="7030A0"/>
                </a:solidFill>
                <a:cs typeface="B Nazanin" pitchFamily="2" charset="-78"/>
              </a:rPr>
              <a:t>تصویر با کیفیت </a:t>
            </a:r>
            <a:r>
              <a:rPr lang="en-US" sz="1400" b="1" dirty="0" smtClean="0">
                <a:solidFill>
                  <a:srgbClr val="7030A0"/>
                </a:solidFill>
                <a:cs typeface="B Nazanin" pitchFamily="2" charset="-78"/>
              </a:rPr>
              <a:t>HD</a:t>
            </a:r>
            <a:r>
              <a:rPr lang="fa-IR" sz="1400" b="1" dirty="0" smtClean="0">
                <a:solidFill>
                  <a:srgbClr val="7030A0"/>
                </a:solidFill>
                <a:cs typeface="B Nazanin" pitchFamily="2" charset="-78"/>
              </a:rPr>
              <a:t>       دارای </a:t>
            </a:r>
            <a:r>
              <a:rPr lang="fa-IR" sz="1400" b="1" dirty="0">
                <a:solidFill>
                  <a:srgbClr val="7030A0"/>
                </a:solidFill>
                <a:cs typeface="B Nazanin" pitchFamily="2" charset="-78"/>
              </a:rPr>
              <a:t>عرض و طول </a:t>
            </a:r>
            <a:r>
              <a:rPr lang="en-US" sz="1400" b="1" dirty="0" smtClean="0">
                <a:solidFill>
                  <a:srgbClr val="7030A0"/>
                </a:solidFill>
                <a:latin typeface="Arial" pitchFamily="34" charset="0"/>
                <a:cs typeface="Arial" pitchFamily="34" charset="0"/>
              </a:rPr>
              <a:t>720</a:t>
            </a:r>
            <a:r>
              <a:rPr lang="fa-IR" sz="1400" b="1" dirty="0" smtClean="0">
                <a:solidFill>
                  <a:srgbClr val="7030A0"/>
                </a:solidFill>
              </a:rPr>
              <a:t>*</a:t>
            </a:r>
            <a:r>
              <a:rPr lang="en-US" sz="1400" b="1" dirty="0" smtClean="0">
                <a:solidFill>
                  <a:srgbClr val="7030A0"/>
                </a:solidFill>
                <a:latin typeface="Arial" pitchFamily="34" charset="0"/>
                <a:cs typeface="Arial" pitchFamily="34" charset="0"/>
              </a:rPr>
              <a:t>1280</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r>
              <a:rPr lang="fa-IR" sz="1400" b="1" dirty="0" smtClean="0">
                <a:solidFill>
                  <a:srgbClr val="7030A0"/>
                </a:solidFill>
                <a:cs typeface="B Nazanin" pitchFamily="2" charset="-78"/>
              </a:rPr>
              <a:t>.</a:t>
            </a:r>
            <a:endParaRPr lang="fa-IR" sz="1400" b="1" dirty="0">
              <a:solidFill>
                <a:srgbClr val="7030A0"/>
              </a:solidFill>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5465" y="997423"/>
            <a:ext cx="2936710" cy="5682489"/>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گزینه های سربرگ تنظیمات</a:t>
            </a:r>
            <a:endParaRPr lang="en-US" sz="2800" dirty="0"/>
          </a:p>
        </p:txBody>
      </p:sp>
      <p:sp>
        <p:nvSpPr>
          <p:cNvPr id="8" name="TextBox 7"/>
          <p:cNvSpPr txBox="1"/>
          <p:nvPr/>
        </p:nvSpPr>
        <p:spPr>
          <a:xfrm>
            <a:off x="3483794" y="2873825"/>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2971800" y="3058491"/>
            <a:ext cx="51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3379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2971800" y="3522616"/>
            <a:ext cx="5134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381471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971800" y="3999384"/>
            <a:ext cx="51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4296875"/>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971800" y="4481541"/>
            <a:ext cx="5134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4518550"/>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2971800" y="4703216"/>
            <a:ext cx="5238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982675"/>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2971800" y="5167341"/>
            <a:ext cx="5252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5479450"/>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2971800" y="5664116"/>
            <a:ext cx="525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962401" y="1143000"/>
            <a:ext cx="4826616" cy="4616648"/>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با علامت زدن این گزینه، هر بار که کامپیوتر روشن می‌شود نرم‌افزار به طور خودکار اجرا می‌گردد.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با هر تماس دریافتی، برنامه بدون پرسیدن از شما، تماس را پذیرفته و پنجره کنفرانس شما را می‌گشاید.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با علامت‌دار کردن این گزینه، با هر تماس دریافتی، آهنگی برایتان پخش می‌شود.</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با علامت زدن این گزینه، از این پس در حین کنفرانس‌هایتان زیر ویدئوی هر شرکت‌کننده، نامش نیز نوشته می‌شود.</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با علامت زدن این گزینه، از این پس مدت زمان کنفرانس در بالای پنجره‌ی کنفرانس، نمایش داده می‌شود.</a:t>
            </a: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با علامت زدن این گزینه، اگر از این پس نرم‌افزار با خطایی درونی روبرو شده یا به یکباره متوقف شود (کرش نماید) به طور خودکار از شما خواهد خواست تا گزارش کارکرد نرم‌افزار را برای واحد پشتیبانی ارسال کنید تا تیم تولید نرم‌افزار خطای موردنظر را برطرف نمایند.</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در این قسمت می‌توانید زبان برنامه را تغییر دهید. </a:t>
            </a:r>
          </a:p>
          <a:p>
            <a:pPr algn="just" rtl="1"/>
            <a:endParaRPr lang="fa-IR" sz="1400" dirty="0">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985549"/>
            <a:ext cx="3003000" cy="5759553"/>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کاربر سربرگ تنظیمات</a:t>
            </a:r>
            <a:endParaRPr lang="en-US" sz="2800" dirty="0"/>
          </a:p>
        </p:txBody>
      </p:sp>
      <p:sp>
        <p:nvSpPr>
          <p:cNvPr id="8" name="TextBox 7"/>
          <p:cNvSpPr txBox="1"/>
          <p:nvPr/>
        </p:nvSpPr>
        <p:spPr>
          <a:xfrm>
            <a:off x="3483794" y="3094525"/>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2667000" y="3279191"/>
            <a:ext cx="816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4636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2667000" y="3648316"/>
            <a:ext cx="818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384541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667000" y="4030084"/>
            <a:ext cx="816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5093318"/>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667000" y="5277984"/>
            <a:ext cx="818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283987" y="1143000"/>
            <a:ext cx="4505029" cy="3108543"/>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برای تغییر رمز‌، رمز فعلی‌تان را در این قسمت وارد کنید.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a:cs typeface="B Nazanin" pitchFamily="2" charset="-78"/>
              </a:rPr>
              <a:t>برای تغییر رمز‌، رمز </a:t>
            </a:r>
            <a:r>
              <a:rPr lang="fa-IR" sz="1400" dirty="0" smtClean="0">
                <a:cs typeface="B Nazanin" pitchFamily="2" charset="-78"/>
              </a:rPr>
              <a:t>جدیدتان </a:t>
            </a:r>
            <a:r>
              <a:rPr lang="fa-IR" sz="1400" dirty="0">
                <a:cs typeface="B Nazanin" pitchFamily="2" charset="-78"/>
              </a:rPr>
              <a:t>را </a:t>
            </a:r>
            <a:r>
              <a:rPr lang="fa-IR" sz="1400" dirty="0" smtClean="0">
                <a:cs typeface="B Nazanin" pitchFamily="2" charset="-78"/>
              </a:rPr>
              <a:t>در این قسمت وارد </a:t>
            </a:r>
            <a:r>
              <a:rPr lang="fa-IR" sz="1400" dirty="0">
                <a:cs typeface="B Nazanin" pitchFamily="2" charset="-78"/>
              </a:rPr>
              <a:t>کنید</a:t>
            </a:r>
            <a:r>
              <a:rPr lang="fa-IR" sz="1400" dirty="0" smtClean="0">
                <a:cs typeface="B Nazanin" pitchFamily="2" charset="-78"/>
              </a:rPr>
              <a:t>. (حداقل 6 حرف)</a:t>
            </a:r>
          </a:p>
          <a:p>
            <a:pPr algn="just" rtl="1"/>
            <a:endParaRPr lang="fa-IR" sz="1400" dirty="0">
              <a:cs typeface="B Nazanin" pitchFamily="2" charset="-78"/>
            </a:endParaRPr>
          </a:p>
          <a:p>
            <a:pPr algn="just" rtl="1"/>
            <a:r>
              <a:rPr lang="fa-IR" sz="1400" dirty="0" smtClean="0">
                <a:solidFill>
                  <a:srgbClr val="FF0000"/>
                </a:solidFill>
              </a:rPr>
              <a:t>3- </a:t>
            </a:r>
            <a:r>
              <a:rPr lang="fa-IR" sz="1400" dirty="0" smtClean="0">
                <a:cs typeface="B Nazanin" pitchFamily="2" charset="-78"/>
              </a:rPr>
              <a:t>برای اطمینان از صحت ورود رمز جدید، آن را  مجدداً در این قسمت وارد نمایید.</a:t>
            </a:r>
          </a:p>
          <a:p>
            <a:pPr algn="just" rtl="1"/>
            <a:endParaRPr lang="fa-IR" sz="1400" dirty="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پس از پر کردن اطلاعات فوق (مراحل 1-3)  این دکمه را کلیک نمایید.</a:t>
            </a:r>
          </a:p>
          <a:p>
            <a:pPr algn="just" rtl="1"/>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just" rtl="1"/>
            <a:endParaRPr lang="fa-IR" sz="1400" dirty="0" smtClean="0">
              <a:cs typeface="B Nazanin" pitchFamily="2" charset="-78"/>
            </a:endParaRPr>
          </a:p>
          <a:p>
            <a:pPr algn="ctr" rtl="1"/>
            <a:r>
              <a:rPr lang="fa-IR" sz="1400" b="1" dirty="0" smtClean="0">
                <a:solidFill>
                  <a:srgbClr val="7030A0"/>
                </a:solidFill>
                <a:cs typeface="B Nazanin" pitchFamily="2" charset="-78"/>
              </a:rPr>
              <a:t>در صورت فراموش کردن رمز عبورتان،</a:t>
            </a:r>
          </a:p>
          <a:p>
            <a:pPr algn="ctr" rtl="1"/>
            <a:r>
              <a:rPr lang="fa-IR" sz="1400" b="1" dirty="0" smtClean="0">
                <a:solidFill>
                  <a:srgbClr val="7030A0"/>
                </a:solidFill>
                <a:cs typeface="B Nazanin" pitchFamily="2" charset="-78"/>
              </a:rPr>
              <a:t>جهت تغییر آن با واحد پشتیبانی تماس بگیرید.</a:t>
            </a:r>
            <a:endParaRPr lang="fa-IR" sz="1400" b="1" dirty="0">
              <a:solidFill>
                <a:srgbClr val="7030A0"/>
              </a:solidFill>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997424"/>
            <a:ext cx="2973096" cy="5680900"/>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نسخه نرم افزار سربرگ تنظیمات</a:t>
            </a:r>
            <a:endParaRPr lang="en-US" sz="2800" dirty="0"/>
          </a:p>
        </p:txBody>
      </p:sp>
      <p:sp>
        <p:nvSpPr>
          <p:cNvPr id="8" name="TextBox 7"/>
          <p:cNvSpPr txBox="1"/>
          <p:nvPr/>
        </p:nvSpPr>
        <p:spPr>
          <a:xfrm>
            <a:off x="3483794" y="32657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34503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4804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3665116"/>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3707843"/>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3048000" y="3892509"/>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4000000"/>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514600" y="4184666"/>
            <a:ext cx="9706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283987" y="1143000"/>
            <a:ext cx="4505029" cy="3754874"/>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شماره‌ی نسخه فعلی نرم‌افزار</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تاریخ انتشار این نسخه</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نسخه‌ی مربوط به سرویس دریافتی‌تان</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بروزرسانی دستی - نرم‌افزار با آغاز اجرایش، نسخه‌ی به‌روزِ خود را </a:t>
            </a:r>
            <a:r>
              <a:rPr lang="fa-IR" sz="1400" dirty="0">
                <a:cs typeface="B Nazanin" pitchFamily="2" charset="-78"/>
              </a:rPr>
              <a:t> به </a:t>
            </a:r>
            <a:r>
              <a:rPr lang="fa-IR" sz="1400" dirty="0" smtClean="0">
                <a:cs typeface="B Nazanin" pitchFamily="2" charset="-78"/>
              </a:rPr>
              <a:t>صورت خودکار جستجو کرده و در صورت یافتنِ آن، از شما می‌پرسد که آیا می‌خواهید بروز رسانی انجام شود یا خیر؟ اما در صورتی که به هر دلیلی (عجله داشتن یا پهنای باند پائین شبکه) فرصت پذیرفتن درخواست به‌روز رسانی را ندارید، در حین کار با نرم‌افزار همواره می‌توانید با کلیک بر روی این دکمه، وجود نسخه‌ی به‌روزترِ نرم‌افزار را جستجو کرده و در صورت وجود، دانلود نمائید.</a:t>
            </a:r>
          </a:p>
          <a:p>
            <a:pPr algn="just" rtl="1"/>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ctr" rtl="1"/>
            <a:r>
              <a:rPr lang="fa-IR" sz="1400" b="1" dirty="0" smtClean="0">
                <a:solidFill>
                  <a:srgbClr val="7030A0"/>
                </a:solidFill>
                <a:cs typeface="B Nazanin" pitchFamily="2" charset="-78"/>
              </a:rPr>
              <a:t>در هر به‌روزرسانی فقط تغییرات برنامه دریافت می‌شوند،</a:t>
            </a:r>
          </a:p>
          <a:p>
            <a:pPr algn="ctr" rtl="1"/>
            <a:r>
              <a:rPr lang="fa-IR" sz="1400" b="1" dirty="0" smtClean="0">
                <a:solidFill>
                  <a:srgbClr val="7030A0"/>
                </a:solidFill>
                <a:cs typeface="B Nazanin" pitchFamily="2" charset="-78"/>
              </a:rPr>
              <a:t>که حجم آنها در </a:t>
            </a:r>
            <a:r>
              <a:rPr lang="fa-IR" sz="1400" b="1" dirty="0">
                <a:solidFill>
                  <a:srgbClr val="7030A0"/>
                </a:solidFill>
                <a:cs typeface="B Nazanin" pitchFamily="2" charset="-78"/>
              </a:rPr>
              <a:t>اکثر </a:t>
            </a:r>
            <a:r>
              <a:rPr lang="fa-IR" sz="1400" b="1" dirty="0" smtClean="0">
                <a:solidFill>
                  <a:srgbClr val="7030A0"/>
                </a:solidFill>
                <a:cs typeface="B Nazanin" pitchFamily="2" charset="-78"/>
              </a:rPr>
              <a:t>مواقع، حدود 500 </a:t>
            </a:r>
            <a:r>
              <a:rPr lang="fa-IR" sz="1400" b="1" dirty="0">
                <a:solidFill>
                  <a:srgbClr val="7030A0"/>
                </a:solidFill>
                <a:cs typeface="B Nazanin" pitchFamily="2" charset="-78"/>
              </a:rPr>
              <a:t>کیلو بایت </a:t>
            </a:r>
            <a:r>
              <a:rPr lang="fa-IR" sz="1400" b="1" dirty="0" smtClean="0">
                <a:solidFill>
                  <a:srgbClr val="7030A0"/>
                </a:solidFill>
                <a:cs typeface="B Nazanin" pitchFamily="2" charset="-78"/>
              </a:rPr>
              <a:t>می‌باشد.</a:t>
            </a: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366846" y="1048043"/>
            <a:ext cx="6393679" cy="558881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کنفرانس</a:t>
            </a:r>
            <a:endParaRPr lang="en-US" sz="2800" dirty="0"/>
          </a:p>
        </p:txBody>
      </p:sp>
      <p:sp>
        <p:nvSpPr>
          <p:cNvPr id="8" name="TextBox 7"/>
          <p:cNvSpPr txBox="1"/>
          <p:nvPr/>
        </p:nvSpPr>
        <p:spPr>
          <a:xfrm>
            <a:off x="7146201" y="5415150"/>
            <a:ext cx="441146" cy="369332"/>
          </a:xfrm>
          <a:prstGeom prst="rect">
            <a:avLst/>
          </a:prstGeom>
          <a:noFill/>
        </p:spPr>
        <p:txBody>
          <a:bodyPr wrap="none" rtlCol="0">
            <a:spAutoFit/>
          </a:bodyPr>
          <a:lstStyle/>
          <a:p>
            <a:r>
              <a:rPr lang="fa-IR" dirty="0" smtClean="0">
                <a:solidFill>
                  <a:srgbClr val="FF0000"/>
                </a:solidFill>
              </a:rPr>
              <a:t>10</a:t>
            </a:r>
            <a:endParaRPr lang="en-US" dirty="0">
              <a:solidFill>
                <a:srgbClr val="FF0000"/>
              </a:solidFill>
            </a:endParaRPr>
          </a:p>
        </p:txBody>
      </p:sp>
      <p:cxnSp>
        <p:nvCxnSpPr>
          <p:cNvPr id="15" name="Straight Arrow Connector 14"/>
          <p:cNvCxnSpPr>
            <a:stCxn id="8" idx="2"/>
          </p:cNvCxnSpPr>
          <p:nvPr/>
        </p:nvCxnSpPr>
        <p:spPr>
          <a:xfrm>
            <a:off x="7366774" y="5784482"/>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530032" y="541515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34" name="Straight Arrow Connector 33"/>
          <p:cNvCxnSpPr>
            <a:stCxn id="33" idx="2"/>
          </p:cNvCxnSpPr>
          <p:nvPr/>
        </p:nvCxnSpPr>
        <p:spPr>
          <a:xfrm>
            <a:off x="1686485" y="5784482"/>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528475" y="5422075"/>
            <a:ext cx="312906" cy="369332"/>
          </a:xfrm>
          <a:prstGeom prst="rect">
            <a:avLst/>
          </a:prstGeom>
          <a:noFill/>
        </p:spPr>
        <p:txBody>
          <a:bodyPr wrap="none" rtlCol="0">
            <a:spAutoFit/>
          </a:bodyPr>
          <a:lstStyle/>
          <a:p>
            <a:r>
              <a:rPr lang="fa-IR" dirty="0" smtClean="0">
                <a:solidFill>
                  <a:srgbClr val="FF0000"/>
                </a:solidFill>
              </a:rPr>
              <a:t>9</a:t>
            </a:r>
            <a:endParaRPr lang="en-US" dirty="0">
              <a:solidFill>
                <a:srgbClr val="FF0000"/>
              </a:solidFill>
            </a:endParaRPr>
          </a:p>
        </p:txBody>
      </p:sp>
      <p:cxnSp>
        <p:nvCxnSpPr>
          <p:cNvPr id="36" name="Straight Arrow Connector 35"/>
          <p:cNvCxnSpPr>
            <a:stCxn id="35" idx="2"/>
          </p:cNvCxnSpPr>
          <p:nvPr/>
        </p:nvCxnSpPr>
        <p:spPr>
          <a:xfrm>
            <a:off x="6684928" y="579140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019800" y="5422075"/>
            <a:ext cx="312906" cy="369332"/>
          </a:xfrm>
          <a:prstGeom prst="rect">
            <a:avLst/>
          </a:prstGeom>
          <a:noFill/>
        </p:spPr>
        <p:txBody>
          <a:bodyPr wrap="none" rtlCol="0">
            <a:spAutoFit/>
          </a:bodyPr>
          <a:lstStyle/>
          <a:p>
            <a:r>
              <a:rPr lang="fa-IR" dirty="0" smtClean="0">
                <a:solidFill>
                  <a:srgbClr val="FF0000"/>
                </a:solidFill>
              </a:rPr>
              <a:t>8</a:t>
            </a:r>
            <a:endParaRPr lang="en-US" dirty="0">
              <a:solidFill>
                <a:srgbClr val="FF0000"/>
              </a:solidFill>
            </a:endParaRPr>
          </a:p>
        </p:txBody>
      </p:sp>
      <p:cxnSp>
        <p:nvCxnSpPr>
          <p:cNvPr id="41" name="Straight Arrow Connector 40"/>
          <p:cNvCxnSpPr>
            <a:stCxn id="37" idx="2"/>
          </p:cNvCxnSpPr>
          <p:nvPr/>
        </p:nvCxnSpPr>
        <p:spPr>
          <a:xfrm>
            <a:off x="6176253" y="579140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402094" y="5417885"/>
            <a:ext cx="312906" cy="369332"/>
          </a:xfrm>
          <a:prstGeom prst="rect">
            <a:avLst/>
          </a:prstGeom>
          <a:noFill/>
        </p:spPr>
        <p:txBody>
          <a:bodyPr wrap="none" rtlCol="0">
            <a:spAutoFit/>
          </a:bodyPr>
          <a:lstStyle/>
          <a:p>
            <a:r>
              <a:rPr lang="fa-IR" dirty="0" smtClean="0">
                <a:solidFill>
                  <a:srgbClr val="FF0000"/>
                </a:solidFill>
              </a:rPr>
              <a:t>7</a:t>
            </a:r>
            <a:endParaRPr lang="en-US" dirty="0">
              <a:solidFill>
                <a:srgbClr val="FF0000"/>
              </a:solidFill>
            </a:endParaRPr>
          </a:p>
        </p:txBody>
      </p:sp>
      <p:cxnSp>
        <p:nvCxnSpPr>
          <p:cNvPr id="46" name="Straight Arrow Connector 45"/>
          <p:cNvCxnSpPr>
            <a:stCxn id="45" idx="2"/>
          </p:cNvCxnSpPr>
          <p:nvPr/>
        </p:nvCxnSpPr>
        <p:spPr>
          <a:xfrm>
            <a:off x="5558547" y="578721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794494" y="5422075"/>
            <a:ext cx="312906" cy="369332"/>
          </a:xfrm>
          <a:prstGeom prst="rect">
            <a:avLst/>
          </a:prstGeom>
          <a:noFill/>
        </p:spPr>
        <p:txBody>
          <a:bodyPr wrap="none" rtlCol="0">
            <a:spAutoFit/>
          </a:bodyPr>
          <a:lstStyle/>
          <a:p>
            <a:r>
              <a:rPr lang="fa-IR" dirty="0" smtClean="0">
                <a:solidFill>
                  <a:srgbClr val="FF0000"/>
                </a:solidFill>
              </a:rPr>
              <a:t>6</a:t>
            </a:r>
            <a:endParaRPr lang="en-US" dirty="0">
              <a:solidFill>
                <a:srgbClr val="FF0000"/>
              </a:solidFill>
            </a:endParaRPr>
          </a:p>
        </p:txBody>
      </p:sp>
      <p:cxnSp>
        <p:nvCxnSpPr>
          <p:cNvPr id="48" name="Straight Arrow Connector 47"/>
          <p:cNvCxnSpPr>
            <a:stCxn id="47" idx="2"/>
          </p:cNvCxnSpPr>
          <p:nvPr/>
        </p:nvCxnSpPr>
        <p:spPr>
          <a:xfrm>
            <a:off x="4950947" y="579140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220700" y="5422075"/>
            <a:ext cx="312906" cy="369332"/>
          </a:xfrm>
          <a:prstGeom prst="rect">
            <a:avLst/>
          </a:prstGeom>
          <a:noFill/>
        </p:spPr>
        <p:txBody>
          <a:bodyPr wrap="none" rtlCol="0">
            <a:spAutoFit/>
          </a:bodyPr>
          <a:lstStyle/>
          <a:p>
            <a:r>
              <a:rPr lang="fa-IR" dirty="0">
                <a:solidFill>
                  <a:srgbClr val="FF0000"/>
                </a:solidFill>
              </a:rPr>
              <a:t>5</a:t>
            </a:r>
            <a:endParaRPr lang="en-US" dirty="0">
              <a:solidFill>
                <a:srgbClr val="FF0000"/>
              </a:solidFill>
            </a:endParaRPr>
          </a:p>
        </p:txBody>
      </p:sp>
      <p:cxnSp>
        <p:nvCxnSpPr>
          <p:cNvPr id="50" name="Straight Arrow Connector 49"/>
          <p:cNvCxnSpPr>
            <a:stCxn id="49" idx="2"/>
          </p:cNvCxnSpPr>
          <p:nvPr/>
        </p:nvCxnSpPr>
        <p:spPr>
          <a:xfrm>
            <a:off x="4377153" y="579140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233344" y="5422075"/>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cxnSp>
        <p:nvCxnSpPr>
          <p:cNvPr id="53" name="Straight Arrow Connector 52"/>
          <p:cNvCxnSpPr>
            <a:stCxn id="52" idx="2"/>
          </p:cNvCxnSpPr>
          <p:nvPr/>
        </p:nvCxnSpPr>
        <p:spPr>
          <a:xfrm>
            <a:off x="2389797" y="579140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862925" y="5417885"/>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55" name="Straight Arrow Connector 54"/>
          <p:cNvCxnSpPr>
            <a:stCxn id="54" idx="2"/>
          </p:cNvCxnSpPr>
          <p:nvPr/>
        </p:nvCxnSpPr>
        <p:spPr>
          <a:xfrm>
            <a:off x="3019378" y="578721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572475" y="5422075"/>
            <a:ext cx="312906" cy="369332"/>
          </a:xfrm>
          <a:prstGeom prst="rect">
            <a:avLst/>
          </a:prstGeom>
          <a:noFill/>
        </p:spPr>
        <p:txBody>
          <a:bodyPr wrap="none" rtlCol="0">
            <a:spAutoFit/>
          </a:bodyPr>
          <a:lstStyle/>
          <a:p>
            <a:r>
              <a:rPr lang="fa-IR" dirty="0">
                <a:solidFill>
                  <a:srgbClr val="FF0000"/>
                </a:solidFill>
              </a:rPr>
              <a:t>4</a:t>
            </a:r>
            <a:endParaRPr lang="en-US" dirty="0">
              <a:solidFill>
                <a:srgbClr val="FF0000"/>
              </a:solidFill>
            </a:endParaRPr>
          </a:p>
        </p:txBody>
      </p:sp>
      <p:cxnSp>
        <p:nvCxnSpPr>
          <p:cNvPr id="57" name="Straight Arrow Connector 56"/>
          <p:cNvCxnSpPr>
            <a:stCxn id="56" idx="2"/>
          </p:cNvCxnSpPr>
          <p:nvPr/>
        </p:nvCxnSpPr>
        <p:spPr>
          <a:xfrm>
            <a:off x="3728928" y="579140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453329" y="1219200"/>
            <a:ext cx="6166671" cy="3754874"/>
          </a:xfrm>
          <a:prstGeom prst="rect">
            <a:avLst/>
          </a:prstGeom>
        </p:spPr>
        <p:txBody>
          <a:bodyPr wrap="square">
            <a:spAutoFit/>
          </a:bodyPr>
          <a:lstStyle/>
          <a:p>
            <a:pPr algn="just" rtl="1"/>
            <a:r>
              <a:rPr lang="fa-IR" sz="1400" dirty="0" smtClean="0">
                <a:solidFill>
                  <a:srgbClr val="FF0000"/>
                </a:solidFill>
              </a:rPr>
              <a:t>1-</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برای ارسال (یا مشاهده‌ی) پیام‌های متنی اعضای جلسه، بر روی این قسمت کلیک کنید.</a:t>
            </a:r>
            <a:endParaRPr lang="fa-IR" sz="1400" dirty="0">
              <a:solidFill>
                <a:schemeClr val="bg1"/>
              </a:solidFill>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برای </a:t>
            </a:r>
            <a:r>
              <a:rPr lang="fa-IR" sz="1400" dirty="0">
                <a:solidFill>
                  <a:schemeClr val="bg1"/>
                </a:solidFill>
                <a:cs typeface="B Nazanin" pitchFamily="2" charset="-78"/>
              </a:rPr>
              <a:t>نمایش پنجره </a:t>
            </a:r>
            <a:r>
              <a:rPr lang="fa-IR" sz="1400" dirty="0" smtClean="0">
                <a:solidFill>
                  <a:schemeClr val="bg1"/>
                </a:solidFill>
                <a:cs typeface="B Nazanin" pitchFamily="2" charset="-78"/>
              </a:rPr>
              <a:t>کنفرانس در حالت تمام- صفحه یا خارج نمودن آن از این حالت، </a:t>
            </a:r>
            <a:r>
              <a:rPr lang="fa-IR" sz="1400" dirty="0">
                <a:solidFill>
                  <a:schemeClr val="bg1"/>
                </a:solidFill>
                <a:cs typeface="B Nazanin" pitchFamily="2" charset="-78"/>
              </a:rPr>
              <a:t>بر روی این قسمت </a:t>
            </a:r>
            <a:r>
              <a:rPr lang="fa-IR" sz="1400" dirty="0" smtClean="0">
                <a:solidFill>
                  <a:schemeClr val="bg1"/>
                </a:solidFill>
                <a:cs typeface="B Nazanin" pitchFamily="2" charset="-78"/>
              </a:rPr>
              <a:t>کلیک کنید.</a:t>
            </a:r>
            <a:endParaRPr lang="fa-IR" sz="1400" dirty="0">
              <a:solidFill>
                <a:schemeClr val="bg1"/>
              </a:solidFill>
              <a:cs typeface="B Nazanin" pitchFamily="2" charset="-78"/>
            </a:endParaRPr>
          </a:p>
          <a:p>
            <a:pPr algn="just" rtl="1"/>
            <a:r>
              <a:rPr lang="fa-IR" sz="1400" dirty="0" smtClean="0">
                <a:solidFill>
                  <a:srgbClr val="FF0000"/>
                </a:solidFill>
              </a:rPr>
              <a:t>3-</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برای اینکه پنجره‌ی یکی از برنامه‌های در حال اجرا یا صفحه نمایش را برای اعضای جلسه به اشتراک بگذارید، </a:t>
            </a:r>
            <a:r>
              <a:rPr lang="fa-IR" sz="1400" dirty="0">
                <a:solidFill>
                  <a:schemeClr val="bg1"/>
                </a:solidFill>
                <a:cs typeface="B Nazanin" pitchFamily="2" charset="-78"/>
              </a:rPr>
              <a:t>بر روی این قسمت </a:t>
            </a:r>
            <a:r>
              <a:rPr lang="fa-IR" sz="1400" dirty="0" smtClean="0">
                <a:solidFill>
                  <a:schemeClr val="bg1"/>
                </a:solidFill>
                <a:cs typeface="B Nazanin" pitchFamily="2" charset="-78"/>
              </a:rPr>
              <a:t>کلیک کنید.</a:t>
            </a:r>
            <a:endParaRPr lang="fa-IR" sz="1400" dirty="0">
              <a:solidFill>
                <a:schemeClr val="bg1"/>
              </a:solidFill>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اگر چند نفر از اعضای جلسه، برنامه‌هایشان را به اشتراک گذاشته‌اند، برای انتخاب از بین آن‌ها و مشاهده‌ی برنامه‌ی مورد نظرتان </a:t>
            </a:r>
            <a:r>
              <a:rPr lang="fa-IR" sz="1400" dirty="0">
                <a:solidFill>
                  <a:schemeClr val="bg1"/>
                </a:solidFill>
                <a:cs typeface="B Nazanin" pitchFamily="2" charset="-78"/>
              </a:rPr>
              <a:t>بر روی این قسمت </a:t>
            </a:r>
            <a:r>
              <a:rPr lang="fa-IR" sz="1400" dirty="0" smtClean="0">
                <a:solidFill>
                  <a:schemeClr val="bg1"/>
                </a:solidFill>
                <a:cs typeface="B Nazanin" pitchFamily="2" charset="-78"/>
              </a:rPr>
              <a:t>کلیک کنید. </a:t>
            </a:r>
            <a:endParaRPr lang="fa-IR" sz="1400" dirty="0">
              <a:solidFill>
                <a:schemeClr val="bg1"/>
              </a:solidFill>
              <a:cs typeface="B Nazanin" pitchFamily="2" charset="-78"/>
            </a:endParaRPr>
          </a:p>
          <a:p>
            <a:pPr algn="just" rtl="1"/>
            <a:r>
              <a:rPr lang="fa-IR" sz="1400" dirty="0" smtClean="0">
                <a:solidFill>
                  <a:srgbClr val="FF0000"/>
                </a:solidFill>
              </a:rPr>
              <a:t>5- </a:t>
            </a:r>
            <a:r>
              <a:rPr lang="fa-IR" sz="1400" dirty="0">
                <a:solidFill>
                  <a:schemeClr val="bg1"/>
                </a:solidFill>
                <a:cs typeface="B Nazanin" pitchFamily="2" charset="-78"/>
              </a:rPr>
              <a:t>با </a:t>
            </a:r>
            <a:r>
              <a:rPr lang="fa-IR" sz="1400" dirty="0" smtClean="0">
                <a:solidFill>
                  <a:schemeClr val="bg1"/>
                </a:solidFill>
                <a:cs typeface="B Nazanin" pitchFamily="2" charset="-78"/>
              </a:rPr>
              <a:t>کلیک بر روی این قسمت، تصویرتان برای اعضای جلسه قطع (یا وصل) می‌شود.</a:t>
            </a:r>
            <a:endParaRPr lang="fa-IR" sz="1400" dirty="0">
              <a:solidFill>
                <a:schemeClr val="bg1"/>
              </a:solidFill>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a:solidFill>
                  <a:schemeClr val="bg1"/>
                </a:solidFill>
                <a:cs typeface="B Nazanin" pitchFamily="2" charset="-78"/>
              </a:rPr>
              <a:t>با کلیک کردن </a:t>
            </a:r>
            <a:r>
              <a:rPr lang="fa-IR" sz="1400" dirty="0" smtClean="0">
                <a:solidFill>
                  <a:schemeClr val="bg1"/>
                </a:solidFill>
                <a:cs typeface="B Nazanin" pitchFamily="2" charset="-78"/>
              </a:rPr>
              <a:t>بر روی </a:t>
            </a:r>
            <a:r>
              <a:rPr lang="fa-IR" sz="1400" dirty="0">
                <a:solidFill>
                  <a:schemeClr val="bg1"/>
                </a:solidFill>
                <a:cs typeface="B Nazanin" pitchFamily="2" charset="-78"/>
              </a:rPr>
              <a:t>تصویر بلندگو، صدای </a:t>
            </a:r>
            <a:r>
              <a:rPr lang="fa-IR" sz="1400" dirty="0" smtClean="0">
                <a:solidFill>
                  <a:schemeClr val="bg1"/>
                </a:solidFill>
                <a:cs typeface="B Nazanin" pitchFamily="2" charset="-78"/>
              </a:rPr>
              <a:t>اعضای جلسه </a:t>
            </a:r>
            <a:r>
              <a:rPr lang="fa-IR" sz="1400" dirty="0">
                <a:solidFill>
                  <a:schemeClr val="bg1"/>
                </a:solidFill>
                <a:cs typeface="B Nazanin" pitchFamily="2" charset="-78"/>
              </a:rPr>
              <a:t>برایتان </a:t>
            </a:r>
            <a:r>
              <a:rPr lang="fa-IR" sz="1400" dirty="0" smtClean="0">
                <a:solidFill>
                  <a:schemeClr val="bg1"/>
                </a:solidFill>
                <a:cs typeface="B Nazanin" pitchFamily="2" charset="-78"/>
              </a:rPr>
              <a:t>قطع (یا وصل) می‌شود. </a:t>
            </a:r>
            <a:r>
              <a:rPr lang="fa-IR" sz="1400" dirty="0">
                <a:solidFill>
                  <a:schemeClr val="bg1"/>
                </a:solidFill>
                <a:cs typeface="B Nazanin" pitchFamily="2" charset="-78"/>
              </a:rPr>
              <a:t>با </a:t>
            </a:r>
            <a:r>
              <a:rPr lang="fa-IR" sz="1400" dirty="0" smtClean="0">
                <a:solidFill>
                  <a:schemeClr val="bg1"/>
                </a:solidFill>
                <a:cs typeface="B Nazanin" pitchFamily="2" charset="-78"/>
              </a:rPr>
              <a:t>کلیک بر روی </a:t>
            </a:r>
            <a:r>
              <a:rPr lang="fa-IR" sz="1400" dirty="0">
                <a:solidFill>
                  <a:schemeClr val="bg1"/>
                </a:solidFill>
                <a:cs typeface="B Nazanin" pitchFamily="2" charset="-78"/>
              </a:rPr>
              <a:t>مثلث کوچک </a:t>
            </a:r>
            <a:r>
              <a:rPr lang="fa-IR" sz="1400" dirty="0" smtClean="0">
                <a:solidFill>
                  <a:schemeClr val="bg1"/>
                </a:solidFill>
                <a:cs typeface="B Nazanin" pitchFamily="2" charset="-78"/>
              </a:rPr>
              <a:t>بالایی، </a:t>
            </a:r>
            <a:r>
              <a:rPr lang="fa-IR" sz="1400" dirty="0">
                <a:solidFill>
                  <a:schemeClr val="bg1"/>
                </a:solidFill>
                <a:cs typeface="B Nazanin" pitchFamily="2" charset="-78"/>
              </a:rPr>
              <a:t>می‌توانید </a:t>
            </a:r>
            <a:r>
              <a:rPr lang="fa-IR" sz="1400" dirty="0" smtClean="0">
                <a:solidFill>
                  <a:schemeClr val="bg1"/>
                </a:solidFill>
                <a:cs typeface="B Nazanin" pitchFamily="2" charset="-78"/>
              </a:rPr>
              <a:t>بلندی </a:t>
            </a:r>
            <a:r>
              <a:rPr lang="fa-IR" sz="1400" dirty="0">
                <a:solidFill>
                  <a:schemeClr val="bg1"/>
                </a:solidFill>
                <a:cs typeface="B Nazanin" pitchFamily="2" charset="-78"/>
              </a:rPr>
              <a:t>صدای </a:t>
            </a:r>
            <a:r>
              <a:rPr lang="fa-IR" sz="1400" dirty="0" smtClean="0">
                <a:solidFill>
                  <a:schemeClr val="bg1"/>
                </a:solidFill>
                <a:cs typeface="B Nazanin" pitchFamily="2" charset="-78"/>
              </a:rPr>
              <a:t>دیگران </a:t>
            </a:r>
            <a:r>
              <a:rPr lang="fa-IR" sz="1400" dirty="0">
                <a:solidFill>
                  <a:schemeClr val="bg1"/>
                </a:solidFill>
                <a:cs typeface="B Nazanin" pitchFamily="2" charset="-78"/>
              </a:rPr>
              <a:t>را تنظیم کنید.</a:t>
            </a:r>
          </a:p>
          <a:p>
            <a:pPr algn="just" rtl="1"/>
            <a:r>
              <a:rPr lang="fa-IR" sz="1400" dirty="0" smtClean="0">
                <a:solidFill>
                  <a:srgbClr val="FF0000"/>
                </a:solidFill>
              </a:rPr>
              <a:t>7- </a:t>
            </a:r>
            <a:r>
              <a:rPr lang="fa-IR" sz="1400" dirty="0">
                <a:solidFill>
                  <a:schemeClr val="bg1"/>
                </a:solidFill>
                <a:cs typeface="B Nazanin" pitchFamily="2" charset="-78"/>
              </a:rPr>
              <a:t>با کلیک کردن </a:t>
            </a:r>
            <a:r>
              <a:rPr lang="fa-IR" sz="1400" dirty="0" smtClean="0">
                <a:solidFill>
                  <a:schemeClr val="bg1"/>
                </a:solidFill>
                <a:cs typeface="B Nazanin" pitchFamily="2" charset="-78"/>
              </a:rPr>
              <a:t>بر روی </a:t>
            </a:r>
            <a:r>
              <a:rPr lang="fa-IR" sz="1400" dirty="0">
                <a:solidFill>
                  <a:schemeClr val="bg1"/>
                </a:solidFill>
                <a:cs typeface="B Nazanin" pitchFamily="2" charset="-78"/>
              </a:rPr>
              <a:t>تصویر میکروفن صدایتان برای </a:t>
            </a:r>
            <a:r>
              <a:rPr lang="fa-IR" sz="1400" dirty="0" smtClean="0">
                <a:solidFill>
                  <a:schemeClr val="bg1"/>
                </a:solidFill>
                <a:cs typeface="B Nazanin" pitchFamily="2" charset="-78"/>
              </a:rPr>
              <a:t>اعضای جلسه، قطع (یا وصل) می‌شود. </a:t>
            </a:r>
            <a:r>
              <a:rPr lang="fa-IR" sz="1400" dirty="0">
                <a:solidFill>
                  <a:schemeClr val="bg1"/>
                </a:solidFill>
                <a:cs typeface="B Nazanin" pitchFamily="2" charset="-78"/>
              </a:rPr>
              <a:t>با کلیک </a:t>
            </a:r>
            <a:r>
              <a:rPr lang="fa-IR" sz="1400" dirty="0" smtClean="0">
                <a:solidFill>
                  <a:schemeClr val="bg1"/>
                </a:solidFill>
                <a:cs typeface="B Nazanin" pitchFamily="2" charset="-78"/>
              </a:rPr>
              <a:t>بر روی </a:t>
            </a:r>
            <a:r>
              <a:rPr lang="fa-IR" sz="1400" dirty="0">
                <a:solidFill>
                  <a:schemeClr val="bg1"/>
                </a:solidFill>
                <a:cs typeface="B Nazanin" pitchFamily="2" charset="-78"/>
              </a:rPr>
              <a:t>مثلث کوچک </a:t>
            </a:r>
            <a:r>
              <a:rPr lang="fa-IR" sz="1400" dirty="0" smtClean="0">
                <a:solidFill>
                  <a:schemeClr val="bg1"/>
                </a:solidFill>
                <a:cs typeface="B Nazanin" pitchFamily="2" charset="-78"/>
              </a:rPr>
              <a:t>بالایی، </a:t>
            </a:r>
            <a:r>
              <a:rPr lang="fa-IR" sz="1400" dirty="0">
                <a:solidFill>
                  <a:schemeClr val="bg1"/>
                </a:solidFill>
                <a:cs typeface="B Nazanin" pitchFamily="2" charset="-78"/>
              </a:rPr>
              <a:t>می‌توانید </a:t>
            </a:r>
            <a:r>
              <a:rPr lang="fa-IR" sz="1400" dirty="0" smtClean="0">
                <a:solidFill>
                  <a:schemeClr val="bg1"/>
                </a:solidFill>
                <a:cs typeface="B Nazanin" pitchFamily="2" charset="-78"/>
              </a:rPr>
              <a:t>بلندی </a:t>
            </a:r>
            <a:r>
              <a:rPr lang="fa-IR" sz="1400" dirty="0">
                <a:solidFill>
                  <a:schemeClr val="bg1"/>
                </a:solidFill>
                <a:cs typeface="B Nazanin" pitchFamily="2" charset="-78"/>
              </a:rPr>
              <a:t>صدای </a:t>
            </a:r>
            <a:r>
              <a:rPr lang="fa-IR" sz="1400" dirty="0" smtClean="0">
                <a:solidFill>
                  <a:schemeClr val="bg1"/>
                </a:solidFill>
                <a:cs typeface="B Nazanin" pitchFamily="2" charset="-78"/>
              </a:rPr>
              <a:t>خودتان </a:t>
            </a:r>
            <a:r>
              <a:rPr lang="fa-IR" sz="1400" dirty="0">
                <a:solidFill>
                  <a:schemeClr val="bg1"/>
                </a:solidFill>
                <a:cs typeface="B Nazanin" pitchFamily="2" charset="-78"/>
              </a:rPr>
              <a:t>را تنظیم کنید.</a:t>
            </a:r>
          </a:p>
          <a:p>
            <a:pPr algn="just" rtl="1"/>
            <a:r>
              <a:rPr lang="fa-IR" sz="1400" dirty="0" smtClean="0">
                <a:solidFill>
                  <a:srgbClr val="FF0000"/>
                </a:solidFill>
              </a:rPr>
              <a:t>8-</a:t>
            </a:r>
            <a:r>
              <a:rPr lang="fa-IR" sz="1400" dirty="0" smtClean="0">
                <a:solidFill>
                  <a:srgbClr val="FF0000"/>
                </a:solidFill>
                <a:cs typeface="B Nazanin" pitchFamily="2" charset="-78"/>
              </a:rPr>
              <a:t> </a:t>
            </a:r>
            <a:r>
              <a:rPr lang="fa-IR" sz="1400" dirty="0">
                <a:solidFill>
                  <a:schemeClr val="bg1"/>
                </a:solidFill>
                <a:cs typeface="B Nazanin" pitchFamily="2" charset="-78"/>
              </a:rPr>
              <a:t>برای محدود کردن تعداد ویدئوهای </a:t>
            </a:r>
            <a:r>
              <a:rPr lang="fa-IR" sz="1400" dirty="0" smtClean="0">
                <a:solidFill>
                  <a:schemeClr val="bg1"/>
                </a:solidFill>
                <a:cs typeface="B Nazanin" pitchFamily="2" charset="-78"/>
              </a:rPr>
              <a:t>پنجره، </a:t>
            </a:r>
            <a:r>
              <a:rPr lang="fa-IR" sz="1400" dirty="0">
                <a:solidFill>
                  <a:schemeClr val="bg1"/>
                </a:solidFill>
                <a:cs typeface="B Nazanin" pitchFamily="2" charset="-78"/>
              </a:rPr>
              <a:t>بر روی این قسمت کلیک کنید. (برای سرعت </a:t>
            </a:r>
            <a:r>
              <a:rPr lang="fa-IR" sz="1400" dirty="0" smtClean="0">
                <a:solidFill>
                  <a:schemeClr val="bg1"/>
                </a:solidFill>
                <a:cs typeface="B Nazanin" pitchFamily="2" charset="-78"/>
              </a:rPr>
              <a:t>پائین اینترنت) </a:t>
            </a:r>
            <a:r>
              <a:rPr lang="fa-IR" sz="1400" dirty="0">
                <a:solidFill>
                  <a:schemeClr val="bg1"/>
                </a:solidFill>
                <a:cs typeface="B Nazanin" pitchFamily="2" charset="-78"/>
              </a:rPr>
              <a:t>گزینه «نمایش همه» </a:t>
            </a:r>
            <a:r>
              <a:rPr lang="fa-IR" sz="1400" dirty="0" smtClean="0">
                <a:solidFill>
                  <a:schemeClr val="bg1"/>
                </a:solidFill>
                <a:cs typeface="B Nazanin" pitchFamily="2" charset="-78"/>
              </a:rPr>
              <a:t>تا سقف </a:t>
            </a:r>
            <a:r>
              <a:rPr lang="fa-IR" sz="1400" dirty="0">
                <a:solidFill>
                  <a:schemeClr val="bg1"/>
                </a:solidFill>
                <a:cs typeface="B Nazanin" pitchFamily="2" charset="-78"/>
              </a:rPr>
              <a:t>8 </a:t>
            </a:r>
            <a:r>
              <a:rPr lang="fa-IR" sz="1400" dirty="0" smtClean="0">
                <a:solidFill>
                  <a:schemeClr val="bg1"/>
                </a:solidFill>
                <a:cs typeface="B Nazanin" pitchFamily="2" charset="-78"/>
              </a:rPr>
              <a:t>ویدئوی همزمان را </a:t>
            </a:r>
            <a:r>
              <a:rPr lang="fa-IR" sz="1400" dirty="0">
                <a:solidFill>
                  <a:schemeClr val="bg1"/>
                </a:solidFill>
                <a:cs typeface="B Nazanin" pitchFamily="2" charset="-78"/>
              </a:rPr>
              <a:t>نمایش می‌دهد و </a:t>
            </a:r>
            <a:r>
              <a:rPr lang="fa-IR" sz="1400" dirty="0" smtClean="0">
                <a:solidFill>
                  <a:schemeClr val="bg1"/>
                </a:solidFill>
                <a:cs typeface="B Nazanin" pitchFamily="2" charset="-78"/>
              </a:rPr>
              <a:t>گزینه «بزرگنمایی خودکار» </a:t>
            </a:r>
            <a:r>
              <a:rPr lang="fa-IR" sz="1400" dirty="0">
                <a:solidFill>
                  <a:schemeClr val="bg1"/>
                </a:solidFill>
                <a:cs typeface="B Nazanin" pitchFamily="2" charset="-78"/>
              </a:rPr>
              <a:t>باعث می‌شود </a:t>
            </a:r>
            <a:r>
              <a:rPr lang="fa-IR" sz="1400" dirty="0" smtClean="0">
                <a:solidFill>
                  <a:schemeClr val="bg1"/>
                </a:solidFill>
                <a:cs typeface="B Nazanin" pitchFamily="2" charset="-78"/>
              </a:rPr>
              <a:t>تصویر کسی که </a:t>
            </a:r>
            <a:r>
              <a:rPr lang="fa-IR" sz="1400" dirty="0">
                <a:solidFill>
                  <a:schemeClr val="bg1"/>
                </a:solidFill>
                <a:cs typeface="B Nazanin" pitchFamily="2" charset="-78"/>
              </a:rPr>
              <a:t>با صدای بلندتر صحبت </a:t>
            </a:r>
            <a:r>
              <a:rPr lang="fa-IR" sz="1400" dirty="0" smtClean="0">
                <a:solidFill>
                  <a:schemeClr val="bg1"/>
                </a:solidFill>
                <a:cs typeface="B Nazanin" pitchFamily="2" charset="-78"/>
              </a:rPr>
              <a:t>می‌کند</a:t>
            </a:r>
            <a:r>
              <a:rPr lang="fa-IR" sz="1400" dirty="0">
                <a:solidFill>
                  <a:schemeClr val="bg1"/>
                </a:solidFill>
                <a:cs typeface="B Nazanin" pitchFamily="2" charset="-78"/>
              </a:rPr>
              <a:t>، </a:t>
            </a:r>
            <a:r>
              <a:rPr lang="fa-IR" sz="1400" dirty="0" smtClean="0">
                <a:solidFill>
                  <a:schemeClr val="bg1"/>
                </a:solidFill>
                <a:cs typeface="B Nazanin" pitchFamily="2" charset="-78"/>
              </a:rPr>
              <a:t>بزرگتر دیده شود</a:t>
            </a:r>
            <a:r>
              <a:rPr lang="fa-IR" sz="1400" dirty="0">
                <a:solidFill>
                  <a:schemeClr val="bg1"/>
                </a:solidFill>
                <a:cs typeface="B Nazanin" pitchFamily="2" charset="-78"/>
              </a:rPr>
              <a:t>.</a:t>
            </a:r>
          </a:p>
          <a:p>
            <a:pPr algn="just" rtl="1"/>
            <a:r>
              <a:rPr lang="fa-IR" sz="1400" dirty="0" smtClean="0">
                <a:solidFill>
                  <a:srgbClr val="FF0000"/>
                </a:solidFill>
              </a:rPr>
              <a:t>9- </a:t>
            </a:r>
            <a:r>
              <a:rPr lang="fa-IR" sz="1400" dirty="0" smtClean="0">
                <a:solidFill>
                  <a:schemeClr val="bg1"/>
                </a:solidFill>
                <a:cs typeface="B Nazanin" pitchFamily="2" charset="-78"/>
              </a:rPr>
              <a:t>برای انتخاب نحوه‌ی نمایش تصویر </a:t>
            </a:r>
            <a:r>
              <a:rPr lang="fa-IR" sz="1400" dirty="0">
                <a:solidFill>
                  <a:schemeClr val="bg1"/>
                </a:solidFill>
                <a:cs typeface="B Nazanin" pitchFamily="2" charset="-78"/>
              </a:rPr>
              <a:t>دریافتی از </a:t>
            </a:r>
            <a:r>
              <a:rPr lang="fa-IR" sz="1400" dirty="0" smtClean="0">
                <a:solidFill>
                  <a:schemeClr val="bg1"/>
                </a:solidFill>
                <a:cs typeface="B Nazanin" pitchFamily="2" charset="-78"/>
              </a:rPr>
              <a:t>دوربین خودتان در سه حالت، </a:t>
            </a:r>
            <a:r>
              <a:rPr lang="fa-IR" sz="1400" dirty="0">
                <a:solidFill>
                  <a:schemeClr val="bg1"/>
                </a:solidFill>
                <a:cs typeface="B Nazanin" pitchFamily="2" charset="-78"/>
              </a:rPr>
              <a:t>بر روی این قسمت کلیک </a:t>
            </a:r>
            <a:r>
              <a:rPr lang="fa-IR" sz="1400" dirty="0" smtClean="0">
                <a:solidFill>
                  <a:schemeClr val="bg1"/>
                </a:solidFill>
                <a:cs typeface="B Nazanin" pitchFamily="2" charset="-78"/>
              </a:rPr>
              <a:t>کنید</a:t>
            </a:r>
            <a:r>
              <a:rPr lang="fa-IR" sz="1400" dirty="0">
                <a:solidFill>
                  <a:schemeClr val="bg1"/>
                </a:solidFill>
                <a:cs typeface="B Nazanin" pitchFamily="2" charset="-78"/>
              </a:rPr>
              <a:t>.</a:t>
            </a:r>
          </a:p>
          <a:p>
            <a:pPr algn="just" rtl="1"/>
            <a:r>
              <a:rPr lang="fa-IR" sz="1400" dirty="0" smtClean="0">
                <a:solidFill>
                  <a:srgbClr val="FF0000"/>
                </a:solidFill>
              </a:rPr>
              <a:t>10-</a:t>
            </a:r>
            <a:r>
              <a:rPr lang="fa-IR" sz="1400" dirty="0" smtClean="0">
                <a:solidFill>
                  <a:srgbClr val="FF0000"/>
                </a:solidFill>
                <a:cs typeface="B Nazanin" pitchFamily="2" charset="-78"/>
              </a:rPr>
              <a:t> </a:t>
            </a:r>
            <a:r>
              <a:rPr lang="fa-IR" sz="1400" dirty="0">
                <a:solidFill>
                  <a:schemeClr val="bg1"/>
                </a:solidFill>
                <a:cs typeface="B Nazanin" pitchFamily="2" charset="-78"/>
              </a:rPr>
              <a:t>ب</a:t>
            </a:r>
            <a:r>
              <a:rPr lang="fa-IR" sz="1400" dirty="0" smtClean="0">
                <a:solidFill>
                  <a:schemeClr val="bg1"/>
                </a:solidFill>
                <a:cs typeface="B Nazanin" pitchFamily="2" charset="-78"/>
              </a:rPr>
              <a:t>رای خارج شدن از کنفرانس، </a:t>
            </a:r>
            <a:r>
              <a:rPr lang="fa-IR" sz="1400" dirty="0">
                <a:solidFill>
                  <a:schemeClr val="bg1"/>
                </a:solidFill>
                <a:cs typeface="B Nazanin" pitchFamily="2" charset="-78"/>
              </a:rPr>
              <a:t>بر روی این قسمت کلیک </a:t>
            </a:r>
            <a:r>
              <a:rPr lang="fa-IR" sz="1400" dirty="0" smtClean="0">
                <a:solidFill>
                  <a:schemeClr val="bg1"/>
                </a:solidFill>
                <a:cs typeface="B Nazanin" pitchFamily="2" charset="-78"/>
              </a:rPr>
              <a:t>کنید</a:t>
            </a:r>
            <a:r>
              <a:rPr lang="fa-IR" sz="1400" dirty="0">
                <a:solidFill>
                  <a:schemeClr val="bg1"/>
                </a:solidFill>
                <a:cs typeface="B Nazanin" pitchFamily="2" charset="-78"/>
              </a:rPr>
              <a:t>.</a:t>
            </a:r>
            <a:endParaRPr lang="fa-IR" sz="1400" dirty="0" smtClean="0">
              <a:solidFill>
                <a:schemeClr val="bg1"/>
              </a:solidFill>
              <a:cs typeface="B Nazanin" pitchFamily="2" charset="-78"/>
            </a:endParaRPr>
          </a:p>
        </p:txBody>
      </p:sp>
    </p:spTree>
    <p:extLst>
      <p:ext uri="{BB962C8B-B14F-4D97-AF65-F5344CB8AC3E}">
        <p14:creationId xmlns:p14="http://schemas.microsoft.com/office/powerpoint/2010/main" val="34110100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0724" y="1072783"/>
            <a:ext cx="6416847" cy="5568488"/>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ارسال پیام حین کنفرانس</a:t>
            </a:r>
            <a:endParaRPr lang="en-US" sz="2800" dirty="0"/>
          </a:p>
        </p:txBody>
      </p:sp>
      <p:sp>
        <p:nvSpPr>
          <p:cNvPr id="33" name="TextBox 32"/>
          <p:cNvSpPr txBox="1"/>
          <p:nvPr/>
        </p:nvSpPr>
        <p:spPr>
          <a:xfrm>
            <a:off x="681729" y="14478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34" name="Straight Arrow Connector 33"/>
          <p:cNvCxnSpPr>
            <a:stCxn id="33" idx="3"/>
          </p:cNvCxnSpPr>
          <p:nvPr/>
        </p:nvCxnSpPr>
        <p:spPr>
          <a:xfrm>
            <a:off x="994635" y="1632466"/>
            <a:ext cx="4586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81729" y="4789408"/>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cxnSp>
        <p:nvCxnSpPr>
          <p:cNvPr id="53" name="Straight Arrow Connector 52"/>
          <p:cNvCxnSpPr>
            <a:stCxn id="52" idx="3"/>
          </p:cNvCxnSpPr>
          <p:nvPr/>
        </p:nvCxnSpPr>
        <p:spPr>
          <a:xfrm>
            <a:off x="994635" y="4974074"/>
            <a:ext cx="4586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81729" y="5317175"/>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55" name="Straight Arrow Connector 54"/>
          <p:cNvCxnSpPr>
            <a:stCxn id="54" idx="3"/>
          </p:cNvCxnSpPr>
          <p:nvPr/>
        </p:nvCxnSpPr>
        <p:spPr>
          <a:xfrm>
            <a:off x="994635" y="5501841"/>
            <a:ext cx="4586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81729" y="5674425"/>
            <a:ext cx="312906" cy="369332"/>
          </a:xfrm>
          <a:prstGeom prst="rect">
            <a:avLst/>
          </a:prstGeom>
          <a:noFill/>
        </p:spPr>
        <p:txBody>
          <a:bodyPr wrap="none" rtlCol="0">
            <a:spAutoFit/>
          </a:bodyPr>
          <a:lstStyle/>
          <a:p>
            <a:r>
              <a:rPr lang="fa-IR" dirty="0">
                <a:solidFill>
                  <a:srgbClr val="FF0000"/>
                </a:solidFill>
              </a:rPr>
              <a:t>4</a:t>
            </a:r>
            <a:endParaRPr lang="en-US" dirty="0">
              <a:solidFill>
                <a:srgbClr val="FF0000"/>
              </a:solidFill>
            </a:endParaRPr>
          </a:p>
        </p:txBody>
      </p:sp>
      <p:cxnSp>
        <p:nvCxnSpPr>
          <p:cNvPr id="57" name="Straight Arrow Connector 56"/>
          <p:cNvCxnSpPr>
            <a:stCxn id="56" idx="3"/>
          </p:cNvCxnSpPr>
          <p:nvPr/>
        </p:nvCxnSpPr>
        <p:spPr>
          <a:xfrm>
            <a:off x="994635" y="5859091"/>
            <a:ext cx="4586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352800" y="1219200"/>
            <a:ext cx="4267200" cy="2677656"/>
          </a:xfrm>
          <a:prstGeom prst="rect">
            <a:avLst/>
          </a:prstGeom>
        </p:spPr>
        <p:txBody>
          <a:bodyPr wrap="square">
            <a:spAutoFit/>
          </a:bodyPr>
          <a:lstStyle/>
          <a:p>
            <a:pPr algn="just" rtl="1"/>
            <a:r>
              <a:rPr lang="fa-IR" sz="1400" dirty="0" smtClean="0">
                <a:solidFill>
                  <a:srgbClr val="FF0000"/>
                </a:solidFill>
              </a:rPr>
              <a:t>1-</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پنجره پیامهای ارسالی و دریافتی شما</a:t>
            </a:r>
          </a:p>
          <a:p>
            <a:pPr algn="just" rtl="1"/>
            <a:endParaRPr lang="fa-IR" sz="1400" dirty="0" smtClean="0">
              <a:solidFill>
                <a:schemeClr val="bg1"/>
              </a:solidFill>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برای ارسال پیام، گیرنده پیام خود را مشخص کنید. گیرنده پیش فرض همه است یعنی همه اعضای جلسه پیامتان را خواهند دید.</a:t>
            </a:r>
          </a:p>
          <a:p>
            <a:pPr algn="just" rtl="1"/>
            <a:endParaRPr lang="fa-IR" sz="1400" dirty="0" smtClean="0">
              <a:solidFill>
                <a:schemeClr val="bg1"/>
              </a:solidFill>
              <a:cs typeface="B Nazanin" pitchFamily="2" charset="-78"/>
            </a:endParaRPr>
          </a:p>
          <a:p>
            <a:pPr algn="just" rtl="1"/>
            <a:r>
              <a:rPr lang="fa-IR" sz="1400" dirty="0" smtClean="0">
                <a:solidFill>
                  <a:srgbClr val="FF0000"/>
                </a:solidFill>
              </a:rPr>
              <a:t>3-</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پس از تعیین گیرنده در بخش فوق، متن پیام ارسالی‌تان را اینجا تایپ کنید و سپس روی دکمه ارسال کلیک کنید.</a:t>
            </a:r>
          </a:p>
          <a:p>
            <a:pPr algn="just" rtl="1"/>
            <a:endParaRPr lang="fa-IR" sz="1400" dirty="0" smtClean="0">
              <a:solidFill>
                <a:schemeClr val="bg1"/>
              </a:solidFill>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پس از تایپ پیام‌تان، روی این دکمه کلیک کنید تا پیام ارسال شود.</a:t>
            </a:r>
          </a:p>
          <a:p>
            <a:pPr algn="just" rtl="1"/>
            <a:endParaRPr lang="fa-IR" sz="1400" dirty="0" smtClean="0">
              <a:solidFill>
                <a:schemeClr val="bg1"/>
              </a:solidFill>
              <a:cs typeface="B Nazanin" pitchFamily="2" charset="-78"/>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پس از ارسال یا خواندن پیام‌های موردنظرتان، روی این دکمه کلیک کنید تا پنجره ارسال پیام بسته شود.</a:t>
            </a:r>
          </a:p>
        </p:txBody>
      </p:sp>
      <p:sp>
        <p:nvSpPr>
          <p:cNvPr id="38" name="TextBox 37"/>
          <p:cNvSpPr txBox="1"/>
          <p:nvPr/>
        </p:nvSpPr>
        <p:spPr>
          <a:xfrm>
            <a:off x="685800" y="6107668"/>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9" name="Straight Arrow Connector 38"/>
          <p:cNvCxnSpPr>
            <a:stCxn id="38" idx="3"/>
          </p:cNvCxnSpPr>
          <p:nvPr/>
        </p:nvCxnSpPr>
        <p:spPr>
          <a:xfrm>
            <a:off x="998706" y="6292334"/>
            <a:ext cx="4586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791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295" y="929452"/>
            <a:ext cx="2914636" cy="563618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لیست مخاطبین</a:t>
            </a:r>
            <a:endParaRPr lang="en-US" sz="2800" dirty="0"/>
          </a:p>
        </p:txBody>
      </p:sp>
      <p:sp>
        <p:nvSpPr>
          <p:cNvPr id="7" name="Rectangle 6"/>
          <p:cNvSpPr/>
          <p:nvPr/>
        </p:nvSpPr>
        <p:spPr>
          <a:xfrm>
            <a:off x="0" y="2451018"/>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12" name="Straight Arrow Connector 11"/>
          <p:cNvCxnSpPr>
            <a:stCxn id="7" idx="3"/>
          </p:cNvCxnSpPr>
          <p:nvPr/>
        </p:nvCxnSpPr>
        <p:spPr>
          <a:xfrm>
            <a:off x="312906" y="2635684"/>
            <a:ext cx="5224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57600" y="3058638"/>
            <a:ext cx="312906" cy="369332"/>
          </a:xfrm>
          <a:prstGeom prst="rect">
            <a:avLst/>
          </a:prstGeom>
          <a:noFill/>
        </p:spPr>
        <p:txBody>
          <a:bodyPr wrap="none" rtlCol="0">
            <a:spAutoFit/>
          </a:bodyPr>
          <a:lstStyle/>
          <a:p>
            <a:r>
              <a:rPr lang="fa-IR" dirty="0" smtClean="0">
                <a:solidFill>
                  <a:srgbClr val="FF0000"/>
                </a:solidFill>
              </a:rPr>
              <a:t>4</a:t>
            </a:r>
            <a:endParaRPr lang="en-US" dirty="0">
              <a:solidFill>
                <a:srgbClr val="FF0000"/>
              </a:solidFill>
            </a:endParaRPr>
          </a:p>
        </p:txBody>
      </p:sp>
      <p:sp>
        <p:nvSpPr>
          <p:cNvPr id="9" name="Rectangle 8"/>
          <p:cNvSpPr/>
          <p:nvPr/>
        </p:nvSpPr>
        <p:spPr>
          <a:xfrm>
            <a:off x="3657600" y="3256438"/>
            <a:ext cx="312906" cy="369332"/>
          </a:xfrm>
          <a:prstGeom prst="rect">
            <a:avLst/>
          </a:prstGeom>
        </p:spPr>
        <p:txBody>
          <a:bodyPr wrap="none">
            <a:spAutoFit/>
          </a:bodyPr>
          <a:lstStyle/>
          <a:p>
            <a:r>
              <a:rPr lang="fa-IR" dirty="0" smtClean="0">
                <a:solidFill>
                  <a:srgbClr val="FF0000"/>
                </a:solidFill>
              </a:rPr>
              <a:t>5</a:t>
            </a:r>
            <a:endParaRPr lang="en-US" dirty="0">
              <a:solidFill>
                <a:srgbClr val="FF0000"/>
              </a:solidFill>
            </a:endParaRPr>
          </a:p>
        </p:txBody>
      </p:sp>
      <p:sp>
        <p:nvSpPr>
          <p:cNvPr id="10" name="Rectangle 9"/>
          <p:cNvSpPr/>
          <p:nvPr/>
        </p:nvSpPr>
        <p:spPr>
          <a:xfrm>
            <a:off x="-13648" y="2861789"/>
            <a:ext cx="312906" cy="369332"/>
          </a:xfrm>
          <a:prstGeom prst="rect">
            <a:avLst/>
          </a:prstGeom>
        </p:spPr>
        <p:txBody>
          <a:bodyPr wrap="none">
            <a:spAutoFit/>
          </a:bodyPr>
          <a:lstStyle/>
          <a:p>
            <a:r>
              <a:rPr lang="fa-IR" dirty="0" smtClean="0">
                <a:solidFill>
                  <a:srgbClr val="FF0000"/>
                </a:solidFill>
              </a:rPr>
              <a:t>3</a:t>
            </a:r>
            <a:endParaRPr lang="en-US" dirty="0"/>
          </a:p>
        </p:txBody>
      </p:sp>
      <p:cxnSp>
        <p:nvCxnSpPr>
          <p:cNvPr id="13" name="Straight Arrow Connector 12"/>
          <p:cNvCxnSpPr>
            <a:stCxn id="10" idx="3"/>
          </p:cNvCxnSpPr>
          <p:nvPr/>
        </p:nvCxnSpPr>
        <p:spPr>
          <a:xfrm>
            <a:off x="299258" y="3046455"/>
            <a:ext cx="274856" cy="552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a:off x="2816333" y="3243304"/>
            <a:ext cx="841267" cy="13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1"/>
          </p:cNvCxnSpPr>
          <p:nvPr/>
        </p:nvCxnSpPr>
        <p:spPr>
          <a:xfrm flipH="1" flipV="1">
            <a:off x="2816333" y="3427970"/>
            <a:ext cx="841267" cy="13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283987" y="1143000"/>
            <a:ext cx="4505029" cy="3539430"/>
          </a:xfrm>
          <a:prstGeom prst="rect">
            <a:avLst/>
          </a:prstGeom>
        </p:spPr>
        <p:txBody>
          <a:bodyPr wrap="square">
            <a:spAutoFit/>
          </a:bodyPr>
          <a:lstStyle/>
          <a:p>
            <a:pPr algn="just" rtl="1"/>
            <a:r>
              <a:rPr lang="en-US" sz="1400" dirty="0">
                <a:solidFill>
                  <a:srgbClr val="FF0000"/>
                </a:solidFill>
              </a:rPr>
              <a:t>1</a:t>
            </a:r>
            <a:r>
              <a:rPr lang="fa-IR" sz="1400" dirty="0">
                <a:solidFill>
                  <a:srgbClr val="FF0000"/>
                </a:solidFill>
              </a:rPr>
              <a:t>-</a:t>
            </a:r>
            <a:r>
              <a:rPr lang="fa-IR" sz="1400" dirty="0">
                <a:cs typeface="B Nazanin" pitchFamily="2" charset="-78"/>
              </a:rPr>
              <a:t> </a:t>
            </a:r>
            <a:r>
              <a:rPr lang="fa-IR" sz="1400" dirty="0" smtClean="0">
                <a:cs typeface="B Nazanin" pitchFamily="2" charset="-78"/>
              </a:rPr>
              <a:t>جستجو و تماس با </a:t>
            </a:r>
            <a:r>
              <a:rPr lang="fa-IR" sz="1400" dirty="0">
                <a:cs typeface="B Nazanin" pitchFamily="2" charset="-78"/>
              </a:rPr>
              <a:t>فردی که می‌خواهید با او تماس بگیرید.</a:t>
            </a:r>
          </a:p>
          <a:p>
            <a:pPr algn="just" rtl="1"/>
            <a:endParaRPr lang="en-US" sz="1400" dirty="0">
              <a:solidFill>
                <a:srgbClr val="FF0000"/>
              </a:solidFill>
            </a:endParaRPr>
          </a:p>
          <a:p>
            <a:pPr algn="just" rtl="1"/>
            <a:r>
              <a:rPr lang="fa-IR" sz="1400" dirty="0">
                <a:solidFill>
                  <a:srgbClr val="FF0000"/>
                </a:solidFill>
              </a:rPr>
              <a:t>2- </a:t>
            </a:r>
            <a:r>
              <a:rPr lang="fa-IR" sz="1400" dirty="0">
                <a:cs typeface="B Nazanin" pitchFamily="2" charset="-78"/>
              </a:rPr>
              <a:t>نمایش تماس‌های اخیرتان شامل کلیه تماس‌های ارسالی / دریافتی موفق یا ناموفق شما</a:t>
            </a:r>
          </a:p>
          <a:p>
            <a:pPr algn="just" rtl="1"/>
            <a:endParaRPr lang="fa-IR" sz="1400" dirty="0">
              <a:cs typeface="B Nazanin" pitchFamily="2" charset="-78"/>
            </a:endParaRPr>
          </a:p>
          <a:p>
            <a:pPr algn="just" rtl="1"/>
            <a:r>
              <a:rPr lang="fa-IR" sz="1400" dirty="0">
                <a:solidFill>
                  <a:srgbClr val="FF0000"/>
                </a:solidFill>
              </a:rPr>
              <a:t>3- </a:t>
            </a:r>
            <a:r>
              <a:rPr lang="fa-IR" sz="1400" dirty="0">
                <a:cs typeface="B Nazanin" pitchFamily="2" charset="-78"/>
              </a:rPr>
              <a:t>به طور پیش فرض در این بخش، لیست </a:t>
            </a:r>
            <a:r>
              <a:rPr lang="fa-IR" sz="1400" dirty="0" smtClean="0">
                <a:cs typeface="B Nazanin" pitchFamily="2" charset="-78"/>
              </a:rPr>
              <a:t>مخاطبین تماسهای روزمره‌تان نمایش </a:t>
            </a:r>
            <a:r>
              <a:rPr lang="fa-IR" sz="1400" dirty="0">
                <a:cs typeface="B Nazanin" pitchFamily="2" charset="-78"/>
              </a:rPr>
              <a:t>داده می‌شود. اما در صورتی که فردی را جستجو کنید، در این بخش لیست نتیجه جستجو نمایش داده می‌شود.</a:t>
            </a:r>
          </a:p>
          <a:p>
            <a:pPr algn="just" rtl="1"/>
            <a:endParaRPr lang="fa-IR" sz="1400" dirty="0">
              <a:cs typeface="B Nazanin" pitchFamily="2" charset="-78"/>
            </a:endParaRPr>
          </a:p>
          <a:p>
            <a:pPr algn="just" rtl="1"/>
            <a:r>
              <a:rPr lang="fa-IR" sz="1400" dirty="0">
                <a:solidFill>
                  <a:srgbClr val="FF0000"/>
                </a:solidFill>
              </a:rPr>
              <a:t>4-</a:t>
            </a:r>
            <a:r>
              <a:rPr lang="fa-IR" sz="1400" dirty="0">
                <a:solidFill>
                  <a:srgbClr val="FF0000"/>
                </a:solidFill>
                <a:cs typeface="B Nazanin" pitchFamily="2" charset="-78"/>
              </a:rPr>
              <a:t> </a:t>
            </a:r>
            <a:r>
              <a:rPr lang="fa-IR" sz="1400" dirty="0">
                <a:cs typeface="B Nazanin" pitchFamily="2" charset="-78"/>
              </a:rPr>
              <a:t>جستجوی افراد براساس نام کاربری، نام فرد یا شماره‌ی آنها صورت می‌گیرد.</a:t>
            </a:r>
          </a:p>
          <a:p>
            <a:pPr algn="just" rtl="1"/>
            <a:endParaRPr lang="fa-IR" sz="1400" dirty="0">
              <a:cs typeface="B Nazanin" pitchFamily="2" charset="-78"/>
            </a:endParaRPr>
          </a:p>
          <a:p>
            <a:pPr algn="just" rtl="1"/>
            <a:r>
              <a:rPr lang="fa-IR" sz="1400" dirty="0">
                <a:solidFill>
                  <a:srgbClr val="FF0000"/>
                </a:solidFill>
              </a:rPr>
              <a:t>5- </a:t>
            </a:r>
            <a:r>
              <a:rPr lang="fa-IR" sz="1400" dirty="0">
                <a:cs typeface="B Nazanin" pitchFamily="2" charset="-78"/>
              </a:rPr>
              <a:t>نمایش تمامی افرادی که در حال حاضر آنلاین هستند. </a:t>
            </a:r>
          </a:p>
          <a:p>
            <a:pPr algn="just" rtl="1"/>
            <a:endParaRPr lang="fa-IR" sz="1400" dirty="0">
              <a:solidFill>
                <a:srgbClr val="FF0000"/>
              </a:solidFill>
              <a:cs typeface="B Nazanin" pitchFamily="2" charset="-78"/>
            </a:endParaRPr>
          </a:p>
          <a:p>
            <a:pPr algn="just" rtl="1"/>
            <a:r>
              <a:rPr lang="fa-IR" sz="1400" dirty="0">
                <a:solidFill>
                  <a:srgbClr val="FF0000"/>
                </a:solidFill>
              </a:rPr>
              <a:t>6- </a:t>
            </a:r>
            <a:r>
              <a:rPr lang="fa-IR" sz="1400" dirty="0">
                <a:cs typeface="B Nazanin" pitchFamily="2" charset="-78"/>
              </a:rPr>
              <a:t>هر سطر در این لیست، شامل نام و آیکون فرد است. برای تماس با هر فرد روی سطرش کلیک کنید. آیکون هر فرد نیز وضعیت فعلی وی (آفلاین، آنلاین، مشغول کنفرانس و ... ) را نشان می دهد</a:t>
            </a:r>
            <a:r>
              <a:rPr lang="fa-IR" sz="1400" dirty="0" smtClean="0">
                <a:cs typeface="B Nazanin" pitchFamily="2" charset="-78"/>
              </a:rPr>
              <a:t>. (تمامی </a:t>
            </a:r>
            <a:endParaRPr lang="fa-IR" sz="1400" dirty="0">
              <a:cs typeface="B Nazanin" pitchFamily="2" charset="-78"/>
            </a:endParaRPr>
          </a:p>
        </p:txBody>
      </p:sp>
      <p:sp>
        <p:nvSpPr>
          <p:cNvPr id="39" name="Rectangle 38"/>
          <p:cNvSpPr/>
          <p:nvPr/>
        </p:nvSpPr>
        <p:spPr>
          <a:xfrm>
            <a:off x="3670274" y="3986685"/>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40" name="Straight Arrow Connector 39"/>
          <p:cNvCxnSpPr>
            <a:stCxn id="39" idx="1"/>
          </p:cNvCxnSpPr>
          <p:nvPr/>
        </p:nvCxnSpPr>
        <p:spPr>
          <a:xfrm flipH="1">
            <a:off x="3012708" y="4171351"/>
            <a:ext cx="6575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3657600" y="2467245"/>
            <a:ext cx="312906" cy="369332"/>
          </a:xfrm>
          <a:prstGeom prst="rect">
            <a:avLst/>
          </a:prstGeom>
        </p:spPr>
        <p:txBody>
          <a:bodyPr wrap="none">
            <a:spAutoFit/>
          </a:bodyPr>
          <a:lstStyle/>
          <a:p>
            <a:r>
              <a:rPr lang="fa-IR" dirty="0" smtClean="0">
                <a:solidFill>
                  <a:srgbClr val="FF0000"/>
                </a:solidFill>
              </a:rPr>
              <a:t>1</a:t>
            </a:r>
            <a:endParaRPr lang="en-US" dirty="0"/>
          </a:p>
        </p:txBody>
      </p:sp>
      <p:cxnSp>
        <p:nvCxnSpPr>
          <p:cNvPr id="82" name="Straight Arrow Connector 81"/>
          <p:cNvCxnSpPr>
            <a:stCxn id="81" idx="1"/>
          </p:cNvCxnSpPr>
          <p:nvPr/>
        </p:nvCxnSpPr>
        <p:spPr>
          <a:xfrm flipH="1" flipV="1">
            <a:off x="3012708" y="2635684"/>
            <a:ext cx="644892" cy="162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746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آیکون نمایش وضعیت افراد</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1956037634"/>
              </p:ext>
            </p:extLst>
          </p:nvPr>
        </p:nvGraphicFramePr>
        <p:xfrm>
          <a:off x="1752600" y="1676400"/>
          <a:ext cx="6096000" cy="3635248"/>
        </p:xfrm>
        <a:graphic>
          <a:graphicData uri="http://schemas.openxmlformats.org/drawingml/2006/table">
            <a:tbl>
              <a:tblPr firstRow="1" bandRow="1">
                <a:tableStyleId>{C4B1156A-380E-4F78-BDF5-A606A8083BF9}</a:tableStyleId>
              </a:tblPr>
              <a:tblGrid>
                <a:gridCol w="5410200"/>
                <a:gridCol w="685800"/>
              </a:tblGrid>
              <a:tr h="370840">
                <a:tc>
                  <a:txBody>
                    <a:bodyPr/>
                    <a:lstStyle/>
                    <a:p>
                      <a:pPr algn="just" rtl="1"/>
                      <a:r>
                        <a:rPr lang="fa-IR" sz="1400" b="1" kern="1200" dirty="0" smtClean="0">
                          <a:solidFill>
                            <a:srgbClr val="0070C0"/>
                          </a:solidFill>
                          <a:effectLst/>
                          <a:cs typeface="B Nazanin" pitchFamily="2" charset="-78"/>
                        </a:rPr>
                        <a:t>آفلاین</a:t>
                      </a:r>
                      <a:r>
                        <a:rPr lang="fa-IR" sz="1400" b="0" kern="1200" dirty="0" smtClean="0">
                          <a:effectLst/>
                          <a:cs typeface="B Nazanin" pitchFamily="2" charset="-78"/>
                        </a:rPr>
                        <a:t>: </a:t>
                      </a:r>
                      <a:r>
                        <a:rPr lang="ar-SA" sz="1400" b="0" kern="1200" dirty="0" smtClean="0">
                          <a:effectLst/>
                          <a:cs typeface="B Nazanin" pitchFamily="2" charset="-78"/>
                        </a:rPr>
                        <a:t>کاربر </a:t>
                      </a:r>
                      <a:r>
                        <a:rPr lang="fa-IR" sz="1400" b="0" kern="1200" dirty="0" smtClean="0">
                          <a:effectLst/>
                          <a:cs typeface="B Nazanin" pitchFamily="2" charset="-78"/>
                        </a:rPr>
                        <a:t>آفلاین </a:t>
                      </a:r>
                      <a:r>
                        <a:rPr lang="ar-SA" sz="1400" b="0" kern="1200" dirty="0" smtClean="0">
                          <a:effectLst/>
                          <a:cs typeface="B Nazanin" pitchFamily="2" charset="-78"/>
                        </a:rPr>
                        <a:t>است. </a:t>
                      </a:r>
                      <a:r>
                        <a:rPr lang="fa-IR" sz="1400" b="0" kern="1200" dirty="0" smtClean="0">
                          <a:effectLst/>
                          <a:cs typeface="B Nazanin" pitchFamily="2" charset="-78"/>
                        </a:rPr>
                        <a:t>بنابراین </a:t>
                      </a:r>
                      <a:r>
                        <a:rPr lang="ar-SA" sz="1400" b="0" kern="1200" dirty="0" smtClean="0">
                          <a:effectLst/>
                          <a:cs typeface="B Nazanin" pitchFamily="2" charset="-78"/>
                        </a:rPr>
                        <a:t>نمي‌توانيد </a:t>
                      </a:r>
                      <a:r>
                        <a:rPr lang="fa-IR" sz="1400" b="0" kern="1200" dirty="0" smtClean="0">
                          <a:effectLst/>
                          <a:cs typeface="B Nazanin" pitchFamily="2" charset="-78"/>
                        </a:rPr>
                        <a:t>با او </a:t>
                      </a:r>
                      <a:r>
                        <a:rPr lang="ar-SA" sz="1400" b="0" kern="1200" smtClean="0">
                          <a:effectLst/>
                          <a:cs typeface="B Nazanin" pitchFamily="2" charset="-78"/>
                        </a:rPr>
                        <a:t>تماس مستقيم </a:t>
                      </a:r>
                      <a:r>
                        <a:rPr lang="ar-SA" sz="1400" b="0" kern="1200" dirty="0" smtClean="0">
                          <a:effectLst/>
                          <a:cs typeface="B Nazanin" pitchFamily="2" charset="-78"/>
                        </a:rPr>
                        <a:t>برقرار نماييد</a:t>
                      </a:r>
                      <a:r>
                        <a:rPr lang="fa-IR" sz="1400" b="0" kern="1200" dirty="0" smtClean="0">
                          <a:effectLst/>
                          <a:cs typeface="B Nazanin" pitchFamily="2" charset="-78"/>
                        </a:rPr>
                        <a:t>.</a:t>
                      </a:r>
                      <a:endParaRPr lang="en-US" sz="1400" b="0" dirty="0">
                        <a:cs typeface="B Nazanin" pitchFamily="2" charset="-78"/>
                      </a:endParaRPr>
                    </a:p>
                  </a:txBody>
                  <a:tcPr/>
                </a:tc>
                <a:tc>
                  <a:txBody>
                    <a:bodyPr/>
                    <a:lstStyle/>
                    <a:p>
                      <a:pPr algn="just" rtl="1"/>
                      <a:endParaRPr lang="en-US" dirty="0"/>
                    </a:p>
                  </a:txBody>
                  <a:tcPr/>
                </a:tc>
              </a:tr>
              <a:tr h="370840">
                <a:tc>
                  <a:txBody>
                    <a:bodyPr/>
                    <a:lstStyle/>
                    <a:p>
                      <a:pPr marL="0" marR="0" algn="just" rtl="1">
                        <a:spcBef>
                          <a:spcPts val="0"/>
                        </a:spcBef>
                        <a:spcAft>
                          <a:spcPts val="0"/>
                        </a:spcAft>
                      </a:pPr>
                      <a:r>
                        <a:rPr lang="fa-IR" sz="1400" b="1" kern="1200" dirty="0" smtClean="0">
                          <a:solidFill>
                            <a:srgbClr val="0070C0"/>
                          </a:solidFill>
                          <a:effectLst/>
                          <a:latin typeface="+mn-lt"/>
                          <a:ea typeface="+mn-ea"/>
                          <a:cs typeface="B Nazanin" pitchFamily="2" charset="-78"/>
                        </a:rPr>
                        <a:t>در</a:t>
                      </a:r>
                      <a:r>
                        <a:rPr lang="fa-IR" sz="1400" b="1" kern="1200" baseline="0" dirty="0" smtClean="0">
                          <a:solidFill>
                            <a:srgbClr val="0070C0"/>
                          </a:solidFill>
                          <a:effectLst/>
                          <a:latin typeface="+mn-lt"/>
                          <a:ea typeface="+mn-ea"/>
                          <a:cs typeface="B Nazanin" pitchFamily="2" charset="-78"/>
                        </a:rPr>
                        <a:t> دسترس</a:t>
                      </a:r>
                      <a:r>
                        <a:rPr lang="ar-SA" sz="1400" b="0" kern="1200" dirty="0" smtClean="0">
                          <a:solidFill>
                            <a:schemeClr val="dk1"/>
                          </a:solidFill>
                          <a:effectLst/>
                          <a:latin typeface="+mn-lt"/>
                          <a:ea typeface="+mn-ea"/>
                          <a:cs typeface="B Nazanin" pitchFamily="2" charset="-78"/>
                        </a:rPr>
                        <a:t>: کاربر </a:t>
                      </a:r>
                      <a:r>
                        <a:rPr lang="fa-IR" sz="1400" b="0" kern="1200" dirty="0" smtClean="0">
                          <a:solidFill>
                            <a:schemeClr val="dk1"/>
                          </a:solidFill>
                          <a:effectLst/>
                          <a:latin typeface="+mn-lt"/>
                          <a:ea typeface="+mn-ea"/>
                          <a:cs typeface="B Nazanin" pitchFamily="2" charset="-78"/>
                        </a:rPr>
                        <a:t>آنلاین می‌باشد و </a:t>
                      </a:r>
                      <a:r>
                        <a:rPr lang="ar-SA" sz="1400" b="0" kern="1200" dirty="0" smtClean="0">
                          <a:solidFill>
                            <a:schemeClr val="dk1"/>
                          </a:solidFill>
                          <a:effectLst/>
                          <a:latin typeface="+mn-lt"/>
                          <a:ea typeface="+mn-ea"/>
                          <a:cs typeface="B Nazanin" pitchFamily="2" charset="-78"/>
                        </a:rPr>
                        <a:t>براي </a:t>
                      </a:r>
                      <a:r>
                        <a:rPr lang="ar-SA" sz="1400" b="0" kern="1200" dirty="0">
                          <a:solidFill>
                            <a:schemeClr val="dk1"/>
                          </a:solidFill>
                          <a:effectLst/>
                          <a:latin typeface="+mn-lt"/>
                          <a:ea typeface="+mn-ea"/>
                          <a:cs typeface="B Nazanin" pitchFamily="2" charset="-78"/>
                        </a:rPr>
                        <a:t>تماس </a:t>
                      </a:r>
                      <a:r>
                        <a:rPr lang="fa-IR" sz="1400" b="0" kern="1200" dirty="0" smtClean="0">
                          <a:solidFill>
                            <a:schemeClr val="dk1"/>
                          </a:solidFill>
                          <a:effectLst/>
                          <a:latin typeface="+mn-lt"/>
                          <a:ea typeface="+mn-ea"/>
                          <a:cs typeface="B Nazanin" pitchFamily="2" charset="-78"/>
                        </a:rPr>
                        <a:t>دونفره</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یا </a:t>
                      </a:r>
                      <a:r>
                        <a:rPr lang="ar-SA" sz="1400" b="0" kern="1200" dirty="0" smtClean="0">
                          <a:solidFill>
                            <a:schemeClr val="dk1"/>
                          </a:solidFill>
                          <a:effectLst/>
                          <a:latin typeface="+mn-lt"/>
                          <a:ea typeface="+mn-ea"/>
                          <a:cs typeface="B Nazanin" pitchFamily="2" charset="-78"/>
                        </a:rPr>
                        <a:t>دعوت </a:t>
                      </a:r>
                      <a:r>
                        <a:rPr lang="ar-SA" sz="1400" b="0" kern="1200" dirty="0">
                          <a:solidFill>
                            <a:schemeClr val="dk1"/>
                          </a:solidFill>
                          <a:effectLst/>
                          <a:latin typeface="+mn-lt"/>
                          <a:ea typeface="+mn-ea"/>
                          <a:cs typeface="B Nazanin" pitchFamily="2" charset="-78"/>
                        </a:rPr>
                        <a:t>به جلسه </a:t>
                      </a:r>
                      <a:r>
                        <a:rPr lang="fa-IR" sz="1400" b="0" kern="1200" dirty="0" smtClean="0">
                          <a:solidFill>
                            <a:schemeClr val="dk1"/>
                          </a:solidFill>
                          <a:effectLst/>
                          <a:latin typeface="+mn-lt"/>
                          <a:ea typeface="+mn-ea"/>
                          <a:cs typeface="B Nazanin" pitchFamily="2" charset="-78"/>
                        </a:rPr>
                        <a:t>گروهی د</a:t>
                      </a:r>
                      <a:r>
                        <a:rPr lang="ar-SA" sz="1400" b="0" kern="1200" dirty="0" smtClean="0">
                          <a:solidFill>
                            <a:schemeClr val="dk1"/>
                          </a:solidFill>
                          <a:effectLst/>
                          <a:latin typeface="+mn-lt"/>
                          <a:ea typeface="+mn-ea"/>
                          <a:cs typeface="B Nazanin" pitchFamily="2" charset="-78"/>
                        </a:rPr>
                        <a:t>ر </a:t>
                      </a:r>
                      <a:r>
                        <a:rPr lang="ar-SA" sz="1400" b="0" kern="1200" dirty="0">
                          <a:solidFill>
                            <a:schemeClr val="dk1"/>
                          </a:solidFill>
                          <a:effectLst/>
                          <a:latin typeface="+mn-lt"/>
                          <a:ea typeface="+mn-ea"/>
                          <a:cs typeface="B Nazanin" pitchFamily="2" charset="-78"/>
                        </a:rPr>
                        <a:t>دسترس است</a:t>
                      </a:r>
                      <a:r>
                        <a:rPr lang="ar-SA" sz="1400" b="0" kern="1200" dirty="0" smtClean="0">
                          <a:solidFill>
                            <a:schemeClr val="dk1"/>
                          </a:solidFill>
                          <a:effectLst/>
                          <a:latin typeface="+mn-lt"/>
                          <a:ea typeface="+mn-ea"/>
                          <a:cs typeface="B Nazanin" pitchFamily="2" charset="-78"/>
                        </a:rPr>
                        <a:t>.</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ar-SA" sz="1400" b="1" kern="1200" dirty="0" smtClean="0">
                          <a:solidFill>
                            <a:srgbClr val="0070C0"/>
                          </a:solidFill>
                          <a:effectLst/>
                          <a:latin typeface="+mn-lt"/>
                          <a:ea typeface="+mn-ea"/>
                          <a:cs typeface="B Nazanin" pitchFamily="2" charset="-78"/>
                        </a:rPr>
                        <a:t>مشغول</a:t>
                      </a:r>
                      <a:r>
                        <a:rPr lang="ar-SA" sz="1400" b="0" kern="1200" dirty="0" smtClean="0">
                          <a:solidFill>
                            <a:schemeClr val="dk1"/>
                          </a:solidFill>
                          <a:effectLst/>
                          <a:latin typeface="+mn-lt"/>
                          <a:ea typeface="+mn-ea"/>
                          <a:cs typeface="B Nazanin" pitchFamily="2" charset="-78"/>
                        </a:rPr>
                        <a:t>: کاربر </a:t>
                      </a:r>
                      <a:r>
                        <a:rPr lang="fa-IR" sz="1400" b="0" kern="1200" dirty="0" smtClean="0">
                          <a:solidFill>
                            <a:schemeClr val="dk1"/>
                          </a:solidFill>
                          <a:effectLst/>
                          <a:latin typeface="+mn-lt"/>
                          <a:ea typeface="+mn-ea"/>
                          <a:cs typeface="B Nazanin" pitchFamily="2" charset="-78"/>
                        </a:rPr>
                        <a:t>مشغول</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تماسی دونفره یا جلسه</a:t>
                      </a:r>
                      <a:r>
                        <a:rPr lang="fa-IR" sz="1400" b="0" kern="1200" baseline="0" dirty="0" smtClean="0">
                          <a:solidFill>
                            <a:schemeClr val="dk1"/>
                          </a:solidFill>
                          <a:effectLst/>
                          <a:latin typeface="+mn-lt"/>
                          <a:ea typeface="+mn-ea"/>
                          <a:cs typeface="B Nazanin" pitchFamily="2" charset="-78"/>
                        </a:rPr>
                        <a:t> ای گروه</a:t>
                      </a:r>
                      <a:r>
                        <a:rPr lang="fa-IR" sz="1400" b="0" kern="1200" dirty="0" smtClean="0">
                          <a:solidFill>
                            <a:schemeClr val="dk1"/>
                          </a:solidFill>
                          <a:effectLst/>
                          <a:latin typeface="+mn-lt"/>
                          <a:ea typeface="+mn-ea"/>
                          <a:cs typeface="B Nazanin" pitchFamily="2" charset="-78"/>
                        </a:rPr>
                        <a:t>ی است.</a:t>
                      </a:r>
                      <a:r>
                        <a:rPr lang="ar-SA" sz="1400" b="0" kern="1200" dirty="0" smtClean="0">
                          <a:solidFill>
                            <a:schemeClr val="dk1"/>
                          </a:solidFill>
                          <a:effectLst/>
                          <a:latin typeface="+mn-lt"/>
                          <a:ea typeface="+mn-ea"/>
                          <a:cs typeface="B Nazanin" pitchFamily="2" charset="-78"/>
                        </a:rPr>
                        <a:t> نمي‌توانيد </a:t>
                      </a:r>
                      <a:r>
                        <a:rPr lang="ar-SA" sz="1400" b="0" kern="1200" dirty="0">
                          <a:solidFill>
                            <a:schemeClr val="dk1"/>
                          </a:solidFill>
                          <a:effectLst/>
                          <a:latin typeface="+mn-lt"/>
                          <a:ea typeface="+mn-ea"/>
                          <a:cs typeface="B Nazanin" pitchFamily="2" charset="-78"/>
                        </a:rPr>
                        <a:t>با او تماس </a:t>
                      </a:r>
                      <a:r>
                        <a:rPr lang="fa-IR" sz="1400" b="0" kern="1200" dirty="0" smtClean="0">
                          <a:solidFill>
                            <a:schemeClr val="dk1"/>
                          </a:solidFill>
                          <a:effectLst/>
                          <a:latin typeface="+mn-lt"/>
                          <a:ea typeface="+mn-ea"/>
                          <a:cs typeface="B Nazanin" pitchFamily="2" charset="-78"/>
                        </a:rPr>
                        <a:t>بگیری</a:t>
                      </a:r>
                      <a:r>
                        <a:rPr lang="ar-SA" sz="1400" b="0" kern="1200" dirty="0" smtClean="0">
                          <a:solidFill>
                            <a:schemeClr val="dk1"/>
                          </a:solidFill>
                          <a:effectLst/>
                          <a:latin typeface="+mn-lt"/>
                          <a:ea typeface="+mn-ea"/>
                          <a:cs typeface="B Nazanin" pitchFamily="2" charset="-78"/>
                        </a:rPr>
                        <a:t>د يا </a:t>
                      </a:r>
                      <a:r>
                        <a:rPr lang="ar-SA" sz="1400" b="0" kern="1200" dirty="0">
                          <a:solidFill>
                            <a:schemeClr val="dk1"/>
                          </a:solidFill>
                          <a:effectLst/>
                          <a:latin typeface="+mn-lt"/>
                          <a:ea typeface="+mn-ea"/>
                          <a:cs typeface="B Nazanin" pitchFamily="2" charset="-78"/>
                        </a:rPr>
                        <a:t>او را به </a:t>
                      </a:r>
                      <a:r>
                        <a:rPr lang="ar-SA" sz="1400" b="0" kern="1200" dirty="0" smtClean="0">
                          <a:solidFill>
                            <a:schemeClr val="dk1"/>
                          </a:solidFill>
                          <a:effectLst/>
                          <a:latin typeface="+mn-lt"/>
                          <a:ea typeface="+mn-ea"/>
                          <a:cs typeface="B Nazanin" pitchFamily="2" charset="-78"/>
                        </a:rPr>
                        <a:t>اتاق</a:t>
                      </a:r>
                      <a:r>
                        <a:rPr lang="fa-IR" sz="1400" b="0" kern="1200" dirty="0" smtClean="0">
                          <a:solidFill>
                            <a:schemeClr val="dk1"/>
                          </a:solidFill>
                          <a:effectLst/>
                          <a:latin typeface="+mn-lt"/>
                          <a:ea typeface="+mn-ea"/>
                          <a:cs typeface="B Nazanin" pitchFamily="2" charset="-78"/>
                        </a:rPr>
                        <a:t> جلسه</a:t>
                      </a:r>
                      <a:r>
                        <a:rPr lang="ar-SA" sz="1400" b="0" kern="1200" dirty="0" smtClean="0">
                          <a:solidFill>
                            <a:schemeClr val="dk1"/>
                          </a:solidFill>
                          <a:effectLst/>
                          <a:latin typeface="+mn-lt"/>
                          <a:ea typeface="+mn-ea"/>
                          <a:cs typeface="B Nazanin" pitchFamily="2" charset="-78"/>
                        </a:rPr>
                        <a:t> خود</a:t>
                      </a:r>
                      <a:r>
                        <a:rPr lang="fa-IR" sz="1400" b="0" kern="1200" dirty="0" smtClean="0">
                          <a:solidFill>
                            <a:schemeClr val="dk1"/>
                          </a:solidFill>
                          <a:effectLst/>
                          <a:latin typeface="+mn-lt"/>
                          <a:ea typeface="+mn-ea"/>
                          <a:cs typeface="B Nazanin" pitchFamily="2" charset="-78"/>
                        </a:rPr>
                        <a:t>تان</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دعوت نماييد</a:t>
                      </a:r>
                      <a:r>
                        <a:rPr lang="ar-SA" sz="1400" b="0" kern="1200" dirty="0" smtClean="0">
                          <a:solidFill>
                            <a:schemeClr val="dk1"/>
                          </a:solidFill>
                          <a:effectLst/>
                          <a:latin typeface="+mn-lt"/>
                          <a:ea typeface="+mn-ea"/>
                          <a:cs typeface="B Nazanin" pitchFamily="2" charset="-78"/>
                        </a:rPr>
                        <a:t>.</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ar-SA" sz="1400" b="1" kern="1200" dirty="0" smtClean="0">
                          <a:solidFill>
                            <a:srgbClr val="0070C0"/>
                          </a:solidFill>
                          <a:effectLst/>
                          <a:latin typeface="+mn-lt"/>
                          <a:ea typeface="+mn-ea"/>
                          <a:cs typeface="B Nazanin" pitchFamily="2" charset="-78"/>
                        </a:rPr>
                        <a:t>ح</a:t>
                      </a:r>
                      <a:r>
                        <a:rPr lang="fa-IR" sz="1400" b="1" kern="1200" dirty="0" smtClean="0">
                          <a:solidFill>
                            <a:srgbClr val="0070C0"/>
                          </a:solidFill>
                          <a:effectLst/>
                          <a:latin typeface="+mn-lt"/>
                          <a:ea typeface="+mn-ea"/>
                          <a:cs typeface="B Nazanin" pitchFamily="2" charset="-78"/>
                        </a:rPr>
                        <a:t>ا</a:t>
                      </a:r>
                      <a:r>
                        <a:rPr lang="ar-SA" sz="1400" b="1" kern="1200" dirty="0" smtClean="0">
                          <a:solidFill>
                            <a:srgbClr val="0070C0"/>
                          </a:solidFill>
                          <a:effectLst/>
                          <a:latin typeface="+mn-lt"/>
                          <a:ea typeface="+mn-ea"/>
                          <a:cs typeface="B Nazanin" pitchFamily="2" charset="-78"/>
                        </a:rPr>
                        <a:t>ضر در اتاق</a:t>
                      </a:r>
                      <a:r>
                        <a:rPr lang="ar-SA" sz="1400" b="0" kern="1200" dirty="0" smtClean="0">
                          <a:solidFill>
                            <a:schemeClr val="dk1"/>
                          </a:solidFill>
                          <a:effectLst/>
                          <a:latin typeface="+mn-lt"/>
                          <a:ea typeface="+mn-ea"/>
                          <a:cs typeface="B Nazanin" pitchFamily="2" charset="-78"/>
                        </a:rPr>
                        <a:t>: کاربر </a:t>
                      </a:r>
                      <a:r>
                        <a:rPr lang="ar-SA" sz="1400" b="0" kern="1200" dirty="0">
                          <a:solidFill>
                            <a:schemeClr val="dk1"/>
                          </a:solidFill>
                          <a:effectLst/>
                          <a:latin typeface="+mn-lt"/>
                          <a:ea typeface="+mn-ea"/>
                          <a:cs typeface="B Nazanin" pitchFamily="2" charset="-78"/>
                        </a:rPr>
                        <a:t>در اتاق </a:t>
                      </a:r>
                      <a:r>
                        <a:rPr lang="fa-IR" sz="1400" b="0" kern="1200" dirty="0" smtClean="0">
                          <a:solidFill>
                            <a:schemeClr val="dk1"/>
                          </a:solidFill>
                          <a:effectLst/>
                          <a:latin typeface="+mn-lt"/>
                          <a:ea typeface="+mn-ea"/>
                          <a:cs typeface="B Nazanin" pitchFamily="2" charset="-78"/>
                        </a:rPr>
                        <a:t>جلسه</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خودش</a:t>
                      </a:r>
                      <a:r>
                        <a:rPr lang="fa-IR" sz="1400" b="0" kern="1200" baseline="0" dirty="0" smtClean="0">
                          <a:solidFill>
                            <a:schemeClr val="dk1"/>
                          </a:solidFill>
                          <a:effectLst/>
                          <a:latin typeface="+mn-lt"/>
                          <a:ea typeface="+mn-ea"/>
                          <a:cs typeface="B Nazanin" pitchFamily="2" charset="-78"/>
                        </a:rPr>
                        <a:t> حضور </a:t>
                      </a:r>
                      <a:r>
                        <a:rPr lang="ar-SA" sz="1400" b="0" kern="1200" dirty="0" smtClean="0">
                          <a:solidFill>
                            <a:schemeClr val="dk1"/>
                          </a:solidFill>
                          <a:effectLst/>
                          <a:latin typeface="+mn-lt"/>
                          <a:ea typeface="+mn-ea"/>
                          <a:cs typeface="B Nazanin" pitchFamily="2" charset="-78"/>
                        </a:rPr>
                        <a:t>دارد </a:t>
                      </a:r>
                      <a:r>
                        <a:rPr lang="ar-SA" sz="1400" b="0" kern="1200" dirty="0">
                          <a:solidFill>
                            <a:schemeClr val="dk1"/>
                          </a:solidFill>
                          <a:effectLst/>
                          <a:latin typeface="+mn-lt"/>
                          <a:ea typeface="+mn-ea"/>
                          <a:cs typeface="B Nazanin" pitchFamily="2" charset="-78"/>
                        </a:rPr>
                        <a:t>بنابراين </a:t>
                      </a:r>
                      <a:r>
                        <a:rPr lang="fa-IR" sz="1400" b="0" kern="1200" dirty="0" smtClean="0">
                          <a:solidFill>
                            <a:schemeClr val="dk1"/>
                          </a:solidFill>
                          <a:effectLst/>
                          <a:latin typeface="+mn-lt"/>
                          <a:ea typeface="+mn-ea"/>
                          <a:cs typeface="B Nazanin" pitchFamily="2" charset="-78"/>
                        </a:rPr>
                        <a:t>دعوت وی به </a:t>
                      </a:r>
                      <a:r>
                        <a:rPr lang="ar-SA" sz="1400" b="0" kern="1200" dirty="0" smtClean="0">
                          <a:solidFill>
                            <a:schemeClr val="dk1"/>
                          </a:solidFill>
                          <a:effectLst/>
                          <a:latin typeface="+mn-lt"/>
                          <a:ea typeface="+mn-ea"/>
                          <a:cs typeface="B Nazanin" pitchFamily="2" charset="-78"/>
                        </a:rPr>
                        <a:t>تماس </a:t>
                      </a:r>
                      <a:r>
                        <a:rPr lang="fa-IR" sz="1400" b="0" kern="1200" dirty="0" smtClean="0">
                          <a:solidFill>
                            <a:schemeClr val="dk1"/>
                          </a:solidFill>
                          <a:effectLst/>
                          <a:latin typeface="+mn-lt"/>
                          <a:ea typeface="+mn-ea"/>
                          <a:cs typeface="B Nazanin" pitchFamily="2" charset="-78"/>
                        </a:rPr>
                        <a:t>دونفره یا جلسه گروهی</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امکانپذیر نی</a:t>
                      </a:r>
                      <a:r>
                        <a:rPr lang="ar-SA" sz="1400" b="0" kern="1200" dirty="0" smtClean="0">
                          <a:solidFill>
                            <a:schemeClr val="dk1"/>
                          </a:solidFill>
                          <a:effectLst/>
                          <a:latin typeface="+mn-lt"/>
                          <a:ea typeface="+mn-ea"/>
                          <a:cs typeface="B Nazanin" pitchFamily="2" charset="-78"/>
                        </a:rPr>
                        <a:t>ست</a:t>
                      </a:r>
                      <a:r>
                        <a:rPr lang="fa-IR" sz="1400" b="0" kern="1200" baseline="0" dirty="0" smtClean="0">
                          <a:solidFill>
                            <a:schemeClr val="dk1"/>
                          </a:solidFill>
                          <a:effectLst/>
                          <a:latin typeface="+mn-lt"/>
                          <a:ea typeface="+mn-ea"/>
                          <a:cs typeface="B Nazanin" pitchFamily="2" charset="-78"/>
                        </a:rPr>
                        <a:t> اما می توانید به اتاق جلسه اش بروید تا با او صحبت کنید.</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ar-SA" sz="1400" b="1" kern="1200" dirty="0" smtClean="0">
                          <a:solidFill>
                            <a:srgbClr val="0070C0"/>
                          </a:solidFill>
                          <a:effectLst/>
                          <a:latin typeface="+mn-lt"/>
                          <a:ea typeface="+mn-ea"/>
                          <a:cs typeface="B Nazanin" pitchFamily="2" charset="-78"/>
                        </a:rPr>
                        <a:t>ح</a:t>
                      </a:r>
                      <a:r>
                        <a:rPr lang="fa-IR" sz="1400" b="1" kern="1200" dirty="0" smtClean="0">
                          <a:solidFill>
                            <a:srgbClr val="0070C0"/>
                          </a:solidFill>
                          <a:effectLst/>
                          <a:latin typeface="+mn-lt"/>
                          <a:ea typeface="+mn-ea"/>
                          <a:cs typeface="B Nazanin" pitchFamily="2" charset="-78"/>
                        </a:rPr>
                        <a:t>ا</a:t>
                      </a:r>
                      <a:r>
                        <a:rPr lang="ar-SA" sz="1400" b="1" kern="1200" dirty="0" smtClean="0">
                          <a:solidFill>
                            <a:srgbClr val="0070C0"/>
                          </a:solidFill>
                          <a:effectLst/>
                          <a:latin typeface="+mn-lt"/>
                          <a:ea typeface="+mn-ea"/>
                          <a:cs typeface="B Nazanin" pitchFamily="2" charset="-78"/>
                        </a:rPr>
                        <a:t>ضر در اتاق پر</a:t>
                      </a:r>
                      <a:r>
                        <a:rPr lang="ar-SA" sz="1400" b="0" kern="1200" dirty="0" smtClean="0">
                          <a:solidFill>
                            <a:schemeClr val="dk1"/>
                          </a:solidFill>
                          <a:effectLst/>
                          <a:latin typeface="+mn-lt"/>
                          <a:ea typeface="+mn-ea"/>
                          <a:cs typeface="B Nazanin" pitchFamily="2" charset="-78"/>
                        </a:rPr>
                        <a:t>: کاربر در اتاق </a:t>
                      </a:r>
                      <a:r>
                        <a:rPr lang="fa-IR" sz="1400" b="0" kern="1200" dirty="0" smtClean="0">
                          <a:solidFill>
                            <a:schemeClr val="dk1"/>
                          </a:solidFill>
                          <a:effectLst/>
                          <a:latin typeface="+mn-lt"/>
                          <a:ea typeface="+mn-ea"/>
                          <a:cs typeface="B Nazanin" pitchFamily="2" charset="-78"/>
                        </a:rPr>
                        <a:t>جلسه</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خودش</a:t>
                      </a:r>
                      <a:r>
                        <a:rPr lang="fa-IR" sz="1400" b="0" kern="1200" baseline="0" dirty="0" smtClean="0">
                          <a:solidFill>
                            <a:schemeClr val="dk1"/>
                          </a:solidFill>
                          <a:effectLst/>
                          <a:latin typeface="+mn-lt"/>
                          <a:ea typeface="+mn-ea"/>
                          <a:cs typeface="B Nazanin" pitchFamily="2" charset="-78"/>
                        </a:rPr>
                        <a:t> حضور </a:t>
                      </a:r>
                      <a:r>
                        <a:rPr lang="ar-SA" sz="1400" b="0" kern="1200" dirty="0" smtClean="0">
                          <a:solidFill>
                            <a:schemeClr val="dk1"/>
                          </a:solidFill>
                          <a:effectLst/>
                          <a:latin typeface="+mn-lt"/>
                          <a:ea typeface="+mn-ea"/>
                          <a:cs typeface="B Nazanin" pitchFamily="2" charset="-78"/>
                        </a:rPr>
                        <a:t>دارد بنابراين </a:t>
                      </a:r>
                      <a:r>
                        <a:rPr lang="fa-IR" sz="1400" b="0" kern="1200" dirty="0" smtClean="0">
                          <a:solidFill>
                            <a:schemeClr val="dk1"/>
                          </a:solidFill>
                          <a:effectLst/>
                          <a:latin typeface="+mn-lt"/>
                          <a:ea typeface="+mn-ea"/>
                          <a:cs typeface="B Nazanin" pitchFamily="2" charset="-78"/>
                        </a:rPr>
                        <a:t>دعوت وی به </a:t>
                      </a:r>
                      <a:r>
                        <a:rPr lang="ar-SA" sz="1400" b="0" kern="1200" dirty="0" smtClean="0">
                          <a:solidFill>
                            <a:schemeClr val="dk1"/>
                          </a:solidFill>
                          <a:effectLst/>
                          <a:latin typeface="+mn-lt"/>
                          <a:ea typeface="+mn-ea"/>
                          <a:cs typeface="B Nazanin" pitchFamily="2" charset="-78"/>
                        </a:rPr>
                        <a:t>تماس </a:t>
                      </a:r>
                      <a:r>
                        <a:rPr lang="fa-IR" sz="1400" b="0" kern="1200" dirty="0" smtClean="0">
                          <a:solidFill>
                            <a:schemeClr val="dk1"/>
                          </a:solidFill>
                          <a:effectLst/>
                          <a:latin typeface="+mn-lt"/>
                          <a:ea typeface="+mn-ea"/>
                          <a:cs typeface="B Nazanin" pitchFamily="2" charset="-78"/>
                        </a:rPr>
                        <a:t>دونفره یا جلسه گروهی</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امکانپذیر نی</a:t>
                      </a:r>
                      <a:r>
                        <a:rPr lang="ar-SA" sz="1400" b="0" kern="1200" dirty="0" smtClean="0">
                          <a:solidFill>
                            <a:schemeClr val="dk1"/>
                          </a:solidFill>
                          <a:effectLst/>
                          <a:latin typeface="+mn-lt"/>
                          <a:ea typeface="+mn-ea"/>
                          <a:cs typeface="B Nazanin" pitchFamily="2" charset="-78"/>
                        </a:rPr>
                        <a:t>ست</a:t>
                      </a:r>
                      <a:r>
                        <a:rPr lang="fa-IR" sz="1400" b="0" kern="1200" baseline="0" dirty="0" smtClean="0">
                          <a:solidFill>
                            <a:schemeClr val="dk1"/>
                          </a:solidFill>
                          <a:effectLst/>
                          <a:latin typeface="+mn-lt"/>
                          <a:ea typeface="+mn-ea"/>
                          <a:cs typeface="B Nazanin" pitchFamily="2" charset="-78"/>
                        </a:rPr>
                        <a:t> اما چون در حال حاضر اتاقش پر از افراد دیگر است و ظرفیت فرد جدید را ندارد، نمی توانید به اتاق جلسه اش بروید تا با او صحبت کنید.</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ar-SA" sz="1400" b="1" kern="1200" dirty="0" smtClean="0">
                          <a:solidFill>
                            <a:srgbClr val="0070C0"/>
                          </a:solidFill>
                          <a:effectLst/>
                          <a:latin typeface="+mn-lt"/>
                          <a:ea typeface="+mn-ea"/>
                          <a:cs typeface="B Nazanin" pitchFamily="2" charset="-78"/>
                        </a:rPr>
                        <a:t>ح</a:t>
                      </a:r>
                      <a:r>
                        <a:rPr lang="fa-IR" sz="1400" b="1" kern="1200" dirty="0" smtClean="0">
                          <a:solidFill>
                            <a:srgbClr val="0070C0"/>
                          </a:solidFill>
                          <a:effectLst/>
                          <a:latin typeface="+mn-lt"/>
                          <a:ea typeface="+mn-ea"/>
                          <a:cs typeface="B Nazanin" pitchFamily="2" charset="-78"/>
                        </a:rPr>
                        <a:t>ا</a:t>
                      </a:r>
                      <a:r>
                        <a:rPr lang="ar-SA" sz="1400" b="1" kern="1200" dirty="0" smtClean="0">
                          <a:solidFill>
                            <a:srgbClr val="0070C0"/>
                          </a:solidFill>
                          <a:effectLst/>
                          <a:latin typeface="+mn-lt"/>
                          <a:ea typeface="+mn-ea"/>
                          <a:cs typeface="B Nazanin" pitchFamily="2" charset="-78"/>
                        </a:rPr>
                        <a:t>ضر </a:t>
                      </a:r>
                      <a:r>
                        <a:rPr lang="ar-SA" sz="1400" b="1" kern="1200" dirty="0">
                          <a:solidFill>
                            <a:srgbClr val="0070C0"/>
                          </a:solidFill>
                          <a:effectLst/>
                          <a:latin typeface="+mn-lt"/>
                          <a:ea typeface="+mn-ea"/>
                          <a:cs typeface="B Nazanin" pitchFamily="2" charset="-78"/>
                        </a:rPr>
                        <a:t>در اتاق </a:t>
                      </a:r>
                      <a:r>
                        <a:rPr lang="ar-SA" sz="1400" b="1" kern="1200" dirty="0" smtClean="0">
                          <a:solidFill>
                            <a:srgbClr val="0070C0"/>
                          </a:solidFill>
                          <a:effectLst/>
                          <a:latin typeface="+mn-lt"/>
                          <a:ea typeface="+mn-ea"/>
                          <a:cs typeface="B Nazanin" pitchFamily="2" charset="-78"/>
                        </a:rPr>
                        <a:t>قفل</a:t>
                      </a:r>
                      <a:r>
                        <a:rPr lang="fa-IR" sz="1400" b="1" kern="1200" dirty="0" smtClean="0">
                          <a:solidFill>
                            <a:srgbClr val="0070C0"/>
                          </a:solidFill>
                          <a:effectLst/>
                          <a:latin typeface="+mn-lt"/>
                          <a:ea typeface="+mn-ea"/>
                          <a:cs typeface="B Nazanin" pitchFamily="2" charset="-78"/>
                        </a:rPr>
                        <a:t> شده</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کاربر در </a:t>
                      </a:r>
                      <a:r>
                        <a:rPr lang="ar-SA" sz="1400" b="0" kern="1200" dirty="0" smtClean="0">
                          <a:solidFill>
                            <a:schemeClr val="dk1"/>
                          </a:solidFill>
                          <a:effectLst/>
                          <a:latin typeface="+mn-lt"/>
                          <a:ea typeface="+mn-ea"/>
                          <a:cs typeface="B Nazanin" pitchFamily="2" charset="-78"/>
                        </a:rPr>
                        <a:t>اتاق</a:t>
                      </a:r>
                      <a:r>
                        <a:rPr lang="fa-IR" sz="1400" b="0" kern="1200" baseline="0" dirty="0" smtClean="0">
                          <a:solidFill>
                            <a:schemeClr val="dk1"/>
                          </a:solidFill>
                          <a:effectLst/>
                          <a:latin typeface="+mn-lt"/>
                          <a:ea typeface="+mn-ea"/>
                          <a:cs typeface="B Nazanin" pitchFamily="2" charset="-78"/>
                        </a:rPr>
                        <a:t> جلسه</a:t>
                      </a:r>
                      <a:r>
                        <a:rPr lang="ar-SA" sz="1400" b="0" kern="1200" dirty="0" smtClean="0">
                          <a:solidFill>
                            <a:schemeClr val="dk1"/>
                          </a:solidFill>
                          <a:effectLst/>
                          <a:latin typeface="+mn-lt"/>
                          <a:ea typeface="+mn-ea"/>
                          <a:cs typeface="B Nazanin" pitchFamily="2" charset="-78"/>
                        </a:rPr>
                        <a:t> خود</a:t>
                      </a:r>
                      <a:r>
                        <a:rPr lang="fa-IR" sz="1400" b="0" kern="1200" dirty="0" smtClean="0">
                          <a:solidFill>
                            <a:schemeClr val="dk1"/>
                          </a:solidFill>
                          <a:effectLst/>
                          <a:latin typeface="+mn-lt"/>
                          <a:ea typeface="+mn-ea"/>
                          <a:cs typeface="B Nazanin" pitchFamily="2" charset="-78"/>
                        </a:rPr>
                        <a:t>ش</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است اما چون در</a:t>
                      </a:r>
                      <a:r>
                        <a:rPr lang="ar-SA" sz="1400" b="0" kern="1200" dirty="0" smtClean="0">
                          <a:solidFill>
                            <a:schemeClr val="dk1"/>
                          </a:solidFill>
                          <a:effectLst/>
                          <a:latin typeface="+mn-lt"/>
                          <a:ea typeface="+mn-ea"/>
                          <a:cs typeface="B Nazanin" pitchFamily="2" charset="-78"/>
                        </a:rPr>
                        <a:t> اتاق</a:t>
                      </a:r>
                      <a:r>
                        <a:rPr lang="fa-IR" sz="1400" b="0" kern="1200" dirty="0" smtClean="0">
                          <a:solidFill>
                            <a:schemeClr val="dk1"/>
                          </a:solidFill>
                          <a:effectLst/>
                          <a:latin typeface="+mn-lt"/>
                          <a:ea typeface="+mn-ea"/>
                          <a:cs typeface="B Nazanin" pitchFamily="2" charset="-78"/>
                        </a:rPr>
                        <a:t>ش را</a:t>
                      </a:r>
                      <a:r>
                        <a:rPr lang="ar-SA" sz="1400" b="0" kern="1200" dirty="0" smtClean="0">
                          <a:solidFill>
                            <a:schemeClr val="dk1"/>
                          </a:solidFill>
                          <a:effectLst/>
                          <a:latin typeface="+mn-lt"/>
                          <a:ea typeface="+mn-ea"/>
                          <a:cs typeface="B Nazanin" pitchFamily="2" charset="-78"/>
                        </a:rPr>
                        <a:t> قفل</a:t>
                      </a:r>
                      <a:r>
                        <a:rPr lang="fa-IR" sz="1400" b="0" kern="1200" dirty="0" smtClean="0">
                          <a:solidFill>
                            <a:schemeClr val="dk1"/>
                          </a:solidFill>
                          <a:effectLst/>
                          <a:latin typeface="+mn-lt"/>
                          <a:ea typeface="+mn-ea"/>
                          <a:cs typeface="B Nazanin" pitchFamily="2" charset="-78"/>
                        </a:rPr>
                        <a:t> کرده،</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امکان تماس </a:t>
                      </a:r>
                      <a:r>
                        <a:rPr lang="fa-IR" sz="1400" b="0" kern="1200" dirty="0" smtClean="0">
                          <a:solidFill>
                            <a:schemeClr val="dk1"/>
                          </a:solidFill>
                          <a:effectLst/>
                          <a:latin typeface="+mn-lt"/>
                          <a:ea typeface="+mn-ea"/>
                          <a:cs typeface="B Nazanin" pitchFamily="2" charset="-78"/>
                        </a:rPr>
                        <a:t>دونفره</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با </a:t>
                      </a:r>
                      <a:r>
                        <a:rPr lang="fa-IR" sz="1400" b="0" kern="1200" dirty="0" smtClean="0">
                          <a:solidFill>
                            <a:schemeClr val="dk1"/>
                          </a:solidFill>
                          <a:effectLst/>
                          <a:latin typeface="+mn-lt"/>
                          <a:ea typeface="+mn-ea"/>
                          <a:cs typeface="B Nazanin" pitchFamily="2" charset="-78"/>
                        </a:rPr>
                        <a:t>او یا ورود به اتاق</a:t>
                      </a:r>
                      <a:r>
                        <a:rPr lang="fa-IR" sz="1400" b="0" kern="1200" baseline="0" dirty="0" smtClean="0">
                          <a:solidFill>
                            <a:schemeClr val="dk1"/>
                          </a:solidFill>
                          <a:effectLst/>
                          <a:latin typeface="+mn-lt"/>
                          <a:ea typeface="+mn-ea"/>
                          <a:cs typeface="B Nazanin" pitchFamily="2" charset="-78"/>
                        </a:rPr>
                        <a:t> جلسه اش </a:t>
                      </a:r>
                      <a:r>
                        <a:rPr lang="ar-SA" sz="1400" b="0" kern="1200" dirty="0" smtClean="0">
                          <a:solidFill>
                            <a:schemeClr val="dk1"/>
                          </a:solidFill>
                          <a:effectLst/>
                          <a:latin typeface="+mn-lt"/>
                          <a:ea typeface="+mn-ea"/>
                          <a:cs typeface="B Nazanin" pitchFamily="2" charset="-78"/>
                        </a:rPr>
                        <a:t>را ن</a:t>
                      </a:r>
                      <a:r>
                        <a:rPr lang="fa-IR" sz="1400" b="0" kern="1200" dirty="0" smtClean="0">
                          <a:solidFill>
                            <a:schemeClr val="dk1"/>
                          </a:solidFill>
                          <a:effectLst/>
                          <a:latin typeface="+mn-lt"/>
                          <a:ea typeface="+mn-ea"/>
                          <a:cs typeface="B Nazanin" pitchFamily="2" charset="-78"/>
                        </a:rPr>
                        <a:t>دارید</a:t>
                      </a:r>
                      <a:r>
                        <a:rPr lang="ar-SA" sz="1400" b="0" kern="1200" dirty="0" smtClean="0">
                          <a:solidFill>
                            <a:schemeClr val="dk1"/>
                          </a:solidFill>
                          <a:effectLst/>
                          <a:latin typeface="+mn-lt"/>
                          <a:ea typeface="+mn-ea"/>
                          <a:cs typeface="B Nazanin" pitchFamily="2" charset="-78"/>
                        </a:rPr>
                        <a:t>. </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en-US" sz="1400" b="0" kern="1200" dirty="0">
                          <a:solidFill>
                            <a:schemeClr val="dk1"/>
                          </a:solidFill>
                          <a:effectLst/>
                          <a:latin typeface="+mn-lt"/>
                          <a:ea typeface="+mn-ea"/>
                          <a:cs typeface="B Nazanin" pitchFamily="2" charset="-78"/>
                        </a:rPr>
                        <a:t> </a:t>
                      </a:r>
                      <a:r>
                        <a:rPr lang="ar-SA" sz="1400" b="1" kern="1200" dirty="0" smtClean="0">
                          <a:solidFill>
                            <a:srgbClr val="0070C0"/>
                          </a:solidFill>
                          <a:effectLst/>
                          <a:latin typeface="+mn-lt"/>
                          <a:ea typeface="+mn-ea"/>
                          <a:cs typeface="B Nazanin" pitchFamily="2" charset="-78"/>
                        </a:rPr>
                        <a:t>ح</a:t>
                      </a:r>
                      <a:r>
                        <a:rPr lang="fa-IR" sz="1400" b="1" kern="1200" dirty="0" smtClean="0">
                          <a:solidFill>
                            <a:srgbClr val="0070C0"/>
                          </a:solidFill>
                          <a:effectLst/>
                          <a:latin typeface="+mn-lt"/>
                          <a:ea typeface="+mn-ea"/>
                          <a:cs typeface="B Nazanin" pitchFamily="2" charset="-78"/>
                        </a:rPr>
                        <a:t>ا</a:t>
                      </a:r>
                      <a:r>
                        <a:rPr lang="ar-SA" sz="1400" b="1" kern="1200" dirty="0" smtClean="0">
                          <a:solidFill>
                            <a:srgbClr val="0070C0"/>
                          </a:solidFill>
                          <a:effectLst/>
                          <a:latin typeface="+mn-lt"/>
                          <a:ea typeface="+mn-ea"/>
                          <a:cs typeface="B Nazanin" pitchFamily="2" charset="-78"/>
                        </a:rPr>
                        <a:t>ضر </a:t>
                      </a:r>
                      <a:r>
                        <a:rPr lang="ar-SA" sz="1400" b="1" kern="1200" dirty="0">
                          <a:solidFill>
                            <a:srgbClr val="0070C0"/>
                          </a:solidFill>
                          <a:effectLst/>
                          <a:latin typeface="+mn-lt"/>
                          <a:ea typeface="+mn-ea"/>
                          <a:cs typeface="B Nazanin" pitchFamily="2" charset="-78"/>
                        </a:rPr>
                        <a:t>در اتاق </a:t>
                      </a:r>
                      <a:r>
                        <a:rPr lang="fa-IR" sz="1400" b="1" kern="1200" dirty="0" smtClean="0">
                          <a:solidFill>
                            <a:srgbClr val="0070C0"/>
                          </a:solidFill>
                          <a:effectLst/>
                          <a:latin typeface="+mn-lt"/>
                          <a:ea typeface="+mn-ea"/>
                          <a:cs typeface="B Nazanin" pitchFamily="2" charset="-78"/>
                        </a:rPr>
                        <a:t>محافظت شده با </a:t>
                      </a:r>
                      <a:r>
                        <a:rPr lang="ar-SA" sz="1400" b="1" kern="1200" dirty="0" smtClean="0">
                          <a:solidFill>
                            <a:srgbClr val="0070C0"/>
                          </a:solidFill>
                          <a:effectLst/>
                          <a:latin typeface="+mn-lt"/>
                          <a:ea typeface="+mn-ea"/>
                          <a:cs typeface="B Nazanin" pitchFamily="2" charset="-78"/>
                        </a:rPr>
                        <a:t>رمز</a:t>
                      </a:r>
                      <a:r>
                        <a:rPr lang="fa-IR" sz="1400" b="1" kern="1200" dirty="0" smtClean="0">
                          <a:solidFill>
                            <a:srgbClr val="0070C0"/>
                          </a:solidFill>
                          <a:effectLst/>
                          <a:latin typeface="+mn-lt"/>
                          <a:ea typeface="+mn-ea"/>
                          <a:cs typeface="B Nazanin" pitchFamily="2" charset="-78"/>
                        </a:rPr>
                        <a:t> عبور</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کاربر در اتاق </a:t>
                      </a:r>
                      <a:r>
                        <a:rPr lang="fa-IR" sz="1400" b="0" kern="1200" dirty="0" smtClean="0">
                          <a:solidFill>
                            <a:schemeClr val="dk1"/>
                          </a:solidFill>
                          <a:effectLst/>
                          <a:latin typeface="+mn-lt"/>
                          <a:ea typeface="+mn-ea"/>
                          <a:cs typeface="B Nazanin" pitchFamily="2" charset="-78"/>
                        </a:rPr>
                        <a:t>جلسه </a:t>
                      </a:r>
                      <a:r>
                        <a:rPr lang="ar-SA" sz="1400" b="0" kern="1200" dirty="0" smtClean="0">
                          <a:solidFill>
                            <a:schemeClr val="dk1"/>
                          </a:solidFill>
                          <a:effectLst/>
                          <a:latin typeface="+mn-lt"/>
                          <a:ea typeface="+mn-ea"/>
                          <a:cs typeface="B Nazanin" pitchFamily="2" charset="-78"/>
                        </a:rPr>
                        <a:t>خود</a:t>
                      </a:r>
                      <a:r>
                        <a:rPr lang="fa-IR" sz="1400" b="0" kern="1200" dirty="0" smtClean="0">
                          <a:solidFill>
                            <a:schemeClr val="dk1"/>
                          </a:solidFill>
                          <a:effectLst/>
                          <a:latin typeface="+mn-lt"/>
                          <a:ea typeface="+mn-ea"/>
                          <a:cs typeface="B Nazanin" pitchFamily="2" charset="-78"/>
                        </a:rPr>
                        <a:t>ش</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است </a:t>
                      </a:r>
                      <a:r>
                        <a:rPr lang="ar-SA" sz="1400" b="0" kern="1200" dirty="0" smtClean="0">
                          <a:solidFill>
                            <a:schemeClr val="dk1"/>
                          </a:solidFill>
                          <a:effectLst/>
                          <a:latin typeface="+mn-lt"/>
                          <a:ea typeface="+mn-ea"/>
                          <a:cs typeface="B Nazanin" pitchFamily="2" charset="-78"/>
                        </a:rPr>
                        <a:t>و</a:t>
                      </a:r>
                      <a:r>
                        <a:rPr lang="fa-IR" sz="1400" b="0" kern="1200" dirty="0" smtClean="0">
                          <a:solidFill>
                            <a:schemeClr val="dk1"/>
                          </a:solidFill>
                          <a:effectLst/>
                          <a:latin typeface="+mn-lt"/>
                          <a:ea typeface="+mn-ea"/>
                          <a:cs typeface="B Nazanin" pitchFamily="2" charset="-78"/>
                        </a:rPr>
                        <a:t>لی برای ورود به</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اتاقش </a:t>
                      </a:r>
                      <a:r>
                        <a:rPr lang="ar-SA" sz="1400" b="0" kern="1200" dirty="0" smtClean="0">
                          <a:solidFill>
                            <a:schemeClr val="dk1"/>
                          </a:solidFill>
                          <a:effectLst/>
                          <a:latin typeface="+mn-lt"/>
                          <a:ea typeface="+mn-ea"/>
                          <a:cs typeface="B Nazanin" pitchFamily="2" charset="-78"/>
                        </a:rPr>
                        <a:t>رمز </a:t>
                      </a:r>
                      <a:r>
                        <a:rPr lang="ar-SA" sz="1400" b="0" kern="1200" dirty="0">
                          <a:solidFill>
                            <a:schemeClr val="dk1"/>
                          </a:solidFill>
                          <a:effectLst/>
                          <a:latin typeface="+mn-lt"/>
                          <a:ea typeface="+mn-ea"/>
                          <a:cs typeface="B Nazanin" pitchFamily="2" charset="-78"/>
                        </a:rPr>
                        <a:t>عبور </a:t>
                      </a:r>
                      <a:r>
                        <a:rPr lang="fa-IR" sz="1400" b="0" kern="1200" dirty="0" smtClean="0">
                          <a:solidFill>
                            <a:schemeClr val="dk1"/>
                          </a:solidFill>
                          <a:effectLst/>
                          <a:latin typeface="+mn-lt"/>
                          <a:ea typeface="+mn-ea"/>
                          <a:cs typeface="B Nazanin" pitchFamily="2" charset="-78"/>
                        </a:rPr>
                        <a:t>گذاشته است</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شما</a:t>
                      </a:r>
                      <a:r>
                        <a:rPr lang="ar-SA" sz="1400" b="0" kern="1200" dirty="0" smtClean="0">
                          <a:solidFill>
                            <a:schemeClr val="dk1"/>
                          </a:solidFill>
                          <a:effectLst/>
                          <a:latin typeface="+mn-lt"/>
                          <a:ea typeface="+mn-ea"/>
                          <a:cs typeface="B Nazanin" pitchFamily="2" charset="-78"/>
                        </a:rPr>
                        <a:t> در </a:t>
                      </a:r>
                      <a:r>
                        <a:rPr lang="ar-SA" sz="1400" b="0" kern="1200" dirty="0">
                          <a:solidFill>
                            <a:schemeClr val="dk1"/>
                          </a:solidFill>
                          <a:effectLst/>
                          <a:latin typeface="+mn-lt"/>
                          <a:ea typeface="+mn-ea"/>
                          <a:cs typeface="B Nazanin" pitchFamily="2" charset="-78"/>
                        </a:rPr>
                        <a:t>صورت </a:t>
                      </a:r>
                      <a:r>
                        <a:rPr lang="fa-IR" sz="1400" b="0" kern="1200" dirty="0" smtClean="0">
                          <a:solidFill>
                            <a:schemeClr val="dk1"/>
                          </a:solidFill>
                          <a:effectLst/>
                          <a:latin typeface="+mn-lt"/>
                          <a:ea typeface="+mn-ea"/>
                          <a:cs typeface="B Nazanin" pitchFamily="2" charset="-78"/>
                        </a:rPr>
                        <a:t>دانستن</a:t>
                      </a:r>
                      <a:r>
                        <a:rPr lang="ar-SA" sz="1400" b="0" kern="1200" dirty="0" smtClean="0">
                          <a:solidFill>
                            <a:schemeClr val="dk1"/>
                          </a:solidFill>
                          <a:effectLst/>
                          <a:latin typeface="+mn-lt"/>
                          <a:ea typeface="+mn-ea"/>
                          <a:cs typeface="B Nazanin" pitchFamily="2" charset="-78"/>
                        </a:rPr>
                        <a:t> رمز</a:t>
                      </a:r>
                      <a:r>
                        <a:rPr lang="fa-IR" sz="1400" b="0" kern="1200" dirty="0" smtClean="0">
                          <a:solidFill>
                            <a:schemeClr val="dk1"/>
                          </a:solidFill>
                          <a:effectLst/>
                          <a:latin typeface="+mn-lt"/>
                          <a:ea typeface="+mn-ea"/>
                          <a:cs typeface="B Nazanin" pitchFamily="2" charset="-78"/>
                        </a:rPr>
                        <a:t> </a:t>
                      </a:r>
                      <a:r>
                        <a:rPr lang="ar-SA" sz="1400" b="0" kern="1200" dirty="0" smtClean="0">
                          <a:solidFill>
                            <a:schemeClr val="dk1"/>
                          </a:solidFill>
                          <a:effectLst/>
                          <a:latin typeface="+mn-lt"/>
                          <a:ea typeface="+mn-ea"/>
                          <a:cs typeface="B Nazanin" pitchFamily="2" charset="-78"/>
                        </a:rPr>
                        <a:t>عبور </a:t>
                      </a:r>
                      <a:r>
                        <a:rPr lang="fa-IR" sz="1400" b="0" kern="1200" dirty="0" smtClean="0">
                          <a:solidFill>
                            <a:schemeClr val="dk1"/>
                          </a:solidFill>
                          <a:effectLst/>
                          <a:latin typeface="+mn-lt"/>
                          <a:ea typeface="+mn-ea"/>
                          <a:cs typeface="B Nazanin" pitchFamily="2" charset="-78"/>
                        </a:rPr>
                        <a:t>می</a:t>
                      </a:r>
                      <a:r>
                        <a:rPr lang="fa-IR" sz="1400" b="0" kern="1200" baseline="0" dirty="0" smtClean="0">
                          <a:solidFill>
                            <a:schemeClr val="dk1"/>
                          </a:solidFill>
                          <a:effectLst/>
                          <a:latin typeface="+mn-lt"/>
                          <a:ea typeface="+mn-ea"/>
                          <a:cs typeface="B Nazanin" pitchFamily="2" charset="-78"/>
                        </a:rPr>
                        <a:t> توانید</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وارد</a:t>
                      </a:r>
                      <a:r>
                        <a:rPr lang="fa-IR" sz="1400" b="0" kern="1200" baseline="0" dirty="0" smtClean="0">
                          <a:solidFill>
                            <a:schemeClr val="dk1"/>
                          </a:solidFill>
                          <a:effectLst/>
                          <a:latin typeface="+mn-lt"/>
                          <a:ea typeface="+mn-ea"/>
                          <a:cs typeface="B Nazanin" pitchFamily="2" charset="-78"/>
                        </a:rPr>
                        <a:t> </a:t>
                      </a:r>
                      <a:r>
                        <a:rPr lang="ar-SA" sz="1400" b="0" kern="1200" dirty="0" smtClean="0">
                          <a:solidFill>
                            <a:schemeClr val="dk1"/>
                          </a:solidFill>
                          <a:effectLst/>
                          <a:latin typeface="+mn-lt"/>
                          <a:ea typeface="+mn-ea"/>
                          <a:cs typeface="B Nazanin" pitchFamily="2" charset="-78"/>
                        </a:rPr>
                        <a:t>اتا</a:t>
                      </a:r>
                      <a:r>
                        <a:rPr lang="fa-IR" sz="1400" b="0" kern="1200" dirty="0" smtClean="0">
                          <a:solidFill>
                            <a:schemeClr val="dk1"/>
                          </a:solidFill>
                          <a:effectLst/>
                          <a:latin typeface="+mn-lt"/>
                          <a:ea typeface="+mn-ea"/>
                          <a:cs typeface="B Nazanin" pitchFamily="2" charset="-78"/>
                        </a:rPr>
                        <a:t>قش</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ب</a:t>
                      </a:r>
                      <a:r>
                        <a:rPr lang="ar-SA" sz="1400" b="0" kern="1200" dirty="0" smtClean="0">
                          <a:solidFill>
                            <a:schemeClr val="dk1"/>
                          </a:solidFill>
                          <a:effectLst/>
                          <a:latin typeface="+mn-lt"/>
                          <a:ea typeface="+mn-ea"/>
                          <a:cs typeface="B Nazanin" pitchFamily="2" charset="-78"/>
                        </a:rPr>
                        <a:t>شويد</a:t>
                      </a:r>
                      <a:r>
                        <a:rPr lang="ar-SA" sz="1400" b="0" kern="1200" dirty="0">
                          <a:solidFill>
                            <a:schemeClr val="dk1"/>
                          </a:solidFill>
                          <a:effectLst/>
                          <a:latin typeface="+mn-lt"/>
                          <a:ea typeface="+mn-ea"/>
                          <a:cs typeface="B Nazanin" pitchFamily="2" charset="-78"/>
                        </a:rPr>
                        <a:t>. </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lnSpc>
                          <a:spcPct val="115000"/>
                        </a:lnSpc>
                        <a:spcBef>
                          <a:spcPts val="0"/>
                        </a:spcBef>
                        <a:spcAft>
                          <a:spcPts val="1000"/>
                        </a:spcAft>
                      </a:pPr>
                      <a:r>
                        <a:rPr lang="en-US" sz="1400" b="1" kern="1200" dirty="0">
                          <a:solidFill>
                            <a:srgbClr val="0070C0"/>
                          </a:solidFill>
                          <a:effectLst/>
                          <a:latin typeface="+mn-lt"/>
                          <a:ea typeface="+mn-ea"/>
                          <a:cs typeface="B Nazanin" pitchFamily="2" charset="-78"/>
                        </a:rPr>
                        <a:t>Legacy</a:t>
                      </a:r>
                      <a:r>
                        <a:rPr lang="ar-SA" sz="1400" b="0" kern="1200" dirty="0">
                          <a:solidFill>
                            <a:schemeClr val="dk1"/>
                          </a:solidFill>
                          <a:effectLst/>
                          <a:latin typeface="+mn-lt"/>
                          <a:ea typeface="+mn-ea"/>
                          <a:cs typeface="B Nazanin" pitchFamily="2" charset="-78"/>
                        </a:rPr>
                        <a:t>: اين نوع پايانه، از نوع پايانه­هاي قديمي است که از تکنولوژي‌هاي ديگري غير از شوکا استفاده مي‌نمايد.</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bl>
          </a:graphicData>
        </a:graphic>
      </p:graphicFrame>
      <p:pic>
        <p:nvPicPr>
          <p:cNvPr id="5" name="Picture 4" descr="C:\Users\Administrator\Desktop\Shooka Team\FallahPour\TEmp\UserUnavailable.png"/>
          <p:cNvPicPr/>
          <p:nvPr/>
        </p:nvPicPr>
        <p:blipFill>
          <a:blip r:embed="rId2" cstate="screen">
            <a:extLst>
              <a:ext uri="{28A0092B-C50C-407E-A947-70E740481C1C}">
                <a14:useLocalDpi xmlns:a14="http://schemas.microsoft.com/office/drawing/2010/main"/>
              </a:ext>
            </a:extLst>
          </a:blip>
          <a:srcRect/>
          <a:stretch>
            <a:fillRect/>
          </a:stretch>
        </p:blipFill>
        <p:spPr bwMode="auto">
          <a:xfrm>
            <a:off x="7375795" y="1687033"/>
            <a:ext cx="294005" cy="349885"/>
          </a:xfrm>
          <a:prstGeom prst="rect">
            <a:avLst/>
          </a:prstGeom>
          <a:noFill/>
          <a:ln>
            <a:noFill/>
          </a:ln>
        </p:spPr>
      </p:pic>
      <p:pic>
        <p:nvPicPr>
          <p:cNvPr id="6" name="Picture 5" descr="C:\Users\Administrator\Desktop\Shooka Team\FallahPour\TEmp\UserAvailable.png"/>
          <p:cNvPicPr/>
          <p:nvPr/>
        </p:nvPicPr>
        <p:blipFill>
          <a:blip r:embed="rId3" cstate="screen">
            <a:extLst>
              <a:ext uri="{28A0092B-C50C-407E-A947-70E740481C1C}">
                <a14:useLocalDpi xmlns:a14="http://schemas.microsoft.com/office/drawing/2010/main"/>
              </a:ext>
            </a:extLst>
          </a:blip>
          <a:srcRect/>
          <a:stretch>
            <a:fillRect/>
          </a:stretch>
        </p:blipFill>
        <p:spPr bwMode="auto">
          <a:xfrm>
            <a:off x="7383732" y="2057400"/>
            <a:ext cx="278130" cy="341630"/>
          </a:xfrm>
          <a:prstGeom prst="rect">
            <a:avLst/>
          </a:prstGeom>
          <a:noFill/>
          <a:ln>
            <a:noFill/>
          </a:ln>
        </p:spPr>
      </p:pic>
      <p:pic>
        <p:nvPicPr>
          <p:cNvPr id="7" name="Picture 6" descr="C:\Users\Administrator\Desktop\Shooka Team\FallahPour\TEmp\UseBusy.png"/>
          <p:cNvPicPr/>
          <p:nvPr/>
        </p:nvPicPr>
        <p:blipFill>
          <a:blip r:embed="rId4" cstate="screen">
            <a:extLst>
              <a:ext uri="{28A0092B-C50C-407E-A947-70E740481C1C}">
                <a14:useLocalDpi xmlns:a14="http://schemas.microsoft.com/office/drawing/2010/main"/>
              </a:ext>
            </a:extLst>
          </a:blip>
          <a:srcRect/>
          <a:stretch>
            <a:fillRect/>
          </a:stretch>
        </p:blipFill>
        <p:spPr bwMode="auto">
          <a:xfrm>
            <a:off x="7388495" y="2504469"/>
            <a:ext cx="270510" cy="325755"/>
          </a:xfrm>
          <a:prstGeom prst="rect">
            <a:avLst/>
          </a:prstGeom>
          <a:noFill/>
          <a:ln>
            <a:noFill/>
          </a:ln>
        </p:spPr>
      </p:pic>
      <p:pic>
        <p:nvPicPr>
          <p:cNvPr id="8" name="Picture 7" descr="C:\Users\Administrator\Desktop\Shooka Team\FallahPour\TEmp\InRoom.png"/>
          <p:cNvPicPr/>
          <p:nvPr/>
        </p:nvPicPr>
        <p:blipFill>
          <a:blip r:embed="rId5" cstate="screen">
            <a:extLst>
              <a:ext uri="{28A0092B-C50C-407E-A947-70E740481C1C}">
                <a14:useLocalDpi xmlns:a14="http://schemas.microsoft.com/office/drawing/2010/main"/>
              </a:ext>
            </a:extLst>
          </a:blip>
          <a:srcRect/>
          <a:stretch>
            <a:fillRect/>
          </a:stretch>
        </p:blipFill>
        <p:spPr bwMode="auto">
          <a:xfrm>
            <a:off x="7375795" y="2950534"/>
            <a:ext cx="309880" cy="357505"/>
          </a:xfrm>
          <a:prstGeom prst="rect">
            <a:avLst/>
          </a:prstGeom>
          <a:noFill/>
          <a:ln>
            <a:noFill/>
          </a:ln>
        </p:spPr>
      </p:pic>
      <p:pic>
        <p:nvPicPr>
          <p:cNvPr id="9" name="Picture 8" descr="C:\Users\Administrator\Desktop\Shooka Team\FallahPour\TEmp\InRoomFull.png"/>
          <p:cNvPicPr/>
          <p:nvPr/>
        </p:nvPicPr>
        <p:blipFill>
          <a:blip r:embed="rId6" cstate="screen">
            <a:extLst>
              <a:ext uri="{28A0092B-C50C-407E-A947-70E740481C1C}">
                <a14:useLocalDpi xmlns:a14="http://schemas.microsoft.com/office/drawing/2010/main"/>
              </a:ext>
            </a:extLst>
          </a:blip>
          <a:srcRect/>
          <a:stretch>
            <a:fillRect/>
          </a:stretch>
        </p:blipFill>
        <p:spPr bwMode="auto">
          <a:xfrm>
            <a:off x="7367857" y="3473301"/>
            <a:ext cx="278448" cy="341630"/>
          </a:xfrm>
          <a:prstGeom prst="rect">
            <a:avLst/>
          </a:prstGeom>
          <a:noFill/>
          <a:ln>
            <a:noFill/>
          </a:ln>
        </p:spPr>
      </p:pic>
      <p:pic>
        <p:nvPicPr>
          <p:cNvPr id="10" name="Picture 9" descr="C:\Users\Administrator\Desktop\Shooka Team\FallahPour\TEmp\InRoomLocked.png"/>
          <p:cNvPicPr/>
          <p:nvPr/>
        </p:nvPicPr>
        <p:blipFill>
          <a:blip r:embed="rId7" cstate="screen">
            <a:extLst>
              <a:ext uri="{28A0092B-C50C-407E-A947-70E740481C1C}">
                <a14:useLocalDpi xmlns:a14="http://schemas.microsoft.com/office/drawing/2010/main"/>
              </a:ext>
            </a:extLst>
          </a:blip>
          <a:srcRect/>
          <a:stretch>
            <a:fillRect/>
          </a:stretch>
        </p:blipFill>
        <p:spPr bwMode="auto">
          <a:xfrm>
            <a:off x="7379606" y="4009249"/>
            <a:ext cx="306070" cy="334010"/>
          </a:xfrm>
          <a:prstGeom prst="rect">
            <a:avLst/>
          </a:prstGeom>
          <a:noFill/>
          <a:ln>
            <a:noFill/>
          </a:ln>
        </p:spPr>
      </p:pic>
      <p:pic>
        <p:nvPicPr>
          <p:cNvPr id="11" name="Picture 10" descr="C:\Users\Administrator\Desktop\Shooka Team\FallahPour\TEmp\InRoomPinned.png"/>
          <p:cNvPicPr/>
          <p:nvPr/>
        </p:nvPicPr>
        <p:blipFill>
          <a:blip r:embed="rId8" cstate="screen">
            <a:extLst>
              <a:ext uri="{28A0092B-C50C-407E-A947-70E740481C1C}">
                <a14:useLocalDpi xmlns:a14="http://schemas.microsoft.com/office/drawing/2010/main"/>
              </a:ext>
            </a:extLst>
          </a:blip>
          <a:srcRect/>
          <a:stretch>
            <a:fillRect/>
          </a:stretch>
        </p:blipFill>
        <p:spPr bwMode="auto">
          <a:xfrm>
            <a:off x="7379605" y="4445127"/>
            <a:ext cx="302260" cy="349885"/>
          </a:xfrm>
          <a:prstGeom prst="rect">
            <a:avLst/>
          </a:prstGeom>
          <a:noFill/>
          <a:ln>
            <a:noFill/>
          </a:ln>
        </p:spPr>
      </p:pic>
      <p:pic>
        <p:nvPicPr>
          <p:cNvPr id="12" name="Picture 11"/>
          <p:cNvPicPr/>
          <p:nvPr/>
        </p:nvPicPr>
        <p:blipFill>
          <a:blip r:embed="rId9">
            <a:extLst>
              <a:ext uri="{28A0092B-C50C-407E-A947-70E740481C1C}">
                <a14:useLocalDpi xmlns:a14="http://schemas.microsoft.com/office/drawing/2010/main"/>
              </a:ext>
            </a:extLst>
          </a:blip>
          <a:srcRect/>
          <a:stretch>
            <a:fillRect/>
          </a:stretch>
        </p:blipFill>
        <p:spPr bwMode="auto">
          <a:xfrm>
            <a:off x="7367857" y="4904336"/>
            <a:ext cx="309880" cy="325755"/>
          </a:xfrm>
          <a:prstGeom prst="rect">
            <a:avLst/>
          </a:prstGeom>
          <a:noFill/>
          <a:ln>
            <a:noFill/>
          </a:ln>
        </p:spPr>
      </p:pic>
    </p:spTree>
    <p:extLst>
      <p:ext uri="{BB962C8B-B14F-4D97-AF65-F5344CB8AC3E}">
        <p14:creationId xmlns:p14="http://schemas.microsoft.com/office/powerpoint/2010/main" val="2351847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618" y="1526562"/>
            <a:ext cx="2934110" cy="3600953"/>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تست دستگاه‌های صوتی</a:t>
            </a:r>
            <a:endParaRPr lang="en-US" sz="2800" dirty="0"/>
          </a:p>
        </p:txBody>
      </p:sp>
      <p:sp>
        <p:nvSpPr>
          <p:cNvPr id="7" name="TextBox 6"/>
          <p:cNvSpPr txBox="1"/>
          <p:nvPr/>
        </p:nvSpPr>
        <p:spPr>
          <a:xfrm>
            <a:off x="3669065" y="198103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8" name="Straight Arrow Connector 7"/>
          <p:cNvCxnSpPr>
            <a:stCxn id="7" idx="1"/>
          </p:cNvCxnSpPr>
          <p:nvPr/>
        </p:nvCxnSpPr>
        <p:spPr>
          <a:xfrm flipH="1">
            <a:off x="2819400" y="2165704"/>
            <a:ext cx="8496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65623" y="2849913"/>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14" name="Straight Arrow Connector 13"/>
          <p:cNvCxnSpPr>
            <a:stCxn id="13" idx="1"/>
          </p:cNvCxnSpPr>
          <p:nvPr/>
        </p:nvCxnSpPr>
        <p:spPr>
          <a:xfrm flipH="1">
            <a:off x="2438400" y="3034579"/>
            <a:ext cx="122722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665623" y="3149187"/>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8" name="Straight Arrow Connector 17"/>
          <p:cNvCxnSpPr>
            <a:stCxn id="17" idx="1"/>
          </p:cNvCxnSpPr>
          <p:nvPr/>
        </p:nvCxnSpPr>
        <p:spPr>
          <a:xfrm flipH="1">
            <a:off x="2673827" y="3333853"/>
            <a:ext cx="9917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65623" y="4184816"/>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20" name="Straight Arrow Connector 19"/>
          <p:cNvCxnSpPr>
            <a:stCxn id="19" idx="1"/>
          </p:cNvCxnSpPr>
          <p:nvPr/>
        </p:nvCxnSpPr>
        <p:spPr>
          <a:xfrm flipH="1">
            <a:off x="2438400" y="4369482"/>
            <a:ext cx="122722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665623" y="1524000"/>
            <a:ext cx="338860" cy="369332"/>
          </a:xfrm>
          <a:prstGeom prst="rect">
            <a:avLst/>
          </a:prstGeom>
          <a:noFill/>
        </p:spPr>
        <p:txBody>
          <a:bodyPr wrap="square" rtlCol="0">
            <a:spAutoFit/>
          </a:bodyPr>
          <a:lstStyle/>
          <a:p>
            <a:r>
              <a:rPr lang="en-US" dirty="0" smtClean="0">
                <a:solidFill>
                  <a:srgbClr val="FF0000"/>
                </a:solidFill>
              </a:rPr>
              <a:t>5</a:t>
            </a:r>
            <a:endParaRPr lang="en-US" dirty="0">
              <a:solidFill>
                <a:srgbClr val="FF0000"/>
              </a:solidFill>
            </a:endParaRPr>
          </a:p>
        </p:txBody>
      </p:sp>
      <p:cxnSp>
        <p:nvCxnSpPr>
          <p:cNvPr id="24" name="Straight Arrow Connector 23"/>
          <p:cNvCxnSpPr>
            <a:stCxn id="23" idx="1"/>
          </p:cNvCxnSpPr>
          <p:nvPr/>
        </p:nvCxnSpPr>
        <p:spPr>
          <a:xfrm flipH="1">
            <a:off x="3279507" y="1708666"/>
            <a:ext cx="386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114800" y="1524000"/>
            <a:ext cx="4469773" cy="3108543"/>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بخش تست صدا</a:t>
            </a:r>
          </a:p>
          <a:p>
            <a:pPr algn="just" rtl="1"/>
            <a:endParaRPr lang="fa-IR" sz="1400" dirty="0" smtClean="0">
              <a:cs typeface="B Nazanin" pitchFamily="2" charset="-78"/>
            </a:endParaRPr>
          </a:p>
          <a:p>
            <a:pPr algn="just" rtl="1"/>
            <a:r>
              <a:rPr lang="fa-IR" sz="1400" dirty="0" smtClean="0">
                <a:solidFill>
                  <a:srgbClr val="FF0000"/>
                </a:solidFill>
              </a:rPr>
              <a:t>2- </a:t>
            </a:r>
            <a:r>
              <a:rPr lang="fa-IR" sz="1400" dirty="0" smtClean="0">
                <a:cs typeface="B Nazanin" pitchFamily="2" charset="-78"/>
              </a:rPr>
              <a:t>جهت تست میکروفن، روی این دکمه کلیک کنید تا صدایتان ضبط شود. سپس شروع به صحبت کنید و چند لحظه بعد، دوباره روی همین دکمه کلیک کنید تا صدای ضبط شده‌تان را بشنوید و از صحت ارتباط میکروفون و بلندگو اطمینان یابید.</a:t>
            </a:r>
          </a:p>
          <a:p>
            <a:pPr algn="just" rtl="1"/>
            <a:endParaRPr lang="fa-IR" sz="1400" dirty="0" smtClean="0">
              <a:cs typeface="B Nazanin" pitchFamily="2" charset="-78"/>
            </a:endParaRPr>
          </a:p>
          <a:p>
            <a:pPr algn="just" rtl="1"/>
            <a:r>
              <a:rPr lang="fa-IR" sz="1400" dirty="0" smtClean="0">
                <a:solidFill>
                  <a:srgbClr val="FF0000"/>
                </a:solidFill>
              </a:rPr>
              <a:t>3-</a:t>
            </a:r>
            <a:r>
              <a:rPr lang="fa-IR" sz="1400" dirty="0" smtClean="0">
                <a:cs typeface="B Nazanin" pitchFamily="2" charset="-78"/>
              </a:rPr>
              <a:t> اگر میکروفون سالم باشد، شدت صدای دریافتی میکروفن در هر لحظه را در این نوار می‌بینید. </a:t>
            </a:r>
          </a:p>
          <a:p>
            <a:pPr algn="just" rtl="1"/>
            <a:endParaRPr lang="en-US" sz="1400" dirty="0">
              <a:solidFill>
                <a:srgbClr val="FF0000"/>
              </a:solidFill>
            </a:endParaRPr>
          </a:p>
          <a:p>
            <a:pPr algn="just" rtl="1"/>
            <a:r>
              <a:rPr lang="fa-IR" sz="1400" dirty="0" smtClean="0">
                <a:solidFill>
                  <a:srgbClr val="FF0000"/>
                </a:solidFill>
              </a:rPr>
              <a:t>4- </a:t>
            </a:r>
            <a:r>
              <a:rPr lang="fa-IR" sz="1400" dirty="0" smtClean="0">
                <a:cs typeface="B Nazanin" pitchFamily="2" charset="-78"/>
              </a:rPr>
              <a:t>برای تست مجزای بلندگو، روی این دکمه کلیک کنید. اگر صدای زنگ نرم افزار را شنیدید، یعنی بلندگویتان سالم است.</a:t>
            </a:r>
          </a:p>
          <a:p>
            <a:pPr algn="just" rtl="1"/>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بستن پنجره</a:t>
            </a:r>
          </a:p>
        </p:txBody>
      </p:sp>
      <p:sp>
        <p:nvSpPr>
          <p:cNvPr id="29" name="Rectangle 28"/>
          <p:cNvSpPr/>
          <p:nvPr/>
        </p:nvSpPr>
        <p:spPr>
          <a:xfrm>
            <a:off x="2539624" y="4850249"/>
            <a:ext cx="5577331" cy="1169551"/>
          </a:xfrm>
          <a:prstGeom prst="rect">
            <a:avLst/>
          </a:prstGeom>
        </p:spPr>
        <p:txBody>
          <a:bodyPr wrap="square">
            <a:spAutoFit/>
          </a:bodyPr>
          <a:lstStyle/>
          <a:p>
            <a:pPr marL="285750" indent="-285750" algn="just" rtl="1">
              <a:buFont typeface="Wingdings" pitchFamily="2" charset="2"/>
              <a:buChar char="v"/>
            </a:pPr>
            <a:r>
              <a:rPr lang="fa-IR" sz="1400" b="1" dirty="0" smtClean="0">
                <a:solidFill>
                  <a:srgbClr val="7030A0"/>
                </a:solidFill>
                <a:cs typeface="B Nazanin" pitchFamily="2" charset="-78"/>
              </a:rPr>
              <a:t>اگر در این بخش میکروفون یا بلندگو کار نمی‌کنند</a:t>
            </a:r>
            <a:r>
              <a:rPr lang="fa-IR" sz="1400" dirty="0" smtClean="0">
                <a:cs typeface="B Nazanin" pitchFamily="2" charset="-78"/>
              </a:rPr>
              <a:t>:</a:t>
            </a:r>
          </a:p>
          <a:p>
            <a:pPr algn="just" rtl="1"/>
            <a:r>
              <a:rPr lang="fa-IR" sz="1400" dirty="0" smtClean="0">
                <a:cs typeface="B Nazanin" pitchFamily="2" charset="-78"/>
              </a:rPr>
              <a:t>اتصالات سخت افزاری </a:t>
            </a:r>
            <a:r>
              <a:rPr lang="fa-IR" sz="1400" dirty="0">
                <a:cs typeface="B Nazanin" pitchFamily="2" charset="-78"/>
              </a:rPr>
              <a:t>ی</a:t>
            </a:r>
            <a:r>
              <a:rPr lang="fa-IR" sz="1400" dirty="0" smtClean="0">
                <a:cs typeface="B Nazanin" pitchFamily="2" charset="-78"/>
              </a:rPr>
              <a:t>ا نصب نرم‌افزاری دوربین را بررسی کنید.</a:t>
            </a:r>
          </a:p>
          <a:p>
            <a:pPr algn="just" rtl="1"/>
            <a:endParaRPr lang="fa-IR" sz="1400" dirty="0" smtClean="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اگر در این بخش میکروفن و بلندگو کار می‌کنند اما در حین کنفرانس کار نمی‌کنند</a:t>
            </a:r>
            <a:r>
              <a:rPr lang="fa-IR" sz="1400" dirty="0" smtClean="0">
                <a:cs typeface="B Nazanin" pitchFamily="2" charset="-78"/>
              </a:rPr>
              <a:t>:</a:t>
            </a:r>
          </a:p>
          <a:p>
            <a:pPr algn="just" rtl="1"/>
            <a:r>
              <a:rPr lang="fa-IR" sz="1400" dirty="0" smtClean="0">
                <a:cs typeface="B Nazanin" pitchFamily="2" charset="-78"/>
              </a:rPr>
              <a:t> وارد سربرگ تنظیمات شوید چرا که شاید دوربین دیگری انتخاب نشده باشد.</a:t>
            </a:r>
          </a:p>
        </p:txBody>
      </p:sp>
    </p:spTree>
    <p:extLst>
      <p:ext uri="{BB962C8B-B14F-4D97-AF65-F5344CB8AC3E}">
        <p14:creationId xmlns:p14="http://schemas.microsoft.com/office/powerpoint/2010/main" val="21325416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760" y="1479869"/>
            <a:ext cx="2934110" cy="3610479"/>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تست دستگاه‌های تصویری</a:t>
            </a:r>
            <a:endParaRPr lang="en-US" sz="2800" dirty="0"/>
          </a:p>
        </p:txBody>
      </p:sp>
      <p:sp>
        <p:nvSpPr>
          <p:cNvPr id="21" name="TextBox 20"/>
          <p:cNvSpPr txBox="1"/>
          <p:nvPr/>
        </p:nvSpPr>
        <p:spPr>
          <a:xfrm>
            <a:off x="79958" y="1961227"/>
            <a:ext cx="338860" cy="369332"/>
          </a:xfrm>
          <a:prstGeom prst="rect">
            <a:avLst/>
          </a:prstGeom>
          <a:noFill/>
        </p:spPr>
        <p:txBody>
          <a:bodyPr wrap="square" rtlCol="0">
            <a:spAutoFit/>
          </a:bodyPr>
          <a:lstStyle/>
          <a:p>
            <a:r>
              <a:rPr lang="en-US" dirty="0" smtClean="0">
                <a:solidFill>
                  <a:srgbClr val="FF0000"/>
                </a:solidFill>
              </a:rPr>
              <a:t>1</a:t>
            </a:r>
            <a:endParaRPr lang="en-US" dirty="0">
              <a:solidFill>
                <a:srgbClr val="FF0000"/>
              </a:solidFill>
            </a:endParaRPr>
          </a:p>
        </p:txBody>
      </p:sp>
      <p:cxnSp>
        <p:nvCxnSpPr>
          <p:cNvPr id="22" name="Straight Arrow Connector 21"/>
          <p:cNvCxnSpPr>
            <a:stCxn id="21" idx="3"/>
          </p:cNvCxnSpPr>
          <p:nvPr/>
        </p:nvCxnSpPr>
        <p:spPr>
          <a:xfrm>
            <a:off x="418818" y="2145893"/>
            <a:ext cx="3878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9958" y="2993568"/>
            <a:ext cx="338860" cy="369332"/>
          </a:xfrm>
          <a:prstGeom prst="rect">
            <a:avLst/>
          </a:prstGeom>
          <a:noFill/>
        </p:spPr>
        <p:txBody>
          <a:bodyPr wrap="square" rtlCol="0">
            <a:spAutoFit/>
          </a:bodyPr>
          <a:lstStyle/>
          <a:p>
            <a:r>
              <a:rPr lang="en-US" dirty="0" smtClean="0">
                <a:solidFill>
                  <a:srgbClr val="FF0000"/>
                </a:solidFill>
              </a:rPr>
              <a:t>3</a:t>
            </a:r>
            <a:endParaRPr lang="en-US" dirty="0">
              <a:solidFill>
                <a:srgbClr val="FF0000"/>
              </a:solidFill>
            </a:endParaRPr>
          </a:p>
        </p:txBody>
      </p:sp>
      <p:cxnSp>
        <p:nvCxnSpPr>
          <p:cNvPr id="26" name="Straight Arrow Connector 25"/>
          <p:cNvCxnSpPr>
            <a:stCxn id="25" idx="3"/>
          </p:cNvCxnSpPr>
          <p:nvPr/>
        </p:nvCxnSpPr>
        <p:spPr>
          <a:xfrm>
            <a:off x="418818" y="3178234"/>
            <a:ext cx="3878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9958" y="2562100"/>
            <a:ext cx="338860" cy="369332"/>
          </a:xfrm>
          <a:prstGeom prst="rect">
            <a:avLst/>
          </a:prstGeom>
          <a:noFill/>
        </p:spPr>
        <p:txBody>
          <a:bodyPr wrap="square" rtlCol="0">
            <a:spAutoFit/>
          </a:bodyPr>
          <a:lstStyle/>
          <a:p>
            <a:r>
              <a:rPr lang="en-US" dirty="0" smtClean="0">
                <a:solidFill>
                  <a:srgbClr val="FF0000"/>
                </a:solidFill>
              </a:rPr>
              <a:t>2</a:t>
            </a:r>
            <a:endParaRPr lang="en-US" dirty="0">
              <a:solidFill>
                <a:srgbClr val="FF0000"/>
              </a:solidFill>
            </a:endParaRPr>
          </a:p>
        </p:txBody>
      </p:sp>
      <p:cxnSp>
        <p:nvCxnSpPr>
          <p:cNvPr id="28" name="Straight Arrow Connector 27"/>
          <p:cNvCxnSpPr>
            <a:stCxn id="27" idx="3"/>
          </p:cNvCxnSpPr>
          <p:nvPr/>
        </p:nvCxnSpPr>
        <p:spPr>
          <a:xfrm>
            <a:off x="418818" y="2746766"/>
            <a:ext cx="1105182" cy="8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019800" y="1524000"/>
            <a:ext cx="2488573" cy="2462213"/>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 </a:t>
            </a:r>
            <a:r>
              <a:rPr lang="fa-IR" sz="1400" dirty="0" smtClean="0">
                <a:cs typeface="B Nazanin" pitchFamily="2" charset="-78"/>
              </a:rPr>
              <a:t>بخش تست دوربین</a:t>
            </a:r>
          </a:p>
          <a:p>
            <a:pPr algn="just" rtl="1"/>
            <a:endParaRPr lang="fa-IR" sz="1400" dirty="0" smtClean="0">
              <a:cs typeface="B Nazanin" pitchFamily="2" charset="-78"/>
            </a:endParaRPr>
          </a:p>
          <a:p>
            <a:pPr algn="just" rtl="1"/>
            <a:r>
              <a:rPr lang="en-US" sz="1400" dirty="0" smtClean="0">
                <a:solidFill>
                  <a:srgbClr val="FF0000"/>
                </a:solidFill>
              </a:rPr>
              <a:t>2</a:t>
            </a:r>
            <a:r>
              <a:rPr lang="fa-IR" sz="1400" dirty="0" smtClean="0">
                <a:solidFill>
                  <a:srgbClr val="FF0000"/>
                </a:solidFill>
              </a:rPr>
              <a:t>- </a:t>
            </a:r>
            <a:r>
              <a:rPr lang="fa-IR" sz="1400" dirty="0" smtClean="0">
                <a:cs typeface="B Nazanin" pitchFamily="2" charset="-78"/>
              </a:rPr>
              <a:t>با کلیک روی این دکمه، ویدئوی دریافتی ویندوز از دوربین، در پنجره زیرین نمایش داده می‌شود.</a:t>
            </a:r>
          </a:p>
          <a:p>
            <a:pPr algn="just" rtl="1"/>
            <a:endParaRPr lang="fa-IR" sz="1400" dirty="0" smtClean="0">
              <a:cs typeface="B Nazanin" pitchFamily="2" charset="-78"/>
            </a:endParaRPr>
          </a:p>
          <a:p>
            <a:pPr algn="just" rtl="1"/>
            <a:r>
              <a:rPr lang="en-US" sz="1400" dirty="0" smtClean="0">
                <a:solidFill>
                  <a:srgbClr val="FF0000"/>
                </a:solidFill>
              </a:rPr>
              <a:t>3</a:t>
            </a:r>
            <a:r>
              <a:rPr lang="fa-IR" sz="1400" dirty="0" smtClean="0">
                <a:solidFill>
                  <a:srgbClr val="FF0000"/>
                </a:solidFill>
              </a:rPr>
              <a:t>- </a:t>
            </a:r>
            <a:r>
              <a:rPr lang="fa-IR" sz="1400" dirty="0" smtClean="0">
                <a:cs typeface="B Nazanin" pitchFamily="2" charset="-78"/>
              </a:rPr>
              <a:t>پنجره نمایش ویدئوی دوربین</a:t>
            </a:r>
            <a:endParaRPr lang="en-US" sz="1400" dirty="0" smtClean="0">
              <a:cs typeface="B Nazanin" pitchFamily="2" charset="-78"/>
            </a:endParaRPr>
          </a:p>
          <a:p>
            <a:pPr algn="just" rtl="1"/>
            <a:endParaRPr lang="en-US" sz="1400" dirty="0" smtClean="0">
              <a:cs typeface="B Nazanin" pitchFamily="2" charset="-78"/>
            </a:endParaRPr>
          </a:p>
          <a:p>
            <a:pPr algn="just" rtl="1"/>
            <a:r>
              <a:rPr lang="en-US" sz="1400" dirty="0">
                <a:solidFill>
                  <a:srgbClr val="FF0000"/>
                </a:solidFill>
              </a:rPr>
              <a:t>4</a:t>
            </a:r>
            <a:r>
              <a:rPr lang="fa-IR" sz="1400" dirty="0">
                <a:solidFill>
                  <a:srgbClr val="FF0000"/>
                </a:solidFill>
              </a:rPr>
              <a:t>-</a:t>
            </a:r>
            <a:r>
              <a:rPr lang="fa-IR" sz="1400" dirty="0">
                <a:cs typeface="B Nazanin" pitchFamily="2" charset="-78"/>
              </a:rPr>
              <a:t> بخش تست صدا</a:t>
            </a:r>
          </a:p>
          <a:p>
            <a:pPr algn="just" rtl="1"/>
            <a:endParaRPr lang="en-US" sz="1400" dirty="0">
              <a:solidFill>
                <a:srgbClr val="FF0000"/>
              </a:solidFill>
            </a:endParaRPr>
          </a:p>
          <a:p>
            <a:pPr algn="just" rtl="1"/>
            <a:r>
              <a:rPr lang="fa-IR" sz="1400" dirty="0">
                <a:solidFill>
                  <a:srgbClr val="FF0000"/>
                </a:solidFill>
              </a:rPr>
              <a:t>5-</a:t>
            </a:r>
            <a:r>
              <a:rPr lang="fa-IR" sz="1400" dirty="0">
                <a:solidFill>
                  <a:srgbClr val="FF0000"/>
                </a:solidFill>
                <a:cs typeface="B Nazanin" pitchFamily="2" charset="-78"/>
              </a:rPr>
              <a:t> </a:t>
            </a:r>
            <a:r>
              <a:rPr lang="fa-IR" sz="1400" dirty="0">
                <a:cs typeface="B Nazanin" pitchFamily="2" charset="-78"/>
              </a:rPr>
              <a:t>بستن </a:t>
            </a:r>
            <a:r>
              <a:rPr lang="fa-IR" sz="1400" dirty="0" smtClean="0">
                <a:cs typeface="B Nazanin" pitchFamily="2" charset="-78"/>
              </a:rPr>
              <a:t>پنجره</a:t>
            </a:r>
            <a:endParaRPr lang="fa-IR" sz="1400" dirty="0">
              <a:cs typeface="B Nazanin" pitchFamily="2" charset="-78"/>
            </a:endParaRPr>
          </a:p>
        </p:txBody>
      </p:sp>
      <p:sp>
        <p:nvSpPr>
          <p:cNvPr id="29" name="TextBox 28"/>
          <p:cNvSpPr txBox="1"/>
          <p:nvPr/>
        </p:nvSpPr>
        <p:spPr>
          <a:xfrm>
            <a:off x="3752190" y="1945413"/>
            <a:ext cx="338860" cy="369332"/>
          </a:xfrm>
          <a:prstGeom prst="rect">
            <a:avLst/>
          </a:prstGeom>
          <a:noFill/>
        </p:spPr>
        <p:txBody>
          <a:bodyPr wrap="square" rtlCol="0">
            <a:spAutoFit/>
          </a:bodyPr>
          <a:lstStyle/>
          <a:p>
            <a:r>
              <a:rPr lang="en-US" dirty="0" smtClean="0">
                <a:solidFill>
                  <a:srgbClr val="FF0000"/>
                </a:solidFill>
              </a:rPr>
              <a:t>4</a:t>
            </a:r>
            <a:endParaRPr lang="en-US" dirty="0">
              <a:solidFill>
                <a:srgbClr val="FF0000"/>
              </a:solidFill>
            </a:endParaRPr>
          </a:p>
        </p:txBody>
      </p:sp>
      <p:cxnSp>
        <p:nvCxnSpPr>
          <p:cNvPr id="32" name="Straight Arrow Connector 31"/>
          <p:cNvCxnSpPr>
            <a:stCxn id="29" idx="1"/>
          </p:cNvCxnSpPr>
          <p:nvPr/>
        </p:nvCxnSpPr>
        <p:spPr>
          <a:xfrm flipH="1">
            <a:off x="2895600" y="2130079"/>
            <a:ext cx="8565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748748" y="1500250"/>
            <a:ext cx="338860" cy="369332"/>
          </a:xfrm>
          <a:prstGeom prst="rect">
            <a:avLst/>
          </a:prstGeom>
          <a:noFill/>
        </p:spPr>
        <p:txBody>
          <a:bodyPr wrap="square" rtlCol="0">
            <a:spAutoFit/>
          </a:bodyPr>
          <a:lstStyle/>
          <a:p>
            <a:r>
              <a:rPr lang="en-US" dirty="0" smtClean="0">
                <a:solidFill>
                  <a:srgbClr val="FF0000"/>
                </a:solidFill>
              </a:rPr>
              <a:t>5</a:t>
            </a:r>
            <a:endParaRPr lang="en-US" dirty="0">
              <a:solidFill>
                <a:srgbClr val="FF0000"/>
              </a:solidFill>
            </a:endParaRPr>
          </a:p>
        </p:txBody>
      </p:sp>
      <p:cxnSp>
        <p:nvCxnSpPr>
          <p:cNvPr id="34" name="Straight Arrow Connector 33"/>
          <p:cNvCxnSpPr>
            <a:stCxn id="33" idx="1"/>
          </p:cNvCxnSpPr>
          <p:nvPr/>
        </p:nvCxnSpPr>
        <p:spPr>
          <a:xfrm flipH="1">
            <a:off x="3362632" y="1684916"/>
            <a:ext cx="386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505200" y="4850249"/>
            <a:ext cx="4611755" cy="1169551"/>
          </a:xfrm>
          <a:prstGeom prst="rect">
            <a:avLst/>
          </a:prstGeom>
        </p:spPr>
        <p:txBody>
          <a:bodyPr wrap="square">
            <a:spAutoFit/>
          </a:bodyPr>
          <a:lstStyle/>
          <a:p>
            <a:pPr marL="285750" indent="-285750" algn="just" rtl="1">
              <a:buFont typeface="Wingdings" pitchFamily="2" charset="2"/>
              <a:buChar char="v"/>
            </a:pPr>
            <a:r>
              <a:rPr lang="fa-IR" sz="1400" b="1" dirty="0" smtClean="0">
                <a:solidFill>
                  <a:srgbClr val="7030A0"/>
                </a:solidFill>
                <a:cs typeface="B Nazanin" pitchFamily="2" charset="-78"/>
              </a:rPr>
              <a:t>اگر در این بخش تصویر دوربین را ندارید</a:t>
            </a:r>
            <a:r>
              <a:rPr lang="fa-IR" sz="1400" dirty="0" smtClean="0">
                <a:cs typeface="B Nazanin" pitchFamily="2" charset="-78"/>
              </a:rPr>
              <a:t>:</a:t>
            </a:r>
          </a:p>
          <a:p>
            <a:pPr algn="just" rtl="1"/>
            <a:r>
              <a:rPr lang="fa-IR" sz="1400" dirty="0" smtClean="0">
                <a:cs typeface="B Nazanin" pitchFamily="2" charset="-78"/>
              </a:rPr>
              <a:t>اتصالات سخت افزاری </a:t>
            </a:r>
            <a:r>
              <a:rPr lang="fa-IR" sz="1400" dirty="0">
                <a:cs typeface="B Nazanin" pitchFamily="2" charset="-78"/>
              </a:rPr>
              <a:t>ی</a:t>
            </a:r>
            <a:r>
              <a:rPr lang="fa-IR" sz="1400" dirty="0" smtClean="0">
                <a:cs typeface="B Nazanin" pitchFamily="2" charset="-78"/>
              </a:rPr>
              <a:t>ا نصب نرم‌افزاری دوربین را بررسی کنید.</a:t>
            </a:r>
          </a:p>
          <a:p>
            <a:pPr algn="just" rtl="1"/>
            <a:endParaRPr lang="fa-IR" sz="1400" dirty="0" smtClean="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اگر در این بخش تصویر دوربین را دارید اما در حین کنفرانس ندارید</a:t>
            </a:r>
            <a:r>
              <a:rPr lang="fa-IR" sz="1400" dirty="0" smtClean="0">
                <a:cs typeface="B Nazanin" pitchFamily="2" charset="-78"/>
              </a:rPr>
              <a:t>:</a:t>
            </a:r>
          </a:p>
          <a:p>
            <a:pPr algn="just" rtl="1"/>
            <a:r>
              <a:rPr lang="fa-IR" sz="1400" dirty="0" smtClean="0">
                <a:cs typeface="B Nazanin" pitchFamily="2" charset="-78"/>
              </a:rPr>
              <a:t> وارد سربرگ تنظیمات شوید چرا که شاید دوربین دیگری انتخاب نشده باشد.</a:t>
            </a:r>
          </a:p>
        </p:txBody>
      </p:sp>
    </p:spTree>
    <p:extLst>
      <p:ext uri="{BB962C8B-B14F-4D97-AF65-F5344CB8AC3E}">
        <p14:creationId xmlns:p14="http://schemas.microsoft.com/office/powerpoint/2010/main" val="2575832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235" y="1719967"/>
            <a:ext cx="2934110" cy="4143954"/>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پنجره </a:t>
            </a:r>
            <a:r>
              <a:rPr lang="fa-IR" sz="2800" dirty="0" smtClean="0">
                <a:solidFill>
                  <a:srgbClr val="0070C0"/>
                </a:solidFill>
                <a:cs typeface="B Titr" pitchFamily="2" charset="-78"/>
              </a:rPr>
              <a:t>ارسال گزارش خطا</a:t>
            </a:r>
            <a:endParaRPr lang="en-US" sz="2800" dirty="0"/>
          </a:p>
        </p:txBody>
      </p:sp>
      <p:sp>
        <p:nvSpPr>
          <p:cNvPr id="5" name="TextBox 4"/>
          <p:cNvSpPr txBox="1"/>
          <p:nvPr/>
        </p:nvSpPr>
        <p:spPr>
          <a:xfrm>
            <a:off x="3675990" y="285976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6" name="Straight Arrow Connector 5"/>
          <p:cNvCxnSpPr>
            <a:stCxn id="5" idx="1"/>
          </p:cNvCxnSpPr>
          <p:nvPr/>
        </p:nvCxnSpPr>
        <p:spPr>
          <a:xfrm flipH="1">
            <a:off x="3286432" y="3044434"/>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57600" y="3315200"/>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8" name="Straight Arrow Connector 7"/>
          <p:cNvCxnSpPr>
            <a:stCxn id="7" idx="1"/>
          </p:cNvCxnSpPr>
          <p:nvPr/>
        </p:nvCxnSpPr>
        <p:spPr>
          <a:xfrm flipH="1">
            <a:off x="3286432" y="3499866"/>
            <a:ext cx="3711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23540" y="3808025"/>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0" name="Straight Arrow Connector 9"/>
          <p:cNvCxnSpPr>
            <a:stCxn id="9" idx="1"/>
          </p:cNvCxnSpPr>
          <p:nvPr/>
        </p:nvCxnSpPr>
        <p:spPr>
          <a:xfrm flipH="1">
            <a:off x="3286432" y="3992691"/>
            <a:ext cx="337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23540" y="4253350"/>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2" name="Straight Arrow Connector 11"/>
          <p:cNvCxnSpPr>
            <a:stCxn id="11" idx="1"/>
          </p:cNvCxnSpPr>
          <p:nvPr/>
        </p:nvCxnSpPr>
        <p:spPr>
          <a:xfrm flipH="1">
            <a:off x="3286432" y="4438016"/>
            <a:ext cx="337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23540" y="4836225"/>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22" name="Straight Arrow Connector 21"/>
          <p:cNvCxnSpPr>
            <a:stCxn id="21" idx="1"/>
          </p:cNvCxnSpPr>
          <p:nvPr/>
        </p:nvCxnSpPr>
        <p:spPr>
          <a:xfrm flipH="1">
            <a:off x="1905000" y="5020891"/>
            <a:ext cx="1718540" cy="5618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623540" y="5398118"/>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24" name="Straight Arrow Connector 23"/>
          <p:cNvCxnSpPr>
            <a:stCxn id="23" idx="1"/>
          </p:cNvCxnSpPr>
          <p:nvPr/>
        </p:nvCxnSpPr>
        <p:spPr>
          <a:xfrm flipH="1">
            <a:off x="3286432" y="5582784"/>
            <a:ext cx="337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683982" y="1719967"/>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18" name="Straight Arrow Connector 17"/>
          <p:cNvCxnSpPr>
            <a:stCxn id="17" idx="1"/>
          </p:cNvCxnSpPr>
          <p:nvPr/>
        </p:nvCxnSpPr>
        <p:spPr>
          <a:xfrm flipH="1">
            <a:off x="3297866" y="1904633"/>
            <a:ext cx="386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495800" y="1690255"/>
            <a:ext cx="4012573" cy="3970318"/>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نام شما جهت پاسخگویی واحد پشتیبانی</a:t>
            </a:r>
          </a:p>
          <a:p>
            <a:pPr algn="just" rtl="1"/>
            <a:endParaRPr lang="fa-IR" sz="1400" dirty="0" smtClean="0">
              <a:cs typeface="B Nazanin" pitchFamily="2" charset="-78"/>
            </a:endParaRPr>
          </a:p>
          <a:p>
            <a:pPr algn="just" rtl="1"/>
            <a:r>
              <a:rPr lang="fa-IR" sz="1400" dirty="0" smtClean="0">
                <a:solidFill>
                  <a:srgbClr val="FF0000"/>
                </a:solidFill>
              </a:rPr>
              <a:t>2- </a:t>
            </a:r>
            <a:r>
              <a:rPr lang="fa-IR" sz="1400" dirty="0" smtClean="0">
                <a:cs typeface="B Nazanin" pitchFamily="2" charset="-78"/>
              </a:rPr>
              <a:t>آدرس ایمیل شما جهت پاسخگویی به‌صورت ایمیل توسط واحد پشتیبانی. (اگر آدرس ایمیل خود را در پروفایل‌تان ثبت کنید، به‌طورخودکار در این قسمت نوشته می‌شود)</a:t>
            </a:r>
          </a:p>
          <a:p>
            <a:pPr algn="just" rtl="1"/>
            <a:endParaRPr lang="fa-IR" sz="1400" dirty="0" smtClean="0">
              <a:cs typeface="B Nazanin" pitchFamily="2" charset="-78"/>
            </a:endParaRPr>
          </a:p>
          <a:p>
            <a:pPr algn="just" rtl="1"/>
            <a:r>
              <a:rPr lang="fa-IR" sz="1400" dirty="0" smtClean="0">
                <a:solidFill>
                  <a:srgbClr val="FF0000"/>
                </a:solidFill>
              </a:rPr>
              <a:t>3-</a:t>
            </a:r>
            <a:r>
              <a:rPr lang="fa-IR" sz="1400" dirty="0" smtClean="0">
                <a:cs typeface="B Nazanin" pitchFamily="2" charset="-78"/>
              </a:rPr>
              <a:t> شماره تماس شما جهت پاسخگویی تلفنی واحد پشتیبانی</a:t>
            </a:r>
          </a:p>
          <a:p>
            <a:pPr algn="ctr" rtl="1"/>
            <a:r>
              <a:rPr lang="fa-IR" sz="1400" b="1" dirty="0" smtClean="0">
                <a:solidFill>
                  <a:srgbClr val="7030A0"/>
                </a:solidFill>
                <a:cs typeface="B Nazanin" pitchFamily="2" charset="-78"/>
              </a:rPr>
              <a:t>ورود آدرس ایمیل </a:t>
            </a:r>
            <a:r>
              <a:rPr lang="fa-IR" sz="1400" b="1" dirty="0">
                <a:solidFill>
                  <a:srgbClr val="7030A0"/>
                </a:solidFill>
                <a:cs typeface="B Nazanin" pitchFamily="2" charset="-78"/>
              </a:rPr>
              <a:t>و</a:t>
            </a:r>
            <a:r>
              <a:rPr lang="fa-IR" sz="1400" b="1" dirty="0" smtClean="0">
                <a:solidFill>
                  <a:srgbClr val="7030A0"/>
                </a:solidFill>
                <a:cs typeface="B Nazanin" pitchFamily="2" charset="-78"/>
              </a:rPr>
              <a:t> شماره تماس ضروری است.</a:t>
            </a:r>
          </a:p>
          <a:p>
            <a:pPr algn="ctr" rtl="1"/>
            <a:endParaRPr lang="en-US" sz="1400" b="1" dirty="0">
              <a:solidFill>
                <a:srgbClr val="7030A0"/>
              </a:solidFill>
            </a:endParaRPr>
          </a:p>
          <a:p>
            <a:pPr algn="just" rtl="1"/>
            <a:r>
              <a:rPr lang="fa-IR" sz="1400" dirty="0" smtClean="0">
                <a:solidFill>
                  <a:srgbClr val="FF0000"/>
                </a:solidFill>
              </a:rPr>
              <a:t>4- </a:t>
            </a:r>
            <a:r>
              <a:rPr lang="fa-IR" sz="1400" dirty="0" smtClean="0">
                <a:cs typeface="B Nazanin" pitchFamily="2" charset="-78"/>
              </a:rPr>
              <a:t>با کلیک بر روی دکمه ارسال خطا، گزارش جزئیات کارکرد نرم‌افزار برای واحد پشتیبانی ارسال می‌شود اما اگر راجع به زمان، علت یا شکل بروز خطا نکته‌ای دارید، می‌توانید آنرا در این قسمت وارد کنید.</a:t>
            </a:r>
          </a:p>
          <a:p>
            <a:pPr algn="just" rtl="1"/>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دکمه ارسال خطا</a:t>
            </a:r>
          </a:p>
          <a:p>
            <a:pPr algn="just" rtl="1"/>
            <a:endParaRPr lang="fa-IR" sz="1400" dirty="0" smtClean="0">
              <a:cs typeface="B Nazanin" pitchFamily="2" charset="-78"/>
            </a:endParaRPr>
          </a:p>
          <a:p>
            <a:pPr algn="just" rtl="1"/>
            <a:r>
              <a:rPr lang="fa-IR" sz="1400" dirty="0" smtClean="0">
                <a:solidFill>
                  <a:srgbClr val="FF0000"/>
                </a:solidFill>
              </a:rPr>
              <a:t>6- </a:t>
            </a:r>
            <a:r>
              <a:rPr lang="fa-IR" sz="1400" dirty="0" smtClean="0">
                <a:cs typeface="B Nazanin" pitchFamily="2" charset="-78"/>
              </a:rPr>
              <a:t>انصراف از ارسال خطا</a:t>
            </a:r>
          </a:p>
          <a:p>
            <a:pPr algn="just" rtl="1"/>
            <a:endParaRPr lang="fa-IR" sz="1400" dirty="0" smtClean="0">
              <a:cs typeface="B Nazanin" pitchFamily="2" charset="-78"/>
            </a:endParaRPr>
          </a:p>
          <a:p>
            <a:pPr algn="just" rtl="1"/>
            <a:r>
              <a:rPr lang="fa-IR" sz="1400" dirty="0" smtClean="0">
                <a:solidFill>
                  <a:srgbClr val="FF0000"/>
                </a:solidFill>
              </a:rPr>
              <a:t>7- </a:t>
            </a:r>
            <a:r>
              <a:rPr lang="fa-IR" sz="1400" dirty="0" smtClean="0">
                <a:cs typeface="B Nazanin" pitchFamily="2" charset="-78"/>
              </a:rPr>
              <a:t>بستن پنجره </a:t>
            </a:r>
            <a:endParaRPr lang="fa-IR" sz="1400" dirty="0">
              <a:cs typeface="B Nazanin" pitchFamily="2" charset="-78"/>
            </a:endParaRPr>
          </a:p>
        </p:txBody>
      </p:sp>
    </p:spTree>
    <p:extLst>
      <p:ext uri="{BB962C8B-B14F-4D97-AF65-F5344CB8AC3E}">
        <p14:creationId xmlns:p14="http://schemas.microsoft.com/office/powerpoint/2010/main" val="14938535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2394" y="848327"/>
            <a:ext cx="5211618" cy="5905283"/>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پنجره تماس مستقیم</a:t>
            </a:r>
            <a:endParaRPr lang="en-US" sz="2800" dirty="0"/>
          </a:p>
        </p:txBody>
      </p:sp>
      <p:sp>
        <p:nvSpPr>
          <p:cNvPr id="27" name="TextBox 26"/>
          <p:cNvSpPr txBox="1"/>
          <p:nvPr/>
        </p:nvSpPr>
        <p:spPr>
          <a:xfrm>
            <a:off x="5688275" y="405026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28" name="Straight Arrow Connector 27"/>
          <p:cNvCxnSpPr>
            <a:stCxn id="27" idx="2"/>
          </p:cNvCxnSpPr>
          <p:nvPr/>
        </p:nvCxnSpPr>
        <p:spPr>
          <a:xfrm>
            <a:off x="5857705" y="4419600"/>
            <a:ext cx="0" cy="269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747150" y="4022659"/>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35" name="Straight Arrow Connector 34"/>
          <p:cNvCxnSpPr>
            <a:stCxn id="34" idx="2"/>
          </p:cNvCxnSpPr>
          <p:nvPr/>
        </p:nvCxnSpPr>
        <p:spPr>
          <a:xfrm>
            <a:off x="4916580" y="4391991"/>
            <a:ext cx="0" cy="4041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742700" y="4022972"/>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37" name="Straight Arrow Connector 36"/>
          <p:cNvCxnSpPr>
            <a:stCxn id="36" idx="2"/>
          </p:cNvCxnSpPr>
          <p:nvPr/>
        </p:nvCxnSpPr>
        <p:spPr>
          <a:xfrm>
            <a:off x="3912130" y="4392304"/>
            <a:ext cx="0" cy="190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831396" y="4802715"/>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42" name="Straight Arrow Connector 41"/>
          <p:cNvCxnSpPr>
            <a:stCxn id="41" idx="3"/>
          </p:cNvCxnSpPr>
          <p:nvPr/>
        </p:nvCxnSpPr>
        <p:spPr>
          <a:xfrm>
            <a:off x="3170256" y="4987381"/>
            <a:ext cx="13255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838989" y="4994094"/>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44" name="Straight Arrow Connector 43"/>
          <p:cNvCxnSpPr>
            <a:stCxn id="43" idx="3"/>
          </p:cNvCxnSpPr>
          <p:nvPr/>
        </p:nvCxnSpPr>
        <p:spPr>
          <a:xfrm flipV="1">
            <a:off x="3177849" y="5172047"/>
            <a:ext cx="1241751" cy="6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854823" y="5284727"/>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46" name="Straight Arrow Connector 45"/>
          <p:cNvCxnSpPr>
            <a:stCxn id="45" idx="3"/>
          </p:cNvCxnSpPr>
          <p:nvPr/>
        </p:nvCxnSpPr>
        <p:spPr>
          <a:xfrm>
            <a:off x="3193683" y="5469393"/>
            <a:ext cx="1149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854823" y="5626925"/>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22" name="Straight Arrow Connector 21"/>
          <p:cNvCxnSpPr>
            <a:stCxn id="21" idx="3"/>
          </p:cNvCxnSpPr>
          <p:nvPr/>
        </p:nvCxnSpPr>
        <p:spPr>
          <a:xfrm>
            <a:off x="3193683" y="5811591"/>
            <a:ext cx="1149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868471" y="5926037"/>
            <a:ext cx="338860" cy="369332"/>
          </a:xfrm>
          <a:prstGeom prst="rect">
            <a:avLst/>
          </a:prstGeom>
          <a:noFill/>
        </p:spPr>
        <p:txBody>
          <a:bodyPr wrap="square" rtlCol="0">
            <a:spAutoFit/>
          </a:bodyPr>
          <a:lstStyle/>
          <a:p>
            <a:r>
              <a:rPr lang="fa-IR" dirty="0" smtClean="0">
                <a:solidFill>
                  <a:srgbClr val="FF0000"/>
                </a:solidFill>
              </a:rPr>
              <a:t>8</a:t>
            </a:r>
            <a:endParaRPr lang="en-US" dirty="0">
              <a:solidFill>
                <a:srgbClr val="FF0000"/>
              </a:solidFill>
            </a:endParaRPr>
          </a:p>
        </p:txBody>
      </p:sp>
      <p:cxnSp>
        <p:nvCxnSpPr>
          <p:cNvPr id="24" name="Straight Arrow Connector 23"/>
          <p:cNvCxnSpPr>
            <a:stCxn id="23" idx="3"/>
          </p:cNvCxnSpPr>
          <p:nvPr/>
        </p:nvCxnSpPr>
        <p:spPr>
          <a:xfrm>
            <a:off x="3207331" y="6110703"/>
            <a:ext cx="1212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17143" y="1056564"/>
            <a:ext cx="5336867" cy="2893100"/>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آیکون نشان‌دهنده‌ی وضعیت فعلی فرد (آفلاین، آنلاین، مشغول کنفرانس و ...)</a:t>
            </a:r>
          </a:p>
          <a:p>
            <a:pPr algn="just" rtl="1"/>
            <a:r>
              <a:rPr lang="fa-IR" sz="1400" dirty="0">
                <a:solidFill>
                  <a:srgbClr val="FF0000"/>
                </a:solidFill>
              </a:rPr>
              <a:t>2- </a:t>
            </a:r>
            <a:r>
              <a:rPr lang="fa-IR" sz="1400" dirty="0" smtClean="0">
                <a:cs typeface="B Nazanin" pitchFamily="2" charset="-78"/>
              </a:rPr>
              <a:t>نام و نام‌خانوادگی فرد</a:t>
            </a:r>
          </a:p>
          <a:p>
            <a:pPr algn="just" rtl="1"/>
            <a:r>
              <a:rPr lang="fa-IR" sz="1400" dirty="0" smtClean="0">
                <a:solidFill>
                  <a:srgbClr val="FF0000"/>
                </a:solidFill>
              </a:rPr>
              <a:t>3- </a:t>
            </a:r>
            <a:r>
              <a:rPr lang="fa-IR" sz="1400" dirty="0" smtClean="0">
                <a:cs typeface="B Nazanin" pitchFamily="2" charset="-78"/>
              </a:rPr>
              <a:t>اگر فرد در لیست مخاطبین‌تان نباشد، می‌توانید با کلیک بر روی این علامت، وی را به لیست مخاطبین‌تان اضافه کنید تا از این پس برای تماس با وی یا دعوتش به جلسات‌تان، نیازی به جستجوی وی نداشته باشید. اما اگر فرد در لیست مخاطبین شما باشد، بجای این علامت، علامت </a:t>
            </a:r>
            <a:r>
              <a:rPr lang="en-US" sz="1400" dirty="0" smtClean="0">
                <a:cs typeface="B Nazanin" pitchFamily="2" charset="-78"/>
              </a:rPr>
              <a:t>X</a:t>
            </a:r>
            <a:r>
              <a:rPr lang="fa-IR" sz="1400" dirty="0" smtClean="0">
                <a:cs typeface="B Nazanin" pitchFamily="2" charset="-78"/>
              </a:rPr>
              <a:t> را می‌بینید که با کلیک بر روی آن، نام فرد از لیست مخاطبین شما حذف می‌شود.</a:t>
            </a:r>
            <a:endParaRPr lang="en-US" sz="1400" dirty="0">
              <a:solidFill>
                <a:srgbClr val="FF0000"/>
              </a:solidFill>
            </a:endParaRPr>
          </a:p>
          <a:p>
            <a:pPr algn="just" rtl="1"/>
            <a:r>
              <a:rPr lang="fa-IR" sz="1400" dirty="0" smtClean="0">
                <a:solidFill>
                  <a:srgbClr val="FF0000"/>
                </a:solidFill>
              </a:rPr>
              <a:t>4- </a:t>
            </a:r>
            <a:r>
              <a:rPr lang="fa-IR" sz="1400" dirty="0" smtClean="0">
                <a:cs typeface="B Nazanin" pitchFamily="2" charset="-78"/>
              </a:rPr>
              <a:t>نام سازمان فرد مورد نظر</a:t>
            </a:r>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شماره تماس با فرد مورد نظر در قالب «شماره فرد (پیش شماره سازمان)»؛ یکی دیگر از راه‌های تماس با افراد، تماس با این شماره از طریق سربرگ شماره‌گیر است.</a:t>
            </a:r>
          </a:p>
          <a:p>
            <a:pPr algn="just" rtl="1"/>
            <a:r>
              <a:rPr lang="fa-IR" sz="1400" dirty="0" smtClean="0">
                <a:solidFill>
                  <a:srgbClr val="FF0000"/>
                </a:solidFill>
              </a:rPr>
              <a:t>6- </a:t>
            </a:r>
            <a:r>
              <a:rPr lang="fa-IR" sz="1400" dirty="0" smtClean="0">
                <a:cs typeface="B Nazanin" pitchFamily="2" charset="-78"/>
              </a:rPr>
              <a:t>با کلیک بر روی این دکمه تماس تصویری با فرد مورد نظر برقرار می‌گردد.</a:t>
            </a:r>
          </a:p>
          <a:p>
            <a:pPr algn="just" rtl="1"/>
            <a:r>
              <a:rPr lang="fa-IR" sz="1400" dirty="0" smtClean="0">
                <a:solidFill>
                  <a:srgbClr val="FF0000"/>
                </a:solidFill>
              </a:rPr>
              <a:t>7- </a:t>
            </a:r>
            <a:r>
              <a:rPr lang="fa-IR" sz="1400" dirty="0">
                <a:cs typeface="B Nazanin" pitchFamily="2" charset="-78"/>
              </a:rPr>
              <a:t>با </a:t>
            </a:r>
            <a:r>
              <a:rPr lang="fa-IR" sz="1400" dirty="0" smtClean="0">
                <a:cs typeface="B Nazanin" pitchFamily="2" charset="-78"/>
              </a:rPr>
              <a:t>کلیک بر روی این </a:t>
            </a:r>
            <a:r>
              <a:rPr lang="fa-IR" sz="1400" dirty="0">
                <a:cs typeface="B Nazanin" pitchFamily="2" charset="-78"/>
              </a:rPr>
              <a:t>دکمه تماس </a:t>
            </a:r>
            <a:r>
              <a:rPr lang="fa-IR" sz="1400" dirty="0" smtClean="0">
                <a:cs typeface="B Nazanin" pitchFamily="2" charset="-78"/>
              </a:rPr>
              <a:t>صوتی </a:t>
            </a:r>
            <a:r>
              <a:rPr lang="fa-IR" sz="1400" dirty="0">
                <a:cs typeface="B Nazanin" pitchFamily="2" charset="-78"/>
              </a:rPr>
              <a:t>با فرد مورد نظر برقرار </a:t>
            </a:r>
            <a:r>
              <a:rPr lang="fa-IR" sz="1400" dirty="0" smtClean="0">
                <a:cs typeface="B Nazanin" pitchFamily="2" charset="-78"/>
              </a:rPr>
              <a:t>می‌گردد</a:t>
            </a:r>
            <a:r>
              <a:rPr lang="fa-IR" sz="1400" dirty="0">
                <a:cs typeface="B Nazanin" pitchFamily="2" charset="-78"/>
              </a:rPr>
              <a:t>.</a:t>
            </a:r>
            <a:endParaRPr lang="fa-IR" sz="1400" dirty="0">
              <a:solidFill>
                <a:srgbClr val="FF0000"/>
              </a:solidFill>
              <a:cs typeface="B Nazanin" pitchFamily="2" charset="-78"/>
            </a:endParaRPr>
          </a:p>
          <a:p>
            <a:pPr algn="just" rtl="1"/>
            <a:r>
              <a:rPr lang="fa-IR" sz="1400" dirty="0" smtClean="0">
                <a:solidFill>
                  <a:srgbClr val="FF0000"/>
                </a:solidFill>
              </a:rPr>
              <a:t>8- </a:t>
            </a:r>
            <a:r>
              <a:rPr lang="fa-IR" sz="1400" dirty="0">
                <a:cs typeface="B Nazanin" pitchFamily="2" charset="-78"/>
              </a:rPr>
              <a:t>با </a:t>
            </a:r>
            <a:r>
              <a:rPr lang="fa-IR" sz="1400" dirty="0" smtClean="0">
                <a:cs typeface="B Nazanin" pitchFamily="2" charset="-78"/>
              </a:rPr>
              <a:t>کلیک بر روی این </a:t>
            </a:r>
            <a:r>
              <a:rPr lang="fa-IR" sz="1400" dirty="0">
                <a:cs typeface="B Nazanin" pitchFamily="2" charset="-78"/>
              </a:rPr>
              <a:t>دکمه </a:t>
            </a:r>
            <a:r>
              <a:rPr lang="fa-IR" sz="1400" dirty="0" smtClean="0">
                <a:cs typeface="B Nazanin" pitchFamily="2" charset="-78"/>
              </a:rPr>
              <a:t>می‌توانید پیام متنی ارسال/ دریافت کنید.</a:t>
            </a:r>
            <a:endParaRPr lang="fa-IR" sz="1400" dirty="0">
              <a:solidFill>
                <a:srgbClr val="FF0000"/>
              </a:solidFill>
              <a:cs typeface="B Nazanin" pitchFamily="2" charset="-78"/>
            </a:endParaRPr>
          </a:p>
          <a:p>
            <a:pPr algn="just" rtl="1"/>
            <a:endParaRPr lang="fa-IR" sz="1400" dirty="0">
              <a:solidFill>
                <a:srgbClr val="FF0000"/>
              </a:solidFill>
              <a:cs typeface="B Nazanin" pitchFamily="2" charset="-78"/>
            </a:endParaRPr>
          </a:p>
        </p:txBody>
      </p:sp>
    </p:spTree>
    <p:extLst>
      <p:ext uri="{BB962C8B-B14F-4D97-AF65-F5344CB8AC3E}">
        <p14:creationId xmlns:p14="http://schemas.microsoft.com/office/powerpoint/2010/main" val="1541002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0616" y="762000"/>
            <a:ext cx="5244963" cy="5991610"/>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پنجره ارسال پیام متنی</a:t>
            </a:r>
            <a:endParaRPr lang="en-US" sz="2800" dirty="0"/>
          </a:p>
        </p:txBody>
      </p:sp>
      <p:sp>
        <p:nvSpPr>
          <p:cNvPr id="29" name="Rectangle 28"/>
          <p:cNvSpPr/>
          <p:nvPr/>
        </p:nvSpPr>
        <p:spPr>
          <a:xfrm>
            <a:off x="417143" y="1056564"/>
            <a:ext cx="5336867" cy="2677656"/>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پنجره نمایش پیامهای ردوبدل شده بین شما و این فرد</a:t>
            </a:r>
          </a:p>
          <a:p>
            <a:pPr algn="just" rtl="1"/>
            <a:endParaRPr lang="fa-IR" sz="1400" dirty="0" smtClean="0">
              <a:cs typeface="B Nazanin" pitchFamily="2" charset="-78"/>
            </a:endParaRPr>
          </a:p>
          <a:p>
            <a:pPr algn="just" rtl="1"/>
            <a:r>
              <a:rPr lang="fa-IR" sz="1400" dirty="0">
                <a:solidFill>
                  <a:srgbClr val="FF0000"/>
                </a:solidFill>
              </a:rPr>
              <a:t>2- </a:t>
            </a:r>
            <a:r>
              <a:rPr lang="fa-IR" sz="1400" dirty="0" smtClean="0">
                <a:cs typeface="B Nazanin" pitchFamily="2" charset="-78"/>
              </a:rPr>
              <a:t>اگر قصد دارید پیام جدیدی برای این فرد ارسال کنید، </a:t>
            </a:r>
            <a:r>
              <a:rPr lang="fa-IR" sz="1400" dirty="0">
                <a:cs typeface="B Nazanin" pitchFamily="2" charset="-78"/>
              </a:rPr>
              <a:t>آ</a:t>
            </a:r>
            <a:r>
              <a:rPr lang="fa-IR" sz="1400" dirty="0" smtClean="0">
                <a:cs typeface="B Nazanin" pitchFamily="2" charset="-78"/>
              </a:rPr>
              <a:t>نرا اینجا تایپ کنید تا اگر آنلاین است آن را هم اکنون ببیند وگرنه به محض آنلاین شدنش آن را دریافت می‌کند.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پس از تایپ متن پیام مورد نظرتان این دکمه را کلیک کنید (یا دکمه </a:t>
            </a:r>
            <a:r>
              <a:rPr lang="en-US" sz="1400" dirty="0" smtClean="0">
                <a:cs typeface="B Nazanin" pitchFamily="2" charset="-78"/>
              </a:rPr>
              <a:t>Enter</a:t>
            </a:r>
            <a:r>
              <a:rPr lang="fa-IR" sz="1400" dirty="0" smtClean="0">
                <a:cs typeface="B Nazanin" pitchFamily="2" charset="-78"/>
              </a:rPr>
              <a:t> را فشار دهید) تا پیامتان ارسال شود.</a:t>
            </a:r>
          </a:p>
          <a:p>
            <a:pPr algn="just" rtl="1"/>
            <a:endParaRPr lang="en-US" sz="1400" dirty="0">
              <a:solidFill>
                <a:srgbClr val="FF0000"/>
              </a:solidFill>
            </a:endParaRPr>
          </a:p>
          <a:p>
            <a:pPr algn="just" rtl="1"/>
            <a:r>
              <a:rPr lang="fa-IR" sz="1400" dirty="0" smtClean="0">
                <a:solidFill>
                  <a:srgbClr val="FF0000"/>
                </a:solidFill>
              </a:rPr>
              <a:t>4- </a:t>
            </a:r>
            <a:r>
              <a:rPr lang="fa-IR" sz="1400" dirty="0" smtClean="0">
                <a:cs typeface="B Nazanin" pitchFamily="2" charset="-78"/>
              </a:rPr>
              <a:t>پس از اتمام ردوبدل پیام روی این دکمه کلیک کنید تا پنجره تماس تصویری با این فرد ظاهر شود.</a:t>
            </a:r>
          </a:p>
          <a:p>
            <a:pPr algn="just" rtl="1"/>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اگر می خواهید برای این فرد فایلی ارسال کنید روی این دکمه کلیک کنید.</a:t>
            </a:r>
            <a:endParaRPr lang="fa-IR" sz="1400" dirty="0">
              <a:solidFill>
                <a:srgbClr val="FF0000"/>
              </a:solidFill>
              <a:cs typeface="B Nazanin" pitchFamily="2" charset="-78"/>
            </a:endParaRPr>
          </a:p>
        </p:txBody>
      </p:sp>
      <p:sp>
        <p:nvSpPr>
          <p:cNvPr id="54" name="TextBox 53"/>
          <p:cNvSpPr txBox="1"/>
          <p:nvPr/>
        </p:nvSpPr>
        <p:spPr>
          <a:xfrm>
            <a:off x="2854823" y="5900676"/>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55" name="Straight Arrow Connector 54"/>
          <p:cNvCxnSpPr>
            <a:stCxn id="54" idx="3"/>
          </p:cNvCxnSpPr>
          <p:nvPr/>
        </p:nvCxnSpPr>
        <p:spPr>
          <a:xfrm>
            <a:off x="3193683" y="6085342"/>
            <a:ext cx="1987917" cy="340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868471" y="6295324"/>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57" name="Straight Arrow Connector 56"/>
          <p:cNvCxnSpPr>
            <a:stCxn id="56" idx="3"/>
          </p:cNvCxnSpPr>
          <p:nvPr/>
        </p:nvCxnSpPr>
        <p:spPr>
          <a:xfrm>
            <a:off x="3207331" y="6479990"/>
            <a:ext cx="56121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5452340" y="4022972"/>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59" name="Straight Arrow Connector 58"/>
          <p:cNvCxnSpPr>
            <a:stCxn id="58" idx="2"/>
          </p:cNvCxnSpPr>
          <p:nvPr/>
        </p:nvCxnSpPr>
        <p:spPr>
          <a:xfrm>
            <a:off x="5621770" y="4392304"/>
            <a:ext cx="0" cy="332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4842740" y="4022659"/>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61" name="Straight Arrow Connector 60"/>
          <p:cNvCxnSpPr>
            <a:stCxn id="60" idx="2"/>
          </p:cNvCxnSpPr>
          <p:nvPr/>
        </p:nvCxnSpPr>
        <p:spPr>
          <a:xfrm>
            <a:off x="5012170" y="4391991"/>
            <a:ext cx="0" cy="16313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733800" y="4024952"/>
            <a:ext cx="338860" cy="369332"/>
          </a:xfrm>
          <a:prstGeom prst="rect">
            <a:avLst/>
          </a:prstGeom>
          <a:noFill/>
        </p:spPr>
        <p:txBody>
          <a:bodyPr wrap="square" rtlCol="0">
            <a:spAutoFit/>
          </a:bodyPr>
          <a:lstStyle/>
          <a:p>
            <a:r>
              <a:rPr lang="fa-IR" dirty="0">
                <a:solidFill>
                  <a:srgbClr val="FF0000"/>
                </a:solidFill>
              </a:rPr>
              <a:t>3</a:t>
            </a:r>
            <a:endParaRPr lang="en-US" dirty="0">
              <a:solidFill>
                <a:srgbClr val="FF0000"/>
              </a:solidFill>
            </a:endParaRPr>
          </a:p>
        </p:txBody>
      </p:sp>
      <p:cxnSp>
        <p:nvCxnSpPr>
          <p:cNvPr id="64" name="Straight Arrow Connector 63"/>
          <p:cNvCxnSpPr>
            <a:stCxn id="63" idx="2"/>
          </p:cNvCxnSpPr>
          <p:nvPr/>
        </p:nvCxnSpPr>
        <p:spPr>
          <a:xfrm>
            <a:off x="3903230" y="4394284"/>
            <a:ext cx="0" cy="16313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7782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5065</TotalTime>
  <Words>4438</Words>
  <Application>Microsoft Office PowerPoint</Application>
  <PresentationFormat>On-screen Show (4:3)</PresentationFormat>
  <Paragraphs>507</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راهنمای صفحه ورود به نرم افزار</vt:lpstr>
      <vt:lpstr>راهنمای اجزای عمومی پنجره نرم‌افزار</vt:lpstr>
      <vt:lpstr>راهنمای سربرگ لیست مخاطبین</vt:lpstr>
      <vt:lpstr>راهنمای آیکون نمایش وضعیت افراد</vt:lpstr>
      <vt:lpstr>راهنمای پنجره تست دستگاه‌های صوتی</vt:lpstr>
      <vt:lpstr>راهنمای پنجره تست دستگاه‌های تصویری</vt:lpstr>
      <vt:lpstr>راهنمای پنجره ارسال گزارش خطا</vt:lpstr>
      <vt:lpstr>راهنمای پنجره تماس مستقیم</vt:lpstr>
      <vt:lpstr>راهنمای پنجره ارسال پیام متنی</vt:lpstr>
      <vt:lpstr>راهنمای سربرگ تماسهای اخیر</vt:lpstr>
      <vt:lpstr>راهنمای سربرگ برگزاری جلسه</vt:lpstr>
      <vt:lpstr>راهنمای آیکون نمایش وضعیت اتاق جلسه</vt:lpstr>
      <vt:lpstr>راهنمای پنجره کشوئی دعوت از افراد به جلسه</vt:lpstr>
      <vt:lpstr>راهنمای پنجره کنترل افراد حاضر در جلسه</vt:lpstr>
      <vt:lpstr>راهنمای پنجره تنظیمات اتاق جلسه</vt:lpstr>
      <vt:lpstr>راهنمای سربرگ شرکت در جلسه دیگران</vt:lpstr>
      <vt:lpstr>راهنمای پنجره ورود به اتاق جلسه دیگران</vt:lpstr>
      <vt:lpstr>راهنمای سربرگ شماره گیر</vt:lpstr>
      <vt:lpstr>راهنمای سربرگ تنظیمات</vt:lpstr>
      <vt:lpstr>راهنمای بخش وضعیت سربرگ تنظیمات</vt:lpstr>
      <vt:lpstr>راهنمای بخش شبکه سربرگ تنظیمات</vt:lpstr>
      <vt:lpstr>راهنمای بخش دستگاه ها سربرگ تنظیمات</vt:lpstr>
      <vt:lpstr>راهنمای بخش کیفیت تصویر سربرگ تنظیمات</vt:lpstr>
      <vt:lpstr>راهنمای بخش گزینه های سربرگ تنظیمات</vt:lpstr>
      <vt:lpstr>راهنمای بخش کاربر سربرگ تنظیمات</vt:lpstr>
      <vt:lpstr>راهنمای بخش نسخه نرم افزار سربرگ تنظیمات</vt:lpstr>
      <vt:lpstr>راهنمای پنجره کنفرانس</vt:lpstr>
      <vt:lpstr>راهنمای پنجره ارسال پیام حین کنفرانس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راهنمای نرم افزار شوکادسکتاپ</dc:title>
  <dc:creator>Administrator</dc:creator>
  <cp:lastModifiedBy>Masoud Hashemian</cp:lastModifiedBy>
  <cp:revision>214</cp:revision>
  <dcterms:created xsi:type="dcterms:W3CDTF">2014-06-23T08:21:24Z</dcterms:created>
  <dcterms:modified xsi:type="dcterms:W3CDTF">2014-08-23T14:43:13Z</dcterms:modified>
</cp:coreProperties>
</file>