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87" r:id="rId6"/>
    <p:sldId id="288"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70" d="100"/>
          <a:sy n="70" d="100"/>
        </p:scale>
        <p:origin x="-13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7/23/2014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7/23/2014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7/23/2014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7/23/2014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7/23/2014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7/23/2014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em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914399"/>
            <a:ext cx="2986393" cy="5743064"/>
          </a:xfrm>
          <a:prstGeom prst="rect">
            <a:avLst/>
          </a:prstGeom>
        </p:spPr>
      </p:pic>
      <p:sp>
        <p:nvSpPr>
          <p:cNvPr id="6" name="TextBox 5"/>
          <p:cNvSpPr txBox="1"/>
          <p:nvPr/>
        </p:nvSpPr>
        <p:spPr>
          <a:xfrm>
            <a:off x="5105400"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3"/>
          </p:cNvCxnSpPr>
          <p:nvPr/>
        </p:nvCxnSpPr>
        <p:spPr>
          <a:xfrm>
            <a:off x="5378437" y="3482874"/>
            <a:ext cx="488963"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11737"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3"/>
          </p:cNvCxnSpPr>
          <p:nvPr/>
        </p:nvCxnSpPr>
        <p:spPr>
          <a:xfrm>
            <a:off x="5486405" y="4179478"/>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05405"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3"/>
          </p:cNvCxnSpPr>
          <p:nvPr/>
        </p:nvCxnSpPr>
        <p:spPr>
          <a:xfrm>
            <a:off x="5486405" y="4968073"/>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8728" y="1200147"/>
            <a:ext cx="4584272" cy="1815882"/>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Enter portal address of your organization.</a:t>
            </a:r>
          </a:p>
          <a:p>
            <a:pPr algn="just"/>
            <a:r>
              <a:rPr lang="en-US" sz="1400" dirty="0" smtClean="0">
                <a:latin typeface="Tahoma" pitchFamily="34" charset="0"/>
                <a:ea typeface="Tahoma" pitchFamily="34" charset="0"/>
                <a:cs typeface="Tahoma" pitchFamily="34" charset="0"/>
              </a:rPr>
              <a:t>(This address is unique for each organization)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Enter your user name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Enter your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After entering above information click this button.</a:t>
            </a:r>
            <a:endParaRPr lang="fa-IR" sz="1400" dirty="0" smtClean="0">
              <a:latin typeface="Tahoma" pitchFamily="34" charset="0"/>
              <a:ea typeface="Tahoma" pitchFamily="34" charset="0"/>
              <a:cs typeface="Tahoma" pitchFamily="34" charset="0"/>
            </a:endParaRPr>
          </a:p>
        </p:txBody>
      </p:sp>
      <p:sp>
        <p:nvSpPr>
          <p:cNvPr id="13" name="TextBox 12"/>
          <p:cNvSpPr txBox="1"/>
          <p:nvPr/>
        </p:nvSpPr>
        <p:spPr>
          <a:xfrm>
            <a:off x="5112330"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3"/>
          </p:cNvCxnSpPr>
          <p:nvPr/>
        </p:nvCxnSpPr>
        <p:spPr>
          <a:xfrm>
            <a:off x="5486405" y="6087036"/>
            <a:ext cx="838195"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Login Window</a:t>
            </a:r>
            <a:endParaRPr lang="en-US" sz="2800" b="1" dirty="0">
              <a:solidFill>
                <a:srgbClr val="0070C0"/>
              </a:solidFill>
              <a:latin typeface="Times New Roman" pitchFamily="18" charset="0"/>
              <a:cs typeface="Times New Roman" pitchFamily="18" charset="0"/>
            </a:endParaRPr>
          </a:p>
        </p:txBody>
      </p:sp>
      <p:sp>
        <p:nvSpPr>
          <p:cNvPr id="18" name="Rectangle 17"/>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
        <p:nvSpPr>
          <p:cNvPr id="17" name="Right Brace 16"/>
          <p:cNvSpPr/>
          <p:nvPr/>
        </p:nvSpPr>
        <p:spPr>
          <a:xfrm>
            <a:off x="8539789" y="1283895"/>
            <a:ext cx="209563" cy="1649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29639" y="1239383"/>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025238" y="1248747"/>
            <a:ext cx="4763777" cy="353943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 خودتان، جلسه ای برگزار کنید.</a:t>
            </a:r>
            <a:endParaRPr lang="en-US" sz="1400" dirty="0" smtClean="0">
              <a:solidFill>
                <a:srgbClr val="FF0000"/>
              </a:solidFill>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 دیگران شوید تا در جلسه ای که آنجا برگزار می شود، شرکت کنید.</a:t>
            </a: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 تان (خالی، اشغال، پر، قفل و ...) را نشان می دهد.</a:t>
            </a:r>
            <a:endParaRPr lang="fa-IR" sz="1400" dirty="0">
              <a:solidFill>
                <a:srgbClr val="FF0000"/>
              </a:solidFill>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روی این دکمه کلیک کنید.</a:t>
            </a:r>
          </a:p>
          <a:p>
            <a:pPr algn="just" rtl="1"/>
            <a:r>
              <a:rPr lang="fa-IR" sz="1400" dirty="0" smtClean="0">
                <a:solidFill>
                  <a:srgbClr val="FF0000"/>
                </a:solidFill>
              </a:rPr>
              <a:t>5- </a:t>
            </a:r>
            <a:r>
              <a:rPr lang="fa-IR" sz="1400" dirty="0" smtClean="0">
                <a:cs typeface="B Nazanin" pitchFamily="2" charset="-78"/>
              </a:rPr>
              <a:t>با کلیک </a:t>
            </a:r>
            <a:r>
              <a:rPr lang="fa-IR" sz="1400" dirty="0">
                <a:cs typeface="B Nazanin" pitchFamily="2" charset="-78"/>
              </a:rPr>
              <a:t>روی این </a:t>
            </a:r>
            <a:r>
              <a:rPr lang="fa-IR" sz="1400" dirty="0" smtClean="0">
                <a:cs typeface="B Nazanin" pitchFamily="2" charset="-78"/>
              </a:rPr>
              <a:t>دکمه، اتاق جلسه‌تان قفل می‌شود تا افراد متفرقه‌ای که شما دعوتشان نکرده‌اید، نخواهند توانست وارد اتاق جلسه تان شوند. برای باز کردن قفل، دوباره روی همین دکمه کلیک کنید.</a:t>
            </a:r>
            <a:endParaRPr lang="fa-IR" sz="1400" dirty="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 اتاق </a:t>
            </a:r>
            <a:r>
              <a:rPr lang="fa-IR" sz="1400" dirty="0">
                <a:cs typeface="B Nazanin" pitchFamily="2" charset="-78"/>
              </a:rPr>
              <a:t>جلسه </a:t>
            </a:r>
            <a:r>
              <a:rPr lang="fa-IR" sz="1400" dirty="0" smtClean="0">
                <a:cs typeface="B Nazanin" pitchFamily="2" charset="-78"/>
              </a:rPr>
              <a:t>تان (رمزگذاری و دعوت از مهمان) </a:t>
            </a:r>
            <a:r>
              <a:rPr lang="fa-IR" sz="1400" dirty="0">
                <a:cs typeface="B Nazanin" pitchFamily="2" charset="-78"/>
              </a:rPr>
              <a:t>روی این دکمه کلیک کنید.</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endParaRPr lang="fa-IR" sz="1400" dirty="0">
              <a:cs typeface="B Nazanin" pitchFamily="2" charset="-78"/>
            </a:endParaRPr>
          </a:p>
          <a:p>
            <a:pPr algn="just" rtl="1"/>
            <a:r>
              <a:rPr lang="fa-IR" sz="1400" dirty="0" smtClean="0">
                <a:solidFill>
                  <a:srgbClr val="FF0000"/>
                </a:solidFill>
              </a:rPr>
              <a:t>8- </a:t>
            </a:r>
            <a:r>
              <a:rPr lang="fa-IR" sz="1400" dirty="0" smtClean="0">
                <a:cs typeface="B Nazanin" pitchFamily="2" charset="-78"/>
              </a:rPr>
              <a:t>هر سطر لیست شامل نام فرد و آیکون بیانگر وضعیت وی می باشد. برای کنترل حضورش (قطع صدا و تصویر یا بیرون انداختنش از اتاق جلسه) روی فرد کلیک کنید.</a:t>
            </a:r>
            <a:endParaRPr lang="fa-IR" sz="1400" dirty="0">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آنها روی این دکمه کلیک کنید.</a:t>
            </a:r>
          </a:p>
        </p:txBody>
      </p:sp>
      <p:sp>
        <p:nvSpPr>
          <p:cNvPr id="39" name="Rectangle 38"/>
          <p:cNvSpPr/>
          <p:nvPr/>
        </p:nvSpPr>
        <p:spPr>
          <a:xfrm>
            <a:off x="89848" y="3587666"/>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3772332"/>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886792" y="4893091"/>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2"/>
          </p:cNvCxnSpPr>
          <p:nvPr/>
        </p:nvCxnSpPr>
        <p:spPr>
          <a:xfrm>
            <a:off x="2043245" y="5262423"/>
            <a:ext cx="0" cy="422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74547" y="4262202"/>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100025" y="4446868"/>
            <a:ext cx="374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Brace 51"/>
          <p:cNvSpPr/>
          <p:nvPr/>
        </p:nvSpPr>
        <p:spPr>
          <a:xfrm>
            <a:off x="3302123" y="1032823"/>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ight Brace 52"/>
          <p:cNvSpPr/>
          <p:nvPr/>
        </p:nvSpPr>
        <p:spPr>
          <a:xfrm>
            <a:off x="3313998"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4648" y="149992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5948" y="619772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3" name="Picture 3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دعوت از هر فرد آنلاین، روی سطرش کلیک کنید تا انتخاب شود. می‌توانید چند فرد آنلاین را با هم انتخاب کنید تا با یکبار کلیک روی دکمه دعوت به جلسه، پیام همزمان دعوت به همه شان ارسال شود.</a:t>
            </a:r>
          </a:p>
          <a:p>
            <a:pPr algn="just" rtl="1"/>
            <a:r>
              <a:rPr lang="fa-IR" sz="1400" dirty="0" smtClean="0">
                <a:solidFill>
                  <a:srgbClr val="FF0000"/>
                </a:solidFill>
              </a:rPr>
              <a:t>2- </a:t>
            </a:r>
            <a:r>
              <a:rPr lang="fa-IR" sz="1400" dirty="0" smtClean="0">
                <a:cs typeface="B Nazanin" pitchFamily="2" charset="-78"/>
              </a:rPr>
              <a:t>پس از انتخاب اعضای جلسه، برای ارسال پیام دعوت برای ایشان روی این دکمه کلیک کنید تا آنها بلافاصله پنجره دعوت‌تان را مشاهده کنند و با پذیرفتن دعوت وارد اتاق شما بشوند.</a:t>
            </a:r>
          </a:p>
          <a:p>
            <a:pPr algn="just" rtl="1"/>
            <a:r>
              <a:rPr lang="fa-IR" sz="1400" dirty="0" smtClean="0">
                <a:solidFill>
                  <a:srgbClr val="FF0000"/>
                </a:solidFill>
              </a:rPr>
              <a:t>3- </a:t>
            </a:r>
            <a:r>
              <a:rPr lang="fa-IR" sz="1400" dirty="0">
                <a:cs typeface="B Nazanin" pitchFamily="2" charset="-78"/>
              </a:rPr>
              <a:t>پ</a:t>
            </a:r>
            <a:r>
              <a:rPr lang="fa-IR" sz="1400" dirty="0" smtClean="0">
                <a:cs typeface="B Nazanin" pitchFamily="2" charset="-78"/>
              </a:rPr>
              <a:t>س از ارسال دعوت به افراد یا انصراف از دعوت ایشان، با کلیک روی این دکمه، به پنجره کنفرانس برگردید تا لیست حاضرین وارد شده به جلسه را ببینید.</a:t>
            </a:r>
            <a:endParaRPr lang="en-US" sz="1400" dirty="0" smtClean="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ight Brace 29"/>
          <p:cNvSpPr/>
          <p:nvPr/>
        </p:nvSpPr>
        <p:spPr>
          <a:xfrm>
            <a:off x="3319569" y="111022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301921" y="6056300"/>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a:off x="3296971" y="246203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e 49"/>
          <p:cNvSpPr/>
          <p:nvPr/>
        </p:nvSpPr>
        <p:spPr>
          <a:xfrm>
            <a:off x="3275196" y="2861875"/>
            <a:ext cx="179947" cy="28083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88296" y="15724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9371" y="2525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56296" y="41259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44421" y="615958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2" name="Picture 2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8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47800" y="1447800"/>
            <a:ext cx="4114800" cy="1600438"/>
          </a:xfrm>
          <a:prstGeom prst="rect">
            <a:avLst/>
          </a:prstGeom>
        </p:spPr>
        <p:txBody>
          <a:bodyPr wrap="square">
            <a:spAutoFit/>
          </a:bodyPr>
          <a:lstStyle/>
          <a:p>
            <a:pPr algn="just" rtl="1"/>
            <a:r>
              <a:rPr lang="fa-IR" sz="1400" dirty="0" smtClean="0">
                <a:solidFill>
                  <a:srgbClr val="FF0000"/>
                </a:solidFill>
              </a:rPr>
              <a:t>1- </a:t>
            </a:r>
            <a:r>
              <a:rPr lang="fa-IR" sz="1400" dirty="0">
                <a:cs typeface="B Nazanin" pitchFamily="2" charset="-78"/>
              </a:rPr>
              <a:t>با کلیک روی این دکمه، صدای فرد در جلسه شنیده نخواهد شد.</a:t>
            </a:r>
          </a:p>
          <a:p>
            <a:pPr algn="just" rtl="1"/>
            <a:r>
              <a:rPr lang="fa-IR" sz="1400" dirty="0" smtClean="0">
                <a:solidFill>
                  <a:srgbClr val="FF0000"/>
                </a:solidFill>
              </a:rPr>
              <a:t>2- </a:t>
            </a:r>
            <a:r>
              <a:rPr lang="fa-IR" sz="1400" dirty="0">
                <a:cs typeface="B Nazanin" pitchFamily="2" charset="-78"/>
              </a:rPr>
              <a:t>با کلیک روی این دکمه، صدای فرد در جلسه شنیده نخواهد شد</a:t>
            </a:r>
            <a:r>
              <a:rPr lang="fa-IR" sz="1400" dirty="0" smtClean="0">
                <a:cs typeface="B Nazanin" pitchFamily="2" charset="-78"/>
              </a:rPr>
              <a:t>.</a:t>
            </a:r>
          </a:p>
          <a:p>
            <a:pPr algn="just" rtl="1"/>
            <a:r>
              <a:rPr lang="fa-IR" sz="1400" dirty="0" smtClean="0">
                <a:solidFill>
                  <a:srgbClr val="FF0000"/>
                </a:solidFill>
              </a:rPr>
              <a:t>3- </a:t>
            </a:r>
            <a:r>
              <a:rPr lang="fa-IR" sz="1400" dirty="0" smtClean="0">
                <a:cs typeface="B Nazanin" pitchFamily="2" charset="-78"/>
              </a:rPr>
              <a:t>اگر دیدن تصویر این فرد در حین جلسه برایتان مهم است و می‌خواهید حتی با ورود افراد دیگر، همواره تصویر این فرد را ببینید، روی این دکمه کلیک کنید.</a:t>
            </a:r>
            <a:endParaRPr lang="fa-IR" sz="1400" dirty="0">
              <a:cs typeface="B Nazanin" pitchFamily="2" charset="-78"/>
            </a:endParaRPr>
          </a:p>
          <a:p>
            <a:pPr algn="just" rtl="1"/>
            <a:r>
              <a:rPr lang="en-US" sz="1400" dirty="0" smtClean="0">
                <a:solidFill>
                  <a:srgbClr val="FF0000"/>
                </a:solidFill>
              </a:rPr>
              <a:t>4</a:t>
            </a:r>
            <a:r>
              <a:rPr lang="fa-IR" sz="1400" dirty="0" smtClean="0">
                <a:solidFill>
                  <a:srgbClr val="FF0000"/>
                </a:solidFill>
              </a:rPr>
              <a:t>- </a:t>
            </a:r>
            <a:r>
              <a:rPr lang="fa-IR" sz="1400" dirty="0">
                <a:cs typeface="B Nazanin" pitchFamily="2" charset="-78"/>
              </a:rPr>
              <a:t>با کلیک روی این دکمه، فرد از اتاق جلسه بیرون </a:t>
            </a:r>
            <a:r>
              <a:rPr lang="fa-IR" sz="1400" dirty="0" smtClean="0">
                <a:cs typeface="B Nazanin" pitchFamily="2" charset="-78"/>
              </a:rPr>
              <a:t>خواهد افتاد.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45" name="Right Brace 44"/>
          <p:cNvSpPr/>
          <p:nvPr/>
        </p:nvSpPr>
        <p:spPr>
          <a:xfrm>
            <a:off x="8346375" y="1283525"/>
            <a:ext cx="140525" cy="1130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p:cNvSpPr/>
          <p:nvPr/>
        </p:nvSpPr>
        <p:spPr>
          <a:xfrm>
            <a:off x="8363200" y="5910987"/>
            <a:ext cx="134222" cy="364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ight Brace 48"/>
          <p:cNvSpPr/>
          <p:nvPr/>
        </p:nvSpPr>
        <p:spPr>
          <a:xfrm>
            <a:off x="8358251" y="2514600"/>
            <a:ext cx="156466" cy="33563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ight Brace 50"/>
          <p:cNvSpPr/>
          <p:nvPr/>
        </p:nvSpPr>
        <p:spPr>
          <a:xfrm flipH="1">
            <a:off x="3440752" y="2841008"/>
            <a:ext cx="148496" cy="673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172720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98775"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9000" y="597089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86752" y="3052783"/>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2376"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79120" y="6377227"/>
            <a:ext cx="253968" cy="253968"/>
          </a:xfrm>
          <a:prstGeom prst="rect">
            <a:avLst/>
          </a:prstGeom>
        </p:spPr>
      </p:pic>
      <p:sp>
        <p:nvSpPr>
          <p:cNvPr id="25" name="TextBox 24"/>
          <p:cNvSpPr txBox="1"/>
          <p:nvPr/>
        </p:nvSpPr>
        <p:spPr>
          <a:xfrm>
            <a:off x="3171825" y="394207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3510685" y="4126737"/>
            <a:ext cx="756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95799" y="1473217"/>
            <a:ext cx="4012573" cy="3323987"/>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 شما برای ورود مهمانان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لازمست که قبلا آن را فعال کرده باشید.)</a:t>
            </a: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روی این دکمه، آدرس اینترنتی اتاق جلسه‌تان تغییر کرده و از این پس باید این آدرس جدید را برای مهمانان‌تان بفرستید.</a:t>
            </a: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اتاقتان رمز بگذارید تا از این پس، تنها کسانی که این رمز را دارند قادر به ورود به اتاقتان باشند، رمز را اینجا وارد کنید.</a:t>
            </a:r>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60043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نتیجه جستجو نمایش داده شود</a:t>
            </a:r>
            <a:r>
              <a:rPr lang="fa-IR" sz="1400" dirty="0" smtClean="0">
                <a:cs typeface="B Nazanin" pitchFamily="2" charset="-78"/>
              </a:rPr>
              <a:t>.</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جلسه ای که قصد ورود به آن را دارید، را در اینجا تایپ </a:t>
            </a:r>
            <a:r>
              <a:rPr lang="fa-IR" sz="1400" dirty="0" smtClean="0">
                <a:cs typeface="B Nazanin" pitchFamily="2" charset="-78"/>
              </a:rPr>
              <a:t>کنید تا جستجو شود.</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سطرش کلیک کنید.</a:t>
            </a:r>
          </a:p>
        </p:txBody>
      </p: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0568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p:cNvSpPr/>
          <p:nvPr/>
        </p:nvSpPr>
        <p:spPr>
          <a:xfrm>
            <a:off x="3355144" y="245027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5527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7544" y="251397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12283" y="811474"/>
            <a:ext cx="5727017" cy="606009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07134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240770"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56940"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326370"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080287"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249717"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1585" y="481767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2850445" y="500233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9178" y="500727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2858038" y="5191944"/>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02148" y="5770824"/>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2841008" y="595549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12695" y="52002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2851555" y="5384884"/>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20288" y="5389824"/>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2859148" y="5569550"/>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502725" y="6041974"/>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2841585" y="6226640"/>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8510650" y="93805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8516752" y="6019762"/>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511802" y="2331525"/>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5627" y="143398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64202" y="2395226"/>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59252"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48" name="Right Brace 47"/>
          <p:cNvSpPr/>
          <p:nvPr/>
        </p:nvSpPr>
        <p:spPr>
          <a:xfrm>
            <a:off x="8510650" y="2714500"/>
            <a:ext cx="135374" cy="3240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646024" y="420799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11825" y="3781300"/>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51" name="Picture 5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258569" y="3820079"/>
            <a:ext cx="253968" cy="253968"/>
          </a:xfrm>
          <a:prstGeom prst="rect">
            <a:avLst/>
          </a:prstGeom>
        </p:spPr>
      </p:pic>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418576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endParaRPr lang="fa-IR" sz="1400" dirty="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برای وارد کردن شماره مقصد با ماوس، می‌توانید از این صفحه کلید هم استفاده کنید.</a:t>
            </a:r>
          </a:p>
          <a:p>
            <a:pPr algn="just" rtl="1"/>
            <a:r>
              <a:rPr lang="fa-IR" sz="1400" dirty="0" smtClean="0">
                <a:solidFill>
                  <a:srgbClr val="FF0000"/>
                </a:solidFill>
              </a:rPr>
              <a:t>3- </a:t>
            </a:r>
            <a:r>
              <a:rPr lang="fa-IR" sz="1400" dirty="0" smtClean="0">
                <a:cs typeface="B Nazanin" pitchFamily="2" charset="-78"/>
              </a:rPr>
              <a:t>پس از وارد کردن شماره مقصد این دکمه را فشار دهید.</a:t>
            </a: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برای برقراری تماس </a:t>
            </a:r>
            <a:r>
              <a:rPr lang="fa-IR" sz="1400" dirty="0">
                <a:cs typeface="B Nazanin" pitchFamily="2" charset="-78"/>
              </a:rPr>
              <a:t>تصویری دونفره با دستگاههای قدیمی کافیست </a:t>
            </a:r>
            <a:r>
              <a:rPr lang="fa-IR" sz="1400" dirty="0" smtClean="0">
                <a:cs typeface="B Nazanin" pitchFamily="2" charset="-78"/>
              </a:rPr>
              <a:t>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endParaRPr lang="fa-IR" sz="1400" dirty="0" smtClean="0">
              <a:solidFill>
                <a:schemeClr val="accent6">
                  <a:lumMod val="50000"/>
                </a:schemeClr>
              </a:solidFill>
              <a:latin typeface="Arial" pitchFamily="34" charset="0"/>
              <a:cs typeface="Arial" pitchFamily="34" charset="0"/>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ight Brace 17"/>
          <p:cNvSpPr/>
          <p:nvPr/>
        </p:nvSpPr>
        <p:spPr>
          <a:xfrm>
            <a:off x="3331198" y="1078575"/>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a:off x="3337300" y="616028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6175" y="1574513"/>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79800" y="626357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7" name="Picture 1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46221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 پورتها و تنظیمات پروکسی سیستم</a:t>
            </a: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a:t>
            </a:r>
            <a:r>
              <a:rPr lang="fa-IR" sz="1400" dirty="0">
                <a:cs typeface="B Nazanin" pitchFamily="2" charset="-78"/>
              </a:rPr>
              <a:t>پاسخگویی خودکار به تماسهای </a:t>
            </a:r>
            <a:r>
              <a:rPr lang="fa-IR" sz="1400" dirty="0" smtClean="0">
                <a:cs typeface="B Nazanin" pitchFamily="2" charset="-78"/>
              </a:rPr>
              <a:t>دریافتی</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 نسخه نرم‌افزار و بروز رسانی دستی آن</a:t>
            </a:r>
            <a:endParaRPr lang="fa-IR" sz="1400" dirty="0">
              <a:cs typeface="B Nazanin" pitchFamily="2" charset="-78"/>
            </a:endParaRPr>
          </a:p>
        </p:txBody>
      </p: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116955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 خانوادگی که با آن وارد نرم‌افزار شده‌اید، را می‌توانید در اینجا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 تان اینجا نوشته می‌شود.</a:t>
            </a: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 تک شرکت‌کنندگان کنفرانس را ببینید.</a:t>
            </a:r>
          </a:p>
        </p:txBody>
      </p: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2"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958252"/>
            <a:ext cx="2962831"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Public Components</a:t>
            </a:r>
            <a:endParaRPr lang="en-US" sz="2800" b="1" dirty="0">
              <a:latin typeface="Times New Roman" pitchFamily="18" charset="0"/>
              <a:cs typeface="Times New Roman" pitchFamily="18" charset="0"/>
            </a:endParaRPr>
          </a:p>
        </p:txBody>
      </p:sp>
      <p:sp>
        <p:nvSpPr>
          <p:cNvPr id="6" name="TextBox 5"/>
          <p:cNvSpPr txBox="1"/>
          <p:nvPr/>
        </p:nvSpPr>
        <p:spPr>
          <a:xfrm>
            <a:off x="8002486"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8171916"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990600"/>
            <a:ext cx="4505029" cy="569386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Application will be closed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By clicking here, application will goes to tray icon. Then to restore application, you need to click on its tray icon at down-right corner of desktop.</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Application will be minimized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Point to point call (only between two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Holding conference or joining in a conference (between multiple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specific calls (call by number, joining to an inter organization conference or call a legacy)</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Software settings and configurations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Your connection quality with video conference data center will be shown by this antenna Icon.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9-</a:t>
            </a:r>
            <a:r>
              <a:rPr lang="en-US" sz="1400" dirty="0" smtClean="0">
                <a:latin typeface="Tahoma" pitchFamily="34" charset="0"/>
                <a:ea typeface="Tahoma" pitchFamily="34" charset="0"/>
                <a:cs typeface="Tahoma" pitchFamily="34" charset="0"/>
              </a:rPr>
              <a:t> Click here to check your devices (microphone, speaker and camera)</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10-</a:t>
            </a:r>
            <a:r>
              <a:rPr lang="en-US" sz="1400" dirty="0" smtClean="0">
                <a:latin typeface="Tahoma" pitchFamily="34" charset="0"/>
                <a:ea typeface="Tahoma" pitchFamily="34" charset="0"/>
                <a:cs typeface="Tahoma" pitchFamily="34" charset="0"/>
              </a:rPr>
              <a:t> If any error happened in application, click here to send it through email to support center.</a:t>
            </a:r>
          </a:p>
        </p:txBody>
      </p:sp>
      <p:sp>
        <p:nvSpPr>
          <p:cNvPr id="56" name="TextBox 55"/>
          <p:cNvSpPr txBox="1"/>
          <p:nvPr/>
        </p:nvSpPr>
        <p:spPr>
          <a:xfrm>
            <a:off x="8279860"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8423422"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531204"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6760883"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86600"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7270965"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02407"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7371837"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78914"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6648344"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20901"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609033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77285"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8422756"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71311"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8211156"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05726"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7988352"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روی این گزینه می‌توانید مسیریاب ویدئویی‌تان و جزئیات کیفیت صدا و تصویر هر یک از شرکت کنندگان را به تفکیک ببینید.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r>
              <a:rPr lang="fa-IR" sz="1400" dirty="0" smtClean="0">
                <a:solidFill>
                  <a:srgbClr val="FF0000"/>
                </a:solidFill>
              </a:rPr>
              <a:t>3- </a:t>
            </a:r>
            <a:r>
              <a:rPr lang="fa-IR" sz="1400" dirty="0" smtClean="0">
                <a:cs typeface="B Nazanin" pitchFamily="2" charset="-78"/>
              </a:rPr>
              <a:t>بازه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کنید، این تیک را بزنید.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سازمانتان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380" y="997424"/>
            <a:ext cx="2990620"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92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893100"/>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انتخاب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a:t>
            </a:r>
            <a:r>
              <a:rPr lang="fa-IR" sz="1400" dirty="0" smtClean="0">
                <a:cs typeface="B Nazanin" pitchFamily="2" charset="-78"/>
              </a:rPr>
              <a:t>انتخاب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و ... دوربین روی این دکمه کلیک کنید تا پنجره تنظیمات دوربین در ویندوز ظاهر 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تیک بزنید تا در کنفرانس اکوی صدایتان کاسته 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تیک بزنید تا شدت صدای میکروفون‌تان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دستگاهها </a:t>
            </a:r>
            <a:r>
              <a:rPr lang="fa-IR" sz="1400" b="1" dirty="0" smtClean="0">
                <a:solidFill>
                  <a:srgbClr val="7030A0"/>
                </a:solidFill>
                <a:cs typeface="B Nazanin" pitchFamily="2" charset="-78"/>
              </a:rPr>
              <a:t>(لینک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مطمئن شوید.</a:t>
            </a:r>
            <a:endParaRPr lang="fa-IR" sz="1400" b="1" dirty="0">
              <a:solidFill>
                <a:srgbClr val="7030A0"/>
              </a:solidFill>
              <a:cs typeface="B Nazanin" pitchFamily="2" charset="-78"/>
            </a:endParaRPr>
          </a:p>
        </p:txBody>
      </p:sp>
      <p:sp>
        <p:nvSpPr>
          <p:cNvPr id="39" name="Rectangle 38"/>
          <p:cNvSpPr/>
          <p:nvPr/>
        </p:nvSpPr>
        <p:spPr>
          <a:xfrm>
            <a:off x="3485219" y="34743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58984"/>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42026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383975"/>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حداقل 30 تصویر در ثانیه نمایش داده می‌شود.</a:t>
            </a: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می‌شوند. </a:t>
            </a:r>
            <a:r>
              <a:rPr lang="fa-IR" sz="1400" dirty="0" smtClean="0">
                <a:cs typeface="B Nazanin" pitchFamily="2" charset="-78"/>
              </a:rPr>
              <a:t>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a:t>
            </a:r>
            <a:r>
              <a:rPr lang="fa-IR" sz="1400" b="1" dirty="0">
                <a:solidFill>
                  <a:srgbClr val="7030A0"/>
                </a:solidFill>
                <a:cs typeface="B Nazanin" pitchFamily="2" charset="-78"/>
              </a:rPr>
              <a:t>دارای 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en-US" sz="1400" b="1" dirty="0" smtClean="0">
              <a:solidFill>
                <a:srgbClr val="7030A0"/>
              </a:solidFill>
              <a:cs typeface="B Nazanin" pitchFamily="2" charset="-78"/>
            </a:endParaRPr>
          </a:p>
        </p:txBody>
      </p: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تیک زدن این گزینه، هر بار که کامپیوتر روشن می‌شود نرم‌افزار به طور خودکار اجرا می‌گردد.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r>
              <a:rPr lang="fa-IR" sz="1400" dirty="0" smtClean="0">
                <a:solidFill>
                  <a:srgbClr val="FF0000"/>
                </a:solidFill>
              </a:rPr>
              <a:t>3- </a:t>
            </a:r>
            <a:r>
              <a:rPr lang="fa-IR" sz="1400" dirty="0" smtClean="0">
                <a:cs typeface="B Nazanin" pitchFamily="2" charset="-78"/>
              </a:rPr>
              <a:t>اینجا را تیک بزنید تا با هر تماس دریافتی، آهنگی برایتان پخش شود.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تیک زدن این گزینه، از این پس در حین کنفرانس‌هایتان زیر ویدئوی هر شرکت‌کننده، نامش نوشته می‌شود.</a:t>
            </a:r>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تیک زدن این گزینه، از این پس مدت زمان کنفرانس در بالای پنجره کنفرانس، نمایش داده می‌شود.</a:t>
            </a:r>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تیک زدن این گزینه، اگر از این پس نرم‌افزار با خطایی درونی روبرو شده یا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endParaRPr lang="fa-IR" sz="1400" dirty="0">
              <a:cs typeface="B Nazanin" pitchFamily="2" charset="-78"/>
            </a:endParaRPr>
          </a:p>
          <a:p>
            <a:pPr algn="just" rtl="1"/>
            <a:r>
              <a:rPr lang="fa-IR" sz="1400" dirty="0" smtClean="0">
                <a:solidFill>
                  <a:srgbClr val="FF0000"/>
                </a:solidFill>
              </a:rPr>
              <a:t>7- </a:t>
            </a:r>
            <a:r>
              <a:rPr lang="fa-IR" sz="1400" dirty="0">
                <a:cs typeface="B Nazanin" pitchFamily="2" charset="-78"/>
              </a:rPr>
              <a:t>ا</a:t>
            </a:r>
            <a:r>
              <a:rPr lang="fa-IR" sz="1400" dirty="0" smtClean="0">
                <a:cs typeface="B Nazanin" pitchFamily="2" charset="-78"/>
              </a:rPr>
              <a:t>ینجا می‌توانید زبان برنامه را تغییر دهید. </a:t>
            </a:r>
            <a:endParaRPr lang="fa-IR" sz="1400" dirty="0">
              <a:cs typeface="B Nazanin" pitchFamily="2" charset="-78"/>
            </a:endParaRPr>
          </a:p>
        </p:txBody>
      </p: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52800" y="6126638"/>
            <a:ext cx="141516" cy="3775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224676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اینجا وارد کنید.</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اینجا </a:t>
            </a:r>
            <a:r>
              <a:rPr lang="fa-IR" sz="1400" dirty="0">
                <a:cs typeface="B Nazanin" pitchFamily="2" charset="-78"/>
              </a:rPr>
              <a:t>وارد کنید</a:t>
            </a:r>
            <a:r>
              <a:rPr lang="fa-IR" sz="1400" dirty="0" smtClean="0">
                <a:cs typeface="B Nazanin" pitchFamily="2" charset="-78"/>
              </a:rPr>
              <a:t>. (حداقل 6 حرف)</a:t>
            </a:r>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a:t>
            </a:r>
            <a:r>
              <a:rPr lang="fa-IR" sz="1400" dirty="0">
                <a:cs typeface="B Nazanin" pitchFamily="2" charset="-78"/>
              </a:rPr>
              <a:t>در اینجا </a:t>
            </a:r>
            <a:r>
              <a:rPr lang="fa-IR" sz="1400" dirty="0" smtClean="0">
                <a:cs typeface="B Nazanin" pitchFamily="2" charset="-78"/>
              </a:rPr>
              <a:t>دوباره وارد </a:t>
            </a:r>
            <a:r>
              <a:rPr lang="fa-IR" sz="1400" dirty="0">
                <a:cs typeface="B Nazanin" pitchFamily="2" charset="-78"/>
              </a:rPr>
              <a:t>کنید.</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این دکمه را بزنید.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نسخه فعلی نرم‌افزار</a:t>
            </a: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r>
              <a:rPr lang="fa-IR" sz="1400" dirty="0" smtClean="0">
                <a:solidFill>
                  <a:srgbClr val="FF0000"/>
                </a:solidFill>
              </a:rPr>
              <a:t>3- </a:t>
            </a:r>
            <a:r>
              <a:rPr lang="fa-IR" sz="1400" dirty="0" smtClean="0">
                <a:cs typeface="B Nazanin" pitchFamily="2" charset="-78"/>
              </a:rPr>
              <a:t>تنظیمات مربوط به سرویس دریافتی‌تان</a:t>
            </a: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 بروزتر خود را </a:t>
            </a:r>
            <a:r>
              <a:rPr lang="fa-IR" sz="1400" dirty="0">
                <a:cs typeface="B Nazanin" pitchFamily="2" charset="-78"/>
              </a:rPr>
              <a:t> به طور خودکار </a:t>
            </a:r>
            <a:r>
              <a:rPr lang="fa-IR" sz="1400" dirty="0" smtClean="0">
                <a:cs typeface="B Nazanin" pitchFamily="2" charset="-78"/>
              </a:rPr>
              <a:t>جستجو کرده و در صورت یافتن، از شما می‌پرسد که آیا می‌خواهید بروز رسانی انجام شود یا خیر؟ اما در صورتی که به هر دلیلی (عجله یا پهنای باند پائین شبکه) فرصت پذیرفتن درخواست بروز رسانی را ندارید، در حین اجرای نرم‌افزار همواره می‌توانید با کلیک روی این دکمه جستجوی دستی نسخه بروزتر نرم‌افزار را انجام دهید.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3353992" y="1104300"/>
            <a:ext cx="129802" cy="12363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3360094" y="6126637"/>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8969" y="1600238"/>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2594" y="62299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a:off x="3352800" y="5908981"/>
            <a:ext cx="134222" cy="2226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5300" y="5884588"/>
            <a:ext cx="254000"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600200" y="1342900"/>
            <a:ext cx="5858907" cy="3539430"/>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 پیامهای متنی اعضای جلسه، اینجا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تمام صفحه کردن یا از حالت تمام صفحه </a:t>
            </a:r>
            <a:r>
              <a:rPr lang="fa-IR" sz="1400" dirty="0">
                <a:solidFill>
                  <a:schemeClr val="bg1"/>
                </a:solidFill>
                <a:cs typeface="B Nazanin" pitchFamily="2" charset="-78"/>
              </a:rPr>
              <a:t>درآوردن پنجره </a:t>
            </a:r>
            <a:r>
              <a:rPr lang="fa-IR" sz="1400" dirty="0" smtClean="0">
                <a:solidFill>
                  <a:schemeClr val="bg1"/>
                </a:solidFill>
                <a:cs typeface="B Nazanin" pitchFamily="2" charset="-78"/>
              </a:rPr>
              <a:t>کنفرانس،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 یکی از برنامه‌های در حال اجرا (یا دسکتاپ کامپیوترتان) را برای اعضای جلسه به اشتراک بگذارید، اینجا را 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و مشاهده برنامه مورد نظرتان اینجا را 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کردن روی تصویر دوربین، 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روی 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a:t>
            </a:r>
            <a:r>
              <a:rPr lang="fa-IR" sz="1400" dirty="0">
                <a:solidFill>
                  <a:schemeClr val="bg1"/>
                </a:solidFill>
                <a:cs typeface="B Nazanin" pitchFamily="2" charset="-78"/>
              </a:rPr>
              <a:t>روی 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روی 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اینجا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اینجا کلیک 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اینجا </a:t>
            </a:r>
            <a:r>
              <a:rPr lang="fa-IR" sz="1400" dirty="0">
                <a:solidFill>
                  <a:schemeClr val="bg1"/>
                </a:solidFill>
                <a:cs typeface="B Nazanin" pitchFamily="2" charset="-78"/>
              </a:rPr>
              <a:t>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826" y="935571"/>
            <a:ext cx="2972144" cy="575224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Contact List Tab</a:t>
            </a:r>
            <a:endParaRPr lang="en-US" sz="2800" b="1" dirty="0">
              <a:latin typeface="Times New Roman" pitchFamily="18" charset="0"/>
              <a:cs typeface="Times New Roman" pitchFamily="18" charset="0"/>
            </a:endParaRPr>
          </a:p>
        </p:txBody>
      </p:sp>
      <p:sp>
        <p:nvSpPr>
          <p:cNvPr id="7" name="Rectangle 6"/>
          <p:cNvSpPr/>
          <p:nvPr/>
        </p:nvSpPr>
        <p:spPr>
          <a:xfrm>
            <a:off x="5277964"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5590870"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630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7630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5264316"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5577222"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8001000" y="3231121"/>
            <a:ext cx="762000" cy="1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8001000" y="3427970"/>
            <a:ext cx="762000"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54894" y="3635383"/>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77200" y="3820049"/>
            <a:ext cx="677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7630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8327924" y="2635684"/>
            <a:ext cx="435076"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Right Brace 139"/>
          <p:cNvSpPr/>
          <p:nvPr/>
        </p:nvSpPr>
        <p:spPr>
          <a:xfrm>
            <a:off x="8630765" y="1045192"/>
            <a:ext cx="152400" cy="12423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Right Brace 140"/>
          <p:cNvSpPr/>
          <p:nvPr/>
        </p:nvSpPr>
        <p:spPr>
          <a:xfrm>
            <a:off x="8613117" y="6092823"/>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6"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71290" y="155124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59414" y="6209598"/>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457200" y="1143000"/>
            <a:ext cx="4505029" cy="3754874"/>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Finding person, who you want to call him (or her)</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Recent events including all your sent/received calls and messages </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By default, you can see your contact list here. But if you search someone, you can see the result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Searching people by their name, user name or their number</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Searching all online people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Each row contains person name and icon. To call each person, click on his (or her) row. person’s icon shows their current status (Such as offline, online, busy and …)</a:t>
            </a:r>
            <a:endParaRPr lang="en-US" sz="1400" dirty="0">
              <a:latin typeface="Tahoma" pitchFamily="34" charset="0"/>
              <a:ea typeface="Tahoma" pitchFamily="34" charset="0"/>
              <a:cs typeface="Tahoma" pitchFamily="34" charset="0"/>
            </a:endParaRPr>
          </a:p>
        </p:txBody>
      </p:sp>
      <p:sp>
        <p:nvSpPr>
          <p:cNvPr id="33" name="Rectangle 32"/>
          <p:cNvSpPr/>
          <p:nvPr/>
        </p:nvSpPr>
        <p:spPr>
          <a:xfrm>
            <a:off x="241840" y="6324600"/>
            <a:ext cx="5473160" cy="307777"/>
          </a:xfrm>
          <a:prstGeom prst="rect">
            <a:avLst/>
          </a:prstGeom>
        </p:spPr>
        <p:txBody>
          <a:bodyPr wrap="square">
            <a:spAutoFit/>
          </a:bodyPr>
          <a:lstStyle/>
          <a:p>
            <a:pPr algn="just"/>
            <a:r>
              <a:rPr lang="en-US" sz="1400" dirty="0" smtClean="0">
                <a:solidFill>
                  <a:schemeClr val="accent3">
                    <a:lumMod val="50000"/>
                  </a:schemeClr>
                </a:solidFill>
                <a:latin typeface="Tahoma" pitchFamily="34" charset="0"/>
                <a:ea typeface="Tahoma" pitchFamily="34" charset="0"/>
                <a:cs typeface="Tahoma" pitchFamily="34" charset="0"/>
              </a:rPr>
              <a:t>Click on      to see guide for parts, which are in front of this sign.</a:t>
            </a:r>
            <a:endParaRPr lang="fa-IR" sz="1400" dirty="0" smtClean="0">
              <a:solidFill>
                <a:schemeClr val="accent3">
                  <a:lumMod val="50000"/>
                </a:schemeClr>
              </a:solidFill>
              <a:latin typeface="Tahoma" pitchFamily="34" charset="0"/>
              <a:ea typeface="Tahoma" pitchFamily="34" charset="0"/>
              <a:cs typeface="Tahoma" pitchFamily="34" charset="0"/>
            </a:endParaRPr>
          </a:p>
        </p:txBody>
      </p:sp>
      <p:pic>
        <p:nvPicPr>
          <p:cNvPr id="34" name="Picture 3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86588" y="6369783"/>
            <a:ext cx="253968" cy="253968"/>
          </a:xfrm>
          <a:prstGeom prst="rect">
            <a:avLst/>
          </a:prstGeom>
        </p:spPr>
      </p:pic>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User Status Icon</a:t>
            </a:r>
            <a:endParaRPr lang="en-US" sz="28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0374122"/>
              </p:ext>
            </p:extLst>
          </p:nvPr>
        </p:nvGraphicFramePr>
        <p:xfrm>
          <a:off x="1752600" y="1447800"/>
          <a:ext cx="6096000" cy="4572000"/>
        </p:xfrm>
        <a:graphic>
          <a:graphicData uri="http://schemas.openxmlformats.org/drawingml/2006/table">
            <a:tbl>
              <a:tblPr firstRow="1" bandRow="1">
                <a:tableStyleId>{C4B1156A-380E-4F78-BDF5-A606A8083BF9}</a:tableStyleId>
              </a:tblPr>
              <a:tblGrid>
                <a:gridCol w="609600"/>
                <a:gridCol w="5486400"/>
              </a:tblGrid>
              <a:tr h="370840">
                <a:tc>
                  <a:txBody>
                    <a:bodyPr/>
                    <a:lstStyle/>
                    <a:p>
                      <a:pPr algn="just" rtl="0"/>
                      <a:endParaRPr lang="en-US" sz="1400" b="0" dirty="0">
                        <a:cs typeface="B Nazanin" pitchFamily="2" charset="-78"/>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OFFLINE:</a:t>
                      </a:r>
                      <a:r>
                        <a:rPr lang="en-US" sz="1400" b="0" kern="1200" baseline="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not logged in so you cannot place a direct call to them, but you can join their room, depending on its status.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Available</a:t>
                      </a:r>
                      <a:r>
                        <a:rPr lang="en-US" sz="1400" b="1" kern="1200" dirty="0" smtClean="0">
                          <a:solidFill>
                            <a:srgbClr val="0070C0"/>
                          </a:solidFill>
                          <a:effectLst/>
                          <a:latin typeface="+mn-lt"/>
                          <a:ea typeface="+mn-ea"/>
                          <a:cs typeface="B Nazanin" pitchFamily="2" charset="-78"/>
                        </a:rPr>
                        <a:t>:</a:t>
                      </a:r>
                      <a:r>
                        <a:rPr lang="en-US" sz="1400" b="1" kern="1200" dirty="0" smtClean="0">
                          <a:solidFill>
                            <a:srgbClr val="0070C0"/>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available for a direct call, to join a room, or to be invited to attend a meeting.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Busy:</a:t>
                      </a:r>
                      <a:r>
                        <a:rPr lang="en-US" sz="1400" b="0" kern="120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busy and you cannot contact them with a direct call or invite them to join your room.</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In Room: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in their own room. You cannot call them directly but you can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Full:</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full. You cannot call them directly or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Locked:</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locked. You cannot call them directly or join their room. They can leave their room and join yours if they choose to. </a:t>
                      </a:r>
                    </a:p>
                  </a:txBody>
                  <a:tcPr/>
                </a:tc>
              </a:tr>
              <a:tr h="370840">
                <a:tc>
                  <a:txBody>
                    <a:bodyPr/>
                    <a:lstStyle/>
                    <a:p>
                      <a:pPr marL="0" marR="0" algn="just" rtl="0">
                        <a:spcBef>
                          <a:spcPts val="0"/>
                        </a:spcBef>
                        <a:spcAft>
                          <a:spcPts val="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In a PIN-protected Room:</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PIN protected. You cannot call them directly, but you can join their room if you have their PIN code. </a:t>
                      </a:r>
                    </a:p>
                  </a:txBody>
                  <a:tcPr/>
                </a:tc>
              </a:tr>
              <a:tr h="370840">
                <a:tc>
                  <a:txBody>
                    <a:bodyPr/>
                    <a:lstStyle/>
                    <a:p>
                      <a:pPr marL="0" marR="0" algn="just" rtl="0">
                        <a:lnSpc>
                          <a:spcPct val="115000"/>
                        </a:lnSpc>
                        <a:spcBef>
                          <a:spcPts val="0"/>
                        </a:spcBef>
                        <a:spcAft>
                          <a:spcPts val="100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Legacy:</a:t>
                      </a:r>
                      <a:r>
                        <a:rPr lang="en-US" sz="1400" b="0" i="0" u="none" strike="noStrike" kern="1200" baseline="0" dirty="0" smtClean="0">
                          <a:solidFill>
                            <a:schemeClr val="dk1"/>
                          </a:solidFill>
                          <a:latin typeface="Tahoma" pitchFamily="34" charset="0"/>
                          <a:ea typeface="Tahoma" pitchFamily="34" charset="0"/>
                          <a:cs typeface="Tahoma" pitchFamily="34" charset="0"/>
                        </a:rPr>
                        <a:t> The conferencing system uses legacy videoconferencing technology (such as H.323 and SIP). There is no personal room. </a:t>
                      </a:r>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05000" y="1537498"/>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32743" y="2035655"/>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16747" y="2567458"/>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0993" y="3077539"/>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1932743" y="3625548"/>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18773" y="419981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04803" y="490250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1889414" y="5585352"/>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90265"/>
            <a:ext cx="2606597"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sp>
        <p:nvSpPr>
          <p:cNvPr id="7" name="TextBox 6"/>
          <p:cNvSpPr txBox="1"/>
          <p:nvPr/>
        </p:nvSpPr>
        <p:spPr>
          <a:xfrm>
            <a:off x="8271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7772400" y="2238323"/>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68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7276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68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7276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68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7276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68298" y="168329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7882182" y="186795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83227" y="1524000"/>
            <a:ext cx="4469773" cy="3108543"/>
          </a:xfrm>
          <a:prstGeom prst="rect">
            <a:avLst/>
          </a:prstGeom>
        </p:spPr>
        <p:txBody>
          <a:bodyPr wrap="square">
            <a:spAutoFit/>
          </a:bodyPr>
          <a:lstStyle/>
          <a:p>
            <a:pPr algn="just"/>
            <a:r>
              <a:rPr lang="en-US" sz="1400" dirty="0">
                <a:solidFill>
                  <a:srgbClr val="FF0000"/>
                </a:solidFill>
              </a:rPr>
              <a:t>1-</a:t>
            </a:r>
            <a:r>
              <a:rPr lang="en-US" sz="1400" dirty="0">
                <a:latin typeface="Tahoma" pitchFamily="34" charset="0"/>
                <a:ea typeface="Tahoma" pitchFamily="34" charset="0"/>
                <a:cs typeface="Tahoma" pitchFamily="34" charset="0"/>
              </a:rPr>
              <a:t> Testing</a:t>
            </a:r>
            <a:r>
              <a:rPr lang="en-US" sz="1400" dirty="0"/>
              <a:t> </a:t>
            </a:r>
            <a:r>
              <a:rPr lang="en-US" sz="1400" dirty="0">
                <a:latin typeface="Tahoma" pitchFamily="34" charset="0"/>
                <a:ea typeface="Tahoma" pitchFamily="34" charset="0"/>
                <a:cs typeface="Tahoma" pitchFamily="34" charset="0"/>
              </a:rPr>
              <a:t>Audio Devices</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2-</a:t>
            </a:r>
            <a:r>
              <a:rPr lang="en-US" sz="1400" dirty="0">
                <a:latin typeface="Tahoma" pitchFamily="34" charset="0"/>
                <a:ea typeface="Tahoma" pitchFamily="34" charset="0"/>
                <a:cs typeface="Tahoma" pitchFamily="34" charset="0"/>
              </a:rPr>
              <a:t> To test microphone, click here to record your voice. Then start talking and after awhile, Click on this button again to hear your recorded voice and be sure about both microphone and speaker quality.</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3-</a:t>
            </a:r>
            <a:r>
              <a:rPr lang="en-US" sz="1400" dirty="0">
                <a:latin typeface="Tahoma" pitchFamily="34" charset="0"/>
                <a:ea typeface="Tahoma" pitchFamily="34" charset="0"/>
                <a:cs typeface="Tahoma" pitchFamily="34" charset="0"/>
              </a:rPr>
              <a:t> If your microphone is OK, This bar shows intensity of your voice.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4-</a:t>
            </a:r>
            <a:r>
              <a:rPr lang="en-US" sz="1400" dirty="0">
                <a:latin typeface="Tahoma" pitchFamily="34" charset="0"/>
                <a:ea typeface="Tahoma" pitchFamily="34" charset="0"/>
                <a:cs typeface="Tahoma" pitchFamily="34" charset="0"/>
              </a:rPr>
              <a:t> If you want to test your speaker quality, click here to hear ring tone.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Window</a:t>
            </a:r>
          </a:p>
        </p:txBody>
      </p:sp>
      <p:sp>
        <p:nvSpPr>
          <p:cNvPr id="21" name="Rectangle 20"/>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4873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66" y="1682305"/>
            <a:ext cx="2592986"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5119048" y="2057400"/>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5457908" y="2242066"/>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5444260" y="3285109"/>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1904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5457908" y="2753689"/>
            <a:ext cx="7589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9600" y="1905000"/>
            <a:ext cx="4241173" cy="2246769"/>
          </a:xfrm>
          <a:prstGeom prst="rect">
            <a:avLst/>
          </a:prstGeom>
        </p:spPr>
        <p:txBody>
          <a:bodyPr wrap="square">
            <a:spAutoFit/>
          </a:bodyPr>
          <a:lstStyle/>
          <a:p>
            <a:pPr algn="just"/>
            <a:r>
              <a:rPr lang="fa-IR" sz="1400" dirty="0" smtClean="0">
                <a:solidFill>
                  <a:srgbClr val="FF0000"/>
                </a:solidFill>
              </a:rPr>
              <a:t>1</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Camera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2</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By clicking this button, Windows shows camera video on the below area.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3</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Camera Video </a:t>
            </a:r>
            <a:r>
              <a:rPr lang="en-US" sz="1400" dirty="0" smtClean="0">
                <a:latin typeface="Tahoma" pitchFamily="34" charset="0"/>
                <a:ea typeface="Tahoma" pitchFamily="34" charset="0"/>
                <a:cs typeface="Tahoma" pitchFamily="34" charset="0"/>
              </a:rPr>
              <a:t>Window</a:t>
            </a:r>
            <a:endParaRPr lang="fa-IR" sz="1400" dirty="0" smtClean="0">
              <a:latin typeface="Tahoma" pitchFamily="34" charset="0"/>
              <a:ea typeface="Tahoma" pitchFamily="34" charset="0"/>
              <a:cs typeface="Tahoma" pitchFamily="34" charset="0"/>
            </a:endParaRPr>
          </a:p>
          <a:p>
            <a:pPr algn="just"/>
            <a:endParaRPr lang="fa-IR" sz="1400" dirty="0">
              <a:latin typeface="Tahoma" pitchFamily="34" charset="0"/>
              <a:ea typeface="Tahoma" pitchFamily="34" charset="0"/>
              <a:cs typeface="Tahoma" pitchFamily="34" charset="0"/>
            </a:endParaRPr>
          </a:p>
          <a:p>
            <a:pPr algn="just"/>
            <a:r>
              <a:rPr lang="fa-IR" sz="1400" dirty="0" smtClean="0">
                <a:solidFill>
                  <a:srgbClr val="FF0000"/>
                </a:solidFill>
              </a:rPr>
              <a:t>4</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Audio </a:t>
            </a:r>
            <a:r>
              <a:rPr lang="en-US" sz="1400" dirty="0" smtClean="0">
                <a:latin typeface="Tahoma" pitchFamily="34" charset="0"/>
                <a:ea typeface="Tahoma" pitchFamily="34" charset="0"/>
                <a:cs typeface="Tahoma" pitchFamily="34" charset="0"/>
              </a:rPr>
              <a:t>Devices</a:t>
            </a:r>
            <a:endParaRPr lang="fa-IR"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a:t>
            </a:r>
            <a:r>
              <a:rPr lang="en-US" sz="1400" dirty="0" smtClean="0">
                <a:latin typeface="Tahoma" pitchFamily="34" charset="0"/>
                <a:ea typeface="Tahoma" pitchFamily="34" charset="0"/>
                <a:cs typeface="Tahoma" pitchFamily="34" charset="0"/>
              </a:rPr>
              <a:t>Window</a:t>
            </a:r>
            <a:endParaRPr lang="en-US" sz="1400" dirty="0">
              <a:latin typeface="Tahoma" pitchFamily="34" charset="0"/>
              <a:ea typeface="Tahoma" pitchFamily="34" charset="0"/>
              <a:cs typeface="Tahoma" pitchFamily="34" charset="0"/>
            </a:endParaRPr>
          </a:p>
        </p:txBody>
      </p:sp>
      <p:sp>
        <p:nvSpPr>
          <p:cNvPr id="29" name="TextBox 28"/>
          <p:cNvSpPr txBox="1"/>
          <p:nvPr/>
        </p:nvSpPr>
        <p:spPr>
          <a:xfrm>
            <a:off x="8334292"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7834952" y="2223304"/>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34292" y="166827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7948176" y="1852937"/>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0686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349" y="1655345"/>
            <a:ext cx="3077005" cy="427732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sp>
        <p:nvSpPr>
          <p:cNvPr id="4" name="Rectangle 3"/>
          <p:cNvSpPr/>
          <p:nvPr/>
        </p:nvSpPr>
        <p:spPr>
          <a:xfrm>
            <a:off x="457200" y="1690255"/>
            <a:ext cx="4824391" cy="6340197"/>
          </a:xfrm>
          <a:prstGeom prst="rect">
            <a:avLst/>
          </a:prstGeom>
        </p:spPr>
        <p:txBody>
          <a:bodyPr wrap="square">
            <a:spAutoFit/>
          </a:bodyPr>
          <a:lstStyle/>
          <a:p>
            <a:pPr algn="just"/>
            <a:r>
              <a:rPr lang="en-US" sz="1400" dirty="0" smtClean="0">
                <a:solidFill>
                  <a:srgbClr val="FF0000"/>
                </a:solidFill>
              </a:rPr>
              <a:t>1- </a:t>
            </a:r>
            <a:r>
              <a:rPr lang="en-US" sz="1400" dirty="0" smtClean="0"/>
              <a:t>Your Name</a:t>
            </a:r>
          </a:p>
          <a:p>
            <a:pPr algn="just"/>
            <a:endParaRPr lang="en-US" sz="1400" dirty="0" smtClean="0"/>
          </a:p>
          <a:p>
            <a:pPr algn="just"/>
            <a:r>
              <a:rPr lang="en-US" sz="1400" dirty="0" smtClean="0">
                <a:solidFill>
                  <a:srgbClr val="FF0000"/>
                </a:solidFill>
              </a:rPr>
              <a:t>2- </a:t>
            </a:r>
            <a:r>
              <a:rPr lang="en-US" sz="1400" dirty="0"/>
              <a:t>Your </a:t>
            </a:r>
            <a:r>
              <a:rPr lang="en-US" sz="1400" dirty="0" smtClean="0"/>
              <a:t>Email Address. (If your email address has been saved in your profile already, it will be written here automatically)</a:t>
            </a:r>
          </a:p>
          <a:p>
            <a:pPr algn="just"/>
            <a:endParaRPr lang="en-US" sz="1400" dirty="0" smtClean="0"/>
          </a:p>
          <a:p>
            <a:pPr algn="just"/>
            <a:r>
              <a:rPr lang="en-US" sz="1400" dirty="0" smtClean="0">
                <a:solidFill>
                  <a:srgbClr val="FF0000"/>
                </a:solidFill>
              </a:rPr>
              <a:t>3- </a:t>
            </a:r>
            <a:r>
              <a:rPr lang="en-US" sz="1400" dirty="0"/>
              <a:t>Your </a:t>
            </a:r>
            <a:r>
              <a:rPr lang="en-US" sz="1400" dirty="0" smtClean="0"/>
              <a:t>telephone number</a:t>
            </a:r>
          </a:p>
          <a:p>
            <a:pPr algn="just"/>
            <a:endParaRPr lang="en-US" sz="1400" b="1" dirty="0" smtClean="0">
              <a:solidFill>
                <a:srgbClr val="7030A0"/>
              </a:solidFill>
            </a:endParaRPr>
          </a:p>
          <a:p>
            <a:pPr algn="just"/>
            <a:r>
              <a:rPr lang="en-US" sz="1400" b="1" dirty="0" smtClean="0">
                <a:solidFill>
                  <a:srgbClr val="7030A0"/>
                </a:solidFill>
              </a:rPr>
              <a:t>You must enter </a:t>
            </a:r>
            <a:r>
              <a:rPr lang="en-US" sz="1400" b="1" dirty="0">
                <a:solidFill>
                  <a:srgbClr val="7030A0"/>
                </a:solidFill>
              </a:rPr>
              <a:t> your email address and telephone </a:t>
            </a:r>
            <a:r>
              <a:rPr lang="en-US" sz="1400" b="1" dirty="0" smtClean="0">
                <a:solidFill>
                  <a:srgbClr val="7030A0"/>
                </a:solidFill>
              </a:rPr>
              <a:t>number, so </a:t>
            </a:r>
            <a:r>
              <a:rPr lang="en-US" sz="1400" b="1" dirty="0">
                <a:solidFill>
                  <a:srgbClr val="7030A0"/>
                </a:solidFill>
              </a:rPr>
              <a:t>s</a:t>
            </a:r>
            <a:r>
              <a:rPr lang="en-US" sz="1400" b="1" dirty="0" smtClean="0">
                <a:solidFill>
                  <a:srgbClr val="7030A0"/>
                </a:solidFill>
              </a:rPr>
              <a:t>upport center be able to</a:t>
            </a:r>
            <a:r>
              <a:rPr lang="en-US" sz="1400" b="1" dirty="0" smtClean="0">
                <a:solidFill>
                  <a:srgbClr val="7030A0"/>
                </a:solidFill>
              </a:rPr>
              <a:t> contact you for solving the problem.</a:t>
            </a:r>
            <a:endParaRPr lang="en-US" sz="1400" b="1" dirty="0" smtClean="0">
              <a:solidFill>
                <a:srgbClr val="7030A0"/>
              </a:solidFill>
            </a:endParaRPr>
          </a:p>
          <a:p>
            <a:pPr algn="just"/>
            <a:endParaRPr lang="en-US" sz="1400" dirty="0"/>
          </a:p>
          <a:p>
            <a:pPr algn="just"/>
            <a:r>
              <a:rPr lang="en-US" sz="1400" dirty="0" smtClean="0">
                <a:solidFill>
                  <a:srgbClr val="FF0000"/>
                </a:solidFill>
              </a:rPr>
              <a:t>4- </a:t>
            </a:r>
            <a:r>
              <a:rPr lang="en-US" sz="1400" dirty="0" smtClean="0"/>
              <a:t>By clicking this button, software detailed report will send to support center automatically but if you have any description about </a:t>
            </a:r>
            <a:endParaRPr lang="en-US" sz="1400" dirty="0"/>
          </a:p>
          <a:p>
            <a:pPr algn="just"/>
            <a:endParaRPr lang="en-US" sz="1400" dirty="0" smtClean="0"/>
          </a:p>
          <a:p>
            <a:pPr algn="just"/>
            <a:r>
              <a:rPr lang="en-US" sz="1400" dirty="0" smtClean="0">
                <a:solidFill>
                  <a:srgbClr val="FF0000"/>
                </a:solidFill>
              </a:rPr>
              <a:t>5- </a:t>
            </a:r>
            <a:r>
              <a:rPr lang="en-US" sz="1400" dirty="0"/>
              <a:t>Your Name</a:t>
            </a:r>
          </a:p>
          <a:p>
            <a:endParaRPr lang="en-US" sz="1400" dirty="0"/>
          </a:p>
          <a:p>
            <a:endParaRPr lang="en-US" sz="1400" dirty="0"/>
          </a:p>
          <a:p>
            <a:endParaRPr lang="fa-IR" sz="1400" dirty="0" smtClean="0"/>
          </a:p>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r>
              <a:rPr lang="fa-IR" sz="1400" dirty="0" smtClean="0">
                <a:solidFill>
                  <a:srgbClr val="FF0000"/>
                </a:solidFill>
              </a:rPr>
              <a:t>2- </a:t>
            </a:r>
            <a:r>
              <a:rPr lang="fa-IR" sz="1400" dirty="0" smtClean="0">
                <a:cs typeface="B Nazanin" pitchFamily="2" charset="-78"/>
              </a:rPr>
              <a:t>آدرس ایمیل شما جهت پاسخگویی ایمیلی واحد پشتیبانی. (اگر آدرس ایمیلتان را در پروفایلتان ثبت کنید، بطورخودکار در اینجا نوشته می‌شود)</a:t>
            </a: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دکمه ارسال خطا، گزارش جزئیات کارکرد نرم‌افزار برای واحد پشتیبانی ارسال می‌شود اما اگرراجع به زمان، علت یا شکل بروز خطا نکته‌ای دارید، می‌توانید آنرا اینجا بنویسید.</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r>
              <a:rPr lang="fa-IR" sz="1400" dirty="0" smtClean="0">
                <a:solidFill>
                  <a:srgbClr val="FF0000"/>
                </a:solidFill>
              </a:rPr>
              <a:t>7- </a:t>
            </a:r>
            <a:r>
              <a:rPr lang="fa-IR" sz="1400" dirty="0" smtClean="0">
                <a:cs typeface="B Nazanin" pitchFamily="2" charset="-78"/>
              </a:rPr>
              <a:t>بستن</a:t>
            </a:r>
            <a:endParaRPr lang="fa-IR" sz="1400" dirty="0">
              <a:cs typeface="B Nazanin" pitchFamily="2" charset="-78"/>
            </a:endParaRPr>
          </a:p>
        </p:txBody>
      </p:sp>
      <p:sp>
        <p:nvSpPr>
          <p:cNvPr id="5" name="TextBox 4"/>
          <p:cNvSpPr txBox="1"/>
          <p:nvPr/>
        </p:nvSpPr>
        <p:spPr>
          <a:xfrm>
            <a:off x="8568548" y="2852676"/>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178990" y="3037342"/>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0158" y="3337172"/>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8178990" y="3521838"/>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16098" y="38100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178990" y="39946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16098" y="42672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178990" y="44518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16098"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6942851" y="5020891"/>
            <a:ext cx="1573247"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16098"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8178990"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76540"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8190424"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38" name="Rectangle 37"/>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 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 تان نباشد، می توانید با کلیک روی این علامت، وی را به لیست مخاطبین تان اضافه کنید تا از این پس برای تماس با وی یا دعوتش به جلسات تان، نیازی به جستجویش نداشته باشید. اما اگر فرد در لیست مخاطبین تان باشد، بجای این علامت، علامت </a:t>
            </a:r>
            <a:r>
              <a:rPr lang="en-US" sz="1400" dirty="0" smtClean="0">
                <a:cs typeface="B Nazanin" pitchFamily="2" charset="-78"/>
              </a:rPr>
              <a:t>X</a:t>
            </a:r>
            <a:r>
              <a:rPr lang="fa-IR" sz="1400" dirty="0" smtClean="0">
                <a:cs typeface="B Nazanin" pitchFamily="2" charset="-78"/>
              </a:rPr>
              <a:t> می بینید که با کلیک روی آن، نام فرد از لیست مخاطبین تان حذف می 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است. یکی دیگر از راههای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با زدن این دکمه تماس تصویری با فرد مورد نظر برقرار می گردد.</a:t>
            </a:r>
          </a:p>
          <a:p>
            <a:pPr algn="just" rtl="1"/>
            <a:r>
              <a:rPr lang="fa-IR" sz="1400" dirty="0" smtClean="0">
                <a:solidFill>
                  <a:srgbClr val="FF0000"/>
                </a:solidFill>
              </a:rPr>
              <a:t>7- </a:t>
            </a:r>
            <a:r>
              <a:rPr lang="fa-IR" sz="1400" dirty="0">
                <a:cs typeface="B Nazanin" pitchFamily="2" charset="-78"/>
              </a:rPr>
              <a:t>با زدن این دکمه تماس </a:t>
            </a:r>
            <a:r>
              <a:rPr lang="fa-IR" sz="1400" dirty="0" smtClean="0">
                <a:cs typeface="B Nazanin" pitchFamily="2" charset="-78"/>
              </a:rPr>
              <a:t>صوتی </a:t>
            </a:r>
            <a:r>
              <a:rPr lang="fa-IR" sz="1400" dirty="0">
                <a:cs typeface="B Nazanin" pitchFamily="2" charset="-78"/>
              </a:rPr>
              <a:t>با فرد مورد نظر برقرار می گردد.</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زدن این دکمه </a:t>
            </a:r>
            <a:r>
              <a:rPr lang="fa-IR" sz="1400" dirty="0" smtClean="0">
                <a:cs typeface="B Nazanin" pitchFamily="2" charset="-78"/>
              </a:rPr>
              <a:t>می‌توانید برای این فرد پیام متنی ارسال/دریافت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8690868" y="1049975"/>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a:off x="8685095" y="600792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p:cNvSpPr/>
          <p:nvPr/>
        </p:nvSpPr>
        <p:spPr>
          <a:xfrm>
            <a:off x="8686800" y="2362200"/>
            <a:ext cx="168342" cy="36340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43268" y="1536129"/>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40656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839200" y="6106225"/>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276" y="3707073"/>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9" name="Picture 3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79020" y="3745852"/>
            <a:ext cx="253968" cy="253968"/>
          </a:xfrm>
          <a:prstGeom prst="rect">
            <a:avLst/>
          </a:prstGeom>
        </p:spPr>
      </p:pic>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8974" y="963304"/>
            <a:ext cx="2971556" cy="5676315"/>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6" y="1248747"/>
            <a:ext cx="4505029" cy="203132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تاریخ تماسها</a:t>
            </a:r>
          </a:p>
          <a:p>
            <a:pPr algn="just" rtl="1"/>
            <a:r>
              <a:rPr lang="fa-IR" sz="1400" dirty="0" smtClean="0">
                <a:solidFill>
                  <a:srgbClr val="FF0000"/>
                </a:solidFill>
              </a:rPr>
              <a:t>2- </a:t>
            </a:r>
            <a:r>
              <a:rPr lang="fa-IR" sz="1400" dirty="0" smtClean="0">
                <a:cs typeface="B Nazanin" pitchFamily="2" charset="-78"/>
              </a:rPr>
              <a:t>تماس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روی این سطرش کلیک کنید.</a:t>
            </a:r>
            <a:endParaRPr lang="en-US" sz="1400" dirty="0" smtClean="0">
              <a:solidFill>
                <a:srgbClr val="FF0000"/>
              </a:solidFill>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cs typeface="B Nazanin" pitchFamily="2" charset="-78"/>
              </a:rPr>
              <a:t>تماس دریافتی از دست رفته شما (تماسی که به آن پاسخ نداده </a:t>
            </a:r>
            <a:r>
              <a:rPr lang="fa-IR" sz="1400" dirty="0">
                <a:cs typeface="B Nazanin" pitchFamily="2" charset="-78"/>
              </a:rPr>
              <a:t>اید.) - برای اطلاع یافتن از وضعیت فعلی این فرد (آنلاین یا آفلاین بودنش) و تماس با وی روی این سطرش کلیک کنید</a:t>
            </a:r>
            <a:r>
              <a:rPr lang="fa-IR" sz="1400" dirty="0" smtClean="0">
                <a:cs typeface="B Nazanin" pitchFamily="2" charset="-78"/>
              </a:rPr>
              <a:t>.</a:t>
            </a:r>
          </a:p>
          <a:p>
            <a:pPr algn="just" rtl="1"/>
            <a:r>
              <a:rPr lang="fa-IR" sz="1400" dirty="0" smtClean="0">
                <a:solidFill>
                  <a:srgbClr val="FF0000"/>
                </a:solidFill>
              </a:rPr>
              <a:t>4- </a:t>
            </a:r>
            <a:r>
              <a:rPr lang="fa-IR" sz="1400" dirty="0" smtClean="0">
                <a:cs typeface="B Nazanin" pitchFamily="2" charset="-78"/>
              </a:rPr>
              <a:t>تماس ارسالی شما (موفق یا ناموفق)</a:t>
            </a:r>
            <a:r>
              <a:rPr lang="fa-IR" sz="1400" dirty="0">
                <a:cs typeface="B Nazanin" pitchFamily="2" charset="-78"/>
              </a:rPr>
              <a:t> - برای اطلاع یافتن از وضعیت فعلی این فرد (آنلاین یا آفلاین بودنش) و تماس با وی روی این سطرش کلیک کنید</a:t>
            </a:r>
            <a:r>
              <a:rPr lang="fa-IR" sz="1400" dirty="0" smtClean="0">
                <a:cs typeface="B Nazanin" pitchFamily="2" charset="-78"/>
              </a:rPr>
              <a:t>.</a:t>
            </a:r>
            <a:endParaRPr lang="fa-IR" sz="1400" dirty="0">
              <a:solidFill>
                <a:srgbClr val="FF0000"/>
              </a:solidFill>
              <a:cs typeface="B Nazanin" pitchFamily="2" charset="-78"/>
            </a:endParaRPr>
          </a:p>
          <a:p>
            <a:pPr algn="just" rtl="1"/>
            <a:r>
              <a:rPr lang="fa-IR" sz="1400" dirty="0">
                <a:solidFill>
                  <a:srgbClr val="FF0000"/>
                </a:solidFill>
              </a:rPr>
              <a:t>5- </a:t>
            </a:r>
            <a:r>
              <a:rPr lang="fa-IR" sz="1400" dirty="0" smtClean="0">
                <a:cs typeface="B Nazanin" pitchFamily="2" charset="-78"/>
              </a:rPr>
              <a:t>برای مشاهده تماسهای دیروز، هفته یا ماه اخیر اینجا کلیک کنید.</a:t>
            </a:r>
            <a:endParaRPr lang="fa-IR" sz="1400" dirty="0">
              <a:cs typeface="B Nazanin" pitchFamily="2" charset="-78"/>
            </a:endParaRPr>
          </a:p>
        </p:txBody>
      </p:sp>
      <p:sp>
        <p:nvSpPr>
          <p:cNvPr id="39" name="Rectangle 38"/>
          <p:cNvSpPr/>
          <p:nvPr/>
        </p:nvSpPr>
        <p:spPr>
          <a:xfrm>
            <a:off x="3657600" y="4336268"/>
            <a:ext cx="312906" cy="369332"/>
          </a:xfrm>
          <a:prstGeom prst="rect">
            <a:avLst/>
          </a:prstGeom>
        </p:spPr>
        <p:txBody>
          <a:bodyPr wrap="none">
            <a:spAutoFit/>
          </a:bodyPr>
          <a:lstStyle/>
          <a:p>
            <a:r>
              <a:rPr lang="fa-IR" dirty="0" smtClean="0">
                <a:solidFill>
                  <a:srgbClr val="FF0000"/>
                </a:solidFill>
              </a:rPr>
              <a:t>5</a:t>
            </a:r>
            <a:endParaRPr lang="en-US" dirty="0"/>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1" name="Right Brace 20"/>
          <p:cNvSpPr/>
          <p:nvPr/>
        </p:nvSpPr>
        <p:spPr>
          <a:xfrm>
            <a:off x="3375398" y="1044656"/>
            <a:ext cx="152400" cy="1178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a:off x="3357750" y="6031675"/>
            <a:ext cx="134222" cy="4453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3352800" y="2449287"/>
            <a:ext cx="134222" cy="3750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33900" y="1518935"/>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8500" y="2512950"/>
            <a:ext cx="254000" cy="25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172.16.4.177\temp\Shooka\Hashemian\Guide Numbering-01-01-01-0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493325" y="6123050"/>
            <a:ext cx="254000" cy="2540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3596951" y="6338448"/>
            <a:ext cx="5225424" cy="307777"/>
          </a:xfrm>
          <a:prstGeom prst="rect">
            <a:avLst/>
          </a:prstGeom>
        </p:spPr>
        <p:txBody>
          <a:bodyPr wrap="square">
            <a:spAutoFit/>
          </a:bodyPr>
          <a:lstStyle/>
          <a:p>
            <a:pPr algn="just" rtl="1"/>
            <a:r>
              <a:rPr lang="fa-IR" sz="1400" dirty="0" smtClean="0">
                <a:solidFill>
                  <a:schemeClr val="accent3">
                    <a:lumMod val="50000"/>
                  </a:schemeClr>
                </a:solidFill>
                <a:cs typeface="B Nazanin" pitchFamily="2" charset="-78"/>
              </a:rPr>
              <a:t>جهت مشاهده راهنمای بخشهایی که جلوی علامت        هستند، روی علامت کلیک کنید.</a:t>
            </a:r>
          </a:p>
        </p:txBody>
      </p:sp>
      <p:pic>
        <p:nvPicPr>
          <p:cNvPr id="30" name="Picture 2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743695" y="6377227"/>
            <a:ext cx="253968" cy="253968"/>
          </a:xfrm>
          <a:prstGeom prst="rect">
            <a:avLst/>
          </a:prstGeom>
        </p:spPr>
      </p:pic>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3559</TotalTime>
  <Words>4123</Words>
  <Application>Microsoft Office PowerPoint</Application>
  <PresentationFormat>On-screen Show (4:3)</PresentationFormat>
  <Paragraphs>428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Login Window</vt:lpstr>
      <vt:lpstr>Public Components</vt:lpstr>
      <vt:lpstr>Contact List Tab</vt:lpstr>
      <vt:lpstr>User Status Icon</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196</cp:revision>
  <dcterms:created xsi:type="dcterms:W3CDTF">2014-06-23T08:21:24Z</dcterms:created>
  <dcterms:modified xsi:type="dcterms:W3CDTF">2014-07-23T11:12:55Z</dcterms:modified>
</cp:coreProperties>
</file>