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89" r:id="rId10"/>
    <p:sldId id="259" r:id="rId11"/>
    <p:sldId id="260" r:id="rId12"/>
    <p:sldId id="286" r:id="rId13"/>
    <p:sldId id="270" r:id="rId14"/>
    <p:sldId id="271" r:id="rId15"/>
    <p:sldId id="272" r:id="rId16"/>
    <p:sldId id="265" r:id="rId17"/>
    <p:sldId id="262" r:id="rId18"/>
    <p:sldId id="273" r:id="rId19"/>
    <p:sldId id="275" r:id="rId20"/>
    <p:sldId id="276" r:id="rId21"/>
    <p:sldId id="278" r:id="rId22"/>
    <p:sldId id="279" r:id="rId23"/>
    <p:sldId id="280" r:id="rId24"/>
    <p:sldId id="281" r:id="rId25"/>
    <p:sldId id="282" r:id="rId26"/>
    <p:sldId id="283" r:id="rId27"/>
    <p:sldId id="290" r:id="rId28"/>
    <p:sldId id="284"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p:cViewPr>
        <p:scale>
          <a:sx n="80" d="100"/>
          <a:sy n="80" d="100"/>
        </p:scale>
        <p:origin x="-1044"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8/24/2014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8/24/2014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8/24/2014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8/24/2014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8/24/2014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8/24/2014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52" y="1062975"/>
            <a:ext cx="2894247" cy="5596760"/>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97" y="881415"/>
            <a:ext cx="2920261"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هفته یا ماه اخیر بر روی این قسمت کلیک کنید.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endParaRPr lang="en-US" sz="1400" dirty="0" smtClean="0">
              <a:cs typeface="B Nazanin" pitchFamily="2" charset="-78"/>
            </a:endParaRPr>
          </a:p>
          <a:p>
            <a:pPr algn="just" rtl="1"/>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a:t>
            </a:r>
            <a:r>
              <a:rPr lang="en-US" sz="1400" dirty="0" smtClean="0">
                <a:cs typeface="B Nazanin" pitchFamily="2" charset="-78"/>
              </a:rPr>
              <a:t> </a:t>
            </a:r>
            <a:r>
              <a:rPr lang="fa-IR" sz="1400" dirty="0" smtClean="0">
                <a:cs typeface="B Nazanin" pitchFamily="2" charset="-78"/>
              </a:rPr>
              <a:t> (افراد بدون نام کاربری)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885852"/>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70518"/>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15308"/>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199974"/>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70646"/>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en-US" b="1" dirty="0" smtClean="0">
              <a:solidFill>
                <a:schemeClr val="accent3">
                  <a:lumMod val="50000"/>
                </a:schemeClr>
              </a:solidFill>
              <a:cs typeface="B Nazanin" pitchFamily="2" charset="-78"/>
            </a:endParaRPr>
          </a:p>
          <a:p>
            <a:pPr algn="just" rtl="1"/>
            <a:r>
              <a:rPr lang="fa-IR" b="1" dirty="0" smtClean="0">
                <a:solidFill>
                  <a:schemeClr val="accent3">
                    <a:lumMod val="50000"/>
                  </a:schemeClr>
                </a:solidFill>
                <a:cs typeface="B Nazanin" pitchFamily="2" charset="-78"/>
              </a:rPr>
              <a:t>روشهای 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a:t>
            </a:r>
            <a:r>
              <a:rPr lang="fa-IR" sz="1400" dirty="0" smtClean="0">
                <a:solidFill>
                  <a:schemeClr val="accent6">
                    <a:lumMod val="75000"/>
                  </a:schemeClr>
                </a:solidFill>
                <a:cs typeface="B Nazanin" pitchFamily="2" charset="-78"/>
              </a:rPr>
              <a:t>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8" y="997996"/>
            <a:ext cx="2877790" cy="561854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1" y="1061621"/>
            <a:ext cx="4979016" cy="5262979"/>
          </a:xfrm>
          <a:prstGeom prst="rect">
            <a:avLst/>
          </a:prstGeom>
        </p:spPr>
        <p:txBody>
          <a:bodyPr wrap="square">
            <a:spAutoFit/>
          </a:bodyPr>
          <a:lstStyle/>
          <a:p>
            <a:pPr algn="just" rtl="1"/>
            <a:r>
              <a:rPr lang="fa-IR" sz="1200" dirty="0">
                <a:solidFill>
                  <a:srgbClr val="FF0000"/>
                </a:solidFill>
                <a:latin typeface="Tahoma" pitchFamily="34" charset="0"/>
                <a:ea typeface="Tahoma" pitchFamily="34" charset="0"/>
                <a:cs typeface="B Nazanin" pitchFamily="2" charset="-78"/>
              </a:rPr>
              <a:t>1- </a:t>
            </a:r>
            <a:r>
              <a:rPr lang="fa-IR" sz="1200" dirty="0">
                <a:latin typeface="Tahoma" pitchFamily="34" charset="0"/>
                <a:ea typeface="Tahoma" pitchFamily="34" charset="0"/>
                <a:cs typeface="B Nazanin" pitchFamily="2" charset="-78"/>
              </a:rPr>
              <a:t>با کلیک بر روی این قسمت، نرم‌افزار بسته  می‌شود</a:t>
            </a:r>
            <a:r>
              <a:rPr lang="fa-IR" sz="1200" dirty="0" smtClean="0">
                <a:latin typeface="Tahoma" pitchFamily="34" charset="0"/>
                <a:ea typeface="Tahoma" pitchFamily="34" charset="0"/>
                <a:cs typeface="B Nazanin" pitchFamily="2" charset="-78"/>
              </a:rPr>
              <a:t>.</a:t>
            </a:r>
            <a:endParaRPr lang="en-US" sz="1200" dirty="0" smtClean="0">
              <a:latin typeface="Tahoma" pitchFamily="34" charset="0"/>
              <a:ea typeface="Tahoma" pitchFamily="34" charset="0"/>
              <a:cs typeface="B Nazanin" pitchFamily="2" charset="-78"/>
            </a:endParaRPr>
          </a:p>
          <a:p>
            <a:pPr algn="just" rtl="1"/>
            <a:endParaRPr lang="en-US"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2</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a:t>
            </a:r>
            <a:r>
              <a:rPr lang="fa-IR" sz="1200" dirty="0" smtClean="0">
                <a:latin typeface="Tahoma" pitchFamily="34" charset="0"/>
                <a:ea typeface="Tahoma" pitchFamily="34" charset="0"/>
                <a:cs typeface="B Nazanin" pitchFamily="2" charset="-78"/>
              </a:rPr>
              <a:t>از نرم‌افزار خارج می‌شوید و دوباره صفحه ورود به نرم‌افزار نمایش داده می‌شود تا دوباره نام کاربری و رمز عبور را وارد کنید.</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3</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پنجره نرم‌افزار به </a:t>
            </a:r>
            <a:r>
              <a:rPr lang="en-US" sz="1200" dirty="0">
                <a:latin typeface="Tahoma" pitchFamily="34" charset="0"/>
                <a:ea typeface="Tahoma" pitchFamily="34" charset="0"/>
                <a:cs typeface="B Nazanin" pitchFamily="2" charset="-78"/>
              </a:rPr>
              <a:t>Tray Icon</a:t>
            </a:r>
            <a:r>
              <a:rPr lang="fa-IR" sz="1200" dirty="0">
                <a:latin typeface="Tahoma" pitchFamily="34" charset="0"/>
                <a:ea typeface="Tahoma" pitchFamily="34" charset="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4</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کوچک کردن پنجره نرم‌افزار بر روی این قسمت کلیک کنید.</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5</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برقراری تماس تصویری فقط بین دو نفر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6</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تشکیل جلسه‌ی چند نفره و یا حضور فرد در چنین </a:t>
            </a:r>
            <a:r>
              <a:rPr lang="fa-IR" sz="1200" dirty="0" smtClean="0">
                <a:latin typeface="Tahoma" pitchFamily="34" charset="0"/>
                <a:ea typeface="Tahoma" pitchFamily="34" charset="0"/>
                <a:cs typeface="B Nazanin" pitchFamily="2" charset="-78"/>
              </a:rPr>
              <a:t>جلسه</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7</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تماس‌های خاص </a:t>
            </a:r>
            <a:r>
              <a:rPr lang="fa-IR" sz="1200" dirty="0" smtClean="0">
                <a:latin typeface="Tahoma" pitchFamily="34" charset="0"/>
                <a:ea typeface="Tahoma" pitchFamily="34" charset="0"/>
                <a:cs typeface="B Nazanin" pitchFamily="2" charset="-78"/>
              </a:rPr>
              <a:t>شامل تماس </a:t>
            </a:r>
            <a:r>
              <a:rPr lang="fa-IR" sz="1200" dirty="0">
                <a:latin typeface="Tahoma" pitchFamily="34" charset="0"/>
                <a:ea typeface="Tahoma" pitchFamily="34" charset="0"/>
                <a:cs typeface="B Nazanin" pitchFamily="2" charset="-78"/>
              </a:rPr>
              <a:t>به شماره افراد، تماس بین سازمانی و تماس با دستگاه‌های </a:t>
            </a:r>
            <a:r>
              <a:rPr lang="fa-IR" sz="1200" dirty="0" smtClean="0">
                <a:latin typeface="Tahoma" pitchFamily="34" charset="0"/>
                <a:ea typeface="Tahoma" pitchFamily="34" charset="0"/>
                <a:cs typeface="B Nazanin" pitchFamily="2" charset="-78"/>
              </a:rPr>
              <a:t>قدیمی</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8</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تنظیمات نرم </a:t>
            </a:r>
            <a:r>
              <a:rPr lang="fa-IR" sz="1200" dirty="0" smtClean="0">
                <a:latin typeface="Tahoma" pitchFamily="34" charset="0"/>
                <a:ea typeface="Tahoma" pitchFamily="34" charset="0"/>
                <a:cs typeface="B Nazanin" pitchFamily="2" charset="-78"/>
              </a:rPr>
              <a:t>افزار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9</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کیفیت ارتباط شبکه‌تان با مرکز داده‌ی شوکا در هر لحظه توسط این آنتن کوچک نمایش داده می‌شود</a:t>
            </a:r>
            <a:r>
              <a:rPr lang="fa-IR" sz="1200" dirty="0" smtClean="0">
                <a:latin typeface="Tahoma" pitchFamily="34" charset="0"/>
                <a:ea typeface="Tahoma" pitchFamily="34" charset="0"/>
                <a:cs typeface="B Nazanin" pitchFamily="2" charset="-78"/>
              </a:rPr>
              <a:t>.</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10</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اطمینان یافتن از صحت کارکرد میکروفون، بلندگو و دوربین‌تان بر روی این قسمت کلیک کنید</a:t>
            </a:r>
            <a:r>
              <a:rPr lang="fa-IR" sz="1200" dirty="0" smtClean="0">
                <a:latin typeface="Tahoma" pitchFamily="34" charset="0"/>
                <a:ea typeface="Tahoma" pitchFamily="34" charset="0"/>
                <a:cs typeface="B Nazanin" pitchFamily="2" charset="-78"/>
              </a:rPr>
              <a:t>. </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11</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200" dirty="0" smtClean="0">
                <a:latin typeface="Tahoma" pitchFamily="34" charset="0"/>
                <a:ea typeface="Tahoma" pitchFamily="34" charset="0"/>
                <a:cs typeface="B Nazanin" pitchFamily="2" charset="-78"/>
              </a:rPr>
              <a:t>. </a:t>
            </a:r>
            <a:endParaRPr lang="fa-IR" sz="1200" dirty="0">
              <a:latin typeface="Tahoma" pitchFamily="34" charset="0"/>
              <a:ea typeface="Tahoma" pitchFamily="34" charset="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en-US" dirty="0" smtClean="0">
                <a:solidFill>
                  <a:srgbClr val="FF0000"/>
                </a:solidFill>
              </a:rPr>
              <a:t>9</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974513" y="5434805"/>
            <a:ext cx="435187"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cxnSp>
        <p:nvCxnSpPr>
          <p:cNvPr id="73" name="Straight Arrow Connector 72"/>
          <p:cNvCxnSpPr>
            <a:stCxn id="72" idx="2"/>
          </p:cNvCxnSpPr>
          <p:nvPr/>
        </p:nvCxnSpPr>
        <p:spPr>
          <a:xfrm>
            <a:off x="2192107"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593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6141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01748" y="1418893"/>
            <a:ext cx="365252"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4</a:t>
            </a:r>
            <a:endParaRPr lang="en-US" dirty="0">
              <a:solidFill>
                <a:srgbClr val="FF0000"/>
              </a:solidFill>
              <a:latin typeface="Arial" pitchFamily="34" charset="0"/>
              <a:cs typeface="Arial" pitchFamily="34" charset="0"/>
            </a:endParaRPr>
          </a:p>
        </p:txBody>
      </p:sp>
      <p:cxnSp>
        <p:nvCxnSpPr>
          <p:cNvPr id="27" name="Straight Arrow Connector 26"/>
          <p:cNvCxnSpPr>
            <a:stCxn id="26" idx="0"/>
          </p:cNvCxnSpPr>
          <p:nvPr/>
        </p:nvCxnSpPr>
        <p:spPr>
          <a:xfrm flipV="1">
            <a:off x="2484374" y="1195451"/>
            <a:ext cx="0" cy="223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آدرس پورتال ورودتان به نرم 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8" y="1019249"/>
            <a:ext cx="2883910" cy="564880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307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26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838493"/>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4023159"/>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57079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752100"/>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04" y="997424"/>
            <a:ext cx="2945959" cy="573492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a:t>
            </a:r>
            <a:r>
              <a:rPr lang="fa-IR" sz="2800" dirty="0" smtClean="0">
                <a:solidFill>
                  <a:srgbClr val="0070C0"/>
                </a:solidFill>
                <a:cs typeface="B Titr" pitchFamily="2" charset="-78"/>
              </a:rPr>
              <a:t>ضبط کنفرانس سربرگ </a:t>
            </a:r>
            <a:r>
              <a:rPr lang="fa-IR" sz="2800" dirty="0" smtClean="0">
                <a:solidFill>
                  <a:srgbClr val="0070C0"/>
                </a:solidFill>
                <a:cs typeface="B Titr" pitchFamily="2" charset="-78"/>
              </a:rPr>
              <a:t>تنظیمات</a:t>
            </a:r>
            <a:endParaRPr lang="en-US" sz="2800" dirty="0"/>
          </a:p>
        </p:txBody>
      </p:sp>
      <p:sp>
        <p:nvSpPr>
          <p:cNvPr id="8" name="TextBox 7"/>
          <p:cNvSpPr txBox="1"/>
          <p:nvPr/>
        </p:nvSpPr>
        <p:spPr>
          <a:xfrm>
            <a:off x="3483794" y="3124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24200" y="3308866"/>
            <a:ext cx="3595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9980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4182691"/>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4312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61593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6838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24200" y="4868491"/>
            <a:ext cx="3610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a:t>
            </a:r>
            <a:r>
              <a:rPr lang="fa-IR" sz="1400" dirty="0" smtClean="0">
                <a:cs typeface="B Nazanin" pitchFamily="2" charset="-78"/>
              </a:rPr>
              <a:t> وضعیت فعلی قابلیت ضبط کنفرانس – در صورت فعال نبودن روی دکمه فعالسازی که در زیر این نوشته ظاهر میشود کلیک کنید تا پس از دانلود خودکار به حجم 10 مگابایت، قابلیت ضبط کنفرانس فعال شود.</a:t>
            </a:r>
            <a:endParaRPr lang="fa-IR" sz="1400" dirty="0" smtClean="0">
              <a:cs typeface="B Nazanin" pitchFamily="2" charset="-78"/>
            </a:endParaRP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نوع (فرمت) پیش فرض فایل ویدئویی خروجی ضبط شده از کنفرانس</a:t>
            </a:r>
            <a:endParaRPr lang="fa-IR" sz="1400" dirty="0" smtClean="0">
              <a:cs typeface="B Nazanin" pitchFamily="2" charset="-78"/>
            </a:endParaRP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تعداد تصاویر ضبط شونده در ثانیه</a:t>
            </a:r>
            <a:endParaRPr lang="fa-IR" sz="1400" dirty="0" smtClean="0">
              <a:cs typeface="B Nazanin" pitchFamily="2" charset="-78"/>
            </a:endParaRP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شما هم در جلسه حرف می‌زنید این گزینه را تیک بزنید تا صدای خودتان هم همراه با صدای سایر اعضای جلسه ضبط شود، اما اگر فقط برای ترتیب دادن جلسه یا ضبط آن وارد جلسه شده‌اید و قصد صحبت کردن ندارید تیک این گزینه را بردارید تا تنها  صدای سایرین ضبط شود نه صدای خودتان.</a:t>
            </a:r>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با انتخاب نوع خروجی </a:t>
            </a:r>
            <a:r>
              <a:rPr lang="en-US" sz="1400" b="1" dirty="0" smtClean="0">
                <a:solidFill>
                  <a:srgbClr val="7030A0"/>
                </a:solidFill>
                <a:cs typeface="B Nazanin" pitchFamily="2" charset="-78"/>
              </a:rPr>
              <a:t>mp3</a:t>
            </a:r>
            <a:r>
              <a:rPr lang="fa-IR" sz="1400" b="1" dirty="0" smtClean="0">
                <a:solidFill>
                  <a:srgbClr val="7030A0"/>
                </a:solidFill>
                <a:cs typeface="B Nazanin" pitchFamily="2" charset="-78"/>
              </a:rPr>
              <a:t>، </a:t>
            </a:r>
            <a:r>
              <a:rPr lang="en-US" sz="1400" b="1" dirty="0" smtClean="0">
                <a:solidFill>
                  <a:srgbClr val="7030A0"/>
                </a:solidFill>
                <a:cs typeface="B Nazanin" pitchFamily="2" charset="-78"/>
              </a:rPr>
              <a:t>wav</a:t>
            </a:r>
            <a:r>
              <a:rPr lang="fa-IR" sz="1400" b="1" dirty="0" smtClean="0">
                <a:solidFill>
                  <a:srgbClr val="7030A0"/>
                </a:solidFill>
                <a:cs typeface="B Nazanin" pitchFamily="2" charset="-78"/>
              </a:rPr>
              <a:t> یا </a:t>
            </a:r>
            <a:r>
              <a:rPr lang="en-US" sz="1400" b="1" dirty="0" smtClean="0">
                <a:solidFill>
                  <a:srgbClr val="7030A0"/>
                </a:solidFill>
                <a:cs typeface="B Nazanin" pitchFamily="2" charset="-78"/>
              </a:rPr>
              <a:t>wma</a:t>
            </a:r>
            <a:r>
              <a:rPr lang="fa-IR" sz="1400" b="1" dirty="0" smtClean="0">
                <a:solidFill>
                  <a:srgbClr val="7030A0"/>
                </a:solidFill>
                <a:cs typeface="B Nazanin" pitchFamily="2" charset="-78"/>
              </a:rPr>
              <a:t> تنها صدای کنفرانس ضبط خواهد شد نه تصویر آن اما با انتخاب سایر انواع ویدئوی صوتی و تصویری کنفرانس ضبط خواهد شد.</a:t>
            </a:r>
            <a:endParaRPr lang="fa-IR" sz="1400" b="1" dirty="0" smtClean="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65327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786" y="990600"/>
            <a:ext cx="6646514" cy="558523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07866" y="5415150"/>
            <a:ext cx="441146" cy="369332"/>
          </a:xfrm>
          <a:prstGeom prst="rect">
            <a:avLst/>
          </a:prstGeom>
          <a:noFill/>
        </p:spPr>
        <p:txBody>
          <a:bodyPr wrap="none" rtlCol="0">
            <a:spAutoFit/>
          </a:bodyPr>
          <a:lstStyle/>
          <a:p>
            <a:r>
              <a:rPr lang="fa-IR" dirty="0" smtClean="0">
                <a:solidFill>
                  <a:srgbClr val="FF0000"/>
                </a:solidFill>
              </a:rPr>
              <a:t>1</a:t>
            </a:r>
            <a:r>
              <a:rPr lang="en-US" dirty="0" smtClean="0">
                <a:solidFill>
                  <a:srgbClr val="FF0000"/>
                </a:solidFill>
                <a:latin typeface="Arial" pitchFamily="34" charset="0"/>
                <a:cs typeface="Arial" pitchFamily="34" charset="0"/>
              </a:rPr>
              <a:t>1</a:t>
            </a:r>
            <a:endParaRPr lang="en-US" dirty="0">
              <a:solidFill>
                <a:srgbClr val="FF0000"/>
              </a:solidFill>
              <a:latin typeface="Arial" pitchFamily="34" charset="0"/>
              <a:cs typeface="Arial" pitchFamily="34" charset="0"/>
            </a:endParaRPr>
          </a:p>
        </p:txBody>
      </p:sp>
      <p:cxnSp>
        <p:nvCxnSpPr>
          <p:cNvPr id="15" name="Straight Arrow Connector 14"/>
          <p:cNvCxnSpPr>
            <a:stCxn id="8" idx="2"/>
          </p:cNvCxnSpPr>
          <p:nvPr/>
        </p:nvCxnSpPr>
        <p:spPr>
          <a:xfrm>
            <a:off x="7328439"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95400"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451853"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87894"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2443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626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5719053" y="5791407"/>
            <a:ext cx="0" cy="148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21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177547" y="5787217"/>
            <a:ext cx="0" cy="152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54292"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610745"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89077"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045530"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05000"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0614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512298"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2668751"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78646" y="5414874"/>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335099" y="5784206"/>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42696" y="1240466"/>
            <a:ext cx="6166671" cy="3600986"/>
          </a:xfrm>
          <a:prstGeom prst="rect">
            <a:avLst/>
          </a:prstGeom>
        </p:spPr>
        <p:txBody>
          <a:bodyPr wrap="square">
            <a:spAutoFit/>
          </a:bodyPr>
          <a:lstStyle/>
          <a:p>
            <a:pPr algn="just" rtl="1"/>
            <a:r>
              <a:rPr lang="fa-IR" sz="1200" dirty="0" smtClean="0">
                <a:solidFill>
                  <a:srgbClr val="FF0000"/>
                </a:solidFill>
              </a:rPr>
              <a:t>1-</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برای ارسال (یا مشاهده‌ی) پیام‌های متنی اعضای جلسه، بر روی این قسمت کلیک کنید</a:t>
            </a:r>
            <a:r>
              <a:rPr lang="fa-IR" sz="1200" dirty="0" smtClean="0">
                <a:solidFill>
                  <a:schemeClr val="bg1"/>
                </a:solidFill>
                <a:cs typeface="B Nazanin" pitchFamily="2" charset="-78"/>
              </a:rPr>
              <a:t>.</a:t>
            </a:r>
            <a:endParaRPr lang="en-US" sz="1200" dirty="0" smtClean="0">
              <a:solidFill>
                <a:schemeClr val="bg1"/>
              </a:solidFill>
              <a:cs typeface="B Nazanin" pitchFamily="2" charset="-78"/>
            </a:endParaRPr>
          </a:p>
          <a:p>
            <a:pPr algn="just" rtl="1"/>
            <a:r>
              <a:rPr lang="fa-IR" sz="1200" dirty="0">
                <a:solidFill>
                  <a:srgbClr val="FF0000"/>
                </a:solidFill>
              </a:rPr>
              <a:t>2-</a:t>
            </a:r>
            <a:r>
              <a:rPr lang="fa-IR" sz="1200" dirty="0">
                <a:solidFill>
                  <a:srgbClr val="FF0000"/>
                </a:solidFill>
                <a:cs typeface="B Nazanin" pitchFamily="2" charset="-78"/>
              </a:rPr>
              <a:t> </a:t>
            </a:r>
            <a:r>
              <a:rPr lang="fa-IR" sz="1200" dirty="0">
                <a:solidFill>
                  <a:schemeClr val="bg1"/>
                </a:solidFill>
                <a:cs typeface="B Nazanin" pitchFamily="2" charset="-78"/>
              </a:rPr>
              <a:t>برای </a:t>
            </a:r>
            <a:r>
              <a:rPr lang="fa-IR" sz="1200" dirty="0" smtClean="0">
                <a:solidFill>
                  <a:schemeClr val="bg1"/>
                </a:solidFill>
                <a:cs typeface="B Nazanin" pitchFamily="2" charset="-78"/>
              </a:rPr>
              <a:t>آغاز ضبط کنفرانس تان اینجا را کلیک کنید تا پنجره ای ظاهر شود و از شما بخواهد تا محل ذخیره فایل تصویری و نوع (فرمت) آن را مشخص کنید. بسته به نوع فایل، کنفرانستان به صورت تصویری یا صرفا صوتی ذخیره می‌شود.  (برای فعالسازی این قابلیت، به بخش ضبط کنفرانس در سربرگ تنظیمات مراجعه کنید.)</a:t>
            </a:r>
            <a:endParaRPr lang="fa-IR" sz="1200" dirty="0">
              <a:solidFill>
                <a:schemeClr val="bg1"/>
              </a:solidFill>
              <a:cs typeface="B Nazanin" pitchFamily="2" charset="-78"/>
            </a:endParaRPr>
          </a:p>
          <a:p>
            <a:pPr algn="just" rtl="1"/>
            <a:r>
              <a:rPr lang="fa-IR" sz="1200" dirty="0" smtClean="0">
                <a:solidFill>
                  <a:srgbClr val="FF0000"/>
                </a:solidFill>
              </a:rPr>
              <a:t>3-</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برای </a:t>
            </a:r>
            <a:r>
              <a:rPr lang="fa-IR" sz="1200" dirty="0">
                <a:solidFill>
                  <a:schemeClr val="bg1"/>
                </a:solidFill>
                <a:cs typeface="B Nazanin" pitchFamily="2" charset="-78"/>
              </a:rPr>
              <a:t>نمایش پنجره </a:t>
            </a:r>
            <a:r>
              <a:rPr lang="fa-IR" sz="1200" dirty="0" smtClean="0">
                <a:solidFill>
                  <a:schemeClr val="bg1"/>
                </a:solidFill>
                <a:cs typeface="B Nazanin" pitchFamily="2" charset="-78"/>
              </a:rPr>
              <a:t>کنفرانس در حالت تمام- صفحه یا خارج نمودن آن از این حالت، </a:t>
            </a:r>
            <a:r>
              <a:rPr lang="fa-IR" sz="1200" dirty="0">
                <a:solidFill>
                  <a:schemeClr val="bg1"/>
                </a:solidFill>
                <a:cs typeface="B Nazanin" pitchFamily="2" charset="-78"/>
              </a:rPr>
              <a:t>بر روی این قسمت </a:t>
            </a:r>
            <a:r>
              <a:rPr lang="fa-IR" sz="1200" dirty="0" smtClean="0">
                <a:solidFill>
                  <a:schemeClr val="bg1"/>
                </a:solidFill>
                <a:cs typeface="B Nazanin" pitchFamily="2" charset="-78"/>
              </a:rPr>
              <a:t>کلیک کنید.</a:t>
            </a:r>
            <a:endParaRPr lang="fa-IR" sz="1200" dirty="0">
              <a:solidFill>
                <a:schemeClr val="bg1"/>
              </a:solidFill>
              <a:cs typeface="B Nazanin" pitchFamily="2" charset="-78"/>
            </a:endParaRPr>
          </a:p>
          <a:p>
            <a:pPr algn="just" rtl="1"/>
            <a:r>
              <a:rPr lang="fa-IR" sz="1200" dirty="0" smtClean="0">
                <a:solidFill>
                  <a:srgbClr val="FF0000"/>
                </a:solidFill>
              </a:rPr>
              <a:t>4-</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200" dirty="0">
                <a:solidFill>
                  <a:schemeClr val="bg1"/>
                </a:solidFill>
                <a:cs typeface="B Nazanin" pitchFamily="2" charset="-78"/>
              </a:rPr>
              <a:t>بر روی این قسمت </a:t>
            </a:r>
            <a:r>
              <a:rPr lang="fa-IR" sz="1200" dirty="0" smtClean="0">
                <a:solidFill>
                  <a:schemeClr val="bg1"/>
                </a:solidFill>
                <a:cs typeface="B Nazanin" pitchFamily="2" charset="-78"/>
              </a:rPr>
              <a:t>کلیک </a:t>
            </a:r>
            <a:r>
              <a:rPr lang="fa-IR" sz="1200" dirty="0" smtClean="0">
                <a:solidFill>
                  <a:schemeClr val="bg1"/>
                </a:solidFill>
                <a:cs typeface="B Nazanin" pitchFamily="2" charset="-78"/>
              </a:rPr>
              <a:t>کنید.</a:t>
            </a:r>
          </a:p>
          <a:p>
            <a:pPr algn="just" rtl="1"/>
            <a:r>
              <a:rPr lang="fa-IR" sz="1200" dirty="0" smtClean="0">
                <a:solidFill>
                  <a:srgbClr val="FF0000"/>
                </a:solidFill>
              </a:rPr>
              <a:t>5-</a:t>
            </a:r>
            <a:r>
              <a:rPr lang="fa-IR" sz="1200" dirty="0" smtClean="0">
                <a:solidFill>
                  <a:srgbClr val="FF0000"/>
                </a:solidFill>
                <a:cs typeface="B Nazanin" pitchFamily="2" charset="-78"/>
              </a:rPr>
              <a:t> </a:t>
            </a:r>
            <a:r>
              <a:rPr lang="fa-IR" sz="12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200" dirty="0">
                <a:solidFill>
                  <a:schemeClr val="bg1"/>
                </a:solidFill>
                <a:cs typeface="B Nazanin" pitchFamily="2" charset="-78"/>
              </a:rPr>
              <a:t>بر روی این قسمت </a:t>
            </a:r>
            <a:r>
              <a:rPr lang="fa-IR" sz="1200" dirty="0" smtClean="0">
                <a:solidFill>
                  <a:schemeClr val="bg1"/>
                </a:solidFill>
                <a:cs typeface="B Nazanin" pitchFamily="2" charset="-78"/>
              </a:rPr>
              <a:t>کلیک کنید. </a:t>
            </a:r>
            <a:endParaRPr lang="fa-IR" sz="1200" dirty="0">
              <a:solidFill>
                <a:schemeClr val="bg1"/>
              </a:solidFill>
              <a:cs typeface="B Nazanin" pitchFamily="2" charset="-78"/>
            </a:endParaRPr>
          </a:p>
          <a:p>
            <a:pPr algn="just" rtl="1"/>
            <a:r>
              <a:rPr lang="fa-IR" sz="1200" dirty="0" smtClean="0">
                <a:solidFill>
                  <a:srgbClr val="FF0000"/>
                </a:solidFill>
              </a:rPr>
              <a:t>6- </a:t>
            </a:r>
            <a:r>
              <a:rPr lang="fa-IR" sz="1200" dirty="0">
                <a:solidFill>
                  <a:schemeClr val="bg1"/>
                </a:solidFill>
                <a:cs typeface="B Nazanin" pitchFamily="2" charset="-78"/>
              </a:rPr>
              <a:t>با </a:t>
            </a:r>
            <a:r>
              <a:rPr lang="fa-IR" sz="1200" dirty="0" smtClean="0">
                <a:solidFill>
                  <a:schemeClr val="bg1"/>
                </a:solidFill>
                <a:cs typeface="B Nazanin" pitchFamily="2" charset="-78"/>
              </a:rPr>
              <a:t>کلیک بر روی این قسمت، تصویرتان برای اعضای جلسه قطع (یا وصل) می‌شود.</a:t>
            </a:r>
            <a:endParaRPr lang="fa-IR" sz="1200" dirty="0">
              <a:solidFill>
                <a:schemeClr val="bg1"/>
              </a:solidFill>
              <a:cs typeface="B Nazanin" pitchFamily="2" charset="-78"/>
            </a:endParaRPr>
          </a:p>
          <a:p>
            <a:pPr algn="just" rtl="1"/>
            <a:r>
              <a:rPr lang="fa-IR" sz="1200" dirty="0" smtClean="0">
                <a:solidFill>
                  <a:srgbClr val="FF0000"/>
                </a:solidFill>
              </a:rPr>
              <a:t>7-</a:t>
            </a:r>
            <a:r>
              <a:rPr lang="fa-IR" sz="1200" dirty="0" smtClean="0">
                <a:solidFill>
                  <a:srgbClr val="FF0000"/>
                </a:solidFill>
                <a:cs typeface="B Nazanin" pitchFamily="2" charset="-78"/>
              </a:rPr>
              <a:t> </a:t>
            </a:r>
            <a:r>
              <a:rPr lang="fa-IR" sz="1200" dirty="0">
                <a:solidFill>
                  <a:schemeClr val="bg1"/>
                </a:solidFill>
                <a:cs typeface="B Nazanin" pitchFamily="2" charset="-78"/>
              </a:rPr>
              <a:t>با کلیک کردن </a:t>
            </a:r>
            <a:r>
              <a:rPr lang="fa-IR" sz="1200" dirty="0" smtClean="0">
                <a:solidFill>
                  <a:schemeClr val="bg1"/>
                </a:solidFill>
                <a:cs typeface="B Nazanin" pitchFamily="2" charset="-78"/>
              </a:rPr>
              <a:t>بر روی </a:t>
            </a:r>
            <a:r>
              <a:rPr lang="fa-IR" sz="1200" dirty="0">
                <a:solidFill>
                  <a:schemeClr val="bg1"/>
                </a:solidFill>
                <a:cs typeface="B Nazanin" pitchFamily="2" charset="-78"/>
              </a:rPr>
              <a:t>تصویر بلندگو، صدای </a:t>
            </a:r>
            <a:r>
              <a:rPr lang="fa-IR" sz="1200" dirty="0" smtClean="0">
                <a:solidFill>
                  <a:schemeClr val="bg1"/>
                </a:solidFill>
                <a:cs typeface="B Nazanin" pitchFamily="2" charset="-78"/>
              </a:rPr>
              <a:t>اعضای جلسه </a:t>
            </a:r>
            <a:r>
              <a:rPr lang="fa-IR" sz="1200" dirty="0">
                <a:solidFill>
                  <a:schemeClr val="bg1"/>
                </a:solidFill>
                <a:cs typeface="B Nazanin" pitchFamily="2" charset="-78"/>
              </a:rPr>
              <a:t>برایتان </a:t>
            </a:r>
            <a:r>
              <a:rPr lang="fa-IR" sz="1200" dirty="0" smtClean="0">
                <a:solidFill>
                  <a:schemeClr val="bg1"/>
                </a:solidFill>
                <a:cs typeface="B Nazanin" pitchFamily="2" charset="-78"/>
              </a:rPr>
              <a:t>قطع (یا وصل) می‌شود. </a:t>
            </a:r>
            <a:r>
              <a:rPr lang="fa-IR" sz="1200" dirty="0">
                <a:solidFill>
                  <a:schemeClr val="bg1"/>
                </a:solidFill>
                <a:cs typeface="B Nazanin" pitchFamily="2" charset="-78"/>
              </a:rPr>
              <a:t>با </a:t>
            </a:r>
            <a:r>
              <a:rPr lang="fa-IR" sz="1200" dirty="0" smtClean="0">
                <a:solidFill>
                  <a:schemeClr val="bg1"/>
                </a:solidFill>
                <a:cs typeface="B Nazanin" pitchFamily="2" charset="-78"/>
              </a:rPr>
              <a:t>کلیک بر روی </a:t>
            </a:r>
            <a:r>
              <a:rPr lang="fa-IR" sz="1200" dirty="0">
                <a:solidFill>
                  <a:schemeClr val="bg1"/>
                </a:solidFill>
                <a:cs typeface="B Nazanin" pitchFamily="2" charset="-78"/>
              </a:rPr>
              <a:t>مثلث کوچک </a:t>
            </a:r>
            <a:r>
              <a:rPr lang="fa-IR" sz="1200" dirty="0" smtClean="0">
                <a:solidFill>
                  <a:schemeClr val="bg1"/>
                </a:solidFill>
                <a:cs typeface="B Nazanin" pitchFamily="2" charset="-78"/>
              </a:rPr>
              <a:t>بالایی، </a:t>
            </a:r>
            <a:r>
              <a:rPr lang="fa-IR" sz="1200" dirty="0">
                <a:solidFill>
                  <a:schemeClr val="bg1"/>
                </a:solidFill>
                <a:cs typeface="B Nazanin" pitchFamily="2" charset="-78"/>
              </a:rPr>
              <a:t>می‌توانید </a:t>
            </a:r>
            <a:r>
              <a:rPr lang="fa-IR" sz="1200" dirty="0" smtClean="0">
                <a:solidFill>
                  <a:schemeClr val="bg1"/>
                </a:solidFill>
                <a:cs typeface="B Nazanin" pitchFamily="2" charset="-78"/>
              </a:rPr>
              <a:t>بلندی </a:t>
            </a:r>
            <a:r>
              <a:rPr lang="fa-IR" sz="1200" dirty="0">
                <a:solidFill>
                  <a:schemeClr val="bg1"/>
                </a:solidFill>
                <a:cs typeface="B Nazanin" pitchFamily="2" charset="-78"/>
              </a:rPr>
              <a:t>صدای </a:t>
            </a:r>
            <a:r>
              <a:rPr lang="fa-IR" sz="1200" dirty="0" smtClean="0">
                <a:solidFill>
                  <a:schemeClr val="bg1"/>
                </a:solidFill>
                <a:cs typeface="B Nazanin" pitchFamily="2" charset="-78"/>
              </a:rPr>
              <a:t>دیگران </a:t>
            </a:r>
            <a:r>
              <a:rPr lang="fa-IR" sz="1200" dirty="0">
                <a:solidFill>
                  <a:schemeClr val="bg1"/>
                </a:solidFill>
                <a:cs typeface="B Nazanin" pitchFamily="2" charset="-78"/>
              </a:rPr>
              <a:t>را تنظیم کنید.</a:t>
            </a:r>
          </a:p>
          <a:p>
            <a:pPr algn="just" rtl="1"/>
            <a:r>
              <a:rPr lang="fa-IR" sz="1200" dirty="0" smtClean="0">
                <a:solidFill>
                  <a:srgbClr val="FF0000"/>
                </a:solidFill>
              </a:rPr>
              <a:t>8- </a:t>
            </a:r>
            <a:r>
              <a:rPr lang="fa-IR" sz="1200" dirty="0">
                <a:solidFill>
                  <a:schemeClr val="bg1"/>
                </a:solidFill>
                <a:cs typeface="B Nazanin" pitchFamily="2" charset="-78"/>
              </a:rPr>
              <a:t>با کلیک کردن </a:t>
            </a:r>
            <a:r>
              <a:rPr lang="fa-IR" sz="1200" dirty="0" smtClean="0">
                <a:solidFill>
                  <a:schemeClr val="bg1"/>
                </a:solidFill>
                <a:cs typeface="B Nazanin" pitchFamily="2" charset="-78"/>
              </a:rPr>
              <a:t>بر روی </a:t>
            </a:r>
            <a:r>
              <a:rPr lang="fa-IR" sz="1200" dirty="0">
                <a:solidFill>
                  <a:schemeClr val="bg1"/>
                </a:solidFill>
                <a:cs typeface="B Nazanin" pitchFamily="2" charset="-78"/>
              </a:rPr>
              <a:t>تصویر میکروفن صدایتان برای </a:t>
            </a:r>
            <a:r>
              <a:rPr lang="fa-IR" sz="1200" dirty="0" smtClean="0">
                <a:solidFill>
                  <a:schemeClr val="bg1"/>
                </a:solidFill>
                <a:cs typeface="B Nazanin" pitchFamily="2" charset="-78"/>
              </a:rPr>
              <a:t>اعضای جلسه، قطع (یا وصل) می‌شود. </a:t>
            </a:r>
            <a:r>
              <a:rPr lang="fa-IR" sz="1200" dirty="0">
                <a:solidFill>
                  <a:schemeClr val="bg1"/>
                </a:solidFill>
                <a:cs typeface="B Nazanin" pitchFamily="2" charset="-78"/>
              </a:rPr>
              <a:t>با کلیک </a:t>
            </a:r>
            <a:r>
              <a:rPr lang="fa-IR" sz="1200" dirty="0" smtClean="0">
                <a:solidFill>
                  <a:schemeClr val="bg1"/>
                </a:solidFill>
                <a:cs typeface="B Nazanin" pitchFamily="2" charset="-78"/>
              </a:rPr>
              <a:t>بر روی </a:t>
            </a:r>
            <a:r>
              <a:rPr lang="fa-IR" sz="1200" dirty="0">
                <a:solidFill>
                  <a:schemeClr val="bg1"/>
                </a:solidFill>
                <a:cs typeface="B Nazanin" pitchFamily="2" charset="-78"/>
              </a:rPr>
              <a:t>مثلث کوچک </a:t>
            </a:r>
            <a:r>
              <a:rPr lang="fa-IR" sz="1200" dirty="0" smtClean="0">
                <a:solidFill>
                  <a:schemeClr val="bg1"/>
                </a:solidFill>
                <a:cs typeface="B Nazanin" pitchFamily="2" charset="-78"/>
              </a:rPr>
              <a:t>بالایی، </a:t>
            </a:r>
            <a:r>
              <a:rPr lang="fa-IR" sz="1200" dirty="0">
                <a:solidFill>
                  <a:schemeClr val="bg1"/>
                </a:solidFill>
                <a:cs typeface="B Nazanin" pitchFamily="2" charset="-78"/>
              </a:rPr>
              <a:t>می‌توانید </a:t>
            </a:r>
            <a:r>
              <a:rPr lang="fa-IR" sz="1200" dirty="0" smtClean="0">
                <a:solidFill>
                  <a:schemeClr val="bg1"/>
                </a:solidFill>
                <a:cs typeface="B Nazanin" pitchFamily="2" charset="-78"/>
              </a:rPr>
              <a:t>بلندی </a:t>
            </a:r>
            <a:r>
              <a:rPr lang="fa-IR" sz="1200" dirty="0">
                <a:solidFill>
                  <a:schemeClr val="bg1"/>
                </a:solidFill>
                <a:cs typeface="B Nazanin" pitchFamily="2" charset="-78"/>
              </a:rPr>
              <a:t>صدای </a:t>
            </a:r>
            <a:r>
              <a:rPr lang="fa-IR" sz="1200" dirty="0" smtClean="0">
                <a:solidFill>
                  <a:schemeClr val="bg1"/>
                </a:solidFill>
                <a:cs typeface="B Nazanin" pitchFamily="2" charset="-78"/>
              </a:rPr>
              <a:t>خودتان </a:t>
            </a:r>
            <a:r>
              <a:rPr lang="fa-IR" sz="1200" dirty="0">
                <a:solidFill>
                  <a:schemeClr val="bg1"/>
                </a:solidFill>
                <a:cs typeface="B Nazanin" pitchFamily="2" charset="-78"/>
              </a:rPr>
              <a:t>را تنظیم کنید.</a:t>
            </a:r>
          </a:p>
          <a:p>
            <a:pPr algn="just" rtl="1"/>
            <a:r>
              <a:rPr lang="fa-IR" sz="1200" dirty="0" smtClean="0">
                <a:solidFill>
                  <a:srgbClr val="FF0000"/>
                </a:solidFill>
              </a:rPr>
              <a:t>9-</a:t>
            </a:r>
            <a:r>
              <a:rPr lang="fa-IR" sz="1200" dirty="0" smtClean="0">
                <a:solidFill>
                  <a:srgbClr val="FF0000"/>
                </a:solidFill>
                <a:cs typeface="B Nazanin" pitchFamily="2" charset="-78"/>
              </a:rPr>
              <a:t> </a:t>
            </a:r>
            <a:r>
              <a:rPr lang="fa-IR" sz="1200" dirty="0">
                <a:solidFill>
                  <a:schemeClr val="bg1"/>
                </a:solidFill>
                <a:cs typeface="B Nazanin" pitchFamily="2" charset="-78"/>
              </a:rPr>
              <a:t>برای محدود کردن تعداد ویدئوهای </a:t>
            </a:r>
            <a:r>
              <a:rPr lang="fa-IR" sz="1200" dirty="0" smtClean="0">
                <a:solidFill>
                  <a:schemeClr val="bg1"/>
                </a:solidFill>
                <a:cs typeface="B Nazanin" pitchFamily="2" charset="-78"/>
              </a:rPr>
              <a:t>پنجره، </a:t>
            </a:r>
            <a:r>
              <a:rPr lang="fa-IR" sz="1200" dirty="0">
                <a:solidFill>
                  <a:schemeClr val="bg1"/>
                </a:solidFill>
                <a:cs typeface="B Nazanin" pitchFamily="2" charset="-78"/>
              </a:rPr>
              <a:t>بر روی این قسمت کلیک کنید. (برای سرعت </a:t>
            </a:r>
            <a:r>
              <a:rPr lang="fa-IR" sz="1200" dirty="0" smtClean="0">
                <a:solidFill>
                  <a:schemeClr val="bg1"/>
                </a:solidFill>
                <a:cs typeface="B Nazanin" pitchFamily="2" charset="-78"/>
              </a:rPr>
              <a:t>پائین اینترنت) </a:t>
            </a:r>
            <a:r>
              <a:rPr lang="fa-IR" sz="1200" dirty="0">
                <a:solidFill>
                  <a:schemeClr val="bg1"/>
                </a:solidFill>
                <a:cs typeface="B Nazanin" pitchFamily="2" charset="-78"/>
              </a:rPr>
              <a:t>گزینه «نمایش همه» </a:t>
            </a:r>
            <a:r>
              <a:rPr lang="fa-IR" sz="1200" dirty="0" smtClean="0">
                <a:solidFill>
                  <a:schemeClr val="bg1"/>
                </a:solidFill>
                <a:cs typeface="B Nazanin" pitchFamily="2" charset="-78"/>
              </a:rPr>
              <a:t>تا سقف </a:t>
            </a:r>
            <a:r>
              <a:rPr lang="fa-IR" sz="1200" dirty="0">
                <a:solidFill>
                  <a:schemeClr val="bg1"/>
                </a:solidFill>
                <a:cs typeface="B Nazanin" pitchFamily="2" charset="-78"/>
              </a:rPr>
              <a:t>8 </a:t>
            </a:r>
            <a:r>
              <a:rPr lang="fa-IR" sz="1200" dirty="0" smtClean="0">
                <a:solidFill>
                  <a:schemeClr val="bg1"/>
                </a:solidFill>
                <a:cs typeface="B Nazanin" pitchFamily="2" charset="-78"/>
              </a:rPr>
              <a:t>ویدئوی همزمان را </a:t>
            </a:r>
            <a:r>
              <a:rPr lang="fa-IR" sz="1200" dirty="0">
                <a:solidFill>
                  <a:schemeClr val="bg1"/>
                </a:solidFill>
                <a:cs typeface="B Nazanin" pitchFamily="2" charset="-78"/>
              </a:rPr>
              <a:t>نمایش می‌دهد و </a:t>
            </a:r>
            <a:r>
              <a:rPr lang="fa-IR" sz="1200" dirty="0" smtClean="0">
                <a:solidFill>
                  <a:schemeClr val="bg1"/>
                </a:solidFill>
                <a:cs typeface="B Nazanin" pitchFamily="2" charset="-78"/>
              </a:rPr>
              <a:t>گزینه «بزرگنمایی خودکار» </a:t>
            </a:r>
            <a:r>
              <a:rPr lang="fa-IR" sz="1200" dirty="0">
                <a:solidFill>
                  <a:schemeClr val="bg1"/>
                </a:solidFill>
                <a:cs typeface="B Nazanin" pitchFamily="2" charset="-78"/>
              </a:rPr>
              <a:t>باعث می‌شود </a:t>
            </a:r>
            <a:r>
              <a:rPr lang="fa-IR" sz="1200" dirty="0" smtClean="0">
                <a:solidFill>
                  <a:schemeClr val="bg1"/>
                </a:solidFill>
                <a:cs typeface="B Nazanin" pitchFamily="2" charset="-78"/>
              </a:rPr>
              <a:t>تصویر کسی که </a:t>
            </a:r>
            <a:r>
              <a:rPr lang="fa-IR" sz="1200" dirty="0">
                <a:solidFill>
                  <a:schemeClr val="bg1"/>
                </a:solidFill>
                <a:cs typeface="B Nazanin" pitchFamily="2" charset="-78"/>
              </a:rPr>
              <a:t>با صدای بلندتر صحبت </a:t>
            </a:r>
            <a:r>
              <a:rPr lang="fa-IR" sz="1200" dirty="0" smtClean="0">
                <a:solidFill>
                  <a:schemeClr val="bg1"/>
                </a:solidFill>
                <a:cs typeface="B Nazanin" pitchFamily="2" charset="-78"/>
              </a:rPr>
              <a:t>می‌کند</a:t>
            </a:r>
            <a:r>
              <a:rPr lang="fa-IR" sz="1200" dirty="0">
                <a:solidFill>
                  <a:schemeClr val="bg1"/>
                </a:solidFill>
                <a:cs typeface="B Nazanin" pitchFamily="2" charset="-78"/>
              </a:rPr>
              <a:t>، </a:t>
            </a:r>
            <a:r>
              <a:rPr lang="fa-IR" sz="1200" dirty="0" smtClean="0">
                <a:solidFill>
                  <a:schemeClr val="bg1"/>
                </a:solidFill>
                <a:cs typeface="B Nazanin" pitchFamily="2" charset="-78"/>
              </a:rPr>
              <a:t>بزرگتر دیده شود</a:t>
            </a:r>
            <a:r>
              <a:rPr lang="fa-IR" sz="1200" dirty="0">
                <a:solidFill>
                  <a:schemeClr val="bg1"/>
                </a:solidFill>
                <a:cs typeface="B Nazanin" pitchFamily="2" charset="-78"/>
              </a:rPr>
              <a:t>.</a:t>
            </a:r>
          </a:p>
          <a:p>
            <a:pPr algn="just" rtl="1"/>
            <a:r>
              <a:rPr lang="fa-IR" sz="1200" dirty="0" smtClean="0">
                <a:solidFill>
                  <a:srgbClr val="FF0000"/>
                </a:solidFill>
              </a:rPr>
              <a:t>10- </a:t>
            </a:r>
            <a:r>
              <a:rPr lang="fa-IR" sz="1200" dirty="0" smtClean="0">
                <a:solidFill>
                  <a:schemeClr val="bg1"/>
                </a:solidFill>
                <a:cs typeface="B Nazanin" pitchFamily="2" charset="-78"/>
              </a:rPr>
              <a:t>برای انتخاب نحوه‌ی نمایش تصویر </a:t>
            </a:r>
            <a:r>
              <a:rPr lang="fa-IR" sz="1200" dirty="0">
                <a:solidFill>
                  <a:schemeClr val="bg1"/>
                </a:solidFill>
                <a:cs typeface="B Nazanin" pitchFamily="2" charset="-78"/>
              </a:rPr>
              <a:t>دریافتی از </a:t>
            </a:r>
            <a:r>
              <a:rPr lang="fa-IR" sz="1200" dirty="0" smtClean="0">
                <a:solidFill>
                  <a:schemeClr val="bg1"/>
                </a:solidFill>
                <a:cs typeface="B Nazanin" pitchFamily="2" charset="-78"/>
              </a:rPr>
              <a:t>دوربین خودتان در سه حالت، </a:t>
            </a:r>
            <a:r>
              <a:rPr lang="fa-IR" sz="1200" dirty="0">
                <a:solidFill>
                  <a:schemeClr val="bg1"/>
                </a:solidFill>
                <a:cs typeface="B Nazanin" pitchFamily="2" charset="-78"/>
              </a:rPr>
              <a:t>بر روی این قسمت کلیک </a:t>
            </a:r>
            <a:r>
              <a:rPr lang="fa-IR" sz="1200" dirty="0" smtClean="0">
                <a:solidFill>
                  <a:schemeClr val="bg1"/>
                </a:solidFill>
                <a:cs typeface="B Nazanin" pitchFamily="2" charset="-78"/>
              </a:rPr>
              <a:t>کنید</a:t>
            </a:r>
            <a:r>
              <a:rPr lang="fa-IR" sz="1200" dirty="0">
                <a:solidFill>
                  <a:schemeClr val="bg1"/>
                </a:solidFill>
                <a:cs typeface="B Nazanin" pitchFamily="2" charset="-78"/>
              </a:rPr>
              <a:t>.</a:t>
            </a:r>
          </a:p>
          <a:p>
            <a:pPr algn="just" rtl="1"/>
            <a:r>
              <a:rPr lang="fa-IR" sz="1200" dirty="0" smtClean="0">
                <a:solidFill>
                  <a:srgbClr val="FF0000"/>
                </a:solidFill>
              </a:rPr>
              <a:t>11-</a:t>
            </a:r>
            <a:r>
              <a:rPr lang="fa-IR" sz="1200" dirty="0" smtClean="0">
                <a:solidFill>
                  <a:srgbClr val="FF0000"/>
                </a:solidFill>
                <a:cs typeface="B Nazanin" pitchFamily="2" charset="-78"/>
              </a:rPr>
              <a:t> </a:t>
            </a:r>
            <a:r>
              <a:rPr lang="fa-IR" sz="1200" dirty="0">
                <a:solidFill>
                  <a:schemeClr val="bg1"/>
                </a:solidFill>
                <a:cs typeface="B Nazanin" pitchFamily="2" charset="-78"/>
              </a:rPr>
              <a:t>ب</a:t>
            </a:r>
            <a:r>
              <a:rPr lang="fa-IR" sz="1200" dirty="0" smtClean="0">
                <a:solidFill>
                  <a:schemeClr val="bg1"/>
                </a:solidFill>
                <a:cs typeface="B Nazanin" pitchFamily="2" charset="-78"/>
              </a:rPr>
              <a:t>رای خارج شدن از کنفرانس، </a:t>
            </a:r>
            <a:r>
              <a:rPr lang="fa-IR" sz="1200" dirty="0">
                <a:solidFill>
                  <a:schemeClr val="bg1"/>
                </a:solidFill>
                <a:cs typeface="B Nazanin" pitchFamily="2" charset="-78"/>
              </a:rPr>
              <a:t>بر روی این قسمت کلیک </a:t>
            </a:r>
            <a:r>
              <a:rPr lang="fa-IR" sz="1200" dirty="0" smtClean="0">
                <a:solidFill>
                  <a:schemeClr val="bg1"/>
                </a:solidFill>
                <a:cs typeface="B Nazanin" pitchFamily="2" charset="-78"/>
              </a:rPr>
              <a:t>کنید</a:t>
            </a:r>
            <a:r>
              <a:rPr lang="fa-IR" sz="1200" dirty="0">
                <a:solidFill>
                  <a:schemeClr val="bg1"/>
                </a:solidFill>
                <a:cs typeface="B Nazanin" pitchFamily="2" charset="-78"/>
              </a:rPr>
              <a:t>.</a:t>
            </a:r>
            <a:endParaRPr lang="fa-IR" sz="1200" dirty="0" smtClean="0">
              <a:solidFill>
                <a:schemeClr val="bg1"/>
              </a:solidFill>
              <a:cs typeface="B Nazanin" pitchFamily="2" charset="-78"/>
            </a:endParaRPr>
          </a:p>
        </p:txBody>
      </p:sp>
      <p:sp>
        <p:nvSpPr>
          <p:cNvPr id="30" name="TextBox 29"/>
          <p:cNvSpPr txBox="1"/>
          <p:nvPr/>
        </p:nvSpPr>
        <p:spPr>
          <a:xfrm>
            <a:off x="6574466" y="542976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31" name="Straight Arrow Connector 30"/>
          <p:cNvCxnSpPr>
            <a:stCxn id="30" idx="2"/>
          </p:cNvCxnSpPr>
          <p:nvPr/>
        </p:nvCxnSpPr>
        <p:spPr>
          <a:xfrm>
            <a:off x="6795039" y="579909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82" y="1043084"/>
            <a:ext cx="6739432" cy="563282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ارسال پیام حین کنفرانس</a:t>
            </a:r>
            <a:endParaRPr lang="en-US" sz="2800" dirty="0"/>
          </a:p>
        </p:txBody>
      </p:sp>
      <p:sp>
        <p:nvSpPr>
          <p:cNvPr id="33" name="TextBox 32"/>
          <p:cNvSpPr txBox="1"/>
          <p:nvPr/>
        </p:nvSpPr>
        <p:spPr>
          <a:xfrm>
            <a:off x="404750"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3"/>
          </p:cNvCxnSpPr>
          <p:nvPr/>
        </p:nvCxnSpPr>
        <p:spPr>
          <a:xfrm>
            <a:off x="717656"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4750"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3"/>
          </p:cNvCxnSpPr>
          <p:nvPr/>
        </p:nvCxnSpPr>
        <p:spPr>
          <a:xfrm>
            <a:off x="717656"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4750"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3"/>
          </p:cNvCxnSpPr>
          <p:nvPr/>
        </p:nvCxnSpPr>
        <p:spPr>
          <a:xfrm>
            <a:off x="717656"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04750"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3"/>
          </p:cNvCxnSpPr>
          <p:nvPr/>
        </p:nvCxnSpPr>
        <p:spPr>
          <a:xfrm>
            <a:off x="717656"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1295400"/>
            <a:ext cx="4267200" cy="2677656"/>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پنجره پیامهای ارسالی و دریافتی شما</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پیام، گیرنده پیام خود را مشخص کنید. گیرنده پیش فرض همه است یعنی همه اعضای جلسه پیامتان را خواهند دید.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تعیین گیرنده در بخش فوق، متن پیام ارسالی‌تان را اینجا تایپ کنید و سپس روی دکمه ارسال کلیک کنید.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تایپ پیام‌تان، روی این دکمه کلیک کنید تا پیام ارسال شود.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ارسال یا خواندن پیام‌های موردنظرتان، روی این دکمه کلیک کنید تا پنجره ارسال پیام بسته شود.</a:t>
            </a:r>
          </a:p>
        </p:txBody>
      </p:sp>
      <p:sp>
        <p:nvSpPr>
          <p:cNvPr id="38" name="TextBox 37"/>
          <p:cNvSpPr txBox="1"/>
          <p:nvPr/>
        </p:nvSpPr>
        <p:spPr>
          <a:xfrm>
            <a:off x="408821"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9" name="Straight Arrow Connector 38"/>
          <p:cNvCxnSpPr>
            <a:stCxn id="38" idx="3"/>
          </p:cNvCxnSpPr>
          <p:nvPr/>
        </p:nvCxnSpPr>
        <p:spPr>
          <a:xfrm>
            <a:off x="721727"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9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5" y="929452"/>
            <a:ext cx="2914636" cy="56361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74856"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8668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3012708" y="4171351"/>
            <a:ext cx="657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18" y="1526562"/>
            <a:ext cx="2934110" cy="36009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sp>
        <p:nvSpPr>
          <p:cNvPr id="7" name="TextBox 6"/>
          <p:cNvSpPr txBox="1"/>
          <p:nvPr/>
        </p:nvSpPr>
        <p:spPr>
          <a:xfrm>
            <a:off x="3669065" y="198103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819400" y="2165704"/>
            <a:ext cx="849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5623" y="2849913"/>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438400" y="3034579"/>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5623" y="314918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673827" y="333385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65623" y="418481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438400" y="4369482"/>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5623" y="152400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3279507" y="170866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60" y="1479869"/>
            <a:ext cx="2934110" cy="361047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1961227"/>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145893"/>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2993568"/>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178234"/>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2100"/>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46766"/>
            <a:ext cx="1105182" cy="8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752190" y="1945413"/>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895600" y="2130079"/>
            <a:ext cx="8565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48748" y="150025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3362632" y="168491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5" y="1719967"/>
            <a:ext cx="2934110" cy="414395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sp>
        <p:nvSpPr>
          <p:cNvPr id="5" name="TextBox 4"/>
          <p:cNvSpPr txBox="1"/>
          <p:nvPr/>
        </p:nvSpPr>
        <p:spPr>
          <a:xfrm>
            <a:off x="3675990" y="28597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044434"/>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31520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49986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808025"/>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3992691"/>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25335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43801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94" y="848327"/>
            <a:ext cx="5211618" cy="590528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22972"/>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392304"/>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16" y="762000"/>
            <a:ext cx="5244963" cy="599161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ارسال پیام متنی</a:t>
            </a:r>
            <a:endParaRPr lang="en-US" sz="2800" dirty="0"/>
          </a:p>
        </p:txBody>
      </p:sp>
      <p:sp>
        <p:nvSpPr>
          <p:cNvPr id="29" name="Rectangle 28"/>
          <p:cNvSpPr/>
          <p:nvPr/>
        </p:nvSpPr>
        <p:spPr>
          <a:xfrm>
            <a:off x="417143" y="1056564"/>
            <a:ext cx="5336867" cy="2677656"/>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پنجره نمایش پیامهای ردوبدل شده بین شما و این فرد</a:t>
            </a:r>
          </a:p>
          <a:p>
            <a:pPr algn="just" rtl="1"/>
            <a:endParaRPr lang="fa-IR" sz="1400" dirty="0" smtClean="0">
              <a:cs typeface="B Nazanin" pitchFamily="2" charset="-78"/>
            </a:endParaRPr>
          </a:p>
          <a:p>
            <a:pPr algn="just" rtl="1"/>
            <a:r>
              <a:rPr lang="fa-IR" sz="1400" dirty="0">
                <a:solidFill>
                  <a:srgbClr val="FF0000"/>
                </a:solidFill>
              </a:rPr>
              <a:t>2- </a:t>
            </a:r>
            <a:r>
              <a:rPr lang="fa-IR" sz="1400" dirty="0" smtClean="0">
                <a:cs typeface="B Nazanin" pitchFamily="2" charset="-78"/>
              </a:rPr>
              <a:t>اگر قصد دارید پیام جدیدی برای این فرد ارسال کنید، </a:t>
            </a:r>
            <a:r>
              <a:rPr lang="fa-IR" sz="1400" dirty="0">
                <a:cs typeface="B Nazanin" pitchFamily="2" charset="-78"/>
              </a:rPr>
              <a:t>آ</a:t>
            </a:r>
            <a:r>
              <a:rPr lang="fa-IR" sz="1400" dirty="0" smtClean="0">
                <a:cs typeface="B Nazanin" pitchFamily="2" charset="-78"/>
              </a:rPr>
              <a:t>نرا اینجا تایپ کنید تا اگر آنلاین است آن را هم اکنون ببیند وگرنه به محض آنلاین شدنش آن را دریافت می‌کند.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پس از تایپ متن پیام مورد نظرتان این دکمه را کلیک کنید (یا دکمه </a:t>
            </a:r>
            <a:r>
              <a:rPr lang="en-US" sz="1400" dirty="0" smtClean="0">
                <a:cs typeface="B Nazanin" pitchFamily="2" charset="-78"/>
              </a:rPr>
              <a:t>Enter</a:t>
            </a:r>
            <a:r>
              <a:rPr lang="fa-IR" sz="1400" dirty="0" smtClean="0">
                <a:cs typeface="B Nazanin" pitchFamily="2" charset="-78"/>
              </a:rPr>
              <a:t> را فشار دهید) تا پیامتان ارسال شود.</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پس از اتمام ردوبدل پیام روی این دکمه کلیک کنید تا پنجره تماس تصویری با این فرد ظاهر شود.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اگر می خواهید برای این فرد فایلی ارسال کنید روی این دکمه کلیک کنید.</a:t>
            </a:r>
            <a:endParaRPr lang="fa-IR" sz="1400" dirty="0">
              <a:solidFill>
                <a:srgbClr val="FF0000"/>
              </a:solidFill>
              <a:cs typeface="B Nazanin" pitchFamily="2" charset="-78"/>
            </a:endParaRPr>
          </a:p>
        </p:txBody>
      </p:sp>
      <p:sp>
        <p:nvSpPr>
          <p:cNvPr id="54" name="TextBox 53"/>
          <p:cNvSpPr txBox="1"/>
          <p:nvPr/>
        </p:nvSpPr>
        <p:spPr>
          <a:xfrm>
            <a:off x="2854823" y="590067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93683" y="6085342"/>
            <a:ext cx="1987917" cy="34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68471" y="629532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207331" y="6479990"/>
            <a:ext cx="5612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452340" y="4022972"/>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59" name="Straight Arrow Connector 58"/>
          <p:cNvCxnSpPr>
            <a:stCxn id="58" idx="2"/>
          </p:cNvCxnSpPr>
          <p:nvPr/>
        </p:nvCxnSpPr>
        <p:spPr>
          <a:xfrm>
            <a:off x="5621770" y="4392304"/>
            <a:ext cx="0" cy="332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4274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61" name="Straight Arrow Connector 60"/>
          <p:cNvCxnSpPr>
            <a:stCxn id="60" idx="2"/>
          </p:cNvCxnSpPr>
          <p:nvPr/>
        </p:nvCxnSpPr>
        <p:spPr>
          <a:xfrm>
            <a:off x="5012170" y="4391991"/>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3800" y="4024952"/>
            <a:ext cx="338860" cy="369332"/>
          </a:xfrm>
          <a:prstGeom prst="rect">
            <a:avLst/>
          </a:prstGeom>
          <a:noFill/>
        </p:spPr>
        <p:txBody>
          <a:bodyPr wrap="square" rtlCol="0">
            <a:spAutoFit/>
          </a:bodyPr>
          <a:lstStyle/>
          <a:p>
            <a:r>
              <a:rPr lang="fa-IR" dirty="0">
                <a:solidFill>
                  <a:srgbClr val="FF0000"/>
                </a:solidFill>
              </a:rPr>
              <a:t>3</a:t>
            </a:r>
            <a:endParaRPr lang="en-US" dirty="0">
              <a:solidFill>
                <a:srgbClr val="FF0000"/>
              </a:solidFill>
            </a:endParaRPr>
          </a:p>
        </p:txBody>
      </p:sp>
      <p:cxnSp>
        <p:nvCxnSpPr>
          <p:cNvPr id="64" name="Straight Arrow Connector 63"/>
          <p:cNvCxnSpPr>
            <a:stCxn id="63" idx="2"/>
          </p:cNvCxnSpPr>
          <p:nvPr/>
        </p:nvCxnSpPr>
        <p:spPr>
          <a:xfrm>
            <a:off x="3903230" y="4394284"/>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778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5272</TotalTime>
  <Words>4666</Words>
  <Application>Microsoft Office PowerPoint</Application>
  <PresentationFormat>On-screen Show (4:3)</PresentationFormat>
  <Paragraphs>525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پنجره ارسال پیام متنی</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ضبط کنفرانس سربرگ تنظیمات</vt:lpstr>
      <vt:lpstr>راهنمای بخش نسخه نرم افزار سربرگ تنظیمات</vt:lpstr>
      <vt:lpstr>راهنمای پنجره کنفرانس</vt:lpstr>
      <vt:lpstr>راهنمای پنجره ارسال پیام حین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Masoud Hashemian</cp:lastModifiedBy>
  <cp:revision>221</cp:revision>
  <dcterms:created xsi:type="dcterms:W3CDTF">2014-06-23T08:21:24Z</dcterms:created>
  <dcterms:modified xsi:type="dcterms:W3CDTF">2014-08-24T14:52:45Z</dcterms:modified>
</cp:coreProperties>
</file>