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68" r:id="rId6"/>
    <p:sldId id="287" r:id="rId7"/>
    <p:sldId id="269" r:id="rId8"/>
    <p:sldId id="266" r:id="rId9"/>
    <p:sldId id="289" r:id="rId10"/>
    <p:sldId id="259" r:id="rId11"/>
    <p:sldId id="260" r:id="rId12"/>
    <p:sldId id="286" r:id="rId13"/>
    <p:sldId id="270" r:id="rId14"/>
    <p:sldId id="271" r:id="rId15"/>
    <p:sldId id="272" r:id="rId16"/>
    <p:sldId id="265" r:id="rId17"/>
    <p:sldId id="262" r:id="rId18"/>
    <p:sldId id="273" r:id="rId19"/>
    <p:sldId id="275" r:id="rId20"/>
    <p:sldId id="276" r:id="rId21"/>
    <p:sldId id="278" r:id="rId22"/>
    <p:sldId id="279" r:id="rId23"/>
    <p:sldId id="280" r:id="rId24"/>
    <p:sldId id="281" r:id="rId25"/>
    <p:sldId id="282" r:id="rId26"/>
    <p:sldId id="283" r:id="rId27"/>
    <p:sldId id="290" r:id="rId28"/>
    <p:sldId id="284"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p:cViewPr>
        <p:scale>
          <a:sx n="80" d="100"/>
          <a:sy n="80" d="100"/>
        </p:scale>
        <p:origin x="-1044"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10/15/2014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10/15/2014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10/15/2014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10/15/2014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52" y="1062975"/>
            <a:ext cx="2894247" cy="5596760"/>
          </a:xfrm>
          <a:prstGeom prst="rect">
            <a:avLst/>
          </a:prstGeom>
        </p:spPr>
      </p:pic>
      <p:sp>
        <p:nvSpPr>
          <p:cNvPr id="6" name="TextBox 5"/>
          <p:cNvSpPr txBox="1"/>
          <p:nvPr/>
        </p:nvSpPr>
        <p:spPr>
          <a:xfrm>
            <a:off x="3657595"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1"/>
          </p:cNvCxnSpPr>
          <p:nvPr/>
        </p:nvCxnSpPr>
        <p:spPr>
          <a:xfrm flipH="1">
            <a:off x="3158835" y="3482874"/>
            <a:ext cx="498760"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3932"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1"/>
          </p:cNvCxnSpPr>
          <p:nvPr/>
        </p:nvCxnSpPr>
        <p:spPr>
          <a:xfrm flipH="1">
            <a:off x="3158835" y="4179478"/>
            <a:ext cx="505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1"/>
          </p:cNvCxnSpPr>
          <p:nvPr/>
        </p:nvCxnSpPr>
        <p:spPr>
          <a:xfrm flipH="1">
            <a:off x="3158835" y="4968073"/>
            <a:ext cx="498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86597" y="1200149"/>
            <a:ext cx="3657600" cy="2031325"/>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آدرس اینترنتی پورتال سازمان‌تان را در این بخش وارد کنید.</a:t>
            </a:r>
          </a:p>
          <a:p>
            <a:pPr algn="just" rtl="1"/>
            <a:r>
              <a:rPr lang="fa-IR" sz="1400" dirty="0">
                <a:cs typeface="B Nazanin" pitchFamily="2" charset="-78"/>
              </a:rPr>
              <a:t>(این آدرس برای هر سازمان ثابت است.)</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نام کاربری‌تان را در این قسمت وارد کنید.</a:t>
            </a:r>
          </a:p>
          <a:p>
            <a:pPr algn="just" rtl="1"/>
            <a:r>
              <a:rPr lang="fa-IR" sz="1400" dirty="0">
                <a:cs typeface="B Nazanin" pitchFamily="2" charset="-78"/>
              </a:rPr>
              <a:t>(این نام برای هر کاربر ثابت است.)</a:t>
            </a:r>
          </a:p>
          <a:p>
            <a:pPr algn="just" rtl="1"/>
            <a:endParaRPr lang="en-US" sz="1400" dirty="0">
              <a:solidFill>
                <a:srgbClr val="FF0000"/>
              </a:solidFill>
            </a:endParaRPr>
          </a:p>
          <a:p>
            <a:pPr algn="just" rtl="1"/>
            <a:r>
              <a:rPr lang="fa-IR" sz="1400" dirty="0">
                <a:solidFill>
                  <a:srgbClr val="FF0000"/>
                </a:solidFill>
              </a:rPr>
              <a:t>3-</a:t>
            </a:r>
            <a:r>
              <a:rPr lang="fa-IR" sz="1400" dirty="0">
                <a:solidFill>
                  <a:srgbClr val="FF0000"/>
                </a:solidFill>
                <a:cs typeface="B Nazanin" pitchFamily="2" charset="-78"/>
              </a:rPr>
              <a:t> </a:t>
            </a:r>
            <a:r>
              <a:rPr lang="fa-IR" sz="1400" dirty="0">
                <a:cs typeface="B Nazanin" pitchFamily="2" charset="-78"/>
              </a:rPr>
              <a:t>رمز ورودتان به نرم افزار را در قسمت وارد کنید.</a:t>
            </a:r>
          </a:p>
          <a:p>
            <a:pPr algn="just" rtl="1"/>
            <a:endParaRPr lang="fa-IR" sz="1400" dirty="0">
              <a:cs typeface="B Nazanin" pitchFamily="2" charset="-78"/>
            </a:endParaRPr>
          </a:p>
          <a:p>
            <a:pPr algn="just" rtl="1"/>
            <a:r>
              <a:rPr lang="fa-IR" sz="1400" dirty="0">
                <a:solidFill>
                  <a:srgbClr val="FF0000"/>
                </a:solidFill>
              </a:rPr>
              <a:t>4- </a:t>
            </a:r>
            <a:r>
              <a:rPr lang="fa-IR" sz="1400" dirty="0">
                <a:cs typeface="B Nazanin" pitchFamily="2" charset="-78"/>
              </a:rPr>
              <a:t>پس از ورود اطلاعات فوق (مراحل 1-3) دکمه ورود را بزنید</a:t>
            </a:r>
            <a:r>
              <a:rPr lang="fa-IR" sz="1400" dirty="0" smtClean="0">
                <a:cs typeface="B Nazanin" pitchFamily="2" charset="-78"/>
              </a:rPr>
              <a:t>.</a:t>
            </a:r>
            <a:r>
              <a:rPr lang="fa-IR" sz="1400" dirty="0">
                <a:cs typeface="B Nazanin" pitchFamily="2" charset="-78"/>
              </a:rPr>
              <a:t> </a:t>
            </a:r>
          </a:p>
        </p:txBody>
      </p:sp>
      <p:sp>
        <p:nvSpPr>
          <p:cNvPr id="13" name="TextBox 12"/>
          <p:cNvSpPr txBox="1"/>
          <p:nvPr/>
        </p:nvSpPr>
        <p:spPr>
          <a:xfrm>
            <a:off x="3664525"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1"/>
          </p:cNvCxnSpPr>
          <p:nvPr/>
        </p:nvCxnSpPr>
        <p:spPr>
          <a:xfrm flipH="1">
            <a:off x="2660071" y="6087036"/>
            <a:ext cx="1004454"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صفحه ورود به نرم افزار</a:t>
            </a:r>
            <a:endParaRPr lang="en-US" sz="2800" dirty="0">
              <a:solidFill>
                <a:srgbClr val="0070C0"/>
              </a:solidFill>
              <a:cs typeface="B Titr" pitchFamily="2" charset="-78"/>
            </a:endParaRPr>
          </a:p>
        </p:txBody>
      </p:sp>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97" y="881415"/>
            <a:ext cx="2920261" cy="5682921"/>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657600" y="4336268"/>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6</a:t>
            </a:r>
            <a:endParaRPr lang="en-US" dirty="0">
              <a:latin typeface="Arial" pitchFamily="34" charset="0"/>
              <a:cs typeface="Arial" pitchFamily="34" charset="0"/>
            </a:endParaRPr>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3" name="Rectangle 22"/>
          <p:cNvSpPr/>
          <p:nvPr/>
        </p:nvSpPr>
        <p:spPr>
          <a:xfrm>
            <a:off x="4283986" y="1066800"/>
            <a:ext cx="4505029" cy="5262979"/>
          </a:xfrm>
          <a:prstGeom prst="rect">
            <a:avLst/>
          </a:prstGeom>
        </p:spPr>
        <p:txBody>
          <a:bodyPr wrap="square">
            <a:spAutoFit/>
          </a:bodyPr>
          <a:lstStyle/>
          <a:p>
            <a:pPr algn="just" rtl="1"/>
            <a:r>
              <a:rPr lang="en-US" sz="1400" dirty="0" smtClean="0">
                <a:solidFill>
                  <a:srgbClr val="FF0000"/>
                </a:solidFill>
                <a:latin typeface="Arial" pitchFamily="34" charset="0"/>
                <a:cs typeface="Arial" pitchFamily="34" charset="0"/>
              </a:rPr>
              <a:t>1</a:t>
            </a:r>
            <a:r>
              <a:rPr lang="fa-IR" sz="1400" dirty="0" smtClean="0">
                <a:solidFill>
                  <a:srgbClr val="FF0000"/>
                </a:solidFill>
                <a:latin typeface="Arial" pitchFamily="34" charset="0"/>
                <a:cs typeface="Arial" pitchFamily="34" charset="0"/>
              </a:rPr>
              <a:t>-</a:t>
            </a:r>
            <a:r>
              <a:rPr lang="fa-IR" sz="1400" dirty="0" smtClean="0">
                <a:latin typeface="Arial" pitchFamily="34" charset="0"/>
                <a:cs typeface="Arial" pitchFamily="34" charset="0"/>
              </a:rPr>
              <a:t> </a:t>
            </a:r>
            <a:r>
              <a:rPr lang="fa-IR" sz="1400" dirty="0" smtClean="0">
                <a:cs typeface="B Nazanin" pitchFamily="2" charset="-78"/>
              </a:rPr>
              <a:t>تاریخ تماس‌ها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پیام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3- </a:t>
            </a:r>
            <a:r>
              <a:rPr lang="fa-IR" sz="1400" dirty="0" smtClean="0">
                <a:cs typeface="B Nazanin" pitchFamily="2" charset="-78"/>
              </a:rPr>
              <a:t>تماس </a:t>
            </a:r>
            <a:r>
              <a:rPr lang="fa-IR" sz="1400" dirty="0">
                <a:cs typeface="B Nazanin" pitchFamily="2" charset="-78"/>
              </a:rPr>
              <a:t>دریافتی شما - برای اطلاع یافتن از وضعیت فعلی این فرد (آنلاین یا آفلاین 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4- </a:t>
            </a:r>
            <a:r>
              <a:rPr lang="fa-IR" sz="1400" dirty="0">
                <a:cs typeface="B Nazanin" pitchFamily="2" charset="-78"/>
              </a:rPr>
              <a:t>تماس ارسالی توسط شما (موفق یا ناموفق) - برای اطلاع یافتن از وضعیت فعلی این فرد (آنلاین یا آفلاین بودنش) و تماس با وی بر روی سطر مربوط به فرد کلیک کنید.</a:t>
            </a:r>
          </a:p>
          <a:p>
            <a:pPr algn="just" rtl="1"/>
            <a:endParaRPr lang="fa-IR"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تماس از دست‌رفته‌ی شما (تماسی که به آن پاسخ نداده‌اید</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کلیک </a:t>
            </a:r>
            <a:r>
              <a:rPr lang="fa-IR" sz="1400" dirty="0">
                <a:cs typeface="B Nazanin" pitchFamily="2" charset="-78"/>
              </a:rPr>
              <a:t>کنید</a:t>
            </a:r>
            <a:r>
              <a:rPr lang="fa-IR" sz="1400" dirty="0" smtClean="0">
                <a:cs typeface="B Nazanin" pitchFamily="2" charset="-78"/>
              </a:rPr>
              <a:t>.</a:t>
            </a:r>
          </a:p>
          <a:p>
            <a:pPr algn="just" rtl="1"/>
            <a:endParaRPr lang="fa-IR" sz="1400" dirty="0">
              <a:solidFill>
                <a:srgbClr val="FF0000"/>
              </a:solidFill>
              <a:cs typeface="B Nazanin" pitchFamily="2" charset="-78"/>
            </a:endParaRPr>
          </a:p>
          <a:p>
            <a:pPr algn="just" rtl="1"/>
            <a:r>
              <a:rPr lang="en-US" sz="1400" dirty="0" smtClean="0">
                <a:solidFill>
                  <a:srgbClr val="FF0000"/>
                </a:solidFill>
              </a:rPr>
              <a:t>6</a:t>
            </a:r>
            <a:r>
              <a:rPr lang="fa-IR" sz="1400" dirty="0" smtClean="0">
                <a:solidFill>
                  <a:srgbClr val="FF0000"/>
                </a:solidFill>
              </a:rPr>
              <a:t>- </a:t>
            </a:r>
            <a:r>
              <a:rPr lang="fa-IR" sz="1400" dirty="0" smtClean="0">
                <a:cs typeface="B Nazanin" pitchFamily="2" charset="-78"/>
              </a:rPr>
              <a:t>برای مشاهده‌ی تماس‌های دیروز، هفته یا ماه اخیر بر روی این قسمت کلیک کنید.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ساعت تماس</a:t>
            </a:r>
            <a:endParaRPr lang="fa-IR" sz="1400" dirty="0">
              <a:cs typeface="B Nazanin" pitchFamily="2" charset="-78"/>
            </a:endParaRPr>
          </a:p>
          <a:p>
            <a:pPr algn="just" rtl="1"/>
            <a:endParaRPr lang="fa-IR" sz="1400" dirty="0" smtClean="0">
              <a:solidFill>
                <a:srgbClr val="FF0000"/>
              </a:solidFill>
            </a:endParaRPr>
          </a:p>
          <a:p>
            <a:pPr algn="just" rtl="1"/>
            <a:r>
              <a:rPr lang="fa-IR" sz="1400" dirty="0" smtClean="0">
                <a:solidFill>
                  <a:srgbClr val="FF0000"/>
                </a:solidFill>
              </a:rPr>
              <a:t>8- </a:t>
            </a:r>
            <a:r>
              <a:rPr lang="fa-IR" sz="1400" dirty="0" smtClean="0">
                <a:cs typeface="B Nazanin" pitchFamily="2" charset="-78"/>
              </a:rPr>
              <a:t>تعداد پیامهای دریافتی</a:t>
            </a:r>
            <a:endParaRPr lang="fa-IR" sz="1400" dirty="0">
              <a:cs typeface="B Nazanin" pitchFamily="2" charset="-78"/>
            </a:endParaRPr>
          </a:p>
          <a:p>
            <a:pPr algn="just" rtl="1"/>
            <a:endParaRPr lang="fa-IR" sz="1400" dirty="0">
              <a:cs typeface="B Nazanin" pitchFamily="2" charset="-78"/>
            </a:endParaRPr>
          </a:p>
          <a:p>
            <a:pPr algn="just" rtl="1"/>
            <a:endParaRPr lang="fa-IR" sz="1400" dirty="0">
              <a:cs typeface="B Nazanin" pitchFamily="2" charset="-78"/>
            </a:endParaRPr>
          </a:p>
        </p:txBody>
      </p:sp>
      <p:sp>
        <p:nvSpPr>
          <p:cNvPr id="25" name="TextBox 24"/>
          <p:cNvSpPr txBox="1"/>
          <p:nvPr/>
        </p:nvSpPr>
        <p:spPr>
          <a:xfrm>
            <a:off x="3676983" y="3809793"/>
            <a:ext cx="321587"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5</a:t>
            </a:r>
            <a:endParaRPr lang="en-US" dirty="0">
              <a:solidFill>
                <a:srgbClr val="FF0000"/>
              </a:solidFill>
              <a:latin typeface="Arial" pitchFamily="34" charset="0"/>
              <a:cs typeface="Arial" pitchFamily="34" charset="0"/>
            </a:endParaRPr>
          </a:p>
        </p:txBody>
      </p:sp>
      <p:cxnSp>
        <p:nvCxnSpPr>
          <p:cNvPr id="31" name="Straight Arrow Connector 30"/>
          <p:cNvCxnSpPr>
            <a:stCxn id="25" idx="1"/>
          </p:cNvCxnSpPr>
          <p:nvPr/>
        </p:nvCxnSpPr>
        <p:spPr>
          <a:xfrm flipH="1">
            <a:off x="3200400" y="3994459"/>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8706"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8</a:t>
            </a:r>
            <a:endParaRPr lang="en-US" dirty="0">
              <a:latin typeface="Arial" pitchFamily="34" charset="0"/>
              <a:cs typeface="Arial" pitchFamily="34" charset="0"/>
            </a:endParaRPr>
          </a:p>
        </p:txBody>
      </p:sp>
      <p:cxnSp>
        <p:nvCxnSpPr>
          <p:cNvPr id="33" name="Straight Arrow Connector 32"/>
          <p:cNvCxnSpPr>
            <a:stCxn id="32" idx="0"/>
          </p:cNvCxnSpPr>
          <p:nvPr/>
        </p:nvCxnSpPr>
        <p:spPr>
          <a:xfrm flipV="1">
            <a:off x="1155159" y="3264393"/>
            <a:ext cx="0" cy="1841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5800"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7</a:t>
            </a:r>
            <a:endParaRPr lang="en-US" dirty="0">
              <a:latin typeface="Arial" pitchFamily="34" charset="0"/>
              <a:cs typeface="Arial" pitchFamily="34" charset="0"/>
            </a:endParaRPr>
          </a:p>
        </p:txBody>
      </p:sp>
      <p:cxnSp>
        <p:nvCxnSpPr>
          <p:cNvPr id="35" name="Straight Arrow Connector 34"/>
          <p:cNvCxnSpPr>
            <a:stCxn id="34" idx="0"/>
          </p:cNvCxnSpPr>
          <p:nvPr/>
        </p:nvCxnSpPr>
        <p:spPr>
          <a:xfrm flipV="1">
            <a:off x="842253" y="4336268"/>
            <a:ext cx="0" cy="769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848" y="3974068"/>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4158734"/>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474648" y="5696863"/>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1"/>
          </p:cNvCxnSpPr>
          <p:nvPr/>
        </p:nvCxnSpPr>
        <p:spPr>
          <a:xfrm flipH="1">
            <a:off x="2895600" y="5881529"/>
            <a:ext cx="579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64825" y="374546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088744" y="3930134"/>
            <a:ext cx="376081" cy="517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025238" y="914400"/>
            <a:ext cx="4763777"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جلسه‌ی خودتان، جلسه ای برگزار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جلسه‌ی دیگران شوید تا در جلسه‌ای که در آن‌جا برگزار می‌شود، شرکت کنید.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جلسه‌ی شما را (خالی، اشغال، پر، قفل و ...) نشان می‌دهد.</a:t>
            </a:r>
            <a:r>
              <a:rPr lang="en-US" sz="1400" dirty="0" smtClean="0">
                <a:cs typeface="B Nazanin" pitchFamily="2" charset="-78"/>
              </a:rPr>
              <a:t> </a:t>
            </a:r>
            <a:r>
              <a:rPr lang="fa-IR" sz="1400" dirty="0" smtClean="0">
                <a:cs typeface="B Nazanin" pitchFamily="2" charset="-78"/>
              </a:rPr>
              <a:t>اگر غیر از اتاق خصوصی‌تان صاحب یک یا چند اتاق عمومی هم باشید، لیست آنها در اینجا نمایش داده می‌شود تا یکی از آنها را انتخاب کنید.</a:t>
            </a:r>
          </a:p>
          <a:p>
            <a:pPr algn="just" rtl="1"/>
            <a:endParaRPr lang="fa-IR" sz="1400" dirty="0" smtClean="0">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بر روی این دکمه کلیک کنید.</a:t>
            </a:r>
          </a:p>
          <a:p>
            <a:pPr algn="just" rtl="1"/>
            <a:endParaRPr lang="fa-IR" sz="1400" dirty="0" smtClean="0">
              <a:cs typeface="B Nazanin" pitchFamily="2" charset="-78"/>
            </a:endParaRPr>
          </a:p>
          <a:p>
            <a:pPr algn="just" rtl="1"/>
            <a:r>
              <a:rPr lang="fa-IR" sz="1400" dirty="0" smtClean="0">
                <a:solidFill>
                  <a:srgbClr val="FF0000"/>
                </a:solidFill>
              </a:rPr>
              <a:t>5- </a:t>
            </a:r>
            <a:r>
              <a:rPr lang="fa-IR" sz="1400" dirty="0" smtClean="0">
                <a:cs typeface="B Nazanin" pitchFamily="2" charset="-78"/>
              </a:rPr>
              <a:t>با کلیک بر روی </a:t>
            </a:r>
            <a:r>
              <a:rPr lang="fa-IR" sz="1400" dirty="0">
                <a:cs typeface="B Nazanin" pitchFamily="2" charset="-78"/>
              </a:rPr>
              <a:t>این </a:t>
            </a:r>
            <a:r>
              <a:rPr lang="fa-IR" sz="1400" dirty="0" smtClean="0">
                <a:cs typeface="B Nazanin" pitchFamily="2" charset="-78"/>
              </a:rPr>
              <a:t>دکمه، اتاق جلسه‌تان قفل می‌شود تا افراد متفرقه‌ای که شما دعوتشان نکرده‌اید، نتوانند وارد اتاق جلسه‌ی شما شوند. برای باز کردن قفل، دوباره بر روی همین دکمه کلیک کنید.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پیشرفته‌ی اتاق جلسه‌تان (رمزگذاری و دعوت از مهمان) بر روی </a:t>
            </a:r>
            <a:r>
              <a:rPr lang="fa-IR" sz="1400" dirty="0">
                <a:cs typeface="B Nazanin" pitchFamily="2" charset="-78"/>
              </a:rPr>
              <a:t>این دکمه کلیک کنید</a:t>
            </a:r>
            <a:r>
              <a:rPr lang="fa-IR" sz="1400" dirty="0" smtClean="0">
                <a:cs typeface="B Nazanin" pitchFamily="2" charset="-78"/>
              </a:rPr>
              <a:t>.</a:t>
            </a: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p>
          <a:p>
            <a:pPr algn="just" rtl="1"/>
            <a:r>
              <a:rPr lang="fa-IR" sz="1400" dirty="0" smtClean="0">
                <a:solidFill>
                  <a:srgbClr val="FF0000"/>
                </a:solidFill>
              </a:rPr>
              <a:t>8- </a:t>
            </a:r>
            <a:r>
              <a:rPr lang="fa-IR" sz="1400" dirty="0" smtClean="0">
                <a:cs typeface="B Nazanin" pitchFamily="2" charset="-78"/>
              </a:rPr>
              <a:t>هر سطر از لیست شامل نام فرد و آیکونِ بیانگر وضعیت وی می‌باشد. برای کنترل حضور فرد (قطع صدا و تصویر یا بیرون انداختن وی از اتاق جلسه) بر روی فرد کلیک کنید.</a:t>
            </a: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آنان بر روی این دکمه کلیک کنید.</a:t>
            </a:r>
          </a:p>
        </p:txBody>
      </p: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3323987"/>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برای دعوت از هر فرد آنلاین، بر روی سطرش کلیک کنید تا انتخاب شود. می‌توانید چند فرد آنلاین را با هم انتخاب کنید تا با یکبار کلیک بر روی دکمه‌ی دعوت به جلسه، پیام دعوت همزمان به همگی آنان ارسال شود.</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پس از انتخاب اعضای جلسه، برای ارسال پیام دعوت برای ایشان بر روی این دکمه کلیک کنید تا آن‌ها بلافاصله پنجره دعوت شما را مشاهده کنند و با پذیرفتن دعوت وارد اتاق شما بشوند.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ارسال دعوت به افراد یا انصراف از دعوت ایشان، با کلیک بر روی این دکمه، به پنجره کنفرانس برگردید تا لیست حاضرین وارد شده به جلسه را ببینید.</a:t>
            </a:r>
            <a:endParaRPr lang="en-US" sz="1400" dirty="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07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108418"/>
            <a:ext cx="5606424" cy="181588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کلیک روی این دکمه، از این پس صدای فرد در جلسه شنیده نخواهد شد.</a:t>
            </a:r>
            <a:endParaRPr lang="en-US" sz="1400" dirty="0" smtClean="0">
              <a:cs typeface="B Nazanin" pitchFamily="2" charset="-78"/>
            </a:endParaRPr>
          </a:p>
          <a:p>
            <a:pPr algn="just" rtl="1"/>
            <a:r>
              <a:rPr lang="fa-IR" sz="1400" dirty="0" smtClean="0">
                <a:cs typeface="B Nazanin" pitchFamily="2" charset="-78"/>
              </a:rPr>
              <a:t>(با کلیک دوباره روی آن می‌توانید صدا را مجددا وصل نمائید.)</a:t>
            </a:r>
          </a:p>
          <a:p>
            <a:pPr algn="just" rtl="1"/>
            <a:endParaRPr lang="fa-IR" sz="1400" dirty="0" smtClean="0">
              <a:cs typeface="B Nazanin" pitchFamily="2" charset="-78"/>
            </a:endParaRPr>
          </a:p>
          <a:p>
            <a:pPr algn="just" rtl="1"/>
            <a:r>
              <a:rPr lang="fa-IR" sz="1400" dirty="0">
                <a:solidFill>
                  <a:srgbClr val="FF0000"/>
                </a:solidFill>
              </a:rPr>
              <a:t>2- </a:t>
            </a:r>
            <a:r>
              <a:rPr lang="fa-IR" sz="1400" dirty="0">
                <a:cs typeface="B Nazanin" pitchFamily="2" charset="-78"/>
              </a:rPr>
              <a:t>با کلیک بر روی این دکمه، </a:t>
            </a:r>
            <a:r>
              <a:rPr lang="fa-IR" sz="1400" dirty="0" smtClean="0">
                <a:cs typeface="B Nazanin" pitchFamily="2" charset="-78"/>
              </a:rPr>
              <a:t>از این پس تصویر </a:t>
            </a:r>
            <a:r>
              <a:rPr lang="fa-IR" sz="1400" dirty="0">
                <a:cs typeface="B Nazanin" pitchFamily="2" charset="-78"/>
              </a:rPr>
              <a:t>فرد در جلسه دیده نخواهد شد</a:t>
            </a:r>
            <a:r>
              <a:rPr lang="fa-IR" sz="1400" dirty="0" smtClean="0">
                <a:cs typeface="B Nazanin" pitchFamily="2" charset="-78"/>
              </a:rPr>
              <a:t>.</a:t>
            </a:r>
            <a:endParaRPr lang="en-US" sz="1400" dirty="0">
              <a:cs typeface="B Nazanin" pitchFamily="2" charset="-78"/>
            </a:endParaRPr>
          </a:p>
          <a:p>
            <a:pPr algn="just" rtl="1"/>
            <a:r>
              <a:rPr lang="fa-IR" sz="1400" dirty="0" smtClean="0">
                <a:cs typeface="B Nazanin" pitchFamily="2" charset="-78"/>
              </a:rPr>
              <a:t>(</a:t>
            </a:r>
            <a:r>
              <a:rPr lang="fa-IR" sz="1400" dirty="0">
                <a:cs typeface="B Nazanin" pitchFamily="2" charset="-78"/>
              </a:rPr>
              <a:t>با کلیک دوباره روی آن می‌توانید </a:t>
            </a:r>
            <a:r>
              <a:rPr lang="fa-IR" sz="1400" dirty="0" smtClean="0">
                <a:cs typeface="B Nazanin" pitchFamily="2" charset="-78"/>
              </a:rPr>
              <a:t>تصویر </a:t>
            </a:r>
            <a:r>
              <a:rPr lang="fa-IR" sz="1400" dirty="0">
                <a:cs typeface="B Nazanin" pitchFamily="2" charset="-78"/>
              </a:rPr>
              <a:t>را مجددا وصل نمائید.)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کلیک روی این دکمه</a:t>
            </a:r>
            <a:r>
              <a:rPr lang="fa-IR" sz="1400" dirty="0">
                <a:cs typeface="B Nazanin" pitchFamily="2" charset="-78"/>
              </a:rPr>
              <a:t>، فرد از اتاق جلسه بیرون خواهد </a:t>
            </a:r>
            <a:r>
              <a:rPr lang="fa-IR" sz="1400" dirty="0" smtClean="0">
                <a:cs typeface="B Nazanin" pitchFamily="2" charset="-78"/>
              </a:rPr>
              <a:t>افتاد. </a:t>
            </a:r>
            <a:r>
              <a:rPr lang="fa-IR" sz="1400" dirty="0">
                <a:cs typeface="B Nazanin" pitchFamily="2" charset="-78"/>
              </a:rPr>
              <a:t>(وی را از جلسه بیرون می‌اندازیم).</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001" y="1473217"/>
            <a:ext cx="4317372" cy="440120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جلسه‌ی شما برای ورود مهمانان</a:t>
            </a:r>
            <a:r>
              <a:rPr lang="en-US" sz="1400" dirty="0" smtClean="0">
                <a:cs typeface="B Nazanin" pitchFamily="2" charset="-78"/>
              </a:rPr>
              <a:t> </a:t>
            </a:r>
            <a:r>
              <a:rPr lang="fa-IR" sz="1400" dirty="0" smtClean="0">
                <a:cs typeface="B Nazanin" pitchFamily="2" charset="-78"/>
              </a:rPr>
              <a:t> (افراد بدون نام کاربری)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 است که قبلاً آن را فعال کرده باشید.)</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بر روی این دکمه، آدرس اینترنتی اتاق جلسه‌تان تغییر کرده و از این پس باید این آدرس جدید را برای مهمانان‌تان بفرستید.</a:t>
            </a:r>
          </a:p>
          <a:p>
            <a:pPr algn="just" rtl="1"/>
            <a:endParaRPr lang="fa-IR" sz="1400" dirty="0" smtClean="0">
              <a:cs typeface="B Nazanin" pitchFamily="2" charset="-78"/>
            </a:endParaRP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 جلسه‌تان رمز بگذارید تا از این پس، تنها کسانی که این رمز را دارند قادر به ورود به اتاق‌تان باشند، رمز را اینجا وارد کنید.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endParaRPr lang="fa-IR" sz="1400" dirty="0" smtClean="0">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885852"/>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70518"/>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48638" y="4015308"/>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199974"/>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a:t>
            </a:r>
            <a:r>
              <a:rPr lang="fa-IR" sz="1400" dirty="0" smtClean="0">
                <a:cs typeface="B Nazanin" pitchFamily="2" charset="-78"/>
              </a:rPr>
              <a:t>نتیجه‌ی </a:t>
            </a:r>
            <a:r>
              <a:rPr lang="fa-IR" sz="1400" dirty="0">
                <a:cs typeface="B Nazanin" pitchFamily="2" charset="-78"/>
              </a:rPr>
              <a:t>جستجو </a:t>
            </a:r>
            <a:r>
              <a:rPr lang="fa-IR" sz="1400" dirty="0" smtClean="0">
                <a:cs typeface="B Nazanin" pitchFamily="2" charset="-78"/>
              </a:rPr>
              <a:t>را مشاهده خواهید کرد. </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a:t>
            </a:r>
            <a:r>
              <a:rPr lang="fa-IR" sz="1400" dirty="0" smtClean="0">
                <a:cs typeface="B Nazanin" pitchFamily="2" charset="-78"/>
              </a:rPr>
              <a:t>جلسه‌ای </a:t>
            </a:r>
            <a:r>
              <a:rPr lang="fa-IR" sz="1400" dirty="0">
                <a:cs typeface="B Nazanin" pitchFamily="2" charset="-78"/>
              </a:rPr>
              <a:t>که قصد ورود به آن را دارید، را در اینجا تایپ </a:t>
            </a:r>
            <a:r>
              <a:rPr lang="fa-IR" sz="1400" dirty="0" smtClean="0">
                <a:cs typeface="B Nazanin" pitchFamily="2" charset="-78"/>
              </a:rPr>
              <a:t>کنید تا جستجو شود.</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از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 مربوطه کلیک کنید.</a:t>
            </a:r>
          </a:p>
        </p:txBody>
      </p: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574" y="818328"/>
            <a:ext cx="5342039" cy="600404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46321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32645"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565"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741995"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912"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65342"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9710" y="484142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3218570" y="502608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7303" y="5019153"/>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3226163" y="5203819"/>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70273" y="5782699"/>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3209133" y="596736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0820" y="5212093"/>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3219680" y="5396759"/>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88413" y="5401699"/>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3227273" y="5581425"/>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870850" y="6053849"/>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3209710" y="623851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5170646"/>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p>
          <a:p>
            <a:pPr algn="just" rtl="1"/>
            <a:endParaRPr lang="fa-IR" sz="1400" dirty="0">
              <a:solidFill>
                <a:schemeClr val="accent6">
                  <a:lumMod val="50000"/>
                </a:schemeClr>
              </a:solidFill>
              <a:latin typeface="Arial" pitchFamily="34" charset="0"/>
              <a:cs typeface="Arial" pitchFamily="34" charset="0"/>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برای وارد کردن شماره مقصد با ماوس، می‌توانید از این صفحه کلید هم استفاده کنید.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وارد کردن شماره مقصد این دکمه را فشار دهید.</a:t>
            </a:r>
          </a:p>
          <a:p>
            <a:pPr algn="just" rtl="1"/>
            <a:endParaRPr lang="en-US" b="1" dirty="0" smtClean="0">
              <a:solidFill>
                <a:schemeClr val="accent3">
                  <a:lumMod val="50000"/>
                </a:schemeClr>
              </a:solidFill>
              <a:cs typeface="B Nazanin" pitchFamily="2" charset="-78"/>
            </a:endParaRPr>
          </a:p>
          <a:p>
            <a:pPr algn="just" rtl="1"/>
            <a:r>
              <a:rPr lang="fa-IR" b="1" dirty="0" smtClean="0">
                <a:solidFill>
                  <a:schemeClr val="accent3">
                    <a:lumMod val="50000"/>
                  </a:schemeClr>
                </a:solidFill>
                <a:cs typeface="B Nazanin" pitchFamily="2" charset="-78"/>
              </a:rPr>
              <a:t>روشهای تماس</a:t>
            </a:r>
            <a:r>
              <a:rPr lang="fa-IR" b="1"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a:t>
            </a:r>
            <a:r>
              <a:rPr lang="fa-IR" sz="1400" dirty="0" smtClean="0">
                <a:solidFill>
                  <a:schemeClr val="accent6">
                    <a:lumMod val="75000"/>
                  </a:schemeClr>
                </a:solidFill>
                <a:cs typeface="B Nazanin" pitchFamily="2" charset="-78"/>
              </a:rPr>
              <a:t>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a:t>
            </a:r>
            <a:r>
              <a:rPr lang="fa-IR" sz="1400" dirty="0">
                <a:cs typeface="B Nazanin" pitchFamily="2" charset="-78"/>
              </a:rPr>
              <a:t>برای برقراری تماس تصویری دونفره با دستگاههای قدیمی کافیست 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r>
              <a:rPr lang="fa-IR" sz="1400" dirty="0" smtClean="0">
                <a:cs typeface="B Nazanin" pitchFamily="2" charset="-78"/>
              </a:rPr>
              <a:t>.</a:t>
            </a:r>
            <a:endParaRPr lang="fa-IR" sz="1400" dirty="0">
              <a:solidFill>
                <a:schemeClr val="accent6">
                  <a:lumMod val="50000"/>
                </a:schemeClr>
              </a:solidFill>
              <a:latin typeface="Arial" pitchFamily="34" charset="0"/>
              <a:cs typeface="Arial" pitchFamily="34" charset="0"/>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نیز جزئیات کیفیت صدا و تصویر هر یک از شرکت‌کنندگان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بازه‌ی پورت‌ها و تنظیمات پروکسی سیستم</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پاسخگویی </a:t>
            </a:r>
            <a:r>
              <a:rPr lang="fa-IR" sz="1400" dirty="0">
                <a:cs typeface="B Nazanin" pitchFamily="2" charset="-78"/>
              </a:rPr>
              <a:t>خودکار به </a:t>
            </a:r>
            <a:r>
              <a:rPr lang="fa-IR" sz="1400" dirty="0" smtClean="0">
                <a:cs typeface="B Nazanin" pitchFamily="2" charset="-78"/>
              </a:rPr>
              <a:t>تماس‌های دریافتی</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مشاهده‌ی نسخه نرم‌افزار و به‌روز رسانی دستی آن</a:t>
            </a:r>
            <a:endParaRPr lang="fa-IR" sz="1400" dirty="0">
              <a:cs typeface="B Nazanin" pitchFamily="2" charset="-78"/>
            </a:endParaRPr>
          </a:p>
        </p:txBody>
      </p: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18" y="997996"/>
            <a:ext cx="2877790" cy="561854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اجزای عمومی پنجره نرم‌افزار</a:t>
            </a:r>
            <a:endParaRPr lang="en-US" sz="2800" dirty="0"/>
          </a:p>
        </p:txBody>
      </p:sp>
      <p:sp>
        <p:nvSpPr>
          <p:cNvPr id="6" name="TextBox 5"/>
          <p:cNvSpPr txBox="1"/>
          <p:nvPr/>
        </p:nvSpPr>
        <p:spPr>
          <a:xfrm>
            <a:off x="2717390" y="2755831"/>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11" name="Straight Arrow Connector 10"/>
          <p:cNvCxnSpPr>
            <a:stCxn id="6" idx="0"/>
          </p:cNvCxnSpPr>
          <p:nvPr/>
        </p:nvCxnSpPr>
        <p:spPr>
          <a:xfrm flipV="1">
            <a:off x="2886820"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1" y="1061621"/>
            <a:ext cx="4979016" cy="5262979"/>
          </a:xfrm>
          <a:prstGeom prst="rect">
            <a:avLst/>
          </a:prstGeom>
        </p:spPr>
        <p:txBody>
          <a:bodyPr wrap="square">
            <a:spAutoFit/>
          </a:bodyPr>
          <a:lstStyle/>
          <a:p>
            <a:pPr algn="just" rtl="1"/>
            <a:r>
              <a:rPr lang="fa-IR" sz="1200" dirty="0">
                <a:solidFill>
                  <a:srgbClr val="FF0000"/>
                </a:solidFill>
                <a:latin typeface="Tahoma" pitchFamily="34" charset="0"/>
                <a:ea typeface="Tahoma" pitchFamily="34" charset="0"/>
                <a:cs typeface="B Nazanin" pitchFamily="2" charset="-78"/>
              </a:rPr>
              <a:t>1- </a:t>
            </a:r>
            <a:r>
              <a:rPr lang="fa-IR" sz="1200" dirty="0">
                <a:latin typeface="Tahoma" pitchFamily="34" charset="0"/>
                <a:ea typeface="Tahoma" pitchFamily="34" charset="0"/>
                <a:cs typeface="B Nazanin" pitchFamily="2" charset="-78"/>
              </a:rPr>
              <a:t>با کلیک بر روی این قسمت، نرم‌افزار بسته  می‌شود</a:t>
            </a:r>
            <a:r>
              <a:rPr lang="fa-IR" sz="1200" dirty="0" smtClean="0">
                <a:latin typeface="Tahoma" pitchFamily="34" charset="0"/>
                <a:ea typeface="Tahoma" pitchFamily="34" charset="0"/>
                <a:cs typeface="B Nazanin" pitchFamily="2" charset="-78"/>
              </a:rPr>
              <a:t>.</a:t>
            </a:r>
            <a:endParaRPr lang="en-US" sz="1200" dirty="0" smtClean="0">
              <a:latin typeface="Tahoma" pitchFamily="34" charset="0"/>
              <a:ea typeface="Tahoma" pitchFamily="34" charset="0"/>
              <a:cs typeface="B Nazanin" pitchFamily="2" charset="-78"/>
            </a:endParaRPr>
          </a:p>
          <a:p>
            <a:pPr algn="just" rtl="1"/>
            <a:endParaRPr lang="en-US"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2</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با کلیک بر روی این قسمت، </a:t>
            </a:r>
            <a:r>
              <a:rPr lang="fa-IR" sz="1200" dirty="0" smtClean="0">
                <a:latin typeface="Tahoma" pitchFamily="34" charset="0"/>
                <a:ea typeface="Tahoma" pitchFamily="34" charset="0"/>
                <a:cs typeface="B Nazanin" pitchFamily="2" charset="-78"/>
              </a:rPr>
              <a:t>از نرم‌افزار خارج می‌شوید و دوباره صفحه ورود به نرم‌افزار نمایش داده می‌شود تا دوباره نام کاربری و رمز عبور را وارد کنید.</a:t>
            </a:r>
            <a:endParaRPr lang="fa-IR" sz="1200" dirty="0">
              <a:latin typeface="Tahoma" pitchFamily="34" charset="0"/>
              <a:ea typeface="Tahoma" pitchFamily="34" charset="0"/>
              <a:cs typeface="B Nazanin" pitchFamily="2" charset="-78"/>
            </a:endParaRP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3</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با کلیک بر روی این قسمت، پنجره نرم‌افزار به </a:t>
            </a:r>
            <a:r>
              <a:rPr lang="en-US" sz="1200" dirty="0">
                <a:latin typeface="Tahoma" pitchFamily="34" charset="0"/>
                <a:ea typeface="Tahoma" pitchFamily="34" charset="0"/>
                <a:cs typeface="B Nazanin" pitchFamily="2" charset="-78"/>
              </a:rPr>
              <a:t>Tray Icon</a:t>
            </a:r>
            <a:r>
              <a:rPr lang="fa-IR" sz="1200" dirty="0">
                <a:latin typeface="Tahoma" pitchFamily="34" charset="0"/>
                <a:ea typeface="Tahoma" pitchFamily="34" charset="0"/>
                <a:cs typeface="B Nazanin" pitchFamily="2" charset="-78"/>
              </a:rPr>
              <a:t> تبدیل می‌شود تا حضورش در طول روز مزاحم‌تان نشود. برای برگرداندن صفحه نرم‌افزار باید روی آیکون کوچک واقع در گوشه پائین سمت راست میز کارتان (دسکتاب) کلیک کنید.</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4</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برای کوچک کردن پنجره نرم‌افزار بر روی این قسمت کلیک کنید.</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5</a:t>
            </a:r>
            <a:r>
              <a:rPr lang="fa-IR" sz="1200" dirty="0" smtClean="0">
                <a:solidFill>
                  <a:srgbClr val="FF0000"/>
                </a:solidFill>
                <a:latin typeface="Tahoma" pitchFamily="34" charset="0"/>
                <a:ea typeface="Tahoma" pitchFamily="34" charset="0"/>
                <a:cs typeface="B Nazanin" pitchFamily="2" charset="-78"/>
              </a:rPr>
              <a:t>-</a:t>
            </a:r>
            <a:r>
              <a:rPr lang="fa-IR" sz="1200" dirty="0" smtClean="0">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برقراری تماس تصویری فقط بین دو نفر</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6</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تشکیل جلسه‌ی چند نفره و یا حضور فرد در چنین </a:t>
            </a:r>
            <a:r>
              <a:rPr lang="fa-IR" sz="1200" dirty="0" smtClean="0">
                <a:latin typeface="Tahoma" pitchFamily="34" charset="0"/>
                <a:ea typeface="Tahoma" pitchFamily="34" charset="0"/>
                <a:cs typeface="B Nazanin" pitchFamily="2" charset="-78"/>
              </a:rPr>
              <a:t>جلسه</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7</a:t>
            </a:r>
            <a:r>
              <a:rPr lang="fa-IR" sz="1200" dirty="0" smtClean="0">
                <a:solidFill>
                  <a:srgbClr val="FF0000"/>
                </a:solidFill>
                <a:latin typeface="Tahoma" pitchFamily="34" charset="0"/>
                <a:ea typeface="Tahoma" pitchFamily="34" charset="0"/>
                <a:cs typeface="B Nazanin" pitchFamily="2" charset="-78"/>
              </a:rPr>
              <a:t>-</a:t>
            </a:r>
            <a:r>
              <a:rPr lang="fa-IR" sz="1200" dirty="0" smtClean="0">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تماس‌های خاص </a:t>
            </a:r>
            <a:r>
              <a:rPr lang="fa-IR" sz="1200" dirty="0" smtClean="0">
                <a:latin typeface="Tahoma" pitchFamily="34" charset="0"/>
                <a:ea typeface="Tahoma" pitchFamily="34" charset="0"/>
                <a:cs typeface="B Nazanin" pitchFamily="2" charset="-78"/>
              </a:rPr>
              <a:t>شامل تماس </a:t>
            </a:r>
            <a:r>
              <a:rPr lang="fa-IR" sz="1200" dirty="0">
                <a:latin typeface="Tahoma" pitchFamily="34" charset="0"/>
                <a:ea typeface="Tahoma" pitchFamily="34" charset="0"/>
                <a:cs typeface="B Nazanin" pitchFamily="2" charset="-78"/>
              </a:rPr>
              <a:t>به شماره افراد، تماس بین سازمانی و تماس با دستگاه‌های </a:t>
            </a:r>
            <a:r>
              <a:rPr lang="fa-IR" sz="1200" dirty="0" smtClean="0">
                <a:latin typeface="Tahoma" pitchFamily="34" charset="0"/>
                <a:ea typeface="Tahoma" pitchFamily="34" charset="0"/>
                <a:cs typeface="B Nazanin" pitchFamily="2" charset="-78"/>
              </a:rPr>
              <a:t>قدیمی</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8</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تنظیمات نرم </a:t>
            </a:r>
            <a:r>
              <a:rPr lang="fa-IR" sz="1200" dirty="0" smtClean="0">
                <a:latin typeface="Tahoma" pitchFamily="34" charset="0"/>
                <a:ea typeface="Tahoma" pitchFamily="34" charset="0"/>
                <a:cs typeface="B Nazanin" pitchFamily="2" charset="-78"/>
              </a:rPr>
              <a:t>افزار</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9</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کیفیت ارتباط شبکه‌تان با مرکز داده‌ی شوکا در هر لحظه توسط این آنتن کوچک نمایش داده می‌شود</a:t>
            </a:r>
            <a:r>
              <a:rPr lang="fa-IR" sz="1200" dirty="0" smtClean="0">
                <a:latin typeface="Tahoma" pitchFamily="34" charset="0"/>
                <a:ea typeface="Tahoma" pitchFamily="34" charset="0"/>
                <a:cs typeface="B Nazanin" pitchFamily="2" charset="-78"/>
              </a:rPr>
              <a:t>.</a:t>
            </a:r>
            <a:endParaRPr lang="fa-IR" sz="1200" dirty="0">
              <a:latin typeface="Tahoma" pitchFamily="34" charset="0"/>
              <a:ea typeface="Tahoma" pitchFamily="34" charset="0"/>
              <a:cs typeface="B Nazanin" pitchFamily="2" charset="-78"/>
            </a:endParaRP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10</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برای اطمینان یافتن از صحت کارکرد میکروفون، بلندگو و دوربین‌تان بر روی این قسمت کلیک کنید</a:t>
            </a:r>
            <a:r>
              <a:rPr lang="fa-IR" sz="1200" dirty="0" smtClean="0">
                <a:latin typeface="Tahoma" pitchFamily="34" charset="0"/>
                <a:ea typeface="Tahoma" pitchFamily="34" charset="0"/>
                <a:cs typeface="B Nazanin" pitchFamily="2" charset="-78"/>
              </a:rPr>
              <a:t>. </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11</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اگر در حین کار با نرم افزار به خطایی برخوردید، بر روی این قسمت کلیک کنید تا به صورت خودکار ایمیلی برای پشتیبان ارسال و مشکل پیگیری شود</a:t>
            </a:r>
            <a:r>
              <a:rPr lang="fa-IR" sz="1200" dirty="0" smtClean="0">
                <a:latin typeface="Tahoma" pitchFamily="34" charset="0"/>
                <a:ea typeface="Tahoma" pitchFamily="34" charset="0"/>
                <a:cs typeface="B Nazanin" pitchFamily="2" charset="-78"/>
              </a:rPr>
              <a:t>. </a:t>
            </a:r>
            <a:endParaRPr lang="fa-IR" sz="1200" dirty="0">
              <a:latin typeface="Tahoma" pitchFamily="34" charset="0"/>
              <a:ea typeface="Tahoma" pitchFamily="34" charset="0"/>
              <a:cs typeface="B Nazanin" pitchFamily="2" charset="-78"/>
            </a:endParaRPr>
          </a:p>
        </p:txBody>
      </p:sp>
      <p:sp>
        <p:nvSpPr>
          <p:cNvPr id="56" name="TextBox 55"/>
          <p:cNvSpPr txBox="1"/>
          <p:nvPr/>
        </p:nvSpPr>
        <p:spPr>
          <a:xfrm>
            <a:off x="2994764" y="5434805"/>
            <a:ext cx="287124" cy="369332"/>
          </a:xfrm>
          <a:prstGeom prst="rect">
            <a:avLst/>
          </a:prstGeom>
          <a:noFill/>
        </p:spPr>
        <p:txBody>
          <a:bodyPr wrap="square" rtlCol="0">
            <a:spAutoFit/>
          </a:bodyPr>
          <a:lstStyle/>
          <a:p>
            <a:r>
              <a:rPr lang="en-US" dirty="0" smtClean="0">
                <a:solidFill>
                  <a:srgbClr val="FF0000"/>
                </a:solidFill>
              </a:rPr>
              <a:t>9</a:t>
            </a:r>
            <a:endParaRPr lang="en-US" dirty="0">
              <a:solidFill>
                <a:srgbClr val="FF0000"/>
              </a:solidFill>
            </a:endParaRPr>
          </a:p>
        </p:txBody>
      </p:sp>
      <p:cxnSp>
        <p:nvCxnSpPr>
          <p:cNvPr id="57" name="Straight Arrow Connector 56"/>
          <p:cNvCxnSpPr>
            <a:stCxn id="56" idx="2"/>
          </p:cNvCxnSpPr>
          <p:nvPr/>
        </p:nvCxnSpPr>
        <p:spPr>
          <a:xfrm>
            <a:off x="3138326"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6108" y="5470430"/>
            <a:ext cx="459357" cy="369332"/>
          </a:xfrm>
          <a:prstGeom prst="rect">
            <a:avLst/>
          </a:prstGeom>
          <a:noFill/>
        </p:spPr>
        <p:txBody>
          <a:bodyPr wrap="square" rtlCol="0">
            <a:spAutoFit/>
          </a:bodyPr>
          <a:lstStyle/>
          <a:p>
            <a:r>
              <a:rPr lang="en-US" dirty="0" smtClean="0">
                <a:solidFill>
                  <a:srgbClr val="FF0000"/>
                </a:solidFill>
              </a:rPr>
              <a:t>11</a:t>
            </a:r>
            <a:endParaRPr lang="en-US" dirty="0">
              <a:solidFill>
                <a:srgbClr val="FF0000"/>
              </a:solidFill>
            </a:endParaRPr>
          </a:p>
        </p:txBody>
      </p:sp>
      <p:cxnSp>
        <p:nvCxnSpPr>
          <p:cNvPr id="60" name="Straight Arrow Connector 59"/>
          <p:cNvCxnSpPr>
            <a:stCxn id="59" idx="2"/>
          </p:cNvCxnSpPr>
          <p:nvPr/>
        </p:nvCxnSpPr>
        <p:spPr>
          <a:xfrm>
            <a:off x="1475787"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974513" y="5434805"/>
            <a:ext cx="435187" cy="369332"/>
          </a:xfrm>
          <a:prstGeom prst="rect">
            <a:avLst/>
          </a:prstGeom>
          <a:noFill/>
        </p:spPr>
        <p:txBody>
          <a:bodyPr wrap="square" rtlCol="0">
            <a:spAutoFit/>
          </a:bodyPr>
          <a:lstStyle/>
          <a:p>
            <a:r>
              <a:rPr lang="en-US" dirty="0" smtClean="0">
                <a:solidFill>
                  <a:srgbClr val="FF0000"/>
                </a:solidFill>
              </a:rPr>
              <a:t>10</a:t>
            </a:r>
            <a:endParaRPr lang="en-US" dirty="0">
              <a:solidFill>
                <a:srgbClr val="FF0000"/>
              </a:solidFill>
            </a:endParaRPr>
          </a:p>
        </p:txBody>
      </p:sp>
      <p:cxnSp>
        <p:nvCxnSpPr>
          <p:cNvPr id="73" name="Straight Arrow Connector 72"/>
          <p:cNvCxnSpPr>
            <a:stCxn id="72" idx="2"/>
          </p:cNvCxnSpPr>
          <p:nvPr/>
        </p:nvCxnSpPr>
        <p:spPr>
          <a:xfrm>
            <a:off x="2192107"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17311" y="2755831"/>
            <a:ext cx="338860" cy="369332"/>
          </a:xfrm>
          <a:prstGeom prst="rect">
            <a:avLst/>
          </a:prstGeom>
          <a:noFill/>
        </p:spPr>
        <p:txBody>
          <a:bodyPr wrap="square" rtlCol="0">
            <a:spAutoFit/>
          </a:bodyPr>
          <a:lstStyle/>
          <a:p>
            <a:r>
              <a:rPr lang="en-US" dirty="0" smtClean="0">
                <a:solidFill>
                  <a:srgbClr val="FF0000"/>
                </a:solidFill>
              </a:rPr>
              <a:t>6</a:t>
            </a:r>
            <a:endParaRPr lang="en-US" dirty="0">
              <a:solidFill>
                <a:srgbClr val="FF0000"/>
              </a:solidFill>
            </a:endParaRPr>
          </a:p>
        </p:txBody>
      </p:sp>
      <p:cxnSp>
        <p:nvCxnSpPr>
          <p:cNvPr id="42" name="Straight Arrow Connector 41"/>
          <p:cNvCxnSpPr>
            <a:stCxn id="41" idx="0"/>
          </p:cNvCxnSpPr>
          <p:nvPr/>
        </p:nvCxnSpPr>
        <p:spPr>
          <a:xfrm flipV="1">
            <a:off x="208674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93818" y="2755831"/>
            <a:ext cx="338860" cy="369332"/>
          </a:xfrm>
          <a:prstGeom prst="rect">
            <a:avLst/>
          </a:prstGeom>
          <a:noFill/>
        </p:spPr>
        <p:txBody>
          <a:bodyPr wrap="square" rtlCol="0">
            <a:spAutoFit/>
          </a:bodyPr>
          <a:lstStyle/>
          <a:p>
            <a:r>
              <a:rPr lang="en-US" dirty="0" smtClean="0">
                <a:solidFill>
                  <a:srgbClr val="FF0000"/>
                </a:solidFill>
              </a:rPr>
              <a:t>7</a:t>
            </a:r>
            <a:endParaRPr lang="en-US" dirty="0">
              <a:solidFill>
                <a:srgbClr val="FF0000"/>
              </a:solidFill>
            </a:endParaRPr>
          </a:p>
        </p:txBody>
      </p:sp>
      <p:cxnSp>
        <p:nvCxnSpPr>
          <p:cNvPr id="45" name="Straight Arrow Connector 44"/>
          <p:cNvCxnSpPr>
            <a:stCxn id="44" idx="0"/>
          </p:cNvCxnSpPr>
          <p:nvPr/>
        </p:nvCxnSpPr>
        <p:spPr>
          <a:xfrm flipV="1">
            <a:off x="1363248"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5805" y="2755831"/>
            <a:ext cx="338860" cy="369332"/>
          </a:xfrm>
          <a:prstGeom prst="rect">
            <a:avLst/>
          </a:prstGeom>
          <a:noFill/>
        </p:spPr>
        <p:txBody>
          <a:bodyPr wrap="square" rtlCol="0">
            <a:spAutoFit/>
          </a:bodyPr>
          <a:lstStyle/>
          <a:p>
            <a:r>
              <a:rPr lang="en-US" dirty="0" smtClean="0">
                <a:solidFill>
                  <a:srgbClr val="FF0000"/>
                </a:solidFill>
              </a:rPr>
              <a:t>8</a:t>
            </a:r>
            <a:endParaRPr lang="en-US" dirty="0">
              <a:solidFill>
                <a:srgbClr val="FF0000"/>
              </a:solidFill>
            </a:endParaRPr>
          </a:p>
        </p:txBody>
      </p:sp>
      <p:cxnSp>
        <p:nvCxnSpPr>
          <p:cNvPr id="47" name="Straight Arrow Connector 46"/>
          <p:cNvCxnSpPr>
            <a:stCxn id="46" idx="0"/>
          </p:cNvCxnSpPr>
          <p:nvPr/>
        </p:nvCxnSpPr>
        <p:spPr>
          <a:xfrm flipV="1">
            <a:off x="805235"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15939"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3161410"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86215"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2926060"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20630"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2703256"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01748" y="1418893"/>
            <a:ext cx="365252"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4</a:t>
            </a:r>
            <a:endParaRPr lang="en-US" dirty="0">
              <a:solidFill>
                <a:srgbClr val="FF0000"/>
              </a:solidFill>
              <a:latin typeface="Arial" pitchFamily="34" charset="0"/>
              <a:cs typeface="Arial" pitchFamily="34" charset="0"/>
            </a:endParaRPr>
          </a:p>
        </p:txBody>
      </p:sp>
      <p:cxnSp>
        <p:nvCxnSpPr>
          <p:cNvPr id="27" name="Straight Arrow Connector 26"/>
          <p:cNvCxnSpPr>
            <a:stCxn id="26" idx="0"/>
          </p:cNvCxnSpPr>
          <p:nvPr/>
        </p:nvCxnSpPr>
        <p:spPr>
          <a:xfrm flipV="1">
            <a:off x="2484374" y="1195451"/>
            <a:ext cx="0" cy="223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نام‌خانوادگی که با آن وارد نرم‌افزار شده‌اید، را می‌توانید در این قسمت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ویدئویی‌تان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تک‌تک شرکت‌کنندگان کنفرانس را ببینید.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آدرس پورتال ورودتان به نرم 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بازه‌ی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کند، این گزینه را علامت‌دار کنید.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 شما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18" y="1019249"/>
            <a:ext cx="2883910" cy="564880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307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26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838493"/>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4023159"/>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457079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752100"/>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483209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برای به کارگیری در کنفرانس‌هایتان انتخاب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دوربین بر روی این دکمه کلیک کنید تا پنجره‌ی تنظیمات دوربین ویندوزتان ظاهر 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علامت بزنید تا در کنفرانس از بازگشت صدایتان (اکو) کاسته 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علامت بزنید تا شدت صدای میکروفون شما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a:t>
            </a:r>
            <a:r>
              <a:rPr lang="fa-IR" sz="1400" b="1" dirty="0" smtClean="0">
                <a:solidFill>
                  <a:srgbClr val="7030A0"/>
                </a:solidFill>
                <a:cs typeface="B Nazanin" pitchFamily="2" charset="-78"/>
              </a:rPr>
              <a:t>دستگاه‌ها (لینک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اطمینان حاصل کنید.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91001" y="990600"/>
            <a:ext cx="4598016"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a:t>
            </a:r>
            <a:r>
              <a:rPr lang="fa-IR" sz="1400" dirty="0">
                <a:cs typeface="B Nazanin" pitchFamily="2" charset="-78"/>
              </a:rPr>
              <a:t>با این شرط که حداقل </a:t>
            </a:r>
            <a:r>
              <a:rPr lang="fa-IR" sz="1400" dirty="0" smtClean="0">
                <a:cs typeface="B Nazanin" pitchFamily="2" charset="-78"/>
              </a:rPr>
              <a:t>30 تصویر در ثانیه نمایش داده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a:t>
            </a:r>
            <a:r>
              <a:rPr lang="fa-IR" sz="1400" dirty="0" smtClean="0">
                <a:cs typeface="B Nazanin" pitchFamily="2" charset="-78"/>
              </a:rPr>
              <a:t>می‌شوند؛ با این شرط که 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962401" y="1143000"/>
            <a:ext cx="4826616" cy="461664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علامت زدن این گزینه، هر بار که کامپیوتر روشن می‌شود نرم‌افزار به طور خودکار اجرا می‌گردد.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علامت‌دار کردن این گزینه، با هر تماس دریافتی، آهنگی برایتان پخش می‌شود.</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از این پس در حین کنفرانس‌هایتان زیر ویدئوی هر شرکت‌کننده، نامش نیز نوشته می‌شود.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علامت زدن این گزینه، از این پس مدت زمان کنفرانس در بالای پنجره‌ی کنفرانس، نمایش داده می‌شود.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اگر از این پس نرم‌افزار با خطایی درونی روبرو شده یا به یکباره متوقف شود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در این قسمت می‌توانید زبان برنامه را تغییر دهید. </a:t>
            </a:r>
          </a:p>
          <a:p>
            <a:pPr algn="just" rtl="1"/>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در این قسمت وارد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در این قسمت وارد </a:t>
            </a:r>
            <a:r>
              <a:rPr lang="fa-IR" sz="1400" dirty="0">
                <a:cs typeface="B Nazanin" pitchFamily="2" charset="-78"/>
              </a:rPr>
              <a:t>کنید</a:t>
            </a:r>
            <a:r>
              <a:rPr lang="fa-IR" sz="1400" dirty="0" smtClean="0">
                <a:cs typeface="B Nazanin" pitchFamily="2" charset="-78"/>
              </a:rPr>
              <a:t>. (حداقل 6 حرف)</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مجدداً در این قسمت وارد نمایید.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(مراحل 1-3)  این دکمه را کلیک نمایید.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04" y="997424"/>
            <a:ext cx="2945959" cy="573492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ضبط کنفرانس سربرگ تنظیمات</a:t>
            </a:r>
            <a:endParaRPr lang="en-US" sz="2800" dirty="0"/>
          </a:p>
        </p:txBody>
      </p:sp>
      <p:sp>
        <p:nvSpPr>
          <p:cNvPr id="8" name="TextBox 7"/>
          <p:cNvSpPr txBox="1"/>
          <p:nvPr/>
        </p:nvSpPr>
        <p:spPr>
          <a:xfrm>
            <a:off x="3483794" y="3124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24200" y="3308866"/>
            <a:ext cx="3595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9980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4182691"/>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44312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61593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6838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24200" y="4868491"/>
            <a:ext cx="3610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a:t>
            </a:r>
            <a:r>
              <a:rPr lang="fa-IR" sz="1400" dirty="0" smtClean="0">
                <a:cs typeface="B Nazanin" pitchFamily="2" charset="-78"/>
              </a:rPr>
              <a:t> وضعیت فعلی قابلیت ضبط کنفرانس – در صورت فعال نبودن روی دکمه فعالسازی که در زیر این نوشته ظاهر میشود کلیک کنید تا پس از دانلود خودکار به حجم 10 مگابایت، قابلیت ضبط کنفرانس فعال 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نوع (فرمت) پیش فرض فایل ویدئویی خروجی ضبط شده از کنفرانس</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تعداد تصاویر ضبط شونده در ثانیه</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شما هم در جلسه حرف می‌زنید این گزینه را تیک بزنید تا صدای خودتان هم همراه با صدای سایر اعضای جلسه ضبط شود، اما اگر فقط برای ترتیب دادن جلسه یا ضبط آن وارد جلسه شده‌اید و قصد صحبت کردن ندارید تیک این گزینه را بردارید تا تنها  صدای سایرین ضبط شود نه صدای خودتان.</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با انتخاب نوع خروجی </a:t>
            </a:r>
            <a:r>
              <a:rPr lang="en-US" sz="1400" b="1" dirty="0" smtClean="0">
                <a:solidFill>
                  <a:srgbClr val="7030A0"/>
                </a:solidFill>
                <a:cs typeface="B Nazanin" pitchFamily="2" charset="-78"/>
              </a:rPr>
              <a:t>mp3</a:t>
            </a:r>
            <a:r>
              <a:rPr lang="fa-IR" sz="1400" b="1" dirty="0" smtClean="0">
                <a:solidFill>
                  <a:srgbClr val="7030A0"/>
                </a:solidFill>
                <a:cs typeface="B Nazanin" pitchFamily="2" charset="-78"/>
              </a:rPr>
              <a:t>، </a:t>
            </a:r>
            <a:r>
              <a:rPr lang="en-US" sz="1400" b="1" dirty="0" smtClean="0">
                <a:solidFill>
                  <a:srgbClr val="7030A0"/>
                </a:solidFill>
                <a:cs typeface="B Nazanin" pitchFamily="2" charset="-78"/>
              </a:rPr>
              <a:t>wav</a:t>
            </a:r>
            <a:r>
              <a:rPr lang="fa-IR" sz="1400" b="1" dirty="0" smtClean="0">
                <a:solidFill>
                  <a:srgbClr val="7030A0"/>
                </a:solidFill>
                <a:cs typeface="B Nazanin" pitchFamily="2" charset="-78"/>
              </a:rPr>
              <a:t> یا </a:t>
            </a:r>
            <a:r>
              <a:rPr lang="en-US" sz="1400" b="1" dirty="0" smtClean="0">
                <a:solidFill>
                  <a:srgbClr val="7030A0"/>
                </a:solidFill>
                <a:cs typeface="B Nazanin" pitchFamily="2" charset="-78"/>
              </a:rPr>
              <a:t>wma</a:t>
            </a:r>
            <a:r>
              <a:rPr lang="fa-IR" sz="1400" b="1" dirty="0" smtClean="0">
                <a:solidFill>
                  <a:srgbClr val="7030A0"/>
                </a:solidFill>
                <a:cs typeface="B Nazanin" pitchFamily="2" charset="-78"/>
              </a:rPr>
              <a:t> تنها صدای کنفرانس ضبط خواهد شد نه تصویر آن اما با انتخاب سایر انواع ویدئوی صوتی و تصویری کنفرانس ضبط خواهد شد.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شماره‌ی نسخه فعلی نرم‌افزار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نسخه‌ی مربوط به سرویس دریافتی‌تان</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نسخه‌ی به‌روزِ خود را </a:t>
            </a:r>
            <a:r>
              <a:rPr lang="fa-IR" sz="1400" dirty="0">
                <a:cs typeface="B Nazanin" pitchFamily="2" charset="-78"/>
              </a:rPr>
              <a:t> به </a:t>
            </a:r>
            <a:r>
              <a:rPr lang="fa-IR" sz="1400" dirty="0" smtClean="0">
                <a:cs typeface="B Nazanin" pitchFamily="2" charset="-78"/>
              </a:rPr>
              <a:t>صورت خودکار جستجو کرده و در صورت یافتنِ آن، از شما می‌پرسد که آیا می‌خواهید بروز رسانی انجام شود یا خیر؟ اما در صورتی که به هر دلیلی (عجله داشتن یا پهنای باند پائین شبکه) فرصت پذیرفتن درخواست به‌روز رسانی را ندارید، در حین کار با نرم‌افزار همواره می‌توانید با کلیک بر روی این دکمه، وجود نسخه‌ی به‌روزترِ نرم‌افزار را جستجو کرده و در صورت وجود، دانلود نمائید.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به‌روزرسانی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Tree>
    <p:extLst>
      <p:ext uri="{BB962C8B-B14F-4D97-AF65-F5344CB8AC3E}">
        <p14:creationId xmlns:p14="http://schemas.microsoft.com/office/powerpoint/2010/main" val="653272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786" y="990600"/>
            <a:ext cx="6646514" cy="558523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07866" y="5415150"/>
            <a:ext cx="441146" cy="369332"/>
          </a:xfrm>
          <a:prstGeom prst="rect">
            <a:avLst/>
          </a:prstGeom>
          <a:noFill/>
        </p:spPr>
        <p:txBody>
          <a:bodyPr wrap="none" rtlCol="0">
            <a:spAutoFit/>
          </a:bodyPr>
          <a:lstStyle/>
          <a:p>
            <a:r>
              <a:rPr lang="fa-IR" dirty="0" smtClean="0">
                <a:solidFill>
                  <a:srgbClr val="FF0000"/>
                </a:solidFill>
              </a:rPr>
              <a:t>1</a:t>
            </a:r>
            <a:r>
              <a:rPr lang="en-US" dirty="0" smtClean="0">
                <a:solidFill>
                  <a:srgbClr val="FF0000"/>
                </a:solidFill>
                <a:latin typeface="Arial" pitchFamily="34" charset="0"/>
                <a:cs typeface="Arial" pitchFamily="34" charset="0"/>
              </a:rPr>
              <a:t>1</a:t>
            </a:r>
            <a:endParaRPr lang="en-US" dirty="0">
              <a:solidFill>
                <a:srgbClr val="FF0000"/>
              </a:solidFill>
              <a:latin typeface="Arial" pitchFamily="34" charset="0"/>
              <a:cs typeface="Arial" pitchFamily="34" charset="0"/>
            </a:endParaRPr>
          </a:p>
        </p:txBody>
      </p:sp>
      <p:cxnSp>
        <p:nvCxnSpPr>
          <p:cNvPr id="15" name="Straight Arrow Connector 14"/>
          <p:cNvCxnSpPr>
            <a:stCxn id="8" idx="2"/>
          </p:cNvCxnSpPr>
          <p:nvPr/>
        </p:nvCxnSpPr>
        <p:spPr>
          <a:xfrm>
            <a:off x="7328439"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95400"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451853"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87894"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2443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626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5719053" y="5791407"/>
            <a:ext cx="0" cy="148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021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177547" y="5787217"/>
            <a:ext cx="0" cy="152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54292"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610745"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889077"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045530"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905000"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0614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512298"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2668751"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78646" y="5414874"/>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335099" y="5784206"/>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42696" y="1240466"/>
            <a:ext cx="6166671" cy="3600986"/>
          </a:xfrm>
          <a:prstGeom prst="rect">
            <a:avLst/>
          </a:prstGeom>
        </p:spPr>
        <p:txBody>
          <a:bodyPr wrap="square">
            <a:spAutoFit/>
          </a:bodyPr>
          <a:lstStyle/>
          <a:p>
            <a:pPr algn="just" rtl="1"/>
            <a:r>
              <a:rPr lang="fa-IR" sz="1200" dirty="0" smtClean="0">
                <a:solidFill>
                  <a:srgbClr val="FF0000"/>
                </a:solidFill>
              </a:rPr>
              <a:t>1-</a:t>
            </a:r>
            <a:r>
              <a:rPr lang="fa-IR" sz="1200" dirty="0" smtClean="0">
                <a:solidFill>
                  <a:srgbClr val="FF0000"/>
                </a:solidFill>
                <a:cs typeface="B Nazanin" pitchFamily="2" charset="-78"/>
              </a:rPr>
              <a:t> </a:t>
            </a:r>
            <a:r>
              <a:rPr lang="fa-IR" sz="1200" dirty="0" smtClean="0">
                <a:solidFill>
                  <a:schemeClr val="bg1"/>
                </a:solidFill>
                <a:cs typeface="B Nazanin" pitchFamily="2" charset="-78"/>
              </a:rPr>
              <a:t>برای ارسال (یا مشاهده‌ی) پیام‌های متنی اعضای جلسه، بر روی این قسمت کلیک کنید.</a:t>
            </a:r>
            <a:endParaRPr lang="en-US" sz="1200" dirty="0" smtClean="0">
              <a:solidFill>
                <a:schemeClr val="bg1"/>
              </a:solidFill>
              <a:cs typeface="B Nazanin" pitchFamily="2" charset="-78"/>
            </a:endParaRPr>
          </a:p>
          <a:p>
            <a:pPr algn="just" rtl="1"/>
            <a:r>
              <a:rPr lang="fa-IR" sz="1200" dirty="0">
                <a:solidFill>
                  <a:srgbClr val="FF0000"/>
                </a:solidFill>
              </a:rPr>
              <a:t>2-</a:t>
            </a:r>
            <a:r>
              <a:rPr lang="fa-IR" sz="1200" dirty="0">
                <a:solidFill>
                  <a:srgbClr val="FF0000"/>
                </a:solidFill>
                <a:cs typeface="B Nazanin" pitchFamily="2" charset="-78"/>
              </a:rPr>
              <a:t> </a:t>
            </a:r>
            <a:r>
              <a:rPr lang="fa-IR" sz="1200" dirty="0">
                <a:solidFill>
                  <a:schemeClr val="bg1"/>
                </a:solidFill>
                <a:cs typeface="B Nazanin" pitchFamily="2" charset="-78"/>
              </a:rPr>
              <a:t>برای </a:t>
            </a:r>
            <a:r>
              <a:rPr lang="fa-IR" sz="1200" dirty="0" smtClean="0">
                <a:solidFill>
                  <a:schemeClr val="bg1"/>
                </a:solidFill>
                <a:cs typeface="B Nazanin" pitchFamily="2" charset="-78"/>
              </a:rPr>
              <a:t>آغاز ضبط کنفرانس تان اینجا را کلیک کنید تا پنجره ای ظاهر شود و از شما بخواهد تا محل ذخیره فایل تصویری و نوع (فرمت) آن را مشخص کنید. بسته به نوع فایل، کنفرانستان به صورت تصویری یا صرفا صوتی ذخیره می‌شود.  (برای فعالسازی این قابلیت، به بخش ضبط کنفرانس در سربرگ تنظیمات مراجعه کنید.)</a:t>
            </a:r>
            <a:endParaRPr lang="fa-IR" sz="1200" dirty="0">
              <a:solidFill>
                <a:schemeClr val="bg1"/>
              </a:solidFill>
              <a:cs typeface="B Nazanin" pitchFamily="2" charset="-78"/>
            </a:endParaRPr>
          </a:p>
          <a:p>
            <a:pPr algn="just" rtl="1"/>
            <a:r>
              <a:rPr lang="fa-IR" sz="1200" dirty="0" smtClean="0">
                <a:solidFill>
                  <a:srgbClr val="FF0000"/>
                </a:solidFill>
              </a:rPr>
              <a:t>3-</a:t>
            </a:r>
            <a:r>
              <a:rPr lang="fa-IR" sz="1200" dirty="0" smtClean="0">
                <a:solidFill>
                  <a:srgbClr val="FF0000"/>
                </a:solidFill>
                <a:cs typeface="B Nazanin" pitchFamily="2" charset="-78"/>
              </a:rPr>
              <a:t> </a:t>
            </a:r>
            <a:r>
              <a:rPr lang="fa-IR" sz="1200" dirty="0" smtClean="0">
                <a:solidFill>
                  <a:schemeClr val="bg1"/>
                </a:solidFill>
                <a:cs typeface="B Nazanin" pitchFamily="2" charset="-78"/>
              </a:rPr>
              <a:t>برای </a:t>
            </a:r>
            <a:r>
              <a:rPr lang="fa-IR" sz="1200" dirty="0">
                <a:solidFill>
                  <a:schemeClr val="bg1"/>
                </a:solidFill>
                <a:cs typeface="B Nazanin" pitchFamily="2" charset="-78"/>
              </a:rPr>
              <a:t>نمایش پنجره </a:t>
            </a:r>
            <a:r>
              <a:rPr lang="fa-IR" sz="1200" dirty="0" smtClean="0">
                <a:solidFill>
                  <a:schemeClr val="bg1"/>
                </a:solidFill>
                <a:cs typeface="B Nazanin" pitchFamily="2" charset="-78"/>
              </a:rPr>
              <a:t>کنفرانس در حالت تمام- صفحه یا خارج نمودن آن از این حالت، </a:t>
            </a:r>
            <a:r>
              <a:rPr lang="fa-IR" sz="1200" dirty="0">
                <a:solidFill>
                  <a:schemeClr val="bg1"/>
                </a:solidFill>
                <a:cs typeface="B Nazanin" pitchFamily="2" charset="-78"/>
              </a:rPr>
              <a:t>بر روی این قسمت </a:t>
            </a:r>
            <a:r>
              <a:rPr lang="fa-IR" sz="1200" dirty="0" smtClean="0">
                <a:solidFill>
                  <a:schemeClr val="bg1"/>
                </a:solidFill>
                <a:cs typeface="B Nazanin" pitchFamily="2" charset="-78"/>
              </a:rPr>
              <a:t>کلیک کنید.</a:t>
            </a:r>
            <a:endParaRPr lang="fa-IR" sz="1200" dirty="0">
              <a:solidFill>
                <a:schemeClr val="bg1"/>
              </a:solidFill>
              <a:cs typeface="B Nazanin" pitchFamily="2" charset="-78"/>
            </a:endParaRPr>
          </a:p>
          <a:p>
            <a:pPr algn="just" rtl="1"/>
            <a:r>
              <a:rPr lang="fa-IR" sz="1200" dirty="0" smtClean="0">
                <a:solidFill>
                  <a:srgbClr val="FF0000"/>
                </a:solidFill>
              </a:rPr>
              <a:t>4-</a:t>
            </a:r>
            <a:r>
              <a:rPr lang="fa-IR" sz="1200" dirty="0" smtClean="0">
                <a:solidFill>
                  <a:srgbClr val="FF0000"/>
                </a:solidFill>
                <a:cs typeface="B Nazanin" pitchFamily="2" charset="-78"/>
              </a:rPr>
              <a:t> </a:t>
            </a:r>
            <a:r>
              <a:rPr lang="fa-IR" sz="1200" dirty="0" smtClean="0">
                <a:solidFill>
                  <a:schemeClr val="bg1"/>
                </a:solidFill>
                <a:cs typeface="B Nazanin" pitchFamily="2" charset="-78"/>
              </a:rPr>
              <a:t>برای اینکه پنجره‌ی یکی از برنامه‌های در حال اجرا یا صفحه نمایش را برای اعضای جلسه به اشتراک بگذارید، </a:t>
            </a:r>
            <a:r>
              <a:rPr lang="fa-IR" sz="1200" dirty="0">
                <a:solidFill>
                  <a:schemeClr val="bg1"/>
                </a:solidFill>
                <a:cs typeface="B Nazanin" pitchFamily="2" charset="-78"/>
              </a:rPr>
              <a:t>بر روی این قسمت </a:t>
            </a:r>
            <a:r>
              <a:rPr lang="fa-IR" sz="1200" dirty="0" smtClean="0">
                <a:solidFill>
                  <a:schemeClr val="bg1"/>
                </a:solidFill>
                <a:cs typeface="B Nazanin" pitchFamily="2" charset="-78"/>
              </a:rPr>
              <a:t>کلیک کنید.</a:t>
            </a:r>
          </a:p>
          <a:p>
            <a:pPr algn="just" rtl="1"/>
            <a:r>
              <a:rPr lang="fa-IR" sz="1200" dirty="0" smtClean="0">
                <a:solidFill>
                  <a:srgbClr val="FF0000"/>
                </a:solidFill>
              </a:rPr>
              <a:t>5-</a:t>
            </a:r>
            <a:r>
              <a:rPr lang="fa-IR" sz="1200" dirty="0" smtClean="0">
                <a:solidFill>
                  <a:srgbClr val="FF0000"/>
                </a:solidFill>
                <a:cs typeface="B Nazanin" pitchFamily="2" charset="-78"/>
              </a:rPr>
              <a:t> </a:t>
            </a:r>
            <a:r>
              <a:rPr lang="fa-IR" sz="1200" dirty="0" smtClean="0">
                <a:solidFill>
                  <a:schemeClr val="bg1"/>
                </a:solidFill>
                <a:cs typeface="B Nazanin" pitchFamily="2" charset="-78"/>
              </a:rPr>
              <a:t>اگر چند نفر از اعضای جلسه، برنامه‌هایشان را به اشتراک گذاشته‌اند، برای انتخاب از بین آن‌ها و مشاهده‌ی برنامه‌ی مورد نظرتان </a:t>
            </a:r>
            <a:r>
              <a:rPr lang="fa-IR" sz="1200" dirty="0">
                <a:solidFill>
                  <a:schemeClr val="bg1"/>
                </a:solidFill>
                <a:cs typeface="B Nazanin" pitchFamily="2" charset="-78"/>
              </a:rPr>
              <a:t>بر روی این قسمت </a:t>
            </a:r>
            <a:r>
              <a:rPr lang="fa-IR" sz="1200" dirty="0" smtClean="0">
                <a:solidFill>
                  <a:schemeClr val="bg1"/>
                </a:solidFill>
                <a:cs typeface="B Nazanin" pitchFamily="2" charset="-78"/>
              </a:rPr>
              <a:t>کلیک کنید. </a:t>
            </a:r>
            <a:endParaRPr lang="fa-IR" sz="1200" dirty="0">
              <a:solidFill>
                <a:schemeClr val="bg1"/>
              </a:solidFill>
              <a:cs typeface="B Nazanin" pitchFamily="2" charset="-78"/>
            </a:endParaRPr>
          </a:p>
          <a:p>
            <a:pPr algn="just" rtl="1"/>
            <a:r>
              <a:rPr lang="fa-IR" sz="1200" dirty="0" smtClean="0">
                <a:solidFill>
                  <a:srgbClr val="FF0000"/>
                </a:solidFill>
              </a:rPr>
              <a:t>6- </a:t>
            </a:r>
            <a:r>
              <a:rPr lang="fa-IR" sz="1200" dirty="0">
                <a:solidFill>
                  <a:schemeClr val="bg1"/>
                </a:solidFill>
                <a:cs typeface="B Nazanin" pitchFamily="2" charset="-78"/>
              </a:rPr>
              <a:t>با </a:t>
            </a:r>
            <a:r>
              <a:rPr lang="fa-IR" sz="1200" dirty="0" smtClean="0">
                <a:solidFill>
                  <a:schemeClr val="bg1"/>
                </a:solidFill>
                <a:cs typeface="B Nazanin" pitchFamily="2" charset="-78"/>
              </a:rPr>
              <a:t>کلیک بر روی این قسمت، تصویرتان برای اعضای جلسه قطع (یا وصل) می‌شود.</a:t>
            </a:r>
            <a:endParaRPr lang="fa-IR" sz="1200" dirty="0">
              <a:solidFill>
                <a:schemeClr val="bg1"/>
              </a:solidFill>
              <a:cs typeface="B Nazanin" pitchFamily="2" charset="-78"/>
            </a:endParaRPr>
          </a:p>
          <a:p>
            <a:pPr algn="just" rtl="1"/>
            <a:r>
              <a:rPr lang="fa-IR" sz="1200" dirty="0" smtClean="0">
                <a:solidFill>
                  <a:srgbClr val="FF0000"/>
                </a:solidFill>
              </a:rPr>
              <a:t>7-</a:t>
            </a:r>
            <a:r>
              <a:rPr lang="fa-IR" sz="1200" dirty="0" smtClean="0">
                <a:solidFill>
                  <a:srgbClr val="FF0000"/>
                </a:solidFill>
                <a:cs typeface="B Nazanin" pitchFamily="2" charset="-78"/>
              </a:rPr>
              <a:t> </a:t>
            </a:r>
            <a:r>
              <a:rPr lang="fa-IR" sz="1200" dirty="0">
                <a:solidFill>
                  <a:schemeClr val="bg1"/>
                </a:solidFill>
                <a:cs typeface="B Nazanin" pitchFamily="2" charset="-78"/>
              </a:rPr>
              <a:t>با کلیک کردن </a:t>
            </a:r>
            <a:r>
              <a:rPr lang="fa-IR" sz="1200" dirty="0" smtClean="0">
                <a:solidFill>
                  <a:schemeClr val="bg1"/>
                </a:solidFill>
                <a:cs typeface="B Nazanin" pitchFamily="2" charset="-78"/>
              </a:rPr>
              <a:t>بر روی </a:t>
            </a:r>
            <a:r>
              <a:rPr lang="fa-IR" sz="1200" dirty="0">
                <a:solidFill>
                  <a:schemeClr val="bg1"/>
                </a:solidFill>
                <a:cs typeface="B Nazanin" pitchFamily="2" charset="-78"/>
              </a:rPr>
              <a:t>تصویر بلندگو، صدای </a:t>
            </a:r>
            <a:r>
              <a:rPr lang="fa-IR" sz="1200" dirty="0" smtClean="0">
                <a:solidFill>
                  <a:schemeClr val="bg1"/>
                </a:solidFill>
                <a:cs typeface="B Nazanin" pitchFamily="2" charset="-78"/>
              </a:rPr>
              <a:t>اعضای جلسه </a:t>
            </a:r>
            <a:r>
              <a:rPr lang="fa-IR" sz="1200" dirty="0">
                <a:solidFill>
                  <a:schemeClr val="bg1"/>
                </a:solidFill>
                <a:cs typeface="B Nazanin" pitchFamily="2" charset="-78"/>
              </a:rPr>
              <a:t>برایتان </a:t>
            </a:r>
            <a:r>
              <a:rPr lang="fa-IR" sz="1200" dirty="0" smtClean="0">
                <a:solidFill>
                  <a:schemeClr val="bg1"/>
                </a:solidFill>
                <a:cs typeface="B Nazanin" pitchFamily="2" charset="-78"/>
              </a:rPr>
              <a:t>قطع (یا وصل) می‌شود. </a:t>
            </a:r>
            <a:r>
              <a:rPr lang="fa-IR" sz="1200" dirty="0">
                <a:solidFill>
                  <a:schemeClr val="bg1"/>
                </a:solidFill>
                <a:cs typeface="B Nazanin" pitchFamily="2" charset="-78"/>
              </a:rPr>
              <a:t>با </a:t>
            </a:r>
            <a:r>
              <a:rPr lang="fa-IR" sz="1200" dirty="0" smtClean="0">
                <a:solidFill>
                  <a:schemeClr val="bg1"/>
                </a:solidFill>
                <a:cs typeface="B Nazanin" pitchFamily="2" charset="-78"/>
              </a:rPr>
              <a:t>کلیک بر روی </a:t>
            </a:r>
            <a:r>
              <a:rPr lang="fa-IR" sz="1200" dirty="0">
                <a:solidFill>
                  <a:schemeClr val="bg1"/>
                </a:solidFill>
                <a:cs typeface="B Nazanin" pitchFamily="2" charset="-78"/>
              </a:rPr>
              <a:t>مثلث کوچک </a:t>
            </a:r>
            <a:r>
              <a:rPr lang="fa-IR" sz="1200" dirty="0" smtClean="0">
                <a:solidFill>
                  <a:schemeClr val="bg1"/>
                </a:solidFill>
                <a:cs typeface="B Nazanin" pitchFamily="2" charset="-78"/>
              </a:rPr>
              <a:t>بالایی، </a:t>
            </a:r>
            <a:r>
              <a:rPr lang="fa-IR" sz="1200" dirty="0">
                <a:solidFill>
                  <a:schemeClr val="bg1"/>
                </a:solidFill>
                <a:cs typeface="B Nazanin" pitchFamily="2" charset="-78"/>
              </a:rPr>
              <a:t>می‌توانید </a:t>
            </a:r>
            <a:r>
              <a:rPr lang="fa-IR" sz="1200" dirty="0" smtClean="0">
                <a:solidFill>
                  <a:schemeClr val="bg1"/>
                </a:solidFill>
                <a:cs typeface="B Nazanin" pitchFamily="2" charset="-78"/>
              </a:rPr>
              <a:t>بلندی </a:t>
            </a:r>
            <a:r>
              <a:rPr lang="fa-IR" sz="1200" dirty="0">
                <a:solidFill>
                  <a:schemeClr val="bg1"/>
                </a:solidFill>
                <a:cs typeface="B Nazanin" pitchFamily="2" charset="-78"/>
              </a:rPr>
              <a:t>صدای </a:t>
            </a:r>
            <a:r>
              <a:rPr lang="fa-IR" sz="1200" dirty="0" smtClean="0">
                <a:solidFill>
                  <a:schemeClr val="bg1"/>
                </a:solidFill>
                <a:cs typeface="B Nazanin" pitchFamily="2" charset="-78"/>
              </a:rPr>
              <a:t>دیگران </a:t>
            </a:r>
            <a:r>
              <a:rPr lang="fa-IR" sz="1200" dirty="0">
                <a:solidFill>
                  <a:schemeClr val="bg1"/>
                </a:solidFill>
                <a:cs typeface="B Nazanin" pitchFamily="2" charset="-78"/>
              </a:rPr>
              <a:t>را تنظیم کنید.</a:t>
            </a:r>
          </a:p>
          <a:p>
            <a:pPr algn="just" rtl="1"/>
            <a:r>
              <a:rPr lang="fa-IR" sz="1200" dirty="0" smtClean="0">
                <a:solidFill>
                  <a:srgbClr val="FF0000"/>
                </a:solidFill>
              </a:rPr>
              <a:t>8- </a:t>
            </a:r>
            <a:r>
              <a:rPr lang="fa-IR" sz="1200" dirty="0">
                <a:solidFill>
                  <a:schemeClr val="bg1"/>
                </a:solidFill>
                <a:cs typeface="B Nazanin" pitchFamily="2" charset="-78"/>
              </a:rPr>
              <a:t>با کلیک کردن </a:t>
            </a:r>
            <a:r>
              <a:rPr lang="fa-IR" sz="1200" dirty="0" smtClean="0">
                <a:solidFill>
                  <a:schemeClr val="bg1"/>
                </a:solidFill>
                <a:cs typeface="B Nazanin" pitchFamily="2" charset="-78"/>
              </a:rPr>
              <a:t>بر روی </a:t>
            </a:r>
            <a:r>
              <a:rPr lang="fa-IR" sz="1200" dirty="0">
                <a:solidFill>
                  <a:schemeClr val="bg1"/>
                </a:solidFill>
                <a:cs typeface="B Nazanin" pitchFamily="2" charset="-78"/>
              </a:rPr>
              <a:t>تصویر میکروفن صدایتان برای </a:t>
            </a:r>
            <a:r>
              <a:rPr lang="fa-IR" sz="1200" dirty="0" smtClean="0">
                <a:solidFill>
                  <a:schemeClr val="bg1"/>
                </a:solidFill>
                <a:cs typeface="B Nazanin" pitchFamily="2" charset="-78"/>
              </a:rPr>
              <a:t>اعضای جلسه، قطع (یا وصل) می‌شود. </a:t>
            </a:r>
            <a:r>
              <a:rPr lang="fa-IR" sz="1200" dirty="0">
                <a:solidFill>
                  <a:schemeClr val="bg1"/>
                </a:solidFill>
                <a:cs typeface="B Nazanin" pitchFamily="2" charset="-78"/>
              </a:rPr>
              <a:t>با کلیک </a:t>
            </a:r>
            <a:r>
              <a:rPr lang="fa-IR" sz="1200" dirty="0" smtClean="0">
                <a:solidFill>
                  <a:schemeClr val="bg1"/>
                </a:solidFill>
                <a:cs typeface="B Nazanin" pitchFamily="2" charset="-78"/>
              </a:rPr>
              <a:t>بر روی </a:t>
            </a:r>
            <a:r>
              <a:rPr lang="fa-IR" sz="1200" dirty="0">
                <a:solidFill>
                  <a:schemeClr val="bg1"/>
                </a:solidFill>
                <a:cs typeface="B Nazanin" pitchFamily="2" charset="-78"/>
              </a:rPr>
              <a:t>مثلث کوچک </a:t>
            </a:r>
            <a:r>
              <a:rPr lang="fa-IR" sz="1200" dirty="0" smtClean="0">
                <a:solidFill>
                  <a:schemeClr val="bg1"/>
                </a:solidFill>
                <a:cs typeface="B Nazanin" pitchFamily="2" charset="-78"/>
              </a:rPr>
              <a:t>بالایی، </a:t>
            </a:r>
            <a:r>
              <a:rPr lang="fa-IR" sz="1200" dirty="0">
                <a:solidFill>
                  <a:schemeClr val="bg1"/>
                </a:solidFill>
                <a:cs typeface="B Nazanin" pitchFamily="2" charset="-78"/>
              </a:rPr>
              <a:t>می‌توانید </a:t>
            </a:r>
            <a:r>
              <a:rPr lang="fa-IR" sz="1200" dirty="0" smtClean="0">
                <a:solidFill>
                  <a:schemeClr val="bg1"/>
                </a:solidFill>
                <a:cs typeface="B Nazanin" pitchFamily="2" charset="-78"/>
              </a:rPr>
              <a:t>بلندی </a:t>
            </a:r>
            <a:r>
              <a:rPr lang="fa-IR" sz="1200" dirty="0">
                <a:solidFill>
                  <a:schemeClr val="bg1"/>
                </a:solidFill>
                <a:cs typeface="B Nazanin" pitchFamily="2" charset="-78"/>
              </a:rPr>
              <a:t>صدای </a:t>
            </a:r>
            <a:r>
              <a:rPr lang="fa-IR" sz="1200" dirty="0" smtClean="0">
                <a:solidFill>
                  <a:schemeClr val="bg1"/>
                </a:solidFill>
                <a:cs typeface="B Nazanin" pitchFamily="2" charset="-78"/>
              </a:rPr>
              <a:t>خودتان </a:t>
            </a:r>
            <a:r>
              <a:rPr lang="fa-IR" sz="1200" dirty="0">
                <a:solidFill>
                  <a:schemeClr val="bg1"/>
                </a:solidFill>
                <a:cs typeface="B Nazanin" pitchFamily="2" charset="-78"/>
              </a:rPr>
              <a:t>را تنظیم کنید.</a:t>
            </a:r>
          </a:p>
          <a:p>
            <a:pPr algn="just" rtl="1"/>
            <a:r>
              <a:rPr lang="fa-IR" sz="1200" dirty="0" smtClean="0">
                <a:solidFill>
                  <a:srgbClr val="FF0000"/>
                </a:solidFill>
              </a:rPr>
              <a:t>9-</a:t>
            </a:r>
            <a:r>
              <a:rPr lang="fa-IR" sz="1200" dirty="0" smtClean="0">
                <a:solidFill>
                  <a:srgbClr val="FF0000"/>
                </a:solidFill>
                <a:cs typeface="B Nazanin" pitchFamily="2" charset="-78"/>
              </a:rPr>
              <a:t> </a:t>
            </a:r>
            <a:r>
              <a:rPr lang="fa-IR" sz="1200" dirty="0">
                <a:solidFill>
                  <a:schemeClr val="bg1"/>
                </a:solidFill>
                <a:cs typeface="B Nazanin" pitchFamily="2" charset="-78"/>
              </a:rPr>
              <a:t>برای محدود کردن تعداد ویدئوهای </a:t>
            </a:r>
            <a:r>
              <a:rPr lang="fa-IR" sz="1200" dirty="0" smtClean="0">
                <a:solidFill>
                  <a:schemeClr val="bg1"/>
                </a:solidFill>
                <a:cs typeface="B Nazanin" pitchFamily="2" charset="-78"/>
              </a:rPr>
              <a:t>پنجره، </a:t>
            </a:r>
            <a:r>
              <a:rPr lang="fa-IR" sz="1200" dirty="0">
                <a:solidFill>
                  <a:schemeClr val="bg1"/>
                </a:solidFill>
                <a:cs typeface="B Nazanin" pitchFamily="2" charset="-78"/>
              </a:rPr>
              <a:t>بر روی این قسمت کلیک کنید. (برای سرعت </a:t>
            </a:r>
            <a:r>
              <a:rPr lang="fa-IR" sz="1200" dirty="0" smtClean="0">
                <a:solidFill>
                  <a:schemeClr val="bg1"/>
                </a:solidFill>
                <a:cs typeface="B Nazanin" pitchFamily="2" charset="-78"/>
              </a:rPr>
              <a:t>پائین اینترنت) </a:t>
            </a:r>
            <a:r>
              <a:rPr lang="fa-IR" sz="1200" dirty="0">
                <a:solidFill>
                  <a:schemeClr val="bg1"/>
                </a:solidFill>
                <a:cs typeface="B Nazanin" pitchFamily="2" charset="-78"/>
              </a:rPr>
              <a:t>گزینه «نمایش همه» </a:t>
            </a:r>
            <a:r>
              <a:rPr lang="fa-IR" sz="1200" dirty="0" smtClean="0">
                <a:solidFill>
                  <a:schemeClr val="bg1"/>
                </a:solidFill>
                <a:cs typeface="B Nazanin" pitchFamily="2" charset="-78"/>
              </a:rPr>
              <a:t>تا سقف </a:t>
            </a:r>
            <a:r>
              <a:rPr lang="fa-IR" sz="1200" dirty="0">
                <a:solidFill>
                  <a:schemeClr val="bg1"/>
                </a:solidFill>
                <a:cs typeface="B Nazanin" pitchFamily="2" charset="-78"/>
              </a:rPr>
              <a:t>8 </a:t>
            </a:r>
            <a:r>
              <a:rPr lang="fa-IR" sz="1200" dirty="0" smtClean="0">
                <a:solidFill>
                  <a:schemeClr val="bg1"/>
                </a:solidFill>
                <a:cs typeface="B Nazanin" pitchFamily="2" charset="-78"/>
              </a:rPr>
              <a:t>ویدئوی همزمان را </a:t>
            </a:r>
            <a:r>
              <a:rPr lang="fa-IR" sz="1200" dirty="0">
                <a:solidFill>
                  <a:schemeClr val="bg1"/>
                </a:solidFill>
                <a:cs typeface="B Nazanin" pitchFamily="2" charset="-78"/>
              </a:rPr>
              <a:t>نمایش می‌دهد و </a:t>
            </a:r>
            <a:r>
              <a:rPr lang="fa-IR" sz="1200" dirty="0" smtClean="0">
                <a:solidFill>
                  <a:schemeClr val="bg1"/>
                </a:solidFill>
                <a:cs typeface="B Nazanin" pitchFamily="2" charset="-78"/>
              </a:rPr>
              <a:t>گزینه «بزرگنمایی خودکار» </a:t>
            </a:r>
            <a:r>
              <a:rPr lang="fa-IR" sz="1200" dirty="0">
                <a:solidFill>
                  <a:schemeClr val="bg1"/>
                </a:solidFill>
                <a:cs typeface="B Nazanin" pitchFamily="2" charset="-78"/>
              </a:rPr>
              <a:t>باعث می‌شود </a:t>
            </a:r>
            <a:r>
              <a:rPr lang="fa-IR" sz="1200" dirty="0" smtClean="0">
                <a:solidFill>
                  <a:schemeClr val="bg1"/>
                </a:solidFill>
                <a:cs typeface="B Nazanin" pitchFamily="2" charset="-78"/>
              </a:rPr>
              <a:t>تصویر کسی که </a:t>
            </a:r>
            <a:r>
              <a:rPr lang="fa-IR" sz="1200" dirty="0">
                <a:solidFill>
                  <a:schemeClr val="bg1"/>
                </a:solidFill>
                <a:cs typeface="B Nazanin" pitchFamily="2" charset="-78"/>
              </a:rPr>
              <a:t>با صدای بلندتر صحبت </a:t>
            </a:r>
            <a:r>
              <a:rPr lang="fa-IR" sz="1200" dirty="0" smtClean="0">
                <a:solidFill>
                  <a:schemeClr val="bg1"/>
                </a:solidFill>
                <a:cs typeface="B Nazanin" pitchFamily="2" charset="-78"/>
              </a:rPr>
              <a:t>می‌کند</a:t>
            </a:r>
            <a:r>
              <a:rPr lang="fa-IR" sz="1200" dirty="0">
                <a:solidFill>
                  <a:schemeClr val="bg1"/>
                </a:solidFill>
                <a:cs typeface="B Nazanin" pitchFamily="2" charset="-78"/>
              </a:rPr>
              <a:t>، </a:t>
            </a:r>
            <a:r>
              <a:rPr lang="fa-IR" sz="1200" dirty="0" smtClean="0">
                <a:solidFill>
                  <a:schemeClr val="bg1"/>
                </a:solidFill>
                <a:cs typeface="B Nazanin" pitchFamily="2" charset="-78"/>
              </a:rPr>
              <a:t>بزرگتر دیده شود</a:t>
            </a:r>
            <a:r>
              <a:rPr lang="fa-IR" sz="1200" dirty="0">
                <a:solidFill>
                  <a:schemeClr val="bg1"/>
                </a:solidFill>
                <a:cs typeface="B Nazanin" pitchFamily="2" charset="-78"/>
              </a:rPr>
              <a:t>.</a:t>
            </a:r>
          </a:p>
          <a:p>
            <a:pPr algn="just" rtl="1"/>
            <a:r>
              <a:rPr lang="fa-IR" sz="1200" dirty="0" smtClean="0">
                <a:solidFill>
                  <a:srgbClr val="FF0000"/>
                </a:solidFill>
              </a:rPr>
              <a:t>10- </a:t>
            </a:r>
            <a:r>
              <a:rPr lang="fa-IR" sz="1200" dirty="0" smtClean="0">
                <a:solidFill>
                  <a:schemeClr val="bg1"/>
                </a:solidFill>
                <a:cs typeface="B Nazanin" pitchFamily="2" charset="-78"/>
              </a:rPr>
              <a:t>برای انتخاب نحوه‌ی نمایش تصویر </a:t>
            </a:r>
            <a:r>
              <a:rPr lang="fa-IR" sz="1200" dirty="0">
                <a:solidFill>
                  <a:schemeClr val="bg1"/>
                </a:solidFill>
                <a:cs typeface="B Nazanin" pitchFamily="2" charset="-78"/>
              </a:rPr>
              <a:t>دریافتی از </a:t>
            </a:r>
            <a:r>
              <a:rPr lang="fa-IR" sz="1200" dirty="0" smtClean="0">
                <a:solidFill>
                  <a:schemeClr val="bg1"/>
                </a:solidFill>
                <a:cs typeface="B Nazanin" pitchFamily="2" charset="-78"/>
              </a:rPr>
              <a:t>دوربین خودتان در سه حالت، </a:t>
            </a:r>
            <a:r>
              <a:rPr lang="fa-IR" sz="1200" dirty="0">
                <a:solidFill>
                  <a:schemeClr val="bg1"/>
                </a:solidFill>
                <a:cs typeface="B Nazanin" pitchFamily="2" charset="-78"/>
              </a:rPr>
              <a:t>بر روی این قسمت کلیک </a:t>
            </a:r>
            <a:r>
              <a:rPr lang="fa-IR" sz="1200" dirty="0" smtClean="0">
                <a:solidFill>
                  <a:schemeClr val="bg1"/>
                </a:solidFill>
                <a:cs typeface="B Nazanin" pitchFamily="2" charset="-78"/>
              </a:rPr>
              <a:t>کنید</a:t>
            </a:r>
            <a:r>
              <a:rPr lang="fa-IR" sz="1200" dirty="0">
                <a:solidFill>
                  <a:schemeClr val="bg1"/>
                </a:solidFill>
                <a:cs typeface="B Nazanin" pitchFamily="2" charset="-78"/>
              </a:rPr>
              <a:t>.</a:t>
            </a:r>
          </a:p>
          <a:p>
            <a:pPr algn="just" rtl="1"/>
            <a:r>
              <a:rPr lang="fa-IR" sz="1200" dirty="0" smtClean="0">
                <a:solidFill>
                  <a:srgbClr val="FF0000"/>
                </a:solidFill>
              </a:rPr>
              <a:t>11-</a:t>
            </a:r>
            <a:r>
              <a:rPr lang="fa-IR" sz="1200" dirty="0" smtClean="0">
                <a:solidFill>
                  <a:srgbClr val="FF0000"/>
                </a:solidFill>
                <a:cs typeface="B Nazanin" pitchFamily="2" charset="-78"/>
              </a:rPr>
              <a:t> </a:t>
            </a:r>
            <a:r>
              <a:rPr lang="fa-IR" sz="1200" dirty="0">
                <a:solidFill>
                  <a:schemeClr val="bg1"/>
                </a:solidFill>
                <a:cs typeface="B Nazanin" pitchFamily="2" charset="-78"/>
              </a:rPr>
              <a:t>ب</a:t>
            </a:r>
            <a:r>
              <a:rPr lang="fa-IR" sz="1200" dirty="0" smtClean="0">
                <a:solidFill>
                  <a:schemeClr val="bg1"/>
                </a:solidFill>
                <a:cs typeface="B Nazanin" pitchFamily="2" charset="-78"/>
              </a:rPr>
              <a:t>رای خارج شدن از کنفرانس، </a:t>
            </a:r>
            <a:r>
              <a:rPr lang="fa-IR" sz="1200" dirty="0">
                <a:solidFill>
                  <a:schemeClr val="bg1"/>
                </a:solidFill>
                <a:cs typeface="B Nazanin" pitchFamily="2" charset="-78"/>
              </a:rPr>
              <a:t>بر روی این قسمت کلیک </a:t>
            </a:r>
            <a:r>
              <a:rPr lang="fa-IR" sz="1200" dirty="0" smtClean="0">
                <a:solidFill>
                  <a:schemeClr val="bg1"/>
                </a:solidFill>
                <a:cs typeface="B Nazanin" pitchFamily="2" charset="-78"/>
              </a:rPr>
              <a:t>کنید</a:t>
            </a:r>
            <a:r>
              <a:rPr lang="fa-IR" sz="1200" dirty="0">
                <a:solidFill>
                  <a:schemeClr val="bg1"/>
                </a:solidFill>
                <a:cs typeface="B Nazanin" pitchFamily="2" charset="-78"/>
              </a:rPr>
              <a:t>.</a:t>
            </a:r>
            <a:endParaRPr lang="fa-IR" sz="1200" dirty="0" smtClean="0">
              <a:solidFill>
                <a:schemeClr val="bg1"/>
              </a:solidFill>
              <a:cs typeface="B Nazanin" pitchFamily="2" charset="-78"/>
            </a:endParaRPr>
          </a:p>
        </p:txBody>
      </p:sp>
      <p:sp>
        <p:nvSpPr>
          <p:cNvPr id="30" name="TextBox 29"/>
          <p:cNvSpPr txBox="1"/>
          <p:nvPr/>
        </p:nvSpPr>
        <p:spPr>
          <a:xfrm>
            <a:off x="6574466" y="542976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31" name="Straight Arrow Connector 30"/>
          <p:cNvCxnSpPr>
            <a:stCxn id="30" idx="2"/>
          </p:cNvCxnSpPr>
          <p:nvPr/>
        </p:nvCxnSpPr>
        <p:spPr>
          <a:xfrm>
            <a:off x="6795039" y="579909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282" y="1043084"/>
            <a:ext cx="6739432" cy="563282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ارسال پیام حین کنفرانس</a:t>
            </a:r>
            <a:endParaRPr lang="en-US" sz="2800" dirty="0"/>
          </a:p>
        </p:txBody>
      </p:sp>
      <p:sp>
        <p:nvSpPr>
          <p:cNvPr id="33" name="TextBox 32"/>
          <p:cNvSpPr txBox="1"/>
          <p:nvPr/>
        </p:nvSpPr>
        <p:spPr>
          <a:xfrm>
            <a:off x="404750" y="14478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3"/>
          </p:cNvCxnSpPr>
          <p:nvPr/>
        </p:nvCxnSpPr>
        <p:spPr>
          <a:xfrm>
            <a:off x="717656" y="1632466"/>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4750" y="478940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3"/>
          </p:cNvCxnSpPr>
          <p:nvPr/>
        </p:nvCxnSpPr>
        <p:spPr>
          <a:xfrm>
            <a:off x="717656" y="497407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4750" y="531717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3"/>
          </p:cNvCxnSpPr>
          <p:nvPr/>
        </p:nvCxnSpPr>
        <p:spPr>
          <a:xfrm>
            <a:off x="717656" y="550184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04750" y="567442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3"/>
          </p:cNvCxnSpPr>
          <p:nvPr/>
        </p:nvCxnSpPr>
        <p:spPr>
          <a:xfrm>
            <a:off x="717656" y="585909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52800" y="1295400"/>
            <a:ext cx="4267200" cy="2677656"/>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پنجره پیامهای ارسالی و دریافتی شما</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پیام، گیرنده پیام خود را مشخص کنید. گیرنده پیش فرض همه است یعنی همه اعضای جلسه پیامتان را خواهند دید.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تعیین گیرنده در بخش فوق، متن پیام ارسالی‌تان را اینجا تایپ کنید و سپس روی دکمه ارسال کلیک کنید.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تایپ پیام‌تان، روی این دکمه کلیک کنید تا پیام ارسال شود.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ارسال یا خواندن پیام‌های موردنظرتان، روی این دکمه کلیک کنید تا پنجره ارسال پیام بسته شود.</a:t>
            </a:r>
          </a:p>
        </p:txBody>
      </p:sp>
      <p:sp>
        <p:nvSpPr>
          <p:cNvPr id="38" name="TextBox 37"/>
          <p:cNvSpPr txBox="1"/>
          <p:nvPr/>
        </p:nvSpPr>
        <p:spPr>
          <a:xfrm>
            <a:off x="408821" y="6107668"/>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9" name="Straight Arrow Connector 38"/>
          <p:cNvCxnSpPr>
            <a:stCxn id="38" idx="3"/>
          </p:cNvCxnSpPr>
          <p:nvPr/>
        </p:nvCxnSpPr>
        <p:spPr>
          <a:xfrm>
            <a:off x="721727" y="629233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9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95" y="929452"/>
            <a:ext cx="2914636" cy="56361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لیست مخاطبین</a:t>
            </a:r>
            <a:endParaRPr lang="en-US" sz="2800" dirty="0"/>
          </a:p>
        </p:txBody>
      </p:sp>
      <p:sp>
        <p:nvSpPr>
          <p:cNvPr id="7" name="Rectangle 6"/>
          <p:cNvSpPr/>
          <p:nvPr/>
        </p:nvSpPr>
        <p:spPr>
          <a:xfrm>
            <a:off x="0"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312906"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36576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13648"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299258" y="3046455"/>
            <a:ext cx="274856"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816333" y="3243304"/>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2816333" y="3427970"/>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539430"/>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a:t>
            </a:r>
            <a:r>
              <a:rPr lang="fa-IR" sz="1400" dirty="0" smtClean="0">
                <a:cs typeface="B Nazanin" pitchFamily="2" charset="-78"/>
              </a:rPr>
              <a:t>جستجو و تماس با </a:t>
            </a:r>
            <a:r>
              <a:rPr lang="fa-IR" sz="1400" dirty="0">
                <a:cs typeface="B Nazanin" pitchFamily="2" charset="-78"/>
              </a:rPr>
              <a:t>فردی که می‌خواهید با او تماس بگیرید.</a:t>
            </a:r>
          </a:p>
          <a:p>
            <a:pPr algn="just" rtl="1"/>
            <a:endParaRPr lang="en-US" sz="1400" dirty="0">
              <a:solidFill>
                <a:srgbClr val="FF0000"/>
              </a:solidFill>
            </a:endParaRPr>
          </a:p>
          <a:p>
            <a:pPr algn="just" rtl="1"/>
            <a:r>
              <a:rPr lang="fa-IR" sz="1400" dirty="0">
                <a:solidFill>
                  <a:srgbClr val="FF0000"/>
                </a:solidFill>
              </a:rPr>
              <a:t>2- </a:t>
            </a:r>
            <a:r>
              <a:rPr lang="fa-IR" sz="1400" dirty="0">
                <a:cs typeface="B Nazanin" pitchFamily="2" charset="-78"/>
              </a:rPr>
              <a:t>نمایش تماس‌های اخیرتان شامل کلیه تماس‌های ارسالی / دریافتی موفق یا ناموفق شما</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به طور پیش فرض در این بخش، لیست </a:t>
            </a:r>
            <a:r>
              <a:rPr lang="fa-IR" sz="1400" dirty="0" smtClean="0">
                <a:cs typeface="B Nazanin" pitchFamily="2" charset="-78"/>
              </a:rPr>
              <a:t>مخاطبین تماسهای روزمره‌تان نمایش </a:t>
            </a:r>
            <a:r>
              <a:rPr lang="fa-IR" sz="1400" dirty="0">
                <a:cs typeface="B Nazanin" pitchFamily="2" charset="-78"/>
              </a:rPr>
              <a:t>داده می‌شود. اما در صورتی که فردی را جستجو کنید، در این بخش لیست نتیجه جستجو نمایش داده می‌شود.</a:t>
            </a:r>
          </a:p>
          <a:p>
            <a:pPr algn="just" rtl="1"/>
            <a:endParaRPr lang="fa-IR" sz="1400" dirty="0">
              <a:cs typeface="B Nazanin" pitchFamily="2" charset="-78"/>
            </a:endParaRPr>
          </a:p>
          <a:p>
            <a:pPr algn="just" rtl="1"/>
            <a:r>
              <a:rPr lang="fa-IR" sz="1400" dirty="0">
                <a:solidFill>
                  <a:srgbClr val="FF0000"/>
                </a:solidFill>
              </a:rPr>
              <a:t>4-</a:t>
            </a:r>
            <a:r>
              <a:rPr lang="fa-IR" sz="1400" dirty="0">
                <a:solidFill>
                  <a:srgbClr val="FF0000"/>
                </a:solidFill>
                <a:cs typeface="B Nazanin" pitchFamily="2" charset="-78"/>
              </a:rPr>
              <a:t> </a:t>
            </a:r>
            <a:r>
              <a:rPr lang="fa-IR" sz="1400" dirty="0">
                <a:cs typeface="B Nazanin" pitchFamily="2" charset="-78"/>
              </a:rPr>
              <a:t>جستجوی افراد براساس نام کاربری، نام فرد یا شماره‌ی آنها صورت می‌گیرد.</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نمایش تمامی افرادی که در حال حاضر آنلاین هستند. </a:t>
            </a:r>
          </a:p>
          <a:p>
            <a:pPr algn="just" rtl="1"/>
            <a:endParaRPr lang="fa-IR" sz="1400" dirty="0">
              <a:solidFill>
                <a:srgbClr val="FF0000"/>
              </a:solidFill>
              <a:cs typeface="B Nazanin" pitchFamily="2" charset="-78"/>
            </a:endParaRPr>
          </a:p>
          <a:p>
            <a:pPr algn="just" rtl="1"/>
            <a:r>
              <a:rPr lang="fa-IR" sz="1400" dirty="0">
                <a:solidFill>
                  <a:srgbClr val="FF0000"/>
                </a:solidFill>
              </a:rPr>
              <a:t>6- </a:t>
            </a:r>
            <a:r>
              <a:rPr lang="fa-IR" sz="1400" dirty="0">
                <a:cs typeface="B Nazanin" pitchFamily="2" charset="-78"/>
              </a:rPr>
              <a:t>هر سطر در این لیست، شامل نام و آیکون فرد است. برای تماس با هر فرد روی سطرش کلیک کنید. آیکون هر فرد نیز وضعیت فعلی وی (آفلاین، آنلاین، مشغول کنفرانس و ... ) را نشان می دهد</a:t>
            </a:r>
            <a:r>
              <a:rPr lang="fa-IR" sz="1400" dirty="0" smtClean="0">
                <a:cs typeface="B Nazanin" pitchFamily="2" charset="-78"/>
              </a:rPr>
              <a:t>. (تمامی </a:t>
            </a:r>
            <a:endParaRPr lang="fa-IR" sz="1400" dirty="0">
              <a:cs typeface="B Nazanin" pitchFamily="2" charset="-78"/>
            </a:endParaRPr>
          </a:p>
        </p:txBody>
      </p:sp>
      <p:sp>
        <p:nvSpPr>
          <p:cNvPr id="39" name="Rectangle 38"/>
          <p:cNvSpPr/>
          <p:nvPr/>
        </p:nvSpPr>
        <p:spPr>
          <a:xfrm>
            <a:off x="3670274" y="398668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3012708" y="4171351"/>
            <a:ext cx="657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6576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3012708" y="2635684"/>
            <a:ext cx="644892"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افراد</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56037634"/>
              </p:ext>
            </p:extLst>
          </p:nvPr>
        </p:nvGraphicFramePr>
        <p:xfrm>
          <a:off x="1752600" y="1676400"/>
          <a:ext cx="6096000" cy="3635248"/>
        </p:xfrm>
        <a:graphic>
          <a:graphicData uri="http://schemas.openxmlformats.org/drawingml/2006/table">
            <a:tbl>
              <a:tblPr firstRow="1" bandRow="1">
                <a:tableStyleId>{C4B1156A-380E-4F78-BDF5-A606A8083BF9}</a:tableStyleId>
              </a:tblPr>
              <a:tblGrid>
                <a:gridCol w="5410200"/>
                <a:gridCol w="685800"/>
              </a:tblGrid>
              <a:tr h="370840">
                <a:tc>
                  <a:txBody>
                    <a:bodyPr/>
                    <a:lstStyle/>
                    <a:p>
                      <a:pPr algn="just" rtl="1"/>
                      <a:r>
                        <a:rPr lang="fa-IR" sz="1400" b="1" kern="1200" dirty="0" smtClean="0">
                          <a:solidFill>
                            <a:srgbClr val="0070C0"/>
                          </a:solidFill>
                          <a:effectLst/>
                          <a:cs typeface="B Nazanin" pitchFamily="2" charset="-78"/>
                        </a:rPr>
                        <a:t>آفلاین</a:t>
                      </a:r>
                      <a:r>
                        <a:rPr lang="fa-IR" sz="1400" b="0" kern="1200" dirty="0" smtClean="0">
                          <a:effectLst/>
                          <a:cs typeface="B Nazanin" pitchFamily="2" charset="-78"/>
                        </a:rPr>
                        <a:t>: </a:t>
                      </a:r>
                      <a:r>
                        <a:rPr lang="ar-SA" sz="1400" b="0" kern="1200" dirty="0" smtClean="0">
                          <a:effectLst/>
                          <a:cs typeface="B Nazanin" pitchFamily="2" charset="-78"/>
                        </a:rPr>
                        <a:t>کاربر </a:t>
                      </a:r>
                      <a:r>
                        <a:rPr lang="fa-IR" sz="1400" b="0" kern="1200" dirty="0" smtClean="0">
                          <a:effectLst/>
                          <a:cs typeface="B Nazanin" pitchFamily="2" charset="-78"/>
                        </a:rPr>
                        <a:t>آفلاین </a:t>
                      </a:r>
                      <a:r>
                        <a:rPr lang="ar-SA" sz="1400" b="0" kern="1200" dirty="0" smtClean="0">
                          <a:effectLst/>
                          <a:cs typeface="B Nazanin" pitchFamily="2" charset="-78"/>
                        </a:rPr>
                        <a:t>است. </a:t>
                      </a:r>
                      <a:r>
                        <a:rPr lang="fa-IR" sz="1400" b="0" kern="1200" dirty="0" smtClean="0">
                          <a:effectLst/>
                          <a:cs typeface="B Nazanin" pitchFamily="2" charset="-78"/>
                        </a:rPr>
                        <a:t>بنابراین </a:t>
                      </a:r>
                      <a:r>
                        <a:rPr lang="ar-SA" sz="1400" b="0" kern="1200" dirty="0" smtClean="0">
                          <a:effectLst/>
                          <a:cs typeface="B Nazanin" pitchFamily="2" charset="-78"/>
                        </a:rPr>
                        <a:t>نمي‌توانيد </a:t>
                      </a:r>
                      <a:r>
                        <a:rPr lang="fa-IR" sz="1400" b="0" kern="1200" dirty="0" smtClean="0">
                          <a:effectLst/>
                          <a:cs typeface="B Nazanin" pitchFamily="2" charset="-78"/>
                        </a:rPr>
                        <a:t>با او </a:t>
                      </a:r>
                      <a:r>
                        <a:rPr lang="ar-SA" sz="1400" b="0" kern="1200" smtClean="0">
                          <a:effectLst/>
                          <a:cs typeface="B Nazanin" pitchFamily="2" charset="-78"/>
                        </a:rPr>
                        <a:t>تماس مستقيم </a:t>
                      </a:r>
                      <a:r>
                        <a:rPr lang="ar-SA" sz="1400" b="0" kern="1200" dirty="0" smtClean="0">
                          <a:effectLst/>
                          <a:cs typeface="B Nazanin" pitchFamily="2" charset="-78"/>
                        </a:rPr>
                        <a:t>برقرار نماييد</a:t>
                      </a:r>
                      <a:r>
                        <a:rPr lang="fa-IR" sz="1400" b="0" kern="1200" dirty="0" smtClean="0">
                          <a:effectLst/>
                          <a:cs typeface="B Nazanin" pitchFamily="2" charset="-78"/>
                        </a:rPr>
                        <a:t>.</a:t>
                      </a:r>
                      <a:endParaRPr lang="en-US" sz="1400" b="0" dirty="0">
                        <a:cs typeface="B Nazanin" pitchFamily="2" charset="-78"/>
                      </a:endParaRPr>
                    </a:p>
                  </a:txBody>
                  <a:tcPr/>
                </a:tc>
                <a:tc>
                  <a:txBody>
                    <a:bodyPr/>
                    <a:lstStyle/>
                    <a:p>
                      <a:pPr algn="just" rtl="1"/>
                      <a:endParaRPr lang="en-US" dirty="0"/>
                    </a:p>
                  </a:txBody>
                  <a:tcPr/>
                </a:tc>
              </a:tr>
              <a:tr h="370840">
                <a:tc>
                  <a:txBody>
                    <a:bodyPr/>
                    <a:lstStyle/>
                    <a:p>
                      <a:pPr marL="0" marR="0" algn="just" rtl="1">
                        <a:spcBef>
                          <a:spcPts val="0"/>
                        </a:spcBef>
                        <a:spcAft>
                          <a:spcPts val="0"/>
                        </a:spcAft>
                      </a:pPr>
                      <a:r>
                        <a:rPr lang="fa-IR" sz="1400" b="1" kern="1200" dirty="0" smtClean="0">
                          <a:solidFill>
                            <a:srgbClr val="0070C0"/>
                          </a:solidFill>
                          <a:effectLst/>
                          <a:latin typeface="+mn-lt"/>
                          <a:ea typeface="+mn-ea"/>
                          <a:cs typeface="B Nazanin" pitchFamily="2" charset="-78"/>
                        </a:rPr>
                        <a:t>در</a:t>
                      </a:r>
                      <a:r>
                        <a:rPr lang="fa-IR" sz="1400" b="1" kern="1200" baseline="0" dirty="0" smtClean="0">
                          <a:solidFill>
                            <a:srgbClr val="0070C0"/>
                          </a:solidFill>
                          <a:effectLst/>
                          <a:latin typeface="+mn-lt"/>
                          <a:ea typeface="+mn-ea"/>
                          <a:cs typeface="B Nazanin" pitchFamily="2" charset="-78"/>
                        </a:rPr>
                        <a:t> دسترس</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آنلاین می‌باشد و </a:t>
                      </a:r>
                      <a:r>
                        <a:rPr lang="ar-SA" sz="1400" b="0" kern="1200" dirty="0" smtClean="0">
                          <a:solidFill>
                            <a:schemeClr val="dk1"/>
                          </a:solidFill>
                          <a:effectLst/>
                          <a:latin typeface="+mn-lt"/>
                          <a:ea typeface="+mn-ea"/>
                          <a:cs typeface="B Nazanin" pitchFamily="2" charset="-78"/>
                        </a:rPr>
                        <a:t>براي </a:t>
                      </a:r>
                      <a:r>
                        <a:rPr lang="ar-SA" sz="1400" b="0" kern="1200" dirty="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یا </a:t>
                      </a:r>
                      <a:r>
                        <a:rPr lang="ar-SA" sz="1400" b="0" kern="1200" dirty="0" smtClean="0">
                          <a:solidFill>
                            <a:schemeClr val="dk1"/>
                          </a:solidFill>
                          <a:effectLst/>
                          <a:latin typeface="+mn-lt"/>
                          <a:ea typeface="+mn-ea"/>
                          <a:cs typeface="B Nazanin" pitchFamily="2" charset="-78"/>
                        </a:rPr>
                        <a:t>دعوت </a:t>
                      </a:r>
                      <a:r>
                        <a:rPr lang="ar-SA" sz="1400" b="0" kern="1200" dirty="0">
                          <a:solidFill>
                            <a:schemeClr val="dk1"/>
                          </a:solidFill>
                          <a:effectLst/>
                          <a:latin typeface="+mn-lt"/>
                          <a:ea typeface="+mn-ea"/>
                          <a:cs typeface="B Nazanin" pitchFamily="2" charset="-78"/>
                        </a:rPr>
                        <a:t>به جلسه </a:t>
                      </a:r>
                      <a:r>
                        <a:rPr lang="fa-IR" sz="1400" b="0" kern="1200" dirty="0" smtClean="0">
                          <a:solidFill>
                            <a:schemeClr val="dk1"/>
                          </a:solidFill>
                          <a:effectLst/>
                          <a:latin typeface="+mn-lt"/>
                          <a:ea typeface="+mn-ea"/>
                          <a:cs typeface="B Nazanin" pitchFamily="2" charset="-78"/>
                        </a:rPr>
                        <a:t>گروهی د</a:t>
                      </a:r>
                      <a:r>
                        <a:rPr lang="ar-SA" sz="1400" b="0" kern="1200" dirty="0" smtClean="0">
                          <a:solidFill>
                            <a:schemeClr val="dk1"/>
                          </a:solidFill>
                          <a:effectLst/>
                          <a:latin typeface="+mn-lt"/>
                          <a:ea typeface="+mn-ea"/>
                          <a:cs typeface="B Nazanin" pitchFamily="2" charset="-78"/>
                        </a:rPr>
                        <a:t>ر </a:t>
                      </a:r>
                      <a:r>
                        <a:rPr lang="ar-SA" sz="1400" b="0" kern="1200" dirty="0">
                          <a:solidFill>
                            <a:schemeClr val="dk1"/>
                          </a:solidFill>
                          <a:effectLst/>
                          <a:latin typeface="+mn-lt"/>
                          <a:ea typeface="+mn-ea"/>
                          <a:cs typeface="B Nazanin" pitchFamily="2" charset="-78"/>
                        </a:rPr>
                        <a:t>دسترس است</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تماسی دونفره یا جلسه</a:t>
                      </a:r>
                      <a:r>
                        <a:rPr lang="fa-IR" sz="1400" b="0" kern="1200" baseline="0" dirty="0" smtClean="0">
                          <a:solidFill>
                            <a:schemeClr val="dk1"/>
                          </a:solidFill>
                          <a:effectLst/>
                          <a:latin typeface="+mn-lt"/>
                          <a:ea typeface="+mn-ea"/>
                          <a:cs typeface="B Nazanin" pitchFamily="2" charset="-78"/>
                        </a:rPr>
                        <a:t> ای گروه</a:t>
                      </a:r>
                      <a:r>
                        <a:rPr lang="fa-IR" sz="1400" b="0" kern="1200" dirty="0" smtClean="0">
                          <a:solidFill>
                            <a:schemeClr val="dk1"/>
                          </a:solidFill>
                          <a:effectLst/>
                          <a:latin typeface="+mn-lt"/>
                          <a:ea typeface="+mn-ea"/>
                          <a:cs typeface="B Nazanin" pitchFamily="2" charset="-78"/>
                        </a:rPr>
                        <a:t>ی است.</a:t>
                      </a:r>
                      <a:r>
                        <a:rPr lang="ar-SA" sz="1400" b="0" kern="1200" dirty="0" smtClean="0">
                          <a:solidFill>
                            <a:schemeClr val="dk1"/>
                          </a:solidFill>
                          <a:effectLst/>
                          <a:latin typeface="+mn-lt"/>
                          <a:ea typeface="+mn-ea"/>
                          <a:cs typeface="B Nazanin" pitchFamily="2" charset="-78"/>
                        </a:rPr>
                        <a:t> نمي‌توانيد </a:t>
                      </a:r>
                      <a:r>
                        <a:rPr lang="ar-SA" sz="1400" b="0" kern="1200" dirty="0">
                          <a:solidFill>
                            <a:schemeClr val="dk1"/>
                          </a:solidFill>
                          <a:effectLst/>
                          <a:latin typeface="+mn-lt"/>
                          <a:ea typeface="+mn-ea"/>
                          <a:cs typeface="B Nazanin" pitchFamily="2" charset="-78"/>
                        </a:rPr>
                        <a:t>با او تماس </a:t>
                      </a:r>
                      <a:r>
                        <a:rPr lang="fa-IR" sz="1400" b="0" kern="1200" dirty="0" smtClean="0">
                          <a:solidFill>
                            <a:schemeClr val="dk1"/>
                          </a:solidFill>
                          <a:effectLst/>
                          <a:latin typeface="+mn-lt"/>
                          <a:ea typeface="+mn-ea"/>
                          <a:cs typeface="B Nazanin" pitchFamily="2" charset="-78"/>
                        </a:rPr>
                        <a:t>بگیری</a:t>
                      </a:r>
                      <a:r>
                        <a:rPr lang="ar-SA" sz="1400" b="0" kern="1200" dirty="0" smtClean="0">
                          <a:solidFill>
                            <a:schemeClr val="dk1"/>
                          </a:solidFill>
                          <a:effectLst/>
                          <a:latin typeface="+mn-lt"/>
                          <a:ea typeface="+mn-ea"/>
                          <a:cs typeface="B Nazanin" pitchFamily="2" charset="-78"/>
                        </a:rPr>
                        <a:t>د يا </a:t>
                      </a:r>
                      <a:r>
                        <a:rPr lang="ar-SA" sz="1400" b="0" kern="1200" dirty="0">
                          <a:solidFill>
                            <a:schemeClr val="dk1"/>
                          </a:solidFill>
                          <a:effectLst/>
                          <a:latin typeface="+mn-lt"/>
                          <a:ea typeface="+mn-ea"/>
                          <a:cs typeface="B Nazanin" pitchFamily="2" charset="-78"/>
                        </a:rPr>
                        <a:t>او را به </a:t>
                      </a:r>
                      <a:r>
                        <a:rPr lang="ar-SA" sz="1400" b="0" kern="1200" dirty="0" smtClean="0">
                          <a:solidFill>
                            <a:schemeClr val="dk1"/>
                          </a:solidFill>
                          <a:effectLst/>
                          <a:latin typeface="+mn-lt"/>
                          <a:ea typeface="+mn-ea"/>
                          <a:cs typeface="B Nazanin" pitchFamily="2" charset="-78"/>
                        </a:rPr>
                        <a:t>اتاق</a:t>
                      </a:r>
                      <a:r>
                        <a:rPr lang="fa-IR" sz="1400" b="0" kern="120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تان</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دعوت نماييد</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a:t>
                      </a:r>
                      <a:r>
                        <a:rPr lang="ar-SA" sz="1400" b="0" kern="1200" dirty="0" smtClean="0">
                          <a:solidFill>
                            <a:schemeClr val="dk1"/>
                          </a:solidFill>
                          <a:effectLst/>
                          <a:latin typeface="+mn-lt"/>
                          <a:ea typeface="+mn-ea"/>
                          <a:cs typeface="B Nazanin" pitchFamily="2" charset="-78"/>
                        </a:rPr>
                        <a:t>: کاربر </a:t>
                      </a:r>
                      <a:r>
                        <a:rPr lang="ar-SA" sz="1400" b="0" kern="1200" dirty="0">
                          <a:solidFill>
                            <a:schemeClr val="dk1"/>
                          </a:solidFill>
                          <a:effectLst/>
                          <a:latin typeface="+mn-lt"/>
                          <a:ea typeface="+mn-ea"/>
                          <a:cs typeface="B Nazanin" pitchFamily="2" charset="-78"/>
                        </a:rPr>
                        <a:t>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a:t>
                      </a:r>
                      <a:r>
                        <a:rPr lang="ar-SA" sz="1400" b="0" kern="1200" dirty="0">
                          <a:solidFill>
                            <a:schemeClr val="dk1"/>
                          </a:solidFill>
                          <a:effectLst/>
                          <a:latin typeface="+mn-lt"/>
                          <a:ea typeface="+mn-ea"/>
                          <a:cs typeface="B Nazanin" pitchFamily="2" charset="-78"/>
                        </a:rPr>
                        <a:t>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 پر</a:t>
                      </a:r>
                      <a:r>
                        <a:rPr lang="ar-SA" sz="1400" b="0" kern="1200" dirty="0" smtClean="0">
                          <a:solidFill>
                            <a:schemeClr val="dk1"/>
                          </a:solidFill>
                          <a:effectLst/>
                          <a:latin typeface="+mn-lt"/>
                          <a:ea typeface="+mn-ea"/>
                          <a:cs typeface="B Nazanin" pitchFamily="2" charset="-78"/>
                        </a:rPr>
                        <a:t>: کاربر 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چون در حال حاضر اتاقش پر از افراد دیگر است و ظرفیت فرد جدید را ندارد، نمی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ar-SA" sz="1400" b="1" kern="1200" dirty="0" smtClean="0">
                          <a:solidFill>
                            <a:srgbClr val="0070C0"/>
                          </a:solidFill>
                          <a:effectLst/>
                          <a:latin typeface="+mn-lt"/>
                          <a:ea typeface="+mn-ea"/>
                          <a:cs typeface="B Nazanin" pitchFamily="2" charset="-78"/>
                        </a:rPr>
                        <a:t>قفل</a:t>
                      </a:r>
                      <a:r>
                        <a:rPr lang="fa-IR" sz="1400" b="1" kern="1200" dirty="0" smtClean="0">
                          <a:solidFill>
                            <a:srgbClr val="0070C0"/>
                          </a:solidFill>
                          <a:effectLst/>
                          <a:latin typeface="+mn-lt"/>
                          <a:ea typeface="+mn-ea"/>
                          <a:cs typeface="B Nazanin" pitchFamily="2" charset="-78"/>
                        </a:rPr>
                        <a:t> شده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a:t>
                      </a:r>
                      <a:r>
                        <a:rPr lang="ar-SA" sz="1400" b="0" kern="1200" dirty="0" smtClean="0">
                          <a:solidFill>
                            <a:schemeClr val="dk1"/>
                          </a:solidFill>
                          <a:effectLst/>
                          <a:latin typeface="+mn-lt"/>
                          <a:ea typeface="+mn-ea"/>
                          <a:cs typeface="B Nazanin" pitchFamily="2" charset="-78"/>
                        </a:rPr>
                        <a:t>اتاق</a:t>
                      </a:r>
                      <a:r>
                        <a:rPr lang="fa-IR" sz="1400" b="0" kern="1200" baseline="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است اما چون در</a:t>
                      </a:r>
                      <a:r>
                        <a:rPr lang="ar-SA" sz="1400" b="0" kern="1200" dirty="0" smtClean="0">
                          <a:solidFill>
                            <a:schemeClr val="dk1"/>
                          </a:solidFill>
                          <a:effectLst/>
                          <a:latin typeface="+mn-lt"/>
                          <a:ea typeface="+mn-ea"/>
                          <a:cs typeface="B Nazanin" pitchFamily="2" charset="-78"/>
                        </a:rPr>
                        <a:t> اتاق</a:t>
                      </a:r>
                      <a:r>
                        <a:rPr lang="fa-IR" sz="1400" b="0" kern="1200" dirty="0" smtClean="0">
                          <a:solidFill>
                            <a:schemeClr val="dk1"/>
                          </a:solidFill>
                          <a:effectLst/>
                          <a:latin typeface="+mn-lt"/>
                          <a:ea typeface="+mn-ea"/>
                          <a:cs typeface="B Nazanin" pitchFamily="2" charset="-78"/>
                        </a:rPr>
                        <a:t>ش را</a:t>
                      </a:r>
                      <a:r>
                        <a:rPr lang="ar-SA" sz="1400" b="0" kern="1200" dirty="0" smtClean="0">
                          <a:solidFill>
                            <a:schemeClr val="dk1"/>
                          </a:solidFill>
                          <a:effectLst/>
                          <a:latin typeface="+mn-lt"/>
                          <a:ea typeface="+mn-ea"/>
                          <a:cs typeface="B Nazanin" pitchFamily="2" charset="-78"/>
                        </a:rPr>
                        <a:t> قفل</a:t>
                      </a:r>
                      <a:r>
                        <a:rPr lang="fa-IR" sz="1400" b="0" kern="1200" dirty="0" smtClean="0">
                          <a:solidFill>
                            <a:schemeClr val="dk1"/>
                          </a:solidFill>
                          <a:effectLst/>
                          <a:latin typeface="+mn-lt"/>
                          <a:ea typeface="+mn-ea"/>
                          <a:cs typeface="B Nazanin" pitchFamily="2" charset="-78"/>
                        </a:rPr>
                        <a:t> کرده،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امکان 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با </a:t>
                      </a:r>
                      <a:r>
                        <a:rPr lang="fa-IR" sz="1400" b="0" kern="1200" dirty="0" smtClean="0">
                          <a:solidFill>
                            <a:schemeClr val="dk1"/>
                          </a:solidFill>
                          <a:effectLst/>
                          <a:latin typeface="+mn-lt"/>
                          <a:ea typeface="+mn-ea"/>
                          <a:cs typeface="B Nazanin" pitchFamily="2" charset="-78"/>
                        </a:rPr>
                        <a:t>او یا ورود به اتاق</a:t>
                      </a:r>
                      <a:r>
                        <a:rPr lang="fa-IR" sz="1400" b="0" kern="1200" baseline="0" dirty="0" smtClean="0">
                          <a:solidFill>
                            <a:schemeClr val="dk1"/>
                          </a:solidFill>
                          <a:effectLst/>
                          <a:latin typeface="+mn-lt"/>
                          <a:ea typeface="+mn-ea"/>
                          <a:cs typeface="B Nazanin" pitchFamily="2" charset="-78"/>
                        </a:rPr>
                        <a:t> جلسه اش </a:t>
                      </a:r>
                      <a:r>
                        <a:rPr lang="ar-SA" sz="1400" b="0" kern="1200" dirty="0" smtClean="0">
                          <a:solidFill>
                            <a:schemeClr val="dk1"/>
                          </a:solidFill>
                          <a:effectLst/>
                          <a:latin typeface="+mn-lt"/>
                          <a:ea typeface="+mn-ea"/>
                          <a:cs typeface="B Nazanin" pitchFamily="2" charset="-78"/>
                        </a:rPr>
                        <a:t>را ن</a:t>
                      </a:r>
                      <a:r>
                        <a:rPr lang="fa-IR" sz="1400" b="0" kern="1200" dirty="0" smtClean="0">
                          <a:solidFill>
                            <a:schemeClr val="dk1"/>
                          </a:solidFill>
                          <a:effectLst/>
                          <a:latin typeface="+mn-lt"/>
                          <a:ea typeface="+mn-ea"/>
                          <a:cs typeface="B Nazanin" pitchFamily="2" charset="-78"/>
                        </a:rPr>
                        <a:t>دارید</a:t>
                      </a:r>
                      <a:r>
                        <a:rPr lang="ar-SA" sz="1400" b="0" kern="1200" dirty="0" smtClean="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en-US" sz="1400" b="0" kern="1200" dirty="0">
                          <a:solidFill>
                            <a:schemeClr val="dk1"/>
                          </a:solidFill>
                          <a:effectLst/>
                          <a:latin typeface="+mn-lt"/>
                          <a:ea typeface="+mn-ea"/>
                          <a:cs typeface="B Nazanin" pitchFamily="2" charset="-78"/>
                        </a:rPr>
                        <a:t> </a:t>
                      </a: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fa-IR" sz="1400" b="1" kern="1200" dirty="0" smtClean="0">
                          <a:solidFill>
                            <a:srgbClr val="0070C0"/>
                          </a:solidFill>
                          <a:effectLst/>
                          <a:latin typeface="+mn-lt"/>
                          <a:ea typeface="+mn-ea"/>
                          <a:cs typeface="B Nazanin" pitchFamily="2" charset="-78"/>
                        </a:rPr>
                        <a:t>محافظت شده با </a:t>
                      </a:r>
                      <a:r>
                        <a:rPr lang="ar-SA" sz="1400" b="1" kern="1200" dirty="0" smtClean="0">
                          <a:solidFill>
                            <a:srgbClr val="0070C0"/>
                          </a:solidFill>
                          <a:effectLst/>
                          <a:latin typeface="+mn-lt"/>
                          <a:ea typeface="+mn-ea"/>
                          <a:cs typeface="B Nazanin" pitchFamily="2" charset="-78"/>
                        </a:rPr>
                        <a:t>رمز</a:t>
                      </a:r>
                      <a:r>
                        <a:rPr lang="fa-IR" sz="1400" b="1" kern="1200" dirty="0" smtClean="0">
                          <a:solidFill>
                            <a:srgbClr val="0070C0"/>
                          </a:solidFill>
                          <a:effectLst/>
                          <a:latin typeface="+mn-lt"/>
                          <a:ea typeface="+mn-ea"/>
                          <a:cs typeface="B Nazanin" pitchFamily="2" charset="-78"/>
                        </a:rPr>
                        <a:t> عبور</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اتاق </a:t>
                      </a:r>
                      <a:r>
                        <a:rPr lang="fa-IR" sz="1400" b="0" kern="1200" dirty="0" smtClean="0">
                          <a:solidFill>
                            <a:schemeClr val="dk1"/>
                          </a:solidFill>
                          <a:effectLst/>
                          <a:latin typeface="+mn-lt"/>
                          <a:ea typeface="+mn-ea"/>
                          <a:cs typeface="B Nazanin" pitchFamily="2" charset="-78"/>
                        </a:rPr>
                        <a:t>جلسه </a:t>
                      </a:r>
                      <a:r>
                        <a:rPr lang="ar-SA" sz="1400" b="0" kern="1200" dirty="0" smtClean="0">
                          <a:solidFill>
                            <a:schemeClr val="dk1"/>
                          </a:solidFill>
                          <a:effectLst/>
                          <a:latin typeface="+mn-lt"/>
                          <a:ea typeface="+mn-ea"/>
                          <a:cs typeface="B Nazanin" pitchFamily="2" charset="-78"/>
                        </a:rPr>
                        <a:t>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است </a:t>
                      </a:r>
                      <a:r>
                        <a:rPr lang="ar-SA" sz="1400" b="0" kern="1200" dirty="0" smtClean="0">
                          <a:solidFill>
                            <a:schemeClr val="dk1"/>
                          </a:solidFill>
                          <a:effectLst/>
                          <a:latin typeface="+mn-lt"/>
                          <a:ea typeface="+mn-ea"/>
                          <a:cs typeface="B Nazanin" pitchFamily="2" charset="-78"/>
                        </a:rPr>
                        <a:t>و</a:t>
                      </a:r>
                      <a:r>
                        <a:rPr lang="fa-IR" sz="1400" b="0" kern="1200" dirty="0" smtClean="0">
                          <a:solidFill>
                            <a:schemeClr val="dk1"/>
                          </a:solidFill>
                          <a:effectLst/>
                          <a:latin typeface="+mn-lt"/>
                          <a:ea typeface="+mn-ea"/>
                          <a:cs typeface="B Nazanin" pitchFamily="2" charset="-78"/>
                        </a:rPr>
                        <a:t>لی برای ورود به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اتاقش </a:t>
                      </a:r>
                      <a:r>
                        <a:rPr lang="ar-SA" sz="1400" b="0" kern="1200" dirty="0" smtClean="0">
                          <a:solidFill>
                            <a:schemeClr val="dk1"/>
                          </a:solidFill>
                          <a:effectLst/>
                          <a:latin typeface="+mn-lt"/>
                          <a:ea typeface="+mn-ea"/>
                          <a:cs typeface="B Nazanin" pitchFamily="2" charset="-78"/>
                        </a:rPr>
                        <a:t>رمز </a:t>
                      </a:r>
                      <a:r>
                        <a:rPr lang="ar-SA" sz="1400" b="0" kern="1200" dirty="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گذاشته است</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شما</a:t>
                      </a:r>
                      <a:r>
                        <a:rPr lang="ar-SA" sz="1400" b="0" kern="1200" dirty="0" smtClean="0">
                          <a:solidFill>
                            <a:schemeClr val="dk1"/>
                          </a:solidFill>
                          <a:effectLst/>
                          <a:latin typeface="+mn-lt"/>
                          <a:ea typeface="+mn-ea"/>
                          <a:cs typeface="B Nazanin" pitchFamily="2" charset="-78"/>
                        </a:rPr>
                        <a:t> در </a:t>
                      </a:r>
                      <a:r>
                        <a:rPr lang="ar-SA" sz="1400" b="0" kern="1200" dirty="0">
                          <a:solidFill>
                            <a:schemeClr val="dk1"/>
                          </a:solidFill>
                          <a:effectLst/>
                          <a:latin typeface="+mn-lt"/>
                          <a:ea typeface="+mn-ea"/>
                          <a:cs typeface="B Nazanin" pitchFamily="2" charset="-78"/>
                        </a:rPr>
                        <a:t>صورت </a:t>
                      </a:r>
                      <a:r>
                        <a:rPr lang="fa-IR" sz="1400" b="0" kern="1200" dirty="0" smtClean="0">
                          <a:solidFill>
                            <a:schemeClr val="dk1"/>
                          </a:solidFill>
                          <a:effectLst/>
                          <a:latin typeface="+mn-lt"/>
                          <a:ea typeface="+mn-ea"/>
                          <a:cs typeface="B Nazanin" pitchFamily="2" charset="-78"/>
                        </a:rPr>
                        <a:t>دانستن</a:t>
                      </a:r>
                      <a:r>
                        <a:rPr lang="ar-SA" sz="1400" b="0" kern="1200" dirty="0" smtClean="0">
                          <a:solidFill>
                            <a:schemeClr val="dk1"/>
                          </a:solidFill>
                          <a:effectLst/>
                          <a:latin typeface="+mn-lt"/>
                          <a:ea typeface="+mn-ea"/>
                          <a:cs typeface="B Nazanin" pitchFamily="2" charset="-78"/>
                        </a:rPr>
                        <a:t> رمز</a:t>
                      </a:r>
                      <a:r>
                        <a:rPr lang="fa-IR" sz="1400" b="0" kern="120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می</a:t>
                      </a:r>
                      <a:r>
                        <a:rPr lang="fa-IR" sz="1400" b="0" kern="1200" baseline="0" dirty="0" smtClean="0">
                          <a:solidFill>
                            <a:schemeClr val="dk1"/>
                          </a:solidFill>
                          <a:effectLst/>
                          <a:latin typeface="+mn-lt"/>
                          <a:ea typeface="+mn-ea"/>
                          <a:cs typeface="B Nazanin" pitchFamily="2" charset="-78"/>
                        </a:rPr>
                        <a:t> توانید</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وارد</a:t>
                      </a:r>
                      <a:r>
                        <a:rPr lang="fa-IR" sz="1400" b="0" kern="1200" baseline="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اتا</a:t>
                      </a:r>
                      <a:r>
                        <a:rPr lang="fa-IR" sz="1400" b="0" kern="1200" dirty="0" smtClean="0">
                          <a:solidFill>
                            <a:schemeClr val="dk1"/>
                          </a:solidFill>
                          <a:effectLst/>
                          <a:latin typeface="+mn-lt"/>
                          <a:ea typeface="+mn-ea"/>
                          <a:cs typeface="B Nazanin" pitchFamily="2" charset="-78"/>
                        </a:rPr>
                        <a:t>قش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ب</a:t>
                      </a:r>
                      <a:r>
                        <a:rPr lang="ar-SA" sz="1400" b="0" kern="1200" dirty="0" smtClean="0">
                          <a:solidFill>
                            <a:schemeClr val="dk1"/>
                          </a:solidFill>
                          <a:effectLst/>
                          <a:latin typeface="+mn-lt"/>
                          <a:ea typeface="+mn-ea"/>
                          <a:cs typeface="B Nazanin" pitchFamily="2" charset="-78"/>
                        </a:rPr>
                        <a:t>شويد</a:t>
                      </a:r>
                      <a:r>
                        <a:rPr lang="ar-SA" sz="1400" b="0" kern="1200" dirty="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lnSpc>
                          <a:spcPct val="115000"/>
                        </a:lnSpc>
                        <a:spcBef>
                          <a:spcPts val="0"/>
                        </a:spcBef>
                        <a:spcAft>
                          <a:spcPts val="1000"/>
                        </a:spcAft>
                      </a:pPr>
                      <a:r>
                        <a:rPr lang="en-US" sz="1400" b="1" kern="1200" dirty="0">
                          <a:solidFill>
                            <a:srgbClr val="0070C0"/>
                          </a:solidFill>
                          <a:effectLst/>
                          <a:latin typeface="+mn-lt"/>
                          <a:ea typeface="+mn-ea"/>
                          <a:cs typeface="B Nazanin" pitchFamily="2" charset="-78"/>
                        </a:rPr>
                        <a:t>Legacy</a:t>
                      </a:r>
                      <a:r>
                        <a:rPr lang="ar-SA" sz="1400" b="0" kern="1200" dirty="0">
                          <a:solidFill>
                            <a:schemeClr val="dk1"/>
                          </a:solidFill>
                          <a:effectLst/>
                          <a:latin typeface="+mn-lt"/>
                          <a:ea typeface="+mn-ea"/>
                          <a:cs typeface="B Nazanin" pitchFamily="2" charset="-78"/>
                        </a:rPr>
                        <a:t>: اين نوع پايانه، از نوع پايانه­هاي قديمي است که از تکنولوژي‌هاي ديگري غير از شوکا استفاده مي‌نمايد.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75795" y="1687033"/>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3732" y="2057400"/>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88495" y="2504469"/>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375795" y="2950534"/>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67857" y="3473301"/>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79606" y="400924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7379605" y="444512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7367857" y="4904336"/>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18" y="1526562"/>
            <a:ext cx="2934110" cy="36009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صوتی</a:t>
            </a:r>
            <a:endParaRPr lang="en-US" sz="2800" dirty="0"/>
          </a:p>
        </p:txBody>
      </p:sp>
      <p:sp>
        <p:nvSpPr>
          <p:cNvPr id="7" name="TextBox 6"/>
          <p:cNvSpPr txBox="1"/>
          <p:nvPr/>
        </p:nvSpPr>
        <p:spPr>
          <a:xfrm>
            <a:off x="3669065" y="198103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2819400" y="2165704"/>
            <a:ext cx="8496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5623" y="2849913"/>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2438400" y="3034579"/>
            <a:ext cx="1227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65623" y="3149187"/>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2673827" y="333385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65623" y="4184816"/>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2438400" y="4369482"/>
            <a:ext cx="1227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65623" y="152400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3279507" y="170866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14800" y="1524000"/>
            <a:ext cx="4469773" cy="310854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بخش تست صدا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جهت تست میکروفن، روی این دکمه کلیک کنید تا صدایتان ضبط شود. سپس شروع به صحبت کنید و چند لحظه بعد، دوباره روی همین دکمه کلیک کنید تا صدای ضبط شده‌تان را بشنوید و از صحت ارتباط میکروفون و بلندگو اطمینان یابید.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اگر میکروفون سالم باشد، شدت صدای دریافتی میکروفن در هر لحظه را در این نوار می‌بینید. </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برای تست مجزای بلندگو، روی این دکمه کلیک کنید. اگر صدای زنگ نرم افزار را شنیدید، یعنی بلندگویتان سالم است.</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بستن پنجره</a:t>
            </a:r>
          </a:p>
        </p:txBody>
      </p:sp>
      <p:sp>
        <p:nvSpPr>
          <p:cNvPr id="29" name="Rectangle 28"/>
          <p:cNvSpPr/>
          <p:nvPr/>
        </p:nvSpPr>
        <p:spPr>
          <a:xfrm>
            <a:off x="2539624" y="4850249"/>
            <a:ext cx="5577331"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میکروفون یا بلندگو کار نمی‌کنند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میکروفن و بلندگو کار می‌کنند اما در حین کنفرانس کار نمی‌کنند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13254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60" y="1479869"/>
            <a:ext cx="2934110" cy="361047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تصویری</a:t>
            </a:r>
            <a:endParaRPr lang="en-US" sz="2800" dirty="0"/>
          </a:p>
        </p:txBody>
      </p:sp>
      <p:sp>
        <p:nvSpPr>
          <p:cNvPr id="21" name="TextBox 20"/>
          <p:cNvSpPr txBox="1"/>
          <p:nvPr/>
        </p:nvSpPr>
        <p:spPr>
          <a:xfrm>
            <a:off x="79958" y="1961227"/>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418818" y="2145893"/>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958" y="2993568"/>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418818" y="3178234"/>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958" y="2562100"/>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418818" y="2746766"/>
            <a:ext cx="1105182" cy="8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19800" y="1524000"/>
            <a:ext cx="2488573" cy="246221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 </a:t>
            </a:r>
            <a:r>
              <a:rPr lang="fa-IR" sz="1400" dirty="0" smtClean="0">
                <a:cs typeface="B Nazanin" pitchFamily="2" charset="-78"/>
              </a:rPr>
              <a:t>بخش تست دوربین</a:t>
            </a:r>
          </a:p>
          <a:p>
            <a:pPr algn="just" rtl="1"/>
            <a:endParaRPr lang="fa-IR" sz="1400" dirty="0" smtClean="0">
              <a:cs typeface="B Nazanin" pitchFamily="2" charset="-78"/>
            </a:endParaRPr>
          </a:p>
          <a:p>
            <a:pPr algn="just" rtl="1"/>
            <a:r>
              <a:rPr lang="en-US" sz="1400" dirty="0" smtClean="0">
                <a:solidFill>
                  <a:srgbClr val="FF0000"/>
                </a:solidFill>
              </a:rPr>
              <a:t>2</a:t>
            </a:r>
            <a:r>
              <a:rPr lang="fa-IR" sz="1400" dirty="0" smtClean="0">
                <a:solidFill>
                  <a:srgbClr val="FF0000"/>
                </a:solidFill>
              </a:rPr>
              <a:t>- </a:t>
            </a:r>
            <a:r>
              <a:rPr lang="fa-IR" sz="1400" dirty="0" smtClean="0">
                <a:cs typeface="B Nazanin" pitchFamily="2" charset="-78"/>
              </a:rPr>
              <a:t>با کلیک روی این دکمه، ویدئوی دریافتی ویندوز از دوربین، در پنجره زیرین نمایش داده می‌شود.</a:t>
            </a:r>
          </a:p>
          <a:p>
            <a:pPr algn="just" rtl="1"/>
            <a:endParaRPr lang="fa-IR" sz="1400" dirty="0" smtClean="0">
              <a:cs typeface="B Nazanin" pitchFamily="2" charset="-78"/>
            </a:endParaRPr>
          </a:p>
          <a:p>
            <a:pPr algn="just" rtl="1"/>
            <a:r>
              <a:rPr lang="en-US" sz="1400" dirty="0" smtClean="0">
                <a:solidFill>
                  <a:srgbClr val="FF0000"/>
                </a:solidFill>
              </a:rPr>
              <a:t>3</a:t>
            </a:r>
            <a:r>
              <a:rPr lang="fa-IR" sz="1400" dirty="0" smtClean="0">
                <a:solidFill>
                  <a:srgbClr val="FF0000"/>
                </a:solidFill>
              </a:rPr>
              <a:t>- </a:t>
            </a:r>
            <a:r>
              <a:rPr lang="fa-IR" sz="1400" dirty="0" smtClean="0">
                <a:cs typeface="B Nazanin" pitchFamily="2" charset="-78"/>
              </a:rPr>
              <a:t>پنجره نمایش ویدئوی دوربین</a:t>
            </a:r>
            <a:endParaRPr lang="en-US" sz="1400" dirty="0" smtClean="0">
              <a:cs typeface="B Nazanin" pitchFamily="2" charset="-78"/>
            </a:endParaRPr>
          </a:p>
          <a:p>
            <a:pPr algn="just" rtl="1"/>
            <a:endParaRPr lang="en-US" sz="1400" dirty="0" smtClean="0">
              <a:cs typeface="B Nazanin" pitchFamily="2" charset="-78"/>
            </a:endParaRPr>
          </a:p>
          <a:p>
            <a:pPr algn="just" rtl="1"/>
            <a:r>
              <a:rPr lang="en-US" sz="1400" dirty="0">
                <a:solidFill>
                  <a:srgbClr val="FF0000"/>
                </a:solidFill>
              </a:rPr>
              <a:t>4</a:t>
            </a:r>
            <a:r>
              <a:rPr lang="fa-IR" sz="1400" dirty="0">
                <a:solidFill>
                  <a:srgbClr val="FF0000"/>
                </a:solidFill>
              </a:rPr>
              <a:t>-</a:t>
            </a:r>
            <a:r>
              <a:rPr lang="fa-IR" sz="1400" dirty="0">
                <a:cs typeface="B Nazanin" pitchFamily="2" charset="-78"/>
              </a:rPr>
              <a:t> بخش تست صدا</a:t>
            </a:r>
          </a:p>
          <a:p>
            <a:pPr algn="just" rtl="1"/>
            <a:endParaRPr lang="en-US" sz="1400" dirty="0">
              <a:solidFill>
                <a:srgbClr val="FF0000"/>
              </a:solidFill>
            </a:endParaRPr>
          </a:p>
          <a:p>
            <a:pPr algn="just" rtl="1"/>
            <a:r>
              <a:rPr lang="fa-IR" sz="1400" dirty="0">
                <a:solidFill>
                  <a:srgbClr val="FF0000"/>
                </a:solidFill>
              </a:rPr>
              <a:t>5-</a:t>
            </a:r>
            <a:r>
              <a:rPr lang="fa-IR" sz="1400" dirty="0">
                <a:solidFill>
                  <a:srgbClr val="FF0000"/>
                </a:solidFill>
                <a:cs typeface="B Nazanin" pitchFamily="2" charset="-78"/>
              </a:rPr>
              <a:t> </a:t>
            </a:r>
            <a:r>
              <a:rPr lang="fa-IR" sz="1400" dirty="0">
                <a:cs typeface="B Nazanin" pitchFamily="2" charset="-78"/>
              </a:rPr>
              <a:t>بستن </a:t>
            </a:r>
            <a:r>
              <a:rPr lang="fa-IR" sz="1400" dirty="0" smtClean="0">
                <a:cs typeface="B Nazanin" pitchFamily="2" charset="-78"/>
              </a:rPr>
              <a:t>پنجره</a:t>
            </a:r>
            <a:endParaRPr lang="fa-IR" sz="1400" dirty="0">
              <a:cs typeface="B Nazanin" pitchFamily="2" charset="-78"/>
            </a:endParaRPr>
          </a:p>
        </p:txBody>
      </p:sp>
      <p:sp>
        <p:nvSpPr>
          <p:cNvPr id="29" name="TextBox 28"/>
          <p:cNvSpPr txBox="1"/>
          <p:nvPr/>
        </p:nvSpPr>
        <p:spPr>
          <a:xfrm>
            <a:off x="3752190" y="1945413"/>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2895600" y="2130079"/>
            <a:ext cx="8565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48748" y="150025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3362632" y="168491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05200" y="4850249"/>
            <a:ext cx="4611755"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ندارید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دارید اما در حین کنفرانس ندارید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57583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35" y="1719967"/>
            <a:ext cx="2934110" cy="414395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sp>
        <p:nvSpPr>
          <p:cNvPr id="5" name="TextBox 4"/>
          <p:cNvSpPr txBox="1"/>
          <p:nvPr/>
        </p:nvSpPr>
        <p:spPr>
          <a:xfrm>
            <a:off x="3675990" y="28597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3044434"/>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3315200"/>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3286432" y="3499866"/>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23540" y="3808025"/>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3992691"/>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3540" y="425335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443801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23540"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1905000" y="5020891"/>
            <a:ext cx="1718540"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540"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3286432"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83982"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3297866"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1690255"/>
            <a:ext cx="4012573" cy="3970318"/>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آدرس ایمیل شما جهت پاسخگویی به‌صورت ایمیل توسط واحد پشتیبانی. (اگر آدرس ایمیل خود را در پروفایل‌تان ثبت کنید، به‌طورخودکار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p>
          <a:p>
            <a:pPr algn="ctr" rtl="1"/>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بر روی دکمه ارسال خطا، گزارش جزئیات کارکرد نرم‌افزار برای واحد پشتیبانی ارسال می‌شود اما اگر راجع به زمان، علت یا شکل بروز خطا نکته‌ای دارید، می‌توانید آنرا در این قسمت وارد کنید.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بستن پنجره </a:t>
            </a:r>
            <a:endParaRPr lang="fa-IR" sz="1400" dirty="0">
              <a:cs typeface="B Nazanin" pitchFamily="2" charset="-78"/>
            </a:endParaRPr>
          </a:p>
        </p:txBody>
      </p: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394" y="848327"/>
            <a:ext cx="5211618" cy="590528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22972"/>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392304"/>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نشان‌دهنده‌ی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مخاطبین‌تان نباشد، می‌توانید با کلیک بر روی این علامت، وی را به لیست مخاطبین‌تان اضافه کنید تا از این پس برای تماس با وی یا دعوتش به جلسات‌تان، نیازی به جستجوی وی نداشته باشید. اما اگر فرد در لیست مخاطبین شما باشد، بجای این علامت، علامت </a:t>
            </a:r>
            <a:r>
              <a:rPr lang="en-US" sz="1400" dirty="0" smtClean="0">
                <a:cs typeface="B Nazanin" pitchFamily="2" charset="-78"/>
              </a:rPr>
              <a:t>X</a:t>
            </a:r>
            <a:r>
              <a:rPr lang="fa-IR" sz="1400" dirty="0" smtClean="0">
                <a:cs typeface="B Nazanin" pitchFamily="2" charset="-78"/>
              </a:rPr>
              <a:t> را می‌بینید که با کلیک بر روی آن، نام فرد از لیست مخاطبین شما حذف می‌شود.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یکی دیگر از راه‌های تماس با افراد، تماس با این شماره از طریق سربرگ شماره‌گیر است.</a:t>
            </a:r>
          </a:p>
          <a:p>
            <a:pPr algn="just" rtl="1"/>
            <a:r>
              <a:rPr lang="fa-IR" sz="1400" dirty="0" smtClean="0">
                <a:solidFill>
                  <a:srgbClr val="FF0000"/>
                </a:solidFill>
              </a:rPr>
              <a:t>6- </a:t>
            </a:r>
            <a:r>
              <a:rPr lang="fa-IR" sz="1400" dirty="0" smtClean="0">
                <a:cs typeface="B Nazanin" pitchFamily="2" charset="-78"/>
              </a:rPr>
              <a:t>با کلیک بر روی این دکمه تماس تصویری با فرد مورد نظر برقرار می‌گردد.</a:t>
            </a:r>
          </a:p>
          <a:p>
            <a:pPr algn="just" rtl="1"/>
            <a:r>
              <a:rPr lang="fa-IR" sz="1400" dirty="0" smtClean="0">
                <a:solidFill>
                  <a:srgbClr val="FF0000"/>
                </a:solidFill>
              </a:rPr>
              <a:t>7-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تماس </a:t>
            </a:r>
            <a:r>
              <a:rPr lang="fa-IR" sz="1400" dirty="0" smtClean="0">
                <a:cs typeface="B Nazanin" pitchFamily="2" charset="-78"/>
              </a:rPr>
              <a:t>صوتی </a:t>
            </a:r>
            <a:r>
              <a:rPr lang="fa-IR" sz="1400" dirty="0">
                <a:cs typeface="B Nazanin" pitchFamily="2" charset="-78"/>
              </a:rPr>
              <a:t>با فرد مورد نظر برقرار </a:t>
            </a:r>
            <a:r>
              <a:rPr lang="fa-IR" sz="1400" dirty="0" smtClean="0">
                <a:cs typeface="B Nazanin" pitchFamily="2" charset="-78"/>
              </a:rPr>
              <a:t>می‌گردد</a:t>
            </a:r>
            <a:r>
              <a:rPr lang="fa-IR" sz="1400" dirty="0">
                <a:cs typeface="B Nazanin" pitchFamily="2" charset="-78"/>
              </a:rPr>
              <a:t>.</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a:t>
            </a:r>
            <a:r>
              <a:rPr lang="fa-IR" sz="1400" dirty="0" smtClean="0">
                <a:cs typeface="B Nazanin" pitchFamily="2" charset="-78"/>
              </a:rPr>
              <a:t>می‌توانید پیام متنی ارسال/ 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16" y="762000"/>
            <a:ext cx="5244963" cy="599161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ارسال پیام متنی</a:t>
            </a:r>
            <a:endParaRPr lang="en-US" sz="2800" dirty="0"/>
          </a:p>
        </p:txBody>
      </p:sp>
      <p:sp>
        <p:nvSpPr>
          <p:cNvPr id="29" name="Rectangle 28"/>
          <p:cNvSpPr/>
          <p:nvPr/>
        </p:nvSpPr>
        <p:spPr>
          <a:xfrm>
            <a:off x="417143" y="1056564"/>
            <a:ext cx="5336867" cy="2677656"/>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پنجره نمایش پیامهای ردوبدل شده بین شما و این فرد</a:t>
            </a:r>
          </a:p>
          <a:p>
            <a:pPr algn="just" rtl="1"/>
            <a:endParaRPr lang="fa-IR" sz="1400" dirty="0" smtClean="0">
              <a:cs typeface="B Nazanin" pitchFamily="2" charset="-78"/>
            </a:endParaRPr>
          </a:p>
          <a:p>
            <a:pPr algn="just" rtl="1"/>
            <a:r>
              <a:rPr lang="fa-IR" sz="1400" dirty="0">
                <a:solidFill>
                  <a:srgbClr val="FF0000"/>
                </a:solidFill>
              </a:rPr>
              <a:t>2- </a:t>
            </a:r>
            <a:r>
              <a:rPr lang="fa-IR" sz="1400" dirty="0" smtClean="0">
                <a:cs typeface="B Nazanin" pitchFamily="2" charset="-78"/>
              </a:rPr>
              <a:t>اگر قصد دارید پیام جدیدی برای این فرد ارسال کنید، </a:t>
            </a:r>
            <a:r>
              <a:rPr lang="fa-IR" sz="1400" dirty="0">
                <a:cs typeface="B Nazanin" pitchFamily="2" charset="-78"/>
              </a:rPr>
              <a:t>آ</a:t>
            </a:r>
            <a:r>
              <a:rPr lang="fa-IR" sz="1400" dirty="0" smtClean="0">
                <a:cs typeface="B Nazanin" pitchFamily="2" charset="-78"/>
              </a:rPr>
              <a:t>نرا اینجا تایپ کنید تا اگر آنلاین است آن را هم اکنون ببیند وگرنه به محض آنلاین شدنش آن را دریافت می‌کند.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پس از تایپ متن پیام مورد نظرتان این دکمه را کلیک کنید (یا دکمه </a:t>
            </a:r>
            <a:r>
              <a:rPr lang="en-US" sz="1400" dirty="0" smtClean="0">
                <a:cs typeface="B Nazanin" pitchFamily="2" charset="-78"/>
              </a:rPr>
              <a:t>Enter</a:t>
            </a:r>
            <a:r>
              <a:rPr lang="fa-IR" sz="1400" dirty="0" smtClean="0">
                <a:cs typeface="B Nazanin" pitchFamily="2" charset="-78"/>
              </a:rPr>
              <a:t> را فشار دهید) تا پیامتان ارسال شود.</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پس از اتمام ردوبدل پیام روی این دکمه کلیک کنید تا پنجره تماس تصویری با این فرد ظاهر شود.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اگر می خواهید برای این فرد فایلی ارسال کنید روی این دکمه کلیک کنید.</a:t>
            </a:r>
            <a:endParaRPr lang="fa-IR" sz="1400" dirty="0">
              <a:solidFill>
                <a:srgbClr val="FF0000"/>
              </a:solidFill>
              <a:cs typeface="B Nazanin" pitchFamily="2" charset="-78"/>
            </a:endParaRPr>
          </a:p>
        </p:txBody>
      </p:sp>
      <p:sp>
        <p:nvSpPr>
          <p:cNvPr id="54" name="TextBox 53"/>
          <p:cNvSpPr txBox="1"/>
          <p:nvPr/>
        </p:nvSpPr>
        <p:spPr>
          <a:xfrm>
            <a:off x="2854823" y="5900676"/>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5" name="Straight Arrow Connector 54"/>
          <p:cNvCxnSpPr>
            <a:stCxn id="54" idx="3"/>
          </p:cNvCxnSpPr>
          <p:nvPr/>
        </p:nvCxnSpPr>
        <p:spPr>
          <a:xfrm>
            <a:off x="3193683" y="6085342"/>
            <a:ext cx="1987917" cy="340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68471" y="629532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57" name="Straight Arrow Connector 56"/>
          <p:cNvCxnSpPr>
            <a:stCxn id="56" idx="3"/>
          </p:cNvCxnSpPr>
          <p:nvPr/>
        </p:nvCxnSpPr>
        <p:spPr>
          <a:xfrm>
            <a:off x="3207331" y="6479990"/>
            <a:ext cx="5612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452340" y="4022972"/>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59" name="Straight Arrow Connector 58"/>
          <p:cNvCxnSpPr>
            <a:stCxn id="58" idx="2"/>
          </p:cNvCxnSpPr>
          <p:nvPr/>
        </p:nvCxnSpPr>
        <p:spPr>
          <a:xfrm>
            <a:off x="5621770" y="4392304"/>
            <a:ext cx="0" cy="332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84274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61" name="Straight Arrow Connector 60"/>
          <p:cNvCxnSpPr>
            <a:stCxn id="60" idx="2"/>
          </p:cNvCxnSpPr>
          <p:nvPr/>
        </p:nvCxnSpPr>
        <p:spPr>
          <a:xfrm>
            <a:off x="5012170" y="4391991"/>
            <a:ext cx="0" cy="163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733800" y="4024952"/>
            <a:ext cx="338860" cy="369332"/>
          </a:xfrm>
          <a:prstGeom prst="rect">
            <a:avLst/>
          </a:prstGeom>
          <a:noFill/>
        </p:spPr>
        <p:txBody>
          <a:bodyPr wrap="square" rtlCol="0">
            <a:spAutoFit/>
          </a:bodyPr>
          <a:lstStyle/>
          <a:p>
            <a:r>
              <a:rPr lang="fa-IR" dirty="0">
                <a:solidFill>
                  <a:srgbClr val="FF0000"/>
                </a:solidFill>
              </a:rPr>
              <a:t>3</a:t>
            </a:r>
            <a:endParaRPr lang="en-US" dirty="0">
              <a:solidFill>
                <a:srgbClr val="FF0000"/>
              </a:solidFill>
            </a:endParaRPr>
          </a:p>
        </p:txBody>
      </p:sp>
      <p:cxnSp>
        <p:nvCxnSpPr>
          <p:cNvPr id="64" name="Straight Arrow Connector 63"/>
          <p:cNvCxnSpPr>
            <a:stCxn id="63" idx="2"/>
          </p:cNvCxnSpPr>
          <p:nvPr/>
        </p:nvCxnSpPr>
        <p:spPr>
          <a:xfrm>
            <a:off x="3903230" y="4394284"/>
            <a:ext cx="0" cy="163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778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5468</TotalTime>
  <Words>4666</Words>
  <Application>Microsoft Office PowerPoint</Application>
  <PresentationFormat>On-screen Show (4:3)</PresentationFormat>
  <Paragraphs>525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راهنمای صفحه ورود به نرم افزار</vt:lpstr>
      <vt:lpstr>راهنمای اجزای عمومی پنجره نرم‌افزار</vt:lpstr>
      <vt:lpstr>راهنمای سربرگ لیست مخاطبین</vt:lpstr>
      <vt:lpstr>راهنمای آیکون نمایش وضعیت افراد</vt:lpstr>
      <vt:lpstr>راهنمای پنجره تست دستگاه‌های صوتی</vt:lpstr>
      <vt:lpstr>راهنمای پنجره تست دستگاه‌های تصویری</vt:lpstr>
      <vt:lpstr>راهنمای پنجره ارسال گزارش خطا</vt:lpstr>
      <vt:lpstr>راهنمای پنجره تماس مستقیم</vt:lpstr>
      <vt:lpstr>راهنمای پنجره ارسال پیام متنی</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ضبط کنفرانس سربرگ تنظیمات</vt:lpstr>
      <vt:lpstr>راهنمای بخش نسخه نرم افزار سربرگ تنظیمات</vt:lpstr>
      <vt:lpstr>راهنمای پنجره کنفرانس</vt:lpstr>
      <vt:lpstr>راهنمای پنجره ارسال پیام حین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Masoud Hashemian</cp:lastModifiedBy>
  <cp:revision>221</cp:revision>
  <dcterms:created xsi:type="dcterms:W3CDTF">2014-06-23T08:21:24Z</dcterms:created>
  <dcterms:modified xsi:type="dcterms:W3CDTF">2014-10-15T11:59:25Z</dcterms:modified>
</cp:coreProperties>
</file>