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87" r:id="rId6"/>
    <p:sldId id="288"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70" d="100"/>
          <a:sy n="70" d="100"/>
        </p:scale>
        <p:origin x="-132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914399"/>
            <a:ext cx="2986393" cy="5743064"/>
          </a:xfrm>
          <a:prstGeom prst="rect">
            <a:avLst/>
          </a:prstGeom>
        </p:spPr>
      </p:pic>
      <p:sp>
        <p:nvSpPr>
          <p:cNvPr id="6" name="TextBox 5"/>
          <p:cNvSpPr txBox="1"/>
          <p:nvPr/>
        </p:nvSpPr>
        <p:spPr>
          <a:xfrm>
            <a:off x="5105400"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3"/>
          </p:cNvCxnSpPr>
          <p:nvPr/>
        </p:nvCxnSpPr>
        <p:spPr>
          <a:xfrm>
            <a:off x="5378437" y="3482874"/>
            <a:ext cx="488963"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11737"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3"/>
          </p:cNvCxnSpPr>
          <p:nvPr/>
        </p:nvCxnSpPr>
        <p:spPr>
          <a:xfrm>
            <a:off x="5486405" y="4179478"/>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05405"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3"/>
          </p:cNvCxnSpPr>
          <p:nvPr/>
        </p:nvCxnSpPr>
        <p:spPr>
          <a:xfrm>
            <a:off x="5486405" y="4968073"/>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8728" y="1200147"/>
            <a:ext cx="4584272" cy="1815882"/>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Enter portal address of your organization.</a:t>
            </a:r>
          </a:p>
          <a:p>
            <a:pPr algn="just"/>
            <a:r>
              <a:rPr lang="en-US" sz="1400" dirty="0" smtClean="0">
                <a:latin typeface="Tahoma" pitchFamily="34" charset="0"/>
                <a:ea typeface="Tahoma" pitchFamily="34" charset="0"/>
                <a:cs typeface="Tahoma" pitchFamily="34" charset="0"/>
              </a:rPr>
              <a:t>(This address is unique for each organization)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Enter your user name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Enter your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After entering above information click this button.</a:t>
            </a:r>
            <a:endParaRPr lang="fa-IR" sz="1400" dirty="0" smtClean="0">
              <a:latin typeface="Tahoma" pitchFamily="34" charset="0"/>
              <a:ea typeface="Tahoma" pitchFamily="34" charset="0"/>
              <a:cs typeface="Tahoma" pitchFamily="34" charset="0"/>
            </a:endParaRPr>
          </a:p>
        </p:txBody>
      </p:sp>
      <p:sp>
        <p:nvSpPr>
          <p:cNvPr id="13" name="TextBox 12"/>
          <p:cNvSpPr txBox="1"/>
          <p:nvPr/>
        </p:nvSpPr>
        <p:spPr>
          <a:xfrm>
            <a:off x="5112330"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3"/>
          </p:cNvCxnSpPr>
          <p:nvPr/>
        </p:nvCxnSpPr>
        <p:spPr>
          <a:xfrm>
            <a:off x="5486405" y="6087036"/>
            <a:ext cx="838195"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Login Window</a:t>
            </a:r>
            <a:endParaRPr lang="en-US" sz="2800" b="1" dirty="0">
              <a:solidFill>
                <a:srgbClr val="0070C0"/>
              </a:solidFill>
              <a:latin typeface="Times New Roman" pitchFamily="18" charset="0"/>
              <a:cs typeface="Times New Roman" pitchFamily="18" charset="0"/>
            </a:endParaRPr>
          </a:p>
        </p:txBody>
      </p:sp>
      <p:sp>
        <p:nvSpPr>
          <p:cNvPr id="18" name="Rectangle 17"/>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
        <p:nvSpPr>
          <p:cNvPr id="17" name="Right Brace 16"/>
          <p:cNvSpPr/>
          <p:nvPr/>
        </p:nvSpPr>
        <p:spPr>
          <a:xfrm>
            <a:off x="8539789" y="1283895"/>
            <a:ext cx="209563" cy="164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29639" y="1239383"/>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423" y="892584"/>
            <a:ext cx="2953763" cy="566061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Holding Conference Tab</a:t>
            </a:r>
            <a:endParaRPr lang="en-US" sz="2800" b="1" dirty="0">
              <a:latin typeface="Times New Roman" pitchFamily="18" charset="0"/>
              <a:cs typeface="Times New Roman" pitchFamily="18" charset="0"/>
            </a:endParaRPr>
          </a:p>
        </p:txBody>
      </p:sp>
      <p:sp>
        <p:nvSpPr>
          <p:cNvPr id="8" name="TextBox 7"/>
          <p:cNvSpPr txBox="1"/>
          <p:nvPr/>
        </p:nvSpPr>
        <p:spPr>
          <a:xfrm>
            <a:off x="8642499" y="301209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5248003" y="2636245"/>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8267977" y="319675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5560909" y="2820911"/>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41623" y="1032570"/>
            <a:ext cx="4763777" cy="5262979"/>
          </a:xfrm>
          <a:prstGeom prst="rect">
            <a:avLst/>
          </a:prstGeom>
        </p:spPr>
        <p:txBody>
          <a:bodyPr wrap="square">
            <a:spAutoFit/>
          </a:bodyPr>
          <a:lstStyle/>
          <a:p>
            <a:pPr algn="just"/>
            <a:r>
              <a:rPr lang="en-US" sz="1400" dirty="0" smtClean="0">
                <a:solidFill>
                  <a:srgbClr val="FF0000"/>
                </a:solidFill>
              </a:rPr>
              <a:t>1-</a:t>
            </a:r>
            <a:r>
              <a:rPr lang="en-US" sz="1400" dirty="0"/>
              <a:t> </a:t>
            </a:r>
            <a:r>
              <a:rPr lang="en-US" sz="1400" dirty="0" smtClean="0"/>
              <a:t>You want to Hold a conference in your own room.</a:t>
            </a:r>
          </a:p>
          <a:p>
            <a:pPr algn="just"/>
            <a:endParaRPr lang="en-US" sz="1400" dirty="0" smtClean="0">
              <a:solidFill>
                <a:srgbClr val="FF0000"/>
              </a:solidFill>
            </a:endParaRPr>
          </a:p>
          <a:p>
            <a:pPr algn="just"/>
            <a:r>
              <a:rPr lang="en-US" sz="1400" dirty="0" smtClean="0">
                <a:solidFill>
                  <a:srgbClr val="FF0000"/>
                </a:solidFill>
              </a:rPr>
              <a:t>2-</a:t>
            </a:r>
            <a:r>
              <a:rPr lang="en-US" sz="1400" dirty="0" smtClean="0"/>
              <a:t> </a:t>
            </a:r>
            <a:r>
              <a:rPr lang="en-US" sz="1400" dirty="0"/>
              <a:t>You want to </a:t>
            </a:r>
            <a:r>
              <a:rPr lang="en-US" sz="1400" dirty="0" smtClean="0"/>
              <a:t>go to others room to join their conference.</a:t>
            </a:r>
            <a:endParaRPr lang="en-US" sz="1400" dirty="0"/>
          </a:p>
          <a:p>
            <a:pPr algn="just"/>
            <a:r>
              <a:rPr lang="en-US" sz="1400" dirty="0"/>
              <a:t> </a:t>
            </a:r>
          </a:p>
          <a:p>
            <a:pPr algn="just"/>
            <a:r>
              <a:rPr lang="en-US" sz="1400" dirty="0" smtClean="0">
                <a:solidFill>
                  <a:srgbClr val="FF0000"/>
                </a:solidFill>
              </a:rPr>
              <a:t>3-</a:t>
            </a:r>
            <a:r>
              <a:rPr lang="en-US" sz="1400" dirty="0" smtClean="0"/>
              <a:t> Your conference room with an icon, which shows your room’s current status(Empty, Busy, Full, Lock and </a:t>
            </a:r>
            <a:r>
              <a:rPr lang="en-US" sz="1400" dirty="0" err="1" smtClean="0"/>
              <a:t>etc</a:t>
            </a:r>
            <a:r>
              <a:rPr lang="en-US" sz="1400" dirty="0" smtClean="0"/>
              <a:t>).</a:t>
            </a:r>
            <a:endParaRPr lang="en-US" sz="1400" dirty="0"/>
          </a:p>
          <a:p>
            <a:pPr algn="just"/>
            <a:r>
              <a:rPr lang="en-US" sz="1400" dirty="0"/>
              <a:t> </a:t>
            </a:r>
          </a:p>
          <a:p>
            <a:pPr algn="just"/>
            <a:r>
              <a:rPr lang="en-US" sz="1400" dirty="0" smtClean="0">
                <a:solidFill>
                  <a:srgbClr val="FF0000"/>
                </a:solidFill>
              </a:rPr>
              <a:t>4-</a:t>
            </a:r>
            <a:r>
              <a:rPr lang="en-US" sz="1400" dirty="0" smtClean="0"/>
              <a:t> Click on this button to join your room.</a:t>
            </a:r>
          </a:p>
          <a:p>
            <a:pPr algn="just"/>
            <a:endParaRPr lang="en-US" sz="1400" dirty="0"/>
          </a:p>
          <a:p>
            <a:pPr algn="just"/>
            <a:r>
              <a:rPr lang="en-US" sz="1400" dirty="0" smtClean="0">
                <a:solidFill>
                  <a:srgbClr val="FF0000"/>
                </a:solidFill>
              </a:rPr>
              <a:t>5-</a:t>
            </a:r>
            <a:r>
              <a:rPr lang="en-US" sz="1400" dirty="0" smtClean="0"/>
              <a:t> If you click on this button, your room will be locked and other people no longer can join your room without your invitation. To unlock your room, click here again.</a:t>
            </a:r>
          </a:p>
          <a:p>
            <a:pPr algn="just"/>
            <a:endParaRPr lang="en-US" sz="1400" dirty="0">
              <a:solidFill>
                <a:srgbClr val="FF0000"/>
              </a:solidFill>
            </a:endParaRPr>
          </a:p>
          <a:p>
            <a:pPr algn="just"/>
            <a:r>
              <a:rPr lang="en-US" sz="1400" dirty="0" smtClean="0">
                <a:solidFill>
                  <a:srgbClr val="FF0000"/>
                </a:solidFill>
              </a:rPr>
              <a:t>6-</a:t>
            </a:r>
            <a:r>
              <a:rPr lang="en-US" sz="1400" dirty="0" smtClean="0"/>
              <a:t> To perform advanced settings on your room (protect it by a pin or inviting guests) click on this button.</a:t>
            </a:r>
          </a:p>
          <a:p>
            <a:pPr algn="just"/>
            <a:endParaRPr lang="en-US" sz="1400" dirty="0"/>
          </a:p>
          <a:p>
            <a:pPr algn="just"/>
            <a:r>
              <a:rPr lang="en-US" sz="1400" dirty="0" smtClean="0">
                <a:solidFill>
                  <a:srgbClr val="FF0000"/>
                </a:solidFill>
              </a:rPr>
              <a:t>7-</a:t>
            </a:r>
            <a:r>
              <a:rPr lang="en-US" sz="1400" dirty="0" smtClean="0"/>
              <a:t> List of people who are in your room currently.</a:t>
            </a:r>
            <a:endParaRPr lang="en-US" sz="1400" dirty="0"/>
          </a:p>
          <a:p>
            <a:pPr algn="just"/>
            <a:endParaRPr lang="en-US" sz="1400" dirty="0"/>
          </a:p>
          <a:p>
            <a:pPr algn="just"/>
            <a:r>
              <a:rPr lang="en-US" sz="1400" dirty="0" smtClean="0">
                <a:solidFill>
                  <a:srgbClr val="FF0000"/>
                </a:solidFill>
              </a:rPr>
              <a:t>8-</a:t>
            </a:r>
            <a:r>
              <a:rPr lang="en-US" sz="1400" dirty="0" smtClean="0"/>
              <a:t> Each row contains a person’s name and their current status icon. To control them (Mute audio or stop video or remove them from conference) Click on their row.</a:t>
            </a:r>
            <a:endParaRPr lang="en-US" sz="1400" dirty="0"/>
          </a:p>
          <a:p>
            <a:pPr algn="just"/>
            <a:endParaRPr lang="en-US" sz="1400" dirty="0"/>
          </a:p>
          <a:p>
            <a:pPr algn="just"/>
            <a:r>
              <a:rPr lang="en-US" sz="1400" dirty="0" smtClean="0">
                <a:solidFill>
                  <a:srgbClr val="FF0000"/>
                </a:solidFill>
              </a:rPr>
              <a:t>9-</a:t>
            </a:r>
            <a:r>
              <a:rPr lang="en-US" sz="1400" dirty="0" smtClean="0"/>
              <a:t> To select your conference members and inviting them, click on this button.</a:t>
            </a:r>
            <a:endParaRPr lang="en-US" sz="1400" dirty="0"/>
          </a:p>
        </p:txBody>
      </p:sp>
      <p:sp>
        <p:nvSpPr>
          <p:cNvPr id="39" name="Rectangle 38"/>
          <p:cNvSpPr/>
          <p:nvPr/>
        </p:nvSpPr>
        <p:spPr>
          <a:xfrm>
            <a:off x="5257800" y="3526351"/>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5570706" y="3711017"/>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36974" y="31467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p:nvPr/>
        </p:nvCxnSpPr>
        <p:spPr>
          <a:xfrm>
            <a:off x="5562600" y="3193948"/>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632777" y="273044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8262343" y="291510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2777" y="2374288"/>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8256696" y="2558954"/>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57805" y="2369093"/>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5616628" y="2553759"/>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642600" y="5638426"/>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8139752" y="5823092"/>
            <a:ext cx="5028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642499" y="4200887"/>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8267977" y="4385553"/>
            <a:ext cx="374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ea typeface="Tahoma" pitchFamily="34" charset="0"/>
                <a:cs typeface="Times New Roman" pitchFamily="18" charset="0"/>
              </a:rPr>
              <a:t>Room Status Icon</a:t>
            </a:r>
            <a:endParaRPr lang="en-US" sz="2800" b="1" dirty="0">
              <a:latin typeface="Times New Roman" pitchFamily="18" charset="0"/>
              <a:ea typeface="Tahoma" pitchFamily="34"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697012436"/>
              </p:ext>
            </p:extLst>
          </p:nvPr>
        </p:nvGraphicFramePr>
        <p:xfrm>
          <a:off x="1752600" y="1719579"/>
          <a:ext cx="6324600" cy="2835849"/>
        </p:xfrm>
        <a:graphic>
          <a:graphicData uri="http://schemas.openxmlformats.org/drawingml/2006/table">
            <a:tbl>
              <a:tblPr firstRow="1" bandRow="1">
                <a:tableStyleId>{C4B1156A-380E-4F78-BDF5-A606A8083BF9}</a:tableStyleId>
              </a:tblPr>
              <a:tblGrid>
                <a:gridCol w="948690"/>
                <a:gridCol w="5375910"/>
              </a:tblGrid>
              <a:tr h="457200">
                <a:tc>
                  <a:txBody>
                    <a:bodyPr/>
                    <a:lstStyle/>
                    <a:p>
                      <a:pPr marL="0" marR="0" algn="just" rtl="0">
                        <a:lnSpc>
                          <a:spcPct val="115000"/>
                        </a:lnSpc>
                        <a:spcBef>
                          <a:spcPts val="0"/>
                        </a:spcBef>
                        <a:spcAft>
                          <a:spcPts val="0"/>
                        </a:spcAft>
                      </a:pP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imes New Roman"/>
                          <a:ea typeface="Times New Roman"/>
                          <a:cs typeface="B Nazanin"/>
                        </a:rPr>
                        <a:t>Empty</a:t>
                      </a:r>
                      <a:r>
                        <a:rPr lang="en-US" sz="1400" b="1" baseline="0" dirty="0" smtClean="0">
                          <a:solidFill>
                            <a:srgbClr val="0070C0"/>
                          </a:solidFill>
                          <a:effectLst/>
                          <a:latin typeface="Times New Roman"/>
                          <a:ea typeface="Times New Roman"/>
                          <a:cs typeface="B Nazanin"/>
                        </a:rPr>
                        <a:t> Room:</a:t>
                      </a:r>
                      <a:r>
                        <a:rPr lang="en-US" sz="1400" b="0" baseline="0" dirty="0" smtClean="0">
                          <a:solidFill>
                            <a:schemeClr val="tx1"/>
                          </a:solidFill>
                          <a:effectLst/>
                          <a:latin typeface="Tahoma" pitchFamily="34" charset="0"/>
                          <a:ea typeface="Tahoma" pitchFamily="34" charset="0"/>
                          <a:cs typeface="Tahoma" pitchFamily="34" charset="0"/>
                        </a:rPr>
                        <a:t> No one is the room and you can enter.</a:t>
                      </a: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1" dirty="0" smtClean="0">
                          <a:solidFill>
                            <a:srgbClr val="0070C0"/>
                          </a:solidFill>
                          <a:effectLst/>
                          <a:latin typeface="Tahoma" pitchFamily="34" charset="0"/>
                          <a:ea typeface="Tahoma" pitchFamily="34" charset="0"/>
                          <a:cs typeface="Tahoma" pitchFamily="34" charset="0"/>
                        </a:rPr>
                        <a:t>Occupied Room: </a:t>
                      </a:r>
                      <a:r>
                        <a:rPr lang="en-US" sz="1400" b="0" dirty="0" smtClean="0">
                          <a:solidFill>
                            <a:schemeClr val="tx1"/>
                          </a:solidFill>
                          <a:effectLst/>
                          <a:latin typeface="Tahoma" pitchFamily="34" charset="0"/>
                          <a:ea typeface="Tahoma" pitchFamily="34" charset="0"/>
                          <a:cs typeface="Tahoma" pitchFamily="34" charset="0"/>
                        </a:rPr>
                        <a:t>There</a:t>
                      </a:r>
                      <a:r>
                        <a:rPr lang="en-US" sz="1400" b="0" baseline="0" dirty="0" smtClean="0">
                          <a:solidFill>
                            <a:schemeClr val="tx1"/>
                          </a:solidFill>
                          <a:effectLst/>
                          <a:latin typeface="Tahoma" pitchFamily="34" charset="0"/>
                          <a:ea typeface="Tahoma" pitchFamily="34" charset="0"/>
                          <a:cs typeface="Tahoma" pitchFamily="34" charset="0"/>
                        </a:rPr>
                        <a:t> are some people at room right now but you can enter it also.</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algn="just" rtl="0">
                        <a:lnSpc>
                          <a:spcPct val="115000"/>
                        </a:lnSpc>
                        <a:spcBef>
                          <a:spcPts val="0"/>
                        </a:spcBef>
                        <a:spcAft>
                          <a:spcPts val="0"/>
                        </a:spcAft>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ahoma" pitchFamily="34" charset="0"/>
                          <a:ea typeface="Tahoma" pitchFamily="34" charset="0"/>
                          <a:cs typeface="Tahoma" pitchFamily="34" charset="0"/>
                        </a:rPr>
                        <a:t>Locked Room:</a:t>
                      </a:r>
                      <a:r>
                        <a:rPr lang="en-US" sz="1400" b="0" dirty="0" smtClean="0">
                          <a:solidFill>
                            <a:schemeClr val="tx1"/>
                          </a:solidFill>
                          <a:effectLst/>
                          <a:latin typeface="Tahoma" pitchFamily="34" charset="0"/>
                          <a:ea typeface="Tahoma" pitchFamily="34" charset="0"/>
                          <a:cs typeface="Tahoma" pitchFamily="34" charset="0"/>
                        </a:rPr>
                        <a:t> Room owner locked it and you can not enter until the </a:t>
                      </a:r>
                      <a:r>
                        <a:rPr lang="en-US" sz="1400" b="0" baseline="0" dirty="0" smtClean="0">
                          <a:solidFill>
                            <a:schemeClr val="tx1"/>
                          </a:solidFill>
                          <a:effectLst/>
                          <a:latin typeface="Tahoma" pitchFamily="34" charset="0"/>
                          <a:ea typeface="Tahoma" pitchFamily="34" charset="0"/>
                          <a:cs typeface="Tahoma" pitchFamily="34" charset="0"/>
                        </a:rPr>
                        <a:t>owner would invite you. You can ask him (or her) by sending a text message through Contact List (in Direct Call Tab).</a:t>
                      </a:r>
                    </a:p>
                    <a:p>
                      <a:pPr marL="0" marR="0" algn="just" rtl="0">
                        <a:lnSpc>
                          <a:spcPct val="115000"/>
                        </a:lnSpc>
                        <a:spcBef>
                          <a:spcPts val="0"/>
                        </a:spcBef>
                        <a:spcAft>
                          <a:spcPts val="0"/>
                        </a:spcAft>
                      </a:pPr>
                      <a:r>
                        <a:rPr lang="en-US" sz="1400" b="0" baseline="0" dirty="0" smtClean="0">
                          <a:solidFill>
                            <a:schemeClr val="tx1"/>
                          </a:solidFill>
                          <a:effectLst/>
                          <a:latin typeface="Tahoma" pitchFamily="34" charset="0"/>
                          <a:ea typeface="Tahoma" pitchFamily="34" charset="0"/>
                          <a:cs typeface="Tahoma" pitchFamily="34" charset="0"/>
                        </a:rPr>
                        <a:t>(If you already activate this option on your software)</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1" dirty="0" smtClean="0">
                          <a:solidFill>
                            <a:srgbClr val="0070C0"/>
                          </a:solidFill>
                          <a:effectLst/>
                          <a:latin typeface="Tahoma" pitchFamily="34" charset="0"/>
                          <a:ea typeface="Tahoma" pitchFamily="34" charset="0"/>
                          <a:cs typeface="Tahoma" pitchFamily="34" charset="0"/>
                        </a:rPr>
                        <a:t>Full Room:</a:t>
                      </a:r>
                      <a:r>
                        <a:rPr lang="en-US" sz="1400" b="1" baseline="0" dirty="0" smtClean="0">
                          <a:solidFill>
                            <a:srgbClr val="0070C0"/>
                          </a:solidFill>
                          <a:effectLst/>
                          <a:latin typeface="Tahoma" pitchFamily="34" charset="0"/>
                          <a:ea typeface="Tahoma" pitchFamily="34" charset="0"/>
                          <a:cs typeface="Tahoma" pitchFamily="34" charset="0"/>
                        </a:rPr>
                        <a:t> </a:t>
                      </a:r>
                      <a:r>
                        <a:rPr lang="en-US" sz="1400" b="0" baseline="0" dirty="0" smtClean="0">
                          <a:solidFill>
                            <a:schemeClr val="tx1"/>
                          </a:solidFill>
                          <a:effectLst/>
                          <a:latin typeface="Tahoma" pitchFamily="34" charset="0"/>
                          <a:ea typeface="Tahoma" pitchFamily="34" charset="0"/>
                          <a:cs typeface="Tahoma" pitchFamily="34" charset="0"/>
                        </a:rPr>
                        <a:t>The Room is full and no one can enter it until someone came out of it.</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90221">
                <a:tc>
                  <a:txBody>
                    <a:bodyPr/>
                    <a:lstStyle/>
                    <a:p>
                      <a:pPr marL="0" marR="0" algn="just" rtl="0">
                        <a:lnSpc>
                          <a:spcPct val="115000"/>
                        </a:lnSpc>
                        <a:spcBef>
                          <a:spcPts val="0"/>
                        </a:spcBef>
                        <a:spcAft>
                          <a:spcPts val="0"/>
                        </a:spcAft>
                      </a:pP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ahoma" pitchFamily="34" charset="0"/>
                          <a:ea typeface="Tahoma" pitchFamily="34" charset="0"/>
                          <a:cs typeface="Tahoma" pitchFamily="34" charset="0"/>
                        </a:rPr>
                        <a:t>Pin Protected</a:t>
                      </a:r>
                      <a:r>
                        <a:rPr lang="en-US" sz="1400" b="1" baseline="0" dirty="0" smtClean="0">
                          <a:solidFill>
                            <a:srgbClr val="0070C0"/>
                          </a:solidFill>
                          <a:effectLst/>
                          <a:latin typeface="Tahoma" pitchFamily="34" charset="0"/>
                          <a:ea typeface="Tahoma" pitchFamily="34" charset="0"/>
                          <a:cs typeface="Tahoma" pitchFamily="34" charset="0"/>
                        </a:rPr>
                        <a:t> Room:</a:t>
                      </a:r>
                      <a:r>
                        <a:rPr lang="en-US" sz="1400" b="0" baseline="0" dirty="0" smtClean="0">
                          <a:solidFill>
                            <a:schemeClr val="tx1"/>
                          </a:solidFill>
                          <a:effectLst/>
                          <a:latin typeface="Tahoma" pitchFamily="34" charset="0"/>
                          <a:ea typeface="Tahoma" pitchFamily="34" charset="0"/>
                          <a:cs typeface="Tahoma" pitchFamily="34" charset="0"/>
                        </a:rPr>
                        <a:t> You need room pin code to enter it.</a:t>
                      </a: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2019816" y="1793866"/>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2028675" y="3712192"/>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2004576" y="2971800"/>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2003941" y="2251170"/>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2043430" y="4183040"/>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726" y="914400"/>
            <a:ext cx="2887731"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Invite People To Conference Slide window</a:t>
            </a:r>
            <a:endParaRPr lang="en-US" sz="2800" b="1" dirty="0">
              <a:latin typeface="Times New Roman" pitchFamily="18" charset="0"/>
              <a:cs typeface="Times New Roman" pitchFamily="18" charset="0"/>
            </a:endParaRPr>
          </a:p>
        </p:txBody>
      </p:sp>
      <p:sp>
        <p:nvSpPr>
          <p:cNvPr id="33" name="Rectangle 32"/>
          <p:cNvSpPr/>
          <p:nvPr/>
        </p:nvSpPr>
        <p:spPr>
          <a:xfrm>
            <a:off x="5261979" y="4294496"/>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5574885" y="4479162"/>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81000" y="1217996"/>
            <a:ext cx="4505029" cy="397031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To invite each online person, click on their row. You could select all your </a:t>
            </a:r>
            <a:r>
              <a:rPr lang="en-US" sz="1400" dirty="0">
                <a:latin typeface="Tahoma" pitchFamily="34" charset="0"/>
                <a:ea typeface="Tahoma" pitchFamily="34" charset="0"/>
                <a:cs typeface="Tahoma" pitchFamily="34" charset="0"/>
              </a:rPr>
              <a:t>conference members </a:t>
            </a:r>
            <a:r>
              <a:rPr lang="en-US" sz="1400" dirty="0" smtClean="0">
                <a:latin typeface="Tahoma" pitchFamily="34" charset="0"/>
                <a:ea typeface="Tahoma" pitchFamily="34" charset="0"/>
                <a:cs typeface="Tahoma" pitchFamily="34" charset="0"/>
              </a:rPr>
              <a:t>and then click </a:t>
            </a:r>
            <a:r>
              <a:rPr lang="en-US" sz="1400" dirty="0">
                <a:latin typeface="Tahoma" pitchFamily="34" charset="0"/>
                <a:ea typeface="Tahoma" pitchFamily="34" charset="0"/>
                <a:cs typeface="Tahoma" pitchFamily="34" charset="0"/>
              </a:rPr>
              <a:t>on “Invite to conference” </a:t>
            </a:r>
            <a:r>
              <a:rPr lang="en-US" sz="1400" dirty="0" smtClean="0">
                <a:latin typeface="Tahoma" pitchFamily="34" charset="0"/>
                <a:ea typeface="Tahoma" pitchFamily="34" charset="0"/>
                <a:cs typeface="Tahoma" pitchFamily="34" charset="0"/>
              </a:rPr>
              <a:t>button one time to invite all of them</a:t>
            </a:r>
            <a:r>
              <a:rPr lang="en-US" sz="1400" dirty="0" smtClean="0">
                <a:latin typeface="Tahoma" pitchFamily="34" charset="0"/>
                <a:ea typeface="Tahoma" pitchFamily="34" charset="0"/>
                <a:cs typeface="Tahoma" pitchFamily="34" charset="0"/>
              </a:rPr>
              <a:t>.</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After selecting your conference members, click on this button to invite them. An invitation window will appears on their screen and they can join your conference by accepting your request.</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After </a:t>
            </a:r>
            <a:r>
              <a:rPr lang="en-US" sz="1400" dirty="0" smtClean="0">
                <a:latin typeface="Tahoma" pitchFamily="34" charset="0"/>
                <a:ea typeface="Tahoma" pitchFamily="34" charset="0"/>
                <a:cs typeface="Tahoma" pitchFamily="34" charset="0"/>
              </a:rPr>
              <a:t>inviting people, click on this button to return to your conference window and see your conference participants.</a:t>
            </a:r>
          </a:p>
          <a:p>
            <a:pPr algn="just"/>
            <a:endParaRPr lang="en-US" sz="1400" dirty="0">
              <a:latin typeface="Tahoma" pitchFamily="34" charset="0"/>
              <a:ea typeface="Tahoma" pitchFamily="34" charset="0"/>
              <a:cs typeface="Tahoma" pitchFamily="34" charset="0"/>
            </a:endParaRPr>
          </a:p>
          <a:p>
            <a:pPr algn="ctr"/>
            <a:r>
              <a:rPr lang="en-US" sz="1400" b="1" dirty="0" smtClean="0">
                <a:solidFill>
                  <a:srgbClr val="7030A0"/>
                </a:solidFill>
                <a:latin typeface="Tahoma" pitchFamily="34" charset="0"/>
                <a:ea typeface="Tahoma" pitchFamily="34" charset="0"/>
                <a:cs typeface="Tahoma" pitchFamily="34" charset="0"/>
              </a:rPr>
              <a:t>You can also invite legacies to your conference,</a:t>
            </a:r>
          </a:p>
          <a:p>
            <a:pPr algn="ctr"/>
            <a:r>
              <a:rPr lang="en-US" sz="1400" b="1" dirty="0" smtClean="0">
                <a:solidFill>
                  <a:srgbClr val="7030A0"/>
                </a:solidFill>
                <a:latin typeface="Tahoma" pitchFamily="34" charset="0"/>
                <a:ea typeface="Tahoma" pitchFamily="34" charset="0"/>
                <a:cs typeface="Tahoma" pitchFamily="34" charset="0"/>
              </a:rPr>
              <a:t>but since they are not searchable, you should</a:t>
            </a:r>
          </a:p>
          <a:p>
            <a:pPr algn="ctr"/>
            <a:r>
              <a:rPr lang="en-US" sz="1400" b="1" dirty="0" smtClean="0">
                <a:solidFill>
                  <a:srgbClr val="7030A0"/>
                </a:solidFill>
                <a:latin typeface="Tahoma" pitchFamily="34" charset="0"/>
                <a:ea typeface="Tahoma" pitchFamily="34" charset="0"/>
                <a:cs typeface="Tahoma" pitchFamily="34" charset="0"/>
              </a:rPr>
              <a:t>type their code </a:t>
            </a:r>
            <a:r>
              <a:rPr lang="en-US" sz="1400" b="1" dirty="0">
                <a:solidFill>
                  <a:srgbClr val="7030A0"/>
                </a:solidFill>
                <a:latin typeface="Tahoma" pitchFamily="34" charset="0"/>
                <a:ea typeface="Tahoma" pitchFamily="34" charset="0"/>
                <a:cs typeface="Tahoma" pitchFamily="34" charset="0"/>
              </a:rPr>
              <a:t>in search bar </a:t>
            </a:r>
            <a:r>
              <a:rPr lang="en-US" sz="1400" b="1" dirty="0" smtClean="0">
                <a:solidFill>
                  <a:srgbClr val="7030A0"/>
                </a:solidFill>
                <a:latin typeface="Tahoma" pitchFamily="34" charset="0"/>
                <a:ea typeface="Tahoma" pitchFamily="34" charset="0"/>
                <a:cs typeface="Tahoma" pitchFamily="34" charset="0"/>
              </a:rPr>
              <a:t>and then click</a:t>
            </a:r>
          </a:p>
          <a:p>
            <a:pPr algn="ctr"/>
            <a:r>
              <a:rPr lang="en-US" sz="1400" b="1" dirty="0" smtClean="0">
                <a:solidFill>
                  <a:srgbClr val="7030A0"/>
                </a:solidFill>
                <a:latin typeface="Tahoma" pitchFamily="34" charset="0"/>
                <a:ea typeface="Tahoma" pitchFamily="34" charset="0"/>
                <a:cs typeface="Tahoma" pitchFamily="34" charset="0"/>
              </a:rPr>
              <a:t>on “Invite to Conference” Button.</a:t>
            </a:r>
            <a:endParaRPr lang="en-US" sz="1400" b="1" dirty="0">
              <a:solidFill>
                <a:srgbClr val="7030A0"/>
              </a:solidFill>
              <a:latin typeface="Tahoma" pitchFamily="34" charset="0"/>
              <a:ea typeface="Tahoma" pitchFamily="34" charset="0"/>
              <a:cs typeface="Tahoma" pitchFamily="34" charset="0"/>
            </a:endParaRPr>
          </a:p>
        </p:txBody>
      </p:sp>
      <p:sp>
        <p:nvSpPr>
          <p:cNvPr id="70" name="TextBox 69"/>
          <p:cNvSpPr txBox="1"/>
          <p:nvPr/>
        </p:nvSpPr>
        <p:spPr>
          <a:xfrm>
            <a:off x="8642049" y="555864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7949400" y="5743313"/>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57800" y="5022641"/>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5596660" y="5207307"/>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266" y="1194437"/>
            <a:ext cx="4767641" cy="516983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Conference Participants Control Window</a:t>
            </a:r>
            <a:endParaRPr lang="en-US" sz="2800" b="1" dirty="0">
              <a:latin typeface="Times New Roman" pitchFamily="18" charset="0"/>
              <a:cs typeface="Times New Roman" pitchFamily="18" charset="0"/>
            </a:endParaRPr>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81000" y="1066800"/>
            <a:ext cx="5257800" cy="160043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Click on this button to mute participant</a:t>
            </a:r>
            <a:r>
              <a:rPr lang="en-US" sz="1400" dirty="0" smtClean="0">
                <a:latin typeface="Tahoma" pitchFamily="34" charset="0"/>
                <a:ea typeface="Tahoma" pitchFamily="34" charset="0"/>
                <a:cs typeface="Tahoma" pitchFamily="34" charset="0"/>
              </a:rPr>
              <a:t>’s audio. </a:t>
            </a:r>
          </a:p>
          <a:p>
            <a:pPr algn="just"/>
            <a:r>
              <a:rPr lang="en-US" sz="1400" dirty="0" smtClean="0">
                <a:latin typeface="Tahoma" pitchFamily="34" charset="0"/>
                <a:ea typeface="Tahoma" pitchFamily="34" charset="0"/>
                <a:cs typeface="Tahoma" pitchFamily="34" charset="0"/>
              </a:rPr>
              <a:t>(To unmute this person, click on this button again</a:t>
            </a:r>
            <a:r>
              <a:rPr lang="en-US" sz="1400" dirty="0">
                <a:latin typeface="Tahoma" pitchFamily="34" charset="0"/>
                <a:ea typeface="Tahoma" pitchFamily="34" charset="0"/>
                <a:cs typeface="Tahoma" pitchFamily="34" charset="0"/>
              </a:rPr>
              <a:t>)</a:t>
            </a:r>
            <a:endParaRPr lang="en-US" sz="1400" dirty="0" smtClean="0">
              <a:latin typeface="Tahoma" pitchFamily="34" charset="0"/>
              <a:ea typeface="Tahoma" pitchFamily="34" charset="0"/>
              <a:cs typeface="Tahoma" pitchFamily="34" charset="0"/>
            </a:endParaRP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Click on this button to </a:t>
            </a:r>
            <a:r>
              <a:rPr lang="en-US" sz="1400" dirty="0" smtClean="0">
                <a:latin typeface="Tahoma" pitchFamily="34" charset="0"/>
                <a:ea typeface="Tahoma" pitchFamily="34" charset="0"/>
                <a:cs typeface="Tahoma" pitchFamily="34" charset="0"/>
              </a:rPr>
              <a:t>stop </a:t>
            </a:r>
            <a:r>
              <a:rPr lang="en-US" sz="1400" dirty="0">
                <a:latin typeface="Tahoma" pitchFamily="34" charset="0"/>
                <a:ea typeface="Tahoma" pitchFamily="34" charset="0"/>
                <a:cs typeface="Tahoma" pitchFamily="34" charset="0"/>
              </a:rPr>
              <a:t>participant’s </a:t>
            </a:r>
            <a:r>
              <a:rPr lang="en-US" sz="1400" dirty="0" smtClean="0">
                <a:latin typeface="Tahoma" pitchFamily="34" charset="0"/>
                <a:ea typeface="Tahoma" pitchFamily="34" charset="0"/>
                <a:cs typeface="Tahoma" pitchFamily="34" charset="0"/>
              </a:rPr>
              <a:t>video.</a:t>
            </a:r>
          </a:p>
          <a:p>
            <a:pPr algn="just"/>
            <a:r>
              <a:rPr lang="en-US" sz="1400" dirty="0">
                <a:latin typeface="Tahoma" pitchFamily="34" charset="0"/>
                <a:ea typeface="Tahoma" pitchFamily="34" charset="0"/>
                <a:cs typeface="Tahoma" pitchFamily="34" charset="0"/>
              </a:rPr>
              <a:t>(To unmute this person, click on this button again)</a:t>
            </a:r>
            <a:endParaRPr lang="en-US"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Click on this button to </a:t>
            </a:r>
            <a:r>
              <a:rPr lang="en-US" sz="1400" dirty="0" smtClean="0">
                <a:latin typeface="Tahoma" pitchFamily="34" charset="0"/>
                <a:ea typeface="Tahoma" pitchFamily="34" charset="0"/>
                <a:cs typeface="Tahoma" pitchFamily="34" charset="0"/>
              </a:rPr>
              <a:t>remove participant from conference.</a:t>
            </a: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509104" y="2854656"/>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55104" y="3066431"/>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87" y="1634465"/>
            <a:ext cx="2962689" cy="271500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Room Settings Window</a:t>
            </a:r>
            <a:endParaRPr lang="en-US" sz="2800" b="1" dirty="0">
              <a:latin typeface="Times New Roman" pitchFamily="18" charset="0"/>
              <a:cs typeface="Times New Roman" pitchFamily="18" charset="0"/>
            </a:endParaRPr>
          </a:p>
        </p:txBody>
      </p:sp>
      <p:sp>
        <p:nvSpPr>
          <p:cNvPr id="5" name="TextBox 4"/>
          <p:cNvSpPr txBox="1"/>
          <p:nvPr/>
        </p:nvSpPr>
        <p:spPr>
          <a:xfrm>
            <a:off x="8650256"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260698"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60066"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5829496"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50256"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260698"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50256"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260698"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52740"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6422066" y="3723534"/>
            <a:ext cx="2230674" cy="33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52740"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7793666"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83227" y="1384521"/>
            <a:ext cx="4012573" cy="461664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Your room’s Internet link for inviting guests: To invite guests (people without </a:t>
            </a:r>
            <a:r>
              <a:rPr lang="en-US" sz="1400" dirty="0" err="1" smtClean="0">
                <a:latin typeface="Tahoma" pitchFamily="34" charset="0"/>
                <a:ea typeface="Tahoma" pitchFamily="34" charset="0"/>
                <a:cs typeface="Tahoma" pitchFamily="34" charset="0"/>
              </a:rPr>
              <a:t>UserName</a:t>
            </a:r>
            <a:r>
              <a:rPr lang="en-US" sz="1400" dirty="0" smtClean="0">
                <a:latin typeface="Tahoma" pitchFamily="34" charset="0"/>
                <a:ea typeface="Tahoma" pitchFamily="34" charset="0"/>
                <a:cs typeface="Tahoma" pitchFamily="34" charset="0"/>
              </a:rPr>
              <a:t>) you just need to email this link to them and they should enter it in their browser to join your room without any </a:t>
            </a:r>
            <a:r>
              <a:rPr lang="en-US" sz="1400" dirty="0" err="1" smtClean="0">
                <a:latin typeface="Tahoma" pitchFamily="34" charset="0"/>
                <a:ea typeface="Tahoma" pitchFamily="34" charset="0"/>
                <a:cs typeface="Tahoma" pitchFamily="34" charset="0"/>
              </a:rPr>
              <a:t>UserName</a:t>
            </a:r>
            <a:r>
              <a:rPr lang="en-US" sz="1400" dirty="0" smtClean="0">
                <a:latin typeface="Tahoma" pitchFamily="34" charset="0"/>
                <a:ea typeface="Tahoma" pitchFamily="34" charset="0"/>
                <a:cs typeface="Tahoma" pitchFamily="34" charset="0"/>
              </a:rPr>
              <a:t>. (To use this option, you need to activate it already)</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Your room’s Internet link would be stable and your later conference guests would be able to join your room at future by the same link, unless you click on this button to change it.</a:t>
            </a:r>
            <a:endParaRPr lang="en-US" sz="1400" dirty="0">
              <a:solidFill>
                <a:srgbClr val="FF0000"/>
              </a:solidFill>
              <a:latin typeface="Tahoma" pitchFamily="34" charset="0"/>
              <a:ea typeface="Tahoma" pitchFamily="34" charset="0"/>
              <a:cs typeface="Tahoma" pitchFamily="34" charset="0"/>
            </a:endParaRP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If you want to allow certain people to join your room, set a Pine code for your room in this text box and send this Pin code for them.</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a:latin typeface="Tahoma" pitchFamily="34" charset="0"/>
                <a:ea typeface="Tahoma" pitchFamily="34" charset="0"/>
                <a:cs typeface="Tahoma" pitchFamily="34" charset="0"/>
              </a:rPr>
              <a:t>R</a:t>
            </a:r>
            <a:r>
              <a:rPr lang="en-US" sz="1400" dirty="0" smtClean="0">
                <a:latin typeface="Tahoma" pitchFamily="34" charset="0"/>
                <a:ea typeface="Tahoma" pitchFamily="34" charset="0"/>
                <a:cs typeface="Tahoma" pitchFamily="34" charset="0"/>
              </a:rPr>
              <a:t>etype Pin code to be sure of its correction.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Click on this button to save new Pin code.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latin typeface="Tahoma" pitchFamily="34" charset="0"/>
                <a:ea typeface="Tahoma" pitchFamily="34" charset="0"/>
                <a:cs typeface="Tahoma" pitchFamily="34" charset="0"/>
              </a:rPr>
              <a:t>6</a:t>
            </a:r>
            <a:r>
              <a:rPr lang="en-US" sz="1400" dirty="0" smtClean="0">
                <a:solidFill>
                  <a:srgbClr val="FF0000"/>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Click on this button to close this window.</a:t>
            </a:r>
            <a:endParaRPr lang="fa-IR" sz="14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60043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نتیجه جستجو نمایش داده شود</a:t>
            </a:r>
            <a:r>
              <a:rPr lang="fa-IR" sz="1400" dirty="0" smtClean="0">
                <a:cs typeface="B Nazanin" pitchFamily="2" charset="-78"/>
              </a:rPr>
              <a:t>.</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جلسه ای که قصد ورود به آن را دارید، را در اینجا تایپ </a:t>
            </a:r>
            <a:r>
              <a:rPr lang="fa-IR" sz="1400" dirty="0" smtClean="0">
                <a:cs typeface="B Nazanin" pitchFamily="2" charset="-78"/>
              </a:rPr>
              <a:t>کنید تا جستجو شود.</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سطرش کلیک کنید.</a:t>
            </a:r>
          </a:p>
        </p:txBody>
      </p: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12283" y="811474"/>
            <a:ext cx="5727017" cy="606009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07134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240770"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56940"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326370"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80287"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249717"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1585" y="481767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2850445" y="500233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9178" y="500727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2858038" y="5191944"/>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02148" y="5770824"/>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2841008" y="595549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12695" y="52002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2851555" y="5384884"/>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20288" y="5389824"/>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2859148" y="5569550"/>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502725" y="6041974"/>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2841585" y="622664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418576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endParaRPr lang="fa-IR" sz="1400" dirty="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برای وارد کردن شماره مقصد با ماوس، می‌توانید از این صفحه کلید هم استفاده کنید.</a:t>
            </a:r>
          </a:p>
          <a:p>
            <a:pPr algn="just" rtl="1"/>
            <a:r>
              <a:rPr lang="fa-IR" sz="1400" dirty="0" smtClean="0">
                <a:solidFill>
                  <a:srgbClr val="FF0000"/>
                </a:solidFill>
              </a:rPr>
              <a:t>3- </a:t>
            </a:r>
            <a:r>
              <a:rPr lang="fa-IR" sz="1400" dirty="0" smtClean="0">
                <a:cs typeface="B Nazanin" pitchFamily="2" charset="-78"/>
              </a:rPr>
              <a:t>پس از وارد کردن شماره مقصد این دکمه را فشار دهید.</a:t>
            </a: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برای برقراری تماس </a:t>
            </a:r>
            <a:r>
              <a:rPr lang="fa-IR" sz="1400" dirty="0">
                <a:cs typeface="B Nazanin" pitchFamily="2" charset="-78"/>
              </a:rPr>
              <a:t>تصویری دونفره با دستگاههای قدیمی کافیست </a:t>
            </a:r>
            <a:r>
              <a:rPr lang="fa-IR" sz="1400" dirty="0" smtClean="0">
                <a:cs typeface="B Nazanin" pitchFamily="2" charset="-78"/>
              </a:rPr>
              <a:t>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endParaRPr lang="fa-IR" sz="1400" dirty="0" smtClean="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46221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 پورتها و تنظیمات پروکسی سیستم</a:t>
            </a: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a:t>
            </a:r>
            <a:r>
              <a:rPr lang="fa-IR" sz="1400" dirty="0">
                <a:cs typeface="B Nazanin" pitchFamily="2" charset="-78"/>
              </a:rPr>
              <a:t>پاسخگویی خودکار به تماسهای </a:t>
            </a:r>
            <a:r>
              <a:rPr lang="fa-IR" sz="1400" dirty="0" smtClean="0">
                <a:cs typeface="B Nazanin" pitchFamily="2" charset="-78"/>
              </a:rPr>
              <a:t>دریافتی</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 نسخه نرم‌افزار و بروز رسانی دستی آن</a:t>
            </a:r>
            <a:endParaRPr lang="fa-IR" sz="1400" dirty="0">
              <a:cs typeface="B Nazanin" pitchFamily="2" charset="-78"/>
            </a:endParaRPr>
          </a:p>
        </p:txBody>
      </p: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16955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 خانوادگی که با آن وارد نرم‌افزار شده‌اید، را می‌توانید در اینجا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 تان اینجا نوشته می‌شود.</a:t>
            </a: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 تک شرکت‌کنندگان کنفرانس را ببینید.</a:t>
            </a:r>
          </a:p>
        </p:txBody>
      </p: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958252"/>
            <a:ext cx="2962831"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Public Components</a:t>
            </a:r>
            <a:endParaRPr lang="en-US" sz="2800" b="1" dirty="0">
              <a:latin typeface="Times New Roman" pitchFamily="18" charset="0"/>
              <a:cs typeface="Times New Roman" pitchFamily="18" charset="0"/>
            </a:endParaRPr>
          </a:p>
        </p:txBody>
      </p:sp>
      <p:sp>
        <p:nvSpPr>
          <p:cNvPr id="6" name="TextBox 5"/>
          <p:cNvSpPr txBox="1"/>
          <p:nvPr/>
        </p:nvSpPr>
        <p:spPr>
          <a:xfrm>
            <a:off x="8002486"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8171916"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990600"/>
            <a:ext cx="4505029" cy="569386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Application will be closed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By clicking here, application will goes to tray icon. Then to restore application, you need to click on its tray icon at down-right corner of desktop.</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Application will be minimized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Point to point call (only between two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Holding conference or joining in a conference (between multiple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specific calls (call by number, joining to an inter organization conference or call a legacy)</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Software settings and configurations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Your connection quality with video conference data center will be shown by this antenna Icon.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9-</a:t>
            </a:r>
            <a:r>
              <a:rPr lang="en-US" sz="1400" dirty="0" smtClean="0">
                <a:latin typeface="Tahoma" pitchFamily="34" charset="0"/>
                <a:ea typeface="Tahoma" pitchFamily="34" charset="0"/>
                <a:cs typeface="Tahoma" pitchFamily="34" charset="0"/>
              </a:rPr>
              <a:t> Click here to check your devices (microphone, speaker and camera)</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10-</a:t>
            </a:r>
            <a:r>
              <a:rPr lang="en-US" sz="1400" dirty="0" smtClean="0">
                <a:latin typeface="Tahoma" pitchFamily="34" charset="0"/>
                <a:ea typeface="Tahoma" pitchFamily="34" charset="0"/>
                <a:cs typeface="Tahoma" pitchFamily="34" charset="0"/>
              </a:rPr>
              <a:t> If any error happened in application, click here to send it through email to support center.</a:t>
            </a:r>
          </a:p>
        </p:txBody>
      </p:sp>
      <p:sp>
        <p:nvSpPr>
          <p:cNvPr id="56" name="TextBox 55"/>
          <p:cNvSpPr txBox="1"/>
          <p:nvPr/>
        </p:nvSpPr>
        <p:spPr>
          <a:xfrm>
            <a:off x="8279860"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8423422"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531204"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6760883"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86600"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7270965"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02407"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7371837"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78914"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6648344"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20901"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609033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77285"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8422756"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71311"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8211156"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05726"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7988352"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r>
              <a:rPr lang="fa-IR" sz="1400" dirty="0" smtClean="0">
                <a:solidFill>
                  <a:srgbClr val="FF0000"/>
                </a:solidFill>
              </a:rPr>
              <a:t>3- </a:t>
            </a:r>
            <a:r>
              <a:rPr lang="fa-IR" sz="1400" dirty="0" smtClean="0">
                <a:cs typeface="B Nazanin" pitchFamily="2" charset="-78"/>
              </a:rPr>
              <a:t>بازه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کنید، این تیک را بزنید.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سازمانتان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انتخاب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و ... دوربین روی این دکمه کلیک کنید تا پنجره تنظیمات دوربین در ویندوز ظاهر 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تیک بزنید تا در کنفرانس اکوی صدایتان کاسته 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تیک بزنید تا شدت صدای میکروفون‌تان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دستگاهها </a:t>
            </a:r>
            <a:r>
              <a:rPr lang="fa-IR" sz="1400" b="1" dirty="0" smtClean="0">
                <a:solidFill>
                  <a:srgbClr val="7030A0"/>
                </a:solidFill>
                <a:cs typeface="B Nazanin" pitchFamily="2" charset="-78"/>
              </a:rPr>
              <a:t>(لینک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مطمئن شوید.</a:t>
            </a:r>
            <a:endParaRPr lang="fa-IR" sz="1400" b="1" dirty="0">
              <a:solidFill>
                <a:srgbClr val="7030A0"/>
              </a:solidFill>
              <a:cs typeface="B Nazanin" pitchFamily="2" charset="-78"/>
            </a:endParaRPr>
          </a:p>
        </p:txBody>
      </p: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حداقل 30 تصویر در ثانیه نمایش داده می‌شود.</a:t>
            </a: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می‌شوند. </a:t>
            </a:r>
            <a:r>
              <a:rPr lang="fa-IR" sz="1400" dirty="0" smtClean="0">
                <a:cs typeface="B Nazanin" pitchFamily="2" charset="-78"/>
              </a:rPr>
              <a:t>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a:t>
            </a:r>
            <a:r>
              <a:rPr lang="fa-IR" sz="1400" b="1" dirty="0">
                <a:solidFill>
                  <a:srgbClr val="7030A0"/>
                </a:solidFill>
                <a:cs typeface="B Nazanin" pitchFamily="2" charset="-78"/>
              </a:rPr>
              <a:t>دارای 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en-US" sz="1400" b="1" dirty="0" smtClean="0">
              <a:solidFill>
                <a:srgbClr val="7030A0"/>
              </a:solidFill>
              <a:cs typeface="B Nazanin" pitchFamily="2" charset="-78"/>
            </a:endParaRPr>
          </a:p>
        </p:txBody>
      </p: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تیک زدن این گزینه، هر بار که کامپیوتر روشن می‌شود نرم‌افزار به طور خودکار اجرا می‌گردد.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r>
              <a:rPr lang="fa-IR" sz="1400" dirty="0" smtClean="0">
                <a:solidFill>
                  <a:srgbClr val="FF0000"/>
                </a:solidFill>
              </a:rPr>
              <a:t>3- </a:t>
            </a:r>
            <a:r>
              <a:rPr lang="fa-IR" sz="1400" dirty="0" smtClean="0">
                <a:cs typeface="B Nazanin" pitchFamily="2" charset="-78"/>
              </a:rPr>
              <a:t>اینجا را تیک بزنید تا با هر تماس دریافتی، آهنگی برایتان پخش شود.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تیک زدن این گزینه، از این پس در حین کنفرانس‌هایتان زیر ویدئوی هر شرکت‌کننده، نامش نوشته می‌شود.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تیک زدن این گزینه، از این پس مدت زمان کنفرانس در بالای پنجره کنفرانس، نمایش داده می‌شود.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تیک زدن این گزینه، اگر از این پس نرم‌افزار با خطایی درونی روبرو شده یا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endParaRPr lang="fa-IR" sz="1400" dirty="0">
              <a:cs typeface="B Nazanin" pitchFamily="2" charset="-78"/>
            </a:endParaRPr>
          </a:p>
          <a:p>
            <a:pPr algn="just" rtl="1"/>
            <a:r>
              <a:rPr lang="fa-IR" sz="1400" dirty="0" smtClean="0">
                <a:solidFill>
                  <a:srgbClr val="FF0000"/>
                </a:solidFill>
              </a:rPr>
              <a:t>7- </a:t>
            </a:r>
            <a:r>
              <a:rPr lang="fa-IR" sz="1400" dirty="0">
                <a:cs typeface="B Nazanin" pitchFamily="2" charset="-78"/>
              </a:rPr>
              <a:t>ا</a:t>
            </a:r>
            <a:r>
              <a:rPr lang="fa-IR" sz="1400" dirty="0" smtClean="0">
                <a:cs typeface="B Nazanin" pitchFamily="2" charset="-78"/>
              </a:rPr>
              <a:t>ینجا می‌توانید زبان برنامه را تغییر دهید. </a:t>
            </a:r>
            <a:endParaRPr lang="fa-IR" sz="1400" dirty="0">
              <a:cs typeface="B Nazanin" pitchFamily="2" charset="-78"/>
            </a:endParaRPr>
          </a:p>
        </p:txBody>
      </p: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24676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اینجا وارد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اینجا </a:t>
            </a:r>
            <a:r>
              <a:rPr lang="fa-IR" sz="1400" dirty="0">
                <a:cs typeface="B Nazanin" pitchFamily="2" charset="-78"/>
              </a:rPr>
              <a:t>وارد کنید</a:t>
            </a:r>
            <a:r>
              <a:rPr lang="fa-IR" sz="1400" dirty="0" smtClean="0">
                <a:cs typeface="B Nazanin" pitchFamily="2" charset="-78"/>
              </a:rPr>
              <a:t>. (حداقل 6 حرف)</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a:t>
            </a:r>
            <a:r>
              <a:rPr lang="fa-IR" sz="1400" dirty="0">
                <a:cs typeface="B Nazanin" pitchFamily="2" charset="-78"/>
              </a:rPr>
              <a:t>در اینجا </a:t>
            </a:r>
            <a:r>
              <a:rPr lang="fa-IR" sz="1400" dirty="0" smtClean="0">
                <a:cs typeface="B Nazanin" pitchFamily="2" charset="-78"/>
              </a:rPr>
              <a:t>دوباره وارد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این دکمه را بزنید.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نسخه فعلی نرم‌افزار</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r>
              <a:rPr lang="fa-IR" sz="1400" dirty="0" smtClean="0">
                <a:solidFill>
                  <a:srgbClr val="FF0000"/>
                </a:solidFill>
              </a:rPr>
              <a:t>3- </a:t>
            </a:r>
            <a:r>
              <a:rPr lang="fa-IR" sz="1400" dirty="0" smtClean="0">
                <a:cs typeface="B Nazanin" pitchFamily="2" charset="-78"/>
              </a:rPr>
              <a:t>تنظیمات مربوط به سرویس دریافتی‌تان</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 بروزتر خود را </a:t>
            </a:r>
            <a:r>
              <a:rPr lang="fa-IR" sz="1400" dirty="0">
                <a:cs typeface="B Nazanin" pitchFamily="2" charset="-78"/>
              </a:rPr>
              <a:t> به طور خودکار </a:t>
            </a:r>
            <a:r>
              <a:rPr lang="fa-IR" sz="1400" dirty="0" smtClean="0">
                <a:cs typeface="B Nazanin" pitchFamily="2" charset="-78"/>
              </a:rPr>
              <a:t>جستجو کرده و در صورت یافتن، از شما می‌پرسد که آیا می‌خواهید بروز رسانی انجام شود یا خیر؟ اما در صورتی که به هر دلیلی (عجله یا پهنای باند پائین شبکه) فرصت پذیرفتن درخواست بروز رسانی را ندارید، در حین اجرای نرم‌افزار همواره می‌توانید با کلیک روی این دکمه جستجوی دستی نسخه بروزتر نرم‌افزار را انجام دهید.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600200" y="1342900"/>
            <a:ext cx="5858907" cy="3539430"/>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 پیامهای متنی اعضای جلسه، اینجا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تمام صفحه کردن یا از حالت تمام صفحه </a:t>
            </a:r>
            <a:r>
              <a:rPr lang="fa-IR" sz="1400" dirty="0">
                <a:solidFill>
                  <a:schemeClr val="bg1"/>
                </a:solidFill>
                <a:cs typeface="B Nazanin" pitchFamily="2" charset="-78"/>
              </a:rPr>
              <a:t>درآوردن پنجره </a:t>
            </a:r>
            <a:r>
              <a:rPr lang="fa-IR" sz="1400" dirty="0" smtClean="0">
                <a:solidFill>
                  <a:schemeClr val="bg1"/>
                </a:solidFill>
                <a:cs typeface="B Nazanin" pitchFamily="2" charset="-78"/>
              </a:rPr>
              <a:t>کنفرانس،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 یکی از برنامه‌های در حال اجرا (یا دسکتاپ کامپیوترتان) را برای اعضای جلسه به اشتراک بگذارید،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و مشاهده برنامه مورد نظرتان اینجا را 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روی 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a:t>
            </a:r>
            <a:r>
              <a:rPr lang="fa-IR" sz="1400" dirty="0">
                <a:solidFill>
                  <a:schemeClr val="bg1"/>
                </a:solidFill>
                <a:cs typeface="B Nazanin" pitchFamily="2" charset="-78"/>
              </a:rPr>
              <a:t>روی 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روی 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اینجا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اینجا کلیک 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اینجا </a:t>
            </a:r>
            <a:r>
              <a:rPr lang="fa-IR" sz="1400" dirty="0">
                <a:solidFill>
                  <a:schemeClr val="bg1"/>
                </a:solidFill>
                <a:cs typeface="B Nazanin" pitchFamily="2" charset="-78"/>
              </a:rPr>
              <a:t>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826" y="935571"/>
            <a:ext cx="2972144" cy="575224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Contact List Tab</a:t>
            </a:r>
            <a:endParaRPr lang="en-US" sz="2800" b="1" dirty="0">
              <a:latin typeface="Times New Roman" pitchFamily="18" charset="0"/>
              <a:cs typeface="Times New Roman" pitchFamily="18" charset="0"/>
            </a:endParaRPr>
          </a:p>
        </p:txBody>
      </p:sp>
      <p:sp>
        <p:nvSpPr>
          <p:cNvPr id="7" name="Rectangle 6"/>
          <p:cNvSpPr/>
          <p:nvPr/>
        </p:nvSpPr>
        <p:spPr>
          <a:xfrm>
            <a:off x="5277964"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5590870"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630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7630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5264316"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5577222"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8001000" y="3231121"/>
            <a:ext cx="762000" cy="1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8001000" y="3427970"/>
            <a:ext cx="762000"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54894" y="3635383"/>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77200" y="3820049"/>
            <a:ext cx="677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7630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8327924" y="2635684"/>
            <a:ext cx="435076"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8630765"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8613117"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71290"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59414"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57200" y="1143000"/>
            <a:ext cx="4505029" cy="3754874"/>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Finding person, who you want to call him (or her)</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Recent events including all your sent/received calls and messages </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By default, you can see your contact list here. But if you search someone, you can see the result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Searching people by their name, user name or their number</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Searching all online people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Each row contains person name and icon. To call each person, click on his (or her) row. person’s icon shows their current status (Such as offline, online, busy and …)</a:t>
            </a:r>
            <a:endParaRPr lang="en-US" sz="1400" dirty="0">
              <a:latin typeface="Tahoma" pitchFamily="34" charset="0"/>
              <a:ea typeface="Tahoma" pitchFamily="34" charset="0"/>
              <a:cs typeface="Tahoma" pitchFamily="34" charset="0"/>
            </a:endParaRPr>
          </a:p>
        </p:txBody>
      </p:sp>
      <p:sp>
        <p:nvSpPr>
          <p:cNvPr id="33" name="Rectangle 32"/>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User Status Icon</a:t>
            </a:r>
            <a:endParaRPr lang="en-US" sz="28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0374122"/>
              </p:ext>
            </p:extLst>
          </p:nvPr>
        </p:nvGraphicFramePr>
        <p:xfrm>
          <a:off x="1752600" y="1447800"/>
          <a:ext cx="6096000" cy="4572000"/>
        </p:xfrm>
        <a:graphic>
          <a:graphicData uri="http://schemas.openxmlformats.org/drawingml/2006/table">
            <a:tbl>
              <a:tblPr firstRow="1" bandRow="1">
                <a:tableStyleId>{C4B1156A-380E-4F78-BDF5-A606A8083BF9}</a:tableStyleId>
              </a:tblPr>
              <a:tblGrid>
                <a:gridCol w="609600"/>
                <a:gridCol w="5486400"/>
              </a:tblGrid>
              <a:tr h="370840">
                <a:tc>
                  <a:txBody>
                    <a:bodyPr/>
                    <a:lstStyle/>
                    <a:p>
                      <a:pPr algn="just" rtl="0"/>
                      <a:endParaRPr lang="en-US" sz="1400" b="0" dirty="0">
                        <a:cs typeface="B Nazanin" pitchFamily="2" charset="-78"/>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OFFLINE:</a:t>
                      </a:r>
                      <a:r>
                        <a:rPr lang="en-US" sz="1400" b="0" kern="1200" baseline="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not logged in so you cannot place a direct call to them, but you can join their room, depending on its status.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Available</a:t>
                      </a:r>
                      <a:r>
                        <a:rPr lang="en-US" sz="1400" b="1" kern="1200" dirty="0" smtClean="0">
                          <a:solidFill>
                            <a:srgbClr val="0070C0"/>
                          </a:solidFill>
                          <a:effectLst/>
                          <a:latin typeface="+mn-lt"/>
                          <a:ea typeface="+mn-ea"/>
                          <a:cs typeface="B Nazanin" pitchFamily="2" charset="-78"/>
                        </a:rPr>
                        <a:t>:</a:t>
                      </a:r>
                      <a:r>
                        <a:rPr lang="en-US" sz="1400" b="1" kern="1200" dirty="0" smtClean="0">
                          <a:solidFill>
                            <a:srgbClr val="0070C0"/>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available for a direct call, to join a room, or to be invited to attend a meeting.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Busy:</a:t>
                      </a:r>
                      <a:r>
                        <a:rPr lang="en-US" sz="1400" b="0" kern="120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busy and you cannot contact them with a direct call or invite them to join your room.</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In Room: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in their own room. You cannot call them directly but you can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Full:</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full. You cannot call them directly or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Locked:</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locked. You cannot call them directly or join their room. They can leave their room and join yours if they choose to. </a:t>
                      </a:r>
                    </a:p>
                  </a:txBody>
                  <a:tcPr/>
                </a:tc>
              </a:tr>
              <a:tr h="370840">
                <a:tc>
                  <a:txBody>
                    <a:bodyPr/>
                    <a:lstStyle/>
                    <a:p>
                      <a:pPr marL="0" marR="0" algn="just" rtl="0">
                        <a:spcBef>
                          <a:spcPts val="0"/>
                        </a:spcBef>
                        <a:spcAft>
                          <a:spcPts val="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In a PIN-protected Room:</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PIN protected. You cannot call them directly, but you can join their room if you have their PIN code. </a:t>
                      </a:r>
                    </a:p>
                  </a:txBody>
                  <a:tcPr/>
                </a:tc>
              </a:tr>
              <a:tr h="370840">
                <a:tc>
                  <a:txBody>
                    <a:bodyPr/>
                    <a:lstStyle/>
                    <a:p>
                      <a:pPr marL="0" marR="0" algn="just" rtl="0">
                        <a:lnSpc>
                          <a:spcPct val="115000"/>
                        </a:lnSpc>
                        <a:spcBef>
                          <a:spcPts val="0"/>
                        </a:spcBef>
                        <a:spcAft>
                          <a:spcPts val="100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Legacy:</a:t>
                      </a:r>
                      <a:r>
                        <a:rPr lang="en-US" sz="1400" b="0" i="0" u="none" strike="noStrike" kern="1200" baseline="0" dirty="0" smtClean="0">
                          <a:solidFill>
                            <a:schemeClr val="dk1"/>
                          </a:solidFill>
                          <a:latin typeface="Tahoma" pitchFamily="34" charset="0"/>
                          <a:ea typeface="Tahoma" pitchFamily="34" charset="0"/>
                          <a:cs typeface="Tahoma" pitchFamily="34" charset="0"/>
                        </a:rPr>
                        <a:t> The conferencing system uses legacy videoconferencing technology (such as H.323 and SIP). There is no personal room. </a:t>
                      </a:r>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05000" y="1537498"/>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32743" y="2035655"/>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16747" y="2567458"/>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0993" y="3077539"/>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1932743" y="3625548"/>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18773" y="419981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04803" y="490250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1889414" y="5585352"/>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90265"/>
            <a:ext cx="2606597"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Audio Devices Test Window</a:t>
            </a:r>
            <a:endParaRPr lang="en-US" sz="2800" b="1" dirty="0">
              <a:latin typeface="Times New Roman" pitchFamily="18" charset="0"/>
              <a:cs typeface="Times New Roman" pitchFamily="18" charset="0"/>
            </a:endParaRPr>
          </a:p>
        </p:txBody>
      </p:sp>
      <p:sp>
        <p:nvSpPr>
          <p:cNvPr id="7" name="TextBox 6"/>
          <p:cNvSpPr txBox="1"/>
          <p:nvPr/>
        </p:nvSpPr>
        <p:spPr>
          <a:xfrm>
            <a:off x="8271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7772400" y="2238323"/>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68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7276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68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7276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68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7276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68298" y="168329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7882182" y="186795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83227" y="1524000"/>
            <a:ext cx="4469773" cy="3108543"/>
          </a:xfrm>
          <a:prstGeom prst="rect">
            <a:avLst/>
          </a:prstGeom>
        </p:spPr>
        <p:txBody>
          <a:bodyPr wrap="square">
            <a:spAutoFit/>
          </a:bodyPr>
          <a:lstStyle/>
          <a:p>
            <a:pPr algn="just"/>
            <a:r>
              <a:rPr lang="en-US" sz="1400" dirty="0">
                <a:solidFill>
                  <a:srgbClr val="FF0000"/>
                </a:solidFill>
              </a:rPr>
              <a:t>1-</a:t>
            </a:r>
            <a:r>
              <a:rPr lang="en-US" sz="1400" dirty="0">
                <a:latin typeface="Tahoma" pitchFamily="34" charset="0"/>
                <a:ea typeface="Tahoma" pitchFamily="34" charset="0"/>
                <a:cs typeface="Tahoma" pitchFamily="34" charset="0"/>
              </a:rPr>
              <a:t> Testing</a:t>
            </a:r>
            <a:r>
              <a:rPr lang="en-US" sz="1400" dirty="0"/>
              <a:t> </a:t>
            </a:r>
            <a:r>
              <a:rPr lang="en-US" sz="1400" dirty="0">
                <a:latin typeface="Tahoma" pitchFamily="34" charset="0"/>
                <a:ea typeface="Tahoma" pitchFamily="34" charset="0"/>
                <a:cs typeface="Tahoma" pitchFamily="34" charset="0"/>
              </a:rPr>
              <a:t>Audio Devices</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2-</a:t>
            </a:r>
            <a:r>
              <a:rPr lang="en-US" sz="1400" dirty="0">
                <a:latin typeface="Tahoma" pitchFamily="34" charset="0"/>
                <a:ea typeface="Tahoma" pitchFamily="34" charset="0"/>
                <a:cs typeface="Tahoma" pitchFamily="34" charset="0"/>
              </a:rPr>
              <a:t> To test microphone, click here to record your voice. Then start talking and after awhile, Click on this button again to hear your recorded voice and be sure about both microphone and speaker quality.</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3-</a:t>
            </a:r>
            <a:r>
              <a:rPr lang="en-US" sz="1400" dirty="0">
                <a:latin typeface="Tahoma" pitchFamily="34" charset="0"/>
                <a:ea typeface="Tahoma" pitchFamily="34" charset="0"/>
                <a:cs typeface="Tahoma" pitchFamily="34" charset="0"/>
              </a:rPr>
              <a:t> If your microphone is OK, This bar shows intensity of your voice.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4-</a:t>
            </a:r>
            <a:r>
              <a:rPr lang="en-US" sz="1400" dirty="0">
                <a:latin typeface="Tahoma" pitchFamily="34" charset="0"/>
                <a:ea typeface="Tahoma" pitchFamily="34" charset="0"/>
                <a:cs typeface="Tahoma" pitchFamily="34" charset="0"/>
              </a:rPr>
              <a:t> If you want to test your speaker quality, click here to hear ring tone.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Window</a:t>
            </a:r>
          </a:p>
        </p:txBody>
      </p:sp>
      <p:sp>
        <p:nvSpPr>
          <p:cNvPr id="21" name="Rectangle 20"/>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4873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66" y="1682305"/>
            <a:ext cx="2592986"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cs typeface="B Titr" pitchFamily="2" charset="-78"/>
              </a:rPr>
              <a:t>Video </a:t>
            </a:r>
            <a:r>
              <a:rPr lang="en-US" sz="2800" b="1" dirty="0">
                <a:solidFill>
                  <a:srgbClr val="0070C0"/>
                </a:solidFill>
                <a:cs typeface="B Titr" pitchFamily="2" charset="-78"/>
              </a:rPr>
              <a:t>Devices Test Window</a:t>
            </a:r>
            <a:endParaRPr lang="en-US" sz="2800" dirty="0"/>
          </a:p>
        </p:txBody>
      </p:sp>
      <p:sp>
        <p:nvSpPr>
          <p:cNvPr id="21" name="TextBox 20"/>
          <p:cNvSpPr txBox="1"/>
          <p:nvPr/>
        </p:nvSpPr>
        <p:spPr>
          <a:xfrm>
            <a:off x="5119048" y="2057400"/>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5457908" y="2242066"/>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5444260" y="3285109"/>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1904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5457908" y="2753689"/>
            <a:ext cx="7589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9600" y="1905000"/>
            <a:ext cx="4241173" cy="2246769"/>
          </a:xfrm>
          <a:prstGeom prst="rect">
            <a:avLst/>
          </a:prstGeom>
        </p:spPr>
        <p:txBody>
          <a:bodyPr wrap="square">
            <a:spAutoFit/>
          </a:bodyPr>
          <a:lstStyle/>
          <a:p>
            <a:pPr algn="just"/>
            <a:r>
              <a:rPr lang="fa-IR" sz="1400" dirty="0" smtClean="0">
                <a:solidFill>
                  <a:srgbClr val="FF0000"/>
                </a:solidFill>
              </a:rPr>
              <a:t>1</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Camera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2</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By clicking this button, Windows shows camera video on the below area.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3</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Camera Video </a:t>
            </a:r>
            <a:r>
              <a:rPr lang="en-US" sz="1400" dirty="0" smtClean="0">
                <a:latin typeface="Tahoma" pitchFamily="34" charset="0"/>
                <a:ea typeface="Tahoma" pitchFamily="34" charset="0"/>
                <a:cs typeface="Tahoma" pitchFamily="34" charset="0"/>
              </a:rPr>
              <a:t>Window</a:t>
            </a:r>
            <a:endParaRPr lang="fa-IR" sz="1400" dirty="0" smtClean="0">
              <a:latin typeface="Tahoma" pitchFamily="34" charset="0"/>
              <a:ea typeface="Tahoma" pitchFamily="34" charset="0"/>
              <a:cs typeface="Tahoma" pitchFamily="34" charset="0"/>
            </a:endParaRPr>
          </a:p>
          <a:p>
            <a:pPr algn="just"/>
            <a:endParaRPr lang="fa-IR" sz="1400" dirty="0">
              <a:latin typeface="Tahoma" pitchFamily="34" charset="0"/>
              <a:ea typeface="Tahoma" pitchFamily="34" charset="0"/>
              <a:cs typeface="Tahoma" pitchFamily="34" charset="0"/>
            </a:endParaRPr>
          </a:p>
          <a:p>
            <a:pPr algn="just"/>
            <a:r>
              <a:rPr lang="fa-IR" sz="1400" dirty="0" smtClean="0">
                <a:solidFill>
                  <a:srgbClr val="FF0000"/>
                </a:solidFill>
              </a:rPr>
              <a:t>4</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Audio </a:t>
            </a:r>
            <a:r>
              <a:rPr lang="en-US" sz="1400" dirty="0" smtClean="0">
                <a:latin typeface="Tahoma" pitchFamily="34" charset="0"/>
                <a:ea typeface="Tahoma" pitchFamily="34" charset="0"/>
                <a:cs typeface="Tahoma" pitchFamily="34" charset="0"/>
              </a:rPr>
              <a:t>Devices</a:t>
            </a:r>
            <a:endParaRPr lang="fa-IR"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a:t>
            </a:r>
            <a:r>
              <a:rPr lang="en-US" sz="1400" dirty="0" smtClean="0">
                <a:latin typeface="Tahoma" pitchFamily="34" charset="0"/>
                <a:ea typeface="Tahoma" pitchFamily="34" charset="0"/>
                <a:cs typeface="Tahoma" pitchFamily="34" charset="0"/>
              </a:rPr>
              <a:t>Window</a:t>
            </a:r>
            <a:endParaRPr lang="en-US" sz="1400" dirty="0">
              <a:latin typeface="Tahoma" pitchFamily="34" charset="0"/>
              <a:ea typeface="Tahoma" pitchFamily="34" charset="0"/>
              <a:cs typeface="Tahoma" pitchFamily="34" charset="0"/>
            </a:endParaRPr>
          </a:p>
        </p:txBody>
      </p:sp>
      <p:sp>
        <p:nvSpPr>
          <p:cNvPr id="29" name="TextBox 28"/>
          <p:cNvSpPr txBox="1"/>
          <p:nvPr/>
        </p:nvSpPr>
        <p:spPr>
          <a:xfrm>
            <a:off x="8334292"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7834952" y="2223304"/>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34292" y="166827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7948176" y="1852937"/>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0686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349" y="1655345"/>
            <a:ext cx="3077005" cy="427732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Bug Report Window</a:t>
            </a:r>
            <a:endParaRPr lang="en-US" sz="2800" b="1" dirty="0">
              <a:latin typeface="Times New Roman" pitchFamily="18" charset="0"/>
              <a:cs typeface="Times New Roman" pitchFamily="18" charset="0"/>
            </a:endParaRPr>
          </a:p>
        </p:txBody>
      </p:sp>
      <p:sp>
        <p:nvSpPr>
          <p:cNvPr id="4" name="Rectangle 3"/>
          <p:cNvSpPr/>
          <p:nvPr/>
        </p:nvSpPr>
        <p:spPr>
          <a:xfrm>
            <a:off x="457200" y="1479352"/>
            <a:ext cx="4824391" cy="4616648"/>
          </a:xfrm>
          <a:prstGeom prst="rect">
            <a:avLst/>
          </a:prstGeom>
        </p:spPr>
        <p:txBody>
          <a:bodyPr wrap="square">
            <a:spAutoFit/>
          </a:bodyPr>
          <a:lstStyle/>
          <a:p>
            <a:pPr algn="just"/>
            <a:r>
              <a:rPr lang="en-US" sz="1400" dirty="0" smtClean="0">
                <a:solidFill>
                  <a:srgbClr val="FF0000"/>
                </a:solidFill>
              </a:rPr>
              <a:t>1- </a:t>
            </a:r>
            <a:r>
              <a:rPr lang="en-US" sz="1400" dirty="0" smtClean="0"/>
              <a:t>Your Name</a:t>
            </a:r>
          </a:p>
          <a:p>
            <a:pPr algn="just"/>
            <a:endParaRPr lang="en-US" sz="1400" dirty="0" smtClean="0"/>
          </a:p>
          <a:p>
            <a:pPr algn="just"/>
            <a:r>
              <a:rPr lang="en-US" sz="1400" dirty="0" smtClean="0">
                <a:solidFill>
                  <a:srgbClr val="FF0000"/>
                </a:solidFill>
              </a:rPr>
              <a:t>2- </a:t>
            </a:r>
            <a:r>
              <a:rPr lang="en-US" sz="1400" dirty="0"/>
              <a:t>Your </a:t>
            </a:r>
            <a:r>
              <a:rPr lang="en-US" sz="1400" dirty="0" smtClean="0"/>
              <a:t>Email Address. (If your email address has been </a:t>
            </a:r>
            <a:r>
              <a:rPr lang="en-US" sz="1400" dirty="0"/>
              <a:t>stored already </a:t>
            </a:r>
            <a:r>
              <a:rPr lang="en-US" sz="1400" dirty="0" smtClean="0"/>
              <a:t>in your profile, it will be written here automatically)</a:t>
            </a:r>
          </a:p>
          <a:p>
            <a:pPr algn="just"/>
            <a:endParaRPr lang="en-US" sz="1400" dirty="0" smtClean="0"/>
          </a:p>
          <a:p>
            <a:pPr algn="just"/>
            <a:r>
              <a:rPr lang="en-US" sz="1400" dirty="0" smtClean="0">
                <a:solidFill>
                  <a:srgbClr val="FF0000"/>
                </a:solidFill>
              </a:rPr>
              <a:t>3- </a:t>
            </a:r>
            <a:r>
              <a:rPr lang="en-US" sz="1400" dirty="0"/>
              <a:t>Your </a:t>
            </a:r>
            <a:r>
              <a:rPr lang="en-US" sz="1400" dirty="0" smtClean="0"/>
              <a:t>telephone number</a:t>
            </a:r>
          </a:p>
          <a:p>
            <a:pPr algn="just"/>
            <a:endParaRPr lang="en-US" sz="1400" b="1" dirty="0" smtClean="0">
              <a:solidFill>
                <a:srgbClr val="7030A0"/>
              </a:solidFill>
            </a:endParaRPr>
          </a:p>
          <a:p>
            <a:pPr algn="just"/>
            <a:r>
              <a:rPr lang="en-US" sz="1400" b="1" dirty="0" smtClean="0">
                <a:solidFill>
                  <a:srgbClr val="7030A0"/>
                </a:solidFill>
              </a:rPr>
              <a:t>You must enter </a:t>
            </a:r>
            <a:r>
              <a:rPr lang="en-US" sz="1400" b="1" dirty="0">
                <a:solidFill>
                  <a:srgbClr val="7030A0"/>
                </a:solidFill>
              </a:rPr>
              <a:t> your email address and telephone </a:t>
            </a:r>
            <a:r>
              <a:rPr lang="en-US" sz="1400" b="1" dirty="0" smtClean="0">
                <a:solidFill>
                  <a:srgbClr val="7030A0"/>
                </a:solidFill>
              </a:rPr>
              <a:t>number, so </a:t>
            </a:r>
            <a:r>
              <a:rPr lang="en-US" sz="1400" b="1" dirty="0">
                <a:solidFill>
                  <a:srgbClr val="7030A0"/>
                </a:solidFill>
              </a:rPr>
              <a:t>s</a:t>
            </a:r>
            <a:r>
              <a:rPr lang="en-US" sz="1400" b="1" dirty="0" smtClean="0">
                <a:solidFill>
                  <a:srgbClr val="7030A0"/>
                </a:solidFill>
              </a:rPr>
              <a:t>upport center be able to contact you for solving the problem.</a:t>
            </a:r>
          </a:p>
          <a:p>
            <a:pPr algn="just"/>
            <a:endParaRPr lang="en-US" sz="1400" dirty="0"/>
          </a:p>
          <a:p>
            <a:pPr algn="just"/>
            <a:r>
              <a:rPr lang="en-US" sz="1400" dirty="0" smtClean="0">
                <a:solidFill>
                  <a:srgbClr val="FF0000"/>
                </a:solidFill>
              </a:rPr>
              <a:t>4- </a:t>
            </a:r>
            <a:r>
              <a:rPr lang="en-US" sz="1400" dirty="0" smtClean="0"/>
              <a:t>By clicking this button, all software activity details will be sent to support center automatically but if you have any description about how, when or form of happening error, you may write it here.</a:t>
            </a:r>
            <a:endParaRPr lang="en-US" sz="1400" dirty="0"/>
          </a:p>
          <a:p>
            <a:pPr algn="just"/>
            <a:endParaRPr lang="en-US" sz="1400" dirty="0" smtClean="0"/>
          </a:p>
          <a:p>
            <a:pPr algn="just"/>
            <a:r>
              <a:rPr lang="en-US" sz="1400" dirty="0" smtClean="0">
                <a:solidFill>
                  <a:srgbClr val="FF0000"/>
                </a:solidFill>
              </a:rPr>
              <a:t>5- </a:t>
            </a:r>
            <a:r>
              <a:rPr lang="en-US" sz="1400" dirty="0" smtClean="0"/>
              <a:t>Click this button to send your report whenever you complete above information.</a:t>
            </a:r>
          </a:p>
          <a:p>
            <a:pPr algn="just"/>
            <a:endParaRPr lang="en-US" sz="1400" dirty="0"/>
          </a:p>
          <a:p>
            <a:pPr algn="just"/>
            <a:r>
              <a:rPr lang="en-US" sz="1400" dirty="0" smtClean="0">
                <a:solidFill>
                  <a:srgbClr val="FF0000"/>
                </a:solidFill>
              </a:rPr>
              <a:t>6- </a:t>
            </a:r>
            <a:r>
              <a:rPr lang="en-US" sz="1400" dirty="0" smtClean="0"/>
              <a:t>Cancellation of sending report.</a:t>
            </a:r>
          </a:p>
          <a:p>
            <a:pPr algn="just"/>
            <a:endParaRPr lang="en-US" sz="1400" dirty="0"/>
          </a:p>
          <a:p>
            <a:pPr algn="just"/>
            <a:r>
              <a:rPr lang="en-US" sz="1400" dirty="0" smtClean="0">
                <a:solidFill>
                  <a:srgbClr val="FF0000"/>
                </a:solidFill>
              </a:rPr>
              <a:t>7- </a:t>
            </a:r>
            <a:r>
              <a:rPr lang="en-US" sz="1400" dirty="0" smtClean="0"/>
              <a:t>Close this window.</a:t>
            </a:r>
            <a:endParaRPr lang="en-US" sz="1400" dirty="0"/>
          </a:p>
        </p:txBody>
      </p:sp>
      <p:sp>
        <p:nvSpPr>
          <p:cNvPr id="5" name="TextBox 4"/>
          <p:cNvSpPr txBox="1"/>
          <p:nvPr/>
        </p:nvSpPr>
        <p:spPr>
          <a:xfrm>
            <a:off x="8568548" y="2852676"/>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178990" y="3037342"/>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0158" y="3337172"/>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8178990" y="3521838"/>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16098" y="38100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178990" y="39946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16098" y="42672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178990" y="44518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16098"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6942851" y="5020891"/>
            <a:ext cx="1573247"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16098"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8178990"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76540"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8190424"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422" y="856260"/>
            <a:ext cx="5337303" cy="5937409"/>
          </a:xfrm>
          <a:prstGeom prst="rect">
            <a:avLst/>
          </a:prstGeom>
        </p:spPr>
      </p:pic>
      <p:sp>
        <p:nvSpPr>
          <p:cNvPr id="38" name="Rectangle 37"/>
          <p:cNvSpPr/>
          <p:nvPr/>
        </p:nvSpPr>
        <p:spPr>
          <a:xfrm>
            <a:off x="417143" y="838200"/>
            <a:ext cx="5336867" cy="3539430"/>
          </a:xfrm>
          <a:prstGeom prst="rect">
            <a:avLst/>
          </a:prstGeom>
        </p:spPr>
        <p:txBody>
          <a:bodyPr wrap="square">
            <a:spAutoFit/>
          </a:bodyPr>
          <a:lstStyle/>
          <a:p>
            <a:pPr algn="just"/>
            <a:r>
              <a:rPr lang="en-US" sz="1400" dirty="0" smtClean="0">
                <a:solidFill>
                  <a:srgbClr val="FF0000"/>
                </a:solidFill>
                <a:ea typeface="Tahoma" pitchFamily="34" charset="0"/>
                <a:cs typeface="Tahoma" pitchFamily="34" charset="0"/>
              </a:rPr>
              <a:t>1- </a:t>
            </a:r>
            <a:r>
              <a:rPr lang="en-US" sz="1400" dirty="0" smtClean="0">
                <a:ea typeface="Tahoma" pitchFamily="34" charset="0"/>
                <a:cs typeface="Tahoma" pitchFamily="34" charset="0"/>
              </a:rPr>
              <a:t>Person’s Current Status Icon (OFFLINE, ONLINE, BUSY, …)</a:t>
            </a:r>
          </a:p>
          <a:p>
            <a:pPr algn="just"/>
            <a:r>
              <a:rPr lang="en-US" sz="1400" dirty="0" smtClean="0">
                <a:solidFill>
                  <a:srgbClr val="FF0000"/>
                </a:solidFill>
                <a:ea typeface="Tahoma" pitchFamily="34" charset="0"/>
                <a:cs typeface="Tahoma" pitchFamily="34" charset="0"/>
              </a:rPr>
              <a:t>2- </a:t>
            </a:r>
            <a:r>
              <a:rPr lang="en-US" sz="1400" dirty="0" smtClean="0">
                <a:ea typeface="Tahoma" pitchFamily="34" charset="0"/>
                <a:cs typeface="Tahoma" pitchFamily="34" charset="0"/>
              </a:rPr>
              <a:t>Name and Family of this person</a:t>
            </a:r>
          </a:p>
          <a:p>
            <a:pPr algn="just"/>
            <a:r>
              <a:rPr lang="en-US" sz="1400" dirty="0" smtClean="0">
                <a:solidFill>
                  <a:srgbClr val="FF0000"/>
                </a:solidFill>
                <a:ea typeface="Tahoma" pitchFamily="34" charset="0"/>
                <a:cs typeface="Tahoma" pitchFamily="34" charset="0"/>
              </a:rPr>
              <a:t>3- </a:t>
            </a:r>
            <a:r>
              <a:rPr lang="en-US" sz="1400" dirty="0" smtClean="0">
                <a:ea typeface="Tahoma" pitchFamily="34" charset="0"/>
                <a:cs typeface="Tahoma" pitchFamily="34" charset="0"/>
              </a:rPr>
              <a:t>If this person is not in your contact list, you can add them to your contact list by clicking on this Icon, so you will not need to search them again to call them or invite them to your conferences. If this person is already in your contact list, you will see a X Icon here, which could delete him from your contact list.</a:t>
            </a:r>
            <a:endParaRPr lang="en-US" sz="1400" dirty="0">
              <a:ea typeface="Tahoma" pitchFamily="34" charset="0"/>
              <a:cs typeface="Tahoma" pitchFamily="34" charset="0"/>
            </a:endParaRPr>
          </a:p>
          <a:p>
            <a:pPr algn="just"/>
            <a:r>
              <a:rPr lang="en-US" sz="1400" dirty="0" smtClean="0">
                <a:solidFill>
                  <a:srgbClr val="FF0000"/>
                </a:solidFill>
                <a:ea typeface="Tahoma" pitchFamily="34" charset="0"/>
                <a:cs typeface="Tahoma" pitchFamily="34" charset="0"/>
              </a:rPr>
              <a:t>4- </a:t>
            </a:r>
            <a:r>
              <a:rPr lang="en-US" sz="1400" dirty="0" smtClean="0">
                <a:ea typeface="Tahoma" pitchFamily="34" charset="0"/>
                <a:cs typeface="Tahoma" pitchFamily="34" charset="0"/>
              </a:rPr>
              <a:t>Organization of this person</a:t>
            </a:r>
            <a:endParaRPr lang="en-US" sz="1400" dirty="0">
              <a:ea typeface="Tahoma" pitchFamily="34" charset="0"/>
              <a:cs typeface="Tahoma" pitchFamily="34" charset="0"/>
            </a:endParaRPr>
          </a:p>
          <a:p>
            <a:pPr algn="just"/>
            <a:r>
              <a:rPr lang="en-US" sz="1400" dirty="0" smtClean="0">
                <a:solidFill>
                  <a:srgbClr val="FF0000"/>
                </a:solidFill>
                <a:ea typeface="Tahoma" pitchFamily="34" charset="0"/>
                <a:cs typeface="Tahoma" pitchFamily="34" charset="0"/>
              </a:rPr>
              <a:t>5- </a:t>
            </a:r>
            <a:r>
              <a:rPr lang="en-US" sz="1400" dirty="0">
                <a:ea typeface="Tahoma" pitchFamily="34" charset="0"/>
                <a:cs typeface="Tahoma" pitchFamily="34" charset="0"/>
              </a:rPr>
              <a:t>C</a:t>
            </a:r>
            <a:r>
              <a:rPr lang="en-US" sz="1400" dirty="0" smtClean="0">
                <a:ea typeface="Tahoma" pitchFamily="34" charset="0"/>
                <a:cs typeface="Tahoma" pitchFamily="34" charset="0"/>
              </a:rPr>
              <a:t>alling number of this person, with below format:</a:t>
            </a:r>
          </a:p>
          <a:p>
            <a:pPr algn="just"/>
            <a:r>
              <a:rPr lang="en-US" sz="1400" dirty="0" smtClean="0">
                <a:ea typeface="Tahoma" pitchFamily="34" charset="0"/>
                <a:cs typeface="Tahoma" pitchFamily="34" charset="0"/>
              </a:rPr>
              <a:t>“(Organization Number) Person Number”</a:t>
            </a:r>
          </a:p>
          <a:p>
            <a:pPr algn="just"/>
            <a:r>
              <a:rPr lang="en-US" sz="1400" dirty="0" smtClean="0">
                <a:ea typeface="Tahoma" pitchFamily="34" charset="0"/>
                <a:cs typeface="Tahoma" pitchFamily="34" charset="0"/>
              </a:rPr>
              <a:t>You can search people by their number here or you can call them by this number using </a:t>
            </a:r>
            <a:r>
              <a:rPr lang="en-US" sz="1400" dirty="0" err="1" smtClean="0">
                <a:ea typeface="Tahoma" pitchFamily="34" charset="0"/>
                <a:cs typeface="Tahoma" pitchFamily="34" charset="0"/>
              </a:rPr>
              <a:t>DialPad</a:t>
            </a:r>
            <a:r>
              <a:rPr lang="en-US" sz="1400" dirty="0" smtClean="0">
                <a:ea typeface="Tahoma" pitchFamily="34" charset="0"/>
                <a:cs typeface="Tahoma" pitchFamily="34" charset="0"/>
              </a:rPr>
              <a:t> tab.</a:t>
            </a:r>
          </a:p>
          <a:p>
            <a:pPr algn="just"/>
            <a:r>
              <a:rPr lang="en-US" sz="1400" dirty="0" smtClean="0">
                <a:solidFill>
                  <a:srgbClr val="FF0000"/>
                </a:solidFill>
                <a:ea typeface="Tahoma" pitchFamily="34" charset="0"/>
                <a:cs typeface="Tahoma" pitchFamily="34" charset="0"/>
              </a:rPr>
              <a:t>6- </a:t>
            </a:r>
            <a:r>
              <a:rPr lang="en-US" sz="1400" dirty="0" smtClean="0">
                <a:ea typeface="Tahoma" pitchFamily="34" charset="0"/>
                <a:cs typeface="Tahoma" pitchFamily="34" charset="0"/>
              </a:rPr>
              <a:t>By clicking on this button, you can make a video call to this person.</a:t>
            </a:r>
          </a:p>
          <a:p>
            <a:pPr algn="just"/>
            <a:r>
              <a:rPr lang="en-US" sz="1400" dirty="0" smtClean="0">
                <a:solidFill>
                  <a:srgbClr val="FF0000"/>
                </a:solidFill>
                <a:ea typeface="Tahoma" pitchFamily="34" charset="0"/>
                <a:cs typeface="Tahoma" pitchFamily="34" charset="0"/>
              </a:rPr>
              <a:t>7- </a:t>
            </a:r>
            <a:r>
              <a:rPr lang="en-US" sz="1400" dirty="0">
                <a:ea typeface="Tahoma" pitchFamily="34" charset="0"/>
                <a:cs typeface="Tahoma" pitchFamily="34" charset="0"/>
              </a:rPr>
              <a:t>By clicking on this button, you can make a </a:t>
            </a:r>
            <a:r>
              <a:rPr lang="en-US" sz="1400" dirty="0" smtClean="0">
                <a:ea typeface="Tahoma" pitchFamily="34" charset="0"/>
                <a:cs typeface="Tahoma" pitchFamily="34" charset="0"/>
              </a:rPr>
              <a:t>voice </a:t>
            </a:r>
            <a:r>
              <a:rPr lang="en-US" sz="1400" dirty="0">
                <a:ea typeface="Tahoma" pitchFamily="34" charset="0"/>
                <a:cs typeface="Tahoma" pitchFamily="34" charset="0"/>
              </a:rPr>
              <a:t>call to this person.</a:t>
            </a:r>
          </a:p>
          <a:p>
            <a:pPr algn="just"/>
            <a:r>
              <a:rPr lang="en-US" sz="1400" dirty="0" smtClean="0">
                <a:solidFill>
                  <a:srgbClr val="FF0000"/>
                </a:solidFill>
                <a:ea typeface="Tahoma" pitchFamily="34" charset="0"/>
                <a:cs typeface="Tahoma" pitchFamily="34" charset="0"/>
              </a:rPr>
              <a:t>8- </a:t>
            </a:r>
            <a:r>
              <a:rPr lang="en-US" sz="1400" dirty="0">
                <a:ea typeface="Tahoma" pitchFamily="34" charset="0"/>
                <a:cs typeface="Tahoma" pitchFamily="34" charset="0"/>
              </a:rPr>
              <a:t>By clicking on this button, you can </a:t>
            </a:r>
            <a:r>
              <a:rPr lang="en-US" sz="1400" dirty="0" smtClean="0">
                <a:ea typeface="Tahoma" pitchFamily="34" charset="0"/>
                <a:cs typeface="Tahoma" pitchFamily="34" charset="0"/>
              </a:rPr>
              <a:t>send/receive text messages </a:t>
            </a:r>
            <a:r>
              <a:rPr lang="en-US" sz="1400" dirty="0">
                <a:ea typeface="Tahoma" pitchFamily="34" charset="0"/>
                <a:cs typeface="Tahoma" pitchFamily="34" charset="0"/>
              </a:rPr>
              <a:t>to this person</a:t>
            </a:r>
            <a:r>
              <a:rPr lang="en-US" sz="1400" dirty="0" smtClean="0">
                <a:ea typeface="Tahoma" pitchFamily="34" charset="0"/>
                <a:cs typeface="Tahoma" pitchFamily="34" charset="0"/>
              </a:rPr>
              <a:t>.</a:t>
            </a:r>
            <a:endParaRPr lang="en-US" sz="1400" dirty="0">
              <a:ea typeface="Tahoma" pitchFamily="34" charset="0"/>
              <a:cs typeface="Tahoma" pitchFamily="34" charset="0"/>
            </a:endParaRPr>
          </a:p>
        </p:txBody>
      </p:sp>
      <p:sp>
        <p:nvSpPr>
          <p:cNvPr id="70" name="Rectangle 69"/>
          <p:cNvSpPr/>
          <p:nvPr/>
        </p:nvSpPr>
        <p:spPr>
          <a:xfrm>
            <a:off x="304800" y="6230607"/>
            <a:ext cx="3145622" cy="523220"/>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71" name="Picture 7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91757" y="6264731"/>
            <a:ext cx="266195" cy="266195"/>
          </a:xfrm>
          <a:prstGeom prst="rect">
            <a:avLst/>
          </a:prstGeom>
        </p:spPr>
      </p:pic>
      <p:sp>
        <p:nvSpPr>
          <p:cNvPr id="30" name="TextBox 29"/>
          <p:cNvSpPr txBox="1"/>
          <p:nvPr/>
        </p:nvSpPr>
        <p:spPr>
          <a:xfrm>
            <a:off x="563880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40" name="Straight Arrow Connector 39"/>
          <p:cNvCxnSpPr>
            <a:stCxn id="30" idx="2"/>
          </p:cNvCxnSpPr>
          <p:nvPr/>
        </p:nvCxnSpPr>
        <p:spPr>
          <a:xfrm>
            <a:off x="5808230"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580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51" name="Straight Arrow Connector 50"/>
          <p:cNvCxnSpPr>
            <a:stCxn id="50" idx="2"/>
          </p:cNvCxnSpPr>
          <p:nvPr/>
        </p:nvCxnSpPr>
        <p:spPr>
          <a:xfrm>
            <a:off x="466523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16975"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53" name="Straight Arrow Connector 52"/>
          <p:cNvCxnSpPr>
            <a:stCxn id="52" idx="2"/>
          </p:cNvCxnSpPr>
          <p:nvPr/>
        </p:nvCxnSpPr>
        <p:spPr>
          <a:xfrm>
            <a:off x="3886405"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70256" y="4987381"/>
            <a:ext cx="628468"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177849" y="5178760"/>
            <a:ext cx="5906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54823" y="53219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9" name="Straight Arrow Connector 58"/>
          <p:cNvCxnSpPr>
            <a:stCxn id="58" idx="3"/>
          </p:cNvCxnSpPr>
          <p:nvPr/>
        </p:nvCxnSpPr>
        <p:spPr>
          <a:xfrm>
            <a:off x="3193683" y="5506584"/>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4823" y="5638800"/>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61" name="Straight Arrow Connector 60"/>
          <p:cNvCxnSpPr>
            <a:stCxn id="60" idx="3"/>
          </p:cNvCxnSpPr>
          <p:nvPr/>
        </p:nvCxnSpPr>
        <p:spPr>
          <a:xfrm>
            <a:off x="3193683" y="5823466"/>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868471" y="594978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63" name="Straight Arrow Connector 62"/>
          <p:cNvCxnSpPr>
            <a:stCxn id="62" idx="3"/>
          </p:cNvCxnSpPr>
          <p:nvPr/>
        </p:nvCxnSpPr>
        <p:spPr>
          <a:xfrm>
            <a:off x="3207331" y="613445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ight Brace 63"/>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e 64"/>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Direct Call Window</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896" y="849374"/>
            <a:ext cx="3041703" cy="5868147"/>
          </a:xfrm>
          <a:prstGeom prst="rect">
            <a:avLst/>
          </a:prstGeom>
        </p:spPr>
      </p:pic>
      <p:sp>
        <p:nvSpPr>
          <p:cNvPr id="8" name="TextBox 7"/>
          <p:cNvSpPr txBox="1"/>
          <p:nvPr/>
        </p:nvSpPr>
        <p:spPr>
          <a:xfrm>
            <a:off x="8852360" y="2948866"/>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8848288" y="3224150"/>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8375703" y="3133532"/>
            <a:ext cx="4766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8389558" y="3408816"/>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1066800"/>
            <a:ext cx="4505029" cy="5262979"/>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a:latin typeface="Tahoma" pitchFamily="34" charset="0"/>
                <a:ea typeface="Tahoma" pitchFamily="34" charset="0"/>
                <a:cs typeface="Tahoma" pitchFamily="34" charset="0"/>
              </a:rPr>
              <a:t>Calls Date</a:t>
            </a:r>
            <a:endParaRPr lang="en-US" sz="1400" dirty="0" smtClean="0">
              <a:latin typeface="Tahoma" pitchFamily="34" charset="0"/>
              <a:ea typeface="Tahoma" pitchFamily="34" charset="0"/>
              <a:cs typeface="Tahoma" pitchFamily="34" charset="0"/>
            </a:endParaRPr>
          </a:p>
          <a:p>
            <a:pPr algn="just"/>
            <a:endParaRPr lang="fa-IR" sz="1400" dirty="0" smtClean="0">
              <a:latin typeface="Tahoma" pitchFamily="34" charset="0"/>
              <a:ea typeface="Tahoma" pitchFamily="34" charset="0"/>
              <a:cs typeface="Tahoma" pitchFamily="34" charset="0"/>
            </a:endParaRPr>
          </a:p>
          <a:p>
            <a:pPr algn="just"/>
            <a:r>
              <a:rPr lang="en-US" sz="1400" dirty="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Received </a:t>
            </a:r>
            <a:r>
              <a:rPr lang="en-US" sz="1400" dirty="0" smtClean="0">
                <a:latin typeface="Tahoma" pitchFamily="34" charset="0"/>
                <a:ea typeface="Tahoma" pitchFamily="34" charset="0"/>
                <a:cs typeface="Tahoma" pitchFamily="34" charset="0"/>
              </a:rPr>
              <a:t>Message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Received Call -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 ) click on their row.</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Sent </a:t>
            </a:r>
            <a:r>
              <a:rPr lang="en-US" sz="1400" dirty="0" smtClean="0">
                <a:latin typeface="Tahoma" pitchFamily="34" charset="0"/>
                <a:ea typeface="Tahoma" pitchFamily="34" charset="0"/>
                <a:cs typeface="Tahoma" pitchFamily="34" charset="0"/>
              </a:rPr>
              <a:t>Call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r>
              <a:rPr lang="en-US" sz="1400" dirty="0" smtClean="0">
                <a:latin typeface="Tahoma" pitchFamily="34" charset="0"/>
                <a:ea typeface="Tahoma" pitchFamily="34" charset="0"/>
                <a:cs typeface="Tahoma" pitchFamily="34" charset="0"/>
              </a:rPr>
              <a: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Missed </a:t>
            </a:r>
            <a:r>
              <a:rPr lang="en-US" sz="1400" dirty="0" smtClean="0">
                <a:latin typeface="Tahoma" pitchFamily="34" charset="0"/>
                <a:ea typeface="Tahoma" pitchFamily="34" charset="0"/>
                <a:cs typeface="Tahoma" pitchFamily="34" charset="0"/>
              </a:rPr>
              <a:t>call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r>
              <a:rPr lang="en-US" sz="1400" dirty="0" smtClean="0">
                <a:latin typeface="Tahoma" pitchFamily="34" charset="0"/>
                <a:ea typeface="Tahoma" pitchFamily="34" charset="0"/>
                <a:cs typeface="Tahoma" pitchFamily="34" charset="0"/>
              </a:rPr>
              <a:t>.</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latin typeface="Tahoma" pitchFamily="34" charset="0"/>
                <a:ea typeface="Tahoma" pitchFamily="34" charset="0"/>
                <a:cs typeface="Tahoma" pitchFamily="34" charset="0"/>
              </a:rPr>
              <a:t>To see Calls of Yesterday, recent week or month click here</a:t>
            </a:r>
            <a:r>
              <a:rPr lang="en-US" sz="1400" dirty="0" smtClean="0">
                <a:latin typeface="Tahoma" pitchFamily="34" charset="0"/>
                <a:ea typeface="Tahoma" pitchFamily="34" charset="0"/>
                <a:cs typeface="Tahoma" pitchFamily="34" charset="0"/>
              </a:rPr>
              <a: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latin typeface="Tahoma" pitchFamily="34" charset="0"/>
                <a:ea typeface="Tahoma" pitchFamily="34" charset="0"/>
                <a:cs typeface="Tahoma" pitchFamily="34" charset="0"/>
              </a:rPr>
              <a:t>Time of Call</a:t>
            </a:r>
            <a:endParaRPr lang="en-US" sz="1400" dirty="0">
              <a:latin typeface="Tahoma" pitchFamily="34" charset="0"/>
              <a:ea typeface="Tahoma" pitchFamily="34" charset="0"/>
              <a:cs typeface="Tahoma" pitchFamily="34" charset="0"/>
            </a:endParaRP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 </a:t>
            </a:r>
            <a:r>
              <a:rPr lang="en-US" sz="1400" dirty="0" smtClean="0">
                <a:latin typeface="Tahoma" pitchFamily="34" charset="0"/>
                <a:ea typeface="Tahoma" pitchFamily="34" charset="0"/>
                <a:cs typeface="Tahoma" pitchFamily="34" charset="0"/>
              </a:rPr>
              <a:t>Number of Massages</a:t>
            </a:r>
            <a:endParaRPr lang="en-US" sz="1400" dirty="0">
              <a:latin typeface="Tahoma" pitchFamily="34" charset="0"/>
              <a:ea typeface="Tahoma" pitchFamily="34" charset="0"/>
              <a:cs typeface="Tahoma" pitchFamily="34" charset="0"/>
            </a:endParaRPr>
          </a:p>
        </p:txBody>
      </p:sp>
      <p:sp>
        <p:nvSpPr>
          <p:cNvPr id="39" name="Rectangle 38"/>
          <p:cNvSpPr/>
          <p:nvPr/>
        </p:nvSpPr>
        <p:spPr>
          <a:xfrm>
            <a:off x="8834231" y="403860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27602" y="4223266"/>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852286" y="3508787"/>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8375703" y="3693453"/>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848974" y="270569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8375703" y="2890360"/>
            <a:ext cx="4732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Recent </a:t>
            </a:r>
            <a:r>
              <a:rPr lang="en-US" sz="2800" b="1" dirty="0" smtClean="0">
                <a:solidFill>
                  <a:srgbClr val="0070C0"/>
                </a:solidFill>
                <a:latin typeface="Times New Roman" pitchFamily="18" charset="0"/>
                <a:cs typeface="Times New Roman" pitchFamily="18" charset="0"/>
              </a:rPr>
              <a:t>Calls Tab</a:t>
            </a:r>
            <a:endParaRPr lang="en-US" sz="2800" b="1" dirty="0">
              <a:latin typeface="Times New Roman" pitchFamily="18" charset="0"/>
              <a:cs typeface="Times New Roman" pitchFamily="18" charset="0"/>
            </a:endParaRPr>
          </a:p>
        </p:txBody>
      </p:sp>
      <p:sp>
        <p:nvSpPr>
          <p:cNvPr id="17" name="TextBox 16"/>
          <p:cNvSpPr txBox="1"/>
          <p:nvPr/>
        </p:nvSpPr>
        <p:spPr>
          <a:xfrm>
            <a:off x="5858248" y="4484432"/>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0"/>
          </p:cNvCxnSpPr>
          <p:nvPr/>
        </p:nvCxnSpPr>
        <p:spPr>
          <a:xfrm flipV="1">
            <a:off x="6014701" y="4051002"/>
            <a:ext cx="0" cy="433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51126" y="4473799"/>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23" name="Straight Arrow Connector 22"/>
          <p:cNvCxnSpPr>
            <a:stCxn id="22" idx="0"/>
          </p:cNvCxnSpPr>
          <p:nvPr/>
        </p:nvCxnSpPr>
        <p:spPr>
          <a:xfrm flipV="1">
            <a:off x="6307579" y="3217258"/>
            <a:ext cx="0" cy="1256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858583" y="3777367"/>
            <a:ext cx="321587"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1"/>
          </p:cNvCxnSpPr>
          <p:nvPr/>
        </p:nvCxnSpPr>
        <p:spPr>
          <a:xfrm flipH="1">
            <a:off x="8382000" y="3962033"/>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4086</TotalTime>
  <Words>3869</Words>
  <Application>Microsoft Office PowerPoint</Application>
  <PresentationFormat>On-screen Show (4:3)</PresentationFormat>
  <Paragraphs>451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Login Window</vt:lpstr>
      <vt:lpstr>Public Components</vt:lpstr>
      <vt:lpstr>Contact List Tab</vt:lpstr>
      <vt:lpstr>User Status Icon</vt:lpstr>
      <vt:lpstr>Audio Devices Test Window</vt:lpstr>
      <vt:lpstr>Video Devices Test Window</vt:lpstr>
      <vt:lpstr>Bug Report Window</vt:lpstr>
      <vt:lpstr>Direct Call Window</vt:lpstr>
      <vt:lpstr>Recent Calls Tab</vt:lpstr>
      <vt:lpstr>Holding Conference Tab</vt:lpstr>
      <vt:lpstr>Room Status Icon</vt:lpstr>
      <vt:lpstr>Invite People To Conference Slide window</vt:lpstr>
      <vt:lpstr>Conference Participants Control Window</vt:lpstr>
      <vt:lpstr>Room Settings Window</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224</cp:revision>
  <dcterms:created xsi:type="dcterms:W3CDTF">2014-06-23T08:21:24Z</dcterms:created>
  <dcterms:modified xsi:type="dcterms:W3CDTF">2014-07-27T12:58:29Z</dcterms:modified>
</cp:coreProperties>
</file>