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4" r:id="rId3"/>
    <p:sldId id="258" r:id="rId4"/>
    <p:sldId id="267" r:id="rId5"/>
    <p:sldId id="287" r:id="rId6"/>
    <p:sldId id="288" r:id="rId7"/>
    <p:sldId id="269" r:id="rId8"/>
    <p:sldId id="266" r:id="rId9"/>
    <p:sldId id="259" r:id="rId10"/>
    <p:sldId id="260" r:id="rId11"/>
    <p:sldId id="286" r:id="rId12"/>
    <p:sldId id="270" r:id="rId13"/>
    <p:sldId id="271" r:id="rId14"/>
    <p:sldId id="272" r:id="rId15"/>
    <p:sldId id="265" r:id="rId16"/>
    <p:sldId id="262" r:id="rId17"/>
    <p:sldId id="273" r:id="rId18"/>
    <p:sldId id="275" r:id="rId19"/>
    <p:sldId id="276" r:id="rId20"/>
    <p:sldId id="278" r:id="rId21"/>
    <p:sldId id="279" r:id="rId22"/>
    <p:sldId id="280" r:id="rId23"/>
    <p:sldId id="281" r:id="rId24"/>
    <p:sldId id="282" r:id="rId25"/>
    <p:sldId id="283" r:id="rId26"/>
    <p:sldId id="284" r:id="rId27"/>
    <p:sldId id="28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p:scale>
          <a:sx n="80" d="100"/>
          <a:sy n="80" d="100"/>
        </p:scale>
        <p:origin x="-1032" y="3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19333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08057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306972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883918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2E560B-4F83-45FF-AAA0-7CF2EC396768}" type="datetimeFigureOut">
              <a:rPr lang="en-US" smtClean="0"/>
              <a:t>8/4/2014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14366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22025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2E560B-4F83-45FF-AAA0-7CF2EC396768}" type="datetimeFigureOut">
              <a:rPr lang="en-US" smtClean="0"/>
              <a:t>8/4/2014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500637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2E560B-4F83-45FF-AAA0-7CF2EC396768}" type="datetimeFigureOut">
              <a:rPr lang="en-US" smtClean="0"/>
              <a:t>8/4/2014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0435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E560B-4F83-45FF-AAA0-7CF2EC396768}" type="datetimeFigureOut">
              <a:rPr lang="en-US" smtClean="0"/>
              <a:t>8/4/2014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7860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18341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2E560B-4F83-45FF-AAA0-7CF2EC396768}" type="datetimeFigureOut">
              <a:rPr lang="en-US" smtClean="0"/>
              <a:t>8/4/2014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447AD-10B2-49C0-81ED-FD91EAFAA2A3}" type="slidenum">
              <a:rPr lang="en-US" smtClean="0"/>
              <a:t>‹#›</a:t>
            </a:fld>
            <a:endParaRPr lang="en-US"/>
          </a:p>
        </p:txBody>
      </p:sp>
    </p:spTree>
    <p:extLst>
      <p:ext uri="{BB962C8B-B14F-4D97-AF65-F5344CB8AC3E}">
        <p14:creationId xmlns:p14="http://schemas.microsoft.com/office/powerpoint/2010/main" val="418816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E560B-4F83-45FF-AAA0-7CF2EC396768}" type="datetimeFigureOut">
              <a:rPr lang="en-US" smtClean="0"/>
              <a:t>8/4/2014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447AD-10B2-49C0-81ED-FD91EAFAA2A3}" type="slidenum">
              <a:rPr lang="en-US" smtClean="0"/>
              <a:t>‹#›</a:t>
            </a:fld>
            <a:endParaRPr lang="en-US"/>
          </a:p>
        </p:txBody>
      </p:sp>
    </p:spTree>
    <p:extLst>
      <p:ext uri="{BB962C8B-B14F-4D97-AF65-F5344CB8AC3E}">
        <p14:creationId xmlns:p14="http://schemas.microsoft.com/office/powerpoint/2010/main" val="679041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914399"/>
            <a:ext cx="2986393" cy="5743064"/>
          </a:xfrm>
          <a:prstGeom prst="rect">
            <a:avLst/>
          </a:prstGeom>
        </p:spPr>
      </p:pic>
      <p:sp>
        <p:nvSpPr>
          <p:cNvPr id="6" name="TextBox 5"/>
          <p:cNvSpPr txBox="1"/>
          <p:nvPr/>
        </p:nvSpPr>
        <p:spPr>
          <a:xfrm>
            <a:off x="5105400" y="3298208"/>
            <a:ext cx="273037" cy="369332"/>
          </a:xfrm>
          <a:prstGeom prst="rect">
            <a:avLst/>
          </a:prstGeom>
          <a:noFill/>
        </p:spPr>
        <p:txBody>
          <a:bodyPr wrap="square" rtlCol="0">
            <a:spAutoFit/>
          </a:bodyPr>
          <a:lstStyle/>
          <a:p>
            <a:r>
              <a:rPr lang="en-US" dirty="0">
                <a:solidFill>
                  <a:srgbClr val="FF0000"/>
                </a:solidFill>
              </a:rPr>
              <a:t>1</a:t>
            </a:r>
          </a:p>
        </p:txBody>
      </p:sp>
      <p:cxnSp>
        <p:nvCxnSpPr>
          <p:cNvPr id="7" name="Straight Arrow Connector 6"/>
          <p:cNvCxnSpPr>
            <a:stCxn id="6" idx="3"/>
          </p:cNvCxnSpPr>
          <p:nvPr/>
        </p:nvCxnSpPr>
        <p:spPr>
          <a:xfrm>
            <a:off x="5378437" y="3482874"/>
            <a:ext cx="488963" cy="4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11737" y="3994812"/>
            <a:ext cx="374668"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9" name="Straight Arrow Connector 8"/>
          <p:cNvCxnSpPr>
            <a:stCxn id="8" idx="3"/>
          </p:cNvCxnSpPr>
          <p:nvPr/>
        </p:nvCxnSpPr>
        <p:spPr>
          <a:xfrm>
            <a:off x="5486405" y="4179478"/>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05405" y="4783407"/>
            <a:ext cx="38100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1" name="Straight Arrow Connector 10"/>
          <p:cNvCxnSpPr>
            <a:stCxn id="10" idx="3"/>
          </p:cNvCxnSpPr>
          <p:nvPr/>
        </p:nvCxnSpPr>
        <p:spPr>
          <a:xfrm>
            <a:off x="5486405" y="4968073"/>
            <a:ext cx="38099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68728" y="1200147"/>
            <a:ext cx="4584272" cy="1815882"/>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Enter portal address of your organization.</a:t>
            </a:r>
          </a:p>
          <a:p>
            <a:pPr algn="just"/>
            <a:r>
              <a:rPr lang="en-US" sz="1400" dirty="0" smtClean="0">
                <a:latin typeface="Tahoma" pitchFamily="34" charset="0"/>
                <a:ea typeface="Tahoma" pitchFamily="34" charset="0"/>
                <a:cs typeface="Tahoma" pitchFamily="34" charset="0"/>
              </a:rPr>
              <a:t>(This address is unique for each organization)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Enter your user name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Enter your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After entering above information click this button.</a:t>
            </a:r>
            <a:endParaRPr lang="fa-IR" sz="1400" dirty="0" smtClean="0">
              <a:latin typeface="Tahoma" pitchFamily="34" charset="0"/>
              <a:ea typeface="Tahoma" pitchFamily="34" charset="0"/>
              <a:cs typeface="Tahoma" pitchFamily="34" charset="0"/>
            </a:endParaRPr>
          </a:p>
        </p:txBody>
      </p:sp>
      <p:sp>
        <p:nvSpPr>
          <p:cNvPr id="13" name="TextBox 12"/>
          <p:cNvSpPr txBox="1"/>
          <p:nvPr/>
        </p:nvSpPr>
        <p:spPr>
          <a:xfrm>
            <a:off x="5112330" y="5902370"/>
            <a:ext cx="374075"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4" name="Straight Arrow Connector 13"/>
          <p:cNvCxnSpPr>
            <a:stCxn id="13" idx="3"/>
          </p:cNvCxnSpPr>
          <p:nvPr/>
        </p:nvCxnSpPr>
        <p:spPr>
          <a:xfrm>
            <a:off x="5486405" y="6087036"/>
            <a:ext cx="838195" cy="16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Login Window</a:t>
            </a:r>
            <a:endParaRPr lang="en-US" sz="28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1067694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3423" y="892584"/>
            <a:ext cx="2953763" cy="566061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Holding Conference Tab</a:t>
            </a:r>
            <a:endParaRPr lang="en-US" sz="2800" b="1" dirty="0">
              <a:latin typeface="Times New Roman" pitchFamily="18" charset="0"/>
              <a:cs typeface="Times New Roman" pitchFamily="18" charset="0"/>
            </a:endParaRPr>
          </a:p>
        </p:txBody>
      </p:sp>
      <p:sp>
        <p:nvSpPr>
          <p:cNvPr id="8" name="TextBox 7"/>
          <p:cNvSpPr txBox="1"/>
          <p:nvPr/>
        </p:nvSpPr>
        <p:spPr>
          <a:xfrm>
            <a:off x="8642499" y="3012093"/>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5248003" y="2636245"/>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cxnSp>
        <p:nvCxnSpPr>
          <p:cNvPr id="15" name="Straight Arrow Connector 14"/>
          <p:cNvCxnSpPr>
            <a:stCxn id="8" idx="1"/>
          </p:cNvCxnSpPr>
          <p:nvPr/>
        </p:nvCxnSpPr>
        <p:spPr>
          <a:xfrm flipH="1">
            <a:off x="8267977" y="3196759"/>
            <a:ext cx="374522" cy="101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p:cNvCxnSpPr>
          <p:nvPr/>
        </p:nvCxnSpPr>
        <p:spPr>
          <a:xfrm>
            <a:off x="5560909" y="2820911"/>
            <a:ext cx="1103131" cy="219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41623" y="1032570"/>
            <a:ext cx="4763777" cy="5262979"/>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You want to Hold a conference in your own room.</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You want to </a:t>
            </a:r>
            <a:r>
              <a:rPr lang="en-US" sz="1400" dirty="0" smtClean="0">
                <a:latin typeface="Tahoma" pitchFamily="34" charset="0"/>
                <a:ea typeface="Tahoma" pitchFamily="34" charset="0"/>
                <a:cs typeface="Tahoma" pitchFamily="34" charset="0"/>
              </a:rPr>
              <a:t>go to others room to join their conference.</a:t>
            </a:r>
            <a:endParaRPr lang="en-US" sz="1400" dirty="0">
              <a:latin typeface="Tahoma" pitchFamily="34" charset="0"/>
              <a:ea typeface="Tahoma" pitchFamily="34" charset="0"/>
              <a:cs typeface="Tahoma" pitchFamily="34" charset="0"/>
            </a:endParaRPr>
          </a:p>
          <a:p>
            <a:pPr algn="just"/>
            <a:r>
              <a:rPr lang="en-US" sz="1400" dirty="0">
                <a:latin typeface="Tahoma" pitchFamily="34" charset="0"/>
                <a:ea typeface="Tahoma" pitchFamily="34" charset="0"/>
                <a:cs typeface="Tahoma" pitchFamily="34" charset="0"/>
              </a:rPr>
              <a:t> </a:t>
            </a: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Your conference room with an icon, which shows your room’s current status(Empty, Busy, Full, Lock 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a:t>
            </a:r>
            <a:endParaRPr lang="en-US" sz="1400" dirty="0">
              <a:latin typeface="Tahoma" pitchFamily="34" charset="0"/>
              <a:ea typeface="Tahoma" pitchFamily="34" charset="0"/>
              <a:cs typeface="Tahoma" pitchFamily="34" charset="0"/>
            </a:endParaRPr>
          </a:p>
          <a:p>
            <a:pPr algn="just"/>
            <a:r>
              <a:rPr lang="en-US" sz="1400" dirty="0">
                <a:latin typeface="Tahoma" pitchFamily="34" charset="0"/>
                <a:ea typeface="Tahoma" pitchFamily="34" charset="0"/>
                <a:cs typeface="Tahoma" pitchFamily="34" charset="0"/>
              </a:rPr>
              <a:t> </a:t>
            </a: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Click on this button to join your room.</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If you click on this button, your room will be locked and other people no longer can join your room without your invitation. To unlock your room, click here again.</a:t>
            </a:r>
          </a:p>
          <a:p>
            <a:pPr algn="just"/>
            <a:endParaRPr lang="en-US" sz="1400" dirty="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To perform advanced settings on your room (protect it by a pin or inviting guests) click on this button.</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List of people who are in your room currently.</a:t>
            </a:r>
            <a:endParaRPr lang="en-US" sz="1400" dirty="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Each row contains a person’s name and their current status icon. To control them (Mute audio or stop video or remove them from conference) Click on their row.</a:t>
            </a:r>
            <a:endParaRPr lang="en-US" sz="1400" dirty="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9-</a:t>
            </a:r>
            <a:r>
              <a:rPr lang="en-US" sz="1400" dirty="0" smtClean="0">
                <a:latin typeface="Tahoma" pitchFamily="34" charset="0"/>
                <a:ea typeface="Tahoma" pitchFamily="34" charset="0"/>
                <a:cs typeface="Tahoma" pitchFamily="34" charset="0"/>
              </a:rPr>
              <a:t> To select your conference members and inviting them, click on this button.</a:t>
            </a:r>
            <a:endParaRPr lang="en-US" sz="1400" dirty="0">
              <a:latin typeface="Tahoma" pitchFamily="34" charset="0"/>
              <a:ea typeface="Tahoma" pitchFamily="34" charset="0"/>
              <a:cs typeface="Tahoma" pitchFamily="34" charset="0"/>
            </a:endParaRPr>
          </a:p>
        </p:txBody>
      </p:sp>
      <p:sp>
        <p:nvSpPr>
          <p:cNvPr id="39" name="Rectangle 38"/>
          <p:cNvSpPr/>
          <p:nvPr/>
        </p:nvSpPr>
        <p:spPr>
          <a:xfrm>
            <a:off x="5257800" y="3526351"/>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0" name="Straight Arrow Connector 39"/>
          <p:cNvCxnSpPr>
            <a:stCxn id="39" idx="3"/>
          </p:cNvCxnSpPr>
          <p:nvPr/>
        </p:nvCxnSpPr>
        <p:spPr>
          <a:xfrm>
            <a:off x="5570706" y="3711017"/>
            <a:ext cx="11903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5236974" y="3146797"/>
            <a:ext cx="325626"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7" name="Straight Arrow Connector 56"/>
          <p:cNvCxnSpPr/>
          <p:nvPr/>
        </p:nvCxnSpPr>
        <p:spPr>
          <a:xfrm>
            <a:off x="5562600" y="3193948"/>
            <a:ext cx="32937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632777" y="2730442"/>
            <a:ext cx="358823"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1"/>
          </p:cNvCxnSpPr>
          <p:nvPr/>
        </p:nvCxnSpPr>
        <p:spPr>
          <a:xfrm flipH="1">
            <a:off x="8262343" y="2915108"/>
            <a:ext cx="37043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632777" y="2374288"/>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1"/>
          </p:cNvCxnSpPr>
          <p:nvPr/>
        </p:nvCxnSpPr>
        <p:spPr>
          <a:xfrm flipH="1">
            <a:off x="8256696" y="2558954"/>
            <a:ext cx="37608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57805" y="2369093"/>
            <a:ext cx="358823"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5616628" y="2553759"/>
            <a:ext cx="275350" cy="5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642600" y="5638426"/>
            <a:ext cx="312906" cy="369332"/>
          </a:xfrm>
          <a:prstGeom prst="rect">
            <a:avLst/>
          </a:prstGeom>
        </p:spPr>
        <p:txBody>
          <a:bodyPr wrap="none">
            <a:spAutoFit/>
          </a:bodyPr>
          <a:lstStyle/>
          <a:p>
            <a:r>
              <a:rPr lang="fa-IR" dirty="0" smtClean="0">
                <a:solidFill>
                  <a:srgbClr val="FF0000"/>
                </a:solidFill>
              </a:rPr>
              <a:t>9</a:t>
            </a:r>
            <a:endParaRPr lang="en-US" dirty="0"/>
          </a:p>
        </p:txBody>
      </p:sp>
      <p:cxnSp>
        <p:nvCxnSpPr>
          <p:cNvPr id="46" name="Straight Arrow Connector 45"/>
          <p:cNvCxnSpPr>
            <a:stCxn id="45" idx="1"/>
          </p:cNvCxnSpPr>
          <p:nvPr/>
        </p:nvCxnSpPr>
        <p:spPr>
          <a:xfrm flipH="1">
            <a:off x="8139752" y="5823092"/>
            <a:ext cx="5028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8642499" y="4200887"/>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80" name="Straight Arrow Connector 79"/>
          <p:cNvCxnSpPr>
            <a:stCxn id="79" idx="1"/>
          </p:cNvCxnSpPr>
          <p:nvPr/>
        </p:nvCxnSpPr>
        <p:spPr>
          <a:xfrm flipH="1">
            <a:off x="8267977" y="4385553"/>
            <a:ext cx="3745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ea typeface="Tahoma" pitchFamily="34" charset="0"/>
                <a:cs typeface="Times New Roman" pitchFamily="18" charset="0"/>
              </a:rPr>
              <a:t>Room Status Icon</a:t>
            </a:r>
            <a:endParaRPr lang="en-US" sz="2800" b="1" dirty="0">
              <a:latin typeface="Times New Roman" pitchFamily="18" charset="0"/>
              <a:ea typeface="Tahoma" pitchFamily="34"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697012436"/>
              </p:ext>
            </p:extLst>
          </p:nvPr>
        </p:nvGraphicFramePr>
        <p:xfrm>
          <a:off x="1752600" y="1719579"/>
          <a:ext cx="6324600" cy="2910333"/>
        </p:xfrm>
        <a:graphic>
          <a:graphicData uri="http://schemas.openxmlformats.org/drawingml/2006/table">
            <a:tbl>
              <a:tblPr firstRow="1" bandRow="1">
                <a:tableStyleId>{C4B1156A-380E-4F78-BDF5-A606A8083BF9}</a:tableStyleId>
              </a:tblPr>
              <a:tblGrid>
                <a:gridCol w="948690"/>
                <a:gridCol w="5375910"/>
              </a:tblGrid>
              <a:tr h="457200">
                <a:tc>
                  <a:txBody>
                    <a:bodyPr/>
                    <a:lstStyle/>
                    <a:p>
                      <a:pPr marL="0" marR="0" algn="just" rtl="0">
                        <a:lnSpc>
                          <a:spcPct val="115000"/>
                        </a:lnSpc>
                        <a:spcBef>
                          <a:spcPts val="0"/>
                        </a:spcBef>
                        <a:spcAft>
                          <a:spcPts val="0"/>
                        </a:spcAft>
                      </a:pP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imes New Roman"/>
                          <a:ea typeface="Times New Roman"/>
                          <a:cs typeface="B Nazanin"/>
                        </a:rPr>
                        <a:t>Empty</a:t>
                      </a:r>
                      <a:r>
                        <a:rPr lang="en-US" sz="1400" b="1" baseline="0" dirty="0" smtClean="0">
                          <a:solidFill>
                            <a:srgbClr val="0070C0"/>
                          </a:solidFill>
                          <a:effectLst/>
                          <a:latin typeface="Times New Roman"/>
                          <a:ea typeface="Times New Roman"/>
                          <a:cs typeface="B Nazanin"/>
                        </a:rPr>
                        <a:t> Room:</a:t>
                      </a:r>
                      <a:r>
                        <a:rPr lang="en-US" sz="1400" b="0" baseline="0" dirty="0" smtClean="0">
                          <a:solidFill>
                            <a:schemeClr val="tx1"/>
                          </a:solidFill>
                          <a:effectLst/>
                          <a:latin typeface="Tahoma" pitchFamily="34" charset="0"/>
                          <a:ea typeface="Tahoma" pitchFamily="34" charset="0"/>
                          <a:cs typeface="Tahoma" pitchFamily="34" charset="0"/>
                        </a:rPr>
                        <a:t> No one is the room and you can enter.</a:t>
                      </a: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1" dirty="0" smtClean="0">
                          <a:solidFill>
                            <a:srgbClr val="0070C0"/>
                          </a:solidFill>
                          <a:effectLst/>
                          <a:latin typeface="Tahoma" pitchFamily="34" charset="0"/>
                          <a:ea typeface="Tahoma" pitchFamily="34" charset="0"/>
                          <a:cs typeface="Tahoma" pitchFamily="34" charset="0"/>
                        </a:rPr>
                        <a:t>Occupied Room: </a:t>
                      </a:r>
                      <a:r>
                        <a:rPr lang="en-US" sz="1400" b="0" dirty="0" smtClean="0">
                          <a:solidFill>
                            <a:schemeClr val="tx1"/>
                          </a:solidFill>
                          <a:effectLst/>
                          <a:latin typeface="Tahoma" pitchFamily="34" charset="0"/>
                          <a:ea typeface="Tahoma" pitchFamily="34" charset="0"/>
                          <a:cs typeface="Tahoma" pitchFamily="34" charset="0"/>
                        </a:rPr>
                        <a:t>There</a:t>
                      </a:r>
                      <a:r>
                        <a:rPr lang="en-US" sz="1400" b="0" baseline="0" dirty="0" smtClean="0">
                          <a:solidFill>
                            <a:schemeClr val="tx1"/>
                          </a:solidFill>
                          <a:effectLst/>
                          <a:latin typeface="Tahoma" pitchFamily="34" charset="0"/>
                          <a:ea typeface="Tahoma" pitchFamily="34" charset="0"/>
                          <a:cs typeface="Tahoma" pitchFamily="34" charset="0"/>
                        </a:rPr>
                        <a:t> are some people at room right now but you can enter it also.</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algn="just" rtl="0">
                        <a:lnSpc>
                          <a:spcPct val="115000"/>
                        </a:lnSpc>
                        <a:spcBef>
                          <a:spcPts val="0"/>
                        </a:spcBef>
                        <a:spcAft>
                          <a:spcPts val="0"/>
                        </a:spcAft>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ahoma" pitchFamily="34" charset="0"/>
                          <a:ea typeface="Tahoma" pitchFamily="34" charset="0"/>
                          <a:cs typeface="Tahoma" pitchFamily="34" charset="0"/>
                        </a:rPr>
                        <a:t>Locked Room:</a:t>
                      </a:r>
                      <a:r>
                        <a:rPr lang="en-US" sz="1400" b="0" dirty="0" smtClean="0">
                          <a:solidFill>
                            <a:schemeClr val="tx1"/>
                          </a:solidFill>
                          <a:effectLst/>
                          <a:latin typeface="Tahoma" pitchFamily="34" charset="0"/>
                          <a:ea typeface="Tahoma" pitchFamily="34" charset="0"/>
                          <a:cs typeface="Tahoma" pitchFamily="34" charset="0"/>
                        </a:rPr>
                        <a:t> Room owner locked it and you can not enter until the </a:t>
                      </a:r>
                      <a:r>
                        <a:rPr lang="en-US" sz="1400" b="0" baseline="0" dirty="0" smtClean="0">
                          <a:solidFill>
                            <a:schemeClr val="tx1"/>
                          </a:solidFill>
                          <a:effectLst/>
                          <a:latin typeface="Tahoma" pitchFamily="34" charset="0"/>
                          <a:ea typeface="Tahoma" pitchFamily="34" charset="0"/>
                          <a:cs typeface="Tahoma" pitchFamily="34" charset="0"/>
                        </a:rPr>
                        <a:t>owner would invite you. You can ask him (or her) by sending a text message through Contact List (in Direct Call Tab).</a:t>
                      </a:r>
                    </a:p>
                    <a:p>
                      <a:pPr marL="0" marR="0" algn="just" rtl="0">
                        <a:lnSpc>
                          <a:spcPct val="115000"/>
                        </a:lnSpc>
                        <a:spcBef>
                          <a:spcPts val="0"/>
                        </a:spcBef>
                        <a:spcAft>
                          <a:spcPts val="0"/>
                        </a:spcAft>
                      </a:pPr>
                      <a:r>
                        <a:rPr lang="en-US" sz="1400" b="0" baseline="0" dirty="0" smtClean="0">
                          <a:solidFill>
                            <a:schemeClr val="tx1"/>
                          </a:solidFill>
                          <a:effectLst/>
                          <a:latin typeface="Tahoma" pitchFamily="34" charset="0"/>
                          <a:ea typeface="Tahoma" pitchFamily="34" charset="0"/>
                          <a:cs typeface="Tahoma" pitchFamily="34" charset="0"/>
                        </a:rPr>
                        <a:t>(If you already activate this option on your software)</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57200">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sz="1400" b="1" dirty="0" smtClean="0">
                          <a:solidFill>
                            <a:srgbClr val="0070C0"/>
                          </a:solidFill>
                          <a:effectLst/>
                          <a:latin typeface="Tahoma" pitchFamily="34" charset="0"/>
                          <a:ea typeface="Tahoma" pitchFamily="34" charset="0"/>
                          <a:cs typeface="Tahoma" pitchFamily="34" charset="0"/>
                        </a:rPr>
                        <a:t>Full Room:</a:t>
                      </a:r>
                      <a:r>
                        <a:rPr lang="en-US" sz="1400" b="1" baseline="0" dirty="0" smtClean="0">
                          <a:solidFill>
                            <a:srgbClr val="0070C0"/>
                          </a:solidFill>
                          <a:effectLst/>
                          <a:latin typeface="Tahoma" pitchFamily="34" charset="0"/>
                          <a:ea typeface="Tahoma" pitchFamily="34" charset="0"/>
                          <a:cs typeface="Tahoma" pitchFamily="34" charset="0"/>
                        </a:rPr>
                        <a:t> </a:t>
                      </a:r>
                      <a:r>
                        <a:rPr lang="en-US" sz="1400" b="0" baseline="0" dirty="0" smtClean="0">
                          <a:solidFill>
                            <a:schemeClr val="tx1"/>
                          </a:solidFill>
                          <a:effectLst/>
                          <a:latin typeface="Tahoma" pitchFamily="34" charset="0"/>
                          <a:ea typeface="Tahoma" pitchFamily="34" charset="0"/>
                          <a:cs typeface="Tahoma" pitchFamily="34" charset="0"/>
                        </a:rPr>
                        <a:t>The Room is full and no one can enter it until someone came out of it.</a:t>
                      </a:r>
                      <a:endParaRPr lang="en-US" sz="1400" b="0" dirty="0" smtClean="0">
                        <a:solidFill>
                          <a:schemeClr val="tx1"/>
                        </a:solidFill>
                        <a:effectLst/>
                        <a:latin typeface="Tahoma" pitchFamily="34" charset="0"/>
                        <a:ea typeface="Tahoma" pitchFamily="34" charset="0"/>
                        <a:cs typeface="Tahoma" pitchFamily="34" charset="0"/>
                      </a:endParaRPr>
                    </a:p>
                  </a:txBody>
                  <a:tcPr marL="68580" marR="68580" marT="0" marB="0" anchor="ctr"/>
                </a:tc>
              </a:tr>
              <a:tr h="490221">
                <a:tc>
                  <a:txBody>
                    <a:bodyPr/>
                    <a:lstStyle/>
                    <a:p>
                      <a:pPr marL="0" marR="0" algn="just" rtl="0">
                        <a:lnSpc>
                          <a:spcPct val="115000"/>
                        </a:lnSpc>
                        <a:spcBef>
                          <a:spcPts val="0"/>
                        </a:spcBef>
                        <a:spcAft>
                          <a:spcPts val="0"/>
                        </a:spcAft>
                      </a:pP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c>
                  <a:txBody>
                    <a:bodyPr/>
                    <a:lstStyle/>
                    <a:p>
                      <a:pPr marL="0" marR="0" algn="just" rtl="0">
                        <a:lnSpc>
                          <a:spcPct val="115000"/>
                        </a:lnSpc>
                        <a:spcBef>
                          <a:spcPts val="0"/>
                        </a:spcBef>
                        <a:spcAft>
                          <a:spcPts val="0"/>
                        </a:spcAft>
                      </a:pPr>
                      <a:r>
                        <a:rPr lang="en-US" sz="1400" b="1" dirty="0" smtClean="0">
                          <a:solidFill>
                            <a:srgbClr val="0070C0"/>
                          </a:solidFill>
                          <a:effectLst/>
                          <a:latin typeface="Tahoma" pitchFamily="34" charset="0"/>
                          <a:ea typeface="Tahoma" pitchFamily="34" charset="0"/>
                          <a:cs typeface="Tahoma" pitchFamily="34" charset="0"/>
                        </a:rPr>
                        <a:t>Pin Protected</a:t>
                      </a:r>
                      <a:r>
                        <a:rPr lang="en-US" sz="1400" b="1" baseline="0" dirty="0" smtClean="0">
                          <a:solidFill>
                            <a:srgbClr val="0070C0"/>
                          </a:solidFill>
                          <a:effectLst/>
                          <a:latin typeface="Tahoma" pitchFamily="34" charset="0"/>
                          <a:ea typeface="Tahoma" pitchFamily="34" charset="0"/>
                          <a:cs typeface="Tahoma" pitchFamily="34" charset="0"/>
                        </a:rPr>
                        <a:t> Room:</a:t>
                      </a:r>
                      <a:r>
                        <a:rPr lang="en-US" sz="1400" b="0" baseline="0" dirty="0" smtClean="0">
                          <a:solidFill>
                            <a:schemeClr val="tx1"/>
                          </a:solidFill>
                          <a:effectLst/>
                          <a:latin typeface="Tahoma" pitchFamily="34" charset="0"/>
                          <a:ea typeface="Tahoma" pitchFamily="34" charset="0"/>
                          <a:cs typeface="Tahoma" pitchFamily="34" charset="0"/>
                        </a:rPr>
                        <a:t> You need room pin code to enter it.</a:t>
                      </a:r>
                      <a:endParaRPr lang="en-US" sz="1400" b="0" dirty="0">
                        <a:solidFill>
                          <a:schemeClr val="tx1"/>
                        </a:solidFill>
                        <a:effectLst/>
                        <a:latin typeface="Tahoma" pitchFamily="34" charset="0"/>
                        <a:ea typeface="Tahoma" pitchFamily="34" charset="0"/>
                        <a:cs typeface="Tahoma" pitchFamily="34" charset="0"/>
                      </a:endParaRPr>
                    </a:p>
                  </a:txBody>
                  <a:tcPr marL="68580" marR="68580" marT="0" marB="0" anchor="ctr"/>
                </a:tc>
              </a:tr>
            </a:tbl>
          </a:graphicData>
        </a:graphic>
      </p:graphicFrame>
      <p:pic>
        <p:nvPicPr>
          <p:cNvPr id="14" name="Picture 13" descr="C:\Users\Administrator\Desktop\Shooka Team\FallahPour\TEmp\EmptylRoom.png"/>
          <p:cNvPicPr/>
          <p:nvPr/>
        </p:nvPicPr>
        <p:blipFill>
          <a:blip r:embed="rId2">
            <a:extLst>
              <a:ext uri="{28A0092B-C50C-407E-A947-70E740481C1C}">
                <a14:useLocalDpi xmlns:a14="http://schemas.microsoft.com/office/drawing/2010/main" val="0"/>
              </a:ext>
            </a:extLst>
          </a:blip>
          <a:srcRect/>
          <a:stretch>
            <a:fillRect/>
          </a:stretch>
        </p:blipFill>
        <p:spPr bwMode="auto">
          <a:xfrm>
            <a:off x="2019816" y="1793866"/>
            <a:ext cx="302260" cy="341630"/>
          </a:xfrm>
          <a:prstGeom prst="rect">
            <a:avLst/>
          </a:prstGeom>
          <a:noFill/>
          <a:ln>
            <a:noFill/>
          </a:ln>
        </p:spPr>
      </p:pic>
      <p:pic>
        <p:nvPicPr>
          <p:cNvPr id="15" name="Picture 14" descr="C:\Users\Administrator\Desktop\Shooka Team\FallahPour\TEmp\FullRoom.png"/>
          <p:cNvPicPr/>
          <p:nvPr/>
        </p:nvPicPr>
        <p:blipFill>
          <a:blip r:embed="rId3">
            <a:extLst>
              <a:ext uri="{28A0092B-C50C-407E-A947-70E740481C1C}">
                <a14:useLocalDpi xmlns:a14="http://schemas.microsoft.com/office/drawing/2010/main" val="0"/>
              </a:ext>
            </a:extLst>
          </a:blip>
          <a:srcRect/>
          <a:stretch>
            <a:fillRect/>
          </a:stretch>
        </p:blipFill>
        <p:spPr bwMode="auto">
          <a:xfrm>
            <a:off x="2028675" y="3712192"/>
            <a:ext cx="325755" cy="381635"/>
          </a:xfrm>
          <a:prstGeom prst="rect">
            <a:avLst/>
          </a:prstGeom>
          <a:noFill/>
          <a:ln>
            <a:noFill/>
          </a:ln>
        </p:spPr>
      </p:pic>
      <p:pic>
        <p:nvPicPr>
          <p:cNvPr id="16" name="Picture 15" descr="C:\Users\Administrator\Desktop\Shooka Team\FallahPour\TEmp\LockedRoom.png"/>
          <p:cNvPicPr/>
          <p:nvPr/>
        </p:nvPicPr>
        <p:blipFill>
          <a:blip r:embed="rId4">
            <a:extLst>
              <a:ext uri="{28A0092B-C50C-407E-A947-70E740481C1C}">
                <a14:useLocalDpi xmlns:a14="http://schemas.microsoft.com/office/drawing/2010/main" val="0"/>
              </a:ext>
            </a:extLst>
          </a:blip>
          <a:srcRect/>
          <a:stretch>
            <a:fillRect/>
          </a:stretch>
        </p:blipFill>
        <p:spPr bwMode="auto">
          <a:xfrm>
            <a:off x="2004576" y="2971800"/>
            <a:ext cx="302260" cy="349885"/>
          </a:xfrm>
          <a:prstGeom prst="rect">
            <a:avLst/>
          </a:prstGeom>
          <a:noFill/>
          <a:ln>
            <a:noFill/>
          </a:ln>
        </p:spPr>
      </p:pic>
      <p:pic>
        <p:nvPicPr>
          <p:cNvPr id="17" name="Picture 16" descr="C:\Users\Administrator\Desktop\Shooka Team\FallahPour\TEmp\OccupiedRoom.png"/>
          <p:cNvPicPr/>
          <p:nvPr/>
        </p:nvPicPr>
        <p:blipFill>
          <a:blip r:embed="rId5">
            <a:extLst>
              <a:ext uri="{28A0092B-C50C-407E-A947-70E740481C1C}">
                <a14:useLocalDpi xmlns:a14="http://schemas.microsoft.com/office/drawing/2010/main" val="0"/>
              </a:ext>
            </a:extLst>
          </a:blip>
          <a:srcRect/>
          <a:stretch>
            <a:fillRect/>
          </a:stretch>
        </p:blipFill>
        <p:spPr bwMode="auto">
          <a:xfrm>
            <a:off x="2003941" y="2251170"/>
            <a:ext cx="318135" cy="374015"/>
          </a:xfrm>
          <a:prstGeom prst="rect">
            <a:avLst/>
          </a:prstGeom>
          <a:noFill/>
          <a:ln>
            <a:noFill/>
          </a:ln>
        </p:spPr>
      </p:pic>
      <p:pic>
        <p:nvPicPr>
          <p:cNvPr id="18" name="Picture 17" descr="C:\Users\Administrator\Desktop\Shooka Team\FallahPour\TEmp\PinnedRoom.png"/>
          <p:cNvPicPr/>
          <p:nvPr/>
        </p:nvPicPr>
        <p:blipFill>
          <a:blip r:embed="rId6">
            <a:extLst>
              <a:ext uri="{28A0092B-C50C-407E-A947-70E740481C1C}">
                <a14:useLocalDpi xmlns:a14="http://schemas.microsoft.com/office/drawing/2010/main" val="0"/>
              </a:ext>
            </a:extLst>
          </a:blip>
          <a:srcRect/>
          <a:stretch>
            <a:fillRect/>
          </a:stretch>
        </p:blipFill>
        <p:spPr bwMode="auto">
          <a:xfrm>
            <a:off x="2043430" y="4183040"/>
            <a:ext cx="318770" cy="405765"/>
          </a:xfrm>
          <a:prstGeom prst="rect">
            <a:avLst/>
          </a:prstGeom>
          <a:noFill/>
          <a:ln>
            <a:noFill/>
          </a:ln>
        </p:spPr>
      </p:pic>
    </p:spTree>
    <p:extLst>
      <p:ext uri="{BB962C8B-B14F-4D97-AF65-F5344CB8AC3E}">
        <p14:creationId xmlns:p14="http://schemas.microsoft.com/office/powerpoint/2010/main" val="23935069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6726" y="914400"/>
            <a:ext cx="2887731" cy="560346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Invite People To Conference Slide window</a:t>
            </a:r>
            <a:endParaRPr lang="en-US" sz="2800" b="1" dirty="0">
              <a:latin typeface="Times New Roman" pitchFamily="18" charset="0"/>
              <a:cs typeface="Times New Roman" pitchFamily="18" charset="0"/>
            </a:endParaRPr>
          </a:p>
        </p:txBody>
      </p:sp>
      <p:sp>
        <p:nvSpPr>
          <p:cNvPr id="33" name="Rectangle 32"/>
          <p:cNvSpPr/>
          <p:nvPr/>
        </p:nvSpPr>
        <p:spPr>
          <a:xfrm>
            <a:off x="5261979" y="4294496"/>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34" name="Straight Arrow Connector 33"/>
          <p:cNvCxnSpPr>
            <a:stCxn id="33" idx="3"/>
          </p:cNvCxnSpPr>
          <p:nvPr/>
        </p:nvCxnSpPr>
        <p:spPr>
          <a:xfrm>
            <a:off x="5574885" y="4479162"/>
            <a:ext cx="7202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81000" y="1217996"/>
            <a:ext cx="4505029" cy="397031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To invite each online person, click on their row. You could select all your </a:t>
            </a:r>
            <a:r>
              <a:rPr lang="en-US" sz="1400" dirty="0">
                <a:latin typeface="Tahoma" pitchFamily="34" charset="0"/>
                <a:ea typeface="Tahoma" pitchFamily="34" charset="0"/>
                <a:cs typeface="Tahoma" pitchFamily="34" charset="0"/>
              </a:rPr>
              <a:t>conference members </a:t>
            </a:r>
            <a:r>
              <a:rPr lang="en-US" sz="1400" dirty="0" smtClean="0">
                <a:latin typeface="Tahoma" pitchFamily="34" charset="0"/>
                <a:ea typeface="Tahoma" pitchFamily="34" charset="0"/>
                <a:cs typeface="Tahoma" pitchFamily="34" charset="0"/>
              </a:rPr>
              <a:t>and then click </a:t>
            </a:r>
            <a:r>
              <a:rPr lang="en-US" sz="1400" dirty="0">
                <a:latin typeface="Tahoma" pitchFamily="34" charset="0"/>
                <a:ea typeface="Tahoma" pitchFamily="34" charset="0"/>
                <a:cs typeface="Tahoma" pitchFamily="34" charset="0"/>
              </a:rPr>
              <a:t>on “Invite to conference” </a:t>
            </a:r>
            <a:r>
              <a:rPr lang="en-US" sz="1400" dirty="0" smtClean="0">
                <a:latin typeface="Tahoma" pitchFamily="34" charset="0"/>
                <a:ea typeface="Tahoma" pitchFamily="34" charset="0"/>
                <a:cs typeface="Tahoma" pitchFamily="34" charset="0"/>
              </a:rPr>
              <a:t>button one time to invite all of them.</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After selecting your conference members, click on this button to invite them. An invitation window will appears on their screen and they can join your conference by accepting your request.</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After </a:t>
            </a:r>
            <a:r>
              <a:rPr lang="en-US" sz="1400" dirty="0" smtClean="0">
                <a:latin typeface="Tahoma" pitchFamily="34" charset="0"/>
                <a:ea typeface="Tahoma" pitchFamily="34" charset="0"/>
                <a:cs typeface="Tahoma" pitchFamily="34" charset="0"/>
              </a:rPr>
              <a:t>inviting people, click on this button to return to your conference window and see your conference participants.</a:t>
            </a:r>
          </a:p>
          <a:p>
            <a:pPr algn="just"/>
            <a:endParaRPr lang="en-US" sz="1400" dirty="0">
              <a:latin typeface="Tahoma" pitchFamily="34" charset="0"/>
              <a:ea typeface="Tahoma" pitchFamily="34" charset="0"/>
              <a:cs typeface="Tahoma" pitchFamily="34" charset="0"/>
            </a:endParaRPr>
          </a:p>
          <a:p>
            <a:pPr algn="ctr"/>
            <a:r>
              <a:rPr lang="en-US" sz="1400" b="1" dirty="0" smtClean="0">
                <a:solidFill>
                  <a:srgbClr val="7030A0"/>
                </a:solidFill>
                <a:latin typeface="Tahoma" pitchFamily="34" charset="0"/>
                <a:ea typeface="Tahoma" pitchFamily="34" charset="0"/>
                <a:cs typeface="Tahoma" pitchFamily="34" charset="0"/>
              </a:rPr>
              <a:t>You can also invite legacies to your conference,</a:t>
            </a:r>
          </a:p>
          <a:p>
            <a:pPr algn="ctr"/>
            <a:r>
              <a:rPr lang="en-US" sz="1400" b="1" dirty="0" smtClean="0">
                <a:solidFill>
                  <a:srgbClr val="7030A0"/>
                </a:solidFill>
                <a:latin typeface="Tahoma" pitchFamily="34" charset="0"/>
                <a:ea typeface="Tahoma" pitchFamily="34" charset="0"/>
                <a:cs typeface="Tahoma" pitchFamily="34" charset="0"/>
              </a:rPr>
              <a:t>but since they are not searchable, you should</a:t>
            </a:r>
          </a:p>
          <a:p>
            <a:pPr algn="ctr"/>
            <a:r>
              <a:rPr lang="en-US" sz="1400" b="1" dirty="0" smtClean="0">
                <a:solidFill>
                  <a:srgbClr val="7030A0"/>
                </a:solidFill>
                <a:latin typeface="Tahoma" pitchFamily="34" charset="0"/>
                <a:ea typeface="Tahoma" pitchFamily="34" charset="0"/>
                <a:cs typeface="Tahoma" pitchFamily="34" charset="0"/>
              </a:rPr>
              <a:t>enter</a:t>
            </a:r>
            <a:r>
              <a:rPr lang="en-US" sz="1400" b="1" dirty="0" smtClean="0">
                <a:solidFill>
                  <a:srgbClr val="7030A0"/>
                </a:solidFill>
                <a:latin typeface="Tahoma" pitchFamily="34" charset="0"/>
                <a:ea typeface="Tahoma" pitchFamily="34" charset="0"/>
                <a:cs typeface="Tahoma" pitchFamily="34" charset="0"/>
              </a:rPr>
              <a:t> </a:t>
            </a:r>
            <a:r>
              <a:rPr lang="en-US" sz="1400" b="1" dirty="0" smtClean="0">
                <a:solidFill>
                  <a:srgbClr val="7030A0"/>
                </a:solidFill>
                <a:latin typeface="Tahoma" pitchFamily="34" charset="0"/>
                <a:ea typeface="Tahoma" pitchFamily="34" charset="0"/>
                <a:cs typeface="Tahoma" pitchFamily="34" charset="0"/>
              </a:rPr>
              <a:t>their code </a:t>
            </a:r>
            <a:r>
              <a:rPr lang="en-US" sz="1400" b="1" dirty="0">
                <a:solidFill>
                  <a:srgbClr val="7030A0"/>
                </a:solidFill>
                <a:latin typeface="Tahoma" pitchFamily="34" charset="0"/>
                <a:ea typeface="Tahoma" pitchFamily="34" charset="0"/>
                <a:cs typeface="Tahoma" pitchFamily="34" charset="0"/>
              </a:rPr>
              <a:t>in search bar </a:t>
            </a:r>
            <a:r>
              <a:rPr lang="en-US" sz="1400" b="1" dirty="0" smtClean="0">
                <a:solidFill>
                  <a:srgbClr val="7030A0"/>
                </a:solidFill>
                <a:latin typeface="Tahoma" pitchFamily="34" charset="0"/>
                <a:ea typeface="Tahoma" pitchFamily="34" charset="0"/>
                <a:cs typeface="Tahoma" pitchFamily="34" charset="0"/>
              </a:rPr>
              <a:t>and then click</a:t>
            </a:r>
          </a:p>
          <a:p>
            <a:pPr algn="ctr"/>
            <a:r>
              <a:rPr lang="en-US" sz="1400" b="1" dirty="0" smtClean="0">
                <a:solidFill>
                  <a:srgbClr val="7030A0"/>
                </a:solidFill>
                <a:latin typeface="Tahoma" pitchFamily="34" charset="0"/>
                <a:ea typeface="Tahoma" pitchFamily="34" charset="0"/>
                <a:cs typeface="Tahoma" pitchFamily="34" charset="0"/>
              </a:rPr>
              <a:t>on “Invite to Conference” Button.</a:t>
            </a:r>
            <a:endParaRPr lang="en-US" sz="1400" b="1" dirty="0">
              <a:solidFill>
                <a:srgbClr val="7030A0"/>
              </a:solidFill>
              <a:latin typeface="Tahoma" pitchFamily="34" charset="0"/>
              <a:ea typeface="Tahoma" pitchFamily="34" charset="0"/>
              <a:cs typeface="Tahoma" pitchFamily="34" charset="0"/>
            </a:endParaRPr>
          </a:p>
        </p:txBody>
      </p:sp>
      <p:sp>
        <p:nvSpPr>
          <p:cNvPr id="70" name="TextBox 69"/>
          <p:cNvSpPr txBox="1"/>
          <p:nvPr/>
        </p:nvSpPr>
        <p:spPr>
          <a:xfrm>
            <a:off x="8642049" y="5558647"/>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71" name="Straight Arrow Connector 70"/>
          <p:cNvCxnSpPr>
            <a:stCxn id="70" idx="1"/>
          </p:cNvCxnSpPr>
          <p:nvPr/>
        </p:nvCxnSpPr>
        <p:spPr>
          <a:xfrm flipH="1">
            <a:off x="7949400" y="5743313"/>
            <a:ext cx="69264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257800" y="5022641"/>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73" name="Straight Arrow Connector 72"/>
          <p:cNvCxnSpPr>
            <a:stCxn id="72" idx="3"/>
          </p:cNvCxnSpPr>
          <p:nvPr/>
        </p:nvCxnSpPr>
        <p:spPr>
          <a:xfrm>
            <a:off x="5596660" y="5207307"/>
            <a:ext cx="927069" cy="446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683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266" y="1194437"/>
            <a:ext cx="4767641" cy="516983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Conference Participants Control Window</a:t>
            </a:r>
            <a:endParaRPr lang="en-US" sz="2800" b="1" dirty="0">
              <a:latin typeface="Times New Roman" pitchFamily="18" charset="0"/>
              <a:cs typeface="Times New Roman" pitchFamily="18" charset="0"/>
            </a:endParaRPr>
          </a:p>
        </p:txBody>
      </p:sp>
      <p:sp>
        <p:nvSpPr>
          <p:cNvPr id="13" name="TextBox 12"/>
          <p:cNvSpPr txBox="1"/>
          <p:nvPr/>
        </p:nvSpPr>
        <p:spPr>
          <a:xfrm>
            <a:off x="3166340" y="345060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16" name="Straight Arrow Connector 15"/>
          <p:cNvCxnSpPr>
            <a:stCxn id="13" idx="3"/>
          </p:cNvCxnSpPr>
          <p:nvPr/>
        </p:nvCxnSpPr>
        <p:spPr>
          <a:xfrm>
            <a:off x="3505200" y="3635274"/>
            <a:ext cx="10402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78792" y="3684896"/>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8" name="Straight Arrow Connector 17"/>
          <p:cNvCxnSpPr>
            <a:stCxn id="17" idx="3"/>
          </p:cNvCxnSpPr>
          <p:nvPr/>
        </p:nvCxnSpPr>
        <p:spPr>
          <a:xfrm>
            <a:off x="3517652" y="3869562"/>
            <a:ext cx="10278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166340" y="4419600"/>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0" name="Straight Arrow Connector 19"/>
          <p:cNvCxnSpPr>
            <a:stCxn id="19" idx="3"/>
          </p:cNvCxnSpPr>
          <p:nvPr/>
        </p:nvCxnSpPr>
        <p:spPr>
          <a:xfrm>
            <a:off x="3505200" y="4604266"/>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81000" y="1066800"/>
            <a:ext cx="5257800" cy="160043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Click on this button to mute participant’s audio. </a:t>
            </a:r>
          </a:p>
          <a:p>
            <a:pPr algn="just"/>
            <a:r>
              <a:rPr lang="en-US" sz="1400" dirty="0" smtClean="0">
                <a:latin typeface="Tahoma" pitchFamily="34" charset="0"/>
                <a:ea typeface="Tahoma" pitchFamily="34" charset="0"/>
                <a:cs typeface="Tahoma" pitchFamily="34" charset="0"/>
              </a:rPr>
              <a:t>(To unmute this person, click on this button again</a:t>
            </a:r>
            <a:r>
              <a:rPr lang="en-US" sz="1400" dirty="0">
                <a:latin typeface="Tahoma" pitchFamily="34" charset="0"/>
                <a:ea typeface="Tahoma" pitchFamily="34" charset="0"/>
                <a:cs typeface="Tahoma" pitchFamily="34" charset="0"/>
              </a:rPr>
              <a:t>)</a:t>
            </a:r>
            <a:endParaRPr lang="en-US" sz="1400" dirty="0" smtClean="0">
              <a:latin typeface="Tahoma" pitchFamily="34" charset="0"/>
              <a:ea typeface="Tahoma" pitchFamily="34" charset="0"/>
              <a:cs typeface="Tahoma" pitchFamily="34" charset="0"/>
            </a:endParaRP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Click on this button to </a:t>
            </a:r>
            <a:r>
              <a:rPr lang="en-US" sz="1400" dirty="0" smtClean="0">
                <a:latin typeface="Tahoma" pitchFamily="34" charset="0"/>
                <a:ea typeface="Tahoma" pitchFamily="34" charset="0"/>
                <a:cs typeface="Tahoma" pitchFamily="34" charset="0"/>
              </a:rPr>
              <a:t>stop </a:t>
            </a:r>
            <a:r>
              <a:rPr lang="en-US" sz="1400" dirty="0">
                <a:latin typeface="Tahoma" pitchFamily="34" charset="0"/>
                <a:ea typeface="Tahoma" pitchFamily="34" charset="0"/>
                <a:cs typeface="Tahoma" pitchFamily="34" charset="0"/>
              </a:rPr>
              <a:t>participant’s </a:t>
            </a:r>
            <a:r>
              <a:rPr lang="en-US" sz="1400" dirty="0" smtClean="0">
                <a:latin typeface="Tahoma" pitchFamily="34" charset="0"/>
                <a:ea typeface="Tahoma" pitchFamily="34" charset="0"/>
                <a:cs typeface="Tahoma" pitchFamily="34" charset="0"/>
              </a:rPr>
              <a:t>video.</a:t>
            </a:r>
          </a:p>
          <a:p>
            <a:pPr algn="just"/>
            <a:r>
              <a:rPr lang="en-US" sz="1400" dirty="0">
                <a:latin typeface="Tahoma" pitchFamily="34" charset="0"/>
                <a:ea typeface="Tahoma" pitchFamily="34" charset="0"/>
                <a:cs typeface="Tahoma" pitchFamily="34" charset="0"/>
              </a:rPr>
              <a:t>(To unmute this person, click on this button again)</a:t>
            </a:r>
            <a:endParaRPr lang="en-US"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Click on this button to </a:t>
            </a:r>
            <a:r>
              <a:rPr lang="en-US" sz="1400" dirty="0" smtClean="0">
                <a:latin typeface="Tahoma" pitchFamily="34" charset="0"/>
                <a:ea typeface="Tahoma" pitchFamily="34" charset="0"/>
                <a:cs typeface="Tahoma" pitchFamily="34" charset="0"/>
              </a:rPr>
              <a:t>remove participant from conference.</a:t>
            </a:r>
          </a:p>
        </p:txBody>
      </p:sp>
    </p:spTree>
    <p:extLst>
      <p:ext uri="{BB962C8B-B14F-4D97-AF65-F5344CB8AC3E}">
        <p14:creationId xmlns:p14="http://schemas.microsoft.com/office/powerpoint/2010/main" val="1614691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2787" y="1634465"/>
            <a:ext cx="2962689" cy="271500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Room Settings Window</a:t>
            </a:r>
            <a:endParaRPr lang="en-US" sz="2800" b="1" dirty="0">
              <a:latin typeface="Times New Roman" pitchFamily="18" charset="0"/>
              <a:cs typeface="Times New Roman" pitchFamily="18" charset="0"/>
            </a:endParaRPr>
          </a:p>
        </p:txBody>
      </p:sp>
      <p:sp>
        <p:nvSpPr>
          <p:cNvPr id="5" name="TextBox 4"/>
          <p:cNvSpPr txBox="1"/>
          <p:nvPr/>
        </p:nvSpPr>
        <p:spPr>
          <a:xfrm>
            <a:off x="8650256" y="2244503"/>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260698" y="2429169"/>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660066" y="1230868"/>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2"/>
          </p:cNvCxnSpPr>
          <p:nvPr/>
        </p:nvCxnSpPr>
        <p:spPr>
          <a:xfrm>
            <a:off x="5829496" y="1600200"/>
            <a:ext cx="0" cy="6443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50256" y="280730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260698" y="2991967"/>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650256" y="324293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260698" y="3427598"/>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652740" y="353886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14" name="Straight Arrow Connector 13"/>
          <p:cNvCxnSpPr>
            <a:stCxn id="13" idx="1"/>
          </p:cNvCxnSpPr>
          <p:nvPr/>
        </p:nvCxnSpPr>
        <p:spPr>
          <a:xfrm flipH="1">
            <a:off x="6422066" y="3723534"/>
            <a:ext cx="2230674" cy="33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652740" y="387746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16" name="Straight Arrow Connector 15"/>
          <p:cNvCxnSpPr>
            <a:stCxn id="15" idx="1"/>
          </p:cNvCxnSpPr>
          <p:nvPr/>
        </p:nvCxnSpPr>
        <p:spPr>
          <a:xfrm flipH="1">
            <a:off x="7793666" y="4062134"/>
            <a:ext cx="8590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35627" y="1326952"/>
            <a:ext cx="4469773" cy="4616648"/>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Your room’s Internet link for inviting guests: To invite guests (people without </a:t>
            </a:r>
            <a:r>
              <a:rPr lang="en-US" sz="1400" dirty="0" err="1" smtClean="0">
                <a:latin typeface="Tahoma" pitchFamily="34" charset="0"/>
                <a:ea typeface="Tahoma" pitchFamily="34" charset="0"/>
                <a:cs typeface="Tahoma" pitchFamily="34" charset="0"/>
              </a:rPr>
              <a:t>UserName</a:t>
            </a:r>
            <a:r>
              <a:rPr lang="en-US" sz="1400" dirty="0" smtClean="0">
                <a:latin typeface="Tahoma" pitchFamily="34" charset="0"/>
                <a:ea typeface="Tahoma" pitchFamily="34" charset="0"/>
                <a:cs typeface="Tahoma" pitchFamily="34" charset="0"/>
              </a:rPr>
              <a:t>) you just need to email this link to them and they should enter it in their browser to join your room without any </a:t>
            </a:r>
            <a:r>
              <a:rPr lang="en-US" sz="1400" dirty="0" err="1" smtClean="0">
                <a:latin typeface="Tahoma" pitchFamily="34" charset="0"/>
                <a:ea typeface="Tahoma" pitchFamily="34" charset="0"/>
                <a:cs typeface="Tahoma" pitchFamily="34" charset="0"/>
              </a:rPr>
              <a:t>UserName</a:t>
            </a:r>
            <a:r>
              <a:rPr lang="en-US" sz="1400" dirty="0" smtClean="0">
                <a:latin typeface="Tahoma" pitchFamily="34" charset="0"/>
                <a:ea typeface="Tahoma" pitchFamily="34" charset="0"/>
                <a:cs typeface="Tahoma" pitchFamily="34" charset="0"/>
              </a:rPr>
              <a:t>. (To use this option, you need to activate it already)</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Your room’s Internet link would be stable and your later conference guests would be able to join your room at future by the same link, unless you click on this button to change it.</a:t>
            </a:r>
            <a:endParaRPr lang="en-US" sz="1400" dirty="0">
              <a:solidFill>
                <a:srgbClr val="FF0000"/>
              </a:solidFill>
              <a:latin typeface="Tahoma" pitchFamily="34" charset="0"/>
              <a:ea typeface="Tahoma" pitchFamily="34" charset="0"/>
              <a:cs typeface="Tahoma" pitchFamily="34" charset="0"/>
            </a:endParaRP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If you want to allow certain people to join your room, set a Pine code for your room in this text box and send this Pin code for them.</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a:latin typeface="Tahoma" pitchFamily="34" charset="0"/>
                <a:ea typeface="Tahoma" pitchFamily="34" charset="0"/>
                <a:cs typeface="Tahoma" pitchFamily="34" charset="0"/>
              </a:rPr>
              <a:t>R</a:t>
            </a:r>
            <a:r>
              <a:rPr lang="en-US" sz="1400" dirty="0" smtClean="0">
                <a:latin typeface="Tahoma" pitchFamily="34" charset="0"/>
                <a:ea typeface="Tahoma" pitchFamily="34" charset="0"/>
                <a:cs typeface="Tahoma" pitchFamily="34" charset="0"/>
              </a:rPr>
              <a:t>etype Pin code to be sure of its correction.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Click on this button to save new Pin code.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latin typeface="Tahoma" pitchFamily="34" charset="0"/>
                <a:ea typeface="Tahoma" pitchFamily="34" charset="0"/>
                <a:cs typeface="Tahoma" pitchFamily="34" charset="0"/>
              </a:rPr>
              <a:t>6</a:t>
            </a:r>
            <a:r>
              <a:rPr lang="en-US" sz="1400" dirty="0" smtClean="0">
                <a:solidFill>
                  <a:srgbClr val="FF0000"/>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Click on this button to close this window.</a:t>
            </a:r>
            <a:endParaRPr lang="fa-IR" sz="1400" dirty="0" smtClean="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765346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9195" y="965108"/>
            <a:ext cx="2972723" cy="5695404"/>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Participating In Conference Tab</a:t>
            </a:r>
            <a:endParaRPr lang="en-US" sz="2800" b="1" dirty="0">
              <a:latin typeface="Times New Roman" pitchFamily="18" charset="0"/>
              <a:cs typeface="Times New Roman" pitchFamily="18" charset="0"/>
            </a:endParaRPr>
          </a:p>
        </p:txBody>
      </p:sp>
      <p:sp>
        <p:nvSpPr>
          <p:cNvPr id="8" name="TextBox 7"/>
          <p:cNvSpPr txBox="1"/>
          <p:nvPr/>
        </p:nvSpPr>
        <p:spPr>
          <a:xfrm>
            <a:off x="8665394" y="291314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10" name="Rectangle 9"/>
          <p:cNvSpPr/>
          <p:nvPr/>
        </p:nvSpPr>
        <p:spPr>
          <a:xfrm>
            <a:off x="5181600" y="2976488"/>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13" name="Straight Arrow Connector 12"/>
          <p:cNvCxnSpPr>
            <a:stCxn id="10" idx="3"/>
          </p:cNvCxnSpPr>
          <p:nvPr/>
        </p:nvCxnSpPr>
        <p:spPr>
          <a:xfrm>
            <a:off x="5494506" y="3161154"/>
            <a:ext cx="376942" cy="1846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a:off x="8125069" y="3097814"/>
            <a:ext cx="54032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7971" y="1143000"/>
            <a:ext cx="4505029" cy="2031325"/>
          </a:xfrm>
          <a:prstGeom prst="rect">
            <a:avLst/>
          </a:prstGeom>
        </p:spPr>
        <p:txBody>
          <a:bodyPr wrap="square">
            <a:spAutoFit/>
          </a:bodyPr>
          <a:lstStyle/>
          <a:p>
            <a:pPr algn="just"/>
            <a:r>
              <a:rPr lang="en-US" sz="1400" dirty="0" smtClean="0">
                <a:solidFill>
                  <a:srgbClr val="FF0000"/>
                </a:solidFill>
              </a:rPr>
              <a:t>1-</a:t>
            </a:r>
            <a:r>
              <a:rPr lang="en-US" sz="1400" dirty="0" smtClean="0"/>
              <a:t> By default, you can see your contact list rooms here, but if you search a room name, you can see the result here.</a:t>
            </a:r>
          </a:p>
          <a:p>
            <a:pPr algn="just"/>
            <a:endParaRPr lang="en-US" sz="1400" dirty="0"/>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Searching </a:t>
            </a:r>
            <a:r>
              <a:rPr lang="en-US" sz="1400" dirty="0" smtClean="0">
                <a:latin typeface="Tahoma" pitchFamily="34" charset="0"/>
                <a:ea typeface="Tahoma" pitchFamily="34" charset="0"/>
                <a:cs typeface="Tahoma" pitchFamily="34" charset="0"/>
              </a:rPr>
              <a:t>rooms </a:t>
            </a:r>
            <a:r>
              <a:rPr lang="en-US" sz="1400" dirty="0">
                <a:latin typeface="Tahoma" pitchFamily="34" charset="0"/>
                <a:ea typeface="Tahoma" pitchFamily="34" charset="0"/>
                <a:cs typeface="Tahoma" pitchFamily="34" charset="0"/>
              </a:rPr>
              <a:t>by their </a:t>
            </a:r>
            <a:r>
              <a:rPr lang="en-US" sz="1400" dirty="0" smtClean="0">
                <a:latin typeface="Tahoma" pitchFamily="34" charset="0"/>
                <a:ea typeface="Tahoma" pitchFamily="34" charset="0"/>
                <a:cs typeface="Tahoma" pitchFamily="34" charset="0"/>
              </a:rPr>
              <a:t>name</a:t>
            </a:r>
            <a:endParaRPr lang="en-US" sz="1400" dirty="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Each row contains </a:t>
            </a:r>
            <a:r>
              <a:rPr lang="en-US" sz="1400" dirty="0" smtClean="0">
                <a:latin typeface="Tahoma" pitchFamily="34" charset="0"/>
                <a:ea typeface="Tahoma" pitchFamily="34" charset="0"/>
                <a:cs typeface="Tahoma" pitchFamily="34" charset="0"/>
              </a:rPr>
              <a:t>room </a:t>
            </a:r>
            <a:r>
              <a:rPr lang="en-US" sz="1400" dirty="0">
                <a:latin typeface="Tahoma" pitchFamily="34" charset="0"/>
                <a:ea typeface="Tahoma" pitchFamily="34" charset="0"/>
                <a:cs typeface="Tahoma" pitchFamily="34" charset="0"/>
              </a:rPr>
              <a:t>name and icon. To </a:t>
            </a:r>
            <a:r>
              <a:rPr lang="en-US" sz="1400" dirty="0" smtClean="0">
                <a:latin typeface="Tahoma" pitchFamily="34" charset="0"/>
                <a:ea typeface="Tahoma" pitchFamily="34" charset="0"/>
                <a:cs typeface="Tahoma" pitchFamily="34" charset="0"/>
              </a:rPr>
              <a:t>enter </a:t>
            </a:r>
            <a:r>
              <a:rPr lang="en-US" sz="1400" dirty="0">
                <a:latin typeface="Tahoma" pitchFamily="34" charset="0"/>
                <a:ea typeface="Tahoma" pitchFamily="34" charset="0"/>
                <a:cs typeface="Tahoma" pitchFamily="34" charset="0"/>
              </a:rPr>
              <a:t>each </a:t>
            </a:r>
            <a:r>
              <a:rPr lang="en-US" sz="1400" dirty="0" smtClean="0">
                <a:latin typeface="Tahoma" pitchFamily="34" charset="0"/>
                <a:ea typeface="Tahoma" pitchFamily="34" charset="0"/>
                <a:cs typeface="Tahoma" pitchFamily="34" charset="0"/>
              </a:rPr>
              <a:t>room, </a:t>
            </a:r>
            <a:r>
              <a:rPr lang="en-US" sz="1400" dirty="0">
                <a:latin typeface="Tahoma" pitchFamily="34" charset="0"/>
                <a:ea typeface="Tahoma" pitchFamily="34" charset="0"/>
                <a:cs typeface="Tahoma" pitchFamily="34" charset="0"/>
              </a:rPr>
              <a:t>click on </a:t>
            </a:r>
            <a:r>
              <a:rPr lang="en-US" sz="1400" dirty="0" smtClean="0">
                <a:latin typeface="Tahoma" pitchFamily="34" charset="0"/>
                <a:ea typeface="Tahoma" pitchFamily="34" charset="0"/>
                <a:cs typeface="Tahoma" pitchFamily="34" charset="0"/>
              </a:rPr>
              <a:t>its </a:t>
            </a:r>
            <a:r>
              <a:rPr lang="en-US" sz="1400" dirty="0">
                <a:latin typeface="Tahoma" pitchFamily="34" charset="0"/>
                <a:ea typeface="Tahoma" pitchFamily="34" charset="0"/>
                <a:cs typeface="Tahoma" pitchFamily="34" charset="0"/>
              </a:rPr>
              <a:t>row. </a:t>
            </a:r>
            <a:r>
              <a:rPr lang="en-US" sz="1400" dirty="0" smtClean="0">
                <a:latin typeface="Tahoma" pitchFamily="34" charset="0"/>
                <a:ea typeface="Tahoma" pitchFamily="34" charset="0"/>
                <a:cs typeface="Tahoma" pitchFamily="34" charset="0"/>
              </a:rPr>
              <a:t>Room </a:t>
            </a:r>
            <a:r>
              <a:rPr lang="en-US" sz="1400" dirty="0">
                <a:latin typeface="Tahoma" pitchFamily="34" charset="0"/>
                <a:ea typeface="Tahoma" pitchFamily="34" charset="0"/>
                <a:cs typeface="Tahoma" pitchFamily="34" charset="0"/>
              </a:rPr>
              <a:t>icon shows their current status (Such as </a:t>
            </a:r>
            <a:r>
              <a:rPr lang="en-US" sz="1400" dirty="0" smtClean="0">
                <a:latin typeface="Tahoma" pitchFamily="34" charset="0"/>
                <a:ea typeface="Tahoma" pitchFamily="34" charset="0"/>
                <a:cs typeface="Tahoma" pitchFamily="34" charset="0"/>
              </a:rPr>
              <a:t>empty, occupied, locked 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a:t>
            </a:r>
          </a:p>
        </p:txBody>
      </p:sp>
      <p:sp>
        <p:nvSpPr>
          <p:cNvPr id="39" name="Rectangle 38"/>
          <p:cNvSpPr/>
          <p:nvPr/>
        </p:nvSpPr>
        <p:spPr>
          <a:xfrm>
            <a:off x="8630238" y="4056252"/>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8024964" y="4240918"/>
            <a:ext cx="6052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7596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561" y="816833"/>
            <a:ext cx="5285231" cy="597258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Joining Room Window</a:t>
            </a:r>
            <a:endParaRPr lang="en-US" sz="2800" b="1" dirty="0">
              <a:latin typeface="Times New Roman" pitchFamily="18" charset="0"/>
              <a:cs typeface="Times New Roman" pitchFamily="18" charset="0"/>
            </a:endParaRPr>
          </a:p>
        </p:txBody>
      </p:sp>
      <p:sp>
        <p:nvSpPr>
          <p:cNvPr id="24" name="TextBox 23"/>
          <p:cNvSpPr txBox="1"/>
          <p:nvPr/>
        </p:nvSpPr>
        <p:spPr>
          <a:xfrm>
            <a:off x="5438692" y="4009324"/>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25" name="Straight Arrow Connector 24"/>
          <p:cNvCxnSpPr>
            <a:stCxn id="24" idx="2"/>
          </p:cNvCxnSpPr>
          <p:nvPr/>
        </p:nvCxnSpPr>
        <p:spPr>
          <a:xfrm>
            <a:off x="5608122" y="4378656"/>
            <a:ext cx="0" cy="3514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046612" y="4009324"/>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27" name="Straight Arrow Connector 26"/>
          <p:cNvCxnSpPr>
            <a:stCxn id="26" idx="2"/>
          </p:cNvCxnSpPr>
          <p:nvPr/>
        </p:nvCxnSpPr>
        <p:spPr>
          <a:xfrm>
            <a:off x="4216042" y="4378656"/>
            <a:ext cx="0" cy="39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47639" y="4009324"/>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29" name="Straight Arrow Connector 28"/>
          <p:cNvCxnSpPr>
            <a:stCxn id="28" idx="2"/>
          </p:cNvCxnSpPr>
          <p:nvPr/>
        </p:nvCxnSpPr>
        <p:spPr>
          <a:xfrm>
            <a:off x="3617069" y="4378656"/>
            <a:ext cx="0" cy="199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1585" y="4817672"/>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33" name="Straight Arrow Connector 32"/>
          <p:cNvCxnSpPr>
            <a:stCxn id="32" idx="3"/>
          </p:cNvCxnSpPr>
          <p:nvPr/>
        </p:nvCxnSpPr>
        <p:spPr>
          <a:xfrm>
            <a:off x="2850445" y="5002338"/>
            <a:ext cx="716111"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19178" y="5007278"/>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35" name="Straight Arrow Connector 34"/>
          <p:cNvCxnSpPr>
            <a:stCxn id="34" idx="3"/>
          </p:cNvCxnSpPr>
          <p:nvPr/>
        </p:nvCxnSpPr>
        <p:spPr>
          <a:xfrm>
            <a:off x="2858038" y="5191944"/>
            <a:ext cx="708518" cy="82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502148" y="5770824"/>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42" name="Straight Arrow Connector 41"/>
          <p:cNvCxnSpPr>
            <a:stCxn id="41" idx="3"/>
          </p:cNvCxnSpPr>
          <p:nvPr/>
        </p:nvCxnSpPr>
        <p:spPr>
          <a:xfrm>
            <a:off x="2841008" y="5955490"/>
            <a:ext cx="7255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512695" y="52002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4" name="Straight Arrow Connector 43"/>
          <p:cNvCxnSpPr>
            <a:stCxn id="43" idx="3"/>
          </p:cNvCxnSpPr>
          <p:nvPr/>
        </p:nvCxnSpPr>
        <p:spPr>
          <a:xfrm>
            <a:off x="2851555" y="5384884"/>
            <a:ext cx="715001"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20288" y="5389824"/>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3"/>
          </p:cNvCxnSpPr>
          <p:nvPr/>
        </p:nvCxnSpPr>
        <p:spPr>
          <a:xfrm flipV="1">
            <a:off x="2859148" y="5569550"/>
            <a:ext cx="707408" cy="4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01304" y="914400"/>
            <a:ext cx="5334000" cy="3754874"/>
          </a:xfrm>
          <a:prstGeom prst="rect">
            <a:avLst/>
          </a:prstGeom>
        </p:spPr>
        <p:txBody>
          <a:bodyPr wrap="square">
            <a:spAutoFit/>
          </a:bodyPr>
          <a:lstStyle/>
          <a:p>
            <a:pPr algn="just"/>
            <a:r>
              <a:rPr lang="en-US" sz="1400" dirty="0" smtClean="0">
                <a:solidFill>
                  <a:srgbClr val="FF0000"/>
                </a:solidFill>
                <a:ea typeface="Tahoma" pitchFamily="34" charset="0"/>
                <a:cs typeface="Tahoma" pitchFamily="34" charset="0"/>
              </a:rPr>
              <a:t>1-</a:t>
            </a:r>
            <a:r>
              <a:rPr lang="en-US" sz="1400" dirty="0" smtClean="0">
                <a:ea typeface="Tahoma" pitchFamily="34" charset="0"/>
                <a:cs typeface="Tahoma" pitchFamily="34" charset="0"/>
              </a:rPr>
              <a:t> Room Status Icon (Empty, Occupied, Lock and </a:t>
            </a:r>
            <a:r>
              <a:rPr lang="en-US" sz="1400" dirty="0" err="1" smtClean="0">
                <a:ea typeface="Tahoma" pitchFamily="34" charset="0"/>
                <a:cs typeface="Tahoma" pitchFamily="34" charset="0"/>
              </a:rPr>
              <a:t>etc</a:t>
            </a:r>
            <a:r>
              <a:rPr lang="en-US" sz="1400" dirty="0" smtClean="0">
                <a:ea typeface="Tahoma" pitchFamily="34" charset="0"/>
                <a:cs typeface="Tahoma" pitchFamily="34" charset="0"/>
              </a:rPr>
              <a:t>)</a:t>
            </a:r>
          </a:p>
          <a:p>
            <a:pPr algn="just"/>
            <a:r>
              <a:rPr lang="en-US" sz="1400" dirty="0" smtClean="0">
                <a:solidFill>
                  <a:srgbClr val="FF0000"/>
                </a:solidFill>
                <a:ea typeface="Tahoma" pitchFamily="34" charset="0"/>
                <a:cs typeface="Tahoma" pitchFamily="34" charset="0"/>
              </a:rPr>
              <a:t>2-</a:t>
            </a:r>
            <a:r>
              <a:rPr lang="en-US" sz="1400" dirty="0" smtClean="0">
                <a:ea typeface="Tahoma" pitchFamily="34" charset="0"/>
                <a:cs typeface="Tahoma" pitchFamily="34" charset="0"/>
              </a:rPr>
              <a:t> Room Name</a:t>
            </a:r>
          </a:p>
          <a:p>
            <a:pPr algn="just"/>
            <a:r>
              <a:rPr lang="en-US" sz="1400" dirty="0">
                <a:solidFill>
                  <a:srgbClr val="FF0000"/>
                </a:solidFill>
                <a:ea typeface="Tahoma" pitchFamily="34" charset="0"/>
                <a:cs typeface="Tahoma" pitchFamily="34" charset="0"/>
              </a:rPr>
              <a:t>3- </a:t>
            </a:r>
            <a:r>
              <a:rPr lang="en-US" sz="1400" dirty="0">
                <a:ea typeface="Tahoma" pitchFamily="34" charset="0"/>
                <a:cs typeface="Tahoma" pitchFamily="34" charset="0"/>
              </a:rPr>
              <a:t>If this </a:t>
            </a:r>
            <a:r>
              <a:rPr lang="en-US" sz="1400" dirty="0" smtClean="0">
                <a:ea typeface="Tahoma" pitchFamily="34" charset="0"/>
                <a:cs typeface="Tahoma" pitchFamily="34" charset="0"/>
              </a:rPr>
              <a:t>room owner </a:t>
            </a:r>
            <a:r>
              <a:rPr lang="en-US" sz="1400" dirty="0">
                <a:ea typeface="Tahoma" pitchFamily="34" charset="0"/>
                <a:cs typeface="Tahoma" pitchFamily="34" charset="0"/>
              </a:rPr>
              <a:t>is not in your contact list, you can add them to your contact list by clicking on this Icon, so you will not need to search them again to call them or invite them to your conferences. If this person is already in your contact list, you will see a X Icon here, which could delete </a:t>
            </a:r>
            <a:r>
              <a:rPr lang="en-US" sz="1400" dirty="0" smtClean="0">
                <a:ea typeface="Tahoma" pitchFamily="34" charset="0"/>
                <a:cs typeface="Tahoma" pitchFamily="34" charset="0"/>
              </a:rPr>
              <a:t>them </a:t>
            </a:r>
            <a:r>
              <a:rPr lang="en-US" sz="1400" dirty="0">
                <a:ea typeface="Tahoma" pitchFamily="34" charset="0"/>
                <a:cs typeface="Tahoma" pitchFamily="34" charset="0"/>
              </a:rPr>
              <a:t>from your contact list.</a:t>
            </a:r>
          </a:p>
          <a:p>
            <a:pPr algn="just"/>
            <a:r>
              <a:rPr lang="en-US" sz="1400" dirty="0">
                <a:solidFill>
                  <a:srgbClr val="FF0000"/>
                </a:solidFill>
                <a:ea typeface="Tahoma" pitchFamily="34" charset="0"/>
                <a:cs typeface="Tahoma" pitchFamily="34" charset="0"/>
              </a:rPr>
              <a:t>4- </a:t>
            </a:r>
            <a:r>
              <a:rPr lang="en-US" sz="1400" dirty="0">
                <a:ea typeface="Tahoma" pitchFamily="34" charset="0"/>
                <a:cs typeface="Tahoma" pitchFamily="34" charset="0"/>
              </a:rPr>
              <a:t>Organization of this </a:t>
            </a:r>
            <a:r>
              <a:rPr lang="en-US" sz="1400" dirty="0" smtClean="0">
                <a:ea typeface="Tahoma" pitchFamily="34" charset="0"/>
                <a:cs typeface="Tahoma" pitchFamily="34" charset="0"/>
              </a:rPr>
              <a:t>room</a:t>
            </a:r>
            <a:endParaRPr lang="en-US" sz="1400" dirty="0">
              <a:ea typeface="Tahoma" pitchFamily="34" charset="0"/>
              <a:cs typeface="Tahoma" pitchFamily="34" charset="0"/>
            </a:endParaRPr>
          </a:p>
          <a:p>
            <a:pPr algn="just"/>
            <a:r>
              <a:rPr lang="en-US" sz="1400" dirty="0">
                <a:solidFill>
                  <a:srgbClr val="FF0000"/>
                </a:solidFill>
                <a:ea typeface="Tahoma" pitchFamily="34" charset="0"/>
                <a:cs typeface="Tahoma" pitchFamily="34" charset="0"/>
              </a:rPr>
              <a:t>5- </a:t>
            </a:r>
            <a:r>
              <a:rPr lang="en-US" sz="1400" dirty="0">
                <a:ea typeface="Tahoma" pitchFamily="34" charset="0"/>
                <a:cs typeface="Tahoma" pitchFamily="34" charset="0"/>
              </a:rPr>
              <a:t>Calling number of this person, with below format:</a:t>
            </a:r>
          </a:p>
          <a:p>
            <a:pPr algn="just"/>
            <a:r>
              <a:rPr lang="en-US" sz="1400" dirty="0">
                <a:ea typeface="Tahoma" pitchFamily="34" charset="0"/>
                <a:cs typeface="Tahoma" pitchFamily="34" charset="0"/>
              </a:rPr>
              <a:t>“(Organization Number) Person Number”</a:t>
            </a:r>
          </a:p>
          <a:p>
            <a:pPr algn="just"/>
            <a:r>
              <a:rPr lang="en-US" sz="1400" dirty="0">
                <a:ea typeface="Tahoma" pitchFamily="34" charset="0"/>
                <a:cs typeface="Tahoma" pitchFamily="34" charset="0"/>
              </a:rPr>
              <a:t>You can search people by their number here or you can call them by this number using </a:t>
            </a:r>
            <a:r>
              <a:rPr lang="en-US" sz="1400" dirty="0" err="1">
                <a:ea typeface="Tahoma" pitchFamily="34" charset="0"/>
                <a:cs typeface="Tahoma" pitchFamily="34" charset="0"/>
              </a:rPr>
              <a:t>DialPad</a:t>
            </a:r>
            <a:r>
              <a:rPr lang="en-US" sz="1400" dirty="0">
                <a:ea typeface="Tahoma" pitchFamily="34" charset="0"/>
                <a:cs typeface="Tahoma" pitchFamily="34" charset="0"/>
              </a:rPr>
              <a:t> tab.</a:t>
            </a:r>
          </a:p>
          <a:p>
            <a:pPr algn="just"/>
            <a:r>
              <a:rPr lang="en-US" sz="1400" dirty="0" smtClean="0">
                <a:solidFill>
                  <a:srgbClr val="FF0000"/>
                </a:solidFill>
                <a:ea typeface="Tahoma" pitchFamily="34" charset="0"/>
                <a:cs typeface="Tahoma" pitchFamily="34" charset="0"/>
              </a:rPr>
              <a:t>6- </a:t>
            </a:r>
            <a:r>
              <a:rPr lang="en-US" sz="1400" dirty="0" smtClean="0">
                <a:ea typeface="Tahoma" pitchFamily="34" charset="0"/>
                <a:cs typeface="Tahoma" pitchFamily="34" charset="0"/>
              </a:rPr>
              <a:t>Current status of the room (Empty, Occupied</a:t>
            </a:r>
            <a:r>
              <a:rPr lang="en-US" sz="1400" dirty="0">
                <a:ea typeface="Tahoma" pitchFamily="34" charset="0"/>
                <a:cs typeface="Tahoma" pitchFamily="34" charset="0"/>
              </a:rPr>
              <a:t> </a:t>
            </a:r>
            <a:r>
              <a:rPr lang="en-US" sz="1400" dirty="0" smtClean="0">
                <a:ea typeface="Tahoma" pitchFamily="34" charset="0"/>
                <a:cs typeface="Tahoma" pitchFamily="34" charset="0"/>
              </a:rPr>
              <a:t>or Full)</a:t>
            </a:r>
          </a:p>
          <a:p>
            <a:pPr algn="just"/>
            <a:r>
              <a:rPr lang="en-US" sz="1400" dirty="0" smtClean="0">
                <a:solidFill>
                  <a:srgbClr val="FF0000"/>
                </a:solidFill>
                <a:ea typeface="Tahoma" pitchFamily="34" charset="0"/>
                <a:cs typeface="Tahoma" pitchFamily="34" charset="0"/>
              </a:rPr>
              <a:t>7- </a:t>
            </a:r>
            <a:r>
              <a:rPr lang="en-US" sz="1400" dirty="0" smtClean="0">
                <a:ea typeface="Tahoma" pitchFamily="34" charset="0"/>
                <a:cs typeface="Tahoma" pitchFamily="34" charset="0"/>
              </a:rPr>
              <a:t>Entering condition (Free to enter, Locked, Pin Protected)</a:t>
            </a:r>
          </a:p>
          <a:p>
            <a:pPr algn="just"/>
            <a:r>
              <a:rPr lang="en-US" sz="1400" dirty="0" smtClean="0">
                <a:solidFill>
                  <a:srgbClr val="FF0000"/>
                </a:solidFill>
                <a:ea typeface="Tahoma" pitchFamily="34" charset="0"/>
                <a:cs typeface="Tahoma" pitchFamily="34" charset="0"/>
              </a:rPr>
              <a:t>8- </a:t>
            </a:r>
            <a:r>
              <a:rPr lang="en-US" sz="1400" dirty="0" smtClean="0">
                <a:ea typeface="Tahoma" pitchFamily="34" charset="0"/>
                <a:cs typeface="Tahoma" pitchFamily="34" charset="0"/>
              </a:rPr>
              <a:t>Click on this button to enter the room</a:t>
            </a:r>
          </a:p>
          <a:p>
            <a:pPr algn="just"/>
            <a:r>
              <a:rPr lang="en-US" sz="1400" dirty="0" smtClean="0">
                <a:solidFill>
                  <a:srgbClr val="FF0000"/>
                </a:solidFill>
                <a:ea typeface="Tahoma" pitchFamily="34" charset="0"/>
                <a:cs typeface="Tahoma" pitchFamily="34" charset="0"/>
              </a:rPr>
              <a:t>9- </a:t>
            </a:r>
            <a:r>
              <a:rPr lang="en-US" sz="1400" dirty="0" smtClean="0">
                <a:ea typeface="Tahoma" pitchFamily="34" charset="0"/>
                <a:cs typeface="Tahoma" pitchFamily="34" charset="0"/>
              </a:rPr>
              <a:t>Click on this button to enter the room</a:t>
            </a:r>
          </a:p>
          <a:p>
            <a:pPr algn="just"/>
            <a:r>
              <a:rPr lang="en-US" sz="1400" dirty="0" smtClean="0">
                <a:ea typeface="Tahoma" pitchFamily="34" charset="0"/>
                <a:cs typeface="Tahoma" pitchFamily="34" charset="0"/>
              </a:rPr>
              <a:t>(Voice Only)</a:t>
            </a:r>
            <a:endParaRPr lang="en-US" sz="1400" dirty="0">
              <a:ea typeface="Tahoma" pitchFamily="34" charset="0"/>
              <a:cs typeface="Tahoma" pitchFamily="34" charset="0"/>
            </a:endParaRPr>
          </a:p>
        </p:txBody>
      </p:sp>
      <p:sp>
        <p:nvSpPr>
          <p:cNvPr id="23" name="TextBox 22"/>
          <p:cNvSpPr txBox="1"/>
          <p:nvPr/>
        </p:nvSpPr>
        <p:spPr>
          <a:xfrm>
            <a:off x="2502725" y="6041974"/>
            <a:ext cx="33886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30" name="Straight Arrow Connector 29"/>
          <p:cNvCxnSpPr>
            <a:stCxn id="23" idx="3"/>
          </p:cNvCxnSpPr>
          <p:nvPr/>
        </p:nvCxnSpPr>
        <p:spPr>
          <a:xfrm>
            <a:off x="2841585" y="6226640"/>
            <a:ext cx="7249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6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3431" y="1039085"/>
            <a:ext cx="2895600" cy="563591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Dial Pad Tab</a:t>
            </a:r>
            <a:endParaRPr lang="en-US" sz="2800" b="1" dirty="0">
              <a:latin typeface="Times New Roman" pitchFamily="18" charset="0"/>
              <a:cs typeface="Times New Roman" pitchFamily="18" charset="0"/>
            </a:endParaRPr>
          </a:p>
        </p:txBody>
      </p:sp>
      <p:sp>
        <p:nvSpPr>
          <p:cNvPr id="8" name="TextBox 7"/>
          <p:cNvSpPr txBox="1"/>
          <p:nvPr/>
        </p:nvSpPr>
        <p:spPr>
          <a:xfrm>
            <a:off x="8661347" y="2985504"/>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sp>
        <p:nvSpPr>
          <p:cNvPr id="10" name="Rectangle 9"/>
          <p:cNvSpPr/>
          <p:nvPr/>
        </p:nvSpPr>
        <p:spPr>
          <a:xfrm>
            <a:off x="8661347" y="386916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3" name="Straight Arrow Connector 12"/>
          <p:cNvCxnSpPr>
            <a:stCxn id="10" idx="1"/>
          </p:cNvCxnSpPr>
          <p:nvPr/>
        </p:nvCxnSpPr>
        <p:spPr>
          <a:xfrm flipH="1">
            <a:off x="8276294" y="4053834"/>
            <a:ext cx="3850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8020917" y="3168342"/>
            <a:ext cx="640430" cy="18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54983" y="1143000"/>
            <a:ext cx="4445617" cy="504753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Enter your calling number by keyboard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You can use this dial pad to enter your calling number by mouse.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Click on this </a:t>
            </a:r>
            <a:r>
              <a:rPr lang="en-US" sz="1400" dirty="0">
                <a:latin typeface="Tahoma" pitchFamily="34" charset="0"/>
                <a:ea typeface="Tahoma" pitchFamily="34" charset="0"/>
                <a:cs typeface="Tahoma" pitchFamily="34" charset="0"/>
              </a:rPr>
              <a:t>b</a:t>
            </a:r>
            <a:r>
              <a:rPr lang="en-US" sz="1400" dirty="0" smtClean="0">
                <a:latin typeface="Tahoma" pitchFamily="34" charset="0"/>
                <a:ea typeface="Tahoma" pitchFamily="34" charset="0"/>
                <a:cs typeface="Tahoma" pitchFamily="34" charset="0"/>
              </a:rPr>
              <a:t>utton after entering calling number.</a:t>
            </a:r>
          </a:p>
          <a:p>
            <a:pPr algn="just"/>
            <a:endParaRPr lang="en-US" sz="1400" dirty="0" smtClean="0">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Call a </a:t>
            </a:r>
            <a:r>
              <a:rPr lang="en-US" sz="1400" b="1" dirty="0">
                <a:solidFill>
                  <a:srgbClr val="7030A0"/>
                </a:solidFill>
                <a:latin typeface="Tahoma" pitchFamily="34" charset="0"/>
                <a:ea typeface="Tahoma" pitchFamily="34" charset="0"/>
                <a:cs typeface="Tahoma" pitchFamily="34" charset="0"/>
              </a:rPr>
              <a:t>person </a:t>
            </a:r>
            <a:r>
              <a:rPr lang="en-US" sz="1400" b="1" dirty="0" smtClean="0">
                <a:solidFill>
                  <a:srgbClr val="7030A0"/>
                </a:solidFill>
                <a:latin typeface="Tahoma" pitchFamily="34" charset="0"/>
                <a:ea typeface="Tahoma" pitchFamily="34" charset="0"/>
                <a:cs typeface="Tahoma" pitchFamily="34" charset="0"/>
              </a:rPr>
              <a:t>by number:</a:t>
            </a:r>
            <a:endParaRPr lang="en-US" sz="1400" b="1" dirty="0">
              <a:solidFill>
                <a:srgbClr val="7030A0"/>
              </a:solidFill>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Enter person’s number </a:t>
            </a:r>
            <a:r>
              <a:rPr lang="en-US" sz="1400" dirty="0" smtClean="0">
                <a:solidFill>
                  <a:schemeClr val="accent6">
                    <a:lumMod val="50000"/>
                  </a:schemeClr>
                </a:solidFill>
                <a:latin typeface="Tahoma" pitchFamily="34" charset="0"/>
                <a:ea typeface="Tahoma" pitchFamily="34" charset="0"/>
                <a:cs typeface="Tahoma" pitchFamily="34" charset="0"/>
              </a:rPr>
              <a:t>with</a:t>
            </a:r>
            <a:r>
              <a:rPr lang="en-US" sz="1400" dirty="0" smtClean="0">
                <a:latin typeface="Tahoma" pitchFamily="34" charset="0"/>
                <a:ea typeface="Tahoma" pitchFamily="34" charset="0"/>
                <a:cs typeface="Tahoma" pitchFamily="34" charset="0"/>
              </a:rPr>
              <a:t> (or </a:t>
            </a:r>
            <a:r>
              <a:rPr lang="en-US" sz="1400" dirty="0" smtClean="0">
                <a:solidFill>
                  <a:srgbClr val="0070C0"/>
                </a:solidFill>
                <a:latin typeface="Tahoma" pitchFamily="34" charset="0"/>
                <a:ea typeface="Tahoma" pitchFamily="34" charset="0"/>
                <a:cs typeface="Tahoma" pitchFamily="34" charset="0"/>
              </a:rPr>
              <a:t>without</a:t>
            </a:r>
            <a:r>
              <a:rPr lang="en-US" sz="1400" dirty="0" smtClean="0">
                <a:latin typeface="Tahoma" pitchFamily="34" charset="0"/>
                <a:ea typeface="Tahoma" pitchFamily="34" charset="0"/>
                <a:cs typeface="Tahoma" pitchFamily="34" charset="0"/>
              </a:rPr>
              <a:t>) organization number. For example for a person with (112)36, you can call </a:t>
            </a:r>
            <a:r>
              <a:rPr lang="en-US" sz="1400" dirty="0" smtClean="0">
                <a:solidFill>
                  <a:srgbClr val="0070C0"/>
                </a:solidFill>
                <a:latin typeface="Tahoma" pitchFamily="34" charset="0"/>
                <a:ea typeface="Tahoma" pitchFamily="34" charset="0"/>
                <a:cs typeface="Tahoma" pitchFamily="34" charset="0"/>
              </a:rPr>
              <a:t>36 </a:t>
            </a:r>
            <a:r>
              <a:rPr lang="en-US" sz="1400" dirty="0" smtClean="0">
                <a:latin typeface="Tahoma" pitchFamily="34" charset="0"/>
                <a:ea typeface="Tahoma" pitchFamily="34" charset="0"/>
                <a:cs typeface="Tahoma" pitchFamily="34" charset="0"/>
              </a:rPr>
              <a:t>or</a:t>
            </a:r>
            <a:r>
              <a:rPr lang="en-US" sz="1400" dirty="0" smtClean="0">
                <a:solidFill>
                  <a:schemeClr val="accent6">
                    <a:lumMod val="50000"/>
                  </a:schemeClr>
                </a:solidFill>
                <a:latin typeface="Tahoma" pitchFamily="34" charset="0"/>
                <a:ea typeface="Tahoma" pitchFamily="34" charset="0"/>
                <a:cs typeface="Tahoma" pitchFamily="34" charset="0"/>
              </a:rPr>
              <a:t> 11236.</a:t>
            </a:r>
            <a:endParaRPr lang="en-US" sz="1400" dirty="0">
              <a:solidFill>
                <a:schemeClr val="accent6">
                  <a:lumMod val="50000"/>
                </a:schemeClr>
              </a:solidFill>
              <a:latin typeface="Tahoma" pitchFamily="34" charset="0"/>
              <a:ea typeface="Tahoma" pitchFamily="34" charset="0"/>
              <a:cs typeface="Tahoma" pitchFamily="34" charset="0"/>
            </a:endParaRPr>
          </a:p>
          <a:p>
            <a:pPr algn="just"/>
            <a:endParaRPr lang="en-US" sz="1400" b="1" dirty="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Inter Portal Communication (IPC):</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Enter user </a:t>
            </a:r>
            <a:r>
              <a:rPr lang="en-US" sz="1400" dirty="0">
                <a:latin typeface="Tahoma" pitchFamily="34" charset="0"/>
                <a:ea typeface="Tahoma" pitchFamily="34" charset="0"/>
                <a:cs typeface="Tahoma" pitchFamily="34" charset="0"/>
              </a:rPr>
              <a:t>n</a:t>
            </a:r>
            <a:r>
              <a:rPr lang="en-US" sz="1400" dirty="0" smtClean="0">
                <a:latin typeface="Tahoma" pitchFamily="34" charset="0"/>
                <a:ea typeface="Tahoma" pitchFamily="34" charset="0"/>
                <a:cs typeface="Tahoma" pitchFamily="34" charset="0"/>
              </a:rPr>
              <a:t>ame and their organization portal in the form of “</a:t>
            </a:r>
            <a:r>
              <a:rPr lang="en-US" sz="1400" dirty="0" err="1" smtClean="0">
                <a:solidFill>
                  <a:srgbClr val="0070C0"/>
                </a:solidFill>
                <a:latin typeface="Tahoma" pitchFamily="34" charset="0"/>
                <a:ea typeface="Tahoma" pitchFamily="34" charset="0"/>
                <a:cs typeface="Tahoma" pitchFamily="34" charset="0"/>
              </a:rPr>
              <a:t>UserName</a:t>
            </a:r>
            <a:r>
              <a:rPr lang="en-US" sz="1400" dirty="0" err="1" smtClean="0">
                <a:latin typeface="Tahoma" pitchFamily="34" charset="0"/>
                <a:ea typeface="Tahoma" pitchFamily="34" charset="0"/>
                <a:cs typeface="Tahoma" pitchFamily="34" charset="0"/>
              </a:rPr>
              <a:t>@</a:t>
            </a:r>
            <a:r>
              <a:rPr lang="en-US" sz="1400" dirty="0" err="1" smtClean="0">
                <a:solidFill>
                  <a:schemeClr val="accent6">
                    <a:lumMod val="50000"/>
                  </a:schemeClr>
                </a:solidFill>
                <a:latin typeface="Tahoma" pitchFamily="34" charset="0"/>
                <a:ea typeface="Tahoma" pitchFamily="34" charset="0"/>
                <a:cs typeface="Tahoma" pitchFamily="34" charset="0"/>
              </a:rPr>
              <a:t>Portal</a:t>
            </a:r>
            <a:r>
              <a:rPr lang="en-US" sz="1400" dirty="0" smtClean="0">
                <a:latin typeface="Tahoma" pitchFamily="34" charset="0"/>
                <a:ea typeface="Tahoma" pitchFamily="34" charset="0"/>
                <a:cs typeface="Tahoma" pitchFamily="34" charset="0"/>
              </a:rPr>
              <a:t>” to enter their room. For example </a:t>
            </a:r>
            <a:r>
              <a:rPr lang="en-US" sz="1400" dirty="0" smtClean="0">
                <a:solidFill>
                  <a:srgbClr val="0070C0"/>
                </a:solidFill>
                <a:latin typeface="Tahoma" pitchFamily="34" charset="0"/>
                <a:ea typeface="Tahoma" pitchFamily="34" charset="0"/>
                <a:cs typeface="Tahoma" pitchFamily="34" charset="0"/>
              </a:rPr>
              <a:t>m.hashemian</a:t>
            </a:r>
            <a:r>
              <a:rPr lang="en-US" sz="1400" dirty="0" smtClean="0">
                <a:latin typeface="Tahoma" pitchFamily="34" charset="0"/>
                <a:ea typeface="Tahoma" pitchFamily="34" charset="0"/>
                <a:cs typeface="Tahoma" pitchFamily="34" charset="0"/>
              </a:rPr>
              <a:t>@</a:t>
            </a:r>
            <a:r>
              <a:rPr lang="en-US" sz="1400" dirty="0" smtClean="0">
                <a:solidFill>
                  <a:schemeClr val="accent6">
                    <a:lumMod val="50000"/>
                  </a:schemeClr>
                </a:solidFill>
                <a:latin typeface="Tahoma" pitchFamily="34" charset="0"/>
                <a:ea typeface="Tahoma" pitchFamily="34" charset="0"/>
                <a:cs typeface="Tahoma" pitchFamily="34" charset="0"/>
              </a:rPr>
              <a:t>vr1.video.com</a:t>
            </a:r>
          </a:p>
          <a:p>
            <a:pPr algn="just"/>
            <a:endParaRPr lang="en-US" sz="1400" dirty="0" smtClean="0">
              <a:solidFill>
                <a:schemeClr val="accent6">
                  <a:lumMod val="50000"/>
                </a:schemeClr>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Calling Legacy:</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To make a direct call with a legacy, you need to enter their code and then click on below button. Since legacy addresses are different based on their model and architecture, ask support center for more information.</a:t>
            </a:r>
          </a:p>
        </p:txBody>
      </p:sp>
      <p:sp>
        <p:nvSpPr>
          <p:cNvPr id="39" name="Rectangle 38"/>
          <p:cNvSpPr/>
          <p:nvPr/>
        </p:nvSpPr>
        <p:spPr>
          <a:xfrm>
            <a:off x="8653241" y="5531758"/>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40" name="Straight Arrow Connector 39"/>
          <p:cNvCxnSpPr>
            <a:stCxn id="39" idx="1"/>
          </p:cNvCxnSpPr>
          <p:nvPr/>
        </p:nvCxnSpPr>
        <p:spPr>
          <a:xfrm flipH="1">
            <a:off x="7899347" y="5716424"/>
            <a:ext cx="7538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9558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023" y="1021779"/>
            <a:ext cx="2918457" cy="566308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a:t>
            </a:r>
            <a:endParaRPr lang="en-US" sz="2800" b="1" dirty="0">
              <a:latin typeface="Times New Roman" pitchFamily="18" charset="0"/>
              <a:cs typeface="Times New Roman" pitchFamily="18" charset="0"/>
            </a:endParaRPr>
          </a:p>
        </p:txBody>
      </p:sp>
      <p:sp>
        <p:nvSpPr>
          <p:cNvPr id="8" name="TextBox 7"/>
          <p:cNvSpPr txBox="1"/>
          <p:nvPr/>
        </p:nvSpPr>
        <p:spPr>
          <a:xfrm>
            <a:off x="8669733" y="2743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029303" y="2927866"/>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533400" y="1143000"/>
            <a:ext cx="4505029" cy="4401205"/>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During conference, by clicking on this option, you can see your video router’s name and Audio/Video quality details for each conference participant.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Network configuration including ports range and proxy settings.</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Selecting camera, Microphone and speaker and audio level adjustments</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latin typeface="Tahoma" pitchFamily="34" charset="0"/>
                <a:ea typeface="Tahoma" pitchFamily="34" charset="0"/>
                <a:cs typeface="Tahoma" pitchFamily="34" charset="0"/>
              </a:rPr>
              <a:t>Changing video quality details for you conference participants</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Other options such as Language, start software at windows startup, </a:t>
            </a:r>
            <a:r>
              <a:rPr lang="en-US" sz="1400" dirty="0">
                <a:latin typeface="Tahoma" pitchFamily="34" charset="0"/>
                <a:ea typeface="Tahoma" pitchFamily="34" charset="0"/>
                <a:cs typeface="Tahoma" pitchFamily="34" charset="0"/>
              </a:rPr>
              <a:t>auto </a:t>
            </a:r>
            <a:r>
              <a:rPr lang="en-US" sz="1400" dirty="0" smtClean="0">
                <a:latin typeface="Tahoma" pitchFamily="34" charset="0"/>
                <a:ea typeface="Tahoma" pitchFamily="34" charset="0"/>
                <a:cs typeface="Tahoma" pitchFamily="34" charset="0"/>
              </a:rPr>
              <a:t>answer option, show participant’s name and conference time.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latin typeface="Tahoma" pitchFamily="34" charset="0"/>
                <a:ea typeface="Tahoma" pitchFamily="34" charset="0"/>
                <a:cs typeface="Tahoma" pitchFamily="34" charset="0"/>
              </a:rPr>
              <a:t>change password</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latin typeface="Tahoma" pitchFamily="34" charset="0"/>
                <a:ea typeface="Tahoma" pitchFamily="34" charset="0"/>
                <a:cs typeface="Tahoma" pitchFamily="34" charset="0"/>
              </a:rPr>
              <a:t>Software version and check for update</a:t>
            </a:r>
          </a:p>
        </p:txBody>
      </p:sp>
      <p:sp>
        <p:nvSpPr>
          <p:cNvPr id="39" name="Rectangle 38"/>
          <p:cNvSpPr/>
          <p:nvPr/>
        </p:nvSpPr>
        <p:spPr>
          <a:xfrm>
            <a:off x="8671158" y="311232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029303" y="3296991"/>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69733" y="34703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029303" y="3655009"/>
            <a:ext cx="6404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71158"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8029303" y="3994666"/>
            <a:ext cx="64185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81608" y="415042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8029303" y="4335091"/>
            <a:ext cx="6523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683033" y="45195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8029303" y="4704216"/>
            <a:ext cx="653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682819" y="4826325"/>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8029303" y="5010991"/>
            <a:ext cx="6535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68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994" y="915841"/>
            <a:ext cx="2983406" cy="5806818"/>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Status</a:t>
            </a:r>
            <a:endParaRPr lang="en-US" sz="2800" b="1" dirty="0">
              <a:latin typeface="Times New Roman" pitchFamily="18" charset="0"/>
              <a:cs typeface="Times New Roman" pitchFamily="18" charset="0"/>
            </a:endParaRPr>
          </a:p>
        </p:txBody>
      </p:sp>
      <p:sp>
        <p:nvSpPr>
          <p:cNvPr id="8" name="TextBox 7"/>
          <p:cNvSpPr txBox="1"/>
          <p:nvPr/>
        </p:nvSpPr>
        <p:spPr>
          <a:xfrm>
            <a:off x="8601069" y="2892256"/>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165275" y="3076922"/>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1143000"/>
            <a:ext cx="4505029" cy="1815882"/>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Your name and family</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During conference, your video router’s address will be written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During conference, this button will be enable. By clicking on it, you can see Video/Audio quality details for each participant and network traffic.</a:t>
            </a:r>
          </a:p>
        </p:txBody>
      </p:sp>
      <p:sp>
        <p:nvSpPr>
          <p:cNvPr id="39" name="Rectangle 38"/>
          <p:cNvSpPr/>
          <p:nvPr/>
        </p:nvSpPr>
        <p:spPr>
          <a:xfrm>
            <a:off x="8602494" y="3154506"/>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165275" y="3339172"/>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01069" y="3465024"/>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165275" y="3649690"/>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958252"/>
            <a:ext cx="2962831" cy="57146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Public Components</a:t>
            </a:r>
            <a:endParaRPr lang="en-US" sz="2800" b="1" dirty="0">
              <a:latin typeface="Times New Roman" pitchFamily="18" charset="0"/>
              <a:cs typeface="Times New Roman" pitchFamily="18" charset="0"/>
            </a:endParaRPr>
          </a:p>
        </p:txBody>
      </p:sp>
      <p:sp>
        <p:nvSpPr>
          <p:cNvPr id="6" name="TextBox 5"/>
          <p:cNvSpPr txBox="1"/>
          <p:nvPr/>
        </p:nvSpPr>
        <p:spPr>
          <a:xfrm>
            <a:off x="8002486" y="2755831"/>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1" name="Straight Arrow Connector 10"/>
          <p:cNvCxnSpPr>
            <a:stCxn id="6" idx="0"/>
          </p:cNvCxnSpPr>
          <p:nvPr/>
        </p:nvCxnSpPr>
        <p:spPr>
          <a:xfrm flipV="1">
            <a:off x="8171916"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990600"/>
            <a:ext cx="4505029" cy="569386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Application will be closed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By clicking here, application will goes to tray icon. Then to restore application, you need to click on its tray icon at down-right corner of desktop.</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Application will be minimized by clicking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Point to point call (only between two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Holding conference or joining in a conference (between multiple person)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specific calls (call by number, joining to an inter organization conference or call a legacy)</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Software settings and configurations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Your connection quality with video conference data center will be shown by this antenna Icon.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9-</a:t>
            </a:r>
            <a:r>
              <a:rPr lang="en-US" sz="1400" dirty="0" smtClean="0">
                <a:latin typeface="Tahoma" pitchFamily="34" charset="0"/>
                <a:ea typeface="Tahoma" pitchFamily="34" charset="0"/>
                <a:cs typeface="Tahoma" pitchFamily="34" charset="0"/>
              </a:rPr>
              <a:t> Click here to check your devices (microphone, speaker and camera)</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10-</a:t>
            </a:r>
            <a:r>
              <a:rPr lang="en-US" sz="1400" dirty="0" smtClean="0">
                <a:latin typeface="Tahoma" pitchFamily="34" charset="0"/>
                <a:ea typeface="Tahoma" pitchFamily="34" charset="0"/>
                <a:cs typeface="Tahoma" pitchFamily="34" charset="0"/>
              </a:rPr>
              <a:t> If any error happened in application, click here to send it through email to support center.</a:t>
            </a:r>
          </a:p>
        </p:txBody>
      </p:sp>
      <p:sp>
        <p:nvSpPr>
          <p:cNvPr id="56" name="TextBox 55"/>
          <p:cNvSpPr txBox="1"/>
          <p:nvPr/>
        </p:nvSpPr>
        <p:spPr>
          <a:xfrm>
            <a:off x="8279860" y="5434805"/>
            <a:ext cx="287124"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57" name="Straight Arrow Connector 56"/>
          <p:cNvCxnSpPr>
            <a:stCxn id="56" idx="2"/>
          </p:cNvCxnSpPr>
          <p:nvPr/>
        </p:nvCxnSpPr>
        <p:spPr>
          <a:xfrm>
            <a:off x="8423422" y="5804137"/>
            <a:ext cx="0" cy="5690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531204" y="5470430"/>
            <a:ext cx="459357" cy="369332"/>
          </a:xfrm>
          <a:prstGeom prst="rect">
            <a:avLst/>
          </a:prstGeom>
          <a:noFill/>
        </p:spPr>
        <p:txBody>
          <a:bodyPr wrap="square" rtlCol="0">
            <a:spAutoFit/>
          </a:bodyPr>
          <a:lstStyle/>
          <a:p>
            <a:r>
              <a:rPr lang="fa-IR" dirty="0" smtClean="0">
                <a:solidFill>
                  <a:srgbClr val="FF0000"/>
                </a:solidFill>
              </a:rPr>
              <a:t>10</a:t>
            </a:r>
            <a:endParaRPr lang="en-US" dirty="0">
              <a:solidFill>
                <a:srgbClr val="FF0000"/>
              </a:solidFill>
            </a:endParaRPr>
          </a:p>
        </p:txBody>
      </p:sp>
      <p:cxnSp>
        <p:nvCxnSpPr>
          <p:cNvPr id="60" name="Straight Arrow Connector 59"/>
          <p:cNvCxnSpPr>
            <a:stCxn id="59" idx="2"/>
          </p:cNvCxnSpPr>
          <p:nvPr/>
        </p:nvCxnSpPr>
        <p:spPr>
          <a:xfrm>
            <a:off x="6760883" y="5839762"/>
            <a:ext cx="0" cy="442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86600" y="5434805"/>
            <a:ext cx="368730" cy="369332"/>
          </a:xfrm>
          <a:prstGeom prst="rect">
            <a:avLst/>
          </a:prstGeom>
          <a:noFill/>
        </p:spPr>
        <p:txBody>
          <a:bodyPr wrap="square" rtlCol="0">
            <a:spAutoFit/>
          </a:bodyPr>
          <a:lstStyle/>
          <a:p>
            <a:r>
              <a:rPr lang="fa-IR" dirty="0" smtClean="0">
                <a:solidFill>
                  <a:srgbClr val="FF0000"/>
                </a:solidFill>
              </a:rPr>
              <a:t>9</a:t>
            </a:r>
            <a:endParaRPr lang="en-US" dirty="0">
              <a:solidFill>
                <a:srgbClr val="FF0000"/>
              </a:solidFill>
            </a:endParaRPr>
          </a:p>
        </p:txBody>
      </p:sp>
      <p:cxnSp>
        <p:nvCxnSpPr>
          <p:cNvPr id="73" name="Straight Arrow Connector 72"/>
          <p:cNvCxnSpPr>
            <a:stCxn id="72" idx="2"/>
          </p:cNvCxnSpPr>
          <p:nvPr/>
        </p:nvCxnSpPr>
        <p:spPr>
          <a:xfrm>
            <a:off x="7270965" y="5804137"/>
            <a:ext cx="0" cy="4667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7202407" y="2755831"/>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0"/>
          </p:cNvCxnSpPr>
          <p:nvPr/>
        </p:nvCxnSpPr>
        <p:spPr>
          <a:xfrm flipV="1">
            <a:off x="7371837"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478914" y="2755831"/>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45" name="Straight Arrow Connector 44"/>
          <p:cNvCxnSpPr>
            <a:stCxn id="44" idx="0"/>
          </p:cNvCxnSpPr>
          <p:nvPr/>
        </p:nvCxnSpPr>
        <p:spPr>
          <a:xfrm flipV="1">
            <a:off x="6648344"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920901" y="2755831"/>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47" name="Straight Arrow Connector 46"/>
          <p:cNvCxnSpPr>
            <a:stCxn id="46" idx="0"/>
          </p:cNvCxnSpPr>
          <p:nvPr/>
        </p:nvCxnSpPr>
        <p:spPr>
          <a:xfrm flipV="1">
            <a:off x="6090331" y="2237582"/>
            <a:ext cx="0" cy="5182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77285" y="1423405"/>
            <a:ext cx="290941"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3" name="Straight Arrow Connector 32"/>
          <p:cNvCxnSpPr>
            <a:stCxn id="32" idx="0"/>
          </p:cNvCxnSpPr>
          <p:nvPr/>
        </p:nvCxnSpPr>
        <p:spPr>
          <a:xfrm flipV="1">
            <a:off x="8422756" y="1187301"/>
            <a:ext cx="1908" cy="2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071311" y="1416401"/>
            <a:ext cx="27969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35" name="Straight Arrow Connector 34"/>
          <p:cNvCxnSpPr>
            <a:stCxn id="34" idx="0"/>
          </p:cNvCxnSpPr>
          <p:nvPr/>
        </p:nvCxnSpPr>
        <p:spPr>
          <a:xfrm flipV="1">
            <a:off x="8211156" y="1187301"/>
            <a:ext cx="0" cy="229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05726" y="1410744"/>
            <a:ext cx="365252"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37" name="Straight Arrow Connector 36"/>
          <p:cNvCxnSpPr>
            <a:stCxn id="36" idx="0"/>
          </p:cNvCxnSpPr>
          <p:nvPr/>
        </p:nvCxnSpPr>
        <p:spPr>
          <a:xfrm flipV="1">
            <a:off x="7988352" y="1187301"/>
            <a:ext cx="0" cy="2234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705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093" y="991669"/>
            <a:ext cx="2960325" cy="572698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Network</a:t>
            </a:r>
            <a:endParaRPr lang="en-US" sz="2800" b="1" dirty="0">
              <a:latin typeface="Times New Roman" pitchFamily="18" charset="0"/>
              <a:cs typeface="Times New Roman" pitchFamily="18" charset="0"/>
            </a:endParaRPr>
          </a:p>
        </p:txBody>
      </p:sp>
      <p:sp>
        <p:nvSpPr>
          <p:cNvPr id="8" name="TextBox 7"/>
          <p:cNvSpPr txBox="1"/>
          <p:nvPr/>
        </p:nvSpPr>
        <p:spPr>
          <a:xfrm>
            <a:off x="8741594" y="22682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305800" y="24528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71771" y="1143000"/>
            <a:ext cx="4505029" cy="4185761"/>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Your organization portal</a:t>
            </a:r>
          </a:p>
          <a:p>
            <a:pPr algn="just"/>
            <a:endParaRPr lang="fa-IR" sz="1400" dirty="0">
              <a:latin typeface="Tahoma" pitchFamily="34" charset="0"/>
              <a:ea typeface="Tahoma" pitchFamily="34" charset="0"/>
              <a:cs typeface="Tahoma" pitchFamily="34" charset="0"/>
            </a:endParaRPr>
          </a:p>
          <a:p>
            <a:pPr algn="just"/>
            <a:r>
              <a:rPr lang="fa-IR" sz="1400" dirty="0" smtClean="0">
                <a:solidFill>
                  <a:srgbClr val="FF0000"/>
                </a:solidFill>
                <a:latin typeface="Tahoma" pitchFamily="34" charset="0"/>
                <a:ea typeface="Tahoma" pitchFamily="34" charset="0"/>
                <a:cs typeface="Tahoma" pitchFamily="34" charset="0"/>
              </a:rPr>
              <a:t>2</a:t>
            </a:r>
            <a:r>
              <a:rPr lang="en-US" sz="1400" dirty="0" smtClean="0">
                <a:solidFill>
                  <a:srgbClr val="FF0000"/>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Application communication port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UDP port range to transmit Audio/Video</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latin typeface="Tahoma" pitchFamily="34" charset="0"/>
                <a:ea typeface="Tahoma" pitchFamily="34" charset="0"/>
                <a:cs typeface="Tahoma" pitchFamily="34" charset="0"/>
              </a:rPr>
              <a:t>Click here if you want to use video proxy</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If your organization has proxy, simplest way to connect to portal through proxy is to choose this option. Then application automatically extract proxy settings from your Internet Explorer browser.</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latin typeface="Tahoma" pitchFamily="34" charset="0"/>
                <a:ea typeface="Tahoma" pitchFamily="34" charset="0"/>
                <a:cs typeface="Tahoma" pitchFamily="34" charset="0"/>
              </a:rPr>
              <a:t>setting all Proxy</a:t>
            </a:r>
            <a:r>
              <a:rPr lang="en-US" sz="1400" dirty="0" smtClean="0">
                <a:solidFill>
                  <a:srgbClr val="FF0000"/>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Configuration details by your own</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latin typeface="Tahoma" pitchFamily="34" charset="0"/>
                <a:ea typeface="Tahoma" pitchFamily="34" charset="0"/>
                <a:cs typeface="Tahoma" pitchFamily="34" charset="0"/>
              </a:rPr>
              <a:t>Save changes, apply them and return to settings tab.</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 </a:t>
            </a:r>
            <a:r>
              <a:rPr lang="en-US" sz="1400" dirty="0" smtClean="0">
                <a:latin typeface="Tahoma" pitchFamily="34" charset="0"/>
                <a:ea typeface="Tahoma" pitchFamily="34" charset="0"/>
                <a:cs typeface="Tahoma" pitchFamily="34" charset="0"/>
              </a:rPr>
              <a:t>Ignore changes and back to Settings Tab</a:t>
            </a:r>
          </a:p>
        </p:txBody>
      </p:sp>
      <p:sp>
        <p:nvSpPr>
          <p:cNvPr id="39" name="Rectangle 38"/>
          <p:cNvSpPr/>
          <p:nvPr/>
        </p:nvSpPr>
        <p:spPr>
          <a:xfrm>
            <a:off x="8743019" y="24789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305800" y="2663641"/>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741594" y="2819400"/>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229600" y="3004066"/>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743019" y="351312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8422091" y="3697791"/>
            <a:ext cx="3209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53469" y="39841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8229600" y="4168841"/>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754894" y="419892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8229600" y="438359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754680" y="5845418"/>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8422091" y="6030084"/>
            <a:ext cx="3325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257800" y="5843650"/>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2" name="Straight Arrow Connector 41"/>
          <p:cNvCxnSpPr>
            <a:stCxn id="41" idx="3"/>
          </p:cNvCxnSpPr>
          <p:nvPr/>
        </p:nvCxnSpPr>
        <p:spPr>
          <a:xfrm>
            <a:off x="5570706" y="6028316"/>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505" y="1016385"/>
            <a:ext cx="2971800" cy="567678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Devices</a:t>
            </a:r>
            <a:endParaRPr lang="en-US" sz="2800" b="1" dirty="0">
              <a:latin typeface="Times New Roman" pitchFamily="18" charset="0"/>
              <a:cs typeface="Times New Roman" pitchFamily="18" charset="0"/>
            </a:endParaRPr>
          </a:p>
        </p:txBody>
      </p:sp>
      <p:sp>
        <p:nvSpPr>
          <p:cNvPr id="8" name="TextBox 7"/>
          <p:cNvSpPr txBox="1"/>
          <p:nvPr/>
        </p:nvSpPr>
        <p:spPr>
          <a:xfrm>
            <a:off x="8684214" y="30844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248420" y="32690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7971" y="1143000"/>
            <a:ext cx="4505029" cy="4185761"/>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Select one of the system speakers to be used for future conferences.</a:t>
            </a:r>
          </a:p>
          <a:p>
            <a:pPr algn="just"/>
            <a:endParaRPr lang="en-US" sz="1400" dirty="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Select one of the </a:t>
            </a:r>
            <a:r>
              <a:rPr lang="en-US" sz="1400" dirty="0" smtClean="0">
                <a:latin typeface="Tahoma" pitchFamily="34" charset="0"/>
                <a:ea typeface="Tahoma" pitchFamily="34" charset="0"/>
                <a:cs typeface="Tahoma" pitchFamily="34" charset="0"/>
              </a:rPr>
              <a:t>attached microphones </a:t>
            </a:r>
            <a:r>
              <a:rPr lang="en-US" sz="1400" dirty="0">
                <a:latin typeface="Tahoma" pitchFamily="34" charset="0"/>
                <a:ea typeface="Tahoma" pitchFamily="34" charset="0"/>
                <a:cs typeface="Tahoma" pitchFamily="34" charset="0"/>
              </a:rPr>
              <a:t>to </a:t>
            </a:r>
            <a:r>
              <a:rPr lang="en-US" sz="1400" dirty="0" smtClean="0">
                <a:latin typeface="Tahoma" pitchFamily="34" charset="0"/>
                <a:ea typeface="Tahoma" pitchFamily="34" charset="0"/>
                <a:cs typeface="Tahoma" pitchFamily="34" charset="0"/>
              </a:rPr>
              <a:t>be used for future conference</a:t>
            </a:r>
            <a:r>
              <a:rPr lang="en-US" sz="1400" dirty="0">
                <a:latin typeface="Tahoma" pitchFamily="34" charset="0"/>
                <a:ea typeface="Tahoma" pitchFamily="34" charset="0"/>
                <a:cs typeface="Tahoma" pitchFamily="34" charset="0"/>
              </a:rPr>
              <a:t>.</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Select one of the </a:t>
            </a:r>
            <a:r>
              <a:rPr lang="en-US" sz="1400" dirty="0" smtClean="0">
                <a:latin typeface="Tahoma" pitchFamily="34" charset="0"/>
                <a:ea typeface="Tahoma" pitchFamily="34" charset="0"/>
                <a:cs typeface="Tahoma" pitchFamily="34" charset="0"/>
              </a:rPr>
              <a:t>detected cameras </a:t>
            </a:r>
            <a:r>
              <a:rPr lang="en-US" sz="1400" dirty="0">
                <a:latin typeface="Tahoma" pitchFamily="34" charset="0"/>
                <a:ea typeface="Tahoma" pitchFamily="34" charset="0"/>
                <a:cs typeface="Tahoma" pitchFamily="34" charset="0"/>
              </a:rPr>
              <a:t>to be used </a:t>
            </a:r>
            <a:r>
              <a:rPr lang="en-US" sz="1400" dirty="0" smtClean="0">
                <a:latin typeface="Tahoma" pitchFamily="34" charset="0"/>
                <a:ea typeface="Tahoma" pitchFamily="34" charset="0"/>
                <a:cs typeface="Tahoma" pitchFamily="34" charset="0"/>
              </a:rPr>
              <a:t>for </a:t>
            </a:r>
            <a:r>
              <a:rPr lang="en-US" sz="1400" dirty="0">
                <a:latin typeface="Tahoma" pitchFamily="34" charset="0"/>
                <a:ea typeface="Tahoma" pitchFamily="34" charset="0"/>
                <a:cs typeface="Tahoma" pitchFamily="34" charset="0"/>
              </a:rPr>
              <a:t>future conference.</a:t>
            </a: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latin typeface="Tahoma" pitchFamily="34" charset="0"/>
                <a:ea typeface="Tahoma" pitchFamily="34" charset="0"/>
                <a:cs typeface="Tahoma" pitchFamily="34" charset="0"/>
              </a:rPr>
              <a:t>After entering conference, to adjust camera (light level 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 </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Click here to reduce your voice echo.</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a:latin typeface="Tahoma" pitchFamily="34" charset="0"/>
                <a:ea typeface="Tahoma" pitchFamily="34" charset="0"/>
                <a:cs typeface="Tahoma" pitchFamily="34" charset="0"/>
              </a:rPr>
              <a:t>Click here to </a:t>
            </a:r>
            <a:r>
              <a:rPr lang="en-US" sz="1400" dirty="0" smtClean="0">
                <a:latin typeface="Tahoma" pitchFamily="34" charset="0"/>
                <a:ea typeface="Tahoma" pitchFamily="34" charset="0"/>
                <a:cs typeface="Tahoma" pitchFamily="34" charset="0"/>
              </a:rPr>
              <a:t>adjust your microphone at its best level (with minimum echo).</a:t>
            </a:r>
          </a:p>
          <a:p>
            <a:pPr algn="just"/>
            <a:endParaRPr lang="en-US" sz="1400" dirty="0">
              <a:latin typeface="Tahoma" pitchFamily="34" charset="0"/>
              <a:ea typeface="Tahoma" pitchFamily="34" charset="0"/>
              <a:cs typeface="Tahoma" pitchFamily="34" charset="0"/>
            </a:endParaRPr>
          </a:p>
          <a:p>
            <a:pPr algn="ctr"/>
            <a:r>
              <a:rPr lang="en-US" sz="1400" b="1" dirty="0" smtClean="0">
                <a:solidFill>
                  <a:srgbClr val="7030A0"/>
                </a:solidFill>
                <a:latin typeface="Tahoma" pitchFamily="34" charset="0"/>
                <a:ea typeface="Tahoma" pitchFamily="34" charset="0"/>
                <a:cs typeface="Tahoma" pitchFamily="34" charset="0"/>
              </a:rPr>
              <a:t>After selecting your devices, go to “Device Test” link to be sure if they work correctly.</a:t>
            </a:r>
            <a:endParaRPr lang="en-US" sz="1400" b="1" dirty="0">
              <a:solidFill>
                <a:srgbClr val="7030A0"/>
              </a:solidFill>
              <a:latin typeface="Tahoma" pitchFamily="34" charset="0"/>
              <a:ea typeface="Tahoma" pitchFamily="34" charset="0"/>
              <a:cs typeface="Tahoma" pitchFamily="34" charset="0"/>
            </a:endParaRPr>
          </a:p>
        </p:txBody>
      </p:sp>
      <p:sp>
        <p:nvSpPr>
          <p:cNvPr id="39" name="Rectangle 38"/>
          <p:cNvSpPr/>
          <p:nvPr/>
        </p:nvSpPr>
        <p:spPr>
          <a:xfrm>
            <a:off x="8685639" y="3856462"/>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248420" y="4041128"/>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84214" y="4571164"/>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flipV="1">
            <a:off x="8248420" y="4752471"/>
            <a:ext cx="435794" cy="33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85639" y="504086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6724420" y="5225534"/>
            <a:ext cx="1961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96089" y="5306891"/>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8248420" y="5491557"/>
            <a:ext cx="4476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697514" y="5509766"/>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8248420" y="5694432"/>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216" y="1054791"/>
            <a:ext cx="2895600" cy="5617646"/>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Video Quality</a:t>
            </a:r>
            <a:endParaRPr lang="en-US" sz="2800" b="1" dirty="0">
              <a:latin typeface="Times New Roman" pitchFamily="18" charset="0"/>
              <a:cs typeface="Times New Roman" pitchFamily="18" charset="0"/>
            </a:endParaRPr>
          </a:p>
        </p:txBody>
      </p:sp>
      <p:sp>
        <p:nvSpPr>
          <p:cNvPr id="8" name="TextBox 7"/>
          <p:cNvSpPr txBox="1"/>
          <p:nvPr/>
        </p:nvSpPr>
        <p:spPr>
          <a:xfrm>
            <a:off x="8665394" y="22860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345179" y="2470666"/>
            <a:ext cx="320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95571" y="1143000"/>
            <a:ext cx="4505029" cy="4401205"/>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Default - All </a:t>
            </a:r>
            <a:r>
              <a:rPr lang="en-US" sz="1400" dirty="0">
                <a:latin typeface="Tahoma" pitchFamily="34" charset="0"/>
                <a:ea typeface="Tahoma" pitchFamily="34" charset="0"/>
                <a:cs typeface="Tahoma" pitchFamily="34" charset="0"/>
              </a:rPr>
              <a:t>resolutions above SVGA are filtered out. For VGA resolutions and above (</a:t>
            </a:r>
            <a:r>
              <a:rPr lang="en-US" sz="1400" dirty="0" smtClean="0">
                <a:latin typeface="Tahoma" pitchFamily="34" charset="0"/>
                <a:ea typeface="Tahoma" pitchFamily="34" charset="0"/>
                <a:cs typeface="Tahoma" pitchFamily="34" charset="0"/>
              </a:rPr>
              <a:t>including </a:t>
            </a:r>
            <a:r>
              <a:rPr lang="en-US" sz="1400" dirty="0">
                <a:latin typeface="Tahoma" pitchFamily="34" charset="0"/>
                <a:ea typeface="Tahoma" pitchFamily="34" charset="0"/>
                <a:cs typeface="Tahoma" pitchFamily="34" charset="0"/>
              </a:rPr>
              <a:t>SVGA</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frame-rate is limited to 15 FPS.</a:t>
            </a:r>
          </a:p>
          <a:p>
            <a:pPr algn="just"/>
            <a:r>
              <a:rPr lang="en-US" sz="1400" dirty="0" smtClean="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All resolutions above 720p are filtered </a:t>
            </a:r>
            <a:r>
              <a:rPr lang="en-US" sz="1400" dirty="0" smtClean="0">
                <a:latin typeface="Tahoma" pitchFamily="34" charset="0"/>
                <a:ea typeface="Tahoma" pitchFamily="34" charset="0"/>
                <a:cs typeface="Tahoma" pitchFamily="34" charset="0"/>
              </a:rPr>
              <a:t>out. Minimal </a:t>
            </a:r>
            <a:r>
              <a:rPr lang="en-US" sz="1400" dirty="0">
                <a:latin typeface="Tahoma" pitchFamily="34" charset="0"/>
                <a:ea typeface="Tahoma" pitchFamily="34" charset="0"/>
                <a:cs typeface="Tahoma" pitchFamily="34" charset="0"/>
              </a:rPr>
              <a:t>frame-rate is 30 FPS</a:t>
            </a:r>
            <a:r>
              <a:rPr lang="en-US" sz="1400" dirty="0" smtClean="0">
                <a:latin typeface="Tahoma" pitchFamily="34" charset="0"/>
                <a:ea typeface="Tahoma" pitchFamily="34" charset="0"/>
                <a:cs typeface="Tahoma" pitchFamily="34" charset="0"/>
              </a:rPr>
              <a:t>.</a:t>
            </a: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All resolutions above 720p are filtered </a:t>
            </a:r>
            <a:r>
              <a:rPr lang="en-US" sz="1400" dirty="0" smtClean="0">
                <a:latin typeface="Tahoma" pitchFamily="34" charset="0"/>
                <a:ea typeface="Tahoma" pitchFamily="34" charset="0"/>
                <a:cs typeface="Tahoma" pitchFamily="34" charset="0"/>
              </a:rPr>
              <a:t>out. Maximal </a:t>
            </a:r>
            <a:r>
              <a:rPr lang="en-US" sz="1400" dirty="0">
                <a:latin typeface="Tahoma" pitchFamily="34" charset="0"/>
                <a:ea typeface="Tahoma" pitchFamily="34" charset="0"/>
                <a:cs typeface="Tahoma" pitchFamily="34" charset="0"/>
              </a:rPr>
              <a:t>frame-rate is 15 FPS</a:t>
            </a:r>
            <a:r>
              <a:rPr lang="en-US" sz="1400" dirty="0" smtClean="0">
                <a:latin typeface="Tahoma" pitchFamily="34" charset="0"/>
                <a:ea typeface="Tahoma" pitchFamily="34" charset="0"/>
                <a:cs typeface="Tahoma" pitchFamily="34" charset="0"/>
              </a:rPr>
              <a:t>.</a:t>
            </a: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Limit the maximum encoding resolution to </a:t>
            </a:r>
            <a:r>
              <a:rPr lang="en-US" sz="1400" dirty="0" smtClean="0">
                <a:latin typeface="Tahoma" pitchFamily="34" charset="0"/>
                <a:ea typeface="Tahoma" pitchFamily="34" charset="0"/>
                <a:cs typeface="Tahoma" pitchFamily="34" charset="0"/>
              </a:rPr>
              <a:t>CIF. No </a:t>
            </a:r>
            <a:r>
              <a:rPr lang="en-US" sz="1400" dirty="0">
                <a:latin typeface="Tahoma" pitchFamily="34" charset="0"/>
                <a:ea typeface="Tahoma" pitchFamily="34" charset="0"/>
                <a:cs typeface="Tahoma" pitchFamily="34" charset="0"/>
              </a:rPr>
              <a:t>limit on the frame-rate – would initially be 30 FPS. Set the initial ABA available receive bandwidth for video to 500Kbp/s.</a:t>
            </a: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Ignoring </a:t>
            </a:r>
            <a:r>
              <a:rPr lang="en-US" sz="1400" dirty="0">
                <a:latin typeface="Tahoma" pitchFamily="34" charset="0"/>
                <a:ea typeface="Tahoma" pitchFamily="34" charset="0"/>
                <a:cs typeface="Tahoma" pitchFamily="34" charset="0"/>
              </a:rPr>
              <a:t>CPU </a:t>
            </a:r>
            <a:r>
              <a:rPr lang="en-US" sz="1400" dirty="0" smtClean="0">
                <a:latin typeface="Tahoma" pitchFamily="34" charset="0"/>
                <a:ea typeface="Tahoma" pitchFamily="34" charset="0"/>
                <a:cs typeface="Tahoma" pitchFamily="34" charset="0"/>
              </a:rPr>
              <a:t>speed options</a:t>
            </a: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Limit resolution to </a:t>
            </a:r>
            <a:r>
              <a:rPr lang="en-US" sz="1400" dirty="0" smtClean="0">
                <a:latin typeface="Tahoma" pitchFamily="34" charset="0"/>
                <a:ea typeface="Tahoma" pitchFamily="34" charset="0"/>
                <a:cs typeface="Tahoma" pitchFamily="34" charset="0"/>
              </a:rPr>
              <a:t>450p. (VGA)</a:t>
            </a: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Limit resolution to </a:t>
            </a:r>
            <a:r>
              <a:rPr lang="en-US" sz="1400" dirty="0" smtClean="0">
                <a:latin typeface="Tahoma" pitchFamily="34" charset="0"/>
                <a:ea typeface="Tahoma" pitchFamily="34" charset="0"/>
                <a:cs typeface="Tahoma" pitchFamily="34" charset="0"/>
              </a:rPr>
              <a:t>HD. </a:t>
            </a:r>
            <a:r>
              <a:rPr lang="en-US" sz="1400" dirty="0">
                <a:latin typeface="Tahoma" pitchFamily="34" charset="0"/>
                <a:ea typeface="Tahoma" pitchFamily="34" charset="0"/>
                <a:cs typeface="Tahoma" pitchFamily="34" charset="0"/>
              </a:rPr>
              <a:t>Limit frame-rate to 15 FPS</a:t>
            </a:r>
            <a:r>
              <a:rPr lang="en-US" sz="1400" dirty="0" smtClean="0">
                <a:latin typeface="Tahoma" pitchFamily="34" charset="0"/>
                <a:ea typeface="Tahoma" pitchFamily="34" charset="0"/>
                <a:cs typeface="Tahoma" pitchFamily="34" charset="0"/>
              </a:rPr>
              <a:t>.</a:t>
            </a:r>
          </a:p>
          <a:p>
            <a:pPr algn="just"/>
            <a:r>
              <a:rPr lang="en-US" sz="1400" dirty="0" smtClean="0">
                <a:solidFill>
                  <a:srgbClr val="FF0000"/>
                </a:solidFill>
                <a:latin typeface="Tahoma" pitchFamily="34" charset="0"/>
                <a:ea typeface="Tahoma" pitchFamily="34" charset="0"/>
                <a:cs typeface="Tahoma" pitchFamily="34" charset="0"/>
              </a:rPr>
              <a:t>8-</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Limit resolution to </a:t>
            </a:r>
            <a:r>
              <a:rPr lang="en-US" sz="1400" dirty="0" smtClean="0">
                <a:latin typeface="Tahoma" pitchFamily="34" charset="0"/>
                <a:ea typeface="Tahoma" pitchFamily="34" charset="0"/>
                <a:cs typeface="Tahoma" pitchFamily="34" charset="0"/>
              </a:rPr>
              <a:t>HD.</a:t>
            </a:r>
          </a:p>
          <a:p>
            <a:pPr algn="just"/>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CIF     images has 352*288 pixel</a:t>
            </a: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VGA    images </a:t>
            </a:r>
            <a:r>
              <a:rPr lang="en-US" sz="1400" b="1" dirty="0">
                <a:solidFill>
                  <a:srgbClr val="7030A0"/>
                </a:solidFill>
                <a:latin typeface="Tahoma" pitchFamily="34" charset="0"/>
                <a:ea typeface="Tahoma" pitchFamily="34" charset="0"/>
                <a:cs typeface="Tahoma" pitchFamily="34" charset="0"/>
              </a:rPr>
              <a:t>has </a:t>
            </a:r>
            <a:r>
              <a:rPr lang="en-US" sz="1400" b="1" dirty="0" smtClean="0">
                <a:solidFill>
                  <a:srgbClr val="7030A0"/>
                </a:solidFill>
                <a:latin typeface="Tahoma" pitchFamily="34" charset="0"/>
                <a:ea typeface="Tahoma" pitchFamily="34" charset="0"/>
                <a:cs typeface="Tahoma" pitchFamily="34" charset="0"/>
              </a:rPr>
              <a:t>640*480 </a:t>
            </a:r>
            <a:r>
              <a:rPr lang="en-US" sz="1400" b="1" dirty="0">
                <a:solidFill>
                  <a:srgbClr val="7030A0"/>
                </a:solidFill>
                <a:latin typeface="Tahoma" pitchFamily="34" charset="0"/>
                <a:ea typeface="Tahoma" pitchFamily="34" charset="0"/>
                <a:cs typeface="Tahoma" pitchFamily="34" charset="0"/>
              </a:rPr>
              <a:t>pixel</a:t>
            </a:r>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SVGA  </a:t>
            </a:r>
            <a:r>
              <a:rPr lang="en-US" sz="1400" b="1" dirty="0">
                <a:solidFill>
                  <a:srgbClr val="7030A0"/>
                </a:solidFill>
                <a:latin typeface="Tahoma" pitchFamily="34" charset="0"/>
                <a:ea typeface="Tahoma" pitchFamily="34" charset="0"/>
                <a:cs typeface="Tahoma" pitchFamily="34" charset="0"/>
              </a:rPr>
              <a:t>images has </a:t>
            </a:r>
            <a:r>
              <a:rPr lang="en-US" sz="1400" b="1" dirty="0" smtClean="0">
                <a:solidFill>
                  <a:srgbClr val="7030A0"/>
                </a:solidFill>
                <a:latin typeface="Tahoma" pitchFamily="34" charset="0"/>
                <a:ea typeface="Tahoma" pitchFamily="34" charset="0"/>
                <a:cs typeface="Tahoma" pitchFamily="34" charset="0"/>
              </a:rPr>
              <a:t>800*600 </a:t>
            </a:r>
            <a:r>
              <a:rPr lang="en-US" sz="1400" b="1" dirty="0">
                <a:solidFill>
                  <a:srgbClr val="7030A0"/>
                </a:solidFill>
                <a:latin typeface="Tahoma" pitchFamily="34" charset="0"/>
                <a:ea typeface="Tahoma" pitchFamily="34" charset="0"/>
                <a:cs typeface="Tahoma" pitchFamily="34" charset="0"/>
              </a:rPr>
              <a:t>pixel</a:t>
            </a:r>
            <a:endParaRPr lang="en-US" sz="1400" dirty="0">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HD      images </a:t>
            </a:r>
            <a:r>
              <a:rPr lang="en-US" sz="1400" b="1" dirty="0">
                <a:solidFill>
                  <a:srgbClr val="7030A0"/>
                </a:solidFill>
                <a:latin typeface="Tahoma" pitchFamily="34" charset="0"/>
                <a:ea typeface="Tahoma" pitchFamily="34" charset="0"/>
                <a:cs typeface="Tahoma" pitchFamily="34" charset="0"/>
              </a:rPr>
              <a:t>has </a:t>
            </a:r>
            <a:r>
              <a:rPr lang="en-US" sz="1400" b="1" dirty="0" smtClean="0">
                <a:solidFill>
                  <a:srgbClr val="7030A0"/>
                </a:solidFill>
                <a:latin typeface="Tahoma" pitchFamily="34" charset="0"/>
                <a:ea typeface="Tahoma" pitchFamily="34" charset="0"/>
                <a:cs typeface="Tahoma" pitchFamily="34" charset="0"/>
              </a:rPr>
              <a:t>1280*720 pixel</a:t>
            </a:r>
            <a:endParaRPr lang="en-US" sz="1400" dirty="0">
              <a:latin typeface="Tahoma" pitchFamily="34" charset="0"/>
              <a:ea typeface="Tahoma" pitchFamily="34" charset="0"/>
              <a:cs typeface="Tahoma" pitchFamily="34" charset="0"/>
            </a:endParaRPr>
          </a:p>
        </p:txBody>
      </p:sp>
      <p:sp>
        <p:nvSpPr>
          <p:cNvPr id="39" name="Rectangle 38"/>
          <p:cNvSpPr/>
          <p:nvPr/>
        </p:nvSpPr>
        <p:spPr>
          <a:xfrm>
            <a:off x="8666819" y="2783775"/>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345179" y="2968441"/>
            <a:ext cx="321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65394" y="331222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351829" y="3496891"/>
            <a:ext cx="3135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66819" y="381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8351829" y="3994666"/>
            <a:ext cx="3149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77269" y="4316675"/>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8351829" y="4501341"/>
            <a:ext cx="3254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678694" y="485205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8229600" y="5036716"/>
            <a:ext cx="4490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678480" y="5194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8229600" y="5379116"/>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678480" y="5545775"/>
            <a:ext cx="312906" cy="369332"/>
          </a:xfrm>
          <a:prstGeom prst="rect">
            <a:avLst/>
          </a:prstGeom>
        </p:spPr>
        <p:txBody>
          <a:bodyPr wrap="none">
            <a:spAutoFit/>
          </a:bodyPr>
          <a:lstStyle/>
          <a:p>
            <a:r>
              <a:rPr lang="fa-IR" dirty="0" smtClean="0">
                <a:solidFill>
                  <a:srgbClr val="FF0000"/>
                </a:solidFill>
              </a:rPr>
              <a:t>8</a:t>
            </a:r>
            <a:endParaRPr lang="en-US" dirty="0"/>
          </a:p>
        </p:txBody>
      </p:sp>
      <p:cxnSp>
        <p:nvCxnSpPr>
          <p:cNvPr id="43" name="Straight Arrow Connector 42"/>
          <p:cNvCxnSpPr>
            <a:stCxn id="42" idx="1"/>
          </p:cNvCxnSpPr>
          <p:nvPr/>
        </p:nvCxnSpPr>
        <p:spPr>
          <a:xfrm flipH="1">
            <a:off x="8229600" y="5730441"/>
            <a:ext cx="4488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618" y="1019733"/>
            <a:ext cx="2938805" cy="564873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Options</a:t>
            </a:r>
            <a:endParaRPr lang="en-US" sz="2800" b="1" dirty="0">
              <a:latin typeface="Times New Roman" pitchFamily="18" charset="0"/>
              <a:cs typeface="Times New Roman" pitchFamily="18" charset="0"/>
            </a:endParaRPr>
          </a:p>
        </p:txBody>
      </p:sp>
      <p:sp>
        <p:nvSpPr>
          <p:cNvPr id="8" name="TextBox 7"/>
          <p:cNvSpPr txBox="1"/>
          <p:nvPr/>
        </p:nvSpPr>
        <p:spPr>
          <a:xfrm>
            <a:off x="8665394" y="28738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153400" y="3058491"/>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7971" y="1143000"/>
            <a:ext cx="4505029" cy="4185761"/>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Click here to start application whenever windows starts.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Activate auto answer for incoming calls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Play software tone for incoming calls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Show participants Name below their video during conference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Show conference time at top-right corner of conference window</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By clicking this option, whenever software encounter an internal error (or in crash situations), it ask you to send the report for support center to help software team to solve your problem.</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a:t>
            </a:r>
            <a:r>
              <a:rPr lang="en-US" sz="1400" dirty="0" smtClean="0">
                <a:latin typeface="Tahoma" pitchFamily="34" charset="0"/>
                <a:ea typeface="Tahoma" pitchFamily="34" charset="0"/>
                <a:cs typeface="Tahoma" pitchFamily="34" charset="0"/>
              </a:rPr>
              <a:t> You can change software language here.</a:t>
            </a:r>
          </a:p>
        </p:txBody>
      </p:sp>
      <p:sp>
        <p:nvSpPr>
          <p:cNvPr id="39" name="Rectangle 38"/>
          <p:cNvSpPr/>
          <p:nvPr/>
        </p:nvSpPr>
        <p:spPr>
          <a:xfrm>
            <a:off x="8666819" y="33379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153400" y="3522616"/>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65394" y="38147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153400" y="3999384"/>
            <a:ext cx="5119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66819" y="4296875"/>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8153400" y="4481541"/>
            <a:ext cx="5134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677269" y="4518550"/>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33" name="Straight Arrow Connector 32"/>
          <p:cNvCxnSpPr>
            <a:stCxn id="32" idx="1"/>
          </p:cNvCxnSpPr>
          <p:nvPr/>
        </p:nvCxnSpPr>
        <p:spPr>
          <a:xfrm flipH="1">
            <a:off x="8153400" y="4703216"/>
            <a:ext cx="5238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678694" y="4982675"/>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35" name="Straight Arrow Connector 34"/>
          <p:cNvCxnSpPr>
            <a:stCxn id="34" idx="1"/>
          </p:cNvCxnSpPr>
          <p:nvPr/>
        </p:nvCxnSpPr>
        <p:spPr>
          <a:xfrm flipH="1">
            <a:off x="8153400" y="5167341"/>
            <a:ext cx="5252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8678480" y="5479450"/>
            <a:ext cx="312906" cy="369332"/>
          </a:xfrm>
          <a:prstGeom prst="rect">
            <a:avLst/>
          </a:prstGeom>
        </p:spPr>
        <p:txBody>
          <a:bodyPr wrap="none">
            <a:spAutoFit/>
          </a:bodyPr>
          <a:lstStyle/>
          <a:p>
            <a:r>
              <a:rPr lang="fa-IR" dirty="0" smtClean="0">
                <a:solidFill>
                  <a:srgbClr val="FF0000"/>
                </a:solidFill>
              </a:rPr>
              <a:t>7</a:t>
            </a:r>
            <a:endParaRPr lang="en-US" dirty="0"/>
          </a:p>
        </p:txBody>
      </p:sp>
      <p:cxnSp>
        <p:nvCxnSpPr>
          <p:cNvPr id="37" name="Straight Arrow Connector 36"/>
          <p:cNvCxnSpPr>
            <a:stCxn id="36" idx="1"/>
          </p:cNvCxnSpPr>
          <p:nvPr/>
        </p:nvCxnSpPr>
        <p:spPr>
          <a:xfrm flipH="1">
            <a:off x="8153400" y="5664116"/>
            <a:ext cx="525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4159" y="1027348"/>
            <a:ext cx="2918446" cy="564477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Account</a:t>
            </a:r>
            <a:endParaRPr lang="en-US" sz="2800" b="1" dirty="0">
              <a:latin typeface="Times New Roman" pitchFamily="18" charset="0"/>
              <a:cs typeface="Times New Roman" pitchFamily="18" charset="0"/>
            </a:endParaRPr>
          </a:p>
        </p:txBody>
      </p:sp>
      <p:sp>
        <p:nvSpPr>
          <p:cNvPr id="8" name="TextBox 7"/>
          <p:cNvSpPr txBox="1"/>
          <p:nvPr/>
        </p:nvSpPr>
        <p:spPr>
          <a:xfrm>
            <a:off x="8589194" y="3094525"/>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7772400" y="3279191"/>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 y="1143000"/>
            <a:ext cx="4505029" cy="2893100"/>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To change your current password, type your old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Enter your new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Repeat your new password here.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After entering above information, click on this button.</a:t>
            </a:r>
          </a:p>
          <a:p>
            <a:pPr algn="just"/>
            <a:endParaRPr lang="en-US" sz="1400" dirty="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ctr"/>
            <a:r>
              <a:rPr lang="en-US" sz="1400" b="1" dirty="0" smtClean="0">
                <a:solidFill>
                  <a:srgbClr val="7030A0"/>
                </a:solidFill>
                <a:latin typeface="Tahoma" pitchFamily="34" charset="0"/>
                <a:ea typeface="Tahoma" pitchFamily="34" charset="0"/>
                <a:cs typeface="Tahoma" pitchFamily="34" charset="0"/>
              </a:rPr>
              <a:t>If you forget your password,</a:t>
            </a:r>
          </a:p>
          <a:p>
            <a:pPr algn="ctr"/>
            <a:r>
              <a:rPr lang="en-US" sz="1400" b="1" dirty="0" smtClean="0">
                <a:solidFill>
                  <a:srgbClr val="7030A0"/>
                </a:solidFill>
                <a:latin typeface="Tahoma" pitchFamily="34" charset="0"/>
                <a:ea typeface="Tahoma" pitchFamily="34" charset="0"/>
                <a:cs typeface="Tahoma" pitchFamily="34" charset="0"/>
              </a:rPr>
              <a:t>You should ask support center to reset it.</a:t>
            </a:r>
            <a:endParaRPr lang="en-US" sz="1400" b="1" dirty="0">
              <a:solidFill>
                <a:srgbClr val="7030A0"/>
              </a:solidFill>
              <a:latin typeface="Tahoma" pitchFamily="34" charset="0"/>
              <a:ea typeface="Tahoma" pitchFamily="34" charset="0"/>
              <a:cs typeface="Tahoma" pitchFamily="34" charset="0"/>
            </a:endParaRPr>
          </a:p>
        </p:txBody>
      </p:sp>
      <p:sp>
        <p:nvSpPr>
          <p:cNvPr id="39" name="Rectangle 38"/>
          <p:cNvSpPr/>
          <p:nvPr/>
        </p:nvSpPr>
        <p:spPr>
          <a:xfrm>
            <a:off x="8590619" y="34636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7772400" y="3648316"/>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589194" y="3845418"/>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7772400" y="4030084"/>
            <a:ext cx="816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590619" y="5093318"/>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7772400" y="5277984"/>
            <a:ext cx="818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401" y="1077004"/>
            <a:ext cx="2909647" cy="5610815"/>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Settings Tab – Product Version</a:t>
            </a:r>
            <a:endParaRPr lang="en-US" sz="2800" b="1" dirty="0">
              <a:latin typeface="Times New Roman" pitchFamily="18" charset="0"/>
              <a:cs typeface="Times New Roman" pitchFamily="18" charset="0"/>
            </a:endParaRPr>
          </a:p>
        </p:txBody>
      </p:sp>
      <p:sp>
        <p:nvSpPr>
          <p:cNvPr id="8" name="TextBox 7"/>
          <p:cNvSpPr txBox="1"/>
          <p:nvPr/>
        </p:nvSpPr>
        <p:spPr>
          <a:xfrm>
            <a:off x="8601069" y="32657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15" name="Straight Arrow Connector 14"/>
          <p:cNvCxnSpPr>
            <a:stCxn id="8" idx="1"/>
          </p:cNvCxnSpPr>
          <p:nvPr/>
        </p:nvCxnSpPr>
        <p:spPr>
          <a:xfrm flipH="1">
            <a:off x="8165275" y="3450366"/>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 y="1143000"/>
            <a:ext cx="4505029" cy="3108543"/>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Software version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latin typeface="Tahoma" pitchFamily="34" charset="0"/>
                <a:ea typeface="Tahoma" pitchFamily="34" charset="0"/>
                <a:cs typeface="Tahoma" pitchFamily="34" charset="0"/>
              </a:rPr>
              <a:t>Release date of this version</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Your service details</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latin typeface="Tahoma" pitchFamily="34" charset="0"/>
                <a:ea typeface="Tahoma" pitchFamily="34" charset="0"/>
                <a:cs typeface="Tahoma" pitchFamily="34" charset="0"/>
              </a:rPr>
              <a:t>Manual update</a:t>
            </a:r>
            <a:r>
              <a:rPr lang="en-US" sz="1400" dirty="0" smtClean="0">
                <a:solidFill>
                  <a:srgbClr val="FF0000"/>
                </a:solidFill>
                <a:latin typeface="Tahoma" pitchFamily="34" charset="0"/>
                <a:ea typeface="Tahoma" pitchFamily="34" charset="0"/>
                <a:cs typeface="Tahoma" pitchFamily="34" charset="0"/>
              </a:rPr>
              <a:t> </a:t>
            </a:r>
            <a:r>
              <a:rPr lang="en-US" sz="1400" dirty="0" smtClean="0">
                <a:latin typeface="Tahoma" pitchFamily="34" charset="0"/>
                <a:ea typeface="Tahoma" pitchFamily="34" charset="0"/>
                <a:cs typeface="Tahoma" pitchFamily="34" charset="0"/>
              </a:rPr>
              <a:t>button – When the software starts, it checks for update automatically. But if you don’t have enough time (or bandwidth) to download its update, you can always ask for manual update by clicking on this button.</a:t>
            </a:r>
            <a:endParaRPr lang="en-US" sz="1400" dirty="0">
              <a:latin typeface="Tahoma" pitchFamily="34" charset="0"/>
              <a:ea typeface="Tahoma" pitchFamily="34" charset="0"/>
              <a:cs typeface="Tahoma" pitchFamily="34" charset="0"/>
            </a:endParaRPr>
          </a:p>
          <a:p>
            <a:pPr algn="just"/>
            <a:endParaRPr lang="en-US" sz="1400" dirty="0" smtClean="0"/>
          </a:p>
          <a:p>
            <a:pPr algn="ctr"/>
            <a:r>
              <a:rPr lang="en-US" sz="1400" b="1" dirty="0" smtClean="0">
                <a:solidFill>
                  <a:srgbClr val="7030A0"/>
                </a:solidFill>
                <a:latin typeface="Tahoma" pitchFamily="34" charset="0"/>
                <a:ea typeface="Tahoma" pitchFamily="34" charset="0"/>
                <a:cs typeface="Tahoma" pitchFamily="34" charset="0"/>
              </a:rPr>
              <a:t>In each update, you just receive changed files, which usually are about 500 KB.</a:t>
            </a:r>
            <a:endParaRPr lang="en-US" sz="1400" dirty="0" smtClean="0"/>
          </a:p>
        </p:txBody>
      </p:sp>
      <p:sp>
        <p:nvSpPr>
          <p:cNvPr id="39" name="Rectangle 38"/>
          <p:cNvSpPr/>
          <p:nvPr/>
        </p:nvSpPr>
        <p:spPr>
          <a:xfrm>
            <a:off x="8602494" y="3480450"/>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40" name="Straight Arrow Connector 39"/>
          <p:cNvCxnSpPr>
            <a:stCxn id="39" idx="1"/>
          </p:cNvCxnSpPr>
          <p:nvPr/>
        </p:nvCxnSpPr>
        <p:spPr>
          <a:xfrm flipH="1">
            <a:off x="8165275" y="3665116"/>
            <a:ext cx="4372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601069" y="3707843"/>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23" name="Straight Arrow Connector 22"/>
          <p:cNvCxnSpPr>
            <a:stCxn id="22" idx="1"/>
          </p:cNvCxnSpPr>
          <p:nvPr/>
        </p:nvCxnSpPr>
        <p:spPr>
          <a:xfrm flipH="1">
            <a:off x="8165275" y="3892509"/>
            <a:ext cx="4357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8602494" y="4000000"/>
            <a:ext cx="312906" cy="369332"/>
          </a:xfrm>
          <a:prstGeom prst="rect">
            <a:avLst/>
          </a:prstGeom>
        </p:spPr>
        <p:txBody>
          <a:bodyPr wrap="none">
            <a:spAutoFit/>
          </a:bodyPr>
          <a:lstStyle/>
          <a:p>
            <a:r>
              <a:rPr lang="fa-IR" dirty="0" smtClean="0">
                <a:solidFill>
                  <a:srgbClr val="FF0000"/>
                </a:solidFill>
              </a:rPr>
              <a:t>4</a:t>
            </a:r>
            <a:endParaRPr lang="en-US" dirty="0"/>
          </a:p>
        </p:txBody>
      </p:sp>
      <p:cxnSp>
        <p:nvCxnSpPr>
          <p:cNvPr id="31" name="Straight Arrow Connector 30"/>
          <p:cNvCxnSpPr>
            <a:stCxn id="24" idx="1"/>
          </p:cNvCxnSpPr>
          <p:nvPr/>
        </p:nvCxnSpPr>
        <p:spPr>
          <a:xfrm flipH="1">
            <a:off x="7631875" y="4184666"/>
            <a:ext cx="970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2837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505" y="1026234"/>
            <a:ext cx="6430295" cy="5611729"/>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Conference Window</a:t>
            </a:r>
            <a:endParaRPr lang="en-US" sz="2800" b="1" dirty="0">
              <a:latin typeface="Times New Roman" pitchFamily="18" charset="0"/>
              <a:cs typeface="Times New Roman" pitchFamily="18" charset="0"/>
            </a:endParaRPr>
          </a:p>
        </p:txBody>
      </p:sp>
      <p:sp>
        <p:nvSpPr>
          <p:cNvPr id="8" name="TextBox 7"/>
          <p:cNvSpPr txBox="1"/>
          <p:nvPr/>
        </p:nvSpPr>
        <p:spPr>
          <a:xfrm>
            <a:off x="7146201" y="5415150"/>
            <a:ext cx="441146" cy="369332"/>
          </a:xfrm>
          <a:prstGeom prst="rect">
            <a:avLst/>
          </a:prstGeom>
          <a:noFill/>
        </p:spPr>
        <p:txBody>
          <a:bodyPr wrap="none" rtlCol="0">
            <a:spAutoFit/>
          </a:bodyPr>
          <a:lstStyle/>
          <a:p>
            <a:r>
              <a:rPr lang="fa-IR" dirty="0" smtClean="0">
                <a:solidFill>
                  <a:srgbClr val="FF0000"/>
                </a:solidFill>
              </a:rPr>
              <a:t>10</a:t>
            </a:r>
            <a:endParaRPr lang="en-US" dirty="0">
              <a:solidFill>
                <a:srgbClr val="FF0000"/>
              </a:solidFill>
            </a:endParaRPr>
          </a:p>
        </p:txBody>
      </p:sp>
      <p:cxnSp>
        <p:nvCxnSpPr>
          <p:cNvPr id="15" name="Straight Arrow Connector 14"/>
          <p:cNvCxnSpPr>
            <a:stCxn id="8" idx="2"/>
          </p:cNvCxnSpPr>
          <p:nvPr/>
        </p:nvCxnSpPr>
        <p:spPr>
          <a:xfrm>
            <a:off x="7366774"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600200" y="1342900"/>
            <a:ext cx="5858907" cy="3754874"/>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solidFill>
                  <a:schemeClr val="bg1"/>
                </a:solidFill>
                <a:latin typeface="Tahoma" pitchFamily="34" charset="0"/>
                <a:ea typeface="Tahoma" pitchFamily="34" charset="0"/>
                <a:cs typeface="Tahoma" pitchFamily="34" charset="0"/>
              </a:rPr>
              <a:t>Click here to send/read conference participants text messages.</a:t>
            </a:r>
          </a:p>
          <a:p>
            <a:pPr algn="just"/>
            <a:r>
              <a:rPr lang="en-US" sz="1400" dirty="0" smtClean="0">
                <a:solidFill>
                  <a:srgbClr val="FF0000"/>
                </a:solidFill>
                <a:latin typeface="Tahoma" pitchFamily="34" charset="0"/>
                <a:ea typeface="Tahoma" pitchFamily="34" charset="0"/>
                <a:cs typeface="Tahoma" pitchFamily="34" charset="0"/>
              </a:rPr>
              <a:t>2- </a:t>
            </a:r>
            <a:r>
              <a:rPr lang="en-US" sz="1400" dirty="0" smtClean="0">
                <a:solidFill>
                  <a:schemeClr val="bg1"/>
                </a:solidFill>
                <a:latin typeface="Tahoma" pitchFamily="34" charset="0"/>
                <a:ea typeface="Tahoma" pitchFamily="34" charset="0"/>
                <a:cs typeface="Tahoma" pitchFamily="34" charset="0"/>
              </a:rPr>
              <a:t>Click here to start/stop full screen mode.</a:t>
            </a: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solidFill>
                  <a:schemeClr val="bg1"/>
                </a:solidFill>
                <a:latin typeface="Tahoma" pitchFamily="34" charset="0"/>
                <a:ea typeface="Tahoma" pitchFamily="34" charset="0"/>
                <a:cs typeface="Tahoma" pitchFamily="34" charset="0"/>
              </a:rPr>
              <a:t>Click </a:t>
            </a:r>
            <a:r>
              <a:rPr lang="en-US" sz="1400" dirty="0">
                <a:solidFill>
                  <a:schemeClr val="bg1"/>
                </a:solidFill>
                <a:latin typeface="Tahoma" pitchFamily="34" charset="0"/>
                <a:ea typeface="Tahoma" pitchFamily="34" charset="0"/>
                <a:cs typeface="Tahoma" pitchFamily="34" charset="0"/>
              </a:rPr>
              <a:t>here </a:t>
            </a:r>
            <a:r>
              <a:rPr lang="en-US" sz="1400" dirty="0" smtClean="0">
                <a:solidFill>
                  <a:schemeClr val="bg1"/>
                </a:solidFill>
                <a:latin typeface="Tahoma" pitchFamily="34" charset="0"/>
                <a:ea typeface="Tahoma" pitchFamily="34" charset="0"/>
                <a:cs typeface="Tahoma" pitchFamily="34" charset="0"/>
              </a:rPr>
              <a:t>to share a program window (or desktop) with other participants.</a:t>
            </a: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solidFill>
                  <a:schemeClr val="bg1"/>
                </a:solidFill>
                <a:latin typeface="Tahoma" pitchFamily="34" charset="0"/>
                <a:ea typeface="Tahoma" pitchFamily="34" charset="0"/>
                <a:cs typeface="Tahoma" pitchFamily="34" charset="0"/>
              </a:rPr>
              <a:t>If some participants shared their documents, click here to select which document you want to see?</a:t>
            </a:r>
          </a:p>
          <a:p>
            <a:pPr algn="just"/>
            <a:r>
              <a:rPr lang="fa-IR" sz="1400" dirty="0" smtClean="0">
                <a:solidFill>
                  <a:srgbClr val="FF0000"/>
                </a:solidFill>
                <a:latin typeface="Tahoma" pitchFamily="34" charset="0"/>
                <a:ea typeface="Tahoma" pitchFamily="34" charset="0"/>
                <a:cs typeface="Tahoma" pitchFamily="34" charset="0"/>
              </a:rPr>
              <a:t>5</a:t>
            </a:r>
            <a:r>
              <a:rPr lang="en-US" sz="1400" dirty="0" smtClean="0">
                <a:solidFill>
                  <a:srgbClr val="FF0000"/>
                </a:solidFill>
                <a:latin typeface="Tahoma" pitchFamily="34" charset="0"/>
                <a:ea typeface="Tahoma" pitchFamily="34" charset="0"/>
                <a:cs typeface="Tahoma" pitchFamily="34" charset="0"/>
              </a:rPr>
              <a:t>- </a:t>
            </a:r>
            <a:r>
              <a:rPr lang="en-US" sz="1400" dirty="0">
                <a:solidFill>
                  <a:schemeClr val="bg1"/>
                </a:solidFill>
                <a:latin typeface="Tahoma" pitchFamily="34" charset="0"/>
                <a:ea typeface="Tahoma" pitchFamily="34" charset="0"/>
                <a:cs typeface="Tahoma" pitchFamily="34" charset="0"/>
              </a:rPr>
              <a:t>Click here </a:t>
            </a:r>
            <a:r>
              <a:rPr lang="en-US" sz="1400" dirty="0" smtClean="0">
                <a:solidFill>
                  <a:schemeClr val="bg1"/>
                </a:solidFill>
                <a:latin typeface="Tahoma" pitchFamily="34" charset="0"/>
                <a:ea typeface="Tahoma" pitchFamily="34" charset="0"/>
                <a:cs typeface="Tahoma" pitchFamily="34" charset="0"/>
              </a:rPr>
              <a:t>to stop/start your camera video for participants.</a:t>
            </a:r>
            <a:endParaRPr lang="fa-IR" sz="1400" dirty="0" smtClean="0">
              <a:solidFill>
                <a:schemeClr val="bg1"/>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solidFill>
                  <a:schemeClr val="bg1"/>
                </a:solidFill>
                <a:latin typeface="Tahoma" pitchFamily="34" charset="0"/>
                <a:ea typeface="Tahoma" pitchFamily="34" charset="0"/>
                <a:cs typeface="Tahoma" pitchFamily="34" charset="0"/>
              </a:rPr>
              <a:t>Click on speaker to mute/unmute your speaker. Click on small triangle to change its level.</a:t>
            </a: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solidFill>
                  <a:schemeClr val="bg1"/>
                </a:solidFill>
                <a:latin typeface="Tahoma" pitchFamily="34" charset="0"/>
                <a:ea typeface="Tahoma" pitchFamily="34" charset="0"/>
                <a:cs typeface="Tahoma" pitchFamily="34" charset="0"/>
              </a:rPr>
              <a:t>Click on microphone to mute/unmute your microphone. Click on small triangle to change your voice level.</a:t>
            </a:r>
          </a:p>
          <a:p>
            <a:pPr algn="just"/>
            <a:r>
              <a:rPr lang="en-US" sz="1400" dirty="0" smtClean="0">
                <a:solidFill>
                  <a:srgbClr val="FF0000"/>
                </a:solidFill>
                <a:latin typeface="Tahoma" pitchFamily="34" charset="0"/>
                <a:ea typeface="Tahoma" pitchFamily="34" charset="0"/>
                <a:cs typeface="Tahoma" pitchFamily="34" charset="0"/>
              </a:rPr>
              <a:t>8- </a:t>
            </a:r>
            <a:r>
              <a:rPr lang="en-US" sz="1400" dirty="0">
                <a:solidFill>
                  <a:schemeClr val="bg1"/>
                </a:solidFill>
                <a:latin typeface="Tahoma" pitchFamily="34" charset="0"/>
                <a:ea typeface="Tahoma" pitchFamily="34" charset="0"/>
                <a:cs typeface="Tahoma" pitchFamily="34" charset="0"/>
              </a:rPr>
              <a:t>Click here </a:t>
            </a:r>
            <a:r>
              <a:rPr lang="en-US" sz="1400" dirty="0" smtClean="0">
                <a:solidFill>
                  <a:schemeClr val="bg1"/>
                </a:solidFill>
                <a:latin typeface="Tahoma" pitchFamily="34" charset="0"/>
                <a:ea typeface="Tahoma" pitchFamily="34" charset="0"/>
                <a:cs typeface="Tahoma" pitchFamily="34" charset="0"/>
              </a:rPr>
              <a:t>to limit number of videos on your screen (Low internet speed) “Show All” shows up to 8 concurrent video. “Auto Zoom” will zoom video of participant who talks louder.</a:t>
            </a:r>
          </a:p>
          <a:p>
            <a:pPr algn="just"/>
            <a:r>
              <a:rPr lang="en-US" sz="1400" dirty="0" smtClean="0">
                <a:solidFill>
                  <a:srgbClr val="FF0000"/>
                </a:solidFill>
                <a:latin typeface="Tahoma" pitchFamily="34" charset="0"/>
                <a:ea typeface="Tahoma" pitchFamily="34" charset="0"/>
                <a:cs typeface="Tahoma" pitchFamily="34" charset="0"/>
              </a:rPr>
              <a:t>9- </a:t>
            </a:r>
            <a:r>
              <a:rPr lang="en-US" sz="1400" dirty="0">
                <a:solidFill>
                  <a:schemeClr val="bg1"/>
                </a:solidFill>
                <a:latin typeface="Tahoma" pitchFamily="34" charset="0"/>
                <a:ea typeface="Tahoma" pitchFamily="34" charset="0"/>
                <a:cs typeface="Tahoma" pitchFamily="34" charset="0"/>
              </a:rPr>
              <a:t>Click </a:t>
            </a:r>
            <a:r>
              <a:rPr lang="en-US" sz="1400" dirty="0" smtClean="0">
                <a:solidFill>
                  <a:schemeClr val="bg1"/>
                </a:solidFill>
                <a:latin typeface="Tahoma" pitchFamily="34" charset="0"/>
                <a:ea typeface="Tahoma" pitchFamily="34" charset="0"/>
                <a:cs typeface="Tahoma" pitchFamily="34" charset="0"/>
              </a:rPr>
              <a:t>here to control how to show your self view (In hide, small and big modes)</a:t>
            </a:r>
          </a:p>
          <a:p>
            <a:pPr algn="just"/>
            <a:r>
              <a:rPr lang="en-US" sz="1400" dirty="0" smtClean="0">
                <a:solidFill>
                  <a:srgbClr val="FF0000"/>
                </a:solidFill>
                <a:latin typeface="Tahoma" pitchFamily="34" charset="0"/>
                <a:ea typeface="Tahoma" pitchFamily="34" charset="0"/>
                <a:cs typeface="Tahoma" pitchFamily="34" charset="0"/>
              </a:rPr>
              <a:t>10- </a:t>
            </a:r>
            <a:r>
              <a:rPr lang="en-US" sz="1400" dirty="0" smtClean="0">
                <a:solidFill>
                  <a:schemeClr val="bg1"/>
                </a:solidFill>
                <a:latin typeface="Tahoma" pitchFamily="34" charset="0"/>
                <a:ea typeface="Tahoma" pitchFamily="34" charset="0"/>
                <a:cs typeface="Tahoma" pitchFamily="34" charset="0"/>
              </a:rPr>
              <a:t>Click here to leave the conference.</a:t>
            </a:r>
          </a:p>
        </p:txBody>
      </p:sp>
      <p:sp>
        <p:nvSpPr>
          <p:cNvPr id="33" name="TextBox 32"/>
          <p:cNvSpPr txBox="1"/>
          <p:nvPr/>
        </p:nvSpPr>
        <p:spPr>
          <a:xfrm>
            <a:off x="1530032" y="541515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34" name="Straight Arrow Connector 33"/>
          <p:cNvCxnSpPr>
            <a:stCxn id="33" idx="2"/>
          </p:cNvCxnSpPr>
          <p:nvPr/>
        </p:nvCxnSpPr>
        <p:spPr>
          <a:xfrm>
            <a:off x="1686485" y="5784482"/>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28475" y="5422075"/>
            <a:ext cx="312906" cy="369332"/>
          </a:xfrm>
          <a:prstGeom prst="rect">
            <a:avLst/>
          </a:prstGeom>
          <a:noFill/>
        </p:spPr>
        <p:txBody>
          <a:bodyPr wrap="none" rtlCol="0">
            <a:spAutoFit/>
          </a:bodyPr>
          <a:lstStyle/>
          <a:p>
            <a:r>
              <a:rPr lang="fa-IR" dirty="0" smtClean="0">
                <a:solidFill>
                  <a:srgbClr val="FF0000"/>
                </a:solidFill>
              </a:rPr>
              <a:t>9</a:t>
            </a:r>
            <a:endParaRPr lang="en-US" dirty="0">
              <a:solidFill>
                <a:srgbClr val="FF0000"/>
              </a:solidFill>
            </a:endParaRPr>
          </a:p>
        </p:txBody>
      </p:sp>
      <p:cxnSp>
        <p:nvCxnSpPr>
          <p:cNvPr id="36" name="Straight Arrow Connector 35"/>
          <p:cNvCxnSpPr>
            <a:stCxn id="35" idx="2"/>
          </p:cNvCxnSpPr>
          <p:nvPr/>
        </p:nvCxnSpPr>
        <p:spPr>
          <a:xfrm>
            <a:off x="6684928"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19800" y="5422075"/>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41" name="Straight Arrow Connector 40"/>
          <p:cNvCxnSpPr>
            <a:stCxn id="37" idx="2"/>
          </p:cNvCxnSpPr>
          <p:nvPr/>
        </p:nvCxnSpPr>
        <p:spPr>
          <a:xfrm>
            <a:off x="6176253"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402094" y="5417885"/>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46" name="Straight Arrow Connector 45"/>
          <p:cNvCxnSpPr>
            <a:stCxn id="45" idx="2"/>
          </p:cNvCxnSpPr>
          <p:nvPr/>
        </p:nvCxnSpPr>
        <p:spPr>
          <a:xfrm>
            <a:off x="5558547" y="578721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794494" y="5422075"/>
            <a:ext cx="312906" cy="369332"/>
          </a:xfrm>
          <a:prstGeom prst="rect">
            <a:avLst/>
          </a:prstGeom>
          <a:noFill/>
        </p:spPr>
        <p:txBody>
          <a:bodyPr wrap="none" rtlCol="0">
            <a:spAutoFit/>
          </a:bodyPr>
          <a:lstStyle/>
          <a:p>
            <a:r>
              <a:rPr lang="fa-IR" dirty="0" smtClean="0">
                <a:solidFill>
                  <a:srgbClr val="FF0000"/>
                </a:solidFill>
              </a:rPr>
              <a:t>6</a:t>
            </a:r>
            <a:endParaRPr lang="en-US" dirty="0">
              <a:solidFill>
                <a:srgbClr val="FF0000"/>
              </a:solidFill>
            </a:endParaRPr>
          </a:p>
        </p:txBody>
      </p:sp>
      <p:cxnSp>
        <p:nvCxnSpPr>
          <p:cNvPr id="48" name="Straight Arrow Connector 47"/>
          <p:cNvCxnSpPr>
            <a:stCxn id="47" idx="2"/>
          </p:cNvCxnSpPr>
          <p:nvPr/>
        </p:nvCxnSpPr>
        <p:spPr>
          <a:xfrm>
            <a:off x="4950947"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220700" y="5422075"/>
            <a:ext cx="312906" cy="369332"/>
          </a:xfrm>
          <a:prstGeom prst="rect">
            <a:avLst/>
          </a:prstGeom>
          <a:noFill/>
        </p:spPr>
        <p:txBody>
          <a:bodyPr wrap="none" rtlCol="0">
            <a:spAutoFit/>
          </a:bodyPr>
          <a:lstStyle/>
          <a:p>
            <a:r>
              <a:rPr lang="fa-IR" dirty="0">
                <a:solidFill>
                  <a:srgbClr val="FF0000"/>
                </a:solidFill>
              </a:rPr>
              <a:t>5</a:t>
            </a:r>
            <a:endParaRPr lang="en-US" dirty="0">
              <a:solidFill>
                <a:srgbClr val="FF0000"/>
              </a:solidFill>
            </a:endParaRPr>
          </a:p>
        </p:txBody>
      </p:sp>
      <p:cxnSp>
        <p:nvCxnSpPr>
          <p:cNvPr id="50" name="Straight Arrow Connector 49"/>
          <p:cNvCxnSpPr>
            <a:stCxn id="49" idx="2"/>
          </p:cNvCxnSpPr>
          <p:nvPr/>
        </p:nvCxnSpPr>
        <p:spPr>
          <a:xfrm>
            <a:off x="4377153" y="5791407"/>
            <a:ext cx="1"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33344" y="5422075"/>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53" name="Straight Arrow Connector 52"/>
          <p:cNvCxnSpPr>
            <a:stCxn id="52" idx="2"/>
          </p:cNvCxnSpPr>
          <p:nvPr/>
        </p:nvCxnSpPr>
        <p:spPr>
          <a:xfrm>
            <a:off x="2389797"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62925" y="541788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55" name="Straight Arrow Connector 54"/>
          <p:cNvCxnSpPr>
            <a:stCxn id="54" idx="2"/>
          </p:cNvCxnSpPr>
          <p:nvPr/>
        </p:nvCxnSpPr>
        <p:spPr>
          <a:xfrm>
            <a:off x="3019378" y="578721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572475" y="542207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57" name="Straight Arrow Connector 56"/>
          <p:cNvCxnSpPr>
            <a:stCxn id="56" idx="2"/>
          </p:cNvCxnSpPr>
          <p:nvPr/>
        </p:nvCxnSpPr>
        <p:spPr>
          <a:xfrm>
            <a:off x="3728928" y="5791407"/>
            <a:ext cx="0" cy="2969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0100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46" y="1048043"/>
            <a:ext cx="6383350" cy="558881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Conference C</a:t>
            </a:r>
            <a:r>
              <a:rPr lang="en-US" sz="2800" b="1" dirty="0" smtClean="0">
                <a:solidFill>
                  <a:srgbClr val="0070C0"/>
                </a:solidFill>
                <a:latin typeface="Times New Roman" pitchFamily="18" charset="0"/>
                <a:cs typeface="Times New Roman" pitchFamily="18" charset="0"/>
              </a:rPr>
              <a:t>hat</a:t>
            </a:r>
            <a:r>
              <a:rPr lang="en-US" sz="2800" b="1" dirty="0" smtClean="0">
                <a:solidFill>
                  <a:srgbClr val="0070C0"/>
                </a:solidFill>
                <a:latin typeface="Times New Roman" pitchFamily="18" charset="0"/>
                <a:cs typeface="Times New Roman" pitchFamily="18" charset="0"/>
              </a:rPr>
              <a:t> </a:t>
            </a:r>
            <a:r>
              <a:rPr lang="en-US" sz="2800" b="1" dirty="0" smtClean="0">
                <a:solidFill>
                  <a:srgbClr val="0070C0"/>
                </a:solidFill>
                <a:latin typeface="Times New Roman" pitchFamily="18" charset="0"/>
                <a:cs typeface="Times New Roman" pitchFamily="18" charset="0"/>
              </a:rPr>
              <a:t>Window</a:t>
            </a:r>
            <a:endParaRPr lang="en-US" sz="2800" b="1" dirty="0">
              <a:latin typeface="Times New Roman" pitchFamily="18" charset="0"/>
              <a:cs typeface="Times New Roman" pitchFamily="18" charset="0"/>
            </a:endParaRPr>
          </a:p>
        </p:txBody>
      </p:sp>
      <p:sp>
        <p:nvSpPr>
          <p:cNvPr id="26" name="TextBox 25"/>
          <p:cNvSpPr txBox="1"/>
          <p:nvPr/>
        </p:nvSpPr>
        <p:spPr>
          <a:xfrm>
            <a:off x="681729" y="1447800"/>
            <a:ext cx="312906" cy="369332"/>
          </a:xfrm>
          <a:prstGeom prst="rect">
            <a:avLst/>
          </a:prstGeom>
          <a:noFill/>
        </p:spPr>
        <p:txBody>
          <a:bodyPr wrap="none" rtlCol="0">
            <a:spAutoFit/>
          </a:bodyPr>
          <a:lstStyle/>
          <a:p>
            <a:r>
              <a:rPr lang="fa-IR" dirty="0" smtClean="0">
                <a:solidFill>
                  <a:srgbClr val="FF0000"/>
                </a:solidFill>
              </a:rPr>
              <a:t>1</a:t>
            </a:r>
            <a:endParaRPr lang="en-US" dirty="0">
              <a:solidFill>
                <a:srgbClr val="FF0000"/>
              </a:solidFill>
            </a:endParaRPr>
          </a:p>
        </p:txBody>
      </p:sp>
      <p:cxnSp>
        <p:nvCxnSpPr>
          <p:cNvPr id="27" name="Straight Arrow Connector 26"/>
          <p:cNvCxnSpPr>
            <a:stCxn id="26" idx="3"/>
          </p:cNvCxnSpPr>
          <p:nvPr/>
        </p:nvCxnSpPr>
        <p:spPr>
          <a:xfrm>
            <a:off x="994635" y="1632466"/>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1729" y="4789408"/>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cxnSp>
        <p:nvCxnSpPr>
          <p:cNvPr id="29" name="Straight Arrow Connector 28"/>
          <p:cNvCxnSpPr>
            <a:stCxn id="28" idx="3"/>
          </p:cNvCxnSpPr>
          <p:nvPr/>
        </p:nvCxnSpPr>
        <p:spPr>
          <a:xfrm>
            <a:off x="994635" y="497407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1729" y="5317175"/>
            <a:ext cx="312906" cy="369332"/>
          </a:xfrm>
          <a:prstGeom prst="rect">
            <a:avLst/>
          </a:prstGeom>
          <a:noFill/>
        </p:spPr>
        <p:txBody>
          <a:bodyPr wrap="none" rtlCol="0">
            <a:spAutoFit/>
          </a:bodyPr>
          <a:lstStyle/>
          <a:p>
            <a:r>
              <a:rPr lang="fa-IR" dirty="0" smtClean="0">
                <a:solidFill>
                  <a:srgbClr val="FF0000"/>
                </a:solidFill>
              </a:rPr>
              <a:t>3</a:t>
            </a:r>
            <a:endParaRPr lang="en-US" dirty="0">
              <a:solidFill>
                <a:srgbClr val="FF0000"/>
              </a:solidFill>
            </a:endParaRPr>
          </a:p>
        </p:txBody>
      </p:sp>
      <p:cxnSp>
        <p:nvCxnSpPr>
          <p:cNvPr id="31" name="Straight Arrow Connector 30"/>
          <p:cNvCxnSpPr>
            <a:stCxn id="30" idx="3"/>
          </p:cNvCxnSpPr>
          <p:nvPr/>
        </p:nvCxnSpPr>
        <p:spPr>
          <a:xfrm>
            <a:off x="994635" y="550184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81729" y="5674425"/>
            <a:ext cx="312906" cy="369332"/>
          </a:xfrm>
          <a:prstGeom prst="rect">
            <a:avLst/>
          </a:prstGeom>
          <a:noFill/>
        </p:spPr>
        <p:txBody>
          <a:bodyPr wrap="none" rtlCol="0">
            <a:spAutoFit/>
          </a:bodyPr>
          <a:lstStyle/>
          <a:p>
            <a:r>
              <a:rPr lang="fa-IR" dirty="0">
                <a:solidFill>
                  <a:srgbClr val="FF0000"/>
                </a:solidFill>
              </a:rPr>
              <a:t>4</a:t>
            </a:r>
            <a:endParaRPr lang="en-US" dirty="0">
              <a:solidFill>
                <a:srgbClr val="FF0000"/>
              </a:solidFill>
            </a:endParaRPr>
          </a:p>
        </p:txBody>
      </p:sp>
      <p:cxnSp>
        <p:nvCxnSpPr>
          <p:cNvPr id="39" name="Straight Arrow Connector 38"/>
          <p:cNvCxnSpPr>
            <a:stCxn id="32" idx="3"/>
          </p:cNvCxnSpPr>
          <p:nvPr/>
        </p:nvCxnSpPr>
        <p:spPr>
          <a:xfrm>
            <a:off x="994635" y="5859091"/>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85800" y="6107668"/>
            <a:ext cx="312906" cy="369332"/>
          </a:xfrm>
          <a:prstGeom prst="rect">
            <a:avLst/>
          </a:prstGeom>
          <a:noFill/>
        </p:spPr>
        <p:txBody>
          <a:bodyPr wrap="non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0" idx="3"/>
          </p:cNvCxnSpPr>
          <p:nvPr/>
        </p:nvCxnSpPr>
        <p:spPr>
          <a:xfrm>
            <a:off x="998706" y="6292334"/>
            <a:ext cx="458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352800" y="1219200"/>
            <a:ext cx="4267200" cy="3108543"/>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solidFill>
                  <a:schemeClr val="bg1"/>
                </a:solidFill>
                <a:latin typeface="Tahoma" pitchFamily="34" charset="0"/>
                <a:ea typeface="Tahoma" pitchFamily="34" charset="0"/>
                <a:cs typeface="Tahoma" pitchFamily="34" charset="0"/>
              </a:rPr>
              <a:t>your sent/received messages</a:t>
            </a:r>
          </a:p>
          <a:p>
            <a:pPr algn="just"/>
            <a:endParaRPr lang="en-US" sz="1400" dirty="0">
              <a:solidFill>
                <a:schemeClr val="bg1"/>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solidFill>
                  <a:schemeClr val="bg1"/>
                </a:solidFill>
                <a:latin typeface="Tahoma" pitchFamily="34" charset="0"/>
                <a:ea typeface="Tahoma" pitchFamily="34" charset="0"/>
                <a:cs typeface="Tahoma" pitchFamily="34" charset="0"/>
              </a:rPr>
              <a:t> If you want to send a message, first select your destination. Default destination is “Everyone” which means all conference participants will see your message.</a:t>
            </a:r>
          </a:p>
          <a:p>
            <a:pPr algn="just"/>
            <a:endParaRPr lang="en-US" sz="1400" dirty="0">
              <a:solidFill>
                <a:schemeClr val="bg1"/>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solidFill>
                  <a:schemeClr val="bg1"/>
                </a:solidFill>
                <a:latin typeface="Tahoma" pitchFamily="34" charset="0"/>
                <a:ea typeface="Tahoma" pitchFamily="34" charset="0"/>
                <a:cs typeface="Tahoma" pitchFamily="34" charset="0"/>
              </a:rPr>
              <a:t> Enter your message here.</a:t>
            </a:r>
          </a:p>
          <a:p>
            <a:pPr algn="just"/>
            <a:endParaRPr lang="en-US" sz="1400" dirty="0">
              <a:solidFill>
                <a:schemeClr val="bg1"/>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solidFill>
                  <a:schemeClr val="bg1"/>
                </a:solidFill>
                <a:latin typeface="Tahoma" pitchFamily="34" charset="0"/>
                <a:ea typeface="Tahoma" pitchFamily="34" charset="0"/>
                <a:cs typeface="Tahoma" pitchFamily="34" charset="0"/>
              </a:rPr>
              <a:t> Click on this button (or press enter) to send your message.</a:t>
            </a:r>
          </a:p>
          <a:p>
            <a:pPr algn="just"/>
            <a:endParaRPr lang="en-US" sz="1400" dirty="0" smtClean="0">
              <a:solidFill>
                <a:schemeClr val="bg1"/>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solidFill>
                  <a:schemeClr val="bg1"/>
                </a:solidFill>
                <a:latin typeface="Tahoma" pitchFamily="34" charset="0"/>
                <a:ea typeface="Tahoma" pitchFamily="34" charset="0"/>
                <a:cs typeface="Tahoma" pitchFamily="34" charset="0"/>
              </a:rPr>
              <a:t> After sending/reading your messages, click here to close chat window.</a:t>
            </a:r>
          </a:p>
        </p:txBody>
      </p:sp>
    </p:spTree>
    <p:extLst>
      <p:ext uri="{BB962C8B-B14F-4D97-AF65-F5344CB8AC3E}">
        <p14:creationId xmlns:p14="http://schemas.microsoft.com/office/powerpoint/2010/main" val="25440459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826" y="935571"/>
            <a:ext cx="2972144" cy="5752243"/>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Contact List Tab</a:t>
            </a:r>
            <a:endParaRPr lang="en-US" sz="2800" b="1" dirty="0">
              <a:latin typeface="Times New Roman" pitchFamily="18" charset="0"/>
              <a:cs typeface="Times New Roman" pitchFamily="18" charset="0"/>
            </a:endParaRPr>
          </a:p>
        </p:txBody>
      </p:sp>
      <p:sp>
        <p:nvSpPr>
          <p:cNvPr id="7" name="Rectangle 6"/>
          <p:cNvSpPr/>
          <p:nvPr/>
        </p:nvSpPr>
        <p:spPr>
          <a:xfrm>
            <a:off x="5277964" y="2451018"/>
            <a:ext cx="312906" cy="369332"/>
          </a:xfrm>
          <a:prstGeom prst="rect">
            <a:avLst/>
          </a:prstGeom>
        </p:spPr>
        <p:txBody>
          <a:bodyPr wrap="none">
            <a:spAutoFit/>
          </a:bodyPr>
          <a:lstStyle/>
          <a:p>
            <a:r>
              <a:rPr lang="fa-IR" dirty="0" smtClean="0">
                <a:solidFill>
                  <a:srgbClr val="FF0000"/>
                </a:solidFill>
              </a:rPr>
              <a:t>2</a:t>
            </a:r>
            <a:endParaRPr lang="en-US" dirty="0"/>
          </a:p>
        </p:txBody>
      </p:sp>
      <p:cxnSp>
        <p:nvCxnSpPr>
          <p:cNvPr id="12" name="Straight Arrow Connector 11"/>
          <p:cNvCxnSpPr>
            <a:stCxn id="7" idx="3"/>
          </p:cNvCxnSpPr>
          <p:nvPr/>
        </p:nvCxnSpPr>
        <p:spPr>
          <a:xfrm>
            <a:off x="5590870" y="2635684"/>
            <a:ext cx="5224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63000" y="3058638"/>
            <a:ext cx="312906" cy="369332"/>
          </a:xfrm>
          <a:prstGeom prst="rect">
            <a:avLst/>
          </a:prstGeom>
          <a:noFill/>
        </p:spPr>
        <p:txBody>
          <a:bodyPr wrap="none" rtlCol="0">
            <a:spAutoFit/>
          </a:bodyPr>
          <a:lstStyle/>
          <a:p>
            <a:r>
              <a:rPr lang="fa-IR" dirty="0" smtClean="0">
                <a:solidFill>
                  <a:srgbClr val="FF0000"/>
                </a:solidFill>
              </a:rPr>
              <a:t>4</a:t>
            </a:r>
            <a:endParaRPr lang="en-US" dirty="0">
              <a:solidFill>
                <a:srgbClr val="FF0000"/>
              </a:solidFill>
            </a:endParaRPr>
          </a:p>
        </p:txBody>
      </p:sp>
      <p:sp>
        <p:nvSpPr>
          <p:cNvPr id="9" name="Rectangle 8"/>
          <p:cNvSpPr/>
          <p:nvPr/>
        </p:nvSpPr>
        <p:spPr>
          <a:xfrm>
            <a:off x="8763000" y="3256438"/>
            <a:ext cx="312906" cy="369332"/>
          </a:xfrm>
          <a:prstGeom prst="rect">
            <a:avLst/>
          </a:prstGeom>
        </p:spPr>
        <p:txBody>
          <a:bodyPr wrap="none">
            <a:spAutoFit/>
          </a:bodyPr>
          <a:lstStyle/>
          <a:p>
            <a:r>
              <a:rPr lang="fa-IR" dirty="0" smtClean="0">
                <a:solidFill>
                  <a:srgbClr val="FF0000"/>
                </a:solidFill>
              </a:rPr>
              <a:t>5</a:t>
            </a:r>
            <a:endParaRPr lang="en-US" dirty="0">
              <a:solidFill>
                <a:srgbClr val="FF0000"/>
              </a:solidFill>
            </a:endParaRPr>
          </a:p>
        </p:txBody>
      </p:sp>
      <p:sp>
        <p:nvSpPr>
          <p:cNvPr id="10" name="Rectangle 9"/>
          <p:cNvSpPr/>
          <p:nvPr/>
        </p:nvSpPr>
        <p:spPr>
          <a:xfrm>
            <a:off x="5264316" y="2861789"/>
            <a:ext cx="312906" cy="369332"/>
          </a:xfrm>
          <a:prstGeom prst="rect">
            <a:avLst/>
          </a:prstGeom>
        </p:spPr>
        <p:txBody>
          <a:bodyPr wrap="none">
            <a:spAutoFit/>
          </a:bodyPr>
          <a:lstStyle/>
          <a:p>
            <a:r>
              <a:rPr lang="fa-IR" dirty="0" smtClean="0">
                <a:solidFill>
                  <a:srgbClr val="FF0000"/>
                </a:solidFill>
              </a:rPr>
              <a:t>3</a:t>
            </a:r>
            <a:endParaRPr lang="en-US" dirty="0"/>
          </a:p>
        </p:txBody>
      </p:sp>
      <p:cxnSp>
        <p:nvCxnSpPr>
          <p:cNvPr id="13" name="Straight Arrow Connector 12"/>
          <p:cNvCxnSpPr>
            <a:stCxn id="10" idx="3"/>
          </p:cNvCxnSpPr>
          <p:nvPr/>
        </p:nvCxnSpPr>
        <p:spPr>
          <a:xfrm>
            <a:off x="5577222" y="3046455"/>
            <a:ext cx="261208" cy="5520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1"/>
          </p:cNvCxnSpPr>
          <p:nvPr/>
        </p:nvCxnSpPr>
        <p:spPr>
          <a:xfrm flipH="1" flipV="1">
            <a:off x="8001000" y="3231121"/>
            <a:ext cx="762000" cy="121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flipV="1">
            <a:off x="8001000" y="3427970"/>
            <a:ext cx="762000" cy="131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754894" y="3635383"/>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77200" y="3820049"/>
            <a:ext cx="67769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8763000" y="2467245"/>
            <a:ext cx="312906" cy="369332"/>
          </a:xfrm>
          <a:prstGeom prst="rect">
            <a:avLst/>
          </a:prstGeom>
        </p:spPr>
        <p:txBody>
          <a:bodyPr wrap="none">
            <a:spAutoFit/>
          </a:bodyPr>
          <a:lstStyle/>
          <a:p>
            <a:r>
              <a:rPr lang="fa-IR" dirty="0" smtClean="0">
                <a:solidFill>
                  <a:srgbClr val="FF0000"/>
                </a:solidFill>
              </a:rPr>
              <a:t>1</a:t>
            </a:r>
            <a:endParaRPr lang="en-US" dirty="0"/>
          </a:p>
        </p:txBody>
      </p:sp>
      <p:cxnSp>
        <p:nvCxnSpPr>
          <p:cNvPr id="82" name="Straight Arrow Connector 81"/>
          <p:cNvCxnSpPr>
            <a:stCxn id="81" idx="1"/>
          </p:cNvCxnSpPr>
          <p:nvPr/>
        </p:nvCxnSpPr>
        <p:spPr>
          <a:xfrm flipH="1" flipV="1">
            <a:off x="8327924" y="2635684"/>
            <a:ext cx="435076" cy="162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457200" y="1143000"/>
            <a:ext cx="4505029" cy="3754874"/>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a:t>
            </a:r>
            <a:r>
              <a:rPr lang="en-US" sz="1400" dirty="0" smtClean="0">
                <a:latin typeface="Tahoma" pitchFamily="34" charset="0"/>
                <a:ea typeface="Tahoma" pitchFamily="34" charset="0"/>
                <a:cs typeface="Tahoma" pitchFamily="34" charset="0"/>
              </a:rPr>
              <a:t> Finding person, who you want to call him (or her)</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a:t>
            </a:r>
            <a:r>
              <a:rPr lang="en-US" sz="1400" dirty="0" smtClean="0">
                <a:latin typeface="Tahoma" pitchFamily="34" charset="0"/>
                <a:ea typeface="Tahoma" pitchFamily="34" charset="0"/>
                <a:cs typeface="Tahoma" pitchFamily="34" charset="0"/>
              </a:rPr>
              <a:t> Recent events including all your sent/received calls and messages </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a:t>
            </a:r>
            <a:r>
              <a:rPr lang="en-US" sz="1400" dirty="0" smtClean="0">
                <a:latin typeface="Tahoma" pitchFamily="34" charset="0"/>
                <a:ea typeface="Tahoma" pitchFamily="34" charset="0"/>
                <a:cs typeface="Tahoma" pitchFamily="34" charset="0"/>
              </a:rPr>
              <a:t> By default, you can see your contact list here. But if you search someone, you can see the result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Searching people by their name, user name or their number</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a:t>
            </a:r>
            <a:r>
              <a:rPr lang="en-US" sz="1400" dirty="0" smtClean="0">
                <a:latin typeface="Tahoma" pitchFamily="34" charset="0"/>
                <a:ea typeface="Tahoma" pitchFamily="34" charset="0"/>
                <a:cs typeface="Tahoma" pitchFamily="34" charset="0"/>
              </a:rPr>
              <a:t> Searching all online people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a:t>
            </a:r>
            <a:r>
              <a:rPr lang="en-US" sz="1400" dirty="0" smtClean="0">
                <a:latin typeface="Tahoma" pitchFamily="34" charset="0"/>
                <a:ea typeface="Tahoma" pitchFamily="34" charset="0"/>
                <a:cs typeface="Tahoma" pitchFamily="34" charset="0"/>
              </a:rPr>
              <a:t> Each row contains person name and icon. To call each person, click on his (or her) row. Person icon shows their current status (Such as offline, online, busy 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a:t>
            </a:r>
            <a:endParaRPr lang="en-US" sz="14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2095746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User Status Icon</a:t>
            </a:r>
            <a:endParaRPr lang="en-US" sz="2800" b="1"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00374122"/>
              </p:ext>
            </p:extLst>
          </p:nvPr>
        </p:nvGraphicFramePr>
        <p:xfrm>
          <a:off x="1752600" y="1447800"/>
          <a:ext cx="6096000" cy="4572000"/>
        </p:xfrm>
        <a:graphic>
          <a:graphicData uri="http://schemas.openxmlformats.org/drawingml/2006/table">
            <a:tbl>
              <a:tblPr firstRow="1" bandRow="1">
                <a:tableStyleId>{C4B1156A-380E-4F78-BDF5-A606A8083BF9}</a:tableStyleId>
              </a:tblPr>
              <a:tblGrid>
                <a:gridCol w="609600"/>
                <a:gridCol w="5486400"/>
              </a:tblGrid>
              <a:tr h="370840">
                <a:tc>
                  <a:txBody>
                    <a:bodyPr/>
                    <a:lstStyle/>
                    <a:p>
                      <a:pPr algn="just" rtl="0"/>
                      <a:endParaRPr lang="en-US" sz="1400" b="0" dirty="0">
                        <a:cs typeface="B Nazanin" pitchFamily="2" charset="-78"/>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OFFLINE:</a:t>
                      </a:r>
                      <a:r>
                        <a:rPr lang="en-US" sz="1400" b="0" kern="1200" baseline="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not logged in so you cannot place a direct call to them, but you can join their room, depending on its status.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Available</a:t>
                      </a:r>
                      <a:r>
                        <a:rPr lang="en-US" sz="1400" b="1" kern="1200" dirty="0" smtClean="0">
                          <a:solidFill>
                            <a:srgbClr val="0070C0"/>
                          </a:solidFill>
                          <a:effectLst/>
                          <a:latin typeface="+mn-lt"/>
                          <a:ea typeface="+mn-ea"/>
                          <a:cs typeface="B Nazanin" pitchFamily="2" charset="-78"/>
                        </a:rPr>
                        <a:t>:</a:t>
                      </a:r>
                      <a:r>
                        <a:rPr lang="en-US" sz="1400" b="1" kern="1200" dirty="0" smtClean="0">
                          <a:solidFill>
                            <a:srgbClr val="0070C0"/>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available for a direct call, to join a room, or to be invited to attend a meeting. </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Busy:</a:t>
                      </a:r>
                      <a:r>
                        <a:rPr lang="en-US" sz="1400" b="0" kern="1200" dirty="0" smtClean="0">
                          <a:solidFill>
                            <a:schemeClr val="tx1"/>
                          </a:solidFill>
                          <a:effectLst/>
                          <a:latin typeface="Tahoma" pitchFamily="34" charset="0"/>
                          <a:ea typeface="Tahoma" pitchFamily="34" charset="0"/>
                          <a:cs typeface="Tahoma" pitchFamily="34" charset="0"/>
                        </a:rPr>
                        <a:t>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busy and you cannot contact them with a direct call or invite them to join your room.</a:t>
                      </a:r>
                    </a:p>
                  </a:txBody>
                  <a:tcPr/>
                </a:tc>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rgbClr val="0070C0"/>
                          </a:solidFill>
                          <a:effectLst/>
                          <a:latin typeface="Tahoma" pitchFamily="34" charset="0"/>
                          <a:ea typeface="Tahoma" pitchFamily="34" charset="0"/>
                          <a:cs typeface="Tahoma" pitchFamily="34" charset="0"/>
                        </a:rPr>
                        <a:t>In Room: </a:t>
                      </a:r>
                      <a:r>
                        <a:rPr lang="en-US" sz="1400" b="0" i="0" u="none" strike="noStrike" kern="1200" baseline="0" dirty="0" smtClean="0">
                          <a:solidFill>
                            <a:schemeClr val="dk1"/>
                          </a:solidFill>
                          <a:latin typeface="Tahoma" pitchFamily="34" charset="0"/>
                          <a:ea typeface="Tahoma" pitchFamily="34" charset="0"/>
                          <a:cs typeface="Tahoma" pitchFamily="34" charset="0"/>
                        </a:rPr>
                        <a:t>The user is in their own room. You cannot call them directly but you can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Full:</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full. You cannot call them directly or join their room.</a:t>
                      </a:r>
                    </a:p>
                  </a:txBody>
                  <a:tcPr/>
                </a:tc>
              </a:tr>
              <a:tr h="370840">
                <a:tc>
                  <a:txBody>
                    <a:bodyPr/>
                    <a:lstStyle/>
                    <a:p>
                      <a:pPr algn="l" rtl="0"/>
                      <a:endParaRPr lang="en-US" sz="1400" b="0" i="0" u="none" strike="noStrike" kern="1200" baseline="0" dirty="0" smtClean="0">
                        <a:solidFill>
                          <a:schemeClr val="dk1"/>
                        </a:solidFill>
                        <a:latin typeface="Tahoma" pitchFamily="34" charset="0"/>
                        <a:ea typeface="Tahoma" pitchFamily="34" charset="0"/>
                        <a:cs typeface="Tahoma" pitchFamily="34"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b="1" i="0" u="none" strike="noStrike" kern="1200" baseline="0" dirty="0" smtClean="0">
                          <a:solidFill>
                            <a:srgbClr val="0070C0"/>
                          </a:solidFill>
                          <a:latin typeface="Tahoma" pitchFamily="34" charset="0"/>
                          <a:ea typeface="Tahoma" pitchFamily="34" charset="0"/>
                          <a:cs typeface="Tahoma" pitchFamily="34" charset="0"/>
                        </a:rPr>
                        <a:t>In Room/Room Locked:</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locked. You cannot call them directly or join their room. They can leave their room and join yours if they choose to. </a:t>
                      </a:r>
                    </a:p>
                  </a:txBody>
                  <a:tcPr/>
                </a:tc>
              </a:tr>
              <a:tr h="370840">
                <a:tc>
                  <a:txBody>
                    <a:bodyPr/>
                    <a:lstStyle/>
                    <a:p>
                      <a:pPr marL="0" marR="0" algn="just" rtl="0">
                        <a:spcBef>
                          <a:spcPts val="0"/>
                        </a:spcBef>
                        <a:spcAft>
                          <a:spcPts val="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In a PIN-protected Room:</a:t>
                      </a:r>
                      <a:r>
                        <a:rPr lang="en-US" sz="1400" b="0" i="0" u="none" strike="noStrike" kern="1200" baseline="0" dirty="0" smtClean="0">
                          <a:solidFill>
                            <a:schemeClr val="dk1"/>
                          </a:solidFill>
                          <a:latin typeface="Tahoma" pitchFamily="34" charset="0"/>
                          <a:ea typeface="Tahoma" pitchFamily="34" charset="0"/>
                          <a:cs typeface="Tahoma" pitchFamily="34" charset="0"/>
                        </a:rPr>
                        <a:t> The user is in their own room and the room is PIN protected. You cannot call them directly, but you can join their room if you have their PIN code. </a:t>
                      </a:r>
                    </a:p>
                  </a:txBody>
                  <a:tcPr/>
                </a:tc>
              </a:tr>
              <a:tr h="370840">
                <a:tc>
                  <a:txBody>
                    <a:bodyPr/>
                    <a:lstStyle/>
                    <a:p>
                      <a:pPr marL="0" marR="0" algn="just" rtl="0">
                        <a:lnSpc>
                          <a:spcPct val="115000"/>
                        </a:lnSpc>
                        <a:spcBef>
                          <a:spcPts val="0"/>
                        </a:spcBef>
                        <a:spcAft>
                          <a:spcPts val="1000"/>
                        </a:spcAft>
                      </a:pPr>
                      <a:endParaRPr lang="en-US" sz="1400" b="0" kern="1200" dirty="0">
                        <a:solidFill>
                          <a:schemeClr val="dk1"/>
                        </a:solidFill>
                        <a:effectLst/>
                        <a:latin typeface="+mn-lt"/>
                        <a:ea typeface="+mn-ea"/>
                        <a:cs typeface="B Nazanin" pitchFamily="2" charset="-78"/>
                      </a:endParaRPr>
                    </a:p>
                  </a:txBody>
                  <a:tcPr marL="68580" marR="68580" marT="0" marB="0"/>
                </a:tc>
                <a:tc>
                  <a:txBody>
                    <a:bodyPr/>
                    <a:lstStyle/>
                    <a:p>
                      <a:r>
                        <a:rPr lang="en-US" sz="1400" b="1" i="0" u="none" strike="noStrike" kern="1200" baseline="0" dirty="0" smtClean="0">
                          <a:solidFill>
                            <a:srgbClr val="0070C0"/>
                          </a:solidFill>
                          <a:latin typeface="Tahoma" pitchFamily="34" charset="0"/>
                          <a:ea typeface="Tahoma" pitchFamily="34" charset="0"/>
                          <a:cs typeface="Tahoma" pitchFamily="34" charset="0"/>
                        </a:rPr>
                        <a:t>Legacy:</a:t>
                      </a:r>
                      <a:r>
                        <a:rPr lang="en-US" sz="1400" b="0" i="0" u="none" strike="noStrike" kern="1200" baseline="0" dirty="0" smtClean="0">
                          <a:solidFill>
                            <a:schemeClr val="dk1"/>
                          </a:solidFill>
                          <a:latin typeface="Tahoma" pitchFamily="34" charset="0"/>
                          <a:ea typeface="Tahoma" pitchFamily="34" charset="0"/>
                          <a:cs typeface="Tahoma" pitchFamily="34" charset="0"/>
                        </a:rPr>
                        <a:t> The conferencing system uses legacy videoconferencing technology (such as H.323 and SIP). There is no personal room. </a:t>
                      </a:r>
                    </a:p>
                  </a:txBody>
                  <a:tcPr/>
                </a:tc>
              </a:tr>
            </a:tbl>
          </a:graphicData>
        </a:graphic>
      </p:graphicFrame>
      <p:pic>
        <p:nvPicPr>
          <p:cNvPr id="5" name="Picture 4" descr="C:\Users\Administrator\Desktop\Shooka Team\FallahPour\TEmp\UserUnavailable.png"/>
          <p:cNvPicPr/>
          <p:nvPr/>
        </p:nvPicPr>
        <p:blipFill>
          <a:blip r:embed="rId2" cstate="screen">
            <a:extLst>
              <a:ext uri="{28A0092B-C50C-407E-A947-70E740481C1C}">
                <a14:useLocalDpi xmlns:a14="http://schemas.microsoft.com/office/drawing/2010/main"/>
              </a:ext>
            </a:extLst>
          </a:blip>
          <a:srcRect/>
          <a:stretch>
            <a:fillRect/>
          </a:stretch>
        </p:blipFill>
        <p:spPr bwMode="auto">
          <a:xfrm>
            <a:off x="1905000" y="1537498"/>
            <a:ext cx="294005" cy="349885"/>
          </a:xfrm>
          <a:prstGeom prst="rect">
            <a:avLst/>
          </a:prstGeom>
          <a:noFill/>
          <a:ln>
            <a:noFill/>
          </a:ln>
        </p:spPr>
      </p:pic>
      <p:pic>
        <p:nvPicPr>
          <p:cNvPr id="6" name="Picture 5" descr="C:\Users\Administrator\Desktop\Shooka Team\FallahPour\TEmp\UserAvailable.png"/>
          <p:cNvPicPr/>
          <p:nvPr/>
        </p:nvPicPr>
        <p:blipFill>
          <a:blip r:embed="rId3" cstate="screen">
            <a:extLst>
              <a:ext uri="{28A0092B-C50C-407E-A947-70E740481C1C}">
                <a14:useLocalDpi xmlns:a14="http://schemas.microsoft.com/office/drawing/2010/main"/>
              </a:ext>
            </a:extLst>
          </a:blip>
          <a:srcRect/>
          <a:stretch>
            <a:fillRect/>
          </a:stretch>
        </p:blipFill>
        <p:spPr bwMode="auto">
          <a:xfrm>
            <a:off x="1932743" y="2035655"/>
            <a:ext cx="278130" cy="341630"/>
          </a:xfrm>
          <a:prstGeom prst="rect">
            <a:avLst/>
          </a:prstGeom>
          <a:noFill/>
          <a:ln>
            <a:noFill/>
          </a:ln>
        </p:spPr>
      </p:pic>
      <p:pic>
        <p:nvPicPr>
          <p:cNvPr id="7" name="Picture 6" descr="C:\Users\Administrator\Desktop\Shooka Team\FallahPour\TEmp\UseBusy.png"/>
          <p:cNvPicPr/>
          <p:nvPr/>
        </p:nvPicPr>
        <p:blipFill>
          <a:blip r:embed="rId4" cstate="screen">
            <a:extLst>
              <a:ext uri="{28A0092B-C50C-407E-A947-70E740481C1C}">
                <a14:useLocalDpi xmlns:a14="http://schemas.microsoft.com/office/drawing/2010/main"/>
              </a:ext>
            </a:extLst>
          </a:blip>
          <a:srcRect/>
          <a:stretch>
            <a:fillRect/>
          </a:stretch>
        </p:blipFill>
        <p:spPr bwMode="auto">
          <a:xfrm>
            <a:off x="1916747" y="2567458"/>
            <a:ext cx="270510" cy="325755"/>
          </a:xfrm>
          <a:prstGeom prst="rect">
            <a:avLst/>
          </a:prstGeom>
          <a:noFill/>
          <a:ln>
            <a:noFill/>
          </a:ln>
        </p:spPr>
      </p:pic>
      <p:pic>
        <p:nvPicPr>
          <p:cNvPr id="8" name="Picture 7" descr="C:\Users\Administrator\Desktop\Shooka Team\FallahPour\TEmp\InRoom.png"/>
          <p:cNvPicPr/>
          <p:nvPr/>
        </p:nvPicPr>
        <p:blipFill>
          <a:blip r:embed="rId5" cstate="screen">
            <a:extLst>
              <a:ext uri="{28A0092B-C50C-407E-A947-70E740481C1C}">
                <a14:useLocalDpi xmlns:a14="http://schemas.microsoft.com/office/drawing/2010/main"/>
              </a:ext>
            </a:extLst>
          </a:blip>
          <a:srcRect/>
          <a:stretch>
            <a:fillRect/>
          </a:stretch>
        </p:blipFill>
        <p:spPr bwMode="auto">
          <a:xfrm>
            <a:off x="1900993" y="3077539"/>
            <a:ext cx="309880" cy="357505"/>
          </a:xfrm>
          <a:prstGeom prst="rect">
            <a:avLst/>
          </a:prstGeom>
          <a:noFill/>
          <a:ln>
            <a:noFill/>
          </a:ln>
        </p:spPr>
      </p:pic>
      <p:pic>
        <p:nvPicPr>
          <p:cNvPr id="9" name="Picture 8" descr="C:\Users\Administrator\Desktop\Shooka Team\FallahPour\TEmp\InRoomFull.png"/>
          <p:cNvPicPr/>
          <p:nvPr/>
        </p:nvPicPr>
        <p:blipFill>
          <a:blip r:embed="rId6" cstate="screen">
            <a:extLst>
              <a:ext uri="{28A0092B-C50C-407E-A947-70E740481C1C}">
                <a14:useLocalDpi xmlns:a14="http://schemas.microsoft.com/office/drawing/2010/main"/>
              </a:ext>
            </a:extLst>
          </a:blip>
          <a:srcRect/>
          <a:stretch>
            <a:fillRect/>
          </a:stretch>
        </p:blipFill>
        <p:spPr bwMode="auto">
          <a:xfrm>
            <a:off x="1932743" y="3625548"/>
            <a:ext cx="278448" cy="341630"/>
          </a:xfrm>
          <a:prstGeom prst="rect">
            <a:avLst/>
          </a:prstGeom>
          <a:noFill/>
          <a:ln>
            <a:noFill/>
          </a:ln>
        </p:spPr>
      </p:pic>
      <p:pic>
        <p:nvPicPr>
          <p:cNvPr id="10" name="Picture 9" descr="C:\Users\Administrator\Desktop\Shooka Team\FallahPour\TEmp\InRoomLocked.png"/>
          <p:cNvPicPr/>
          <p:nvPr/>
        </p:nvPicPr>
        <p:blipFill>
          <a:blip r:embed="rId7" cstate="screen">
            <a:extLst>
              <a:ext uri="{28A0092B-C50C-407E-A947-70E740481C1C}">
                <a14:useLocalDpi xmlns:a14="http://schemas.microsoft.com/office/drawing/2010/main"/>
              </a:ext>
            </a:extLst>
          </a:blip>
          <a:srcRect/>
          <a:stretch>
            <a:fillRect/>
          </a:stretch>
        </p:blipFill>
        <p:spPr bwMode="auto">
          <a:xfrm>
            <a:off x="1918773" y="4199819"/>
            <a:ext cx="306070" cy="334010"/>
          </a:xfrm>
          <a:prstGeom prst="rect">
            <a:avLst/>
          </a:prstGeom>
          <a:noFill/>
          <a:ln>
            <a:noFill/>
          </a:ln>
        </p:spPr>
      </p:pic>
      <p:pic>
        <p:nvPicPr>
          <p:cNvPr id="11" name="Picture 10" descr="C:\Users\Administrator\Desktop\Shooka Team\FallahPour\TEmp\InRoomPinned.png"/>
          <p:cNvPicPr/>
          <p:nvPr/>
        </p:nvPicPr>
        <p:blipFill>
          <a:blip r:embed="rId8" cstate="screen">
            <a:extLst>
              <a:ext uri="{28A0092B-C50C-407E-A947-70E740481C1C}">
                <a14:useLocalDpi xmlns:a14="http://schemas.microsoft.com/office/drawing/2010/main"/>
              </a:ext>
            </a:extLst>
          </a:blip>
          <a:srcRect/>
          <a:stretch>
            <a:fillRect/>
          </a:stretch>
        </p:blipFill>
        <p:spPr bwMode="auto">
          <a:xfrm>
            <a:off x="1904803" y="4902507"/>
            <a:ext cx="302260" cy="349885"/>
          </a:xfrm>
          <a:prstGeom prst="rect">
            <a:avLst/>
          </a:prstGeom>
          <a:noFill/>
          <a:ln>
            <a:noFill/>
          </a:ln>
        </p:spPr>
      </p:pic>
      <p:pic>
        <p:nvPicPr>
          <p:cNvPr id="12" name="Picture 11"/>
          <p:cNvPicPr/>
          <p:nvPr/>
        </p:nvPicPr>
        <p:blipFill>
          <a:blip r:embed="rId9">
            <a:extLst>
              <a:ext uri="{28A0092B-C50C-407E-A947-70E740481C1C}">
                <a14:useLocalDpi xmlns:a14="http://schemas.microsoft.com/office/drawing/2010/main"/>
              </a:ext>
            </a:extLst>
          </a:blip>
          <a:srcRect/>
          <a:stretch>
            <a:fillRect/>
          </a:stretch>
        </p:blipFill>
        <p:spPr bwMode="auto">
          <a:xfrm>
            <a:off x="1889414" y="5585352"/>
            <a:ext cx="309880" cy="325755"/>
          </a:xfrm>
          <a:prstGeom prst="rect">
            <a:avLst/>
          </a:prstGeom>
          <a:noFill/>
          <a:ln>
            <a:noFill/>
          </a:ln>
        </p:spPr>
      </p:pic>
    </p:spTree>
    <p:extLst>
      <p:ext uri="{BB962C8B-B14F-4D97-AF65-F5344CB8AC3E}">
        <p14:creationId xmlns:p14="http://schemas.microsoft.com/office/powerpoint/2010/main" val="2351847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90265"/>
            <a:ext cx="2606597"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Audio Devices Test Window</a:t>
            </a:r>
            <a:endParaRPr lang="en-US" sz="2800" b="1" dirty="0">
              <a:latin typeface="Times New Roman" pitchFamily="18" charset="0"/>
              <a:cs typeface="Times New Roman" pitchFamily="18" charset="0"/>
            </a:endParaRPr>
          </a:p>
        </p:txBody>
      </p:sp>
      <p:sp>
        <p:nvSpPr>
          <p:cNvPr id="7" name="TextBox 6"/>
          <p:cNvSpPr txBox="1"/>
          <p:nvPr/>
        </p:nvSpPr>
        <p:spPr>
          <a:xfrm>
            <a:off x="8271740" y="2053657"/>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8" name="Straight Arrow Connector 7"/>
          <p:cNvCxnSpPr>
            <a:stCxn id="7" idx="1"/>
          </p:cNvCxnSpPr>
          <p:nvPr/>
        </p:nvCxnSpPr>
        <p:spPr>
          <a:xfrm flipH="1">
            <a:off x="7772400" y="2238323"/>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68298" y="2815657"/>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14" name="Straight Arrow Connector 13"/>
          <p:cNvCxnSpPr>
            <a:stCxn id="13" idx="1"/>
          </p:cNvCxnSpPr>
          <p:nvPr/>
        </p:nvCxnSpPr>
        <p:spPr>
          <a:xfrm flipH="1">
            <a:off x="7276502" y="3000323"/>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268298" y="3091181"/>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8" name="Straight Arrow Connector 17"/>
          <p:cNvCxnSpPr>
            <a:stCxn id="17" idx="1"/>
          </p:cNvCxnSpPr>
          <p:nvPr/>
        </p:nvCxnSpPr>
        <p:spPr>
          <a:xfrm flipH="1">
            <a:off x="7276502" y="3275847"/>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68298" y="399618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20" name="Straight Arrow Connector 19"/>
          <p:cNvCxnSpPr>
            <a:stCxn id="19" idx="1"/>
          </p:cNvCxnSpPr>
          <p:nvPr/>
        </p:nvCxnSpPr>
        <p:spPr>
          <a:xfrm flipH="1">
            <a:off x="7276502" y="4180851"/>
            <a:ext cx="9917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68298" y="1683290"/>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24" name="Straight Arrow Connector 23"/>
          <p:cNvCxnSpPr>
            <a:stCxn id="23" idx="1"/>
          </p:cNvCxnSpPr>
          <p:nvPr/>
        </p:nvCxnSpPr>
        <p:spPr>
          <a:xfrm flipH="1">
            <a:off x="7882182" y="1867956"/>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83227" y="1524000"/>
            <a:ext cx="4469773" cy="3108543"/>
          </a:xfrm>
          <a:prstGeom prst="rect">
            <a:avLst/>
          </a:prstGeom>
        </p:spPr>
        <p:txBody>
          <a:bodyPr wrap="square">
            <a:spAutoFit/>
          </a:bodyPr>
          <a:lstStyle/>
          <a:p>
            <a:pPr algn="just"/>
            <a:r>
              <a:rPr lang="en-US" sz="1400" dirty="0">
                <a:solidFill>
                  <a:srgbClr val="FF0000"/>
                </a:solidFill>
              </a:rPr>
              <a:t>1-</a:t>
            </a:r>
            <a:r>
              <a:rPr lang="en-US" sz="1400" dirty="0">
                <a:latin typeface="Tahoma" pitchFamily="34" charset="0"/>
                <a:ea typeface="Tahoma" pitchFamily="34" charset="0"/>
                <a:cs typeface="Tahoma" pitchFamily="34" charset="0"/>
              </a:rPr>
              <a:t> Testing</a:t>
            </a:r>
            <a:r>
              <a:rPr lang="en-US" sz="1400" dirty="0"/>
              <a:t> </a:t>
            </a:r>
            <a:r>
              <a:rPr lang="en-US" sz="1400" dirty="0">
                <a:latin typeface="Tahoma" pitchFamily="34" charset="0"/>
                <a:ea typeface="Tahoma" pitchFamily="34" charset="0"/>
                <a:cs typeface="Tahoma" pitchFamily="34" charset="0"/>
              </a:rPr>
              <a:t>Audio Devices</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2-</a:t>
            </a:r>
            <a:r>
              <a:rPr lang="en-US" sz="1400" dirty="0">
                <a:latin typeface="Tahoma" pitchFamily="34" charset="0"/>
                <a:ea typeface="Tahoma" pitchFamily="34" charset="0"/>
                <a:cs typeface="Tahoma" pitchFamily="34" charset="0"/>
              </a:rPr>
              <a:t> To test microphone, click here to record your voice. Then start talking and after awhile, Click on this button again to hear your recorded voice and be sure about both microphone and speaker quality.</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3-</a:t>
            </a:r>
            <a:r>
              <a:rPr lang="en-US" sz="1400" dirty="0">
                <a:latin typeface="Tahoma" pitchFamily="34" charset="0"/>
                <a:ea typeface="Tahoma" pitchFamily="34" charset="0"/>
                <a:cs typeface="Tahoma" pitchFamily="34" charset="0"/>
              </a:rPr>
              <a:t> If your microphone is OK, This bar shows intensity of your voice.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4-</a:t>
            </a:r>
            <a:r>
              <a:rPr lang="en-US" sz="1400" dirty="0">
                <a:latin typeface="Tahoma" pitchFamily="34" charset="0"/>
                <a:ea typeface="Tahoma" pitchFamily="34" charset="0"/>
                <a:cs typeface="Tahoma" pitchFamily="34" charset="0"/>
              </a:rPr>
              <a:t> If you want to test your speaker quality, click here to hear ring tone.</a:t>
            </a: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Window</a:t>
            </a:r>
          </a:p>
        </p:txBody>
      </p:sp>
      <p:sp>
        <p:nvSpPr>
          <p:cNvPr id="21" name="Rectangle 20"/>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548734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766" y="1682305"/>
            <a:ext cx="2592986" cy="3172887"/>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Video </a:t>
            </a:r>
            <a:r>
              <a:rPr lang="en-US" sz="2800" b="1" dirty="0">
                <a:solidFill>
                  <a:srgbClr val="0070C0"/>
                </a:solidFill>
                <a:latin typeface="Times New Roman" pitchFamily="18" charset="0"/>
                <a:cs typeface="Times New Roman" pitchFamily="18" charset="0"/>
              </a:rPr>
              <a:t>Devices Test Window</a:t>
            </a:r>
            <a:endParaRPr lang="en-US" sz="2800" dirty="0">
              <a:latin typeface="Times New Roman" pitchFamily="18" charset="0"/>
              <a:cs typeface="Times New Roman" pitchFamily="18" charset="0"/>
            </a:endParaRPr>
          </a:p>
        </p:txBody>
      </p:sp>
      <p:sp>
        <p:nvSpPr>
          <p:cNvPr id="21" name="TextBox 20"/>
          <p:cNvSpPr txBox="1"/>
          <p:nvPr/>
        </p:nvSpPr>
        <p:spPr>
          <a:xfrm>
            <a:off x="5119048" y="2057400"/>
            <a:ext cx="338860" cy="369332"/>
          </a:xfrm>
          <a:prstGeom prst="rect">
            <a:avLst/>
          </a:prstGeom>
          <a:noFill/>
        </p:spPr>
        <p:txBody>
          <a:bodyPr wrap="square" rtlCol="0">
            <a:spAutoFit/>
          </a:bodyPr>
          <a:lstStyle/>
          <a:p>
            <a:r>
              <a:rPr lang="en-US" dirty="0" smtClean="0">
                <a:solidFill>
                  <a:srgbClr val="FF0000"/>
                </a:solidFill>
              </a:rPr>
              <a:t>1</a:t>
            </a:r>
            <a:endParaRPr lang="en-US" dirty="0">
              <a:solidFill>
                <a:srgbClr val="FF0000"/>
              </a:solidFill>
            </a:endParaRPr>
          </a:p>
        </p:txBody>
      </p:sp>
      <p:cxnSp>
        <p:nvCxnSpPr>
          <p:cNvPr id="22" name="Straight Arrow Connector 21"/>
          <p:cNvCxnSpPr>
            <a:stCxn id="21" idx="3"/>
          </p:cNvCxnSpPr>
          <p:nvPr/>
        </p:nvCxnSpPr>
        <p:spPr>
          <a:xfrm>
            <a:off x="5457908" y="2242066"/>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105400" y="3100443"/>
            <a:ext cx="338860" cy="369332"/>
          </a:xfrm>
          <a:prstGeom prst="rect">
            <a:avLst/>
          </a:prstGeom>
          <a:noFill/>
        </p:spPr>
        <p:txBody>
          <a:bodyPr wrap="square" rtlCol="0">
            <a:spAutoFit/>
          </a:bodyPr>
          <a:lstStyle/>
          <a:p>
            <a:r>
              <a:rPr lang="en-US" dirty="0" smtClean="0">
                <a:solidFill>
                  <a:srgbClr val="FF0000"/>
                </a:solidFill>
              </a:rPr>
              <a:t>3</a:t>
            </a:r>
            <a:endParaRPr lang="en-US" dirty="0">
              <a:solidFill>
                <a:srgbClr val="FF0000"/>
              </a:solidFill>
            </a:endParaRPr>
          </a:p>
        </p:txBody>
      </p:sp>
      <p:cxnSp>
        <p:nvCxnSpPr>
          <p:cNvPr id="26" name="Straight Arrow Connector 25"/>
          <p:cNvCxnSpPr>
            <a:stCxn id="25" idx="3"/>
          </p:cNvCxnSpPr>
          <p:nvPr/>
        </p:nvCxnSpPr>
        <p:spPr>
          <a:xfrm>
            <a:off x="5444260" y="3285109"/>
            <a:ext cx="3154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119048" y="2569023"/>
            <a:ext cx="338860" cy="369332"/>
          </a:xfrm>
          <a:prstGeom prst="rect">
            <a:avLst/>
          </a:prstGeom>
          <a:noFill/>
        </p:spPr>
        <p:txBody>
          <a:bodyPr wrap="square" rtlCol="0">
            <a:spAutoFit/>
          </a:bodyPr>
          <a:lstStyle/>
          <a:p>
            <a:r>
              <a:rPr lang="en-US" dirty="0" smtClean="0">
                <a:solidFill>
                  <a:srgbClr val="FF0000"/>
                </a:solidFill>
              </a:rPr>
              <a:t>2</a:t>
            </a:r>
            <a:endParaRPr lang="en-US" dirty="0">
              <a:solidFill>
                <a:srgbClr val="FF0000"/>
              </a:solidFill>
            </a:endParaRPr>
          </a:p>
        </p:txBody>
      </p:sp>
      <p:cxnSp>
        <p:nvCxnSpPr>
          <p:cNvPr id="28" name="Straight Arrow Connector 27"/>
          <p:cNvCxnSpPr>
            <a:stCxn id="27" idx="3"/>
          </p:cNvCxnSpPr>
          <p:nvPr/>
        </p:nvCxnSpPr>
        <p:spPr>
          <a:xfrm>
            <a:off x="5457908" y="2753689"/>
            <a:ext cx="7589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09600" y="1905000"/>
            <a:ext cx="4241173" cy="2246769"/>
          </a:xfrm>
          <a:prstGeom prst="rect">
            <a:avLst/>
          </a:prstGeom>
        </p:spPr>
        <p:txBody>
          <a:bodyPr wrap="square">
            <a:spAutoFit/>
          </a:bodyPr>
          <a:lstStyle/>
          <a:p>
            <a:pPr algn="just"/>
            <a:r>
              <a:rPr lang="fa-IR" sz="1400" dirty="0" smtClean="0">
                <a:solidFill>
                  <a:srgbClr val="FF0000"/>
                </a:solidFill>
              </a:rPr>
              <a:t>1</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Camera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2</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By clicking this button, Windows shows camera video on the below area.</a:t>
            </a:r>
          </a:p>
          <a:p>
            <a:pPr algn="just"/>
            <a:endParaRPr lang="en-US" sz="1400" dirty="0">
              <a:latin typeface="Tahoma" pitchFamily="34" charset="0"/>
              <a:ea typeface="Tahoma" pitchFamily="34" charset="0"/>
              <a:cs typeface="Tahoma" pitchFamily="34" charset="0"/>
            </a:endParaRPr>
          </a:p>
          <a:p>
            <a:pPr algn="just"/>
            <a:r>
              <a:rPr lang="fa-IR" sz="1400" dirty="0" smtClean="0">
                <a:solidFill>
                  <a:srgbClr val="FF0000"/>
                </a:solidFill>
              </a:rPr>
              <a:t>3</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Camera Video </a:t>
            </a:r>
            <a:r>
              <a:rPr lang="en-US" sz="1400" dirty="0" smtClean="0">
                <a:latin typeface="Tahoma" pitchFamily="34" charset="0"/>
                <a:ea typeface="Tahoma" pitchFamily="34" charset="0"/>
                <a:cs typeface="Tahoma" pitchFamily="34" charset="0"/>
              </a:rPr>
              <a:t>Window</a:t>
            </a:r>
            <a:endParaRPr lang="fa-IR" sz="1400" dirty="0" smtClean="0">
              <a:latin typeface="Tahoma" pitchFamily="34" charset="0"/>
              <a:ea typeface="Tahoma" pitchFamily="34" charset="0"/>
              <a:cs typeface="Tahoma" pitchFamily="34" charset="0"/>
            </a:endParaRPr>
          </a:p>
          <a:p>
            <a:pPr algn="just"/>
            <a:endParaRPr lang="fa-IR" sz="1400" dirty="0">
              <a:latin typeface="Tahoma" pitchFamily="34" charset="0"/>
              <a:ea typeface="Tahoma" pitchFamily="34" charset="0"/>
              <a:cs typeface="Tahoma" pitchFamily="34" charset="0"/>
            </a:endParaRPr>
          </a:p>
          <a:p>
            <a:pPr algn="just"/>
            <a:r>
              <a:rPr lang="fa-IR" sz="1400" dirty="0" smtClean="0">
                <a:solidFill>
                  <a:srgbClr val="FF0000"/>
                </a:solidFill>
              </a:rPr>
              <a:t>4</a:t>
            </a:r>
            <a:r>
              <a:rPr lang="en-US" sz="1400" dirty="0" smtClean="0">
                <a:solidFill>
                  <a:srgbClr val="FF0000"/>
                </a:solidFill>
              </a:rPr>
              <a:t>-</a:t>
            </a:r>
            <a:r>
              <a:rPr lang="en-US" sz="1400" dirty="0" smtClean="0">
                <a:latin typeface="Tahoma" pitchFamily="34" charset="0"/>
                <a:ea typeface="Tahoma" pitchFamily="34" charset="0"/>
                <a:cs typeface="Tahoma" pitchFamily="34" charset="0"/>
              </a:rPr>
              <a:t> </a:t>
            </a:r>
            <a:r>
              <a:rPr lang="en-US" sz="1400" dirty="0">
                <a:latin typeface="Tahoma" pitchFamily="34" charset="0"/>
                <a:ea typeface="Tahoma" pitchFamily="34" charset="0"/>
                <a:cs typeface="Tahoma" pitchFamily="34" charset="0"/>
              </a:rPr>
              <a:t>Testing</a:t>
            </a:r>
            <a:r>
              <a:rPr lang="en-US" sz="1400" dirty="0"/>
              <a:t> </a:t>
            </a:r>
            <a:r>
              <a:rPr lang="en-US" sz="1400" dirty="0">
                <a:latin typeface="Tahoma" pitchFamily="34" charset="0"/>
                <a:ea typeface="Tahoma" pitchFamily="34" charset="0"/>
                <a:cs typeface="Tahoma" pitchFamily="34" charset="0"/>
              </a:rPr>
              <a:t>Audio </a:t>
            </a:r>
            <a:r>
              <a:rPr lang="en-US" sz="1400" dirty="0" smtClean="0">
                <a:latin typeface="Tahoma" pitchFamily="34" charset="0"/>
                <a:ea typeface="Tahoma" pitchFamily="34" charset="0"/>
                <a:cs typeface="Tahoma" pitchFamily="34" charset="0"/>
              </a:rPr>
              <a:t>Devices</a:t>
            </a:r>
            <a:endParaRPr lang="fa-IR" sz="1400" dirty="0" smtClean="0">
              <a:latin typeface="Tahoma" pitchFamily="34" charset="0"/>
              <a:ea typeface="Tahoma" pitchFamily="34" charset="0"/>
              <a:cs typeface="Tahoma" pitchFamily="34" charset="0"/>
            </a:endParaRPr>
          </a:p>
          <a:p>
            <a:pPr algn="just"/>
            <a:endParaRPr lang="en-US" sz="1400" dirty="0">
              <a:latin typeface="Tahoma" pitchFamily="34" charset="0"/>
              <a:ea typeface="Tahoma" pitchFamily="34" charset="0"/>
              <a:cs typeface="Tahoma" pitchFamily="34" charset="0"/>
            </a:endParaRPr>
          </a:p>
          <a:p>
            <a:pPr algn="just"/>
            <a:r>
              <a:rPr lang="en-US" sz="1400" dirty="0">
                <a:solidFill>
                  <a:srgbClr val="FF0000"/>
                </a:solidFill>
              </a:rPr>
              <a:t>5-</a:t>
            </a:r>
            <a:r>
              <a:rPr lang="en-US" sz="1400" dirty="0">
                <a:latin typeface="Tahoma" pitchFamily="34" charset="0"/>
                <a:ea typeface="Tahoma" pitchFamily="34" charset="0"/>
                <a:cs typeface="Tahoma" pitchFamily="34" charset="0"/>
              </a:rPr>
              <a:t> Close </a:t>
            </a:r>
            <a:r>
              <a:rPr lang="en-US" sz="1400" dirty="0" smtClean="0">
                <a:latin typeface="Tahoma" pitchFamily="34" charset="0"/>
                <a:ea typeface="Tahoma" pitchFamily="34" charset="0"/>
                <a:cs typeface="Tahoma" pitchFamily="34" charset="0"/>
              </a:rPr>
              <a:t>Window</a:t>
            </a:r>
            <a:endParaRPr lang="en-US" sz="1400" dirty="0">
              <a:latin typeface="Tahoma" pitchFamily="34" charset="0"/>
              <a:ea typeface="Tahoma" pitchFamily="34" charset="0"/>
              <a:cs typeface="Tahoma" pitchFamily="34" charset="0"/>
            </a:endParaRPr>
          </a:p>
        </p:txBody>
      </p:sp>
      <p:sp>
        <p:nvSpPr>
          <p:cNvPr id="29" name="TextBox 28"/>
          <p:cNvSpPr txBox="1"/>
          <p:nvPr/>
        </p:nvSpPr>
        <p:spPr>
          <a:xfrm>
            <a:off x="8334292" y="2038638"/>
            <a:ext cx="338860" cy="369332"/>
          </a:xfrm>
          <a:prstGeom prst="rect">
            <a:avLst/>
          </a:prstGeom>
          <a:noFill/>
        </p:spPr>
        <p:txBody>
          <a:bodyPr wrap="square" rtlCol="0">
            <a:spAutoFit/>
          </a:bodyPr>
          <a:lstStyle/>
          <a:p>
            <a:r>
              <a:rPr lang="en-US" dirty="0" smtClean="0">
                <a:solidFill>
                  <a:srgbClr val="FF0000"/>
                </a:solidFill>
              </a:rPr>
              <a:t>4</a:t>
            </a:r>
            <a:endParaRPr lang="en-US" dirty="0">
              <a:solidFill>
                <a:srgbClr val="FF0000"/>
              </a:solidFill>
            </a:endParaRPr>
          </a:p>
        </p:txBody>
      </p:sp>
      <p:cxnSp>
        <p:nvCxnSpPr>
          <p:cNvPr id="32" name="Straight Arrow Connector 31"/>
          <p:cNvCxnSpPr>
            <a:stCxn id="29" idx="1"/>
          </p:cNvCxnSpPr>
          <p:nvPr/>
        </p:nvCxnSpPr>
        <p:spPr>
          <a:xfrm flipH="1">
            <a:off x="7834952" y="2223304"/>
            <a:ext cx="4993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34292" y="1668271"/>
            <a:ext cx="338860" cy="369332"/>
          </a:xfrm>
          <a:prstGeom prst="rect">
            <a:avLst/>
          </a:prstGeom>
          <a:noFill/>
        </p:spPr>
        <p:txBody>
          <a:bodyPr wrap="square" rtlCol="0">
            <a:spAutoFit/>
          </a:bodyPr>
          <a:lstStyle/>
          <a:p>
            <a:r>
              <a:rPr lang="en-US" dirty="0" smtClean="0">
                <a:solidFill>
                  <a:srgbClr val="FF0000"/>
                </a:solidFill>
              </a:rPr>
              <a:t>5</a:t>
            </a:r>
            <a:endParaRPr lang="en-US" dirty="0">
              <a:solidFill>
                <a:srgbClr val="FF0000"/>
              </a:solidFill>
            </a:endParaRPr>
          </a:p>
        </p:txBody>
      </p:sp>
      <p:cxnSp>
        <p:nvCxnSpPr>
          <p:cNvPr id="34" name="Straight Arrow Connector 33"/>
          <p:cNvCxnSpPr>
            <a:stCxn id="33" idx="1"/>
          </p:cNvCxnSpPr>
          <p:nvPr/>
        </p:nvCxnSpPr>
        <p:spPr>
          <a:xfrm flipH="1">
            <a:off x="7948176" y="1852937"/>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295400" y="5257800"/>
            <a:ext cx="6858000" cy="1169551"/>
          </a:xfrm>
          <a:prstGeom prst="rect">
            <a:avLst/>
          </a:prstGeom>
        </p:spPr>
        <p:txBody>
          <a:bodyPr wrap="square">
            <a:spAutoFit/>
          </a:bodyPr>
          <a:lstStyle/>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are not working here:</a:t>
            </a:r>
          </a:p>
          <a:p>
            <a:pPr algn="just"/>
            <a:r>
              <a:rPr lang="en-US" sz="1400" dirty="0" smtClean="0">
                <a:latin typeface="Tahoma" pitchFamily="34" charset="0"/>
                <a:ea typeface="Tahoma" pitchFamily="34" charset="0"/>
                <a:cs typeface="Tahoma" pitchFamily="34" charset="0"/>
              </a:rPr>
              <a:t>Check their hardware or installation.</a:t>
            </a:r>
          </a:p>
          <a:p>
            <a:pPr algn="just"/>
            <a:endParaRPr lang="en-US" sz="1400" b="1" dirty="0" smtClean="0">
              <a:solidFill>
                <a:srgbClr val="7030A0"/>
              </a:solidFill>
              <a:latin typeface="Tahoma" pitchFamily="34" charset="0"/>
              <a:ea typeface="Tahoma" pitchFamily="34" charset="0"/>
              <a:cs typeface="Tahoma" pitchFamily="34" charset="0"/>
            </a:endParaRPr>
          </a:p>
          <a:p>
            <a:pPr marL="285750" indent="-285750" algn="just">
              <a:buFont typeface="Wingdings" pitchFamily="2" charset="2"/>
              <a:buChar char="v"/>
            </a:pPr>
            <a:r>
              <a:rPr lang="en-US" sz="1400" b="1" dirty="0" smtClean="0">
                <a:solidFill>
                  <a:srgbClr val="7030A0"/>
                </a:solidFill>
                <a:latin typeface="Tahoma" pitchFamily="34" charset="0"/>
                <a:ea typeface="Tahoma" pitchFamily="34" charset="0"/>
                <a:cs typeface="Tahoma" pitchFamily="34" charset="0"/>
              </a:rPr>
              <a:t>If devices work well here but not during conference:</a:t>
            </a:r>
            <a:endParaRPr lang="en-US" sz="1400" dirty="0">
              <a:latin typeface="Tahoma" pitchFamily="34" charset="0"/>
              <a:ea typeface="Tahoma" pitchFamily="34" charset="0"/>
              <a:cs typeface="Tahoma" pitchFamily="34" charset="0"/>
            </a:endParaRPr>
          </a:p>
          <a:p>
            <a:pPr algn="just"/>
            <a:r>
              <a:rPr lang="en-US" sz="1400" dirty="0" smtClean="0">
                <a:latin typeface="Tahoma" pitchFamily="34" charset="0"/>
                <a:ea typeface="Tahoma" pitchFamily="34" charset="0"/>
                <a:cs typeface="Tahoma" pitchFamily="34" charset="0"/>
              </a:rPr>
              <a:t>Go to Devices option in Settings tab to check if your device, has not been selected.</a:t>
            </a:r>
            <a:endParaRPr lang="fa-IR" sz="1400" b="1" dirty="0" smtClean="0">
              <a:solidFill>
                <a:srgbClr val="7030A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70686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4349" y="1655345"/>
            <a:ext cx="3077005" cy="4277322"/>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Bug Report Window</a:t>
            </a:r>
            <a:endParaRPr lang="en-US" sz="2800" b="1" dirty="0">
              <a:latin typeface="Times New Roman" pitchFamily="18" charset="0"/>
              <a:cs typeface="Times New Roman" pitchFamily="18" charset="0"/>
            </a:endParaRPr>
          </a:p>
        </p:txBody>
      </p:sp>
      <p:sp>
        <p:nvSpPr>
          <p:cNvPr id="4" name="Rectangle 3"/>
          <p:cNvSpPr/>
          <p:nvPr/>
        </p:nvSpPr>
        <p:spPr>
          <a:xfrm>
            <a:off x="457200" y="1371600"/>
            <a:ext cx="4824391" cy="5047536"/>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smtClean="0">
                <a:latin typeface="Tahoma" pitchFamily="34" charset="0"/>
                <a:ea typeface="Tahoma" pitchFamily="34" charset="0"/>
                <a:cs typeface="Tahoma" pitchFamily="34" charset="0"/>
              </a:rPr>
              <a:t>Your Name</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Your </a:t>
            </a:r>
            <a:r>
              <a:rPr lang="en-US" sz="1400" dirty="0" smtClean="0">
                <a:latin typeface="Tahoma" pitchFamily="34" charset="0"/>
                <a:ea typeface="Tahoma" pitchFamily="34" charset="0"/>
                <a:cs typeface="Tahoma" pitchFamily="34" charset="0"/>
              </a:rPr>
              <a:t>Email Address. (If your email address has been </a:t>
            </a:r>
            <a:r>
              <a:rPr lang="en-US" sz="1400" dirty="0">
                <a:latin typeface="Tahoma" pitchFamily="34" charset="0"/>
                <a:ea typeface="Tahoma" pitchFamily="34" charset="0"/>
                <a:cs typeface="Tahoma" pitchFamily="34" charset="0"/>
              </a:rPr>
              <a:t>stored already </a:t>
            </a:r>
            <a:r>
              <a:rPr lang="en-US" sz="1400" dirty="0" smtClean="0">
                <a:latin typeface="Tahoma" pitchFamily="34" charset="0"/>
                <a:ea typeface="Tahoma" pitchFamily="34" charset="0"/>
                <a:cs typeface="Tahoma" pitchFamily="34" charset="0"/>
              </a:rPr>
              <a:t>in your profile, it will be written here automatically)</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a:latin typeface="Tahoma" pitchFamily="34" charset="0"/>
                <a:ea typeface="Tahoma" pitchFamily="34" charset="0"/>
                <a:cs typeface="Tahoma" pitchFamily="34" charset="0"/>
              </a:rPr>
              <a:t>Your </a:t>
            </a:r>
            <a:r>
              <a:rPr lang="en-US" sz="1400" dirty="0" smtClean="0">
                <a:latin typeface="Tahoma" pitchFamily="34" charset="0"/>
                <a:ea typeface="Tahoma" pitchFamily="34" charset="0"/>
                <a:cs typeface="Tahoma" pitchFamily="34" charset="0"/>
              </a:rPr>
              <a:t>telephone number</a:t>
            </a:r>
          </a:p>
          <a:p>
            <a:pPr algn="just"/>
            <a:endParaRPr lang="en-US" sz="1400" b="1" dirty="0" smtClean="0">
              <a:solidFill>
                <a:srgbClr val="7030A0"/>
              </a:solidFill>
              <a:latin typeface="Tahoma" pitchFamily="34" charset="0"/>
              <a:ea typeface="Tahoma" pitchFamily="34" charset="0"/>
              <a:cs typeface="Tahoma" pitchFamily="34" charset="0"/>
            </a:endParaRPr>
          </a:p>
          <a:p>
            <a:pPr algn="just"/>
            <a:r>
              <a:rPr lang="en-US" sz="1400" b="1" dirty="0" smtClean="0">
                <a:solidFill>
                  <a:srgbClr val="7030A0"/>
                </a:solidFill>
                <a:latin typeface="Tahoma" pitchFamily="34" charset="0"/>
                <a:ea typeface="Tahoma" pitchFamily="34" charset="0"/>
                <a:cs typeface="Tahoma" pitchFamily="34" charset="0"/>
              </a:rPr>
              <a:t>You must enter </a:t>
            </a:r>
            <a:r>
              <a:rPr lang="en-US" sz="1400" b="1" dirty="0">
                <a:solidFill>
                  <a:srgbClr val="7030A0"/>
                </a:solidFill>
                <a:latin typeface="Tahoma" pitchFamily="34" charset="0"/>
                <a:ea typeface="Tahoma" pitchFamily="34" charset="0"/>
                <a:cs typeface="Tahoma" pitchFamily="34" charset="0"/>
              </a:rPr>
              <a:t> your email address and telephone </a:t>
            </a:r>
            <a:r>
              <a:rPr lang="en-US" sz="1400" b="1" dirty="0" smtClean="0">
                <a:solidFill>
                  <a:srgbClr val="7030A0"/>
                </a:solidFill>
                <a:latin typeface="Tahoma" pitchFamily="34" charset="0"/>
                <a:ea typeface="Tahoma" pitchFamily="34" charset="0"/>
                <a:cs typeface="Tahoma" pitchFamily="34" charset="0"/>
              </a:rPr>
              <a:t>number, so </a:t>
            </a:r>
            <a:r>
              <a:rPr lang="en-US" sz="1400" b="1" dirty="0">
                <a:solidFill>
                  <a:srgbClr val="7030A0"/>
                </a:solidFill>
                <a:latin typeface="Tahoma" pitchFamily="34" charset="0"/>
                <a:ea typeface="Tahoma" pitchFamily="34" charset="0"/>
                <a:cs typeface="Tahoma" pitchFamily="34" charset="0"/>
              </a:rPr>
              <a:t>s</a:t>
            </a:r>
            <a:r>
              <a:rPr lang="en-US" sz="1400" b="1" dirty="0" smtClean="0">
                <a:solidFill>
                  <a:srgbClr val="7030A0"/>
                </a:solidFill>
                <a:latin typeface="Tahoma" pitchFamily="34" charset="0"/>
                <a:ea typeface="Tahoma" pitchFamily="34" charset="0"/>
                <a:cs typeface="Tahoma" pitchFamily="34" charset="0"/>
              </a:rPr>
              <a:t>upport center be able to contact you for solving the problem.</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 </a:t>
            </a:r>
            <a:r>
              <a:rPr lang="en-US" sz="1400" dirty="0" smtClean="0">
                <a:latin typeface="Tahoma" pitchFamily="34" charset="0"/>
                <a:ea typeface="Tahoma" pitchFamily="34" charset="0"/>
                <a:cs typeface="Tahoma" pitchFamily="34" charset="0"/>
              </a:rPr>
              <a:t>By clicking this button, all software activity details will be sent to support center automatically but if you have any description about how, when or form of happening error, you may write it here.</a:t>
            </a:r>
            <a:endParaRPr lang="en-US" sz="1400" dirty="0">
              <a:latin typeface="Tahoma" pitchFamily="34" charset="0"/>
              <a:ea typeface="Tahoma" pitchFamily="34" charset="0"/>
              <a:cs typeface="Tahoma" pitchFamily="34" charset="0"/>
            </a:endParaRP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Click this button to send your report whenever you complete above information.</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latin typeface="Tahoma" pitchFamily="34" charset="0"/>
                <a:ea typeface="Tahoma" pitchFamily="34" charset="0"/>
                <a:cs typeface="Tahoma" pitchFamily="34" charset="0"/>
              </a:rPr>
              <a:t>Cancellation of sending report.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latin typeface="Tahoma" pitchFamily="34" charset="0"/>
                <a:ea typeface="Tahoma" pitchFamily="34" charset="0"/>
                <a:cs typeface="Tahoma" pitchFamily="34" charset="0"/>
              </a:rPr>
              <a:t>Close this window.</a:t>
            </a:r>
            <a:endParaRPr lang="en-US" sz="1400" dirty="0">
              <a:latin typeface="Tahoma" pitchFamily="34" charset="0"/>
              <a:ea typeface="Tahoma" pitchFamily="34" charset="0"/>
              <a:cs typeface="Tahoma" pitchFamily="34" charset="0"/>
            </a:endParaRPr>
          </a:p>
        </p:txBody>
      </p:sp>
      <p:sp>
        <p:nvSpPr>
          <p:cNvPr id="5" name="TextBox 4"/>
          <p:cNvSpPr txBox="1"/>
          <p:nvPr/>
        </p:nvSpPr>
        <p:spPr>
          <a:xfrm>
            <a:off x="8568548" y="2852676"/>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6" name="Straight Arrow Connector 5"/>
          <p:cNvCxnSpPr>
            <a:stCxn id="5" idx="1"/>
          </p:cNvCxnSpPr>
          <p:nvPr/>
        </p:nvCxnSpPr>
        <p:spPr>
          <a:xfrm flipH="1">
            <a:off x="8178990" y="3037342"/>
            <a:ext cx="3895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50158" y="3337172"/>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8" name="Straight Arrow Connector 7"/>
          <p:cNvCxnSpPr>
            <a:stCxn id="7" idx="1"/>
          </p:cNvCxnSpPr>
          <p:nvPr/>
        </p:nvCxnSpPr>
        <p:spPr>
          <a:xfrm flipH="1">
            <a:off x="8178990" y="3521838"/>
            <a:ext cx="3711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516098" y="3810000"/>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10" name="Straight Arrow Connector 9"/>
          <p:cNvCxnSpPr>
            <a:stCxn id="9" idx="1"/>
          </p:cNvCxnSpPr>
          <p:nvPr/>
        </p:nvCxnSpPr>
        <p:spPr>
          <a:xfrm flipH="1">
            <a:off x="8178990" y="39946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516098" y="4267200"/>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12" name="Straight Arrow Connector 11"/>
          <p:cNvCxnSpPr>
            <a:stCxn id="11" idx="1"/>
          </p:cNvCxnSpPr>
          <p:nvPr/>
        </p:nvCxnSpPr>
        <p:spPr>
          <a:xfrm flipH="1">
            <a:off x="8178990" y="4451866"/>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516098" y="4836225"/>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22" name="Straight Arrow Connector 21"/>
          <p:cNvCxnSpPr>
            <a:stCxn id="21" idx="1"/>
          </p:cNvCxnSpPr>
          <p:nvPr/>
        </p:nvCxnSpPr>
        <p:spPr>
          <a:xfrm flipH="1">
            <a:off x="6942851" y="5020891"/>
            <a:ext cx="1573247" cy="5618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516098" y="53981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24" name="Straight Arrow Connector 23"/>
          <p:cNvCxnSpPr>
            <a:stCxn id="23" idx="1"/>
          </p:cNvCxnSpPr>
          <p:nvPr/>
        </p:nvCxnSpPr>
        <p:spPr>
          <a:xfrm flipH="1">
            <a:off x="8178990" y="5582784"/>
            <a:ext cx="3371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576540" y="1719967"/>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1"/>
          </p:cNvCxnSpPr>
          <p:nvPr/>
        </p:nvCxnSpPr>
        <p:spPr>
          <a:xfrm flipH="1">
            <a:off x="8190424" y="1904633"/>
            <a:ext cx="3861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853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422" y="856260"/>
            <a:ext cx="5337303" cy="5937409"/>
          </a:xfrm>
          <a:prstGeom prst="rect">
            <a:avLst/>
          </a:prstGeom>
        </p:spPr>
      </p:pic>
      <p:sp>
        <p:nvSpPr>
          <p:cNvPr id="38" name="Rectangle 37"/>
          <p:cNvSpPr/>
          <p:nvPr/>
        </p:nvSpPr>
        <p:spPr>
          <a:xfrm>
            <a:off x="417143" y="838200"/>
            <a:ext cx="5336867" cy="3539430"/>
          </a:xfrm>
          <a:prstGeom prst="rect">
            <a:avLst/>
          </a:prstGeom>
        </p:spPr>
        <p:txBody>
          <a:bodyPr wrap="square">
            <a:spAutoFit/>
          </a:bodyPr>
          <a:lstStyle/>
          <a:p>
            <a:pPr algn="just"/>
            <a:r>
              <a:rPr lang="en-US" sz="1400" dirty="0" smtClean="0">
                <a:solidFill>
                  <a:srgbClr val="FF0000"/>
                </a:solidFill>
                <a:ea typeface="Tahoma" pitchFamily="34" charset="0"/>
                <a:cs typeface="Tahoma" pitchFamily="34" charset="0"/>
              </a:rPr>
              <a:t>1- </a:t>
            </a:r>
            <a:r>
              <a:rPr lang="en-US" sz="1400" dirty="0" smtClean="0">
                <a:ea typeface="Tahoma" pitchFamily="34" charset="0"/>
                <a:cs typeface="Tahoma" pitchFamily="34" charset="0"/>
              </a:rPr>
              <a:t>Person’s Current Status Icon (OFFLINE, ONLINE, BUSY, …)</a:t>
            </a:r>
          </a:p>
          <a:p>
            <a:pPr algn="just"/>
            <a:r>
              <a:rPr lang="en-US" sz="1400" dirty="0" smtClean="0">
                <a:solidFill>
                  <a:srgbClr val="FF0000"/>
                </a:solidFill>
                <a:ea typeface="Tahoma" pitchFamily="34" charset="0"/>
                <a:cs typeface="Tahoma" pitchFamily="34" charset="0"/>
              </a:rPr>
              <a:t>2- </a:t>
            </a:r>
            <a:r>
              <a:rPr lang="en-US" sz="1400" dirty="0" smtClean="0">
                <a:ea typeface="Tahoma" pitchFamily="34" charset="0"/>
                <a:cs typeface="Tahoma" pitchFamily="34" charset="0"/>
              </a:rPr>
              <a:t>Name and Family of this person</a:t>
            </a:r>
          </a:p>
          <a:p>
            <a:pPr algn="just"/>
            <a:r>
              <a:rPr lang="en-US" sz="1400" dirty="0" smtClean="0">
                <a:solidFill>
                  <a:srgbClr val="FF0000"/>
                </a:solidFill>
                <a:ea typeface="Tahoma" pitchFamily="34" charset="0"/>
                <a:cs typeface="Tahoma" pitchFamily="34" charset="0"/>
              </a:rPr>
              <a:t>3- </a:t>
            </a:r>
            <a:r>
              <a:rPr lang="en-US" sz="1400" dirty="0" smtClean="0">
                <a:ea typeface="Tahoma" pitchFamily="34" charset="0"/>
                <a:cs typeface="Tahoma" pitchFamily="34" charset="0"/>
              </a:rPr>
              <a:t>If this person is not in your contact list, you can add them to your contact list by clicking on this Icon, so you will not need to search them again to call them or invite them to your conferences. If this person is already in your contact list, you will see a X Icon here, which could delete them from your contact list.</a:t>
            </a:r>
            <a:endParaRPr lang="en-US" sz="1400" dirty="0">
              <a:ea typeface="Tahoma" pitchFamily="34" charset="0"/>
              <a:cs typeface="Tahoma" pitchFamily="34" charset="0"/>
            </a:endParaRPr>
          </a:p>
          <a:p>
            <a:pPr algn="just"/>
            <a:r>
              <a:rPr lang="en-US" sz="1400" dirty="0" smtClean="0">
                <a:solidFill>
                  <a:srgbClr val="FF0000"/>
                </a:solidFill>
                <a:ea typeface="Tahoma" pitchFamily="34" charset="0"/>
                <a:cs typeface="Tahoma" pitchFamily="34" charset="0"/>
              </a:rPr>
              <a:t>4- </a:t>
            </a:r>
            <a:r>
              <a:rPr lang="en-US" sz="1400" dirty="0" smtClean="0">
                <a:ea typeface="Tahoma" pitchFamily="34" charset="0"/>
                <a:cs typeface="Tahoma" pitchFamily="34" charset="0"/>
              </a:rPr>
              <a:t>Organization of this person</a:t>
            </a:r>
            <a:endParaRPr lang="en-US" sz="1400" dirty="0">
              <a:ea typeface="Tahoma" pitchFamily="34" charset="0"/>
              <a:cs typeface="Tahoma" pitchFamily="34" charset="0"/>
            </a:endParaRPr>
          </a:p>
          <a:p>
            <a:pPr algn="just"/>
            <a:r>
              <a:rPr lang="en-US" sz="1400" dirty="0" smtClean="0">
                <a:solidFill>
                  <a:srgbClr val="FF0000"/>
                </a:solidFill>
                <a:ea typeface="Tahoma" pitchFamily="34" charset="0"/>
                <a:cs typeface="Tahoma" pitchFamily="34" charset="0"/>
              </a:rPr>
              <a:t>5- </a:t>
            </a:r>
            <a:r>
              <a:rPr lang="en-US" sz="1400" dirty="0">
                <a:ea typeface="Tahoma" pitchFamily="34" charset="0"/>
                <a:cs typeface="Tahoma" pitchFamily="34" charset="0"/>
              </a:rPr>
              <a:t>C</a:t>
            </a:r>
            <a:r>
              <a:rPr lang="en-US" sz="1400" dirty="0" smtClean="0">
                <a:ea typeface="Tahoma" pitchFamily="34" charset="0"/>
                <a:cs typeface="Tahoma" pitchFamily="34" charset="0"/>
              </a:rPr>
              <a:t>alling number of this person, with below format:</a:t>
            </a:r>
          </a:p>
          <a:p>
            <a:pPr algn="just"/>
            <a:r>
              <a:rPr lang="en-US" sz="1400" dirty="0" smtClean="0">
                <a:ea typeface="Tahoma" pitchFamily="34" charset="0"/>
                <a:cs typeface="Tahoma" pitchFamily="34" charset="0"/>
              </a:rPr>
              <a:t>“(Organization Number) Person Number”</a:t>
            </a:r>
          </a:p>
          <a:p>
            <a:pPr algn="just"/>
            <a:r>
              <a:rPr lang="en-US" sz="1400" dirty="0" smtClean="0">
                <a:ea typeface="Tahoma" pitchFamily="34" charset="0"/>
                <a:cs typeface="Tahoma" pitchFamily="34" charset="0"/>
              </a:rPr>
              <a:t>You can search people by their number here or you can call them by this number using </a:t>
            </a:r>
            <a:r>
              <a:rPr lang="en-US" sz="1400" dirty="0" err="1" smtClean="0">
                <a:ea typeface="Tahoma" pitchFamily="34" charset="0"/>
                <a:cs typeface="Tahoma" pitchFamily="34" charset="0"/>
              </a:rPr>
              <a:t>DialPad</a:t>
            </a:r>
            <a:r>
              <a:rPr lang="en-US" sz="1400" dirty="0" smtClean="0">
                <a:ea typeface="Tahoma" pitchFamily="34" charset="0"/>
                <a:cs typeface="Tahoma" pitchFamily="34" charset="0"/>
              </a:rPr>
              <a:t> tab.</a:t>
            </a:r>
          </a:p>
          <a:p>
            <a:pPr algn="just"/>
            <a:r>
              <a:rPr lang="en-US" sz="1400" dirty="0" smtClean="0">
                <a:solidFill>
                  <a:srgbClr val="FF0000"/>
                </a:solidFill>
                <a:ea typeface="Tahoma" pitchFamily="34" charset="0"/>
                <a:cs typeface="Tahoma" pitchFamily="34" charset="0"/>
              </a:rPr>
              <a:t>6- </a:t>
            </a:r>
            <a:r>
              <a:rPr lang="en-US" sz="1400" dirty="0" smtClean="0">
                <a:ea typeface="Tahoma" pitchFamily="34" charset="0"/>
                <a:cs typeface="Tahoma" pitchFamily="34" charset="0"/>
              </a:rPr>
              <a:t>By clicking on this button, you can make a video call to this person.</a:t>
            </a:r>
          </a:p>
          <a:p>
            <a:pPr algn="just"/>
            <a:r>
              <a:rPr lang="en-US" sz="1400" dirty="0" smtClean="0">
                <a:solidFill>
                  <a:srgbClr val="FF0000"/>
                </a:solidFill>
                <a:ea typeface="Tahoma" pitchFamily="34" charset="0"/>
                <a:cs typeface="Tahoma" pitchFamily="34" charset="0"/>
              </a:rPr>
              <a:t>7- </a:t>
            </a:r>
            <a:r>
              <a:rPr lang="en-US" sz="1400" dirty="0">
                <a:ea typeface="Tahoma" pitchFamily="34" charset="0"/>
                <a:cs typeface="Tahoma" pitchFamily="34" charset="0"/>
              </a:rPr>
              <a:t>By clicking on this button, you can make a </a:t>
            </a:r>
            <a:r>
              <a:rPr lang="en-US" sz="1400" dirty="0" smtClean="0">
                <a:ea typeface="Tahoma" pitchFamily="34" charset="0"/>
                <a:cs typeface="Tahoma" pitchFamily="34" charset="0"/>
              </a:rPr>
              <a:t>voice </a:t>
            </a:r>
            <a:r>
              <a:rPr lang="en-US" sz="1400" dirty="0">
                <a:ea typeface="Tahoma" pitchFamily="34" charset="0"/>
                <a:cs typeface="Tahoma" pitchFamily="34" charset="0"/>
              </a:rPr>
              <a:t>call to this person.</a:t>
            </a:r>
          </a:p>
          <a:p>
            <a:pPr algn="just"/>
            <a:r>
              <a:rPr lang="en-US" sz="1400" dirty="0" smtClean="0">
                <a:solidFill>
                  <a:srgbClr val="FF0000"/>
                </a:solidFill>
                <a:ea typeface="Tahoma" pitchFamily="34" charset="0"/>
                <a:cs typeface="Tahoma" pitchFamily="34" charset="0"/>
              </a:rPr>
              <a:t>8- </a:t>
            </a:r>
            <a:r>
              <a:rPr lang="en-US" sz="1400" dirty="0">
                <a:ea typeface="Tahoma" pitchFamily="34" charset="0"/>
                <a:cs typeface="Tahoma" pitchFamily="34" charset="0"/>
              </a:rPr>
              <a:t>By clicking on this button, you can </a:t>
            </a:r>
            <a:r>
              <a:rPr lang="en-US" sz="1400" dirty="0" smtClean="0">
                <a:ea typeface="Tahoma" pitchFamily="34" charset="0"/>
                <a:cs typeface="Tahoma" pitchFamily="34" charset="0"/>
              </a:rPr>
              <a:t>send/receive text messages </a:t>
            </a:r>
            <a:r>
              <a:rPr lang="en-US" sz="1400" dirty="0">
                <a:ea typeface="Tahoma" pitchFamily="34" charset="0"/>
                <a:cs typeface="Tahoma" pitchFamily="34" charset="0"/>
              </a:rPr>
              <a:t>to this person</a:t>
            </a:r>
            <a:r>
              <a:rPr lang="en-US" sz="1400" dirty="0" smtClean="0">
                <a:ea typeface="Tahoma" pitchFamily="34" charset="0"/>
                <a:cs typeface="Tahoma" pitchFamily="34" charset="0"/>
              </a:rPr>
              <a:t>.</a:t>
            </a:r>
            <a:endParaRPr lang="en-US" sz="1400" dirty="0">
              <a:ea typeface="Tahoma" pitchFamily="34" charset="0"/>
              <a:cs typeface="Tahoma" pitchFamily="34" charset="0"/>
            </a:endParaRPr>
          </a:p>
        </p:txBody>
      </p:sp>
      <p:sp>
        <p:nvSpPr>
          <p:cNvPr id="30" name="TextBox 29"/>
          <p:cNvSpPr txBox="1"/>
          <p:nvPr/>
        </p:nvSpPr>
        <p:spPr>
          <a:xfrm>
            <a:off x="5638800" y="4050268"/>
            <a:ext cx="338860"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40" name="Straight Arrow Connector 39"/>
          <p:cNvCxnSpPr>
            <a:stCxn id="30" idx="2"/>
          </p:cNvCxnSpPr>
          <p:nvPr/>
        </p:nvCxnSpPr>
        <p:spPr>
          <a:xfrm>
            <a:off x="5808230" y="4419600"/>
            <a:ext cx="0" cy="269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4495800" y="4022659"/>
            <a:ext cx="338860" cy="369332"/>
          </a:xfrm>
          <a:prstGeom prst="rect">
            <a:avLst/>
          </a:prstGeom>
          <a:noFill/>
        </p:spPr>
        <p:txBody>
          <a:bodyPr wrap="square" rtlCol="0">
            <a:spAutoFit/>
          </a:bodyPr>
          <a:lstStyle/>
          <a:p>
            <a:r>
              <a:rPr lang="fa-IR" dirty="0" smtClean="0">
                <a:solidFill>
                  <a:srgbClr val="FF0000"/>
                </a:solidFill>
              </a:rPr>
              <a:t>2</a:t>
            </a:r>
            <a:endParaRPr lang="en-US" dirty="0">
              <a:solidFill>
                <a:srgbClr val="FF0000"/>
              </a:solidFill>
            </a:endParaRPr>
          </a:p>
        </p:txBody>
      </p:sp>
      <p:cxnSp>
        <p:nvCxnSpPr>
          <p:cNvPr id="51" name="Straight Arrow Connector 50"/>
          <p:cNvCxnSpPr>
            <a:stCxn id="50" idx="2"/>
          </p:cNvCxnSpPr>
          <p:nvPr/>
        </p:nvCxnSpPr>
        <p:spPr>
          <a:xfrm>
            <a:off x="4665230" y="4391991"/>
            <a:ext cx="0" cy="404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16975" y="4050268"/>
            <a:ext cx="338860" cy="369332"/>
          </a:xfrm>
          <a:prstGeom prst="rect">
            <a:avLst/>
          </a:prstGeom>
          <a:noFill/>
        </p:spPr>
        <p:txBody>
          <a:bodyPr wrap="square" rtlCol="0">
            <a:spAutoFit/>
          </a:bodyPr>
          <a:lstStyle/>
          <a:p>
            <a:r>
              <a:rPr lang="fa-IR" dirty="0" smtClean="0">
                <a:solidFill>
                  <a:srgbClr val="FF0000"/>
                </a:solidFill>
              </a:rPr>
              <a:t>3</a:t>
            </a:r>
            <a:endParaRPr lang="en-US" dirty="0">
              <a:solidFill>
                <a:srgbClr val="FF0000"/>
              </a:solidFill>
            </a:endParaRPr>
          </a:p>
        </p:txBody>
      </p:sp>
      <p:cxnSp>
        <p:nvCxnSpPr>
          <p:cNvPr id="53" name="Straight Arrow Connector 52"/>
          <p:cNvCxnSpPr>
            <a:stCxn id="52" idx="2"/>
          </p:cNvCxnSpPr>
          <p:nvPr/>
        </p:nvCxnSpPr>
        <p:spPr>
          <a:xfrm>
            <a:off x="3886405" y="4419600"/>
            <a:ext cx="0" cy="1902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2831396" y="4802715"/>
            <a:ext cx="338860"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5" name="Straight Arrow Connector 54"/>
          <p:cNvCxnSpPr>
            <a:stCxn id="54" idx="3"/>
          </p:cNvCxnSpPr>
          <p:nvPr/>
        </p:nvCxnSpPr>
        <p:spPr>
          <a:xfrm>
            <a:off x="3170256" y="4987381"/>
            <a:ext cx="628468" cy="6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838989" y="4994094"/>
            <a:ext cx="338860"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57" name="Straight Arrow Connector 56"/>
          <p:cNvCxnSpPr>
            <a:stCxn id="56" idx="3"/>
          </p:cNvCxnSpPr>
          <p:nvPr/>
        </p:nvCxnSpPr>
        <p:spPr>
          <a:xfrm>
            <a:off x="3177849" y="5178760"/>
            <a:ext cx="5906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2854823" y="5321918"/>
            <a:ext cx="338860" cy="369332"/>
          </a:xfrm>
          <a:prstGeom prst="rect">
            <a:avLst/>
          </a:prstGeom>
          <a:noFill/>
        </p:spPr>
        <p:txBody>
          <a:bodyPr wrap="square" rtlCol="0">
            <a:spAutoFit/>
          </a:bodyPr>
          <a:lstStyle/>
          <a:p>
            <a:r>
              <a:rPr lang="fa-IR" dirty="0" smtClean="0">
                <a:solidFill>
                  <a:srgbClr val="FF0000"/>
                </a:solidFill>
              </a:rPr>
              <a:t>6</a:t>
            </a:r>
            <a:endParaRPr lang="en-US" dirty="0">
              <a:solidFill>
                <a:srgbClr val="FF0000"/>
              </a:solidFill>
            </a:endParaRPr>
          </a:p>
        </p:txBody>
      </p:sp>
      <p:cxnSp>
        <p:nvCxnSpPr>
          <p:cNvPr id="59" name="Straight Arrow Connector 58"/>
          <p:cNvCxnSpPr>
            <a:stCxn id="58" idx="3"/>
          </p:cNvCxnSpPr>
          <p:nvPr/>
        </p:nvCxnSpPr>
        <p:spPr>
          <a:xfrm>
            <a:off x="3193683" y="5506584"/>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4823" y="5638800"/>
            <a:ext cx="338860" cy="369332"/>
          </a:xfrm>
          <a:prstGeom prst="rect">
            <a:avLst/>
          </a:prstGeom>
          <a:noFill/>
        </p:spPr>
        <p:txBody>
          <a:bodyPr wrap="square" rtlCol="0">
            <a:spAutoFit/>
          </a:bodyPr>
          <a:lstStyle/>
          <a:p>
            <a:r>
              <a:rPr lang="fa-IR" dirty="0" smtClean="0">
                <a:solidFill>
                  <a:srgbClr val="FF0000"/>
                </a:solidFill>
              </a:rPr>
              <a:t>7</a:t>
            </a:r>
            <a:endParaRPr lang="en-US" dirty="0">
              <a:solidFill>
                <a:srgbClr val="FF0000"/>
              </a:solidFill>
            </a:endParaRPr>
          </a:p>
        </p:txBody>
      </p:sp>
      <p:cxnSp>
        <p:nvCxnSpPr>
          <p:cNvPr id="61" name="Straight Arrow Connector 60"/>
          <p:cNvCxnSpPr>
            <a:stCxn id="60" idx="3"/>
          </p:cNvCxnSpPr>
          <p:nvPr/>
        </p:nvCxnSpPr>
        <p:spPr>
          <a:xfrm>
            <a:off x="3193683" y="5823466"/>
            <a:ext cx="114971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868471" y="5949787"/>
            <a:ext cx="338860" cy="369332"/>
          </a:xfrm>
          <a:prstGeom prst="rect">
            <a:avLst/>
          </a:prstGeom>
          <a:noFill/>
        </p:spPr>
        <p:txBody>
          <a:bodyPr wrap="square" rtlCol="0">
            <a:spAutoFit/>
          </a:bodyPr>
          <a:lstStyle/>
          <a:p>
            <a:r>
              <a:rPr lang="fa-IR" dirty="0" smtClean="0">
                <a:solidFill>
                  <a:srgbClr val="FF0000"/>
                </a:solidFill>
              </a:rPr>
              <a:t>8</a:t>
            </a:r>
            <a:endParaRPr lang="en-US" dirty="0">
              <a:solidFill>
                <a:srgbClr val="FF0000"/>
              </a:solidFill>
            </a:endParaRPr>
          </a:p>
        </p:txBody>
      </p:sp>
      <p:cxnSp>
        <p:nvCxnSpPr>
          <p:cNvPr id="63" name="Straight Arrow Connector 62"/>
          <p:cNvCxnSpPr>
            <a:stCxn id="62" idx="3"/>
          </p:cNvCxnSpPr>
          <p:nvPr/>
        </p:nvCxnSpPr>
        <p:spPr>
          <a:xfrm>
            <a:off x="3207331" y="6134453"/>
            <a:ext cx="121226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Direct Call Window</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541002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896" y="849374"/>
            <a:ext cx="3041703" cy="5868147"/>
          </a:xfrm>
          <a:prstGeom prst="rect">
            <a:avLst/>
          </a:prstGeom>
        </p:spPr>
      </p:pic>
      <p:sp>
        <p:nvSpPr>
          <p:cNvPr id="8" name="TextBox 7"/>
          <p:cNvSpPr txBox="1"/>
          <p:nvPr/>
        </p:nvSpPr>
        <p:spPr>
          <a:xfrm>
            <a:off x="8852360" y="2948866"/>
            <a:ext cx="312906" cy="369332"/>
          </a:xfrm>
          <a:prstGeom prst="rect">
            <a:avLst/>
          </a:prstGeom>
          <a:noFill/>
        </p:spPr>
        <p:txBody>
          <a:bodyPr wrap="none" rtlCol="0">
            <a:spAutoFit/>
          </a:bodyPr>
          <a:lstStyle/>
          <a:p>
            <a:r>
              <a:rPr lang="fa-IR" dirty="0" smtClean="0">
                <a:solidFill>
                  <a:srgbClr val="FF0000"/>
                </a:solidFill>
              </a:rPr>
              <a:t>2</a:t>
            </a:r>
            <a:endParaRPr lang="en-US" dirty="0">
              <a:solidFill>
                <a:srgbClr val="FF0000"/>
              </a:solidFill>
            </a:endParaRPr>
          </a:p>
        </p:txBody>
      </p:sp>
      <p:sp>
        <p:nvSpPr>
          <p:cNvPr id="9" name="Rectangle 8"/>
          <p:cNvSpPr/>
          <p:nvPr/>
        </p:nvSpPr>
        <p:spPr>
          <a:xfrm>
            <a:off x="8848288" y="3224150"/>
            <a:ext cx="312906" cy="369332"/>
          </a:xfrm>
          <a:prstGeom prst="rect">
            <a:avLst/>
          </a:prstGeom>
        </p:spPr>
        <p:txBody>
          <a:bodyPr wrap="none">
            <a:spAutoFit/>
          </a:bodyPr>
          <a:lstStyle/>
          <a:p>
            <a:r>
              <a:rPr lang="fa-IR" dirty="0" smtClean="0">
                <a:solidFill>
                  <a:srgbClr val="FF0000"/>
                </a:solidFill>
              </a:rPr>
              <a:t>3</a:t>
            </a:r>
            <a:endParaRPr lang="en-US" dirty="0">
              <a:solidFill>
                <a:srgbClr val="FF0000"/>
              </a:solidFill>
            </a:endParaRPr>
          </a:p>
        </p:txBody>
      </p:sp>
      <p:cxnSp>
        <p:nvCxnSpPr>
          <p:cNvPr id="15" name="Straight Arrow Connector 14"/>
          <p:cNvCxnSpPr>
            <a:stCxn id="8" idx="1"/>
          </p:cNvCxnSpPr>
          <p:nvPr/>
        </p:nvCxnSpPr>
        <p:spPr>
          <a:xfrm flipH="1">
            <a:off x="8375703" y="3133532"/>
            <a:ext cx="4766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1"/>
          </p:cNvCxnSpPr>
          <p:nvPr/>
        </p:nvCxnSpPr>
        <p:spPr>
          <a:xfrm flipH="1">
            <a:off x="8389558" y="3408816"/>
            <a:ext cx="4587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57200" y="1066800"/>
            <a:ext cx="4505029" cy="5262979"/>
          </a:xfrm>
          <a:prstGeom prst="rect">
            <a:avLst/>
          </a:prstGeom>
        </p:spPr>
        <p:txBody>
          <a:bodyPr wrap="square">
            <a:spAutoFit/>
          </a:bodyPr>
          <a:lstStyle/>
          <a:p>
            <a:pPr algn="just"/>
            <a:r>
              <a:rPr lang="en-US" sz="1400" dirty="0" smtClean="0">
                <a:solidFill>
                  <a:srgbClr val="FF0000"/>
                </a:solidFill>
                <a:latin typeface="Tahoma" pitchFamily="34" charset="0"/>
                <a:ea typeface="Tahoma" pitchFamily="34" charset="0"/>
                <a:cs typeface="Tahoma" pitchFamily="34" charset="0"/>
              </a:rPr>
              <a:t>1- </a:t>
            </a:r>
            <a:r>
              <a:rPr lang="en-US" sz="1400" dirty="0">
                <a:latin typeface="Tahoma" pitchFamily="34" charset="0"/>
                <a:ea typeface="Tahoma" pitchFamily="34" charset="0"/>
                <a:cs typeface="Tahoma" pitchFamily="34" charset="0"/>
              </a:rPr>
              <a:t>Calls Date</a:t>
            </a:r>
            <a:endParaRPr lang="en-US" sz="1400" dirty="0" smtClean="0">
              <a:latin typeface="Tahoma" pitchFamily="34" charset="0"/>
              <a:ea typeface="Tahoma" pitchFamily="34" charset="0"/>
              <a:cs typeface="Tahoma" pitchFamily="34" charset="0"/>
            </a:endParaRPr>
          </a:p>
          <a:p>
            <a:pPr algn="just"/>
            <a:endParaRPr lang="fa-IR" sz="1400" dirty="0" smtClean="0">
              <a:latin typeface="Tahoma" pitchFamily="34" charset="0"/>
              <a:ea typeface="Tahoma" pitchFamily="34" charset="0"/>
              <a:cs typeface="Tahoma" pitchFamily="34" charset="0"/>
            </a:endParaRPr>
          </a:p>
          <a:p>
            <a:pPr algn="just"/>
            <a:r>
              <a:rPr lang="en-US" sz="1400" dirty="0">
                <a:solidFill>
                  <a:srgbClr val="FF0000"/>
                </a:solidFill>
                <a:latin typeface="Tahoma" pitchFamily="34" charset="0"/>
                <a:ea typeface="Tahoma" pitchFamily="34" charset="0"/>
                <a:cs typeface="Tahoma" pitchFamily="34" charset="0"/>
              </a:rPr>
              <a:t>2- </a:t>
            </a:r>
            <a:r>
              <a:rPr lang="en-US" sz="1400" dirty="0">
                <a:latin typeface="Tahoma" pitchFamily="34" charset="0"/>
                <a:ea typeface="Tahoma" pitchFamily="34" charset="0"/>
                <a:cs typeface="Tahoma" pitchFamily="34" charset="0"/>
              </a:rPr>
              <a:t>Received </a:t>
            </a:r>
            <a:r>
              <a:rPr lang="en-US" sz="1400" dirty="0" smtClean="0">
                <a:latin typeface="Tahoma" pitchFamily="34" charset="0"/>
                <a:ea typeface="Tahoma" pitchFamily="34" charset="0"/>
                <a:cs typeface="Tahoma" pitchFamily="34" charset="0"/>
              </a:rPr>
              <a:t>Message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3- </a:t>
            </a:r>
            <a:r>
              <a:rPr lang="en-US" sz="1400" dirty="0" smtClean="0">
                <a:latin typeface="Tahoma" pitchFamily="34" charset="0"/>
                <a:ea typeface="Tahoma" pitchFamily="34" charset="0"/>
                <a:cs typeface="Tahoma" pitchFamily="34" charset="0"/>
              </a:rPr>
              <a:t>Received Call - To know about this person current situation (ONLINE, OFFLINE and </a:t>
            </a:r>
            <a:r>
              <a:rPr lang="en-US" sz="1400" dirty="0" err="1" smtClean="0">
                <a:latin typeface="Tahoma" pitchFamily="34" charset="0"/>
                <a:ea typeface="Tahoma" pitchFamily="34" charset="0"/>
                <a:cs typeface="Tahoma" pitchFamily="34" charset="0"/>
              </a:rPr>
              <a:t>etc</a:t>
            </a:r>
            <a:r>
              <a:rPr lang="en-US" sz="1400" dirty="0" smtClean="0">
                <a:latin typeface="Tahoma" pitchFamily="34" charset="0"/>
                <a:ea typeface="Tahoma" pitchFamily="34" charset="0"/>
                <a:cs typeface="Tahoma" pitchFamily="34" charset="0"/>
              </a:rPr>
              <a:t> ) click on their row.</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4-</a:t>
            </a:r>
            <a:r>
              <a:rPr lang="en-US" sz="1400" dirty="0" smtClean="0">
                <a:latin typeface="Tahoma" pitchFamily="34" charset="0"/>
                <a:ea typeface="Tahoma" pitchFamily="34" charset="0"/>
                <a:cs typeface="Tahoma" pitchFamily="34" charset="0"/>
              </a:rPr>
              <a:t> Sent Call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r>
              <a:rPr lang="en-US" sz="1400" dirty="0" smtClean="0">
                <a:latin typeface="Tahoma" pitchFamily="34" charset="0"/>
                <a:ea typeface="Tahoma" pitchFamily="34" charset="0"/>
                <a:cs typeface="Tahoma" pitchFamily="34" charset="0"/>
              </a:rPr>
              <a:t>.</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5- </a:t>
            </a:r>
            <a:r>
              <a:rPr lang="en-US" sz="1400" dirty="0" smtClean="0">
                <a:latin typeface="Tahoma" pitchFamily="34" charset="0"/>
                <a:ea typeface="Tahoma" pitchFamily="34" charset="0"/>
                <a:cs typeface="Tahoma" pitchFamily="34" charset="0"/>
              </a:rPr>
              <a:t>Missed call </a:t>
            </a:r>
            <a:r>
              <a:rPr lang="en-US" sz="1400" dirty="0">
                <a:latin typeface="Tahoma" pitchFamily="34" charset="0"/>
                <a:ea typeface="Tahoma" pitchFamily="34" charset="0"/>
                <a:cs typeface="Tahoma" pitchFamily="34" charset="0"/>
              </a:rPr>
              <a:t>- To know about this person current situation (ONLINE, OFFLINE </a:t>
            </a:r>
            <a:r>
              <a:rPr lang="en-US" sz="1400" dirty="0" smtClean="0">
                <a:latin typeface="Tahoma" pitchFamily="34" charset="0"/>
                <a:ea typeface="Tahoma" pitchFamily="34" charset="0"/>
                <a:cs typeface="Tahoma" pitchFamily="34" charset="0"/>
              </a:rPr>
              <a:t>and </a:t>
            </a:r>
            <a:r>
              <a:rPr lang="en-US" sz="1400" dirty="0" err="1">
                <a:latin typeface="Tahoma" pitchFamily="34" charset="0"/>
                <a:ea typeface="Tahoma" pitchFamily="34" charset="0"/>
                <a:cs typeface="Tahoma" pitchFamily="34" charset="0"/>
              </a:rPr>
              <a:t>etc</a:t>
            </a:r>
            <a:r>
              <a:rPr lang="en-US" sz="1400" dirty="0">
                <a:latin typeface="Tahoma" pitchFamily="34" charset="0"/>
                <a:ea typeface="Tahoma" pitchFamily="34" charset="0"/>
                <a:cs typeface="Tahoma" pitchFamily="34" charset="0"/>
              </a:rPr>
              <a:t> ) click on their row</a:t>
            </a:r>
            <a:r>
              <a:rPr lang="en-US" sz="1400" dirty="0" smtClean="0">
                <a:latin typeface="Tahoma" pitchFamily="34" charset="0"/>
                <a:ea typeface="Tahoma" pitchFamily="34" charset="0"/>
                <a:cs typeface="Tahoma" pitchFamily="34" charset="0"/>
              </a:rPr>
              <a:t>.</a:t>
            </a:r>
          </a:p>
          <a:p>
            <a:pPr algn="just"/>
            <a:endParaRPr lang="en-US" sz="1400" dirty="0" smtClean="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6- </a:t>
            </a:r>
            <a:r>
              <a:rPr lang="en-US" sz="1400" dirty="0" smtClean="0">
                <a:latin typeface="Tahoma" pitchFamily="34" charset="0"/>
                <a:ea typeface="Tahoma" pitchFamily="34" charset="0"/>
                <a:cs typeface="Tahoma" pitchFamily="34" charset="0"/>
              </a:rPr>
              <a:t>To see Calls of Yesterday, recent week or month click here.</a:t>
            </a:r>
          </a:p>
          <a:p>
            <a:pPr algn="just"/>
            <a:endParaRPr lang="en-US" sz="1400" dirty="0">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7- </a:t>
            </a:r>
            <a:r>
              <a:rPr lang="en-US" sz="1400" dirty="0" smtClean="0">
                <a:latin typeface="Tahoma" pitchFamily="34" charset="0"/>
                <a:ea typeface="Tahoma" pitchFamily="34" charset="0"/>
                <a:cs typeface="Tahoma" pitchFamily="34" charset="0"/>
              </a:rPr>
              <a:t>Time of Call</a:t>
            </a:r>
            <a:endParaRPr lang="en-US" sz="1400" dirty="0">
              <a:latin typeface="Tahoma" pitchFamily="34" charset="0"/>
              <a:ea typeface="Tahoma" pitchFamily="34" charset="0"/>
              <a:cs typeface="Tahoma" pitchFamily="34" charset="0"/>
            </a:endParaRPr>
          </a:p>
          <a:p>
            <a:pPr algn="just"/>
            <a:endParaRPr lang="en-US" sz="1400" dirty="0" smtClean="0">
              <a:solidFill>
                <a:srgbClr val="FF0000"/>
              </a:solidFill>
              <a:latin typeface="Tahoma" pitchFamily="34" charset="0"/>
              <a:ea typeface="Tahoma" pitchFamily="34" charset="0"/>
              <a:cs typeface="Tahoma" pitchFamily="34" charset="0"/>
            </a:endParaRPr>
          </a:p>
          <a:p>
            <a:pPr algn="just"/>
            <a:r>
              <a:rPr lang="en-US" sz="1400" dirty="0" smtClean="0">
                <a:solidFill>
                  <a:srgbClr val="FF0000"/>
                </a:solidFill>
                <a:latin typeface="Tahoma" pitchFamily="34" charset="0"/>
                <a:ea typeface="Tahoma" pitchFamily="34" charset="0"/>
                <a:cs typeface="Tahoma" pitchFamily="34" charset="0"/>
              </a:rPr>
              <a:t>8- </a:t>
            </a:r>
            <a:r>
              <a:rPr lang="en-US" sz="1400" dirty="0" smtClean="0">
                <a:latin typeface="Tahoma" pitchFamily="34" charset="0"/>
                <a:ea typeface="Tahoma" pitchFamily="34" charset="0"/>
                <a:cs typeface="Tahoma" pitchFamily="34" charset="0"/>
              </a:rPr>
              <a:t>Number of Massages</a:t>
            </a:r>
            <a:endParaRPr lang="en-US" sz="1400" dirty="0">
              <a:latin typeface="Tahoma" pitchFamily="34" charset="0"/>
              <a:ea typeface="Tahoma" pitchFamily="34" charset="0"/>
              <a:cs typeface="Tahoma" pitchFamily="34" charset="0"/>
            </a:endParaRPr>
          </a:p>
        </p:txBody>
      </p:sp>
      <p:sp>
        <p:nvSpPr>
          <p:cNvPr id="39" name="Rectangle 38"/>
          <p:cNvSpPr/>
          <p:nvPr/>
        </p:nvSpPr>
        <p:spPr>
          <a:xfrm>
            <a:off x="8834231" y="4038600"/>
            <a:ext cx="312906" cy="369332"/>
          </a:xfrm>
          <a:prstGeom prst="rect">
            <a:avLst/>
          </a:prstGeom>
        </p:spPr>
        <p:txBody>
          <a:bodyPr wrap="none">
            <a:spAutoFit/>
          </a:bodyPr>
          <a:lstStyle/>
          <a:p>
            <a:r>
              <a:rPr lang="fa-IR" dirty="0" smtClean="0">
                <a:solidFill>
                  <a:srgbClr val="FF0000"/>
                </a:solidFill>
              </a:rPr>
              <a:t>6</a:t>
            </a:r>
            <a:endParaRPr lang="en-US" dirty="0"/>
          </a:p>
        </p:txBody>
      </p:sp>
      <p:cxnSp>
        <p:nvCxnSpPr>
          <p:cNvPr id="40" name="Straight Arrow Connector 39"/>
          <p:cNvCxnSpPr>
            <a:stCxn id="39" idx="1"/>
          </p:cNvCxnSpPr>
          <p:nvPr/>
        </p:nvCxnSpPr>
        <p:spPr>
          <a:xfrm flipH="1">
            <a:off x="8027602" y="4223266"/>
            <a:ext cx="8066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852286" y="3508787"/>
            <a:ext cx="321587" cy="369332"/>
          </a:xfrm>
          <a:prstGeom prst="rect">
            <a:avLst/>
          </a:prstGeom>
          <a:noFill/>
        </p:spPr>
        <p:txBody>
          <a:bodyPr wrap="square" rtlCol="0">
            <a:spAutoFit/>
          </a:bodyPr>
          <a:lstStyle/>
          <a:p>
            <a:r>
              <a:rPr lang="fa-IR" dirty="0" smtClean="0">
                <a:solidFill>
                  <a:srgbClr val="FF0000"/>
                </a:solidFill>
              </a:rPr>
              <a:t>4</a:t>
            </a:r>
            <a:endParaRPr lang="en-US" dirty="0">
              <a:solidFill>
                <a:srgbClr val="FF0000"/>
              </a:solidFill>
            </a:endParaRPr>
          </a:p>
        </p:txBody>
      </p:sp>
      <p:cxnSp>
        <p:nvCxnSpPr>
          <p:cNvPr id="57" name="Straight Arrow Connector 56"/>
          <p:cNvCxnSpPr>
            <a:stCxn id="56" idx="1"/>
          </p:cNvCxnSpPr>
          <p:nvPr/>
        </p:nvCxnSpPr>
        <p:spPr>
          <a:xfrm flipH="1">
            <a:off x="8375703" y="3693453"/>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848974" y="2705694"/>
            <a:ext cx="358823" cy="369332"/>
          </a:xfrm>
          <a:prstGeom prst="rect">
            <a:avLst/>
          </a:prstGeom>
          <a:noFill/>
        </p:spPr>
        <p:txBody>
          <a:bodyPr wrap="square" rtlCol="0">
            <a:spAutoFit/>
          </a:bodyPr>
          <a:lstStyle/>
          <a:p>
            <a:r>
              <a:rPr lang="fa-IR" dirty="0" smtClean="0">
                <a:solidFill>
                  <a:srgbClr val="FF0000"/>
                </a:solidFill>
              </a:rPr>
              <a:t>1</a:t>
            </a:r>
            <a:endParaRPr lang="en-US" dirty="0">
              <a:solidFill>
                <a:srgbClr val="FF0000"/>
              </a:solidFill>
            </a:endParaRPr>
          </a:p>
        </p:txBody>
      </p:sp>
      <p:cxnSp>
        <p:nvCxnSpPr>
          <p:cNvPr id="37" name="Straight Arrow Connector 36"/>
          <p:cNvCxnSpPr>
            <a:stCxn id="36" idx="1"/>
          </p:cNvCxnSpPr>
          <p:nvPr/>
        </p:nvCxnSpPr>
        <p:spPr>
          <a:xfrm flipH="1">
            <a:off x="8375703" y="2890360"/>
            <a:ext cx="47327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0"/>
            <a:ext cx="8229600" cy="1143000"/>
          </a:xfrm>
        </p:spPr>
        <p:txBody>
          <a:bodyPr>
            <a:normAutofit/>
          </a:bodyPr>
          <a:lstStyle/>
          <a:p>
            <a:r>
              <a:rPr lang="en-US" sz="2800" b="1" dirty="0" smtClean="0">
                <a:solidFill>
                  <a:srgbClr val="0070C0"/>
                </a:solidFill>
                <a:latin typeface="Times New Roman" pitchFamily="18" charset="0"/>
                <a:cs typeface="Times New Roman" pitchFamily="18" charset="0"/>
              </a:rPr>
              <a:t>Recent Calls Tab</a:t>
            </a:r>
            <a:endParaRPr lang="en-US" sz="2800" b="1" dirty="0">
              <a:latin typeface="Times New Roman" pitchFamily="18" charset="0"/>
              <a:cs typeface="Times New Roman" pitchFamily="18" charset="0"/>
            </a:endParaRPr>
          </a:p>
        </p:txBody>
      </p:sp>
      <p:sp>
        <p:nvSpPr>
          <p:cNvPr id="17" name="TextBox 16"/>
          <p:cNvSpPr txBox="1"/>
          <p:nvPr/>
        </p:nvSpPr>
        <p:spPr>
          <a:xfrm>
            <a:off x="5858248" y="4484432"/>
            <a:ext cx="312906" cy="369332"/>
          </a:xfrm>
          <a:prstGeom prst="rect">
            <a:avLst/>
          </a:prstGeom>
          <a:noFill/>
        </p:spPr>
        <p:txBody>
          <a:bodyPr wrap="none" rtlCol="0">
            <a:spAutoFit/>
          </a:bodyPr>
          <a:lstStyle/>
          <a:p>
            <a:r>
              <a:rPr lang="fa-IR" dirty="0" smtClean="0">
                <a:solidFill>
                  <a:srgbClr val="FF0000"/>
                </a:solidFill>
              </a:rPr>
              <a:t>7</a:t>
            </a:r>
            <a:endParaRPr lang="en-US" dirty="0">
              <a:solidFill>
                <a:srgbClr val="FF0000"/>
              </a:solidFill>
            </a:endParaRPr>
          </a:p>
        </p:txBody>
      </p:sp>
      <p:cxnSp>
        <p:nvCxnSpPr>
          <p:cNvPr id="18" name="Straight Arrow Connector 17"/>
          <p:cNvCxnSpPr>
            <a:stCxn id="17" idx="0"/>
          </p:cNvCxnSpPr>
          <p:nvPr/>
        </p:nvCxnSpPr>
        <p:spPr>
          <a:xfrm flipV="1">
            <a:off x="6014701" y="4051002"/>
            <a:ext cx="0" cy="433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51126" y="4473799"/>
            <a:ext cx="312906" cy="369332"/>
          </a:xfrm>
          <a:prstGeom prst="rect">
            <a:avLst/>
          </a:prstGeom>
          <a:noFill/>
        </p:spPr>
        <p:txBody>
          <a:bodyPr wrap="none" rtlCol="0">
            <a:spAutoFit/>
          </a:bodyPr>
          <a:lstStyle/>
          <a:p>
            <a:r>
              <a:rPr lang="fa-IR" dirty="0" smtClean="0">
                <a:solidFill>
                  <a:srgbClr val="FF0000"/>
                </a:solidFill>
              </a:rPr>
              <a:t>8</a:t>
            </a:r>
            <a:endParaRPr lang="en-US" dirty="0">
              <a:solidFill>
                <a:srgbClr val="FF0000"/>
              </a:solidFill>
            </a:endParaRPr>
          </a:p>
        </p:txBody>
      </p:sp>
      <p:cxnSp>
        <p:nvCxnSpPr>
          <p:cNvPr id="23" name="Straight Arrow Connector 22"/>
          <p:cNvCxnSpPr>
            <a:stCxn id="22" idx="0"/>
          </p:cNvCxnSpPr>
          <p:nvPr/>
        </p:nvCxnSpPr>
        <p:spPr>
          <a:xfrm flipV="1">
            <a:off x="6307579" y="3217258"/>
            <a:ext cx="0" cy="12565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858583" y="3777367"/>
            <a:ext cx="321587" cy="369332"/>
          </a:xfrm>
          <a:prstGeom prst="rect">
            <a:avLst/>
          </a:prstGeom>
          <a:noFill/>
        </p:spPr>
        <p:txBody>
          <a:bodyPr wrap="square" rtlCol="0">
            <a:spAutoFit/>
          </a:bodyPr>
          <a:lstStyle/>
          <a:p>
            <a:r>
              <a:rPr lang="fa-IR" dirty="0" smtClean="0">
                <a:solidFill>
                  <a:srgbClr val="FF0000"/>
                </a:solidFill>
              </a:rPr>
              <a:t>5</a:t>
            </a:r>
            <a:endParaRPr lang="en-US" dirty="0">
              <a:solidFill>
                <a:srgbClr val="FF0000"/>
              </a:solidFill>
            </a:endParaRPr>
          </a:p>
        </p:txBody>
      </p:sp>
      <p:cxnSp>
        <p:nvCxnSpPr>
          <p:cNvPr id="42" name="Straight Arrow Connector 41"/>
          <p:cNvCxnSpPr>
            <a:stCxn id="41" idx="1"/>
          </p:cNvCxnSpPr>
          <p:nvPr/>
        </p:nvCxnSpPr>
        <p:spPr>
          <a:xfrm flipH="1">
            <a:off x="8382000" y="3962033"/>
            <a:ext cx="47658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346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4625</TotalTime>
  <Words>3318</Words>
  <Application>Microsoft Office PowerPoint</Application>
  <PresentationFormat>On-screen Show (4:3)</PresentationFormat>
  <Paragraphs>485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Login Window</vt:lpstr>
      <vt:lpstr>Public Components</vt:lpstr>
      <vt:lpstr>Contact List Tab</vt:lpstr>
      <vt:lpstr>User Status Icon</vt:lpstr>
      <vt:lpstr>Audio Devices Test Window</vt:lpstr>
      <vt:lpstr>Video Devices Test Window</vt:lpstr>
      <vt:lpstr>Bug Report Window</vt:lpstr>
      <vt:lpstr>Direct Call Window</vt:lpstr>
      <vt:lpstr>Recent Calls Tab</vt:lpstr>
      <vt:lpstr>Holding Conference Tab</vt:lpstr>
      <vt:lpstr>Room Status Icon</vt:lpstr>
      <vt:lpstr>Invite People To Conference Slide window</vt:lpstr>
      <vt:lpstr>Conference Participants Control Window</vt:lpstr>
      <vt:lpstr>Room Settings Window</vt:lpstr>
      <vt:lpstr>Participating In Conference Tab</vt:lpstr>
      <vt:lpstr>Joining Room Window</vt:lpstr>
      <vt:lpstr>Dial Pad Tab</vt:lpstr>
      <vt:lpstr>Settings Tab</vt:lpstr>
      <vt:lpstr>Settings Tab – Status</vt:lpstr>
      <vt:lpstr>Settings Tab – Network</vt:lpstr>
      <vt:lpstr>Settings Tab - Devices</vt:lpstr>
      <vt:lpstr>Settings Tab – Video Quality</vt:lpstr>
      <vt:lpstr>Settings Tab - Options</vt:lpstr>
      <vt:lpstr>Settings Tab - Account</vt:lpstr>
      <vt:lpstr>Settings Tab – Product Version</vt:lpstr>
      <vt:lpstr>Conference Window</vt:lpstr>
      <vt:lpstr>Conference Chat Window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راهنمای نرم افزار شوکادسکتاپ</dc:title>
  <dc:creator>Administrator</dc:creator>
  <cp:lastModifiedBy>Administrator</cp:lastModifiedBy>
  <cp:revision>263</cp:revision>
  <dcterms:created xsi:type="dcterms:W3CDTF">2014-06-23T08:21:24Z</dcterms:created>
  <dcterms:modified xsi:type="dcterms:W3CDTF">2014-08-04T11:26:34Z</dcterms:modified>
</cp:coreProperties>
</file>