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69" r:id="rId7"/>
    <p:sldId id="266" r:id="rId8"/>
    <p:sldId id="259" r:id="rId9"/>
    <p:sldId id="260" r:id="rId10"/>
    <p:sldId id="286" r:id="rId11"/>
    <p:sldId id="270" r:id="rId12"/>
    <p:sldId id="271" r:id="rId13"/>
    <p:sldId id="272" r:id="rId14"/>
    <p:sldId id="265" r:id="rId15"/>
    <p:sldId id="262" r:id="rId16"/>
    <p:sldId id="273" r:id="rId17"/>
    <p:sldId id="275" r:id="rId18"/>
    <p:sldId id="276" r:id="rId19"/>
    <p:sldId id="278" r:id="rId20"/>
    <p:sldId id="279" r:id="rId21"/>
    <p:sldId id="280" r:id="rId22"/>
    <p:sldId id="281" r:id="rId23"/>
    <p:sldId id="282" r:id="rId24"/>
    <p:sldId id="283"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p:scale>
          <a:sx n="70" d="100"/>
          <a:sy n="70" d="100"/>
        </p:scale>
        <p:origin x="-132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7/23/2014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05" y="914401"/>
            <a:ext cx="3026296" cy="5785835"/>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031325"/>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
        <p:nvSpPr>
          <p:cNvPr id="18" name="Rectangle 17"/>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17" name="Right Brace 16"/>
          <p:cNvSpPr/>
          <p:nvPr/>
        </p:nvSpPr>
        <p:spPr>
          <a:xfrm>
            <a:off x="3352801" y="1282122"/>
            <a:ext cx="152400" cy="201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6" y="1270000"/>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ight Brace 29"/>
          <p:cNvSpPr/>
          <p:nvPr/>
        </p:nvSpPr>
        <p:spPr>
          <a:xfrm>
            <a:off x="3319569" y="111022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3301921" y="6056300"/>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3296971" y="246203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e 49"/>
          <p:cNvSpPr/>
          <p:nvPr/>
        </p:nvSpPr>
        <p:spPr>
          <a:xfrm>
            <a:off x="3275196" y="2861875"/>
            <a:ext cx="179947" cy="28083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8296" y="15724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9371" y="2525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56296" y="41259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4421" y="6159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8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4800" y="1245114"/>
            <a:ext cx="4953000"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 (با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r>
              <a:rPr lang="fa-IR" sz="1400" dirty="0">
                <a:cs typeface="B Nazanin" pitchFamily="2" charset="-78"/>
              </a:rPr>
              <a:t> (با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اگر دیدن تصویر این فرد در حین جلسه برایتان مهم است و می‌خواهید حتی با ورود افراد دیگربه جلسه، همواره تصویر این فرد را ببینید، روی این دکمه کلیک کنید.</a:t>
            </a:r>
          </a:p>
          <a:p>
            <a:pPr algn="just" rtl="1"/>
            <a:endParaRPr lang="fa-IR" sz="1400" dirty="0" smtClean="0">
              <a:cs typeface="B Nazanin" pitchFamily="2" charset="-78"/>
            </a:endParaRPr>
          </a:p>
          <a:p>
            <a:pPr algn="just" rtl="1"/>
            <a:r>
              <a:rPr lang="en-US" sz="1400" dirty="0" smtClean="0">
                <a:solidFill>
                  <a:srgbClr val="FF0000"/>
                </a:solidFill>
              </a:rPr>
              <a:t>4</a:t>
            </a:r>
            <a:r>
              <a:rPr lang="fa-IR" sz="1400" dirty="0" smtClean="0">
                <a:solidFill>
                  <a:srgbClr val="FF0000"/>
                </a:solidFill>
              </a:rPr>
              <a:t>-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
        <p:nvSpPr>
          <p:cNvPr id="45" name="Right Brace 44"/>
          <p:cNvSpPr/>
          <p:nvPr/>
        </p:nvSpPr>
        <p:spPr>
          <a:xfrm>
            <a:off x="8346375" y="1283525"/>
            <a:ext cx="140525" cy="1130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a:off x="8363200" y="5910987"/>
            <a:ext cx="134222" cy="364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8358251" y="2514600"/>
            <a:ext cx="156466" cy="33563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ight Brace 50"/>
          <p:cNvSpPr/>
          <p:nvPr/>
        </p:nvSpPr>
        <p:spPr>
          <a:xfrm flipH="1">
            <a:off x="3440752" y="2841008"/>
            <a:ext cx="148496" cy="673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172720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9000" y="597089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86752" y="305278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2376"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79120" y="6377227"/>
            <a:ext cx="253968" cy="253968"/>
          </a:xfrm>
          <a:prstGeom prst="rect">
            <a:avLst/>
          </a:prstGeom>
        </p:spPr>
      </p:pic>
      <p:sp>
        <p:nvSpPr>
          <p:cNvPr id="25" name="TextBox 24"/>
          <p:cNvSpPr txBox="1"/>
          <p:nvPr/>
        </p:nvSpPr>
        <p:spPr>
          <a:xfrm>
            <a:off x="3171825" y="394207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3510685" y="4126737"/>
            <a:ext cx="7565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مهمانان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0568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3355144" y="245027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552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7544" y="251397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8510650" y="93805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8516752" y="6019762"/>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a:off x="8511802" y="233152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5627" y="143398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64202" y="239522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9252"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8" name="Right Brace 47"/>
          <p:cNvSpPr/>
          <p:nvPr/>
        </p:nvSpPr>
        <p:spPr>
          <a:xfrm>
            <a:off x="8510650" y="2714500"/>
            <a:ext cx="135374" cy="3240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46024" y="420799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11825" y="37813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51" name="Picture 5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58569" y="3820079"/>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0909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r>
              <a:rPr lang="fa-IR" b="1" dirty="0">
                <a:solidFill>
                  <a:schemeClr val="accent3">
                    <a:lumMod val="50000"/>
                  </a:schemeClr>
                </a:solidFill>
                <a:cs typeface="B Nazanin" pitchFamily="2" charset="-78"/>
              </a:rPr>
              <a:t>انواع روشهای </a:t>
            </a:r>
            <a:r>
              <a:rPr lang="fa-IR" b="1" dirty="0" smtClean="0">
                <a:solidFill>
                  <a:schemeClr val="accent3">
                    <a:lumMod val="50000"/>
                  </a:schemeClr>
                </a:solidFill>
                <a:cs typeface="B Nazanin" pitchFamily="2" charset="-78"/>
              </a:rPr>
              <a:t>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fa-IR" sz="1400" dirty="0" smtClean="0">
              <a:cs typeface="B Nazanin" pitchFamily="2" charset="-78"/>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Brace 17"/>
          <p:cNvSpPr/>
          <p:nvPr/>
        </p:nvSpPr>
        <p:spPr>
          <a:xfrm>
            <a:off x="3331198" y="1078575"/>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3337300" y="616028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6175" y="15745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9800" y="626357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7" name="Picture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40120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جزئیات کیفیت صدا و تصویر هر یک از شرکت 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21" y="985549"/>
            <a:ext cx="2917037" cy="57146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935534"/>
            <a:ext cx="4505029" cy="5693866"/>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با کلیک بر روی این قسمت، نرم‌افزار بسته  می‌شود.</a:t>
            </a:r>
          </a:p>
          <a:p>
            <a:pPr algn="just" rtl="1"/>
            <a:endParaRPr lang="fa-IR" sz="1400" dirty="0">
              <a:cs typeface="B Nazanin" pitchFamily="2" charset="-78"/>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با کلیک بر روی این قسمت، پنجره نرم‌افزار به </a:t>
            </a:r>
            <a:r>
              <a:rPr lang="en-US" sz="1400" dirty="0">
                <a:cs typeface="B Nazanin" pitchFamily="2" charset="-78"/>
              </a:rPr>
              <a:t>Tray Icon</a:t>
            </a:r>
            <a:r>
              <a:rPr lang="fa-IR" sz="1400" dirty="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برای کوچک کردن پنجره نرم‌افزار بر روی این قسمت کلیک کنید.</a:t>
            </a:r>
          </a:p>
          <a:p>
            <a:pPr algn="just" rtl="1"/>
            <a:endParaRPr lang="en-US" sz="1400" dirty="0">
              <a:solidFill>
                <a:srgbClr val="FF0000"/>
              </a:solidFill>
              <a:cs typeface="B Nazanin" pitchFamily="2" charset="-78"/>
            </a:endParaRPr>
          </a:p>
          <a:p>
            <a:pPr algn="just" rtl="1"/>
            <a:r>
              <a:rPr lang="fa-IR" sz="1400" dirty="0">
                <a:solidFill>
                  <a:srgbClr val="FF0000"/>
                </a:solidFill>
              </a:rPr>
              <a:t>4-</a:t>
            </a:r>
            <a:r>
              <a:rPr lang="fa-IR" sz="1400" dirty="0">
                <a:cs typeface="B Nazanin" pitchFamily="2" charset="-78"/>
              </a:rPr>
              <a:t> بخش مربوط به برقراری تماس تصویری فقط بین دو نفر</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بخش مربوط به تشکیل جلسه‌ی چند نفره و یا حضور فرد در چنین جلسه</a:t>
            </a:r>
          </a:p>
          <a:p>
            <a:pPr algn="just" rtl="1"/>
            <a:endParaRPr lang="en-US" sz="1400" dirty="0">
              <a:solidFill>
                <a:srgbClr val="FF0000"/>
              </a:solidFill>
            </a:endParaRPr>
          </a:p>
          <a:p>
            <a:pPr algn="just" rtl="1"/>
            <a:r>
              <a:rPr lang="fa-IR" sz="1400" dirty="0">
                <a:solidFill>
                  <a:srgbClr val="FF0000"/>
                </a:solidFill>
              </a:rPr>
              <a:t>6-</a:t>
            </a:r>
            <a:r>
              <a:rPr lang="fa-IR" sz="1400" dirty="0">
                <a:cs typeface="B Nazanin" pitchFamily="2" charset="-78"/>
              </a:rPr>
              <a:t> بخش مربوط به تماس‌های خاص (تماس به شماره افراد، تماس بین سازمانی و تماس با دستگاه‌های قدیمی)</a:t>
            </a:r>
          </a:p>
          <a:p>
            <a:pPr algn="just" rtl="1"/>
            <a:endParaRPr lang="en-US" sz="1400" dirty="0">
              <a:solidFill>
                <a:srgbClr val="FF0000"/>
              </a:solidFill>
            </a:endParaRPr>
          </a:p>
          <a:p>
            <a:pPr algn="just" rtl="1"/>
            <a:r>
              <a:rPr lang="fa-IR" sz="1400" dirty="0">
                <a:solidFill>
                  <a:srgbClr val="FF0000"/>
                </a:solidFill>
              </a:rPr>
              <a:t>7-</a:t>
            </a:r>
            <a:r>
              <a:rPr lang="fa-IR" sz="1400" dirty="0">
                <a:solidFill>
                  <a:srgbClr val="FF0000"/>
                </a:solidFill>
                <a:cs typeface="B Nazanin" pitchFamily="2" charset="-78"/>
              </a:rPr>
              <a:t> </a:t>
            </a:r>
            <a:r>
              <a:rPr lang="fa-IR" sz="1400" dirty="0">
                <a:cs typeface="B Nazanin" pitchFamily="2" charset="-78"/>
              </a:rPr>
              <a:t>بخش مربوط به تنظیمات نرم افزار</a:t>
            </a:r>
          </a:p>
          <a:p>
            <a:pPr algn="just" rtl="1"/>
            <a:endParaRPr lang="fa-IR" sz="1400" dirty="0">
              <a:cs typeface="B Nazanin" pitchFamily="2" charset="-78"/>
            </a:endParaRPr>
          </a:p>
          <a:p>
            <a:pPr algn="just" rtl="1"/>
            <a:r>
              <a:rPr lang="fa-IR" sz="1400" dirty="0">
                <a:solidFill>
                  <a:srgbClr val="FF0000"/>
                </a:solidFill>
              </a:rPr>
              <a:t>8- </a:t>
            </a:r>
            <a:r>
              <a:rPr lang="fa-IR" sz="1400" dirty="0">
                <a:cs typeface="B Nazanin" pitchFamily="2" charset="-78"/>
              </a:rPr>
              <a:t>کیفیت ارتباط شبکه‌تان با مرکز داده‌ی شوکا در هر لحظه توسط این آنتن کوچک نمایش داده می‌شود.</a:t>
            </a:r>
          </a:p>
          <a:p>
            <a:pPr algn="just" rtl="1"/>
            <a:endParaRPr lang="fa-IR" sz="1400" dirty="0">
              <a:cs typeface="B Nazanin" pitchFamily="2" charset="-78"/>
            </a:endParaRPr>
          </a:p>
          <a:p>
            <a:pPr algn="just" rtl="1"/>
            <a:r>
              <a:rPr lang="fa-IR" sz="1400" dirty="0">
                <a:solidFill>
                  <a:srgbClr val="FF0000"/>
                </a:solidFill>
              </a:rPr>
              <a:t>9- </a:t>
            </a:r>
            <a:r>
              <a:rPr lang="fa-IR" sz="1400" dirty="0">
                <a:cs typeface="B Nazanin" pitchFamily="2" charset="-78"/>
              </a:rPr>
              <a:t>برای اطمینان یافتن از صحت کارکرد میکروفون، بلندگو و دوربین‌تان بر روی این قسمت کلیک کنید.</a:t>
            </a:r>
          </a:p>
          <a:p>
            <a:pPr algn="just" rtl="1"/>
            <a:endParaRPr lang="fa-IR" sz="1400" dirty="0">
              <a:cs typeface="B Nazanin" pitchFamily="2" charset="-78"/>
            </a:endParaRPr>
          </a:p>
          <a:p>
            <a:pPr algn="just" rtl="1"/>
            <a:r>
              <a:rPr lang="fa-IR" sz="1400" dirty="0">
                <a:solidFill>
                  <a:srgbClr val="FF0000"/>
                </a:solidFill>
              </a:rPr>
              <a:t>10- </a:t>
            </a:r>
            <a:r>
              <a:rPr lang="fa-IR" sz="1400" dirty="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p>
        </p:txBody>
      </p:sp>
      <p:sp>
        <p:nvSpPr>
          <p:cNvPr id="56" name="TextBox 55"/>
          <p:cNvSpPr txBox="1"/>
          <p:nvPr/>
        </p:nvSpPr>
        <p:spPr>
          <a:xfrm>
            <a:off x="2994764" y="5434805"/>
            <a:ext cx="287124"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fa-IR" dirty="0" smtClean="0">
                <a:solidFill>
                  <a:srgbClr val="FF0000"/>
                </a:solidFill>
              </a:rPr>
              <a:t>10</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86465" y="5434805"/>
            <a:ext cx="36873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73" name="Straight Arrow Connector 72"/>
          <p:cNvCxnSpPr>
            <a:stCxn id="72" idx="2"/>
          </p:cNvCxnSpPr>
          <p:nvPr/>
        </p:nvCxnSpPr>
        <p:spPr>
          <a:xfrm>
            <a:off x="2270830"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218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3766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380" y="997424"/>
            <a:ext cx="2990620"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92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743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58984"/>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42026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383975"/>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52800" y="6126638"/>
            <a:ext cx="141516" cy="3775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53329" y="1219200"/>
            <a:ext cx="6166671" cy="3754874"/>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مشاهده‌ی) پیام‌های متنی اعضای جلسه، بر روی این قسمت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a:t>
            </a:r>
            <a:r>
              <a:rPr lang="fa-IR" sz="1400" dirty="0">
                <a:solidFill>
                  <a:schemeClr val="bg1"/>
                </a:solidFill>
                <a:cs typeface="B Nazanin" pitchFamily="2" charset="-78"/>
              </a:rPr>
              <a:t>نمایش پنجره </a:t>
            </a:r>
            <a:r>
              <a:rPr lang="fa-IR" sz="1400" dirty="0" smtClean="0">
                <a:solidFill>
                  <a:schemeClr val="bg1"/>
                </a:solidFill>
                <a:cs typeface="B Nazanin" pitchFamily="2" charset="-78"/>
              </a:rPr>
              <a:t>کنفرانس در حالت تمام- صفحه یا خارج نمودن آن از این حالت،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کردن بر روی تصویر دوربین،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بر روی این قسمت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نحوه‌ی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9492" y="976952"/>
            <a:ext cx="2942514" cy="571086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61208"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p>
        </p:txBody>
      </p:sp>
      <p:sp>
        <p:nvSpPr>
          <p:cNvPr id="39" name="Rectangle 38"/>
          <p:cNvSpPr/>
          <p:nvPr/>
        </p:nvSpPr>
        <p:spPr>
          <a:xfrm>
            <a:off x="3670274" y="396293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2816334" y="4147601"/>
            <a:ext cx="8539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Right Brace 139"/>
          <p:cNvSpPr/>
          <p:nvPr/>
        </p:nvSpPr>
        <p:spPr>
          <a:xfrm>
            <a:off x="3352801" y="1045192"/>
            <a:ext cx="152400" cy="1242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Right Brace 140"/>
          <p:cNvSpPr/>
          <p:nvPr/>
        </p:nvSpPr>
        <p:spPr>
          <a:xfrm>
            <a:off x="3335153"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6" y="155124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1450" y="620959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6" name="Picture 2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 ها</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64482" y="1322913"/>
            <a:ext cx="2626718" cy="32039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9154" y="1320897"/>
            <a:ext cx="2532266" cy="3102229"/>
          </a:xfrm>
          <a:prstGeom prst="rect">
            <a:avLst/>
          </a:prstGeom>
        </p:spPr>
      </p:pic>
      <p:sp>
        <p:nvSpPr>
          <p:cNvPr id="7" name="TextBox 6"/>
          <p:cNvSpPr txBox="1"/>
          <p:nvPr/>
        </p:nvSpPr>
        <p:spPr>
          <a:xfrm>
            <a:off x="5948238" y="1703696"/>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5169122" y="1888362"/>
            <a:ext cx="779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944796" y="24656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4953000" y="2650362"/>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4796" y="274122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4953000" y="2925886"/>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44796" y="3646224"/>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4953000" y="3830890"/>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1722527"/>
            <a:ext cx="338860" cy="369332"/>
          </a:xfrm>
          <a:prstGeom prst="rect">
            <a:avLst/>
          </a:prstGeom>
          <a:noFill/>
        </p:spPr>
        <p:txBody>
          <a:bodyPr wrap="square" rtlCol="0">
            <a:spAutoFit/>
          </a:bodyPr>
          <a:lstStyle/>
          <a:p>
            <a:r>
              <a:rPr lang="en-US" dirty="0" smtClean="0">
                <a:solidFill>
                  <a:srgbClr val="FF0000"/>
                </a:solidFill>
              </a:rPr>
              <a:t>6</a:t>
            </a:r>
            <a:endParaRPr lang="en-US" dirty="0">
              <a:solidFill>
                <a:srgbClr val="FF0000"/>
              </a:solidFill>
            </a:endParaRPr>
          </a:p>
        </p:txBody>
      </p:sp>
      <p:cxnSp>
        <p:nvCxnSpPr>
          <p:cNvPr id="22" name="Straight Arrow Connector 21"/>
          <p:cNvCxnSpPr>
            <a:stCxn id="21" idx="3"/>
          </p:cNvCxnSpPr>
          <p:nvPr/>
        </p:nvCxnSpPr>
        <p:spPr>
          <a:xfrm>
            <a:off x="338860" y="1907193"/>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0" y="2754868"/>
            <a:ext cx="338860" cy="369332"/>
          </a:xfrm>
          <a:prstGeom prst="rect">
            <a:avLst/>
          </a:prstGeom>
          <a:noFill/>
        </p:spPr>
        <p:txBody>
          <a:bodyPr wrap="square" rtlCol="0">
            <a:spAutoFit/>
          </a:bodyPr>
          <a:lstStyle/>
          <a:p>
            <a:r>
              <a:rPr lang="en-US" dirty="0" smtClean="0">
                <a:solidFill>
                  <a:srgbClr val="FF0000"/>
                </a:solidFill>
              </a:rPr>
              <a:t>8</a:t>
            </a:r>
            <a:endParaRPr lang="en-US" dirty="0">
              <a:solidFill>
                <a:srgbClr val="FF0000"/>
              </a:solidFill>
            </a:endParaRPr>
          </a:p>
        </p:txBody>
      </p:sp>
      <p:cxnSp>
        <p:nvCxnSpPr>
          <p:cNvPr id="26" name="Straight Arrow Connector 25"/>
          <p:cNvCxnSpPr>
            <a:stCxn id="25" idx="3"/>
          </p:cNvCxnSpPr>
          <p:nvPr/>
        </p:nvCxnSpPr>
        <p:spPr>
          <a:xfrm>
            <a:off x="338860" y="2939534"/>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0" y="2223448"/>
            <a:ext cx="338860" cy="369332"/>
          </a:xfrm>
          <a:prstGeom prst="rect">
            <a:avLst/>
          </a:prstGeom>
          <a:noFill/>
        </p:spPr>
        <p:txBody>
          <a:bodyPr wrap="square" rtlCol="0">
            <a:spAutoFit/>
          </a:bodyPr>
          <a:lstStyle/>
          <a:p>
            <a:r>
              <a:rPr lang="en-US" dirty="0" smtClean="0">
                <a:solidFill>
                  <a:srgbClr val="FF0000"/>
                </a:solidFill>
              </a:rPr>
              <a:t>7</a:t>
            </a:r>
            <a:endParaRPr lang="en-US" dirty="0">
              <a:solidFill>
                <a:srgbClr val="FF0000"/>
              </a:solidFill>
            </a:endParaRPr>
          </a:p>
        </p:txBody>
      </p:sp>
      <p:cxnSp>
        <p:nvCxnSpPr>
          <p:cNvPr id="28" name="Straight Arrow Connector 27"/>
          <p:cNvCxnSpPr>
            <a:stCxn id="27" idx="3"/>
          </p:cNvCxnSpPr>
          <p:nvPr/>
        </p:nvCxnSpPr>
        <p:spPr>
          <a:xfrm>
            <a:off x="338860" y="2408114"/>
            <a:ext cx="8587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44796" y="1306033"/>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5558680" y="1490699"/>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283655" y="935534"/>
            <a:ext cx="2488573" cy="590931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میکروفن، بر روی این دکمه کلیک 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a:t>
            </a:r>
            <a:r>
              <a:rPr lang="fa-IR" sz="1400" dirty="0" smtClean="0">
                <a:cs typeface="B Nazanin" pitchFamily="2" charset="-78"/>
              </a:rPr>
              <a:t>اگر میکروفون سالم باشد، </a:t>
            </a:r>
            <a:r>
              <a:rPr lang="fa-IR" sz="1400" dirty="0" smtClean="0">
                <a:cs typeface="B Nazanin" pitchFamily="2" charset="-78"/>
              </a:rPr>
              <a:t>شدت </a:t>
            </a:r>
            <a:r>
              <a:rPr lang="fa-IR" sz="1400" dirty="0" smtClean="0">
                <a:cs typeface="B Nazanin" pitchFamily="2" charset="-78"/>
              </a:rPr>
              <a:t>صدای دریافتی میکروفن در هر لحظه بر روی این نوار نشان داده می‌شود.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بر روی این دکمه 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پنجره</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با کلیک بر روی 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پنجره نمایش ویدئوی دوربین</a:t>
            </a:r>
            <a:endParaRPr lang="fa-IR" sz="1400" dirty="0">
              <a:cs typeface="B Nazanin" pitchFamily="2" charset="-78"/>
            </a:endParaRPr>
          </a:p>
        </p:txBody>
      </p:sp>
      <p:sp>
        <p:nvSpPr>
          <p:cNvPr id="31" name="Rectangle 30"/>
          <p:cNvSpPr/>
          <p:nvPr/>
        </p:nvSpPr>
        <p:spPr>
          <a:xfrm>
            <a:off x="519154" y="4876800"/>
            <a:ext cx="5232584" cy="1169551"/>
          </a:xfrm>
          <a:prstGeom prst="rect">
            <a:avLst/>
          </a:prstGeom>
        </p:spPr>
        <p:txBody>
          <a:bodyPr wrap="square">
            <a:spAutoFit/>
          </a:bodyPr>
          <a:lstStyle/>
          <a:p>
            <a:pPr algn="just" rtl="1"/>
            <a:r>
              <a:rPr lang="fa-IR" sz="1400" b="1" dirty="0" smtClean="0">
                <a:solidFill>
                  <a:srgbClr val="7030A0"/>
                </a:solidFill>
                <a:cs typeface="B Nazanin" pitchFamily="2" charset="-78"/>
              </a:rPr>
              <a:t>اگر دستگاه‌ها در این بخش درست کار نمی‌کنند</a:t>
            </a:r>
            <a:r>
              <a:rPr lang="fa-IR" sz="1400" dirty="0" smtClean="0">
                <a:cs typeface="B Nazanin" pitchFamily="2" charset="-78"/>
              </a:rPr>
              <a:t>: اتصالات سخت افزاری </a:t>
            </a:r>
            <a:r>
              <a:rPr lang="fa-IR" sz="1400" dirty="0">
                <a:cs typeface="B Nazanin" pitchFamily="2" charset="-78"/>
              </a:rPr>
              <a:t>ی</a:t>
            </a:r>
            <a:r>
              <a:rPr lang="fa-IR" sz="1400" dirty="0" smtClean="0">
                <a:cs typeface="B Nazanin" pitchFamily="2" charset="-78"/>
              </a:rPr>
              <a:t>ا نصب نرم‌افزاری را بررسی کنید.</a:t>
            </a:r>
          </a:p>
          <a:p>
            <a:pPr algn="just" rtl="1"/>
            <a:endParaRPr lang="fa-IR" sz="1400" dirty="0" smtClean="0">
              <a:cs typeface="B Nazanin" pitchFamily="2" charset="-78"/>
            </a:endParaRPr>
          </a:p>
          <a:p>
            <a:pPr algn="just" rtl="1"/>
            <a:r>
              <a:rPr lang="fa-IR" sz="1400" b="1" dirty="0" smtClean="0">
                <a:solidFill>
                  <a:srgbClr val="7030A0"/>
                </a:solidFill>
                <a:cs typeface="B Nazanin" pitchFamily="2" charset="-78"/>
              </a:rPr>
              <a:t>اگر دستگاه‌ها در این بخش درست کار می‌کنند اما در حین کنفرانس کار نمی‌کنند</a:t>
            </a:r>
            <a:r>
              <a:rPr lang="fa-IR" sz="1400" dirty="0" smtClean="0">
                <a:cs typeface="B Nazanin" pitchFamily="2" charset="-78"/>
              </a:rPr>
              <a:t>: وارد سربرگ تنظیمات شوید چرا که ممکن است دستگاه موردنظرتان انتخاب نشده 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90255"/>
            <a:ext cx="3000794" cy="4220164"/>
          </a:xfrm>
          <a:prstGeom prst="rect">
            <a:avLst/>
          </a:prstGeom>
        </p:spPr>
      </p:pic>
      <p:sp>
        <p:nvSpPr>
          <p:cNvPr id="5" name="TextBox 4"/>
          <p:cNvSpPr txBox="1"/>
          <p:nvPr/>
        </p:nvSpPr>
        <p:spPr>
          <a:xfrm>
            <a:off x="3675990" y="3010265"/>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194931"/>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48145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66611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9624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41470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41960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6042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825" y="900475"/>
            <a:ext cx="5208595" cy="578632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8690868" y="104997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a:off x="8685095" y="600792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p:cNvSpPr/>
          <p:nvPr/>
        </p:nvSpPr>
        <p:spPr>
          <a:xfrm>
            <a:off x="8686800" y="2362200"/>
            <a:ext cx="168342" cy="3634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43268" y="1536129"/>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61062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232276" y="3707073"/>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9"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79020" y="3745852"/>
            <a:ext cx="253968" cy="253968"/>
          </a:xfrm>
          <a:prstGeom prst="rect">
            <a:avLst/>
          </a:prstGeom>
        </p:spPr>
      </p:pic>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8974" y="963304"/>
            <a:ext cx="2971556" cy="5676315"/>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fa-IR" dirty="0" smtClean="0">
                <a:solidFill>
                  <a:srgbClr val="FF0000"/>
                </a:solidFill>
              </a:rPr>
              <a:t>5</a:t>
            </a:r>
            <a:endParaRPr lang="en-US" dirty="0"/>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1" name="Right Brace 20"/>
          <p:cNvSpPr/>
          <p:nvPr/>
        </p:nvSpPr>
        <p:spPr>
          <a:xfrm>
            <a:off x="3375398" y="1044656"/>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3357750" y="603167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3352800" y="244928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33900" y="151893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8500" y="25129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5"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0" name="Picture 2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3" name="Rectangle 22"/>
          <p:cNvSpPr/>
          <p:nvPr/>
        </p:nvSpPr>
        <p:spPr>
          <a:xfrm>
            <a:off x="4283986" y="1248747"/>
            <a:ext cx="4505029" cy="3323987"/>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تماس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تماس ارسالی توسط شما (موفق یا ناموفق)</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a:t>
            </a:r>
            <a:r>
              <a:rPr lang="fa-IR" sz="1400" dirty="0">
                <a:cs typeface="B Nazanin" pitchFamily="2" charset="-78"/>
              </a:rPr>
              <a:t>کلیک 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fa-IR" sz="1400" dirty="0">
                <a:solidFill>
                  <a:srgbClr val="FF0000"/>
                </a:solidFill>
              </a:rPr>
              <a:t>5- </a:t>
            </a:r>
            <a:r>
              <a:rPr lang="fa-IR" sz="1400" dirty="0" smtClean="0">
                <a:cs typeface="B Nazanin" pitchFamily="2" charset="-78"/>
              </a:rPr>
              <a:t>برای مشاهده‌ی تماس‌های دیروز، هفته‌ی گذشته یا ماه اخیر بر روی این قسمت کلیک کنید.</a:t>
            </a:r>
            <a:endParaRPr lang="fa-IR" sz="1400" dirty="0">
              <a:cs typeface="B Nazanin" pitchFamily="2" charset="-78"/>
            </a:endParaRPr>
          </a:p>
        </p:txBody>
      </p: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886792" y="4893091"/>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2"/>
          </p:cNvCxnSpPr>
          <p:nvPr/>
        </p:nvCxnSpPr>
        <p:spPr>
          <a:xfrm>
            <a:off x="2043245" y="5262423"/>
            <a:ext cx="0" cy="42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ight Brace 51"/>
          <p:cNvSpPr/>
          <p:nvPr/>
        </p:nvSpPr>
        <p:spPr>
          <a:xfrm>
            <a:off x="3302123" y="1032823"/>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ight Brace 52"/>
          <p:cNvSpPr/>
          <p:nvPr/>
        </p:nvSpPr>
        <p:spPr>
          <a:xfrm>
            <a:off x="3313998"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4648" y="149992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5948" y="619772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4025238" y="914400"/>
            <a:ext cx="4763777" cy="547842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p>
          <a:p>
            <a:pPr algn="just" rtl="1"/>
            <a:endParaRPr lang="en-US" sz="1400" dirty="0" smtClean="0">
              <a:solidFill>
                <a:srgbClr val="FF0000"/>
              </a:solidFill>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p>
          <a:p>
            <a:pPr algn="just" rtl="1"/>
            <a:endParaRPr lang="fa-IR" sz="1400" dirty="0">
              <a:solidFill>
                <a:srgbClr val="FF0000"/>
              </a:solidFill>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p>
          <a:p>
            <a:pPr algn="just" rtl="1"/>
            <a:endParaRPr lang="fa-IR" sz="1400" dirty="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p>
          <a:p>
            <a:pPr algn="just" rtl="1"/>
            <a:endParaRPr lang="fa-IR" sz="1400" dirty="0">
              <a:cs typeface="B Nazanin" pitchFamily="2" charset="-78"/>
            </a:endParaRP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p>
          <a:p>
            <a:pPr algn="just" rtl="1"/>
            <a:endParaRPr lang="fa-IR" sz="1400" dirty="0">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
        <p:nvSpPr>
          <p:cNvPr id="31" name="Rectangle 30"/>
          <p:cNvSpPr/>
          <p:nvPr/>
        </p:nvSpPr>
        <p:spPr>
          <a:xfrm>
            <a:off x="3596951" y="63820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4" name="Picture 3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82000"/>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3451</TotalTime>
  <Words>4342</Words>
  <Application>Microsoft Office PowerPoint</Application>
  <PresentationFormat>On-screen Show (4:3)</PresentationFormat>
  <Paragraphs>485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 ها</vt:lpstr>
      <vt:lpstr>راهنمای پنجره ارسال گزارش خطا</vt:lpstr>
      <vt:lpstr>راهنمای پنجره تماس مستقیم</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177</cp:revision>
  <dcterms:created xsi:type="dcterms:W3CDTF">2014-06-23T08:21:24Z</dcterms:created>
  <dcterms:modified xsi:type="dcterms:W3CDTF">2014-07-23T08:39:24Z</dcterms:modified>
</cp:coreProperties>
</file>