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59" r:id="rId6"/>
    <p:sldId id="261" r:id="rId7"/>
    <p:sldId id="265" r:id="rId8"/>
    <p:sldId id="266" r:id="rId9"/>
    <p:sldId id="267" r:id="rId10"/>
    <p:sldId id="268" r:id="rId11"/>
    <p:sldId id="262" r:id="rId12"/>
    <p:sldId id="264" r:id="rId13"/>
    <p:sldId id="263"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73"/>
  </p:normalViewPr>
  <p:slideViewPr>
    <p:cSldViewPr snapToGrid="0">
      <p:cViewPr varScale="1">
        <p:scale>
          <a:sx n="115" d="100"/>
          <a:sy n="115" d="100"/>
        </p:scale>
        <p:origin x="10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1/22/25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1/22/25</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4A702-5E96-5D04-BB32-8787AA937DEC}"/>
              </a:ext>
            </a:extLst>
          </p:cNvPr>
          <p:cNvSpPr>
            <a:spLocks noGrp="1"/>
          </p:cNvSpPr>
          <p:nvPr>
            <p:ph type="ctrTitle"/>
          </p:nvPr>
        </p:nvSpPr>
        <p:spPr/>
        <p:txBody>
          <a:bodyPr/>
          <a:lstStyle/>
          <a:p>
            <a:r>
              <a:rPr lang="en-US" dirty="0"/>
              <a:t>Data Analysis</a:t>
            </a:r>
          </a:p>
        </p:txBody>
      </p:sp>
      <p:sp>
        <p:nvSpPr>
          <p:cNvPr id="3" name="Subtitle 2">
            <a:extLst>
              <a:ext uri="{FF2B5EF4-FFF2-40B4-BE49-F238E27FC236}">
                <a16:creationId xmlns:a16="http://schemas.microsoft.com/office/drawing/2014/main" id="{973BAB2A-39B2-1EAE-11F1-8677C3D8AC0B}"/>
              </a:ext>
            </a:extLst>
          </p:cNvPr>
          <p:cNvSpPr>
            <a:spLocks noGrp="1"/>
          </p:cNvSpPr>
          <p:nvPr>
            <p:ph type="subTitle" idx="1"/>
          </p:nvPr>
        </p:nvSpPr>
        <p:spPr/>
        <p:txBody>
          <a:bodyPr/>
          <a:lstStyle/>
          <a:p>
            <a:r>
              <a:rPr lang="en-US" dirty="0"/>
              <a:t>Mina Badri</a:t>
            </a:r>
          </a:p>
        </p:txBody>
      </p:sp>
    </p:spTree>
    <p:extLst>
      <p:ext uri="{BB962C8B-B14F-4D97-AF65-F5344CB8AC3E}">
        <p14:creationId xmlns:p14="http://schemas.microsoft.com/office/powerpoint/2010/main" val="33383931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935940-2089-3EC8-6826-C10959830227}"/>
              </a:ext>
            </a:extLst>
          </p:cNvPr>
          <p:cNvSpPr>
            <a:spLocks noGrp="1"/>
          </p:cNvSpPr>
          <p:nvPr>
            <p:ph idx="1"/>
          </p:nvPr>
        </p:nvSpPr>
        <p:spPr>
          <a:xfrm>
            <a:off x="2477699" y="349405"/>
            <a:ext cx="8915400" cy="1245219"/>
          </a:xfrm>
        </p:spPr>
        <p:txBody>
          <a:bodyPr/>
          <a:lstStyle/>
          <a:p>
            <a:r>
              <a:rPr lang="en-US" b="0" dirty="0">
                <a:solidFill>
                  <a:schemeClr val="tx1"/>
                </a:solidFill>
                <a:effectLst/>
                <a:latin typeface="Times New Roman" panose="02020603050405020304" pitchFamily="18" charset="0"/>
                <a:cs typeface="Times New Roman" panose="02020603050405020304" pitchFamily="18" charset="0"/>
              </a:rPr>
              <a:t>Comparing journey type shows us, that multi stop orders are more probable to have errands:</a:t>
            </a:r>
          </a:p>
          <a:p>
            <a:pPr marL="0" indent="0">
              <a:buNone/>
            </a:pPr>
            <a:endParaRPr lang="en-US" dirty="0"/>
          </a:p>
        </p:txBody>
      </p:sp>
      <p:graphicFrame>
        <p:nvGraphicFramePr>
          <p:cNvPr id="4" name="Table 3">
            <a:extLst>
              <a:ext uri="{FF2B5EF4-FFF2-40B4-BE49-F238E27FC236}">
                <a16:creationId xmlns:a16="http://schemas.microsoft.com/office/drawing/2014/main" id="{802B4AC2-419C-0D9C-05A8-3790C373C562}"/>
              </a:ext>
            </a:extLst>
          </p:cNvPr>
          <p:cNvGraphicFramePr>
            <a:graphicFrameLocks noGrp="1"/>
          </p:cNvGraphicFramePr>
          <p:nvPr>
            <p:extLst>
              <p:ext uri="{D42A27DB-BD31-4B8C-83A1-F6EECF244321}">
                <p14:modId xmlns:p14="http://schemas.microsoft.com/office/powerpoint/2010/main" val="1381806590"/>
              </p:ext>
            </p:extLst>
          </p:nvPr>
        </p:nvGraphicFramePr>
        <p:xfrm>
          <a:off x="2477699" y="1945640"/>
          <a:ext cx="8128000" cy="14833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922070216"/>
                    </a:ext>
                  </a:extLst>
                </a:gridCol>
                <a:gridCol w="4064000">
                  <a:extLst>
                    <a:ext uri="{9D8B030D-6E8A-4147-A177-3AD203B41FA5}">
                      <a16:colId xmlns:a16="http://schemas.microsoft.com/office/drawing/2014/main" val="3824092165"/>
                    </a:ext>
                  </a:extLst>
                </a:gridCol>
              </a:tblGrid>
              <a:tr h="370840">
                <a:tc>
                  <a:txBody>
                    <a:bodyPr/>
                    <a:lstStyle/>
                    <a:p>
                      <a:r>
                        <a:rPr lang="en-US" sz="1800" b="0" kern="1200" dirty="0" err="1">
                          <a:solidFill>
                            <a:schemeClr val="tx1"/>
                          </a:solidFill>
                          <a:effectLst/>
                          <a:latin typeface="Times New Roman" panose="02020603050405020304" pitchFamily="18" charset="0"/>
                          <a:ea typeface="+mn-ea"/>
                          <a:cs typeface="Times New Roman" panose="02020603050405020304" pitchFamily="18" charset="0"/>
                        </a:rPr>
                        <a:t>Journey_Type_ID</a:t>
                      </a:r>
                      <a:r>
                        <a:rPr lang="en-US" sz="1800" b="0" kern="1200" dirty="0">
                          <a:solidFill>
                            <a:schemeClr val="tx1"/>
                          </a:solidFill>
                          <a:effectLst/>
                          <a:latin typeface="Times New Roman" panose="02020603050405020304" pitchFamily="18" charset="0"/>
                          <a:ea typeface="+mn-ea"/>
                          <a:cs typeface="Times New Roman" panose="02020603050405020304" pitchFamily="18" charset="0"/>
                        </a:rPr>
                        <a:t> </a:t>
                      </a:r>
                    </a:p>
                  </a:txBody>
                  <a:tcPr/>
                </a:tc>
                <a:tc>
                  <a:txBody>
                    <a:bodyPr/>
                    <a:lstStyle/>
                    <a:p>
                      <a:r>
                        <a:rPr lang="en-US" sz="1800" b="0" kern="1200" dirty="0">
                          <a:solidFill>
                            <a:schemeClr val="tx1"/>
                          </a:solidFill>
                          <a:effectLst/>
                          <a:latin typeface="Times New Roman" panose="02020603050405020304" pitchFamily="18" charset="0"/>
                          <a:ea typeface="+mn-ea"/>
                          <a:cs typeface="Times New Roman" panose="02020603050405020304" pitchFamily="18" charset="0"/>
                        </a:rPr>
                        <a:t>Count</a:t>
                      </a:r>
                    </a:p>
                  </a:txBody>
                  <a:tcPr/>
                </a:tc>
                <a:extLst>
                  <a:ext uri="{0D108BD9-81ED-4DB2-BD59-A6C34878D82A}">
                    <a16:rowId xmlns:a16="http://schemas.microsoft.com/office/drawing/2014/main" val="2712987545"/>
                  </a:ext>
                </a:extLst>
              </a:tr>
              <a:tr h="370840">
                <a:tc>
                  <a:txBody>
                    <a:bodyPr/>
                    <a:lstStyle/>
                    <a:p>
                      <a:r>
                        <a:rPr lang="en-US" sz="1800" b="0" kern="1200" dirty="0" err="1">
                          <a:solidFill>
                            <a:schemeClr val="tx1"/>
                          </a:solidFill>
                          <a:effectLst/>
                          <a:latin typeface="Times New Roman" panose="02020603050405020304" pitchFamily="18" charset="0"/>
                          <a:ea typeface="+mn-ea"/>
                          <a:cs typeface="Times New Roman" panose="02020603050405020304" pitchFamily="18" charset="0"/>
                        </a:rPr>
                        <a:t>MultiStop</a:t>
                      </a:r>
                      <a:endParaRPr lang="en-US" sz="18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US" sz="1800" b="0" kern="1200" dirty="0">
                          <a:solidFill>
                            <a:schemeClr val="tx1"/>
                          </a:solidFill>
                          <a:effectLst/>
                          <a:latin typeface="Times New Roman" panose="02020603050405020304" pitchFamily="18" charset="0"/>
                          <a:ea typeface="+mn-ea"/>
                          <a:cs typeface="Times New Roman" panose="02020603050405020304" pitchFamily="18" charset="0"/>
                        </a:rPr>
                        <a:t>8.991261</a:t>
                      </a:r>
                    </a:p>
                  </a:txBody>
                  <a:tcPr/>
                </a:tc>
                <a:extLst>
                  <a:ext uri="{0D108BD9-81ED-4DB2-BD59-A6C34878D82A}">
                    <a16:rowId xmlns:a16="http://schemas.microsoft.com/office/drawing/2014/main" val="1880760009"/>
                  </a:ext>
                </a:extLst>
              </a:tr>
              <a:tr h="370840">
                <a:tc>
                  <a:txBody>
                    <a:bodyPr/>
                    <a:lstStyle/>
                    <a:p>
                      <a:r>
                        <a:rPr lang="en-US" sz="1800" b="0" kern="1200" dirty="0">
                          <a:solidFill>
                            <a:schemeClr val="tx1"/>
                          </a:solidFill>
                          <a:effectLst/>
                          <a:latin typeface="Times New Roman" panose="02020603050405020304" pitchFamily="18" charset="0"/>
                          <a:ea typeface="+mn-ea"/>
                          <a:cs typeface="Times New Roman" panose="02020603050405020304" pitchFamily="18" charset="0"/>
                        </a:rPr>
                        <a:t>One-way</a:t>
                      </a:r>
                    </a:p>
                  </a:txBody>
                  <a:tcPr/>
                </a:tc>
                <a:tc>
                  <a:txBody>
                    <a:bodyPr/>
                    <a:lstStyle/>
                    <a:p>
                      <a:r>
                        <a:rPr lang="en-US" sz="1800" b="0" kern="1200" dirty="0">
                          <a:solidFill>
                            <a:schemeClr val="tx1"/>
                          </a:solidFill>
                          <a:effectLst/>
                          <a:latin typeface="Times New Roman" panose="02020603050405020304" pitchFamily="18" charset="0"/>
                          <a:ea typeface="+mn-ea"/>
                          <a:cs typeface="Times New Roman" panose="02020603050405020304" pitchFamily="18" charset="0"/>
                        </a:rPr>
                        <a:t>5.887160</a:t>
                      </a:r>
                    </a:p>
                  </a:txBody>
                  <a:tcPr/>
                </a:tc>
                <a:extLst>
                  <a:ext uri="{0D108BD9-81ED-4DB2-BD59-A6C34878D82A}">
                    <a16:rowId xmlns:a16="http://schemas.microsoft.com/office/drawing/2014/main" val="80400332"/>
                  </a:ext>
                </a:extLst>
              </a:tr>
              <a:tr h="370840">
                <a:tc>
                  <a:txBody>
                    <a:bodyPr/>
                    <a:lstStyle/>
                    <a:p>
                      <a:r>
                        <a:rPr lang="en-US" sz="1800" b="0" kern="1200" dirty="0">
                          <a:solidFill>
                            <a:schemeClr val="tx1"/>
                          </a:solidFill>
                          <a:effectLst/>
                          <a:latin typeface="Times New Roman" panose="02020603050405020304" pitchFamily="18" charset="0"/>
                          <a:ea typeface="+mn-ea"/>
                          <a:cs typeface="Times New Roman" panose="02020603050405020304" pitchFamily="18" charset="0"/>
                        </a:rPr>
                        <a:t>Round-trip</a:t>
                      </a:r>
                    </a:p>
                  </a:txBody>
                  <a:tcPr/>
                </a:tc>
                <a:tc>
                  <a:txBody>
                    <a:bodyPr/>
                    <a:lstStyle/>
                    <a:p>
                      <a:r>
                        <a:rPr lang="en-US" sz="1800" b="0" kern="1200" dirty="0">
                          <a:solidFill>
                            <a:schemeClr val="tx1"/>
                          </a:solidFill>
                          <a:effectLst/>
                          <a:latin typeface="Times New Roman" panose="02020603050405020304" pitchFamily="18" charset="0"/>
                          <a:ea typeface="+mn-ea"/>
                          <a:cs typeface="Times New Roman" panose="02020603050405020304" pitchFamily="18" charset="0"/>
                        </a:rPr>
                        <a:t>6.756410</a:t>
                      </a:r>
                    </a:p>
                  </a:txBody>
                  <a:tcPr/>
                </a:tc>
                <a:extLst>
                  <a:ext uri="{0D108BD9-81ED-4DB2-BD59-A6C34878D82A}">
                    <a16:rowId xmlns:a16="http://schemas.microsoft.com/office/drawing/2014/main" val="3215450050"/>
                  </a:ext>
                </a:extLst>
              </a:tr>
            </a:tbl>
          </a:graphicData>
        </a:graphic>
      </p:graphicFrame>
    </p:spTree>
    <p:extLst>
      <p:ext uri="{BB962C8B-B14F-4D97-AF65-F5344CB8AC3E}">
        <p14:creationId xmlns:p14="http://schemas.microsoft.com/office/powerpoint/2010/main" val="994766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9A8EE-197F-299A-1E66-999EB2109B32}"/>
              </a:ext>
            </a:extLst>
          </p:cNvPr>
          <p:cNvSpPr>
            <a:spLocks noGrp="1"/>
          </p:cNvSpPr>
          <p:nvPr>
            <p:ph type="title"/>
          </p:nvPr>
        </p:nvSpPr>
        <p:spPr/>
        <p:txBody>
          <a:bodyPr/>
          <a:lstStyle/>
          <a:p>
            <a:r>
              <a:rPr lang="en-US" dirty="0"/>
              <a:t>Origins and Destinations</a:t>
            </a:r>
          </a:p>
        </p:txBody>
      </p:sp>
      <p:sp>
        <p:nvSpPr>
          <p:cNvPr id="3" name="Content Placeholder 2">
            <a:extLst>
              <a:ext uri="{FF2B5EF4-FFF2-40B4-BE49-F238E27FC236}">
                <a16:creationId xmlns:a16="http://schemas.microsoft.com/office/drawing/2014/main" id="{8C0C59FC-709C-7376-D02D-D6492558C3D2}"/>
              </a:ext>
            </a:extLst>
          </p:cNvPr>
          <p:cNvSpPr>
            <a:spLocks noGrp="1"/>
          </p:cNvSpPr>
          <p:nvPr>
            <p:ph idx="1"/>
          </p:nvPr>
        </p:nvSpPr>
        <p:spPr>
          <a:xfrm>
            <a:off x="2592925" y="1540189"/>
            <a:ext cx="8915400" cy="1437187"/>
          </a:xfrm>
        </p:spPr>
        <p:txBody>
          <a:bodyPr>
            <a:normAutofit fontScale="77500" lnSpcReduction="20000"/>
          </a:bodyPr>
          <a:lstStyle/>
          <a:p>
            <a:r>
              <a:rPr lang="en-US" sz="1700" dirty="0">
                <a:solidFill>
                  <a:schemeClr val="tx1"/>
                </a:solidFill>
                <a:latin typeface="Times New Roman" panose="02020603050405020304" pitchFamily="18" charset="0"/>
                <a:cs typeface="Times New Roman" panose="02020603050405020304" pitchFamily="18" charset="0"/>
              </a:rPr>
              <a:t>Most travels start from: Germany with 526442 number</a:t>
            </a:r>
          </a:p>
          <a:p>
            <a:r>
              <a:rPr lang="en-US" sz="1700" dirty="0">
                <a:solidFill>
                  <a:schemeClr val="tx1"/>
                </a:solidFill>
                <a:latin typeface="Times New Roman" panose="02020603050405020304" pitchFamily="18" charset="0"/>
                <a:cs typeface="Times New Roman" panose="02020603050405020304" pitchFamily="18" charset="0"/>
              </a:rPr>
              <a:t>The most attractive destination is: Thailand with 411729 visits</a:t>
            </a:r>
          </a:p>
          <a:p>
            <a:r>
              <a:rPr lang="en-US" sz="1700" dirty="0">
                <a:solidFill>
                  <a:schemeClr val="tx1"/>
                </a:solidFill>
                <a:latin typeface="Times New Roman" panose="02020603050405020304" pitchFamily="18" charset="0"/>
                <a:cs typeface="Times New Roman" panose="02020603050405020304" pitchFamily="18" charset="0"/>
              </a:rPr>
              <a:t>The country with the highest average amount of payment is: Argentina with 6408.48USD</a:t>
            </a:r>
          </a:p>
          <a:p>
            <a:r>
              <a:rPr lang="en-US" sz="1700" dirty="0">
                <a:solidFill>
                  <a:schemeClr val="tx1"/>
                </a:solidFill>
                <a:latin typeface="Times New Roman" panose="02020603050405020304" pitchFamily="18" charset="0"/>
                <a:cs typeface="Times New Roman" panose="02020603050405020304" pitchFamily="18" charset="0"/>
              </a:rPr>
              <a:t>The country with the highest average revenue is: Argentina with an average revenue of 327.76USD</a:t>
            </a:r>
          </a:p>
          <a:p>
            <a:r>
              <a:rPr lang="en-US" sz="1700" dirty="0">
                <a:solidFill>
                  <a:schemeClr val="tx1"/>
                </a:solidFill>
                <a:latin typeface="Times New Roman" panose="02020603050405020304" pitchFamily="18" charset="0"/>
                <a:cs typeface="Times New Roman" panose="02020603050405020304" pitchFamily="18" charset="0"/>
              </a:rPr>
              <a:t>Most orders are for domestic flights but if we exclude them, we can see the result in the chart </a:t>
            </a:r>
          </a:p>
          <a:p>
            <a:endParaRPr lang="en-US" dirty="0"/>
          </a:p>
        </p:txBody>
      </p:sp>
      <p:pic>
        <p:nvPicPr>
          <p:cNvPr id="5" name="Picture 4">
            <a:extLst>
              <a:ext uri="{FF2B5EF4-FFF2-40B4-BE49-F238E27FC236}">
                <a16:creationId xmlns:a16="http://schemas.microsoft.com/office/drawing/2014/main" id="{2550D584-1B2C-D0BB-77D0-12A2E90A3EAB}"/>
              </a:ext>
            </a:extLst>
          </p:cNvPr>
          <p:cNvPicPr>
            <a:picLocks noChangeAspect="1"/>
          </p:cNvPicPr>
          <p:nvPr/>
        </p:nvPicPr>
        <p:blipFill>
          <a:blip r:embed="rId2"/>
          <a:stretch>
            <a:fillRect/>
          </a:stretch>
        </p:blipFill>
        <p:spPr>
          <a:xfrm>
            <a:off x="3303015" y="3088887"/>
            <a:ext cx="6124565" cy="3576455"/>
          </a:xfrm>
          <a:prstGeom prst="rect">
            <a:avLst/>
          </a:prstGeom>
        </p:spPr>
      </p:pic>
    </p:spTree>
    <p:extLst>
      <p:ext uri="{BB962C8B-B14F-4D97-AF65-F5344CB8AC3E}">
        <p14:creationId xmlns:p14="http://schemas.microsoft.com/office/powerpoint/2010/main" val="1279533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86A0A-96FE-25EC-0326-AAAD86055353}"/>
              </a:ext>
            </a:extLst>
          </p:cNvPr>
          <p:cNvSpPr>
            <a:spLocks noGrp="1"/>
          </p:cNvSpPr>
          <p:nvPr>
            <p:ph type="title"/>
          </p:nvPr>
        </p:nvSpPr>
        <p:spPr/>
        <p:txBody>
          <a:bodyPr/>
          <a:lstStyle/>
          <a:p>
            <a:r>
              <a:rPr lang="en-US" dirty="0"/>
              <a:t>Revenue Analysis</a:t>
            </a:r>
          </a:p>
        </p:txBody>
      </p:sp>
      <p:sp>
        <p:nvSpPr>
          <p:cNvPr id="3" name="Content Placeholder 2">
            <a:extLst>
              <a:ext uri="{FF2B5EF4-FFF2-40B4-BE49-F238E27FC236}">
                <a16:creationId xmlns:a16="http://schemas.microsoft.com/office/drawing/2014/main" id="{F0A05F2D-ABBE-91B8-450C-3A913D2529AF}"/>
              </a:ext>
            </a:extLst>
          </p:cNvPr>
          <p:cNvSpPr>
            <a:spLocks noGrp="1"/>
          </p:cNvSpPr>
          <p:nvPr>
            <p:ph idx="1"/>
          </p:nvPr>
        </p:nvSpPr>
        <p:spPr>
          <a:xfrm>
            <a:off x="2589212" y="1540189"/>
            <a:ext cx="8915400" cy="578543"/>
          </a:xfrm>
        </p:spPr>
        <p:txBody>
          <a:bodyPr/>
          <a:lstStyle/>
          <a:p>
            <a:r>
              <a:rPr lang="en-US" sz="1700" dirty="0">
                <a:solidFill>
                  <a:schemeClr val="tx1"/>
                </a:solidFill>
                <a:latin typeface="Times New Roman" panose="02020603050405020304" pitchFamily="18" charset="0"/>
                <a:cs typeface="Times New Roman" panose="02020603050405020304" pitchFamily="18" charset="0"/>
              </a:rPr>
              <a:t>Our single customers bring the most revenue</a:t>
            </a:r>
          </a:p>
          <a:p>
            <a:endParaRPr lang="en-US" dirty="0"/>
          </a:p>
        </p:txBody>
      </p:sp>
      <p:pic>
        <p:nvPicPr>
          <p:cNvPr id="5" name="Picture 4">
            <a:extLst>
              <a:ext uri="{FF2B5EF4-FFF2-40B4-BE49-F238E27FC236}">
                <a16:creationId xmlns:a16="http://schemas.microsoft.com/office/drawing/2014/main" id="{47C9412D-971A-D038-46AF-9EAF46C94F9E}"/>
              </a:ext>
            </a:extLst>
          </p:cNvPr>
          <p:cNvPicPr>
            <a:picLocks noChangeAspect="1"/>
          </p:cNvPicPr>
          <p:nvPr/>
        </p:nvPicPr>
        <p:blipFill>
          <a:blip r:embed="rId2"/>
          <a:stretch>
            <a:fillRect/>
          </a:stretch>
        </p:blipFill>
        <p:spPr>
          <a:xfrm>
            <a:off x="2589212" y="2289717"/>
            <a:ext cx="7772400" cy="3831464"/>
          </a:xfrm>
          <a:prstGeom prst="rect">
            <a:avLst/>
          </a:prstGeom>
        </p:spPr>
      </p:pic>
    </p:spTree>
    <p:extLst>
      <p:ext uri="{BB962C8B-B14F-4D97-AF65-F5344CB8AC3E}">
        <p14:creationId xmlns:p14="http://schemas.microsoft.com/office/powerpoint/2010/main" val="31013455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A6C5C8-85F3-35E4-8501-358C73799B2E}"/>
              </a:ext>
            </a:extLst>
          </p:cNvPr>
          <p:cNvSpPr>
            <a:spLocks noGrp="1"/>
          </p:cNvSpPr>
          <p:nvPr>
            <p:ph idx="1"/>
          </p:nvPr>
        </p:nvSpPr>
        <p:spPr>
          <a:xfrm>
            <a:off x="2355037" y="371708"/>
            <a:ext cx="8915400" cy="676508"/>
          </a:xfrm>
        </p:spPr>
        <p:txBody>
          <a:bodyPr/>
          <a:lstStyle/>
          <a:p>
            <a:r>
              <a:rPr lang="en-US" sz="1600" dirty="0">
                <a:solidFill>
                  <a:schemeClr val="tx1"/>
                </a:solidFill>
                <a:latin typeface="Times New Roman" panose="02020603050405020304" pitchFamily="18" charset="0"/>
                <a:cs typeface="Times New Roman" panose="02020603050405020304" pitchFamily="18" charset="0"/>
              </a:rPr>
              <a:t>By comparing the revenue to total amount spent based on destination/origin countries, we can see if Albania is one of the countries we have the highest revenue</a:t>
            </a:r>
          </a:p>
          <a:p>
            <a:endParaRPr lang="en-US" dirty="0"/>
          </a:p>
        </p:txBody>
      </p:sp>
      <p:pic>
        <p:nvPicPr>
          <p:cNvPr id="5" name="Picture 4">
            <a:extLst>
              <a:ext uri="{FF2B5EF4-FFF2-40B4-BE49-F238E27FC236}">
                <a16:creationId xmlns:a16="http://schemas.microsoft.com/office/drawing/2014/main" id="{6448E78E-A1AC-73CB-6A12-E38CA8399A78}"/>
              </a:ext>
            </a:extLst>
          </p:cNvPr>
          <p:cNvPicPr>
            <a:picLocks noChangeAspect="1"/>
          </p:cNvPicPr>
          <p:nvPr/>
        </p:nvPicPr>
        <p:blipFill>
          <a:blip r:embed="rId2"/>
          <a:srcRect/>
          <a:stretch/>
        </p:blipFill>
        <p:spPr>
          <a:xfrm>
            <a:off x="6138870" y="3956647"/>
            <a:ext cx="5131567" cy="2529645"/>
          </a:xfrm>
          <a:prstGeom prst="rect">
            <a:avLst/>
          </a:prstGeom>
        </p:spPr>
      </p:pic>
      <p:pic>
        <p:nvPicPr>
          <p:cNvPr id="7" name="Picture 6">
            <a:extLst>
              <a:ext uri="{FF2B5EF4-FFF2-40B4-BE49-F238E27FC236}">
                <a16:creationId xmlns:a16="http://schemas.microsoft.com/office/drawing/2014/main" id="{D4DC9D6A-9680-8D06-946F-CA79FF4D56A1}"/>
              </a:ext>
            </a:extLst>
          </p:cNvPr>
          <p:cNvPicPr>
            <a:picLocks noChangeAspect="1"/>
          </p:cNvPicPr>
          <p:nvPr/>
        </p:nvPicPr>
        <p:blipFill>
          <a:blip r:embed="rId3"/>
          <a:stretch>
            <a:fillRect/>
          </a:stretch>
        </p:blipFill>
        <p:spPr>
          <a:xfrm>
            <a:off x="2522970" y="1264957"/>
            <a:ext cx="4669568" cy="2301899"/>
          </a:xfrm>
          <a:prstGeom prst="rect">
            <a:avLst/>
          </a:prstGeom>
        </p:spPr>
      </p:pic>
    </p:spTree>
    <p:extLst>
      <p:ext uri="{BB962C8B-B14F-4D97-AF65-F5344CB8AC3E}">
        <p14:creationId xmlns:p14="http://schemas.microsoft.com/office/powerpoint/2010/main" val="42878427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4C8CE-E059-1D5C-242A-209D1566C291}"/>
              </a:ext>
            </a:extLst>
          </p:cNvPr>
          <p:cNvSpPr>
            <a:spLocks noGrp="1"/>
          </p:cNvSpPr>
          <p:nvPr>
            <p:ph type="title"/>
          </p:nvPr>
        </p:nvSpPr>
        <p:spPr/>
        <p:txBody>
          <a:bodyPr/>
          <a:lstStyle/>
          <a:p>
            <a:r>
              <a:rPr lang="en-US" dirty="0"/>
              <a:t>Devices Analysis</a:t>
            </a:r>
          </a:p>
        </p:txBody>
      </p:sp>
      <p:sp>
        <p:nvSpPr>
          <p:cNvPr id="3" name="Content Placeholder 2">
            <a:extLst>
              <a:ext uri="{FF2B5EF4-FFF2-40B4-BE49-F238E27FC236}">
                <a16:creationId xmlns:a16="http://schemas.microsoft.com/office/drawing/2014/main" id="{49701E41-6D36-CCA1-487D-82D76FF8869B}"/>
              </a:ext>
            </a:extLst>
          </p:cNvPr>
          <p:cNvSpPr>
            <a:spLocks noGrp="1"/>
          </p:cNvSpPr>
          <p:nvPr>
            <p:ph idx="1"/>
          </p:nvPr>
        </p:nvSpPr>
        <p:spPr>
          <a:xfrm>
            <a:off x="2589212" y="1475678"/>
            <a:ext cx="8915400" cy="1401337"/>
          </a:xfrm>
        </p:spPr>
        <p:txBody>
          <a:bodyPr>
            <a:normAutofit fontScale="85000" lnSpcReduction="20000"/>
          </a:bodyPr>
          <a:lstStyle/>
          <a:p>
            <a:r>
              <a:rPr lang="en-US" sz="1600" b="0" dirty="0">
                <a:solidFill>
                  <a:schemeClr val="tx1"/>
                </a:solidFill>
                <a:effectLst/>
                <a:latin typeface="Times New Roman" panose="02020603050405020304" pitchFamily="18" charset="0"/>
                <a:cs typeface="Times New Roman" panose="02020603050405020304" pitchFamily="18" charset="0"/>
              </a:rPr>
              <a:t>Devices that customers have contacted the company with alone wouldn't show anything concrete. We need information either they're using application or website, also type of browser they're using can be helpful. However, we can see the percentage of errands on PC is higher that other groups and we can say that using website is more prone to any kind of problem. Further analysis need more data on this part.</a:t>
            </a:r>
          </a:p>
          <a:p>
            <a:r>
              <a:rPr lang="en-US" sz="1600" b="0" dirty="0">
                <a:solidFill>
                  <a:schemeClr val="tx1"/>
                </a:solidFill>
                <a:effectLst/>
                <a:latin typeface="Times New Roman" panose="02020603050405020304" pitchFamily="18" charset="0"/>
                <a:cs typeface="Times New Roman" panose="02020603050405020304" pitchFamily="18" charset="0"/>
              </a:rPr>
              <a:t>The chart below shows us the distribution of booking system source to devices</a:t>
            </a:r>
          </a:p>
          <a:p>
            <a:r>
              <a:rPr lang="en-US" sz="1600" dirty="0">
                <a:solidFill>
                  <a:schemeClr val="tx1"/>
                </a:solidFill>
                <a:latin typeface="Times New Roman" panose="02020603050405020304" pitchFamily="18" charset="0"/>
                <a:cs typeface="Times New Roman" panose="02020603050405020304" pitchFamily="18" charset="0"/>
              </a:rPr>
              <a:t>Here we can ensure support for PC-based GDS bookings.</a:t>
            </a:r>
          </a:p>
          <a:p>
            <a:endParaRPr lang="en-US" sz="1600" b="0" dirty="0">
              <a:solidFill>
                <a:schemeClr val="tx1"/>
              </a:solidFill>
              <a:effectLst/>
              <a:latin typeface="Times New Roman" panose="02020603050405020304" pitchFamily="18" charset="0"/>
              <a:cs typeface="Times New Roman" panose="02020603050405020304" pitchFamily="18" charset="0"/>
            </a:endParaRPr>
          </a:p>
          <a:p>
            <a:endParaRPr lang="en-US" sz="1600"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3A8F99A-CA31-3C29-113D-D6F0670445C7}"/>
              </a:ext>
            </a:extLst>
          </p:cNvPr>
          <p:cNvPicPr>
            <a:picLocks noChangeAspect="1"/>
          </p:cNvPicPr>
          <p:nvPr/>
        </p:nvPicPr>
        <p:blipFill>
          <a:blip r:embed="rId2"/>
          <a:stretch>
            <a:fillRect/>
          </a:stretch>
        </p:blipFill>
        <p:spPr>
          <a:xfrm>
            <a:off x="4174935" y="3303296"/>
            <a:ext cx="5334930" cy="3231319"/>
          </a:xfrm>
          <a:prstGeom prst="rect">
            <a:avLst/>
          </a:prstGeom>
        </p:spPr>
      </p:pic>
    </p:spTree>
    <p:extLst>
      <p:ext uri="{BB962C8B-B14F-4D97-AF65-F5344CB8AC3E}">
        <p14:creationId xmlns:p14="http://schemas.microsoft.com/office/powerpoint/2010/main" val="1884748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1C299-4FE4-9595-1548-B40DED612658}"/>
              </a:ext>
            </a:extLst>
          </p:cNvPr>
          <p:cNvSpPr>
            <a:spLocks noGrp="1"/>
          </p:cNvSpPr>
          <p:nvPr>
            <p:ph type="title"/>
          </p:nvPr>
        </p:nvSpPr>
        <p:spPr>
          <a:xfrm>
            <a:off x="2592925" y="624110"/>
            <a:ext cx="8911687" cy="725188"/>
          </a:xfrm>
        </p:spPr>
        <p:txBody>
          <a:bodyPr/>
          <a:lstStyle/>
          <a:p>
            <a:r>
              <a:rPr lang="en-US" dirty="0"/>
              <a:t>Customer type Analysis</a:t>
            </a:r>
          </a:p>
        </p:txBody>
      </p:sp>
      <p:pic>
        <p:nvPicPr>
          <p:cNvPr id="5" name="Picture 4">
            <a:extLst>
              <a:ext uri="{FF2B5EF4-FFF2-40B4-BE49-F238E27FC236}">
                <a16:creationId xmlns:a16="http://schemas.microsoft.com/office/drawing/2014/main" id="{A9D93B43-391F-CBFD-B1A7-CAD0A7F6F8ED}"/>
              </a:ext>
            </a:extLst>
          </p:cNvPr>
          <p:cNvPicPr>
            <a:picLocks noChangeAspect="1"/>
          </p:cNvPicPr>
          <p:nvPr/>
        </p:nvPicPr>
        <p:blipFill>
          <a:blip r:embed="rId2"/>
          <a:stretch>
            <a:fillRect/>
          </a:stretch>
        </p:blipFill>
        <p:spPr>
          <a:xfrm>
            <a:off x="3267307" y="2074486"/>
            <a:ext cx="6508866" cy="4626783"/>
          </a:xfrm>
          <a:prstGeom prst="rect">
            <a:avLst/>
          </a:prstGeom>
        </p:spPr>
      </p:pic>
      <p:sp>
        <p:nvSpPr>
          <p:cNvPr id="7" name="Content Placeholder 6">
            <a:extLst>
              <a:ext uri="{FF2B5EF4-FFF2-40B4-BE49-F238E27FC236}">
                <a16:creationId xmlns:a16="http://schemas.microsoft.com/office/drawing/2014/main" id="{4BCE5E72-6F0E-9055-E091-34623104DB44}"/>
              </a:ext>
            </a:extLst>
          </p:cNvPr>
          <p:cNvSpPr>
            <a:spLocks noGrp="1"/>
          </p:cNvSpPr>
          <p:nvPr>
            <p:ph idx="1"/>
          </p:nvPr>
        </p:nvSpPr>
        <p:spPr>
          <a:xfrm>
            <a:off x="2592925" y="1349298"/>
            <a:ext cx="8915400" cy="3777622"/>
          </a:xfrm>
        </p:spPr>
        <p:txBody>
          <a:bodyPr/>
          <a:lstStyle/>
          <a:p>
            <a:r>
              <a:rPr lang="en-US" b="0" dirty="0">
                <a:solidFill>
                  <a:schemeClr val="tx1"/>
                </a:solidFill>
                <a:effectLst/>
                <a:latin typeface="Times New Roman" panose="02020603050405020304" pitchFamily="18" charset="0"/>
                <a:cs typeface="Times New Roman" panose="02020603050405020304" pitchFamily="18" charset="0"/>
              </a:rPr>
              <a:t>Let's look at group type pattern on orders and errands</a:t>
            </a:r>
          </a:p>
        </p:txBody>
      </p:sp>
    </p:spTree>
    <p:extLst>
      <p:ext uri="{BB962C8B-B14F-4D97-AF65-F5344CB8AC3E}">
        <p14:creationId xmlns:p14="http://schemas.microsoft.com/office/powerpoint/2010/main" val="41019535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EC3B9135-0BB7-B01C-D326-B1763F33C42C}"/>
              </a:ext>
            </a:extLst>
          </p:cNvPr>
          <p:cNvSpPr>
            <a:spLocks noGrp="1"/>
          </p:cNvSpPr>
          <p:nvPr>
            <p:ph idx="1"/>
          </p:nvPr>
        </p:nvSpPr>
        <p:spPr>
          <a:xfrm>
            <a:off x="2589211" y="1540188"/>
            <a:ext cx="8762729" cy="4581831"/>
          </a:xfrm>
        </p:spPr>
        <p:txBody>
          <a:bodyPr>
            <a:normAutofit/>
          </a:bodyPr>
          <a:lstStyle/>
          <a:p>
            <a:pPr marL="0" indent="0">
              <a:buNone/>
            </a:pPr>
            <a:endParaRPr lang="en-US" dirty="0">
              <a:solidFill>
                <a:schemeClr val="tx1"/>
              </a:solidFill>
              <a:latin typeface="Times New Roman" panose="02020603050405020304" pitchFamily="18" charset="0"/>
              <a:cs typeface="Times New Roman" panose="02020603050405020304" pitchFamily="18" charset="0"/>
            </a:endParaRPr>
          </a:p>
          <a:p>
            <a:r>
              <a:rPr lang="en-US" sz="1900" dirty="0">
                <a:solidFill>
                  <a:schemeClr val="tx1"/>
                </a:solidFill>
                <a:latin typeface="Times New Roman" panose="02020603050405020304" pitchFamily="18" charset="0"/>
                <a:cs typeface="Times New Roman" panose="02020603050405020304" pitchFamily="18" charset="0"/>
              </a:rPr>
              <a:t>Focus on Families and Singles to Reduce Cancellations:</a:t>
            </a:r>
          </a:p>
          <a:p>
            <a:pPr marL="0" indent="0">
              <a:buNone/>
            </a:pPr>
            <a:r>
              <a:rPr lang="en-US" sz="1900" dirty="0">
                <a:solidFill>
                  <a:schemeClr val="tx1"/>
                </a:solidFill>
                <a:latin typeface="Times New Roman" panose="02020603050405020304" pitchFamily="18" charset="0"/>
                <a:cs typeface="Times New Roman" panose="02020603050405020304" pitchFamily="18" charset="0"/>
              </a:rPr>
              <a:t>For Families we can provide more flexible cancellation policies tailored to family-specific concerns, such as unforeseen emergencies or child-related issues.</a:t>
            </a:r>
          </a:p>
          <a:p>
            <a:r>
              <a:rPr lang="en-US" sz="1900" dirty="0">
                <a:solidFill>
                  <a:schemeClr val="tx1"/>
                </a:solidFill>
                <a:latin typeface="Times New Roman" panose="02020603050405020304" pitchFamily="18" charset="0"/>
                <a:cs typeface="Times New Roman" panose="02020603050405020304" pitchFamily="18" charset="0"/>
              </a:rPr>
              <a:t>For singles:</a:t>
            </a:r>
          </a:p>
          <a:p>
            <a:pPr marL="0" indent="0">
              <a:buNone/>
            </a:pPr>
            <a:r>
              <a:rPr lang="en-US" sz="1900" dirty="0">
                <a:solidFill>
                  <a:schemeClr val="tx1"/>
                </a:solidFill>
                <a:latin typeface="Times New Roman" panose="02020603050405020304" pitchFamily="18" charset="0"/>
                <a:cs typeface="Times New Roman" panose="02020603050405020304" pitchFamily="18" charset="0"/>
              </a:rPr>
              <a:t>we can offer easy rebooking options. Also, we can introduce fee waivers or reduced fees for changes to motivate these customers to adjust their plans rather than cancel.</a:t>
            </a:r>
          </a:p>
          <a:p>
            <a:r>
              <a:rPr lang="en-US" sz="1900" dirty="0">
                <a:solidFill>
                  <a:schemeClr val="tx1"/>
                </a:solidFill>
                <a:latin typeface="Times New Roman" panose="02020603050405020304" pitchFamily="18" charset="0"/>
                <a:cs typeface="Times New Roman" panose="02020603050405020304" pitchFamily="18" charset="0"/>
              </a:rPr>
              <a:t>For changes:</a:t>
            </a:r>
          </a:p>
          <a:p>
            <a:pPr marL="0" indent="0">
              <a:buNone/>
            </a:pPr>
            <a:r>
              <a:rPr lang="en-US" sz="1900" dirty="0">
                <a:solidFill>
                  <a:schemeClr val="tx1"/>
                </a:solidFill>
                <a:latin typeface="Times New Roman" panose="02020603050405020304" pitchFamily="18" charset="0"/>
                <a:cs typeface="Times New Roman" panose="02020603050405020304" pitchFamily="18" charset="0"/>
              </a:rPr>
              <a:t>Assign customer support for Families and Groups, who are more likely to require changes.</a:t>
            </a:r>
          </a:p>
          <a:p>
            <a:pPr marL="0" indent="0">
              <a:buNone/>
            </a:pP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29602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97C46F-FA39-2A56-5573-F2FB47A296AF}"/>
              </a:ext>
            </a:extLst>
          </p:cNvPr>
          <p:cNvSpPr>
            <a:spLocks noGrp="1"/>
          </p:cNvSpPr>
          <p:nvPr>
            <p:ph idx="1"/>
          </p:nvPr>
        </p:nvSpPr>
        <p:spPr>
          <a:xfrm>
            <a:off x="2555758" y="617034"/>
            <a:ext cx="8915400" cy="1122556"/>
          </a:xfrm>
        </p:spPr>
        <p:txBody>
          <a:bodyPr/>
          <a:lstStyle/>
          <a:p>
            <a:r>
              <a:rPr lang="en-US" b="0" dirty="0">
                <a:solidFill>
                  <a:schemeClr val="tx1"/>
                </a:solidFill>
                <a:effectLst/>
                <a:latin typeface="Times New Roman" panose="02020603050405020304" pitchFamily="18" charset="0"/>
                <a:cs typeface="Times New Roman" panose="02020603050405020304" pitchFamily="18" charset="0"/>
              </a:rPr>
              <a:t>our single customers bring the most revenue</a:t>
            </a:r>
          </a:p>
        </p:txBody>
      </p:sp>
      <p:pic>
        <p:nvPicPr>
          <p:cNvPr id="9" name="Picture 8">
            <a:extLst>
              <a:ext uri="{FF2B5EF4-FFF2-40B4-BE49-F238E27FC236}">
                <a16:creationId xmlns:a16="http://schemas.microsoft.com/office/drawing/2014/main" id="{9A1803FA-0F4A-0A38-6C85-516427FF0CD1}"/>
              </a:ext>
            </a:extLst>
          </p:cNvPr>
          <p:cNvPicPr>
            <a:picLocks noChangeAspect="1"/>
          </p:cNvPicPr>
          <p:nvPr/>
        </p:nvPicPr>
        <p:blipFill>
          <a:blip r:embed="rId2"/>
          <a:stretch>
            <a:fillRect/>
          </a:stretch>
        </p:blipFill>
        <p:spPr>
          <a:xfrm>
            <a:off x="2849137" y="1642946"/>
            <a:ext cx="7772400" cy="3831464"/>
          </a:xfrm>
          <a:prstGeom prst="rect">
            <a:avLst/>
          </a:prstGeom>
        </p:spPr>
      </p:pic>
    </p:spTree>
    <p:extLst>
      <p:ext uri="{BB962C8B-B14F-4D97-AF65-F5344CB8AC3E}">
        <p14:creationId xmlns:p14="http://schemas.microsoft.com/office/powerpoint/2010/main" val="19097367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330BB4-283A-3865-2B43-7F0CE4ECD44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45FC32-FAA8-E892-C02F-9378E7BFBE75}"/>
              </a:ext>
            </a:extLst>
          </p:cNvPr>
          <p:cNvSpPr>
            <a:spLocks noGrp="1"/>
          </p:cNvSpPr>
          <p:nvPr>
            <p:ph idx="1"/>
          </p:nvPr>
        </p:nvSpPr>
        <p:spPr>
          <a:xfrm>
            <a:off x="2555758" y="617034"/>
            <a:ext cx="8915400" cy="766556"/>
          </a:xfrm>
        </p:spPr>
        <p:txBody>
          <a:bodyPr/>
          <a:lstStyle/>
          <a:p>
            <a:r>
              <a:rPr lang="en-US" dirty="0">
                <a:solidFill>
                  <a:schemeClr val="tx1"/>
                </a:solidFill>
                <a:latin typeface="Times New Roman" panose="02020603050405020304" pitchFamily="18" charset="0"/>
                <a:cs typeface="Times New Roman" panose="02020603050405020304" pitchFamily="18" charset="0"/>
              </a:rPr>
              <a:t>From the chart below we can see that our Brand A is the most popular one</a:t>
            </a:r>
          </a:p>
          <a:p>
            <a:endParaRPr lang="en-US" b="0" dirty="0">
              <a:solidFill>
                <a:schemeClr val="tx1"/>
              </a:solidFill>
              <a:effectLst/>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F6E17880-043E-A185-9F61-96608EF80322}"/>
              </a:ext>
            </a:extLst>
          </p:cNvPr>
          <p:cNvPicPr>
            <a:picLocks noChangeAspect="1"/>
          </p:cNvPicPr>
          <p:nvPr/>
        </p:nvPicPr>
        <p:blipFill>
          <a:blip r:embed="rId2"/>
          <a:srcRect/>
          <a:stretch/>
        </p:blipFill>
        <p:spPr>
          <a:xfrm>
            <a:off x="3439505" y="1631795"/>
            <a:ext cx="6248400" cy="4267200"/>
          </a:xfrm>
          <a:prstGeom prst="rect">
            <a:avLst/>
          </a:prstGeom>
        </p:spPr>
      </p:pic>
    </p:spTree>
    <p:extLst>
      <p:ext uri="{BB962C8B-B14F-4D97-AF65-F5344CB8AC3E}">
        <p14:creationId xmlns:p14="http://schemas.microsoft.com/office/powerpoint/2010/main" val="10138580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A8152-7453-1A7A-F866-2CAF49B3C9B8}"/>
              </a:ext>
            </a:extLst>
          </p:cNvPr>
          <p:cNvSpPr>
            <a:spLocks noGrp="1"/>
          </p:cNvSpPr>
          <p:nvPr>
            <p:ph type="title"/>
          </p:nvPr>
        </p:nvSpPr>
        <p:spPr>
          <a:xfrm>
            <a:off x="2459110" y="2363700"/>
            <a:ext cx="8911687" cy="1280890"/>
          </a:xfrm>
        </p:spPr>
        <p:txBody>
          <a:bodyPr/>
          <a:lstStyle/>
          <a:p>
            <a:pPr algn="ctr"/>
            <a:r>
              <a:rPr lang="en-US" dirty="0"/>
              <a:t>Thank you!</a:t>
            </a:r>
          </a:p>
        </p:txBody>
      </p:sp>
    </p:spTree>
    <p:extLst>
      <p:ext uri="{BB962C8B-B14F-4D97-AF65-F5344CB8AC3E}">
        <p14:creationId xmlns:p14="http://schemas.microsoft.com/office/powerpoint/2010/main" val="672648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B6AC7-387E-D481-82C8-53B17DD83BE5}"/>
              </a:ext>
            </a:extLst>
          </p:cNvPr>
          <p:cNvSpPr>
            <a:spLocks noGrp="1"/>
          </p:cNvSpPr>
          <p:nvPr>
            <p:ph type="title"/>
          </p:nvPr>
        </p:nvSpPr>
        <p:spPr/>
        <p:txBody>
          <a:bodyPr/>
          <a:lstStyle/>
          <a:p>
            <a:r>
              <a:rPr lang="en-US" dirty="0"/>
              <a:t>Changes and Cancelations</a:t>
            </a:r>
          </a:p>
        </p:txBody>
      </p:sp>
      <p:sp>
        <p:nvSpPr>
          <p:cNvPr id="3" name="Content Placeholder 2">
            <a:extLst>
              <a:ext uri="{FF2B5EF4-FFF2-40B4-BE49-F238E27FC236}">
                <a16:creationId xmlns:a16="http://schemas.microsoft.com/office/drawing/2014/main" id="{8F91D0F8-2997-B539-86E5-04BD98E7EBE0}"/>
              </a:ext>
            </a:extLst>
          </p:cNvPr>
          <p:cNvSpPr>
            <a:spLocks noGrp="1"/>
          </p:cNvSpPr>
          <p:nvPr>
            <p:ph idx="1"/>
          </p:nvPr>
        </p:nvSpPr>
        <p:spPr>
          <a:xfrm>
            <a:off x="2589212" y="1436647"/>
            <a:ext cx="8915400" cy="1696845"/>
          </a:xfrm>
        </p:spPr>
        <p:txBody>
          <a:bodyPr>
            <a:normAutofit fontScale="92500"/>
          </a:bodyPr>
          <a:lstStyle/>
          <a:p>
            <a:r>
              <a:rPr lang="en-US" b="0" dirty="0">
                <a:solidFill>
                  <a:schemeClr val="tx1"/>
                </a:solidFill>
                <a:effectLst/>
                <a:latin typeface="Times New Roman" panose="02020603050405020304" pitchFamily="18" charset="0"/>
                <a:cs typeface="Times New Roman" panose="02020603050405020304" pitchFamily="18" charset="0"/>
              </a:rPr>
              <a:t>Based on our finding we can see 4.07% of orders are canceled and 5.98% of orders are changed.</a:t>
            </a:r>
          </a:p>
          <a:p>
            <a:r>
              <a:rPr lang="en-US" dirty="0">
                <a:solidFill>
                  <a:schemeClr val="tx1"/>
                </a:solidFill>
                <a:latin typeface="Times New Roman" panose="02020603050405020304" pitchFamily="18" charset="0"/>
                <a:cs typeface="Times New Roman" panose="02020603050405020304" pitchFamily="18" charset="0"/>
              </a:rPr>
              <a:t>The pie charts below show us the most reason for cancelation and changes (just based on order file)</a:t>
            </a:r>
          </a:p>
          <a:p>
            <a:r>
              <a:rPr lang="en-US" dirty="0">
                <a:solidFill>
                  <a:schemeClr val="tx1"/>
                </a:solidFill>
                <a:latin typeface="Times New Roman" panose="02020603050405020304" pitchFamily="18" charset="0"/>
                <a:cs typeface="Times New Roman" panose="02020603050405020304" pitchFamily="18" charset="0"/>
              </a:rPr>
              <a:t>The first action here maybe can be that we put some policies to reduce the percentage of 'Void' as a reason for cancelation/Changes. Knowing the reason can lead us to a solution.</a:t>
            </a:r>
          </a:p>
          <a:p>
            <a:endParaRPr lang="en-US" dirty="0">
              <a:solidFill>
                <a:schemeClr val="tx1"/>
              </a:solidFill>
              <a:latin typeface="Times New Roman" panose="02020603050405020304" pitchFamily="18" charset="0"/>
              <a:cs typeface="Times New Roman" panose="02020603050405020304" pitchFamily="18" charset="0"/>
            </a:endParaRPr>
          </a:p>
          <a:p>
            <a:pPr marL="0" indent="0">
              <a:buNone/>
            </a:pPr>
            <a:endParaRPr lang="en-US" dirty="0">
              <a:solidFill>
                <a:schemeClr val="tx1"/>
              </a:solidFill>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CB73B06C-7F46-369E-A2EF-B993DCAF7630}"/>
              </a:ext>
            </a:extLst>
          </p:cNvPr>
          <p:cNvSpPr txBox="1">
            <a:spLocks/>
          </p:cNvSpPr>
          <p:nvPr/>
        </p:nvSpPr>
        <p:spPr>
          <a:xfrm>
            <a:off x="2589212" y="3429000"/>
            <a:ext cx="8915400" cy="311676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endParaRPr lang="en-US" dirty="0">
              <a:latin typeface="Times New Roman" panose="02020603050405020304" pitchFamily="18" charset="0"/>
              <a:cs typeface="Times New Roman" panose="02020603050405020304" pitchFamily="18" charset="0"/>
            </a:endParaRPr>
          </a:p>
        </p:txBody>
      </p:sp>
      <p:pic>
        <p:nvPicPr>
          <p:cNvPr id="12" name="Content Placeholder 10">
            <a:extLst>
              <a:ext uri="{FF2B5EF4-FFF2-40B4-BE49-F238E27FC236}">
                <a16:creationId xmlns:a16="http://schemas.microsoft.com/office/drawing/2014/main" id="{FA9202C2-7304-739B-7D0D-570C96E0EB4A}"/>
              </a:ext>
            </a:extLst>
          </p:cNvPr>
          <p:cNvPicPr>
            <a:picLocks noChangeAspect="1"/>
          </p:cNvPicPr>
          <p:nvPr/>
        </p:nvPicPr>
        <p:blipFill>
          <a:blip r:embed="rId2"/>
          <a:stretch>
            <a:fillRect/>
          </a:stretch>
        </p:blipFill>
        <p:spPr>
          <a:xfrm>
            <a:off x="2589212" y="3512635"/>
            <a:ext cx="4376587" cy="2974319"/>
          </a:xfrm>
          <a:prstGeom prst="rect">
            <a:avLst/>
          </a:prstGeom>
        </p:spPr>
      </p:pic>
      <p:pic>
        <p:nvPicPr>
          <p:cNvPr id="13" name="Picture 12">
            <a:extLst>
              <a:ext uri="{FF2B5EF4-FFF2-40B4-BE49-F238E27FC236}">
                <a16:creationId xmlns:a16="http://schemas.microsoft.com/office/drawing/2014/main" id="{023B83B1-9F44-1010-8A73-5A1F6B2CB669}"/>
              </a:ext>
            </a:extLst>
          </p:cNvPr>
          <p:cNvPicPr>
            <a:picLocks noChangeAspect="1"/>
          </p:cNvPicPr>
          <p:nvPr/>
        </p:nvPicPr>
        <p:blipFill>
          <a:blip r:embed="rId3"/>
          <a:stretch>
            <a:fillRect/>
          </a:stretch>
        </p:blipFill>
        <p:spPr>
          <a:xfrm>
            <a:off x="7164147" y="3572441"/>
            <a:ext cx="4683408" cy="2854706"/>
          </a:xfrm>
          <a:prstGeom prst="rect">
            <a:avLst/>
          </a:prstGeom>
        </p:spPr>
      </p:pic>
    </p:spTree>
    <p:extLst>
      <p:ext uri="{BB962C8B-B14F-4D97-AF65-F5344CB8AC3E}">
        <p14:creationId xmlns:p14="http://schemas.microsoft.com/office/powerpoint/2010/main" val="3417242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16FAB-EB55-F5AE-0EB0-F78F62DCE549}"/>
              </a:ext>
            </a:extLst>
          </p:cNvPr>
          <p:cNvSpPr>
            <a:spLocks noGrp="1"/>
          </p:cNvSpPr>
          <p:nvPr>
            <p:ph type="title"/>
          </p:nvPr>
        </p:nvSpPr>
        <p:spPr>
          <a:xfrm>
            <a:off x="2592925" y="624110"/>
            <a:ext cx="8911687" cy="780944"/>
          </a:xfrm>
        </p:spPr>
        <p:txBody>
          <a:bodyPr/>
          <a:lstStyle/>
          <a:p>
            <a:r>
              <a:rPr lang="en-US" dirty="0"/>
              <a:t>Errands</a:t>
            </a:r>
          </a:p>
        </p:txBody>
      </p:sp>
      <p:sp>
        <p:nvSpPr>
          <p:cNvPr id="15" name="Content Placeholder 14">
            <a:extLst>
              <a:ext uri="{FF2B5EF4-FFF2-40B4-BE49-F238E27FC236}">
                <a16:creationId xmlns:a16="http://schemas.microsoft.com/office/drawing/2014/main" id="{FEE89DF1-21DC-A4AF-4260-D03EAE620FA0}"/>
              </a:ext>
            </a:extLst>
          </p:cNvPr>
          <p:cNvSpPr>
            <a:spLocks noGrp="1"/>
          </p:cNvSpPr>
          <p:nvPr>
            <p:ph idx="1"/>
          </p:nvPr>
        </p:nvSpPr>
        <p:spPr>
          <a:xfrm>
            <a:off x="2592925" y="1564888"/>
            <a:ext cx="8915400" cy="866078"/>
          </a:xfrm>
        </p:spPr>
        <p:txBody>
          <a:bodyPr/>
          <a:lstStyle/>
          <a:p>
            <a:r>
              <a:rPr lang="en-US" sz="1700" dirty="0">
                <a:solidFill>
                  <a:schemeClr val="tx1"/>
                </a:solidFill>
                <a:latin typeface="Times New Roman" panose="02020603050405020304" pitchFamily="18" charset="0"/>
                <a:cs typeface="Times New Roman" panose="02020603050405020304" pitchFamily="18" charset="0"/>
              </a:rPr>
              <a:t>After combining Orders and Errands file, we can dive deeper into errands (Category and type)</a:t>
            </a:r>
          </a:p>
          <a:p>
            <a:r>
              <a:rPr lang="en-US" sz="1700" dirty="0">
                <a:solidFill>
                  <a:schemeClr val="tx1"/>
                </a:solidFill>
                <a:latin typeface="Times New Roman" panose="02020603050405020304" pitchFamily="18" charset="0"/>
                <a:cs typeface="Times New Roman" panose="02020603050405020304" pitchFamily="18" charset="0"/>
              </a:rPr>
              <a:t>"other reasons" is accumulation of all categories that occupy less than 2% of errands.</a:t>
            </a:r>
          </a:p>
          <a:p>
            <a:endParaRPr lang="en-US" dirty="0"/>
          </a:p>
        </p:txBody>
      </p:sp>
      <p:pic>
        <p:nvPicPr>
          <p:cNvPr id="17" name="Picture 16">
            <a:extLst>
              <a:ext uri="{FF2B5EF4-FFF2-40B4-BE49-F238E27FC236}">
                <a16:creationId xmlns:a16="http://schemas.microsoft.com/office/drawing/2014/main" id="{7093E566-B204-BDD3-5B07-26EA65D5F99E}"/>
              </a:ext>
            </a:extLst>
          </p:cNvPr>
          <p:cNvPicPr>
            <a:picLocks noChangeAspect="1"/>
          </p:cNvPicPr>
          <p:nvPr/>
        </p:nvPicPr>
        <p:blipFill>
          <a:blip r:embed="rId2"/>
          <a:stretch>
            <a:fillRect/>
          </a:stretch>
        </p:blipFill>
        <p:spPr>
          <a:xfrm>
            <a:off x="4282068" y="2741145"/>
            <a:ext cx="4605454" cy="3758474"/>
          </a:xfrm>
          <a:prstGeom prst="rect">
            <a:avLst/>
          </a:prstGeom>
        </p:spPr>
      </p:pic>
    </p:spTree>
    <p:extLst>
      <p:ext uri="{BB962C8B-B14F-4D97-AF65-F5344CB8AC3E}">
        <p14:creationId xmlns:p14="http://schemas.microsoft.com/office/powerpoint/2010/main" val="360675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EA016B-9615-7343-E500-EE513F2FA5D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2B86C3-AE85-5041-7E77-01720D149FB5}"/>
              </a:ext>
            </a:extLst>
          </p:cNvPr>
          <p:cNvSpPr>
            <a:spLocks noGrp="1"/>
          </p:cNvSpPr>
          <p:nvPr>
            <p:ph idx="1"/>
          </p:nvPr>
        </p:nvSpPr>
        <p:spPr>
          <a:xfrm>
            <a:off x="2433095" y="1250300"/>
            <a:ext cx="8915400" cy="1002246"/>
          </a:xfrm>
        </p:spPr>
        <p:txBody>
          <a:bodyPr>
            <a:normAutofit/>
          </a:bodyPr>
          <a:lstStyle/>
          <a:p>
            <a:r>
              <a:rPr lang="en-US" sz="1600" b="0" dirty="0">
                <a:solidFill>
                  <a:schemeClr val="tx1"/>
                </a:solidFill>
                <a:effectLst/>
                <a:latin typeface="Times New Roman" panose="02020603050405020304" pitchFamily="18" charset="0"/>
                <a:cs typeface="Times New Roman" panose="02020603050405020304" pitchFamily="18" charset="0"/>
              </a:rPr>
              <a:t>For top 3 errand categories, the type of errands they usually have:</a:t>
            </a:r>
            <a:endParaRPr lang="fa-IR" sz="1700" dirty="0">
              <a:solidFill>
                <a:schemeClr val="tx1"/>
              </a:solidFill>
              <a:latin typeface="Times New Roman" panose="02020603050405020304" pitchFamily="18" charset="0"/>
              <a:cs typeface="Times New Roman" panose="02020603050405020304" pitchFamily="18" charset="0"/>
            </a:endParaRPr>
          </a:p>
          <a:p>
            <a:r>
              <a:rPr lang="en-US" sz="1700" dirty="0">
                <a:solidFill>
                  <a:schemeClr val="tx1"/>
                </a:solidFill>
                <a:latin typeface="Times New Roman" panose="02020603050405020304" pitchFamily="18" charset="0"/>
                <a:cs typeface="Times New Roman" panose="02020603050405020304" pitchFamily="18" charset="0"/>
              </a:rPr>
              <a:t>For </a:t>
            </a:r>
            <a:r>
              <a:rPr lang="en-US" sz="1700" dirty="0" err="1">
                <a:solidFill>
                  <a:schemeClr val="tx1"/>
                </a:solidFill>
                <a:latin typeface="Times New Roman" panose="02020603050405020304" pitchFamily="18" charset="0"/>
                <a:cs typeface="Times New Roman" panose="02020603050405020304" pitchFamily="18" charset="0"/>
              </a:rPr>
              <a:t>errand_category</a:t>
            </a:r>
            <a:r>
              <a:rPr lang="en-US" sz="1700" dirty="0">
                <a:solidFill>
                  <a:schemeClr val="tx1"/>
                </a:solidFill>
                <a:latin typeface="Times New Roman" panose="02020603050405020304" pitchFamily="18" charset="0"/>
                <a:cs typeface="Times New Roman" panose="02020603050405020304" pitchFamily="18" charset="0"/>
              </a:rPr>
              <a:t> : Cancellation / refund</a:t>
            </a:r>
          </a:p>
        </p:txBody>
      </p:sp>
      <p:graphicFrame>
        <p:nvGraphicFramePr>
          <p:cNvPr id="4" name="Table 3">
            <a:extLst>
              <a:ext uri="{FF2B5EF4-FFF2-40B4-BE49-F238E27FC236}">
                <a16:creationId xmlns:a16="http://schemas.microsoft.com/office/drawing/2014/main" id="{41726C01-3949-BF21-A0DA-2C4CD53C29D9}"/>
              </a:ext>
            </a:extLst>
          </p:cNvPr>
          <p:cNvGraphicFramePr>
            <a:graphicFrameLocks noGrp="1"/>
          </p:cNvGraphicFramePr>
          <p:nvPr>
            <p:extLst>
              <p:ext uri="{D42A27DB-BD31-4B8C-83A1-F6EECF244321}">
                <p14:modId xmlns:p14="http://schemas.microsoft.com/office/powerpoint/2010/main" val="3699899674"/>
              </p:ext>
            </p:extLst>
          </p:nvPr>
        </p:nvGraphicFramePr>
        <p:xfrm>
          <a:off x="2433095" y="3032140"/>
          <a:ext cx="8128000" cy="25755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243070980"/>
                    </a:ext>
                  </a:extLst>
                </a:gridCol>
                <a:gridCol w="4064000">
                  <a:extLst>
                    <a:ext uri="{9D8B030D-6E8A-4147-A177-3AD203B41FA5}">
                      <a16:colId xmlns:a16="http://schemas.microsoft.com/office/drawing/2014/main" val="338887809"/>
                    </a:ext>
                  </a:extLst>
                </a:gridCol>
              </a:tblGrid>
              <a:tr h="0">
                <a:tc>
                  <a:txBody>
                    <a:bodyPr/>
                    <a:lstStyle/>
                    <a:p>
                      <a:r>
                        <a:rPr lang="en-US" sz="1700" kern="1200" dirty="0">
                          <a:solidFill>
                            <a:schemeClr val="tx1"/>
                          </a:solidFill>
                          <a:latin typeface="Times New Roman" panose="02020603050405020304" pitchFamily="18" charset="0"/>
                          <a:ea typeface="+mn-ea"/>
                          <a:cs typeface="Times New Roman" panose="02020603050405020304" pitchFamily="18" charset="0"/>
                        </a:rPr>
                        <a:t>Errand Type</a:t>
                      </a:r>
                    </a:p>
                  </a:txBody>
                  <a:tcPr/>
                </a:tc>
                <a:tc>
                  <a:txBody>
                    <a:bodyPr/>
                    <a:lstStyle/>
                    <a:p>
                      <a:r>
                        <a:rPr lang="en-US" sz="1700" kern="1200" dirty="0">
                          <a:solidFill>
                            <a:schemeClr val="tx1"/>
                          </a:solidFill>
                          <a:latin typeface="Times New Roman" panose="02020603050405020304" pitchFamily="18" charset="0"/>
                          <a:ea typeface="+mn-ea"/>
                          <a:cs typeface="Times New Roman" panose="02020603050405020304" pitchFamily="18" charset="0"/>
                        </a:rPr>
                        <a:t>Count</a:t>
                      </a:r>
                    </a:p>
                  </a:txBody>
                  <a:tcPr/>
                </a:tc>
                <a:extLst>
                  <a:ext uri="{0D108BD9-81ED-4DB2-BD59-A6C34878D82A}">
                    <a16:rowId xmlns:a16="http://schemas.microsoft.com/office/drawing/2014/main" val="2887770585"/>
                  </a:ext>
                </a:extLst>
              </a:tr>
              <a:tr h="370840">
                <a:tc>
                  <a:txBody>
                    <a:bodyPr/>
                    <a:lstStyle/>
                    <a:p>
                      <a:r>
                        <a:rPr lang="en-US" sz="1700" kern="1200" dirty="0">
                          <a:solidFill>
                            <a:schemeClr val="tx1"/>
                          </a:solidFill>
                          <a:latin typeface="Times New Roman" panose="02020603050405020304" pitchFamily="18" charset="0"/>
                          <a:ea typeface="+mn-ea"/>
                          <a:cs typeface="Times New Roman" panose="02020603050405020304" pitchFamily="18" charset="0"/>
                        </a:rPr>
                        <a:t>Ask about </a:t>
                      </a:r>
                      <a:r>
                        <a:rPr lang="en-US" sz="1700" kern="1200" dirty="0" err="1">
                          <a:solidFill>
                            <a:schemeClr val="tx1"/>
                          </a:solidFill>
                          <a:latin typeface="Times New Roman" panose="02020603050405020304" pitchFamily="18" charset="0"/>
                          <a:ea typeface="+mn-ea"/>
                          <a:cs typeface="Times New Roman" panose="02020603050405020304" pitchFamily="18" charset="0"/>
                        </a:rPr>
                        <a:t>cxnl</a:t>
                      </a:r>
                      <a:r>
                        <a:rPr lang="en-US" sz="1700" kern="1200" dirty="0">
                          <a:solidFill>
                            <a:schemeClr val="tx1"/>
                          </a:solidFill>
                          <a:latin typeface="Times New Roman" panose="02020603050405020304" pitchFamily="18" charset="0"/>
                          <a:ea typeface="+mn-ea"/>
                          <a:cs typeface="Times New Roman" panose="02020603050405020304" pitchFamily="18" charset="0"/>
                        </a:rPr>
                        <a:t> rules </a:t>
                      </a:r>
                    </a:p>
                  </a:txBody>
                  <a:tcPr/>
                </a:tc>
                <a:tc>
                  <a:txBody>
                    <a:bodyPr/>
                    <a:lstStyle/>
                    <a:p>
                      <a:r>
                        <a:rPr lang="en-US" sz="1700" kern="1200" dirty="0">
                          <a:solidFill>
                            <a:schemeClr val="tx1"/>
                          </a:solidFill>
                          <a:latin typeface="Times New Roman" panose="02020603050405020304" pitchFamily="18" charset="0"/>
                          <a:ea typeface="+mn-ea"/>
                          <a:cs typeface="Times New Roman" panose="02020603050405020304" pitchFamily="18" charset="0"/>
                        </a:rPr>
                        <a:t>450383</a:t>
                      </a:r>
                    </a:p>
                  </a:txBody>
                  <a:tcPr/>
                </a:tc>
                <a:extLst>
                  <a:ext uri="{0D108BD9-81ED-4DB2-BD59-A6C34878D82A}">
                    <a16:rowId xmlns:a16="http://schemas.microsoft.com/office/drawing/2014/main" val="727500544"/>
                  </a:ext>
                </a:extLst>
              </a:tr>
              <a:tr h="370840">
                <a:tc>
                  <a:txBody>
                    <a:bodyPr/>
                    <a:lstStyle/>
                    <a:p>
                      <a:r>
                        <a:rPr lang="en-US" sz="1700" kern="1200" dirty="0">
                          <a:solidFill>
                            <a:schemeClr val="tx1"/>
                          </a:solidFill>
                          <a:latin typeface="Times New Roman" panose="02020603050405020304" pitchFamily="18" charset="0"/>
                          <a:ea typeface="+mn-ea"/>
                          <a:cs typeface="Times New Roman" panose="02020603050405020304" pitchFamily="18" charset="0"/>
                        </a:rPr>
                        <a:t>Already </a:t>
                      </a:r>
                      <a:r>
                        <a:rPr lang="en-US" sz="1700" kern="1200" dirty="0" err="1">
                          <a:solidFill>
                            <a:schemeClr val="tx1"/>
                          </a:solidFill>
                          <a:latin typeface="Times New Roman" panose="02020603050405020304" pitchFamily="18" charset="0"/>
                          <a:ea typeface="+mn-ea"/>
                          <a:cs typeface="Times New Roman" panose="02020603050405020304" pitchFamily="18" charset="0"/>
                        </a:rPr>
                        <a:t>cxnl</a:t>
                      </a:r>
                      <a:endParaRPr lang="en-US" sz="17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r>
                        <a:rPr lang="en-US" sz="1700" kern="1200" dirty="0">
                          <a:solidFill>
                            <a:schemeClr val="tx1"/>
                          </a:solidFill>
                          <a:latin typeface="Times New Roman" panose="02020603050405020304" pitchFamily="18" charset="0"/>
                          <a:ea typeface="+mn-ea"/>
                          <a:cs typeface="Times New Roman" panose="02020603050405020304" pitchFamily="18" charset="0"/>
                        </a:rPr>
                        <a:t>145943</a:t>
                      </a:r>
                    </a:p>
                  </a:txBody>
                  <a:tcPr/>
                </a:tc>
                <a:extLst>
                  <a:ext uri="{0D108BD9-81ED-4DB2-BD59-A6C34878D82A}">
                    <a16:rowId xmlns:a16="http://schemas.microsoft.com/office/drawing/2014/main" val="3290154573"/>
                  </a:ext>
                </a:extLst>
              </a:tr>
              <a:tr h="370840">
                <a:tc>
                  <a:txBody>
                    <a:bodyPr/>
                    <a:lstStyle/>
                    <a:p>
                      <a:r>
                        <a:rPr lang="en-US" sz="1700" kern="1200" dirty="0">
                          <a:solidFill>
                            <a:schemeClr val="tx1"/>
                          </a:solidFill>
                          <a:latin typeface="Times New Roman" panose="02020603050405020304" pitchFamily="18" charset="0"/>
                          <a:ea typeface="+mn-ea"/>
                          <a:cs typeface="Times New Roman" panose="02020603050405020304" pitchFamily="18" charset="0"/>
                        </a:rPr>
                        <a:t>Incorrect department-SC </a:t>
                      </a:r>
                    </a:p>
                  </a:txBody>
                  <a:tcPr/>
                </a:tc>
                <a:tc>
                  <a:txBody>
                    <a:bodyPr/>
                    <a:lstStyle/>
                    <a:p>
                      <a:r>
                        <a:rPr lang="en-US" sz="1700" kern="1200" dirty="0">
                          <a:solidFill>
                            <a:schemeClr val="tx1"/>
                          </a:solidFill>
                          <a:latin typeface="Times New Roman" panose="02020603050405020304" pitchFamily="18" charset="0"/>
                          <a:ea typeface="+mn-ea"/>
                          <a:cs typeface="Times New Roman" panose="02020603050405020304" pitchFamily="18" charset="0"/>
                        </a:rPr>
                        <a:t>19587</a:t>
                      </a:r>
                    </a:p>
                  </a:txBody>
                  <a:tcPr/>
                </a:tc>
                <a:extLst>
                  <a:ext uri="{0D108BD9-81ED-4DB2-BD59-A6C34878D82A}">
                    <a16:rowId xmlns:a16="http://schemas.microsoft.com/office/drawing/2014/main" val="311918050"/>
                  </a:ext>
                </a:extLst>
              </a:tr>
              <a:tr h="370840">
                <a:tc>
                  <a:txBody>
                    <a:bodyPr/>
                    <a:lstStyle/>
                    <a:p>
                      <a:r>
                        <a:rPr lang="en-US" sz="1700" kern="1200" dirty="0">
                          <a:solidFill>
                            <a:schemeClr val="tx1"/>
                          </a:solidFill>
                          <a:latin typeface="Times New Roman" panose="02020603050405020304" pitchFamily="18" charset="0"/>
                          <a:ea typeface="+mn-ea"/>
                          <a:cs typeface="Times New Roman" panose="02020603050405020304" pitchFamily="18" charset="0"/>
                        </a:rPr>
                        <a:t>Already handled </a:t>
                      </a:r>
                    </a:p>
                  </a:txBody>
                  <a:tcPr/>
                </a:tc>
                <a:tc>
                  <a:txBody>
                    <a:bodyPr/>
                    <a:lstStyle/>
                    <a:p>
                      <a:r>
                        <a:rPr lang="en-US" sz="1700" kern="1200" dirty="0">
                          <a:solidFill>
                            <a:schemeClr val="tx1"/>
                          </a:solidFill>
                          <a:latin typeface="Times New Roman" panose="02020603050405020304" pitchFamily="18" charset="0"/>
                          <a:ea typeface="+mn-ea"/>
                          <a:cs typeface="Times New Roman" panose="02020603050405020304" pitchFamily="18" charset="0"/>
                        </a:rPr>
                        <a:t>16516</a:t>
                      </a:r>
                    </a:p>
                  </a:txBody>
                  <a:tcPr/>
                </a:tc>
                <a:extLst>
                  <a:ext uri="{0D108BD9-81ED-4DB2-BD59-A6C34878D82A}">
                    <a16:rowId xmlns:a16="http://schemas.microsoft.com/office/drawing/2014/main" val="2178355956"/>
                  </a:ext>
                </a:extLst>
              </a:tr>
              <a:tr h="370840">
                <a:tc>
                  <a:txBody>
                    <a:bodyPr/>
                    <a:lstStyle/>
                    <a:p>
                      <a:r>
                        <a:rPr lang="en-US" sz="1700" kern="1200" dirty="0">
                          <a:solidFill>
                            <a:schemeClr val="tx1"/>
                          </a:solidFill>
                          <a:latin typeface="Times New Roman" panose="02020603050405020304" pitchFamily="18" charset="0"/>
                          <a:ea typeface="+mn-ea"/>
                          <a:cs typeface="Times New Roman" panose="02020603050405020304" pitchFamily="18" charset="0"/>
                        </a:rPr>
                        <a:t>Incorrect department </a:t>
                      </a:r>
                    </a:p>
                  </a:txBody>
                  <a:tcPr/>
                </a:tc>
                <a:tc>
                  <a:txBody>
                    <a:bodyPr/>
                    <a:lstStyle/>
                    <a:p>
                      <a:r>
                        <a:rPr lang="en-US" sz="1700" kern="1200" dirty="0">
                          <a:solidFill>
                            <a:schemeClr val="tx1"/>
                          </a:solidFill>
                          <a:latin typeface="Times New Roman" panose="02020603050405020304" pitchFamily="18" charset="0"/>
                          <a:ea typeface="+mn-ea"/>
                          <a:cs typeface="Times New Roman" panose="02020603050405020304" pitchFamily="18" charset="0"/>
                        </a:rPr>
                        <a:t>9005</a:t>
                      </a:r>
                    </a:p>
                  </a:txBody>
                  <a:tcPr/>
                </a:tc>
                <a:extLst>
                  <a:ext uri="{0D108BD9-81ED-4DB2-BD59-A6C34878D82A}">
                    <a16:rowId xmlns:a16="http://schemas.microsoft.com/office/drawing/2014/main" val="232294225"/>
                  </a:ext>
                </a:extLst>
              </a:tr>
              <a:tr h="370840">
                <a:tc>
                  <a:txBody>
                    <a:bodyPr/>
                    <a:lstStyle/>
                    <a:p>
                      <a:r>
                        <a:rPr lang="en-US" sz="1700" kern="1200" dirty="0">
                          <a:solidFill>
                            <a:schemeClr val="tx1"/>
                          </a:solidFill>
                          <a:latin typeface="Times New Roman" panose="02020603050405020304" pitchFamily="18" charset="0"/>
                          <a:ea typeface="+mn-ea"/>
                          <a:cs typeface="Times New Roman" panose="02020603050405020304" pitchFamily="18" charset="0"/>
                        </a:rPr>
                        <a:t>Other reasons </a:t>
                      </a:r>
                    </a:p>
                  </a:txBody>
                  <a:tcPr/>
                </a:tc>
                <a:tc>
                  <a:txBody>
                    <a:bodyPr/>
                    <a:lstStyle/>
                    <a:p>
                      <a:r>
                        <a:rPr lang="en-US" sz="1700" kern="1200" dirty="0">
                          <a:solidFill>
                            <a:schemeClr val="tx1"/>
                          </a:solidFill>
                          <a:latin typeface="Times New Roman" panose="02020603050405020304" pitchFamily="18" charset="0"/>
                          <a:ea typeface="+mn-ea"/>
                          <a:cs typeface="Times New Roman" panose="02020603050405020304" pitchFamily="18" charset="0"/>
                        </a:rPr>
                        <a:t>2039455</a:t>
                      </a:r>
                    </a:p>
                  </a:txBody>
                  <a:tcPr/>
                </a:tc>
                <a:extLst>
                  <a:ext uri="{0D108BD9-81ED-4DB2-BD59-A6C34878D82A}">
                    <a16:rowId xmlns:a16="http://schemas.microsoft.com/office/drawing/2014/main" val="4065997955"/>
                  </a:ext>
                </a:extLst>
              </a:tr>
            </a:tbl>
          </a:graphicData>
        </a:graphic>
      </p:graphicFrame>
    </p:spTree>
    <p:extLst>
      <p:ext uri="{BB962C8B-B14F-4D97-AF65-F5344CB8AC3E}">
        <p14:creationId xmlns:p14="http://schemas.microsoft.com/office/powerpoint/2010/main" val="270293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D8F11B40-4EB5-8E38-FFD3-8A9A936C3234}"/>
              </a:ext>
            </a:extLst>
          </p:cNvPr>
          <p:cNvSpPr txBox="1">
            <a:spLocks/>
          </p:cNvSpPr>
          <p:nvPr/>
        </p:nvSpPr>
        <p:spPr>
          <a:xfrm>
            <a:off x="2433095" y="907803"/>
            <a:ext cx="8915400" cy="57614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1700" dirty="0">
                <a:solidFill>
                  <a:schemeClr val="tx1"/>
                </a:solidFill>
                <a:latin typeface="Times New Roman" panose="02020603050405020304" pitchFamily="18" charset="0"/>
                <a:cs typeface="Times New Roman" panose="02020603050405020304" pitchFamily="18" charset="0"/>
              </a:rPr>
              <a:t>For </a:t>
            </a:r>
            <a:r>
              <a:rPr lang="en-US" sz="1700" dirty="0" err="1">
                <a:solidFill>
                  <a:schemeClr val="tx1"/>
                </a:solidFill>
                <a:latin typeface="Times New Roman" panose="02020603050405020304" pitchFamily="18" charset="0"/>
                <a:cs typeface="Times New Roman" panose="02020603050405020304" pitchFamily="18" charset="0"/>
              </a:rPr>
              <a:t>errand_category</a:t>
            </a:r>
            <a:r>
              <a:rPr lang="en-US" sz="1700" dirty="0">
                <a:solidFill>
                  <a:schemeClr val="tx1"/>
                </a:solidFill>
                <a:latin typeface="Times New Roman" panose="02020603050405020304" pitchFamily="18" charset="0"/>
                <a:cs typeface="Times New Roman" panose="02020603050405020304" pitchFamily="18" charset="0"/>
              </a:rPr>
              <a:t> : Rebooking</a:t>
            </a:r>
          </a:p>
        </p:txBody>
      </p:sp>
      <p:graphicFrame>
        <p:nvGraphicFramePr>
          <p:cNvPr id="7" name="Table 6">
            <a:extLst>
              <a:ext uri="{FF2B5EF4-FFF2-40B4-BE49-F238E27FC236}">
                <a16:creationId xmlns:a16="http://schemas.microsoft.com/office/drawing/2014/main" id="{ED24D28F-99FB-E43C-A6A2-4940AD2991C4}"/>
              </a:ext>
            </a:extLst>
          </p:cNvPr>
          <p:cNvGraphicFramePr>
            <a:graphicFrameLocks noGrp="1"/>
          </p:cNvGraphicFramePr>
          <p:nvPr>
            <p:extLst>
              <p:ext uri="{D42A27DB-BD31-4B8C-83A1-F6EECF244321}">
                <p14:modId xmlns:p14="http://schemas.microsoft.com/office/powerpoint/2010/main" val="3360466457"/>
              </p:ext>
            </p:extLst>
          </p:nvPr>
        </p:nvGraphicFramePr>
        <p:xfrm>
          <a:off x="2433095" y="1912621"/>
          <a:ext cx="8128000" cy="25755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243070980"/>
                    </a:ext>
                  </a:extLst>
                </a:gridCol>
                <a:gridCol w="4064000">
                  <a:extLst>
                    <a:ext uri="{9D8B030D-6E8A-4147-A177-3AD203B41FA5}">
                      <a16:colId xmlns:a16="http://schemas.microsoft.com/office/drawing/2014/main" val="338887809"/>
                    </a:ext>
                  </a:extLst>
                </a:gridCol>
              </a:tblGrid>
              <a:tr h="0">
                <a:tc>
                  <a:txBody>
                    <a:bodyPr/>
                    <a:lstStyle/>
                    <a:p>
                      <a:r>
                        <a:rPr lang="en-US" sz="1700" kern="1200" dirty="0">
                          <a:solidFill>
                            <a:schemeClr val="tx1"/>
                          </a:solidFill>
                          <a:latin typeface="Times New Roman" panose="02020603050405020304" pitchFamily="18" charset="0"/>
                          <a:ea typeface="+mn-ea"/>
                          <a:cs typeface="Times New Roman" panose="02020603050405020304" pitchFamily="18" charset="0"/>
                        </a:rPr>
                        <a:t>Errand Type</a:t>
                      </a:r>
                    </a:p>
                  </a:txBody>
                  <a:tcPr/>
                </a:tc>
                <a:tc>
                  <a:txBody>
                    <a:bodyPr/>
                    <a:lstStyle/>
                    <a:p>
                      <a:r>
                        <a:rPr lang="en-US" sz="1700" kern="1200" dirty="0">
                          <a:solidFill>
                            <a:schemeClr val="tx1"/>
                          </a:solidFill>
                          <a:latin typeface="Times New Roman" panose="02020603050405020304" pitchFamily="18" charset="0"/>
                          <a:ea typeface="+mn-ea"/>
                          <a:cs typeface="Times New Roman" panose="02020603050405020304" pitchFamily="18" charset="0"/>
                        </a:rPr>
                        <a:t>Count</a:t>
                      </a:r>
                    </a:p>
                  </a:txBody>
                  <a:tcPr/>
                </a:tc>
                <a:extLst>
                  <a:ext uri="{0D108BD9-81ED-4DB2-BD59-A6C34878D82A}">
                    <a16:rowId xmlns:a16="http://schemas.microsoft.com/office/drawing/2014/main" val="2887770585"/>
                  </a:ext>
                </a:extLst>
              </a:tr>
              <a:tr h="370840">
                <a:tc>
                  <a:txBody>
                    <a:bodyPr/>
                    <a:lstStyle/>
                    <a:p>
                      <a:r>
                        <a:rPr lang="en-US" sz="1700" kern="1200" dirty="0">
                          <a:solidFill>
                            <a:schemeClr val="tx1"/>
                          </a:solidFill>
                          <a:latin typeface="Times New Roman" panose="02020603050405020304" pitchFamily="18" charset="0"/>
                          <a:ea typeface="+mn-ea"/>
                          <a:cs typeface="Times New Roman" panose="02020603050405020304" pitchFamily="18" charset="0"/>
                        </a:rPr>
                        <a:t>No Flexible Ticket </a:t>
                      </a:r>
                    </a:p>
                  </a:txBody>
                  <a:tcPr/>
                </a:tc>
                <a:tc>
                  <a:txBody>
                    <a:bodyPr/>
                    <a:lstStyle/>
                    <a:p>
                      <a:r>
                        <a:rPr lang="en-US" sz="1700" kern="1200" dirty="0">
                          <a:solidFill>
                            <a:schemeClr val="tx1"/>
                          </a:solidFill>
                          <a:latin typeface="Times New Roman" panose="02020603050405020304" pitchFamily="18" charset="0"/>
                          <a:ea typeface="+mn-ea"/>
                          <a:cs typeface="Times New Roman" panose="02020603050405020304" pitchFamily="18" charset="0"/>
                        </a:rPr>
                        <a:t>459075</a:t>
                      </a:r>
                    </a:p>
                  </a:txBody>
                  <a:tcPr/>
                </a:tc>
                <a:extLst>
                  <a:ext uri="{0D108BD9-81ED-4DB2-BD59-A6C34878D82A}">
                    <a16:rowId xmlns:a16="http://schemas.microsoft.com/office/drawing/2014/main" val="727500544"/>
                  </a:ext>
                </a:extLst>
              </a:tr>
              <a:tr h="370840">
                <a:tc>
                  <a:txBody>
                    <a:bodyPr/>
                    <a:lstStyle/>
                    <a:p>
                      <a:r>
                        <a:rPr lang="en-US" sz="1700" kern="1200" dirty="0">
                          <a:solidFill>
                            <a:schemeClr val="tx1"/>
                          </a:solidFill>
                          <a:latin typeface="Times New Roman" panose="02020603050405020304" pitchFamily="18" charset="0"/>
                          <a:ea typeface="+mn-ea"/>
                          <a:cs typeface="Times New Roman" panose="02020603050405020304" pitchFamily="18" charset="0"/>
                        </a:rPr>
                        <a:t>Against Flexible Ticket </a:t>
                      </a:r>
                    </a:p>
                  </a:txBody>
                  <a:tcPr/>
                </a:tc>
                <a:tc>
                  <a:txBody>
                    <a:bodyPr/>
                    <a:lstStyle/>
                    <a:p>
                      <a:r>
                        <a:rPr lang="en-US" sz="1700" kern="1200" dirty="0">
                          <a:solidFill>
                            <a:schemeClr val="tx1"/>
                          </a:solidFill>
                          <a:latin typeface="Times New Roman" panose="02020603050405020304" pitchFamily="18" charset="0"/>
                          <a:ea typeface="+mn-ea"/>
                          <a:cs typeface="Times New Roman" panose="02020603050405020304" pitchFamily="18" charset="0"/>
                        </a:rPr>
                        <a:t>112805</a:t>
                      </a:r>
                    </a:p>
                  </a:txBody>
                  <a:tcPr/>
                </a:tc>
                <a:extLst>
                  <a:ext uri="{0D108BD9-81ED-4DB2-BD59-A6C34878D82A}">
                    <a16:rowId xmlns:a16="http://schemas.microsoft.com/office/drawing/2014/main" val="3290154573"/>
                  </a:ext>
                </a:extLst>
              </a:tr>
              <a:tr h="370840">
                <a:tc>
                  <a:txBody>
                    <a:bodyPr/>
                    <a:lstStyle/>
                    <a:p>
                      <a:r>
                        <a:rPr lang="en-US" sz="1700" kern="1200" dirty="0">
                          <a:solidFill>
                            <a:schemeClr val="tx1"/>
                          </a:solidFill>
                          <a:latin typeface="Times New Roman" panose="02020603050405020304" pitchFamily="18" charset="0"/>
                          <a:ea typeface="+mn-ea"/>
                          <a:cs typeface="Times New Roman" panose="02020603050405020304" pitchFamily="18" charset="0"/>
                        </a:rPr>
                        <a:t>Incorrect department-SC </a:t>
                      </a:r>
                    </a:p>
                  </a:txBody>
                  <a:tcPr/>
                </a:tc>
                <a:tc>
                  <a:txBody>
                    <a:bodyPr/>
                    <a:lstStyle/>
                    <a:p>
                      <a:r>
                        <a:rPr lang="en-US" sz="1700" kern="1200" dirty="0">
                          <a:solidFill>
                            <a:schemeClr val="tx1"/>
                          </a:solidFill>
                          <a:latin typeface="Times New Roman" panose="02020603050405020304" pitchFamily="18" charset="0"/>
                          <a:ea typeface="+mn-ea"/>
                          <a:cs typeface="Times New Roman" panose="02020603050405020304" pitchFamily="18" charset="0"/>
                        </a:rPr>
                        <a:t>33578</a:t>
                      </a:r>
                    </a:p>
                  </a:txBody>
                  <a:tcPr/>
                </a:tc>
                <a:extLst>
                  <a:ext uri="{0D108BD9-81ED-4DB2-BD59-A6C34878D82A}">
                    <a16:rowId xmlns:a16="http://schemas.microsoft.com/office/drawing/2014/main" val="311918050"/>
                  </a:ext>
                </a:extLst>
              </a:tr>
              <a:tr h="370840">
                <a:tc>
                  <a:txBody>
                    <a:bodyPr/>
                    <a:lstStyle/>
                    <a:p>
                      <a:r>
                        <a:rPr lang="en-US" sz="1700" kern="1200" dirty="0">
                          <a:solidFill>
                            <a:schemeClr val="tx1"/>
                          </a:solidFill>
                          <a:latin typeface="Times New Roman" panose="02020603050405020304" pitchFamily="18" charset="0"/>
                          <a:ea typeface="+mn-ea"/>
                          <a:cs typeface="Times New Roman" panose="02020603050405020304" pitchFamily="18" charset="0"/>
                        </a:rPr>
                        <a:t>Incorrect department </a:t>
                      </a:r>
                    </a:p>
                  </a:txBody>
                  <a:tcPr/>
                </a:tc>
                <a:tc>
                  <a:txBody>
                    <a:bodyPr/>
                    <a:lstStyle/>
                    <a:p>
                      <a:r>
                        <a:rPr lang="en-US" sz="1700" kern="1200" dirty="0">
                          <a:solidFill>
                            <a:schemeClr val="tx1"/>
                          </a:solidFill>
                          <a:latin typeface="Times New Roman" panose="02020603050405020304" pitchFamily="18" charset="0"/>
                          <a:ea typeface="+mn-ea"/>
                          <a:cs typeface="Times New Roman" panose="02020603050405020304" pitchFamily="18" charset="0"/>
                        </a:rPr>
                        <a:t>10989</a:t>
                      </a:r>
                    </a:p>
                  </a:txBody>
                  <a:tcPr/>
                </a:tc>
                <a:extLst>
                  <a:ext uri="{0D108BD9-81ED-4DB2-BD59-A6C34878D82A}">
                    <a16:rowId xmlns:a16="http://schemas.microsoft.com/office/drawing/2014/main" val="2178355956"/>
                  </a:ext>
                </a:extLst>
              </a:tr>
              <a:tr h="370840">
                <a:tc>
                  <a:txBody>
                    <a:bodyPr/>
                    <a:lstStyle/>
                    <a:p>
                      <a:r>
                        <a:rPr lang="en-US" sz="1700" kern="1200" dirty="0">
                          <a:solidFill>
                            <a:schemeClr val="tx1"/>
                          </a:solidFill>
                          <a:latin typeface="Times New Roman" panose="02020603050405020304" pitchFamily="18" charset="0"/>
                          <a:ea typeface="+mn-ea"/>
                          <a:cs typeface="Times New Roman" panose="02020603050405020304" pitchFamily="18" charset="0"/>
                        </a:rPr>
                        <a:t>Already handled </a:t>
                      </a:r>
                    </a:p>
                  </a:txBody>
                  <a:tcPr/>
                </a:tc>
                <a:tc>
                  <a:txBody>
                    <a:bodyPr/>
                    <a:lstStyle/>
                    <a:p>
                      <a:r>
                        <a:rPr lang="en-US" sz="1700" kern="1200" dirty="0">
                          <a:solidFill>
                            <a:schemeClr val="tx1"/>
                          </a:solidFill>
                          <a:latin typeface="Times New Roman" panose="02020603050405020304" pitchFamily="18" charset="0"/>
                          <a:ea typeface="+mn-ea"/>
                          <a:cs typeface="Times New Roman" panose="02020603050405020304" pitchFamily="18" charset="0"/>
                        </a:rPr>
                        <a:t>7015</a:t>
                      </a:r>
                    </a:p>
                  </a:txBody>
                  <a:tcPr/>
                </a:tc>
                <a:extLst>
                  <a:ext uri="{0D108BD9-81ED-4DB2-BD59-A6C34878D82A}">
                    <a16:rowId xmlns:a16="http://schemas.microsoft.com/office/drawing/2014/main" val="232294225"/>
                  </a:ext>
                </a:extLst>
              </a:tr>
              <a:tr h="370840">
                <a:tc>
                  <a:txBody>
                    <a:bodyPr/>
                    <a:lstStyle/>
                    <a:p>
                      <a:r>
                        <a:rPr lang="en-US" sz="1700" kern="1200" dirty="0">
                          <a:solidFill>
                            <a:schemeClr val="tx1"/>
                          </a:solidFill>
                          <a:latin typeface="Times New Roman" panose="02020603050405020304" pitchFamily="18" charset="0"/>
                          <a:ea typeface="+mn-ea"/>
                          <a:cs typeface="Times New Roman" panose="02020603050405020304" pitchFamily="18" charset="0"/>
                        </a:rPr>
                        <a:t>Other reasons </a:t>
                      </a:r>
                    </a:p>
                  </a:txBody>
                  <a:tcPr/>
                </a:tc>
                <a:tc>
                  <a:txBody>
                    <a:bodyPr/>
                    <a:lstStyle/>
                    <a:p>
                      <a:r>
                        <a:rPr lang="en-US" sz="1700" kern="1200" dirty="0">
                          <a:solidFill>
                            <a:schemeClr val="tx1"/>
                          </a:solidFill>
                          <a:latin typeface="Times New Roman" panose="02020603050405020304" pitchFamily="18" charset="0"/>
                          <a:ea typeface="+mn-ea"/>
                          <a:cs typeface="Times New Roman" panose="02020603050405020304" pitchFamily="18" charset="0"/>
                        </a:rPr>
                        <a:t>2057427</a:t>
                      </a:r>
                    </a:p>
                  </a:txBody>
                  <a:tcPr/>
                </a:tc>
                <a:extLst>
                  <a:ext uri="{0D108BD9-81ED-4DB2-BD59-A6C34878D82A}">
                    <a16:rowId xmlns:a16="http://schemas.microsoft.com/office/drawing/2014/main" val="4065997955"/>
                  </a:ext>
                </a:extLst>
              </a:tr>
            </a:tbl>
          </a:graphicData>
        </a:graphic>
      </p:graphicFrame>
    </p:spTree>
    <p:extLst>
      <p:ext uri="{BB962C8B-B14F-4D97-AF65-F5344CB8AC3E}">
        <p14:creationId xmlns:p14="http://schemas.microsoft.com/office/powerpoint/2010/main" val="3043186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55E1E4-D8A6-C4A6-1175-A462EAF7DAD0}"/>
            </a:ext>
          </a:extLst>
        </p:cNvPr>
        <p:cNvGrpSpPr/>
        <p:nvPr/>
      </p:nvGrpSpPr>
      <p:grpSpPr>
        <a:xfrm>
          <a:off x="0" y="0"/>
          <a:ext cx="0" cy="0"/>
          <a:chOff x="0" y="0"/>
          <a:chExt cx="0" cy="0"/>
        </a:xfrm>
      </p:grpSpPr>
      <p:sp>
        <p:nvSpPr>
          <p:cNvPr id="6" name="Content Placeholder 2">
            <a:extLst>
              <a:ext uri="{FF2B5EF4-FFF2-40B4-BE49-F238E27FC236}">
                <a16:creationId xmlns:a16="http://schemas.microsoft.com/office/drawing/2014/main" id="{993EFDFE-56A5-6034-AEC2-6385A815FE68}"/>
              </a:ext>
            </a:extLst>
          </p:cNvPr>
          <p:cNvSpPr txBox="1">
            <a:spLocks/>
          </p:cNvSpPr>
          <p:nvPr/>
        </p:nvSpPr>
        <p:spPr>
          <a:xfrm>
            <a:off x="2433095" y="907803"/>
            <a:ext cx="8915400" cy="57614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1700" dirty="0">
                <a:solidFill>
                  <a:schemeClr val="tx1"/>
                </a:solidFill>
                <a:latin typeface="Times New Roman" panose="02020603050405020304" pitchFamily="18" charset="0"/>
                <a:cs typeface="Times New Roman" panose="02020603050405020304" pitchFamily="18" charset="0"/>
              </a:rPr>
              <a:t>For </a:t>
            </a:r>
            <a:r>
              <a:rPr lang="en-US" sz="1700" dirty="0" err="1">
                <a:solidFill>
                  <a:schemeClr val="tx1"/>
                </a:solidFill>
                <a:latin typeface="Times New Roman" panose="02020603050405020304" pitchFamily="18" charset="0"/>
                <a:cs typeface="Times New Roman" panose="02020603050405020304" pitchFamily="18" charset="0"/>
              </a:rPr>
              <a:t>errand_category</a:t>
            </a:r>
            <a:r>
              <a:rPr lang="en-US" sz="1700" dirty="0">
                <a:solidFill>
                  <a:schemeClr val="tx1"/>
                </a:solidFill>
                <a:latin typeface="Times New Roman" panose="02020603050405020304" pitchFamily="18" charset="0"/>
                <a:cs typeface="Times New Roman" panose="02020603050405020304" pitchFamily="18" charset="0"/>
              </a:rPr>
              <a:t> : Schedule change</a:t>
            </a:r>
          </a:p>
          <a:p>
            <a:endParaRPr lang="en-US" sz="1700" dirty="0">
              <a:solidFill>
                <a:schemeClr val="tx1"/>
              </a:solidFill>
              <a:latin typeface="Times New Roman" panose="02020603050405020304" pitchFamily="18" charset="0"/>
              <a:cs typeface="Times New Roman" panose="02020603050405020304" pitchFamily="18" charset="0"/>
            </a:endParaRPr>
          </a:p>
        </p:txBody>
      </p:sp>
      <p:graphicFrame>
        <p:nvGraphicFramePr>
          <p:cNvPr id="7" name="Table 6">
            <a:extLst>
              <a:ext uri="{FF2B5EF4-FFF2-40B4-BE49-F238E27FC236}">
                <a16:creationId xmlns:a16="http://schemas.microsoft.com/office/drawing/2014/main" id="{E4A97641-F9A6-B6CE-EE7B-D4A50ADEA315}"/>
              </a:ext>
            </a:extLst>
          </p:cNvPr>
          <p:cNvGraphicFramePr>
            <a:graphicFrameLocks noGrp="1"/>
          </p:cNvGraphicFramePr>
          <p:nvPr>
            <p:extLst>
              <p:ext uri="{D42A27DB-BD31-4B8C-83A1-F6EECF244321}">
                <p14:modId xmlns:p14="http://schemas.microsoft.com/office/powerpoint/2010/main" val="3315738018"/>
              </p:ext>
            </p:extLst>
          </p:nvPr>
        </p:nvGraphicFramePr>
        <p:xfrm>
          <a:off x="2433095" y="1912621"/>
          <a:ext cx="8128000" cy="25755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243070980"/>
                    </a:ext>
                  </a:extLst>
                </a:gridCol>
                <a:gridCol w="4064000">
                  <a:extLst>
                    <a:ext uri="{9D8B030D-6E8A-4147-A177-3AD203B41FA5}">
                      <a16:colId xmlns:a16="http://schemas.microsoft.com/office/drawing/2014/main" val="338887809"/>
                    </a:ext>
                  </a:extLst>
                </a:gridCol>
              </a:tblGrid>
              <a:tr h="0">
                <a:tc>
                  <a:txBody>
                    <a:bodyPr/>
                    <a:lstStyle/>
                    <a:p>
                      <a:r>
                        <a:rPr lang="en-US" sz="1700" kern="1200" dirty="0">
                          <a:solidFill>
                            <a:schemeClr val="tx1"/>
                          </a:solidFill>
                          <a:latin typeface="Times New Roman" panose="02020603050405020304" pitchFamily="18" charset="0"/>
                          <a:ea typeface="+mn-ea"/>
                          <a:cs typeface="Times New Roman" panose="02020603050405020304" pitchFamily="18" charset="0"/>
                        </a:rPr>
                        <a:t>Errand Type</a:t>
                      </a:r>
                    </a:p>
                  </a:txBody>
                  <a:tcPr/>
                </a:tc>
                <a:tc>
                  <a:txBody>
                    <a:bodyPr/>
                    <a:lstStyle/>
                    <a:p>
                      <a:r>
                        <a:rPr lang="en-US" sz="1700" kern="1200" dirty="0">
                          <a:solidFill>
                            <a:schemeClr val="tx1"/>
                          </a:solidFill>
                          <a:latin typeface="Times New Roman" panose="02020603050405020304" pitchFamily="18" charset="0"/>
                          <a:ea typeface="+mn-ea"/>
                          <a:cs typeface="Times New Roman" panose="02020603050405020304" pitchFamily="18" charset="0"/>
                        </a:rPr>
                        <a:t>Count</a:t>
                      </a:r>
                    </a:p>
                  </a:txBody>
                  <a:tcPr/>
                </a:tc>
                <a:extLst>
                  <a:ext uri="{0D108BD9-81ED-4DB2-BD59-A6C34878D82A}">
                    <a16:rowId xmlns:a16="http://schemas.microsoft.com/office/drawing/2014/main" val="2887770585"/>
                  </a:ext>
                </a:extLst>
              </a:tr>
              <a:tr h="370840">
                <a:tc>
                  <a:txBody>
                    <a:bodyPr/>
                    <a:lstStyle/>
                    <a:p>
                      <a:r>
                        <a:rPr lang="en-US" sz="1700" kern="1200" dirty="0">
                          <a:solidFill>
                            <a:schemeClr val="tx1"/>
                          </a:solidFill>
                          <a:latin typeface="Times New Roman" panose="02020603050405020304" pitchFamily="18" charset="0"/>
                          <a:ea typeface="+mn-ea"/>
                          <a:cs typeface="Times New Roman" panose="02020603050405020304" pitchFamily="18" charset="0"/>
                        </a:rPr>
                        <a:t>We have inf. about SC </a:t>
                      </a:r>
                    </a:p>
                  </a:txBody>
                  <a:tcPr/>
                </a:tc>
                <a:tc>
                  <a:txBody>
                    <a:bodyPr/>
                    <a:lstStyle/>
                    <a:p>
                      <a:r>
                        <a:rPr lang="en-US" sz="1700" kern="1200" dirty="0">
                          <a:solidFill>
                            <a:schemeClr val="tx1"/>
                          </a:solidFill>
                          <a:latin typeface="Times New Roman" panose="02020603050405020304" pitchFamily="18" charset="0"/>
                          <a:ea typeface="+mn-ea"/>
                          <a:cs typeface="Times New Roman" panose="02020603050405020304" pitchFamily="18" charset="0"/>
                        </a:rPr>
                        <a:t>227403</a:t>
                      </a:r>
                    </a:p>
                  </a:txBody>
                  <a:tcPr/>
                </a:tc>
                <a:extLst>
                  <a:ext uri="{0D108BD9-81ED-4DB2-BD59-A6C34878D82A}">
                    <a16:rowId xmlns:a16="http://schemas.microsoft.com/office/drawing/2014/main" val="727500544"/>
                  </a:ext>
                </a:extLst>
              </a:tr>
              <a:tr h="370840">
                <a:tc>
                  <a:txBody>
                    <a:bodyPr/>
                    <a:lstStyle/>
                    <a:p>
                      <a:r>
                        <a:rPr lang="en-US" sz="1700" kern="1200" dirty="0">
                          <a:solidFill>
                            <a:schemeClr val="tx1"/>
                          </a:solidFill>
                          <a:latin typeface="Times New Roman" panose="02020603050405020304" pitchFamily="18" charset="0"/>
                          <a:ea typeface="+mn-ea"/>
                          <a:cs typeface="Times New Roman" panose="02020603050405020304" pitchFamily="18" charset="0"/>
                        </a:rPr>
                        <a:t>Pax has discovered </a:t>
                      </a:r>
                      <a:r>
                        <a:rPr lang="en-US" sz="1700" kern="1200" dirty="0" err="1">
                          <a:solidFill>
                            <a:schemeClr val="tx1"/>
                          </a:solidFill>
                          <a:latin typeface="Times New Roman" panose="02020603050405020304" pitchFamily="18" charset="0"/>
                          <a:ea typeface="+mn-ea"/>
                          <a:cs typeface="Times New Roman" panose="02020603050405020304" pitchFamily="18" charset="0"/>
                        </a:rPr>
                        <a:t>sc</a:t>
                      </a:r>
                      <a:r>
                        <a:rPr lang="en-US" sz="1700" kern="1200" dirty="0">
                          <a:solidFill>
                            <a:schemeClr val="tx1"/>
                          </a:solidFill>
                          <a:latin typeface="Times New Roman" panose="02020603050405020304" pitchFamily="18" charset="0"/>
                          <a:ea typeface="+mn-ea"/>
                          <a:cs typeface="Times New Roman" panose="02020603050405020304" pitchFamily="18" charset="0"/>
                        </a:rPr>
                        <a:t> by themselves </a:t>
                      </a:r>
                    </a:p>
                  </a:txBody>
                  <a:tcPr/>
                </a:tc>
                <a:tc>
                  <a:txBody>
                    <a:bodyPr/>
                    <a:lstStyle/>
                    <a:p>
                      <a:r>
                        <a:rPr lang="en-US" sz="1700" kern="1200" dirty="0">
                          <a:solidFill>
                            <a:schemeClr val="tx1"/>
                          </a:solidFill>
                          <a:latin typeface="Times New Roman" panose="02020603050405020304" pitchFamily="18" charset="0"/>
                          <a:ea typeface="+mn-ea"/>
                          <a:cs typeface="Times New Roman" panose="02020603050405020304" pitchFamily="18" charset="0"/>
                        </a:rPr>
                        <a:t>108063</a:t>
                      </a:r>
                    </a:p>
                  </a:txBody>
                  <a:tcPr/>
                </a:tc>
                <a:extLst>
                  <a:ext uri="{0D108BD9-81ED-4DB2-BD59-A6C34878D82A}">
                    <a16:rowId xmlns:a16="http://schemas.microsoft.com/office/drawing/2014/main" val="3290154573"/>
                  </a:ext>
                </a:extLst>
              </a:tr>
              <a:tr h="370840">
                <a:tc>
                  <a:txBody>
                    <a:bodyPr/>
                    <a:lstStyle/>
                    <a:p>
                      <a:r>
                        <a:rPr lang="en-US" sz="1700" kern="1200" dirty="0">
                          <a:solidFill>
                            <a:schemeClr val="tx1"/>
                          </a:solidFill>
                          <a:latin typeface="Times New Roman" panose="02020603050405020304" pitchFamily="18" charset="0"/>
                          <a:ea typeface="+mn-ea"/>
                          <a:cs typeface="Times New Roman" panose="02020603050405020304" pitchFamily="18" charset="0"/>
                        </a:rPr>
                        <a:t>Incorrect department</a:t>
                      </a:r>
                    </a:p>
                  </a:txBody>
                  <a:tcPr/>
                </a:tc>
                <a:tc>
                  <a:txBody>
                    <a:bodyPr/>
                    <a:lstStyle/>
                    <a:p>
                      <a:r>
                        <a:rPr lang="en-US" sz="1700" kern="1200" dirty="0">
                          <a:solidFill>
                            <a:schemeClr val="tx1"/>
                          </a:solidFill>
                          <a:latin typeface="Times New Roman" panose="02020603050405020304" pitchFamily="18" charset="0"/>
                          <a:ea typeface="+mn-ea"/>
                          <a:cs typeface="Times New Roman" panose="02020603050405020304" pitchFamily="18" charset="0"/>
                        </a:rPr>
                        <a:t>87587</a:t>
                      </a:r>
                    </a:p>
                  </a:txBody>
                  <a:tcPr/>
                </a:tc>
                <a:extLst>
                  <a:ext uri="{0D108BD9-81ED-4DB2-BD59-A6C34878D82A}">
                    <a16:rowId xmlns:a16="http://schemas.microsoft.com/office/drawing/2014/main" val="311918050"/>
                  </a:ext>
                </a:extLst>
              </a:tr>
              <a:tr h="370840">
                <a:tc>
                  <a:txBody>
                    <a:bodyPr/>
                    <a:lstStyle/>
                    <a:p>
                      <a:r>
                        <a:rPr lang="en-US" sz="1700" kern="1200" dirty="0">
                          <a:solidFill>
                            <a:schemeClr val="tx1"/>
                          </a:solidFill>
                          <a:latin typeface="Times New Roman" panose="02020603050405020304" pitchFamily="18" charset="0"/>
                          <a:ea typeface="+mn-ea"/>
                          <a:cs typeface="Times New Roman" panose="02020603050405020304" pitchFamily="18" charset="0"/>
                        </a:rPr>
                        <a:t>Against Connection Guarantee </a:t>
                      </a:r>
                    </a:p>
                  </a:txBody>
                  <a:tcPr/>
                </a:tc>
                <a:tc>
                  <a:txBody>
                    <a:bodyPr/>
                    <a:lstStyle/>
                    <a:p>
                      <a:r>
                        <a:rPr lang="en-US" sz="1700" kern="1200" dirty="0">
                          <a:solidFill>
                            <a:schemeClr val="tx1"/>
                          </a:solidFill>
                          <a:latin typeface="Times New Roman" panose="02020603050405020304" pitchFamily="18" charset="0"/>
                          <a:ea typeface="+mn-ea"/>
                          <a:cs typeface="Times New Roman" panose="02020603050405020304" pitchFamily="18" charset="0"/>
                        </a:rPr>
                        <a:t>16347</a:t>
                      </a:r>
                    </a:p>
                  </a:txBody>
                  <a:tcPr/>
                </a:tc>
                <a:extLst>
                  <a:ext uri="{0D108BD9-81ED-4DB2-BD59-A6C34878D82A}">
                    <a16:rowId xmlns:a16="http://schemas.microsoft.com/office/drawing/2014/main" val="2178355956"/>
                  </a:ext>
                </a:extLst>
              </a:tr>
              <a:tr h="370840">
                <a:tc>
                  <a:txBody>
                    <a:bodyPr/>
                    <a:lstStyle/>
                    <a:p>
                      <a:r>
                        <a:rPr lang="en-US" sz="1700" kern="1200" dirty="0">
                          <a:solidFill>
                            <a:schemeClr val="tx1"/>
                          </a:solidFill>
                          <a:latin typeface="Times New Roman" panose="02020603050405020304" pitchFamily="18" charset="0"/>
                          <a:ea typeface="+mn-ea"/>
                          <a:cs typeface="Times New Roman" panose="02020603050405020304" pitchFamily="18" charset="0"/>
                        </a:rPr>
                        <a:t>Already handled </a:t>
                      </a:r>
                    </a:p>
                  </a:txBody>
                  <a:tcPr/>
                </a:tc>
                <a:tc>
                  <a:txBody>
                    <a:bodyPr/>
                    <a:lstStyle/>
                    <a:p>
                      <a:r>
                        <a:rPr lang="en-US" sz="1700" kern="1200" dirty="0">
                          <a:solidFill>
                            <a:schemeClr val="tx1"/>
                          </a:solidFill>
                          <a:latin typeface="Times New Roman" panose="02020603050405020304" pitchFamily="18" charset="0"/>
                          <a:ea typeface="+mn-ea"/>
                          <a:cs typeface="Times New Roman" panose="02020603050405020304" pitchFamily="18" charset="0"/>
                        </a:rPr>
                        <a:t>12914</a:t>
                      </a:r>
                    </a:p>
                  </a:txBody>
                  <a:tcPr/>
                </a:tc>
                <a:extLst>
                  <a:ext uri="{0D108BD9-81ED-4DB2-BD59-A6C34878D82A}">
                    <a16:rowId xmlns:a16="http://schemas.microsoft.com/office/drawing/2014/main" val="232294225"/>
                  </a:ext>
                </a:extLst>
              </a:tr>
              <a:tr h="370840">
                <a:tc>
                  <a:txBody>
                    <a:bodyPr/>
                    <a:lstStyle/>
                    <a:p>
                      <a:r>
                        <a:rPr lang="en-US" sz="1700" kern="1200" dirty="0">
                          <a:solidFill>
                            <a:schemeClr val="tx1"/>
                          </a:solidFill>
                          <a:latin typeface="Times New Roman" panose="02020603050405020304" pitchFamily="18" charset="0"/>
                          <a:ea typeface="+mn-ea"/>
                          <a:cs typeface="Times New Roman" panose="02020603050405020304" pitchFamily="18" charset="0"/>
                        </a:rPr>
                        <a:t>Other reasons </a:t>
                      </a:r>
                    </a:p>
                  </a:txBody>
                  <a:tcPr/>
                </a:tc>
                <a:tc>
                  <a:txBody>
                    <a:bodyPr/>
                    <a:lstStyle/>
                    <a:p>
                      <a:r>
                        <a:rPr lang="en-US" sz="1700" kern="1200" dirty="0">
                          <a:solidFill>
                            <a:schemeClr val="tx1"/>
                          </a:solidFill>
                          <a:latin typeface="Times New Roman" panose="02020603050405020304" pitchFamily="18" charset="0"/>
                          <a:ea typeface="+mn-ea"/>
                          <a:cs typeface="Times New Roman" panose="02020603050405020304" pitchFamily="18" charset="0"/>
                        </a:rPr>
                        <a:t>2228575</a:t>
                      </a:r>
                    </a:p>
                  </a:txBody>
                  <a:tcPr/>
                </a:tc>
                <a:extLst>
                  <a:ext uri="{0D108BD9-81ED-4DB2-BD59-A6C34878D82A}">
                    <a16:rowId xmlns:a16="http://schemas.microsoft.com/office/drawing/2014/main" val="4065997955"/>
                  </a:ext>
                </a:extLst>
              </a:tr>
            </a:tbl>
          </a:graphicData>
        </a:graphic>
      </p:graphicFrame>
    </p:spTree>
    <p:extLst>
      <p:ext uri="{BB962C8B-B14F-4D97-AF65-F5344CB8AC3E}">
        <p14:creationId xmlns:p14="http://schemas.microsoft.com/office/powerpoint/2010/main" val="706253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FBA1D8-ED7C-517D-CE62-B5D8E70A2C9E}"/>
              </a:ext>
            </a:extLst>
          </p:cNvPr>
          <p:cNvSpPr>
            <a:spLocks noGrp="1"/>
          </p:cNvSpPr>
          <p:nvPr>
            <p:ph idx="1"/>
          </p:nvPr>
        </p:nvSpPr>
        <p:spPr>
          <a:xfrm>
            <a:off x="2511154" y="639336"/>
            <a:ext cx="8915400" cy="1680118"/>
          </a:xfrm>
        </p:spPr>
        <p:txBody>
          <a:bodyPr>
            <a:normAutofit/>
          </a:bodyPr>
          <a:lstStyle/>
          <a:p>
            <a:r>
              <a:rPr lang="en-US" sz="1600" dirty="0">
                <a:solidFill>
                  <a:schemeClr val="tx1"/>
                </a:solidFill>
                <a:latin typeface="Times New Roman" panose="02020603050405020304" pitchFamily="18" charset="0"/>
                <a:cs typeface="Times New Roman" panose="02020603050405020304" pitchFamily="18" charset="0"/>
              </a:rPr>
              <a:t>Comparing the time of order and when the errand happens, we can see most of them happen in the first hours after order.</a:t>
            </a:r>
          </a:p>
          <a:p>
            <a:r>
              <a:rPr lang="en-US" sz="1500" dirty="0">
                <a:solidFill>
                  <a:schemeClr val="tx1"/>
                </a:solidFill>
                <a:latin typeface="Times New Roman" panose="02020603050405020304" pitchFamily="18" charset="0"/>
                <a:cs typeface="Times New Roman" panose="02020603050405020304" pitchFamily="18" charset="0"/>
              </a:rPr>
              <a:t>Top 10 Errand Categories when time difference is more than 1 week:  Rebooking </a:t>
            </a:r>
          </a:p>
          <a:p>
            <a:r>
              <a:rPr lang="en-US" sz="1500" dirty="0">
                <a:solidFill>
                  <a:schemeClr val="tx1"/>
                </a:solidFill>
                <a:latin typeface="Times New Roman" panose="02020603050405020304" pitchFamily="18" charset="0"/>
                <a:cs typeface="Times New Roman" panose="02020603050405020304" pitchFamily="18" charset="0"/>
              </a:rPr>
              <a:t>Top 10 Errand Categories when time difference is less 1 week:    Cancellation / refund </a:t>
            </a:r>
          </a:p>
          <a:p>
            <a:endParaRPr lang="en-US" sz="1600" dirty="0">
              <a:solidFill>
                <a:schemeClr val="tx1"/>
              </a:solidFill>
              <a:latin typeface="Times New Roman" panose="02020603050405020304" pitchFamily="18" charset="0"/>
              <a:cs typeface="Times New Roman" panose="02020603050405020304" pitchFamily="18" charset="0"/>
            </a:endParaRPr>
          </a:p>
          <a:p>
            <a:pPr marL="342900" indent="-342900" algn="l" defTabSz="457200" rtl="0" eaLnBrk="1" latinLnBrk="0" hangingPunct="1">
              <a:spcBef>
                <a:spcPts val="1000"/>
              </a:spcBef>
              <a:spcAft>
                <a:spcPts val="0"/>
              </a:spcAft>
              <a:buClr>
                <a:schemeClr val="accent1"/>
              </a:buClr>
              <a:buFont typeface="Wingdings 3" charset="2"/>
              <a:buChar char=""/>
            </a:pPr>
            <a:endParaRPr lang="en-US" dirty="0"/>
          </a:p>
        </p:txBody>
      </p:sp>
      <p:pic>
        <p:nvPicPr>
          <p:cNvPr id="5" name="Picture 4">
            <a:extLst>
              <a:ext uri="{FF2B5EF4-FFF2-40B4-BE49-F238E27FC236}">
                <a16:creationId xmlns:a16="http://schemas.microsoft.com/office/drawing/2014/main" id="{4F86D38D-D1CB-D318-95A5-46E1664AB424}"/>
              </a:ext>
            </a:extLst>
          </p:cNvPr>
          <p:cNvPicPr>
            <a:picLocks noChangeAspect="1"/>
          </p:cNvPicPr>
          <p:nvPr/>
        </p:nvPicPr>
        <p:blipFill>
          <a:blip r:embed="rId2"/>
          <a:stretch>
            <a:fillRect/>
          </a:stretch>
        </p:blipFill>
        <p:spPr>
          <a:xfrm>
            <a:off x="3933429" y="2575931"/>
            <a:ext cx="5277011" cy="4022337"/>
          </a:xfrm>
          <a:prstGeom prst="rect">
            <a:avLst/>
          </a:prstGeom>
        </p:spPr>
      </p:pic>
    </p:spTree>
    <p:extLst>
      <p:ext uri="{BB962C8B-B14F-4D97-AF65-F5344CB8AC3E}">
        <p14:creationId xmlns:p14="http://schemas.microsoft.com/office/powerpoint/2010/main" val="1586492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F04835-8823-C766-B2B7-3AFD950F3B36}"/>
              </a:ext>
            </a:extLst>
          </p:cNvPr>
          <p:cNvSpPr>
            <a:spLocks noGrp="1"/>
          </p:cNvSpPr>
          <p:nvPr>
            <p:ph idx="1"/>
          </p:nvPr>
        </p:nvSpPr>
        <p:spPr>
          <a:xfrm>
            <a:off x="2555759" y="617034"/>
            <a:ext cx="8915400" cy="743415"/>
          </a:xfrm>
        </p:spPr>
        <p:txBody>
          <a:bodyPr>
            <a:normAutofit/>
          </a:bodyPr>
          <a:lstStyle/>
          <a:p>
            <a:r>
              <a:rPr lang="en-US" sz="1700" dirty="0">
                <a:solidFill>
                  <a:schemeClr val="tx1"/>
                </a:solidFill>
                <a:latin typeface="Times New Roman" panose="02020603050405020304" pitchFamily="18" charset="0"/>
                <a:cs typeface="Times New Roman" panose="02020603050405020304" pitchFamily="18" charset="0"/>
              </a:rPr>
              <a:t>The next chart shows us that the higher the amount of order, we are going to have the higher probability of an errand on it.</a:t>
            </a:r>
          </a:p>
        </p:txBody>
      </p:sp>
      <p:pic>
        <p:nvPicPr>
          <p:cNvPr id="5" name="Picture 4">
            <a:extLst>
              <a:ext uri="{FF2B5EF4-FFF2-40B4-BE49-F238E27FC236}">
                <a16:creationId xmlns:a16="http://schemas.microsoft.com/office/drawing/2014/main" id="{EEE48456-5574-7397-D475-72C8679956F2}"/>
              </a:ext>
            </a:extLst>
          </p:cNvPr>
          <p:cNvPicPr>
            <a:picLocks noChangeAspect="1"/>
          </p:cNvPicPr>
          <p:nvPr/>
        </p:nvPicPr>
        <p:blipFill>
          <a:blip r:embed="rId2"/>
          <a:stretch>
            <a:fillRect/>
          </a:stretch>
        </p:blipFill>
        <p:spPr>
          <a:xfrm>
            <a:off x="3745880" y="1687086"/>
            <a:ext cx="5257800" cy="4152900"/>
          </a:xfrm>
          <a:prstGeom prst="rect">
            <a:avLst/>
          </a:prstGeom>
        </p:spPr>
      </p:pic>
    </p:spTree>
    <p:extLst>
      <p:ext uri="{BB962C8B-B14F-4D97-AF65-F5344CB8AC3E}">
        <p14:creationId xmlns:p14="http://schemas.microsoft.com/office/powerpoint/2010/main" val="2215819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3123B1-D12E-0143-4896-525F7F2F3CD8}"/>
              </a:ext>
            </a:extLst>
          </p:cNvPr>
          <p:cNvSpPr>
            <a:spLocks noGrp="1"/>
          </p:cNvSpPr>
          <p:nvPr>
            <p:ph idx="1"/>
          </p:nvPr>
        </p:nvSpPr>
        <p:spPr>
          <a:xfrm>
            <a:off x="2555758" y="494370"/>
            <a:ext cx="8915400" cy="531542"/>
          </a:xfrm>
        </p:spPr>
        <p:txBody>
          <a:bodyPr/>
          <a:lstStyle/>
          <a:p>
            <a:r>
              <a:rPr lang="en-US" sz="1700" dirty="0">
                <a:solidFill>
                  <a:schemeClr val="tx1"/>
                </a:solidFill>
                <a:latin typeface="Times New Roman" panose="02020603050405020304" pitchFamily="18" charset="0"/>
                <a:cs typeface="Times New Roman" panose="02020603050405020304" pitchFamily="18" charset="0"/>
              </a:rPr>
              <a:t>Following is the chart that shows us top 10 countries that have an errand.</a:t>
            </a:r>
          </a:p>
          <a:p>
            <a:endParaRPr lang="en-US" dirty="0"/>
          </a:p>
        </p:txBody>
      </p:sp>
      <p:pic>
        <p:nvPicPr>
          <p:cNvPr id="5" name="Picture 4">
            <a:extLst>
              <a:ext uri="{FF2B5EF4-FFF2-40B4-BE49-F238E27FC236}">
                <a16:creationId xmlns:a16="http://schemas.microsoft.com/office/drawing/2014/main" id="{18CB5C5C-3B8E-E04F-77F3-3FA66DBA1F24}"/>
              </a:ext>
            </a:extLst>
          </p:cNvPr>
          <p:cNvPicPr>
            <a:picLocks noChangeAspect="1"/>
          </p:cNvPicPr>
          <p:nvPr/>
        </p:nvPicPr>
        <p:blipFill>
          <a:blip r:embed="rId2"/>
          <a:stretch>
            <a:fillRect/>
          </a:stretch>
        </p:blipFill>
        <p:spPr>
          <a:xfrm>
            <a:off x="2555758" y="1111250"/>
            <a:ext cx="7734300" cy="5549900"/>
          </a:xfrm>
          <a:prstGeom prst="rect">
            <a:avLst/>
          </a:prstGeom>
        </p:spPr>
      </p:pic>
    </p:spTree>
    <p:extLst>
      <p:ext uri="{BB962C8B-B14F-4D97-AF65-F5344CB8AC3E}">
        <p14:creationId xmlns:p14="http://schemas.microsoft.com/office/powerpoint/2010/main" val="67034650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89</TotalTime>
  <Words>692</Words>
  <Application>Microsoft Macintosh PowerPoint</Application>
  <PresentationFormat>Widescreen</PresentationFormat>
  <Paragraphs>95</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Century Gothic</vt:lpstr>
      <vt:lpstr>Times New Roman</vt:lpstr>
      <vt:lpstr>Wingdings 3</vt:lpstr>
      <vt:lpstr>Wisp</vt:lpstr>
      <vt:lpstr>Data Analysis</vt:lpstr>
      <vt:lpstr>Changes and Cancelations</vt:lpstr>
      <vt:lpstr>Errands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Origins and Destinations</vt:lpstr>
      <vt:lpstr>Revenue Analysis</vt:lpstr>
      <vt:lpstr>PowerPoint Presentation</vt:lpstr>
      <vt:lpstr>Devices Analysis</vt:lpstr>
      <vt:lpstr>Customer type Analysis</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Mina Badri</dc:creator>
  <cp:lastModifiedBy>Mina Badri</cp:lastModifiedBy>
  <cp:revision>3</cp:revision>
  <dcterms:created xsi:type="dcterms:W3CDTF">2025-01-22T16:32:08Z</dcterms:created>
  <dcterms:modified xsi:type="dcterms:W3CDTF">2025-01-22T18:01:46Z</dcterms:modified>
</cp:coreProperties>
</file>