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Texte du titre</a:t>
            </a:r>
          </a:p>
        </p:txBody>
      </p:sp>
      <p:sp>
        <p:nvSpPr>
          <p:cNvPr id="30" name="Texte niveau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9" name="Texte niveau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8" name="Texte niveau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Espace réservé du texte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Espace réservé du texte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Texte du titre</a:t>
            </a:r>
          </a:p>
        </p:txBody>
      </p:sp>
      <p:sp>
        <p:nvSpPr>
          <p:cNvPr id="83" name="Espace réservé pour une image 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 niveau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ZoneTexte 3"/>
          <p:cNvSpPr txBox="1"/>
          <p:nvPr/>
        </p:nvSpPr>
        <p:spPr>
          <a:xfrm>
            <a:off x="1849952" y="1556791"/>
            <a:ext cx="5444094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TP COMPILATION</a:t>
            </a:r>
          </a:p>
        </p:txBody>
      </p:sp>
      <p:sp>
        <p:nvSpPr>
          <p:cNvPr id="95" name="ZoneTexte 4"/>
          <p:cNvSpPr txBox="1"/>
          <p:nvPr/>
        </p:nvSpPr>
        <p:spPr>
          <a:xfrm>
            <a:off x="369247" y="5116541"/>
            <a:ext cx="31996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Présenté par A.I Amrous, ISIL A,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ZoneTexte 3"/>
          <p:cNvSpPr txBox="1"/>
          <p:nvPr/>
        </p:nvSpPr>
        <p:spPr>
          <a:xfrm>
            <a:off x="1029028" y="1412776"/>
            <a:ext cx="7037353" cy="529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Exemple :</a:t>
            </a:r>
          </a:p>
          <a:p>
            <a:pPr/>
            <a:r>
              <a:t>%{</a:t>
            </a:r>
          </a:p>
          <a:p>
            <a:pPr/>
            <a:r>
              <a:t>int nb_ligne=1;</a:t>
            </a:r>
          </a:p>
          <a:p>
            <a:pPr/>
            <a:r>
              <a:t>%}</a:t>
            </a:r>
          </a:p>
          <a:p>
            <a:pPr/>
            <a:r>
              <a:t> </a:t>
            </a:r>
          </a:p>
          <a:p>
            <a:pPr/>
            <a:r>
              <a:t>lettre [a-zA-Z]</a:t>
            </a:r>
          </a:p>
          <a:p>
            <a:pPr/>
            <a:r>
              <a:t>chiffre [0-9]</a:t>
            </a:r>
          </a:p>
          <a:p>
            <a:pPr/>
            <a:r>
              <a:t>IDF {lettre}({lettre}|{chiffre})*</a:t>
            </a:r>
          </a:p>
          <a:p>
            <a:pPr/>
            <a:r>
              <a:t>cst {chiffre}+</a:t>
            </a:r>
          </a:p>
          <a:p>
            <a:pPr>
              <a:defRPr b="1"/>
            </a:pPr>
            <a:r>
              <a:t>%%</a:t>
            </a:r>
          </a:p>
          <a:p>
            <a:pPr/>
            <a:r>
              <a:t>{IDF}  return idf;</a:t>
            </a:r>
          </a:p>
          <a:p>
            <a:pPr/>
            <a:r>
              <a:t>{cst} return cst;</a:t>
            </a:r>
          </a:p>
          <a:p>
            <a:pPr/>
            <a:r>
              <a:t>= return aff;</a:t>
            </a:r>
          </a:p>
          <a:p>
            <a:pPr/>
            <a:r>
              <a:t>; return pvg;</a:t>
            </a:r>
          </a:p>
          <a:p>
            <a:pPr/>
            <a:r>
              <a:t>[ \t] </a:t>
            </a:r>
          </a:p>
          <a:p>
            <a:pPr/>
            <a:r>
              <a:t>\n   {nb_ligne++; }</a:t>
            </a:r>
          </a:p>
          <a:p>
            <a:pPr>
              <a:defRPr b="1"/>
            </a:pPr>
            <a:r>
              <a:t>.</a:t>
            </a:r>
            <a:r>
              <a:rPr b="0"/>
              <a:t> printf("erreur lexicale à la ligne %d \n",nb_ligne) ;</a:t>
            </a:r>
            <a:endParaRPr b="0"/>
          </a:p>
        </p:txBody>
      </p:sp>
      <p:sp>
        <p:nvSpPr>
          <p:cNvPr id="232" name="Rectangle 4"/>
          <p:cNvSpPr txBox="1"/>
          <p:nvPr/>
        </p:nvSpPr>
        <p:spPr>
          <a:xfrm>
            <a:off x="3537599" y="337251"/>
            <a:ext cx="120470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Flex </a:t>
            </a:r>
          </a:p>
        </p:txBody>
      </p:sp>
      <p:sp>
        <p:nvSpPr>
          <p:cNvPr id="233" name="ZoneTexte 5"/>
          <p:cNvSpPr txBox="1"/>
          <p:nvPr/>
        </p:nvSpPr>
        <p:spPr>
          <a:xfrm>
            <a:off x="1029028" y="1052736"/>
            <a:ext cx="558548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Un analyseur lexical pour le langage:                           x=5;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1"/>
          <p:cNvSpPr txBox="1"/>
          <p:nvPr/>
        </p:nvSpPr>
        <p:spPr>
          <a:xfrm>
            <a:off x="441255" y="980728"/>
            <a:ext cx="8333498" cy="615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L’analyse syntaxique vérifie que les unités lexicales (le résultat de l’analyse lexicale) sont dans le bon ordre défini par le langage.</a:t>
            </a:r>
          </a:p>
        </p:txBody>
      </p:sp>
      <p:sp>
        <p:nvSpPr>
          <p:cNvPr id="236" name="ZoneTexte 2"/>
          <p:cNvSpPr txBox="1"/>
          <p:nvPr/>
        </p:nvSpPr>
        <p:spPr>
          <a:xfrm>
            <a:off x="2925532" y="260648"/>
            <a:ext cx="3292937" cy="889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Analyse syntaxique</a:t>
            </a:r>
          </a:p>
        </p:txBody>
      </p:sp>
      <p:sp>
        <p:nvSpPr>
          <p:cNvPr id="237" name="ZoneTexte 3"/>
          <p:cNvSpPr txBox="1"/>
          <p:nvPr/>
        </p:nvSpPr>
        <p:spPr>
          <a:xfrm>
            <a:off x="729287" y="1844824"/>
            <a:ext cx="8477514" cy="122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Exemple :</a:t>
            </a:r>
            <a:r>
              <a:rPr b="0"/>
              <a:t> Dans le langage C </a:t>
            </a:r>
            <a:endParaRPr b="0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i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 X==2)  y=1; 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solidFill>
                  <a:srgbClr val="FF0000"/>
                </a:solidFill>
              </a:rPr>
              <a:t>est  une erreur de syntaxe car la regle de if impose une parenthèse avant la condition</a:t>
            </a:r>
          </a:p>
        </p:txBody>
      </p:sp>
      <p:sp>
        <p:nvSpPr>
          <p:cNvPr id="238" name="ZoneTexte 5"/>
          <p:cNvSpPr txBox="1"/>
          <p:nvPr/>
        </p:nvSpPr>
        <p:spPr>
          <a:xfrm>
            <a:off x="657279" y="3717032"/>
            <a:ext cx="7829442" cy="141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Implémenter un analyseur syntaxique nécessite l’implémentation d’une méthode d’analyse syntaxique vue en cours LL(k), LR(k), SLR(k), LALR(k), ..etc. Ceci nécessite l’écriture de milliers de lignes de code. </a:t>
            </a:r>
            <a:r>
              <a:rPr b="1"/>
              <a:t>Heureusement un outil tel que Bison existe pour nous faciliter la tâche.</a:t>
            </a: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 txBox="1"/>
          <p:nvPr/>
        </p:nvSpPr>
        <p:spPr>
          <a:xfrm>
            <a:off x="563547" y="512815"/>
            <a:ext cx="8626970" cy="1253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Bison est un g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n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rateur de code d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analyseur syntaxique.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Il accepte comme entr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e la sortie de 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analyse lexicale (les entit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s lexicales), et la grammaire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 langage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à</a:t>
            </a:r>
            <a:r>
              <a:t> analyser (les fichiers bison portent 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extension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« </a:t>
            </a:r>
            <a:r>
              <a:t>.y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 »</a:t>
            </a:r>
            <a:r>
              <a:t>). </a:t>
            </a:r>
          </a:p>
        </p:txBody>
      </p:sp>
      <p:grpSp>
        <p:nvGrpSpPr>
          <p:cNvPr id="252" name="Group 1"/>
          <p:cNvGrpSpPr/>
          <p:nvPr/>
        </p:nvGrpSpPr>
        <p:grpSpPr>
          <a:xfrm>
            <a:off x="1115616" y="2276870"/>
            <a:ext cx="7416824" cy="799459"/>
            <a:chOff x="0" y="0"/>
            <a:chExt cx="7416823" cy="799457"/>
          </a:xfrm>
        </p:grpSpPr>
        <p:grpSp>
          <p:nvGrpSpPr>
            <p:cNvPr id="243" name="Rectangle 6"/>
            <p:cNvGrpSpPr/>
            <p:nvPr/>
          </p:nvGrpSpPr>
          <p:grpSpPr>
            <a:xfrm>
              <a:off x="0" y="-1"/>
              <a:ext cx="2002803" cy="784226"/>
              <a:chOff x="0" y="0"/>
              <a:chExt cx="2002801" cy="784224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-1"/>
                <a:ext cx="2002802" cy="7842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2" name="Entités lexicales…"/>
              <p:cNvSpPr txBox="1"/>
              <p:nvPr/>
            </p:nvSpPr>
            <p:spPr>
              <a:xfrm>
                <a:off x="50482" y="4762"/>
                <a:ext cx="1901838" cy="5830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Entit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  <a:r>
                  <a:t>s lexicales</a:t>
                </a:r>
                <a:endParaRPr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+ grammire</a:t>
                </a:r>
              </a:p>
            </p:txBody>
          </p:sp>
        </p:grpSp>
        <p:sp>
          <p:nvSpPr>
            <p:cNvPr id="244" name="AutoShape 5"/>
            <p:cNvSpPr/>
            <p:nvPr/>
          </p:nvSpPr>
          <p:spPr>
            <a:xfrm>
              <a:off x="2002802" y="407345"/>
              <a:ext cx="410387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7" name="Rectangle 4"/>
            <p:cNvGrpSpPr/>
            <p:nvPr/>
          </p:nvGrpSpPr>
          <p:grpSpPr>
            <a:xfrm>
              <a:off x="2413189" y="246551"/>
              <a:ext cx="1254281" cy="339079"/>
              <a:chOff x="0" y="0"/>
              <a:chExt cx="1254279" cy="339077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0"/>
                <a:ext cx="1254280" cy="33907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6" name="Bison"/>
              <p:cNvSpPr txBox="1"/>
              <p:nvPr/>
            </p:nvSpPr>
            <p:spPr>
              <a:xfrm>
                <a:off x="50482" y="4762"/>
                <a:ext cx="1153316" cy="300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Bison</a:t>
                </a:r>
              </a:p>
            </p:txBody>
          </p:sp>
        </p:grpSp>
        <p:sp>
          <p:nvSpPr>
            <p:cNvPr id="248" name="AutoShape 3"/>
            <p:cNvSpPr/>
            <p:nvPr/>
          </p:nvSpPr>
          <p:spPr>
            <a:xfrm>
              <a:off x="3667469" y="407345"/>
              <a:ext cx="49419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1" name="Rectangle 2"/>
            <p:cNvGrpSpPr/>
            <p:nvPr/>
          </p:nvGrpSpPr>
          <p:grpSpPr>
            <a:xfrm>
              <a:off x="4292683" y="15233"/>
              <a:ext cx="3124141" cy="784225"/>
              <a:chOff x="0" y="0"/>
              <a:chExt cx="3124140" cy="784224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-1" y="-1"/>
                <a:ext cx="3124142" cy="7842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0" name="Code source de l’analyseur syntaxique associé"/>
              <p:cNvSpPr txBox="1"/>
              <p:nvPr/>
            </p:nvSpPr>
            <p:spPr>
              <a:xfrm>
                <a:off x="50482" y="4762"/>
                <a:ext cx="3023176" cy="589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Code source de l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’</a:t>
                </a:r>
                <a:r>
                  <a:t>analyseur syntaxique associ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</a:p>
            </p:txBody>
          </p:sp>
        </p:grpSp>
      </p:grpSp>
      <p:sp>
        <p:nvSpPr>
          <p:cNvPr id="253" name="Rectangle 11"/>
          <p:cNvSpPr txBox="1"/>
          <p:nvPr/>
        </p:nvSpPr>
        <p:spPr>
          <a:xfrm>
            <a:off x="585271" y="1731615"/>
            <a:ext cx="7325386" cy="7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NomProgramme.y                                                   NomProgramme.tab.c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ZoneTexte 11"/>
          <p:cNvSpPr txBox="1"/>
          <p:nvPr/>
        </p:nvSpPr>
        <p:spPr>
          <a:xfrm>
            <a:off x="2889528" y="260647"/>
            <a:ext cx="217630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Bison</a:t>
            </a:r>
          </a:p>
        </p:txBody>
      </p:sp>
      <p:sp>
        <p:nvSpPr>
          <p:cNvPr id="255" name="Rectangle 12"/>
          <p:cNvSpPr txBox="1"/>
          <p:nvPr/>
        </p:nvSpPr>
        <p:spPr>
          <a:xfrm>
            <a:off x="541843" y="3080234"/>
            <a:ext cx="8261490" cy="38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Format d’un fichier Bison</a:t>
            </a:r>
          </a:p>
          <a:p>
            <a:pPr/>
            <a:r>
              <a:t>Le format d’un fichier Bison est similaire à celui de Flex. Il est composé de trois parties séparées par '%%'.</a:t>
            </a:r>
          </a:p>
          <a:p>
            <a:pPr/>
          </a:p>
          <a:p>
            <a:pPr>
              <a:defRPr>
                <a:solidFill>
                  <a:srgbClr val="376092"/>
                </a:solidFill>
              </a:defRPr>
            </a:pPr>
            <a:r>
              <a:t>%{</a:t>
            </a:r>
          </a:p>
          <a:p>
            <a:pPr>
              <a:defRPr>
                <a:solidFill>
                  <a:srgbClr val="376092"/>
                </a:solidFill>
              </a:defRPr>
            </a:pPr>
            <a:r>
              <a:t>Définitions en langage C</a:t>
            </a:r>
          </a:p>
          <a:p>
            <a:pPr>
              <a:defRPr>
                <a:solidFill>
                  <a:srgbClr val="376092"/>
                </a:solidFill>
              </a:defRPr>
            </a:pPr>
            <a:r>
              <a:t>%} </a:t>
            </a:r>
          </a:p>
          <a:p>
            <a:pPr>
              <a:defRPr>
                <a:solidFill>
                  <a:srgbClr val="376092"/>
                </a:solidFill>
              </a:defRPr>
            </a:pPr>
            <a:r>
              <a:t>Les définitions des terminaux et d’axiome</a:t>
            </a:r>
          </a:p>
          <a:p>
            <a:pPr>
              <a:defRPr b="1"/>
            </a:pPr>
            <a:r>
              <a:t>%%</a:t>
            </a:r>
          </a:p>
          <a:p>
            <a:pPr>
              <a:defRPr>
                <a:solidFill>
                  <a:srgbClr val="00B050"/>
                </a:solidFill>
              </a:defRPr>
            </a:pPr>
            <a:r>
              <a:t>Les règles de la grammaire</a:t>
            </a:r>
          </a:p>
          <a:p>
            <a:pPr>
              <a:defRPr b="1"/>
            </a:pPr>
            <a:r>
              <a:t>%%</a:t>
            </a:r>
          </a:p>
          <a:p>
            <a:pPr>
              <a:defRPr>
                <a:solidFill>
                  <a:srgbClr val="7030A0"/>
                </a:solidFill>
              </a:defRPr>
            </a:pPr>
            <a:r>
              <a:t>Redéfinitions des fonctions prédéfinies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3"/>
          <p:cNvSpPr txBox="1"/>
          <p:nvPr/>
        </p:nvSpPr>
        <p:spPr>
          <a:xfrm>
            <a:off x="513263" y="1052736"/>
            <a:ext cx="326770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L’axiome</a:t>
            </a:r>
            <a:r>
              <a:rPr b="0"/>
              <a:t> est précéder par </a:t>
            </a:r>
            <a:r>
              <a:t>%start</a:t>
            </a:r>
            <a:r>
              <a:rPr b="0"/>
              <a:t>. </a:t>
            </a:r>
          </a:p>
        </p:txBody>
      </p:sp>
      <p:sp>
        <p:nvSpPr>
          <p:cNvPr id="258" name="ZoneTexte 4"/>
          <p:cNvSpPr txBox="1"/>
          <p:nvPr/>
        </p:nvSpPr>
        <p:spPr>
          <a:xfrm>
            <a:off x="2889528" y="260647"/>
            <a:ext cx="2176304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Bison</a:t>
            </a:r>
          </a:p>
        </p:txBody>
      </p:sp>
      <p:sp>
        <p:nvSpPr>
          <p:cNvPr id="259" name="Rectangle 5"/>
          <p:cNvSpPr txBox="1"/>
          <p:nvPr/>
        </p:nvSpPr>
        <p:spPr>
          <a:xfrm>
            <a:off x="513263" y="1430742"/>
            <a:ext cx="703735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Les symboles terminaux</a:t>
            </a:r>
            <a:r>
              <a:rPr b="0"/>
              <a:t> (entités lexicaux) sont  précédés par </a:t>
            </a:r>
            <a:r>
              <a:t>:%token</a:t>
            </a:r>
            <a:r>
              <a:rPr b="0"/>
              <a:t>. </a:t>
            </a:r>
          </a:p>
        </p:txBody>
      </p:sp>
      <p:sp>
        <p:nvSpPr>
          <p:cNvPr id="260" name="Rectangle 6"/>
          <p:cNvSpPr txBox="1"/>
          <p:nvPr/>
        </p:nvSpPr>
        <p:spPr>
          <a:xfrm>
            <a:off x="480240" y="1847905"/>
            <a:ext cx="7379136" cy="237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Les règles de la grammaires </a:t>
            </a:r>
            <a:r>
              <a:rPr b="0"/>
              <a:t>sont définies comment suit:</a:t>
            </a:r>
            <a:endParaRPr b="0"/>
          </a:p>
          <a:p>
            <a:pPr/>
          </a:p>
          <a:p>
            <a:pPr/>
            <a:r>
              <a:t> &lt;symbole NonTerminal&gt; : &lt;règle de dérivation 1&gt;  {action 1 en langage C }</a:t>
            </a:r>
          </a:p>
          <a:p>
            <a:pPr lvl="5"/>
            <a:r>
              <a:t>    | &lt;règle de dérivation 2&gt;  {action 2 en langage C }</a:t>
            </a:r>
          </a:p>
          <a:p>
            <a:pPr lvl="5"/>
            <a:r>
              <a:t>    | ...</a:t>
            </a:r>
          </a:p>
          <a:p>
            <a:pPr lvl="5"/>
            <a:r>
              <a:t>    |&lt;règle de dérivation N&gt; {action N en langage C}</a:t>
            </a:r>
          </a:p>
          <a:p>
            <a:pPr/>
            <a:r>
              <a:t>   ;</a:t>
            </a:r>
          </a:p>
        </p:txBody>
      </p:sp>
      <p:sp>
        <p:nvSpPr>
          <p:cNvPr id="261" name="Rectangle 9"/>
          <p:cNvSpPr txBox="1"/>
          <p:nvPr/>
        </p:nvSpPr>
        <p:spPr>
          <a:xfrm>
            <a:off x="522771" y="3933056"/>
            <a:ext cx="8118369" cy="208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Les fonctions</a:t>
            </a:r>
          </a:p>
          <a:p>
            <a:pPr/>
            <a:r>
              <a:t>la partie fonction doit contenir au minimum les deux fonctions suivantes.</a:t>
            </a:r>
          </a:p>
          <a:p>
            <a:pPr lvl="4"/>
            <a:r>
              <a:t>main ()</a:t>
            </a:r>
          </a:p>
          <a:p>
            <a:pPr lvl="4"/>
            <a:r>
              <a:t>{ yyparse(); }</a:t>
            </a:r>
          </a:p>
          <a:p>
            <a:pPr lvl="4"/>
          </a:p>
          <a:p>
            <a:pPr lvl="4"/>
            <a:r>
              <a:t>yywrap ()</a:t>
            </a:r>
          </a:p>
          <a:p>
            <a:pPr lvl="4"/>
            <a:r>
              <a:t>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ZoneTexte 3"/>
          <p:cNvSpPr txBox="1"/>
          <p:nvPr/>
        </p:nvSpPr>
        <p:spPr>
          <a:xfrm>
            <a:off x="670234" y="116632"/>
            <a:ext cx="7130090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/>
            </a:pPr>
            <a:r>
              <a:t>Lien entre Flex et bison</a:t>
            </a:r>
          </a:p>
          <a:p>
            <a:pPr>
              <a:defRPr sz="1600"/>
            </a:pPr>
            <a:r>
              <a:t>Afin que flex et bison communique, On doit ajouter dans la partie C de flex l’instruction suivante:</a:t>
            </a:r>
          </a:p>
          <a:p>
            <a:pPr>
              <a:defRPr sz="1600"/>
            </a:pPr>
            <a:r>
              <a:t>%{</a:t>
            </a:r>
          </a:p>
          <a:p>
            <a:pPr>
              <a:defRPr sz="1600"/>
            </a:pPr>
            <a:r>
              <a:t># include ”NomProgramme.tab.h ”</a:t>
            </a:r>
          </a:p>
          <a:p>
            <a:pPr>
              <a:defRPr sz="1600"/>
            </a:pPr>
            <a:r>
              <a:t>%}</a:t>
            </a:r>
          </a:p>
        </p:txBody>
      </p:sp>
      <p:sp>
        <p:nvSpPr>
          <p:cNvPr id="264" name="ZoneTexte 4"/>
          <p:cNvSpPr txBox="1"/>
          <p:nvPr/>
        </p:nvSpPr>
        <p:spPr>
          <a:xfrm>
            <a:off x="657279" y="1716003"/>
            <a:ext cx="7541410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Exemple </a:t>
            </a:r>
          </a:p>
          <a:p>
            <a:pPr/>
            <a:r>
              <a:t>Création de compilateur lexical/syntaxique pour le langage :   x=5;</a:t>
            </a:r>
          </a:p>
        </p:txBody>
      </p:sp>
      <p:sp>
        <p:nvSpPr>
          <p:cNvPr id="265" name="Rectangle 6"/>
          <p:cNvSpPr txBox="1"/>
          <p:nvPr/>
        </p:nvSpPr>
        <p:spPr>
          <a:xfrm>
            <a:off x="297239" y="2579906"/>
            <a:ext cx="4877114" cy="425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%{</a:t>
            </a:r>
          </a:p>
          <a:p>
            <a:pPr>
              <a:defRPr sz="1600"/>
            </a:pPr>
            <a:r>
              <a:t>#include “Syntaxique.tab.h"   </a:t>
            </a:r>
          </a:p>
          <a:p>
            <a:pPr>
              <a:defRPr sz="1600"/>
            </a:pPr>
            <a:r>
              <a:t>int nb_ligne=1;</a:t>
            </a:r>
          </a:p>
          <a:p>
            <a:pPr>
              <a:defRPr sz="1600"/>
            </a:pPr>
            <a:r>
              <a:t>%}</a:t>
            </a:r>
          </a:p>
          <a:p>
            <a:pPr>
              <a:defRPr sz="1600"/>
            </a:pPr>
            <a:r>
              <a:t>lettre [a-zA-Z]</a:t>
            </a:r>
          </a:p>
          <a:p>
            <a:pPr>
              <a:defRPr sz="1600"/>
            </a:pPr>
            <a:r>
              <a:t>chiffre [0-9]</a:t>
            </a:r>
          </a:p>
          <a:p>
            <a:pPr>
              <a:defRPr sz="1600"/>
            </a:pPr>
            <a:r>
              <a:t>IDF {lettre}({lettre}|{chiffre})*</a:t>
            </a:r>
          </a:p>
          <a:p>
            <a:pPr>
              <a:defRPr sz="1600"/>
            </a:pPr>
            <a:r>
              <a:t>cst {chiffre}+</a:t>
            </a:r>
          </a:p>
          <a:p>
            <a:pPr>
              <a:defRPr b="1" sz="1600"/>
            </a:pPr>
            <a:r>
              <a:t>%%</a:t>
            </a:r>
          </a:p>
          <a:p>
            <a:pPr>
              <a:defRPr sz="1600"/>
            </a:pPr>
            <a:r>
              <a:t>{IDF}  return idf;</a:t>
            </a:r>
          </a:p>
          <a:p>
            <a:pPr>
              <a:defRPr sz="1600"/>
            </a:pPr>
            <a:r>
              <a:t>{cst} return cst;</a:t>
            </a:r>
          </a:p>
          <a:p>
            <a:pPr>
              <a:defRPr sz="1600"/>
            </a:pPr>
            <a:r>
              <a:t>= return aff;</a:t>
            </a:r>
          </a:p>
          <a:p>
            <a:pPr>
              <a:defRPr sz="1600"/>
            </a:pPr>
            <a:r>
              <a:t>; return pvg;</a:t>
            </a:r>
          </a:p>
          <a:p>
            <a:pPr>
              <a:defRPr sz="1600"/>
            </a:pPr>
            <a:r>
              <a:t>[ \t] </a:t>
            </a:r>
          </a:p>
          <a:p>
            <a:pPr>
              <a:defRPr sz="1600"/>
            </a:pPr>
            <a:r>
              <a:t>\n   {nb_ligne++; }</a:t>
            </a:r>
          </a:p>
          <a:p>
            <a:pPr>
              <a:defRPr b="1" sz="2800"/>
            </a:pPr>
            <a:r>
              <a:t>.</a:t>
            </a:r>
            <a:r>
              <a:rPr b="0" sz="1600"/>
              <a:t> printf("erreur lexicale à la ligne %d \n",nb_ligne) ;</a:t>
            </a:r>
          </a:p>
        </p:txBody>
      </p:sp>
      <p:sp>
        <p:nvSpPr>
          <p:cNvPr id="266" name="Connecteur droit 8"/>
          <p:cNvSpPr/>
          <p:nvPr/>
        </p:nvSpPr>
        <p:spPr>
          <a:xfrm flipH="1">
            <a:off x="4716016" y="2980756"/>
            <a:ext cx="1" cy="3877244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9" name="Rectangle 9"/>
          <p:cNvGrpSpPr/>
          <p:nvPr/>
        </p:nvGrpSpPr>
        <p:grpSpPr>
          <a:xfrm>
            <a:off x="1475655" y="2362335"/>
            <a:ext cx="1872209" cy="346586"/>
            <a:chOff x="0" y="0"/>
            <a:chExt cx="1872208" cy="346584"/>
          </a:xfrm>
        </p:grpSpPr>
        <p:sp>
          <p:nvSpPr>
            <p:cNvPr id="267" name="Rectangle"/>
            <p:cNvSpPr/>
            <p:nvPr/>
          </p:nvSpPr>
          <p:spPr>
            <a:xfrm>
              <a:off x="-1" y="0"/>
              <a:ext cx="1872210" cy="34658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8" name="Lexical.l"/>
            <p:cNvSpPr txBox="1"/>
            <p:nvPr/>
          </p:nvSpPr>
          <p:spPr>
            <a:xfrm>
              <a:off x="58419" y="6748"/>
              <a:ext cx="17553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Lexical.l</a:t>
              </a:r>
            </a:p>
          </p:txBody>
        </p:sp>
      </p:grpSp>
      <p:grpSp>
        <p:nvGrpSpPr>
          <p:cNvPr id="272" name="Rectangle 10"/>
          <p:cNvGrpSpPr/>
          <p:nvPr/>
        </p:nvGrpSpPr>
        <p:grpSpPr>
          <a:xfrm>
            <a:off x="5973834" y="2361239"/>
            <a:ext cx="1872209" cy="346586"/>
            <a:chOff x="0" y="0"/>
            <a:chExt cx="1872208" cy="346584"/>
          </a:xfrm>
        </p:grpSpPr>
        <p:sp>
          <p:nvSpPr>
            <p:cNvPr id="270" name="Rectangle"/>
            <p:cNvSpPr/>
            <p:nvPr/>
          </p:nvSpPr>
          <p:spPr>
            <a:xfrm>
              <a:off x="-1" y="0"/>
              <a:ext cx="1872210" cy="34658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71" name="Syntaxique.y"/>
            <p:cNvSpPr txBox="1"/>
            <p:nvPr/>
          </p:nvSpPr>
          <p:spPr>
            <a:xfrm>
              <a:off x="58419" y="6748"/>
              <a:ext cx="17553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Syntaxique.y</a:t>
              </a:r>
            </a:p>
          </p:txBody>
        </p:sp>
      </p:grpSp>
      <p:sp>
        <p:nvSpPr>
          <p:cNvPr id="273" name="Rectangle 11"/>
          <p:cNvSpPr txBox="1"/>
          <p:nvPr/>
        </p:nvSpPr>
        <p:spPr>
          <a:xfrm>
            <a:off x="4905752" y="2795719"/>
            <a:ext cx="4480561" cy="309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%token idf   cst   aff  pvg</a:t>
            </a:r>
          </a:p>
          <a:p>
            <a:pPr>
              <a:defRPr sz="1600"/>
            </a:pPr>
            <a:r>
              <a:t>%%</a:t>
            </a:r>
          </a:p>
          <a:p>
            <a:pPr>
              <a:defRPr sz="1600"/>
            </a:pPr>
            <a:r>
              <a:t>S: idf aff cst pvg {printf("syntaxe correcte");          	            YYACCEPT;}</a:t>
            </a:r>
          </a:p>
          <a:p>
            <a:pPr>
              <a:defRPr sz="1600"/>
            </a:pPr>
            <a:r>
              <a:t>;</a:t>
            </a:r>
          </a:p>
          <a:p>
            <a:pPr>
              <a:defRPr sz="1600"/>
            </a:pPr>
            <a:r>
              <a:t>%%</a:t>
            </a:r>
          </a:p>
          <a:p>
            <a:pPr>
              <a:defRPr sz="1600"/>
            </a:pPr>
            <a:r>
              <a:t>main () </a:t>
            </a:r>
          </a:p>
          <a:p>
            <a:pPr>
              <a:defRPr sz="1600"/>
            </a:pPr>
            <a:r>
              <a:t>{</a:t>
            </a:r>
          </a:p>
          <a:p>
            <a:pPr>
              <a:defRPr sz="1600"/>
            </a:pPr>
            <a:r>
              <a:t>yyparse();</a:t>
            </a:r>
          </a:p>
          <a:p>
            <a:pPr>
              <a:defRPr sz="1600"/>
            </a:pPr>
            <a:r>
              <a:t>}</a:t>
            </a:r>
          </a:p>
          <a:p>
            <a:pPr>
              <a:defRPr sz="1600"/>
            </a:pPr>
            <a:r>
              <a:t>yywrap()</a:t>
            </a:r>
          </a:p>
          <a:p>
            <a:pPr>
              <a:defRPr sz="1600"/>
            </a:pPr>
            <a:r>
              <a:t>{}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32"/>
          <p:cNvSpPr txBox="1"/>
          <p:nvPr/>
        </p:nvSpPr>
        <p:spPr>
          <a:xfrm>
            <a:off x="813340" y="117184"/>
            <a:ext cx="7292216" cy="680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lvl="1">
              <a:defRPr b="1" sz="2000"/>
            </a:pPr>
            <a:r>
              <a:t>Commande pour compiler et exécuter un programme bison/flex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roup 1"/>
          <p:cNvGrpSpPr/>
          <p:nvPr/>
        </p:nvGrpSpPr>
        <p:grpSpPr>
          <a:xfrm>
            <a:off x="225232" y="1052736"/>
            <a:ext cx="8811263" cy="5400600"/>
            <a:chOff x="0" y="0"/>
            <a:chExt cx="8811262" cy="5400599"/>
          </a:xfrm>
        </p:grpSpPr>
        <p:grpSp>
          <p:nvGrpSpPr>
            <p:cNvPr id="278" name="Rectangle 31"/>
            <p:cNvGrpSpPr/>
            <p:nvPr/>
          </p:nvGrpSpPr>
          <p:grpSpPr>
            <a:xfrm>
              <a:off x="6810376" y="4830448"/>
              <a:ext cx="1928746" cy="570152"/>
              <a:chOff x="0" y="0"/>
              <a:chExt cx="1928745" cy="570150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-1" y="0"/>
                <a:ext cx="1928747" cy="57015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7" name="Analyseur Exécutable"/>
              <p:cNvSpPr txBox="1"/>
              <p:nvPr/>
            </p:nvSpPr>
            <p:spPr>
              <a:xfrm>
                <a:off x="50482" y="4762"/>
                <a:ext cx="1827781" cy="546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Analyseur Ex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  <a:r>
                  <a:t>cutable</a:t>
                </a:r>
              </a:p>
            </p:txBody>
          </p:sp>
        </p:grpSp>
        <p:sp>
          <p:nvSpPr>
            <p:cNvPr id="279" name="AutoShape 30"/>
            <p:cNvSpPr/>
            <p:nvPr/>
          </p:nvSpPr>
          <p:spPr>
            <a:xfrm>
              <a:off x="7729150" y="3849576"/>
              <a:ext cx="1" cy="94919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Line 29"/>
            <p:cNvSpPr/>
            <p:nvPr/>
          </p:nvSpPr>
          <p:spPr>
            <a:xfrm>
              <a:off x="6059023" y="3406125"/>
              <a:ext cx="551265" cy="1"/>
            </a:xfrm>
            <a:prstGeom prst="line">
              <a:avLst/>
            </a:prstGeom>
            <a:noFill/>
            <a:ln w="9525" cap="flat">
              <a:solidFill>
                <a:srgbClr val="D8D8D8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9" name="Group 2"/>
            <p:cNvGrpSpPr/>
            <p:nvPr/>
          </p:nvGrpSpPr>
          <p:grpSpPr>
            <a:xfrm>
              <a:off x="0" y="0"/>
              <a:ext cx="8811263" cy="4547833"/>
              <a:chOff x="0" y="0"/>
              <a:chExt cx="8811262" cy="4547832"/>
            </a:xfrm>
          </p:grpSpPr>
          <p:grpSp>
            <p:nvGrpSpPr>
              <p:cNvPr id="320" name="Group 9"/>
              <p:cNvGrpSpPr/>
              <p:nvPr/>
            </p:nvGrpSpPr>
            <p:grpSpPr>
              <a:xfrm>
                <a:off x="0" y="0"/>
                <a:ext cx="6221559" cy="4547833"/>
                <a:chOff x="0" y="0"/>
                <a:chExt cx="6221558" cy="4547833"/>
              </a:xfrm>
            </p:grpSpPr>
            <p:grpSp>
              <p:nvGrpSpPr>
                <p:cNvPr id="297" name="Group 22"/>
                <p:cNvGrpSpPr/>
                <p:nvPr/>
              </p:nvGrpSpPr>
              <p:grpSpPr>
                <a:xfrm>
                  <a:off x="381680" y="0"/>
                  <a:ext cx="5512645" cy="1409540"/>
                  <a:chOff x="0" y="0"/>
                  <a:chExt cx="5512644" cy="1409539"/>
                </a:xfrm>
              </p:grpSpPr>
              <p:grpSp>
                <p:nvGrpSpPr>
                  <p:cNvPr id="283" name="Text Box 28"/>
                  <p:cNvGrpSpPr/>
                  <p:nvPr/>
                </p:nvGrpSpPr>
                <p:grpSpPr>
                  <a:xfrm>
                    <a:off x="3582538" y="649338"/>
                    <a:ext cx="1930107" cy="570152"/>
                    <a:chOff x="0" y="0"/>
                    <a:chExt cx="1930106" cy="570150"/>
                  </a:xfrm>
                </p:grpSpPr>
                <p:sp>
                  <p:nvSpPr>
                    <p:cNvPr id="281" name="Rectangle"/>
                    <p:cNvSpPr/>
                    <p:nvPr/>
                  </p:nvSpPr>
                  <p:spPr>
                    <a:xfrm>
                      <a:off x="-1" y="0"/>
                      <a:ext cx="1930108" cy="5701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82" name="Lex.yy.c"/>
                    <p:cNvSpPr txBox="1"/>
                    <p:nvPr/>
                  </p:nvSpPr>
                  <p:spPr>
                    <a:xfrm>
                      <a:off x="45719" y="0"/>
                      <a:ext cx="1838668" cy="541993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         Lex.yy.c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286" name="Text Box 27"/>
                  <p:cNvGrpSpPr/>
                  <p:nvPr/>
                </p:nvGrpSpPr>
                <p:grpSpPr>
                  <a:xfrm>
                    <a:off x="-1" y="649338"/>
                    <a:ext cx="1653794" cy="760202"/>
                    <a:chOff x="0" y="0"/>
                    <a:chExt cx="1653793" cy="760201"/>
                  </a:xfrm>
                </p:grpSpPr>
                <p:sp>
                  <p:nvSpPr>
                    <p:cNvPr id="284" name="Rectangle"/>
                    <p:cNvSpPr/>
                    <p:nvPr/>
                  </p:nvSpPr>
                  <p:spPr>
                    <a:xfrm>
                      <a:off x="-1" y="-1"/>
                      <a:ext cx="1653795" cy="76020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85" name="Fichier.l"/>
                    <p:cNvSpPr txBox="1"/>
                    <p:nvPr/>
                  </p:nvSpPr>
                  <p:spPr>
                    <a:xfrm>
                      <a:off x="45719" y="-1"/>
                      <a:ext cx="1562355" cy="3114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   Fichier.l</a:t>
                      </a:r>
                    </a:p>
                  </p:txBody>
                </p:sp>
              </p:grpSp>
              <p:grpSp>
                <p:nvGrpSpPr>
                  <p:cNvPr id="289" name="Rectangle 26"/>
                  <p:cNvGrpSpPr/>
                  <p:nvPr/>
                </p:nvGrpSpPr>
                <p:grpSpPr>
                  <a:xfrm>
                    <a:off x="-1" y="0"/>
                    <a:ext cx="1653794" cy="570151"/>
                    <a:chOff x="0" y="0"/>
                    <a:chExt cx="1653793" cy="570150"/>
                  </a:xfrm>
                </p:grpSpPr>
                <p:sp>
                  <p:nvSpPr>
                    <p:cNvPr id="287" name="Rectangle"/>
                    <p:cNvSpPr/>
                    <p:nvPr/>
                  </p:nvSpPr>
                  <p:spPr>
                    <a:xfrm>
                      <a:off x="-1" y="0"/>
                      <a:ext cx="1653795" cy="5701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88" name="Description lexicale"/>
                    <p:cNvSpPr txBox="1"/>
                    <p:nvPr/>
                  </p:nvSpPr>
                  <p:spPr>
                    <a:xfrm>
                      <a:off x="50482" y="4762"/>
                      <a:ext cx="1552829" cy="5400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Description lexicale</a:t>
                      </a:r>
                    </a:p>
                  </p:txBody>
                </p:sp>
              </p:grpSp>
              <p:grpSp>
                <p:nvGrpSpPr>
                  <p:cNvPr id="292" name="Rectangle 25"/>
                  <p:cNvGrpSpPr/>
                  <p:nvPr/>
                </p:nvGrpSpPr>
                <p:grpSpPr>
                  <a:xfrm>
                    <a:off x="3858851" y="0"/>
                    <a:ext cx="1653794" cy="570151"/>
                    <a:chOff x="0" y="0"/>
                    <a:chExt cx="1653793" cy="570150"/>
                  </a:xfrm>
                </p:grpSpPr>
                <p:sp>
                  <p:nvSpPr>
                    <p:cNvPr id="290" name="Rectangle"/>
                    <p:cNvSpPr/>
                    <p:nvPr/>
                  </p:nvSpPr>
                  <p:spPr>
                    <a:xfrm>
                      <a:off x="-1" y="0"/>
                      <a:ext cx="1653795" cy="57015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 algn="ctr"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91" name="Analyseur lexical"/>
                    <p:cNvSpPr txBox="1"/>
                    <p:nvPr/>
                  </p:nvSpPr>
                  <p:spPr>
                    <a:xfrm>
                      <a:off x="50482" y="4762"/>
                      <a:ext cx="1552829" cy="3114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Analyseur lexical</a:t>
                      </a:r>
                    </a:p>
                  </p:txBody>
                </p:sp>
              </p:grpSp>
              <p:sp>
                <p:nvSpPr>
                  <p:cNvPr id="293" name="Line 24"/>
                  <p:cNvSpPr/>
                  <p:nvPr/>
                </p:nvSpPr>
                <p:spPr>
                  <a:xfrm>
                    <a:off x="1653793" y="269238"/>
                    <a:ext cx="2205058" cy="1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grpSp>
                <p:nvGrpSpPr>
                  <p:cNvPr id="296" name="Oval 23"/>
                  <p:cNvGrpSpPr/>
                  <p:nvPr/>
                </p:nvGrpSpPr>
                <p:grpSpPr>
                  <a:xfrm>
                    <a:off x="1928744" y="47512"/>
                    <a:ext cx="1653795" cy="490965"/>
                    <a:chOff x="0" y="0"/>
                    <a:chExt cx="1653794" cy="490964"/>
                  </a:xfrm>
                </p:grpSpPr>
                <p:sp>
                  <p:nvSpPr>
                    <p:cNvPr id="294" name="Ovale"/>
                    <p:cNvSpPr/>
                    <p:nvPr/>
                  </p:nvSpPr>
                  <p:spPr>
                    <a:xfrm>
                      <a:off x="-1" y="-1"/>
                      <a:ext cx="1653796" cy="49096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95" name="Flex"/>
                    <p:cNvSpPr txBox="1"/>
                    <p:nvPr/>
                  </p:nvSpPr>
                  <p:spPr>
                    <a:xfrm>
                      <a:off x="292674" y="76662"/>
                      <a:ext cx="1068445" cy="3114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Flex</a:t>
                      </a:r>
                    </a:p>
                  </p:txBody>
                </p:sp>
              </p:grpSp>
            </p:grpSp>
            <p:grpSp>
              <p:nvGrpSpPr>
                <p:cNvPr id="319" name="Group 10"/>
                <p:cNvGrpSpPr/>
                <p:nvPr/>
              </p:nvGrpSpPr>
              <p:grpSpPr>
                <a:xfrm>
                  <a:off x="0" y="1535185"/>
                  <a:ext cx="6221559" cy="3012649"/>
                  <a:chOff x="0" y="0"/>
                  <a:chExt cx="6221558" cy="3012647"/>
                </a:xfrm>
              </p:grpSpPr>
              <p:grpSp>
                <p:nvGrpSpPr>
                  <p:cNvPr id="300" name="Rectangle 21"/>
                  <p:cNvGrpSpPr/>
                  <p:nvPr/>
                </p:nvGrpSpPr>
                <p:grpSpPr>
                  <a:xfrm>
                    <a:off x="4011858" y="1615428"/>
                    <a:ext cx="2205058" cy="760202"/>
                    <a:chOff x="0" y="0"/>
                    <a:chExt cx="2205057" cy="760201"/>
                  </a:xfrm>
                </p:grpSpPr>
                <p:sp>
                  <p:nvSpPr>
                    <p:cNvPr id="298" name="Rectangle"/>
                    <p:cNvSpPr/>
                    <p:nvPr/>
                  </p:nvSpPr>
                  <p:spPr>
                    <a:xfrm>
                      <a:off x="-1" y="-1"/>
                      <a:ext cx="2205059" cy="76020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cap="flat">
                      <a:solidFill>
                        <a:srgbClr val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p:txBody>
                </p:sp>
                <p:sp>
                  <p:nvSpPr>
                    <p:cNvPr id="299" name="Identificateurs des terminaux"/>
                    <p:cNvSpPr txBox="1"/>
                    <p:nvPr/>
                  </p:nvSpPr>
                  <p:spPr>
                    <a:xfrm>
                      <a:off x="50482" y="4762"/>
                      <a:ext cx="2104093" cy="5400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Identificateurs des terminaux</a:t>
                      </a:r>
                    </a:p>
                  </p:txBody>
                </p:sp>
              </p:grpSp>
              <p:grpSp>
                <p:nvGrpSpPr>
                  <p:cNvPr id="315" name="Group 14"/>
                  <p:cNvGrpSpPr/>
                  <p:nvPr/>
                </p:nvGrpSpPr>
                <p:grpSpPr>
                  <a:xfrm>
                    <a:off x="0" y="0"/>
                    <a:ext cx="5940604" cy="1405318"/>
                    <a:chOff x="0" y="0"/>
                    <a:chExt cx="5940603" cy="1405317"/>
                  </a:xfrm>
                </p:grpSpPr>
                <p:sp>
                  <p:nvSpPr>
                    <p:cNvPr id="301" name="Rectangle 20"/>
                    <p:cNvSpPr txBox="1"/>
                    <p:nvPr/>
                  </p:nvSpPr>
                  <p:spPr>
                    <a:xfrm>
                      <a:off x="0" y="824607"/>
                      <a:ext cx="2113618" cy="311409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45719" tIns="45719" rIns="45719" bIns="45719" numCol="1" anchor="t">
                      <a:spAutoFit/>
                    </a:bodyPr>
                    <a:lstStyle>
                      <a:lvl1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lvl1pPr>
                    </a:lstStyle>
                    <a:p>
                      <a:pPr/>
                      <a:r>
                        <a:t>NomFichier.y</a:t>
                      </a:r>
                    </a:p>
                  </p:txBody>
                </p:sp>
                <p:grpSp>
                  <p:nvGrpSpPr>
                    <p:cNvPr id="304" name="Text Box 19"/>
                    <p:cNvGrpSpPr/>
                    <p:nvPr/>
                  </p:nvGrpSpPr>
                  <p:grpSpPr>
                    <a:xfrm>
                      <a:off x="4011858" y="835166"/>
                      <a:ext cx="1928746" cy="570152"/>
                      <a:chOff x="0" y="0"/>
                      <a:chExt cx="1928745" cy="570150"/>
                    </a:xfrm>
                  </p:grpSpPr>
                  <p:sp>
                    <p:nvSpPr>
                      <p:cNvPr id="302" name="Rectangle"/>
                      <p:cNvSpPr/>
                      <p:nvPr/>
                    </p:nvSpPr>
                    <p:spPr>
                      <a:xfrm>
                        <a:off x="-1" y="0"/>
                        <a:ext cx="1928747" cy="57015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t">
                        <a:noAutofit/>
                      </a:bodyPr>
                      <a:lstStyle/>
                      <a:p>
                        <a:pPr>
                          <a:defRPr sz="1600"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pPr>
                      </a:p>
                    </p:txBody>
                  </p:sp>
                  <p:sp>
                    <p:nvSpPr>
                      <p:cNvPr id="303" name="NomFichier.tab.c"/>
                      <p:cNvSpPr txBox="1"/>
                      <p:nvPr/>
                    </p:nvSpPr>
                    <p:spPr>
                      <a:xfrm>
                        <a:off x="45719" y="0"/>
                        <a:ext cx="1837307" cy="311408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t">
                        <a:spAutoFit/>
                      </a:bodyPr>
                      <a:lstStyle>
                        <a:lvl1pPr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lvl1pPr>
                      </a:lstStyle>
                      <a:p>
                        <a:pPr/>
                        <a:r>
                          <a:t>   NomFichier.tab.c</a:t>
                        </a:r>
                      </a:p>
                    </p:txBody>
                  </p:sp>
                </p:grpSp>
                <p:grpSp>
                  <p:nvGrpSpPr>
                    <p:cNvPr id="307" name="Rectangle 18"/>
                    <p:cNvGrpSpPr/>
                    <p:nvPr/>
                  </p:nvGrpSpPr>
                  <p:grpSpPr>
                    <a:xfrm>
                      <a:off x="338123" y="0"/>
                      <a:ext cx="1653794" cy="760202"/>
                      <a:chOff x="0" y="0"/>
                      <a:chExt cx="1653793" cy="760201"/>
                    </a:xfrm>
                  </p:grpSpPr>
                  <p:sp>
                    <p:nvSpPr>
                      <p:cNvPr id="305" name="Rectangle"/>
                      <p:cNvSpPr/>
                      <p:nvPr/>
                    </p:nvSpPr>
                    <p:spPr>
                      <a:xfrm>
                        <a:off x="-1" y="-1"/>
                        <a:ext cx="1653795" cy="76020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>
                        <a:solidFill>
                          <a:srgbClr val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t">
                        <a:noAutofit/>
                      </a:bodyPr>
                      <a:lstStyle/>
                      <a:p>
                        <a:pPr>
                          <a:defRPr sz="1600"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pPr>
                      </a:p>
                    </p:txBody>
                  </p:sp>
                  <p:sp>
                    <p:nvSpPr>
                      <p:cNvPr id="306" name="Description…"/>
                      <p:cNvSpPr txBox="1"/>
                      <p:nvPr/>
                    </p:nvSpPr>
                    <p:spPr>
                      <a:xfrm>
                        <a:off x="50482" y="4762"/>
                        <a:ext cx="1552829" cy="54000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t">
                        <a:spAutoFit/>
                      </a:bodyPr>
                      <a:lstStyle/>
                      <a:p>
                        <a:pPr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t>Description</a:t>
                        </a:r>
                        <a:endParaRPr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pPr>
                        <a:r>
                          <a:t>syntaxique</a:t>
                        </a:r>
                      </a:p>
                    </p:txBody>
                  </p:sp>
                </p:grpSp>
                <p:grpSp>
                  <p:nvGrpSpPr>
                    <p:cNvPr id="310" name="Rectangle 17"/>
                    <p:cNvGrpSpPr/>
                    <p:nvPr/>
                  </p:nvGrpSpPr>
                  <p:grpSpPr>
                    <a:xfrm>
                      <a:off x="4196974" y="43289"/>
                      <a:ext cx="1653794" cy="760202"/>
                      <a:chOff x="0" y="0"/>
                      <a:chExt cx="1653793" cy="760201"/>
                    </a:xfrm>
                  </p:grpSpPr>
                  <p:sp>
                    <p:nvSpPr>
                      <p:cNvPr id="308" name="Rectangle"/>
                      <p:cNvSpPr/>
                      <p:nvPr/>
                    </p:nvSpPr>
                    <p:spPr>
                      <a:xfrm>
                        <a:off x="-1" y="-1"/>
                        <a:ext cx="1653795" cy="76020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 cap="flat">
                        <a:solidFill>
                          <a:srgbClr val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wrap="square" lIns="45719" tIns="45719" rIns="45719" bIns="45719" numCol="1" anchor="t">
                        <a:noAutofit/>
                      </a:bodyPr>
                      <a:lstStyle/>
                      <a:p>
                        <a:pPr algn="ctr">
                          <a:defRPr sz="1600"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pPr>
                      </a:p>
                    </p:txBody>
                  </p:sp>
                  <p:sp>
                    <p:nvSpPr>
                      <p:cNvPr id="309" name="Analyseur syntaxique"/>
                      <p:cNvSpPr txBox="1"/>
                      <p:nvPr/>
                    </p:nvSpPr>
                    <p:spPr>
                      <a:xfrm>
                        <a:off x="50482" y="4762"/>
                        <a:ext cx="1552829" cy="54000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t">
                        <a:spAutoFit/>
                      </a:bodyPr>
                      <a:lstStyle>
                        <a:lvl1pPr algn="ctr"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lvl1pPr>
                      </a:lstStyle>
                      <a:p>
                        <a:pPr/>
                        <a:r>
                          <a:t>Analyseur syntaxique</a:t>
                        </a:r>
                      </a:p>
                    </p:txBody>
                  </p:sp>
                </p:grpSp>
                <p:sp>
                  <p:nvSpPr>
                    <p:cNvPr id="311" name="Line 16"/>
                    <p:cNvSpPr/>
                    <p:nvPr/>
                  </p:nvSpPr>
                  <p:spPr>
                    <a:xfrm>
                      <a:off x="1991916" y="423390"/>
                      <a:ext cx="2205058" cy="1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000000"/>
                      </a:solidFill>
                      <a:prstDash val="solid"/>
                      <a:round/>
                      <a:tailEnd type="triangle" w="med" len="med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/>
                    </a:p>
                  </p:txBody>
                </p:sp>
                <p:grpSp>
                  <p:nvGrpSpPr>
                    <p:cNvPr id="314" name="Oval 15"/>
                    <p:cNvGrpSpPr/>
                    <p:nvPr/>
                  </p:nvGrpSpPr>
                  <p:grpSpPr>
                    <a:xfrm>
                      <a:off x="2266868" y="185827"/>
                      <a:ext cx="1378843" cy="479351"/>
                      <a:chOff x="0" y="0"/>
                      <a:chExt cx="1378841" cy="479350"/>
                    </a:xfrm>
                  </p:grpSpPr>
                  <p:sp>
                    <p:nvSpPr>
                      <p:cNvPr id="312" name="Ovale"/>
                      <p:cNvSpPr/>
                      <p:nvPr/>
                    </p:nvSpPr>
                    <p:spPr>
                      <a:xfrm>
                        <a:off x="0" y="-1"/>
                        <a:ext cx="1378842" cy="47935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 cap="flat">
                        <a:solidFill>
                          <a:srgbClr val="000000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t">
                        <a:noAutofit/>
                      </a:bodyPr>
                      <a:lstStyle/>
                      <a:p>
                        <a:pPr>
                          <a:defRPr sz="1600">
                            <a:latin typeface="Arial"/>
                            <a:ea typeface="Arial"/>
                            <a:cs typeface="Arial"/>
                            <a:sym typeface="Arial"/>
                          </a:defRPr>
                        </a:pPr>
                      </a:p>
                    </p:txBody>
                  </p:sp>
                  <p:sp>
                    <p:nvSpPr>
                      <p:cNvPr id="313" name="Bisonon"/>
                      <p:cNvSpPr txBox="1"/>
                      <p:nvPr/>
                    </p:nvSpPr>
                    <p:spPr>
                      <a:xfrm>
                        <a:off x="252409" y="74961"/>
                        <a:ext cx="874023" cy="311409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square" lIns="45719" tIns="45719" rIns="45719" bIns="45719" numCol="1" anchor="t">
                        <a:spAutoFit/>
                      </a:bodyPr>
                      <a:lstStyle>
                        <a:lvl1pPr>
                          <a:defRPr sz="16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defRPr>
                        </a:lvl1pPr>
                      </a:lstStyle>
                      <a:p>
                        <a:pPr/>
                        <a:r>
                          <a:t>Bisonon</a:t>
                        </a:r>
                      </a:p>
                    </p:txBody>
                  </p:sp>
                </p:grpSp>
              </p:grpSp>
              <p:sp>
                <p:nvSpPr>
                  <p:cNvPr id="316" name="Freeform 13"/>
                  <p:cNvSpPr/>
                  <p:nvPr/>
                </p:nvSpPr>
                <p:spPr>
                  <a:xfrm>
                    <a:off x="2967859" y="665176"/>
                    <a:ext cx="10890" cy="1337745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17" name="Freeform 12"/>
                  <p:cNvSpPr/>
                  <p:nvPr/>
                </p:nvSpPr>
                <p:spPr>
                  <a:xfrm flipV="1">
                    <a:off x="2978748" y="2002920"/>
                    <a:ext cx="954165" cy="6336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318" name="Text Box 11"/>
                  <p:cNvSpPr txBox="1"/>
                  <p:nvPr/>
                </p:nvSpPr>
                <p:spPr>
                  <a:xfrm>
                    <a:off x="4220916" y="2470655"/>
                    <a:ext cx="2000643" cy="54199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>
                      <a:def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NomFichier.tab.h</a:t>
                    </a:r>
                    <a:endParaRPr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28" name="Group 3"/>
              <p:cNvGrpSpPr/>
              <p:nvPr/>
            </p:nvGrpSpPr>
            <p:grpSpPr>
              <a:xfrm>
                <a:off x="5883435" y="365319"/>
                <a:ext cx="2927828" cy="3484259"/>
                <a:chOff x="0" y="0"/>
                <a:chExt cx="2927827" cy="3484258"/>
              </a:xfrm>
            </p:grpSpPr>
            <p:grpSp>
              <p:nvGrpSpPr>
                <p:cNvPr id="323" name="Oval 8"/>
                <p:cNvGrpSpPr/>
                <p:nvPr/>
              </p:nvGrpSpPr>
              <p:grpSpPr>
                <a:xfrm>
                  <a:off x="722768" y="2724056"/>
                  <a:ext cx="2205059" cy="760203"/>
                  <a:chOff x="0" y="0"/>
                  <a:chExt cx="2205058" cy="760201"/>
                </a:xfrm>
              </p:grpSpPr>
              <p:sp>
                <p:nvSpPr>
                  <p:cNvPr id="321" name="Ovale"/>
                  <p:cNvSpPr/>
                  <p:nvPr/>
                </p:nvSpPr>
                <p:spPr>
                  <a:xfrm>
                    <a:off x="-1" y="0"/>
                    <a:ext cx="2205060" cy="760202"/>
                  </a:xfrm>
                  <a:prstGeom prst="ellips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algn="ctr">
                      <a:defRPr sz="1600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322" name="Compilateur                    C  (gcc)"/>
                  <p:cNvSpPr txBox="1"/>
                  <p:nvPr/>
                </p:nvSpPr>
                <p:spPr>
                  <a:xfrm>
                    <a:off x="373405" y="116091"/>
                    <a:ext cx="1458247" cy="5400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defRPr>
                    </a:lvl1pPr>
                  </a:lstStyle>
                  <a:p>
                    <a:pPr/>
                    <a:r>
                      <a:t>Compilateur                    C  (gcc)</a:t>
                    </a:r>
                  </a:p>
                </p:txBody>
              </p:sp>
            </p:grpSp>
            <p:sp>
              <p:nvSpPr>
                <p:cNvPr id="324" name="Line 7"/>
                <p:cNvSpPr/>
                <p:nvPr/>
              </p:nvSpPr>
              <p:spPr>
                <a:xfrm flipH="1">
                  <a:off x="1377480" y="1551022"/>
                  <a:ext cx="1" cy="1173034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5" name="Line 6"/>
                <p:cNvSpPr/>
                <p:nvPr/>
              </p:nvSpPr>
              <p:spPr>
                <a:xfrm>
                  <a:off x="-1" y="1551022"/>
                  <a:ext cx="1377481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6" name="AutoShape 5"/>
                <p:cNvSpPr/>
                <p:nvPr/>
              </p:nvSpPr>
              <p:spPr>
                <a:xfrm>
                  <a:off x="10889" y="0"/>
                  <a:ext cx="2096167" cy="1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7" name="AutoShape 4"/>
                <p:cNvSpPr/>
                <p:nvPr/>
              </p:nvSpPr>
              <p:spPr>
                <a:xfrm flipH="1">
                  <a:off x="2107055" y="-1"/>
                  <a:ext cx="1" cy="2724058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pic>
        <p:nvPicPr>
          <p:cNvPr id="331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393" y="5517231"/>
            <a:ext cx="5072987" cy="131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1"/>
          <p:cNvSpPr txBox="1"/>
          <p:nvPr/>
        </p:nvSpPr>
        <p:spPr>
          <a:xfrm>
            <a:off x="2007559" y="597238"/>
            <a:ext cx="688459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Variables et fonctions prédéfinies de Flex</a:t>
            </a:r>
          </a:p>
        </p:txBody>
      </p:sp>
      <p:sp>
        <p:nvSpPr>
          <p:cNvPr id="334" name="ZoneTexte 2"/>
          <p:cNvSpPr txBox="1"/>
          <p:nvPr/>
        </p:nvSpPr>
        <p:spPr>
          <a:xfrm>
            <a:off x="993754" y="4042814"/>
            <a:ext cx="3782016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Flex</a:t>
            </a:r>
          </a:p>
        </p:txBody>
      </p:sp>
      <p:grpSp>
        <p:nvGrpSpPr>
          <p:cNvPr id="337" name="Rectangle 6"/>
          <p:cNvGrpSpPr/>
          <p:nvPr/>
        </p:nvGrpSpPr>
        <p:grpSpPr>
          <a:xfrm>
            <a:off x="54513" y="1853505"/>
            <a:ext cx="3725400" cy="985838"/>
            <a:chOff x="0" y="0"/>
            <a:chExt cx="3725399" cy="985837"/>
          </a:xfrm>
        </p:grpSpPr>
        <p:sp>
          <p:nvSpPr>
            <p:cNvPr id="335" name="Rectangle"/>
            <p:cNvSpPr/>
            <p:nvPr/>
          </p:nvSpPr>
          <p:spPr>
            <a:xfrm>
              <a:off x="0" y="-1"/>
              <a:ext cx="3725400" cy="98583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6" name="IDF [a-zA-Z]([a-zA-Z]|[0-9])*…"/>
            <p:cNvSpPr txBox="1"/>
            <p:nvPr/>
          </p:nvSpPr>
          <p:spPr>
            <a:xfrm>
              <a:off x="50482" y="4762"/>
              <a:ext cx="3624436" cy="73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/>
              </a:pPr>
              <a:r>
                <a:t>IDF [a-zA-Z]([a-zA-Z]|[0-9])*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/>
              </a:pPr>
              <a:r>
                <a:t>%%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/>
              </a:pPr>
              <a:r>
                <a:t>{IDF}  {printf ("idf :  ") ; printf (" %s ",yytext) ;}</a:t>
              </a:r>
            </a:p>
          </p:txBody>
        </p:sp>
      </p:grpSp>
      <p:grpSp>
        <p:nvGrpSpPr>
          <p:cNvPr id="340" name="Rectangle 1"/>
          <p:cNvGrpSpPr/>
          <p:nvPr/>
        </p:nvGrpSpPr>
        <p:grpSpPr>
          <a:xfrm>
            <a:off x="3904891" y="1867099"/>
            <a:ext cx="1891246" cy="985838"/>
            <a:chOff x="0" y="0"/>
            <a:chExt cx="1891245" cy="985837"/>
          </a:xfrm>
        </p:grpSpPr>
        <p:sp>
          <p:nvSpPr>
            <p:cNvPr id="338" name="Rectangle"/>
            <p:cNvSpPr/>
            <p:nvPr/>
          </p:nvSpPr>
          <p:spPr>
            <a:xfrm>
              <a:off x="-1" y="-1"/>
              <a:ext cx="1891247" cy="98583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9" name="var…"/>
            <p:cNvSpPr txBox="1"/>
            <p:nvPr/>
          </p:nvSpPr>
          <p:spPr>
            <a:xfrm>
              <a:off x="50482" y="4762"/>
              <a:ext cx="1790281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/>
              </a:pPr>
              <a:r>
                <a:t>var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/>
              </a:pPr>
              <a:r>
                <a:t>x</a:t>
              </a:r>
            </a:p>
          </p:txBody>
        </p:sp>
      </p:grpSp>
      <p:sp>
        <p:nvSpPr>
          <p:cNvPr id="341" name="Rectangle 5"/>
          <p:cNvSpPr txBox="1"/>
          <p:nvPr/>
        </p:nvSpPr>
        <p:spPr>
          <a:xfrm>
            <a:off x="4157332" y="2839342"/>
            <a:ext cx="2689003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PgmSource</a:t>
            </a:r>
          </a:p>
        </p:txBody>
      </p:sp>
      <p:grpSp>
        <p:nvGrpSpPr>
          <p:cNvPr id="344" name="Rectangle 3"/>
          <p:cNvGrpSpPr/>
          <p:nvPr/>
        </p:nvGrpSpPr>
        <p:grpSpPr>
          <a:xfrm>
            <a:off x="6732240" y="1867099"/>
            <a:ext cx="1152130" cy="985838"/>
            <a:chOff x="0" y="0"/>
            <a:chExt cx="1152128" cy="985837"/>
          </a:xfrm>
        </p:grpSpPr>
        <p:sp>
          <p:nvSpPr>
            <p:cNvPr id="342" name="Rectangle"/>
            <p:cNvSpPr/>
            <p:nvPr/>
          </p:nvSpPr>
          <p:spPr>
            <a:xfrm>
              <a:off x="0" y="-1"/>
              <a:ext cx="1152129" cy="985839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3" name="Idf : var…"/>
            <p:cNvSpPr txBox="1"/>
            <p:nvPr/>
          </p:nvSpPr>
          <p:spPr>
            <a:xfrm>
              <a:off x="50482" y="4762"/>
              <a:ext cx="1051165" cy="50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/>
              </a:pPr>
              <a:r>
                <a:t>Idf : var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/>
              </a:pPr>
              <a:r>
                <a:t>Idf : x</a:t>
              </a:r>
            </a:p>
          </p:txBody>
        </p:sp>
      </p:grpSp>
      <p:sp>
        <p:nvSpPr>
          <p:cNvPr id="345" name="Rectangle 4"/>
          <p:cNvSpPr txBox="1"/>
          <p:nvPr/>
        </p:nvSpPr>
        <p:spPr>
          <a:xfrm>
            <a:off x="6811193" y="2883032"/>
            <a:ext cx="268900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PgmCompilé</a:t>
            </a:r>
          </a:p>
        </p:txBody>
      </p:sp>
      <p:sp>
        <p:nvSpPr>
          <p:cNvPr id="346" name="Rectangle 7"/>
          <p:cNvSpPr txBox="1"/>
          <p:nvPr/>
        </p:nvSpPr>
        <p:spPr>
          <a:xfrm>
            <a:off x="152482" y="1290200"/>
            <a:ext cx="6386089" cy="52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buSzPct val="100000"/>
              <a:buChar char="•"/>
              <a:defRPr b="1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char yytext[]:</a:t>
            </a:r>
            <a:r>
              <a:rPr b="0"/>
              <a:t> tableau de caract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è</a:t>
            </a:r>
            <a:r>
              <a:rPr b="0"/>
              <a:t>res qui contient la cha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î</a:t>
            </a:r>
            <a:r>
              <a:rPr b="0"/>
              <a:t>ne d'entr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rPr b="0"/>
              <a:t>e en cours d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rPr b="0"/>
              <a:t>analyse.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Rectangle 6"/>
          <p:cNvGrpSpPr/>
          <p:nvPr/>
        </p:nvGrpSpPr>
        <p:grpSpPr>
          <a:xfrm>
            <a:off x="178402" y="4059039"/>
            <a:ext cx="3601512" cy="1015068"/>
            <a:chOff x="0" y="0"/>
            <a:chExt cx="3601510" cy="1015067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3601511" cy="9779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8" name="IDF [a-zA-Z]([a-zA-Z]|[0-9])*…"/>
            <p:cNvSpPr txBox="1"/>
            <p:nvPr/>
          </p:nvSpPr>
          <p:spPr>
            <a:xfrm>
              <a:off x="50482" y="4762"/>
              <a:ext cx="3500546" cy="1010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IDF [a-zA-Z]([a-zA-Z]|[0-9])*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%%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{IDF}  {if (yyleng &lt;=7) printf (" idf ") 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      else printf ("erreur lexicale : idf trop long") 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         }</a:t>
              </a:r>
            </a:p>
          </p:txBody>
        </p:sp>
      </p:grpSp>
      <p:grpSp>
        <p:nvGrpSpPr>
          <p:cNvPr id="352" name="Rectangle 3"/>
          <p:cNvGrpSpPr/>
          <p:nvPr/>
        </p:nvGrpSpPr>
        <p:grpSpPr>
          <a:xfrm>
            <a:off x="3967160" y="4059039"/>
            <a:ext cx="1828976" cy="977901"/>
            <a:chOff x="0" y="0"/>
            <a:chExt cx="1828974" cy="977900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1828975" cy="9779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1" name="var…"/>
            <p:cNvSpPr txBox="1"/>
            <p:nvPr/>
          </p:nvSpPr>
          <p:spPr>
            <a:xfrm>
              <a:off x="50482" y="4762"/>
              <a:ext cx="1728011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var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vartoplogue</a:t>
              </a:r>
            </a:p>
          </p:txBody>
        </p:sp>
      </p:grpSp>
      <p:sp>
        <p:nvSpPr>
          <p:cNvPr id="353" name="Rectangle 4"/>
          <p:cNvSpPr txBox="1"/>
          <p:nvPr/>
        </p:nvSpPr>
        <p:spPr>
          <a:xfrm>
            <a:off x="4329425" y="5103693"/>
            <a:ext cx="1201926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PgmSource</a:t>
            </a:r>
          </a:p>
        </p:txBody>
      </p:sp>
      <p:grpSp>
        <p:nvGrpSpPr>
          <p:cNvPr id="356" name="Rectangle 5"/>
          <p:cNvGrpSpPr/>
          <p:nvPr/>
        </p:nvGrpSpPr>
        <p:grpSpPr>
          <a:xfrm>
            <a:off x="6369220" y="4076120"/>
            <a:ext cx="2106003" cy="977901"/>
            <a:chOff x="0" y="0"/>
            <a:chExt cx="2106002" cy="977900"/>
          </a:xfrm>
        </p:grpSpPr>
        <p:sp>
          <p:nvSpPr>
            <p:cNvPr id="354" name="Rectangle"/>
            <p:cNvSpPr/>
            <p:nvPr/>
          </p:nvSpPr>
          <p:spPr>
            <a:xfrm>
              <a:off x="-1" y="0"/>
              <a:ext cx="2106004" cy="9779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Idf…"/>
            <p:cNvSpPr txBox="1"/>
            <p:nvPr/>
          </p:nvSpPr>
          <p:spPr>
            <a:xfrm>
              <a:off x="50482" y="4762"/>
              <a:ext cx="2005038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Idf 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Erreur lexicale :idf trop long</a:t>
              </a:r>
            </a:p>
          </p:txBody>
        </p:sp>
      </p:grpSp>
      <p:sp>
        <p:nvSpPr>
          <p:cNvPr id="357" name="Rectangle 2"/>
          <p:cNvSpPr txBox="1"/>
          <p:nvPr/>
        </p:nvSpPr>
        <p:spPr>
          <a:xfrm>
            <a:off x="7227576" y="5096933"/>
            <a:ext cx="1201927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PgmCompilé</a:t>
            </a:r>
          </a:p>
        </p:txBody>
      </p:sp>
      <p:sp>
        <p:nvSpPr>
          <p:cNvPr id="358" name="Rectangle 7"/>
          <p:cNvSpPr txBox="1"/>
          <p:nvPr/>
        </p:nvSpPr>
        <p:spPr>
          <a:xfrm>
            <a:off x="209130" y="3614387"/>
            <a:ext cx="7656672" cy="73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b="1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yyleng</a:t>
            </a:r>
            <a:r>
              <a:rPr b="0"/>
              <a:t>: retourne la longueur de la cha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î</a:t>
            </a:r>
            <a:r>
              <a:rPr b="0"/>
              <a:t>ne d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rPr b="0"/>
              <a:t>entr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rPr b="0"/>
              <a:t>e en cours d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rPr b="0"/>
              <a:t>analyse.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9" name="Rectangle 9"/>
          <p:cNvSpPr txBox="1"/>
          <p:nvPr/>
        </p:nvSpPr>
        <p:spPr>
          <a:xfrm>
            <a:off x="198119" y="320604"/>
            <a:ext cx="127001" cy="579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br/>
          </a:p>
        </p:txBody>
      </p:sp>
      <p:sp>
        <p:nvSpPr>
          <p:cNvPr id="360" name="Rectangle 14"/>
          <p:cNvSpPr txBox="1"/>
          <p:nvPr/>
        </p:nvSpPr>
        <p:spPr>
          <a:xfrm>
            <a:off x="198119" y="318526"/>
            <a:ext cx="4866641" cy="58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tabLst>
                <a:tab pos="47625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tabLst>
                <a:tab pos="47625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Rectangle 6"/>
          <p:cNvGrpSpPr/>
          <p:nvPr/>
        </p:nvGrpSpPr>
        <p:grpSpPr>
          <a:xfrm>
            <a:off x="1315690" y="1837307"/>
            <a:ext cx="2384426" cy="2348569"/>
            <a:chOff x="0" y="0"/>
            <a:chExt cx="2384425" cy="2348567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2384425" cy="231177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%{…"/>
            <p:cNvSpPr txBox="1"/>
            <p:nvPr/>
          </p:nvSpPr>
          <p:spPr>
            <a:xfrm>
              <a:off x="50482" y="4762"/>
              <a:ext cx="2283461" cy="2343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%{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int nb_ligne=0;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%}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%%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\n nb_ligne++;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%%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int main()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yylex();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printf("nombre de ligne %d",nb_ligne);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367" name="Rectangle 1"/>
          <p:cNvGrpSpPr/>
          <p:nvPr/>
        </p:nvGrpSpPr>
        <p:grpSpPr>
          <a:xfrm>
            <a:off x="4260501" y="1935733"/>
            <a:ext cx="1047751" cy="1012835"/>
            <a:chOff x="0" y="0"/>
            <a:chExt cx="1047750" cy="1012834"/>
          </a:xfrm>
        </p:grpSpPr>
        <p:sp>
          <p:nvSpPr>
            <p:cNvPr id="365" name="Rectangle"/>
            <p:cNvSpPr/>
            <p:nvPr/>
          </p:nvSpPr>
          <p:spPr>
            <a:xfrm>
              <a:off x="0" y="-1"/>
              <a:ext cx="1047750" cy="101283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Var…"/>
            <p:cNvSpPr txBox="1"/>
            <p:nvPr/>
          </p:nvSpPr>
          <p:spPr>
            <a:xfrm>
              <a:off x="50482" y="4762"/>
              <a:ext cx="946786" cy="819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Var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X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Y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200"/>
              </a:pPr>
              <a:r>
                <a:t>z</a:t>
              </a:r>
            </a:p>
          </p:txBody>
        </p:sp>
      </p:grpSp>
      <p:sp>
        <p:nvSpPr>
          <p:cNvPr id="368" name="Rectangle 5"/>
          <p:cNvSpPr txBox="1"/>
          <p:nvPr/>
        </p:nvSpPr>
        <p:spPr>
          <a:xfrm>
            <a:off x="4306221" y="3158127"/>
            <a:ext cx="838836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PgmSource</a:t>
            </a:r>
          </a:p>
        </p:txBody>
      </p:sp>
      <p:grpSp>
        <p:nvGrpSpPr>
          <p:cNvPr id="371" name="Rectangle 3"/>
          <p:cNvGrpSpPr/>
          <p:nvPr/>
        </p:nvGrpSpPr>
        <p:grpSpPr>
          <a:xfrm>
            <a:off x="5684489" y="1938907"/>
            <a:ext cx="1047751" cy="1027946"/>
            <a:chOff x="0" y="0"/>
            <a:chExt cx="1047750" cy="1027944"/>
          </a:xfrm>
        </p:grpSpPr>
        <p:sp>
          <p:nvSpPr>
            <p:cNvPr id="369" name="Rectangle"/>
            <p:cNvSpPr/>
            <p:nvPr/>
          </p:nvSpPr>
          <p:spPr>
            <a:xfrm>
              <a:off x="0" y="-1"/>
              <a:ext cx="1047750" cy="102794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Nombre de ligne 4"/>
            <p:cNvSpPr txBox="1"/>
            <p:nvPr/>
          </p:nvSpPr>
          <p:spPr>
            <a:xfrm>
              <a:off x="50482" y="4762"/>
              <a:ext cx="946786" cy="4388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Nombre de ligne 4</a:t>
              </a:r>
            </a:p>
          </p:txBody>
        </p:sp>
      </p:grpSp>
      <p:sp>
        <p:nvSpPr>
          <p:cNvPr id="372" name="Rectangle 4"/>
          <p:cNvSpPr txBox="1"/>
          <p:nvPr/>
        </p:nvSpPr>
        <p:spPr>
          <a:xfrm>
            <a:off x="5847684" y="3158126"/>
            <a:ext cx="10548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PgmCompilé</a:t>
            </a:r>
          </a:p>
        </p:txBody>
      </p:sp>
      <p:sp>
        <p:nvSpPr>
          <p:cNvPr id="373" name="Rectangle 7"/>
          <p:cNvSpPr txBox="1"/>
          <p:nvPr/>
        </p:nvSpPr>
        <p:spPr>
          <a:xfrm>
            <a:off x="128379" y="1386278"/>
            <a:ext cx="8764598" cy="29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buSzPct val="100000"/>
              <a:buChar char="•"/>
              <a:defRPr b="1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yylex()</a:t>
            </a:r>
            <a:r>
              <a:rPr b="0"/>
              <a:t>:  c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rPr b="0"/>
              <a:t>est la fonction qui lance l'analyseur lexical. Si on change le main on doit pas oublier de l’ajouter dans le main</a:t>
            </a:r>
          </a:p>
        </p:txBody>
      </p:sp>
      <p:sp>
        <p:nvSpPr>
          <p:cNvPr id="374" name="Rectangle 11"/>
          <p:cNvSpPr txBox="1"/>
          <p:nvPr/>
        </p:nvSpPr>
        <p:spPr>
          <a:xfrm>
            <a:off x="3289941" y="363793"/>
            <a:ext cx="6884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Variables et fonctions prédéfinies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 3"/>
          <p:cNvSpPr txBox="1"/>
          <p:nvPr/>
        </p:nvSpPr>
        <p:spPr>
          <a:xfrm>
            <a:off x="2366082" y="469489"/>
            <a:ext cx="688459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Variables et fonctions prédéfinies de Bison</a:t>
            </a:r>
          </a:p>
        </p:txBody>
      </p:sp>
      <p:sp>
        <p:nvSpPr>
          <p:cNvPr id="377" name="Rectangle 4"/>
          <p:cNvSpPr txBox="1"/>
          <p:nvPr/>
        </p:nvSpPr>
        <p:spPr>
          <a:xfrm>
            <a:off x="513263" y="1028343"/>
            <a:ext cx="8261490" cy="32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YYACCEPT :</a:t>
            </a:r>
            <a:r>
              <a:rPr b="0"/>
              <a:t> instruction qui permet de stopper l’analyseur syntaxique en cas de sucées.</a:t>
            </a:r>
            <a:endParaRPr b="0"/>
          </a:p>
          <a:p>
            <a:pPr/>
            <a:r>
              <a:t> </a:t>
            </a:r>
          </a:p>
          <a:p>
            <a:pPr>
              <a:defRPr b="1"/>
            </a:pPr>
            <a:r>
              <a:t>main () :</a:t>
            </a:r>
            <a:r>
              <a:rPr b="0"/>
              <a:t> elle doit appeler  la fonction yyparse (). L’utilisateur doit écrire son propre main dans la partie du bloc principal.</a:t>
            </a:r>
            <a:endParaRPr b="0"/>
          </a:p>
          <a:p>
            <a:pPr/>
            <a:r>
              <a:t> </a:t>
            </a:r>
          </a:p>
          <a:p>
            <a:pPr>
              <a:defRPr b="1"/>
            </a:pPr>
            <a:r>
              <a:t>yyparse () :</a:t>
            </a:r>
            <a:r>
              <a:rPr b="0"/>
              <a:t> c’est la fonction principale de l’analyseur syntaxique. On doit faire appelle à cette fonction dans la fonction main().</a:t>
            </a:r>
            <a:endParaRPr b="0"/>
          </a:p>
          <a:p>
            <a:pPr/>
            <a:r>
              <a:t> </a:t>
            </a:r>
          </a:p>
          <a:p>
            <a:pPr>
              <a:defRPr b="1"/>
            </a:pPr>
            <a:r>
              <a:t>int yyerror ( char*  msg )</a:t>
            </a:r>
            <a:r>
              <a:rPr b="0"/>
              <a:t>  : lorsque une erreur syntaxique est rencontrée, </a:t>
            </a:r>
            <a:r>
              <a:rPr b="0" i="1"/>
              <a:t>yyparse</a:t>
            </a:r>
            <a:r>
              <a:rPr b="0"/>
              <a:t> fait appelle à cette function. On peut la redéfinir pour donner plus de détails dans le message d’erreur. </a:t>
            </a:r>
            <a:r>
              <a:rPr b="0"/>
              <a:t>Par défaut elle est définie comme suit:</a:t>
            </a:r>
          </a:p>
        </p:txBody>
      </p:sp>
      <p:grpSp>
        <p:nvGrpSpPr>
          <p:cNvPr id="380" name="Rectangle 1"/>
          <p:cNvGrpSpPr/>
          <p:nvPr/>
        </p:nvGrpSpPr>
        <p:grpSpPr>
          <a:xfrm>
            <a:off x="2651918" y="4509120"/>
            <a:ext cx="4754563" cy="985839"/>
            <a:chOff x="0" y="0"/>
            <a:chExt cx="4754562" cy="985837"/>
          </a:xfrm>
        </p:grpSpPr>
        <p:sp>
          <p:nvSpPr>
            <p:cNvPr id="378" name="Rectangle"/>
            <p:cNvSpPr/>
            <p:nvPr/>
          </p:nvSpPr>
          <p:spPr>
            <a:xfrm>
              <a:off x="0" y="0"/>
              <a:ext cx="4754563" cy="98583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int yyerror ( char*  msg ) {…"/>
            <p:cNvSpPr txBox="1"/>
            <p:nvPr/>
          </p:nvSpPr>
          <p:spPr>
            <a:xfrm>
              <a:off x="50482" y="4762"/>
              <a:ext cx="4653599" cy="768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int yyerror ( char*  msg 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printf (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”</a:t>
              </a:r>
              <a:r>
                <a:t> Erreur Syntaxique rencontrée\n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”</a:t>
              </a:r>
              <a:r>
                <a:t> 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 }</a:t>
              </a:r>
            </a:p>
          </p:txBody>
        </p:sp>
      </p:grpSp>
      <p:sp>
        <p:nvSpPr>
          <p:cNvPr id="381" name="Rectangle 4"/>
          <p:cNvSpPr txBox="1"/>
          <p:nvPr/>
        </p:nvSpPr>
        <p:spPr>
          <a:xfrm>
            <a:off x="502919" y="83576"/>
            <a:ext cx="139066" cy="74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800">
                <a:latin typeface="Arial"/>
                <a:ea typeface="Arial"/>
                <a:cs typeface="Arial"/>
                <a:sym typeface="Arial"/>
              </a:defRPr>
            </a:pPr>
            <a:br/>
          </a:p>
          <a:p>
            <a:pPr>
              <a:defRPr sz="1100"/>
            </a:pPr>
            <a:r>
              <a:t>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>
              <a:defRPr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ZoneTexte 3"/>
          <p:cNvSpPr txBox="1"/>
          <p:nvPr/>
        </p:nvSpPr>
        <p:spPr>
          <a:xfrm>
            <a:off x="2241455" y="87867"/>
            <a:ext cx="415703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Partage de variable entre flex et bison</a:t>
            </a:r>
          </a:p>
        </p:txBody>
      </p:sp>
      <p:grpSp>
        <p:nvGrpSpPr>
          <p:cNvPr id="386" name="Rectangle 5"/>
          <p:cNvGrpSpPr/>
          <p:nvPr/>
        </p:nvGrpSpPr>
        <p:grpSpPr>
          <a:xfrm>
            <a:off x="2125897" y="2336900"/>
            <a:ext cx="1452770" cy="396876"/>
            <a:chOff x="0" y="0"/>
            <a:chExt cx="1452768" cy="396875"/>
          </a:xfrm>
        </p:grpSpPr>
        <p:sp>
          <p:nvSpPr>
            <p:cNvPr id="384" name="Rectangle"/>
            <p:cNvSpPr/>
            <p:nvPr/>
          </p:nvSpPr>
          <p:spPr>
            <a:xfrm>
              <a:off x="0" y="0"/>
              <a:ext cx="1452769" cy="39687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5" name="X=4/0 ;"/>
            <p:cNvSpPr txBox="1"/>
            <p:nvPr/>
          </p:nvSpPr>
          <p:spPr>
            <a:xfrm>
              <a:off x="50482" y="4762"/>
              <a:ext cx="1351805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X=4/0 ;</a:t>
              </a:r>
            </a:p>
          </p:txBody>
        </p:sp>
      </p:grpSp>
      <p:sp>
        <p:nvSpPr>
          <p:cNvPr id="387" name="Rectangle 4"/>
          <p:cNvSpPr txBox="1"/>
          <p:nvPr/>
        </p:nvSpPr>
        <p:spPr>
          <a:xfrm>
            <a:off x="3268581" y="2839342"/>
            <a:ext cx="169695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Analyse lexicale</a:t>
            </a:r>
          </a:p>
        </p:txBody>
      </p:sp>
      <p:sp>
        <p:nvSpPr>
          <p:cNvPr id="388" name="Rectangle 2"/>
          <p:cNvSpPr txBox="1"/>
          <p:nvPr/>
        </p:nvSpPr>
        <p:spPr>
          <a:xfrm>
            <a:off x="2084306" y="2751239"/>
            <a:ext cx="169695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source</a:t>
            </a:r>
          </a:p>
        </p:txBody>
      </p:sp>
      <p:grpSp>
        <p:nvGrpSpPr>
          <p:cNvPr id="391" name="Rectangle 1"/>
          <p:cNvGrpSpPr/>
          <p:nvPr/>
        </p:nvGrpSpPr>
        <p:grpSpPr>
          <a:xfrm>
            <a:off x="4319971" y="2336899"/>
            <a:ext cx="1944217" cy="492126"/>
            <a:chOff x="0" y="0"/>
            <a:chExt cx="1944216" cy="492125"/>
          </a:xfrm>
        </p:grpSpPr>
        <p:sp>
          <p:nvSpPr>
            <p:cNvPr id="389" name="Rectangle"/>
            <p:cNvSpPr/>
            <p:nvPr/>
          </p:nvSpPr>
          <p:spPr>
            <a:xfrm>
              <a:off x="-1" y="0"/>
              <a:ext cx="1944218" cy="49212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Idf=const / const ;"/>
            <p:cNvSpPr txBox="1"/>
            <p:nvPr/>
          </p:nvSpPr>
          <p:spPr>
            <a:xfrm>
              <a:off x="50482" y="4762"/>
              <a:ext cx="1843252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Idf=const / const ;</a:t>
              </a:r>
            </a:p>
          </p:txBody>
        </p:sp>
      </p:grpSp>
      <p:sp>
        <p:nvSpPr>
          <p:cNvPr id="392" name="Rectangle 6"/>
          <p:cNvSpPr txBox="1"/>
          <p:nvPr/>
        </p:nvSpPr>
        <p:spPr>
          <a:xfrm>
            <a:off x="86314" y="1326280"/>
            <a:ext cx="8877956" cy="81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Comment Bison peut traiter les valeurs des entit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s lexicales, sachant que 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analyseur lexical à coder tout les </a:t>
            </a:r>
          </a:p>
          <a:p>
            <a: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entités de programme source?</a:t>
            </a:r>
          </a:p>
        </p:txBody>
      </p:sp>
      <p:sp>
        <p:nvSpPr>
          <p:cNvPr id="393" name="Connecteur droit avec flèche 12"/>
          <p:cNvSpPr/>
          <p:nvPr/>
        </p:nvSpPr>
        <p:spPr>
          <a:xfrm flipV="1">
            <a:off x="3578666" y="2535338"/>
            <a:ext cx="741306" cy="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ZoneTexte 13"/>
          <p:cNvSpPr txBox="1"/>
          <p:nvPr/>
        </p:nvSpPr>
        <p:spPr>
          <a:xfrm>
            <a:off x="283309" y="3481294"/>
            <a:ext cx="1492737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pPr/>
            <a:r>
              <a:t>Solution</a:t>
            </a:r>
          </a:p>
        </p:txBody>
      </p:sp>
      <p:sp>
        <p:nvSpPr>
          <p:cNvPr id="395" name="ZoneTexte 14"/>
          <p:cNvSpPr txBox="1"/>
          <p:nvPr/>
        </p:nvSpPr>
        <p:spPr>
          <a:xfrm>
            <a:off x="383957" y="3862789"/>
            <a:ext cx="8499275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00B050"/>
                </a:solidFill>
              </a:defRPr>
            </a:pPr>
            <a:r>
              <a:t>Flex peut envoyer la valeur d’une entité avant de la coder en utilisant la variable prédéfinie</a:t>
            </a:r>
          </a:p>
          <a:p>
            <a:pPr>
              <a:defRPr b="1">
                <a:solidFill>
                  <a:srgbClr val="00B050"/>
                </a:solidFill>
              </a:defRPr>
            </a:pPr>
            <a:r>
              <a:t>yylval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ZoneTexte 3"/>
          <p:cNvSpPr txBox="1"/>
          <p:nvPr/>
        </p:nvSpPr>
        <p:spPr>
          <a:xfrm>
            <a:off x="3025766" y="1019296"/>
            <a:ext cx="3472957" cy="36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100"/>
            </a:lvl1pPr>
          </a:lstStyle>
          <a:p>
            <a:pPr/>
            <a:r>
              <a:t>Compilation </a:t>
            </a:r>
          </a:p>
        </p:txBody>
      </p:sp>
      <p:sp>
        <p:nvSpPr>
          <p:cNvPr id="98" name="ZoneTexte 5"/>
          <p:cNvSpPr txBox="1"/>
          <p:nvPr/>
        </p:nvSpPr>
        <p:spPr>
          <a:xfrm>
            <a:off x="333935" y="1794393"/>
            <a:ext cx="8224272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- Pendant toute notre vie, on a l’habitude de faire la compilation des langage naturel qu’on utilise dans notre vie courante</a:t>
            </a:r>
          </a:p>
        </p:txBody>
      </p:sp>
      <p:sp>
        <p:nvSpPr>
          <p:cNvPr id="99" name="ZoneTexte 6"/>
          <p:cNvSpPr txBox="1"/>
          <p:nvPr/>
        </p:nvSpPr>
        <p:spPr>
          <a:xfrm>
            <a:off x="820009" y="2315574"/>
            <a:ext cx="686264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300"/>
            </a:lvl1pPr>
          </a:lstStyle>
          <a:p>
            <a:pPr/>
            <a:r>
              <a:t>Exemple</a:t>
            </a:r>
          </a:p>
        </p:txBody>
      </p:sp>
      <p:sp>
        <p:nvSpPr>
          <p:cNvPr id="100" name="ZoneTexte 7"/>
          <p:cNvSpPr txBox="1"/>
          <p:nvPr/>
        </p:nvSpPr>
        <p:spPr>
          <a:xfrm>
            <a:off x="2982837" y="2939132"/>
            <a:ext cx="3249071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Je     suis     en classe</a:t>
            </a:r>
          </a:p>
        </p:txBody>
      </p:sp>
      <p:sp>
        <p:nvSpPr>
          <p:cNvPr id="101" name="Connecteur droit 9"/>
          <p:cNvSpPr/>
          <p:nvPr/>
        </p:nvSpPr>
        <p:spPr>
          <a:xfrm>
            <a:off x="2914993" y="3377712"/>
            <a:ext cx="317092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Connecteur droit 10"/>
          <p:cNvSpPr/>
          <p:nvPr/>
        </p:nvSpPr>
        <p:spPr>
          <a:xfrm>
            <a:off x="3502114" y="3377712"/>
            <a:ext cx="60012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Connecteur droit 12"/>
          <p:cNvSpPr/>
          <p:nvPr/>
        </p:nvSpPr>
        <p:spPr>
          <a:xfrm>
            <a:off x="4405453" y="3377712"/>
            <a:ext cx="113475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ZoneTexte 14"/>
          <p:cNvSpPr txBox="1"/>
          <p:nvPr/>
        </p:nvSpPr>
        <p:spPr>
          <a:xfrm>
            <a:off x="2870116" y="3462466"/>
            <a:ext cx="431520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sujet</a:t>
            </a:r>
          </a:p>
        </p:txBody>
      </p:sp>
      <p:sp>
        <p:nvSpPr>
          <p:cNvPr id="105" name="ZoneTexte 17"/>
          <p:cNvSpPr txBox="1"/>
          <p:nvPr/>
        </p:nvSpPr>
        <p:spPr>
          <a:xfrm>
            <a:off x="3607180" y="3462466"/>
            <a:ext cx="485693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verbe</a:t>
            </a:r>
          </a:p>
        </p:txBody>
      </p:sp>
      <p:sp>
        <p:nvSpPr>
          <p:cNvPr id="106" name="ZoneTexte 18"/>
          <p:cNvSpPr txBox="1"/>
          <p:nvPr/>
        </p:nvSpPr>
        <p:spPr>
          <a:xfrm>
            <a:off x="4532641" y="3482745"/>
            <a:ext cx="986072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Comp de lieu</a:t>
            </a:r>
          </a:p>
        </p:txBody>
      </p:sp>
      <p:sp>
        <p:nvSpPr>
          <p:cNvPr id="107" name="ZoneTexte 19"/>
          <p:cNvSpPr txBox="1"/>
          <p:nvPr/>
        </p:nvSpPr>
        <p:spPr>
          <a:xfrm>
            <a:off x="697181" y="3205746"/>
            <a:ext cx="1155121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Analyse lexicale</a:t>
            </a:r>
          </a:p>
        </p:txBody>
      </p:sp>
      <p:sp>
        <p:nvSpPr>
          <p:cNvPr id="108" name="Connecteur droit 21"/>
          <p:cNvSpPr/>
          <p:nvPr/>
        </p:nvSpPr>
        <p:spPr>
          <a:xfrm flipH="1">
            <a:off x="2569191" y="2905665"/>
            <a:ext cx="1" cy="29057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Connecteur droit 23"/>
          <p:cNvSpPr/>
          <p:nvPr/>
        </p:nvSpPr>
        <p:spPr>
          <a:xfrm>
            <a:off x="651460" y="3726277"/>
            <a:ext cx="751672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ZoneTexte 24"/>
          <p:cNvSpPr txBox="1"/>
          <p:nvPr/>
        </p:nvSpPr>
        <p:spPr>
          <a:xfrm>
            <a:off x="580345" y="4164858"/>
            <a:ext cx="1378023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Analyse syntaxique</a:t>
            </a:r>
          </a:p>
        </p:txBody>
      </p:sp>
      <p:sp>
        <p:nvSpPr>
          <p:cNvPr id="111" name="ZoneTexte 25"/>
          <p:cNvSpPr txBox="1"/>
          <p:nvPr/>
        </p:nvSpPr>
        <p:spPr>
          <a:xfrm>
            <a:off x="5855780" y="3066598"/>
            <a:ext cx="3135757" cy="461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La phrase </a:t>
            </a:r>
            <a:r>
              <a:rPr b="1"/>
              <a:t>est lexicalement </a:t>
            </a:r>
            <a:r>
              <a:t>correcte, puisque </a:t>
            </a:r>
          </a:p>
          <a:p>
            <a:pPr>
              <a:defRPr sz="1300"/>
            </a:pPr>
            <a:r>
              <a:t>Tous les mots appartient a langue française.</a:t>
            </a:r>
          </a:p>
        </p:txBody>
      </p:sp>
      <p:sp>
        <p:nvSpPr>
          <p:cNvPr id="112" name="ZoneTexte 26"/>
          <p:cNvSpPr txBox="1"/>
          <p:nvPr/>
        </p:nvSpPr>
        <p:spPr>
          <a:xfrm>
            <a:off x="2943996" y="3890290"/>
            <a:ext cx="5417491" cy="66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La phrase </a:t>
            </a:r>
            <a:r>
              <a:rPr b="1"/>
              <a:t>est syntaxiquement </a:t>
            </a:r>
            <a:r>
              <a:t>correcte, puisque </a:t>
            </a:r>
          </a:p>
          <a:p>
            <a:pPr>
              <a:defRPr sz="1300"/>
            </a:pPr>
            <a:r>
              <a:t>Il y a dans le français une regle dans la grammaire  qui accepte la succession de </a:t>
            </a:r>
          </a:p>
          <a:p>
            <a:pPr>
              <a:defRPr sz="1300"/>
            </a:pPr>
            <a:r>
              <a:t>                 </a:t>
            </a:r>
            <a:r>
              <a:rPr b="1"/>
              <a:t>sujet + verbe + Complément de lieu.</a:t>
            </a:r>
          </a:p>
        </p:txBody>
      </p:sp>
      <p:sp>
        <p:nvSpPr>
          <p:cNvPr id="113" name="ZoneTexte 27"/>
          <p:cNvSpPr txBox="1"/>
          <p:nvPr/>
        </p:nvSpPr>
        <p:spPr>
          <a:xfrm>
            <a:off x="2808269" y="4630332"/>
            <a:ext cx="5299873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>
                <a:solidFill>
                  <a:srgbClr val="FF0000"/>
                </a:solidFill>
              </a:defRPr>
            </a:lvl1pPr>
          </a:lstStyle>
          <a:p>
            <a:pPr/>
            <a:r>
              <a:t>Exemple : je  en classe suis   :   lexicalement correct et syntaxiquement fausse.</a:t>
            </a:r>
          </a:p>
        </p:txBody>
      </p:sp>
      <p:sp>
        <p:nvSpPr>
          <p:cNvPr id="114" name="Connecteur droit 28"/>
          <p:cNvSpPr/>
          <p:nvPr/>
        </p:nvSpPr>
        <p:spPr>
          <a:xfrm>
            <a:off x="647090" y="5007462"/>
            <a:ext cx="7516726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ZoneTexte 29"/>
          <p:cNvSpPr txBox="1"/>
          <p:nvPr/>
        </p:nvSpPr>
        <p:spPr>
          <a:xfrm>
            <a:off x="657697" y="5242664"/>
            <a:ext cx="1452351" cy="25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Analyse sémantique</a:t>
            </a:r>
          </a:p>
        </p:txBody>
      </p:sp>
      <p:sp>
        <p:nvSpPr>
          <p:cNvPr id="116" name="ZoneTexte 30"/>
          <p:cNvSpPr txBox="1"/>
          <p:nvPr/>
        </p:nvSpPr>
        <p:spPr>
          <a:xfrm>
            <a:off x="2870117" y="5105703"/>
            <a:ext cx="4486868" cy="25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/>
            </a:pPr>
            <a:r>
              <a:t>La phrase </a:t>
            </a:r>
            <a:r>
              <a:rPr b="1"/>
              <a:t>est sémantiquement </a:t>
            </a:r>
            <a:r>
              <a:t>correcte, puisque  elle a un sens   </a:t>
            </a:r>
          </a:p>
        </p:txBody>
      </p:sp>
      <p:sp>
        <p:nvSpPr>
          <p:cNvPr id="117" name="ZoneTexte 31"/>
          <p:cNvSpPr txBox="1"/>
          <p:nvPr/>
        </p:nvSpPr>
        <p:spPr>
          <a:xfrm>
            <a:off x="2886615" y="5465140"/>
            <a:ext cx="5267788" cy="46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300">
                <a:solidFill>
                  <a:srgbClr val="FF0000"/>
                </a:solidFill>
              </a:defRPr>
            </a:pPr>
            <a:r>
              <a:t>Exemple :  Je mange une table          : lexicalement et syntaxiquement correct,</a:t>
            </a:r>
          </a:p>
          <a:p>
            <a:pPr>
              <a:defRPr sz="1300">
                <a:solidFill>
                  <a:srgbClr val="FF0000"/>
                </a:solidFill>
              </a:defRPr>
            </a:pPr>
            <a:r>
              <a:t>                                                                         mais sémantiquement fausse.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17"/>
      <p:bldP build="whole" bldLvl="1" animBg="1" rev="0" advAuto="0" spid="99" grpId="2"/>
      <p:bldP build="whole" bldLvl="1" animBg="1" rev="0" advAuto="0" spid="98" grpId="1"/>
      <p:bldP build="whole" bldLvl="1" animBg="1" rev="0" advAuto="0" spid="115" grpId="18"/>
      <p:bldP build="whole" bldLvl="1" animBg="1" rev="0" advAuto="0" spid="100" grpId="3"/>
      <p:bldP build="whole" bldLvl="1" animBg="1" rev="0" advAuto="0" spid="105" grpId="7"/>
      <p:bldP build="whole" bldLvl="1" animBg="1" rev="0" advAuto="0" spid="117" grpId="20"/>
      <p:bldP build="whole" bldLvl="1" animBg="1" rev="0" advAuto="0" spid="103" grpId="9"/>
      <p:bldP build="whole" bldLvl="1" animBg="1" rev="0" advAuto="0" spid="106" grpId="8"/>
      <p:bldP build="whole" bldLvl="1" animBg="1" rev="0" advAuto="0" spid="107" grpId="13"/>
      <p:bldP build="whole" bldLvl="1" animBg="1" rev="0" advAuto="0" spid="101" grpId="4"/>
      <p:bldP build="whole" bldLvl="1" animBg="1" rev="0" advAuto="0" spid="110" grpId="15"/>
      <p:bldP build="whole" bldLvl="1" animBg="1" rev="0" advAuto="0" spid="108" grpId="11"/>
      <p:bldP build="whole" bldLvl="1" animBg="1" rev="0" advAuto="0" spid="102" grpId="6"/>
      <p:bldP build="whole" bldLvl="1" animBg="1" rev="0" advAuto="0" spid="109" grpId="12"/>
      <p:bldP build="whole" bldLvl="1" animBg="1" rev="0" advAuto="0" spid="104" grpId="5"/>
      <p:bldP build="whole" bldLvl="1" animBg="1" rev="0" advAuto="0" spid="111" grpId="10"/>
      <p:bldP build="whole" bldLvl="1" animBg="1" rev="0" advAuto="0" spid="116" grpId="19"/>
      <p:bldP build="whole" bldLvl="1" animBg="1" rev="0" advAuto="0" spid="114" grpId="14"/>
      <p:bldP build="whole" bldLvl="1" animBg="1" rev="0" advAuto="0" spid="112" grpId="1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ZoneTexte 3"/>
          <p:cNvSpPr txBox="1"/>
          <p:nvPr/>
        </p:nvSpPr>
        <p:spPr>
          <a:xfrm>
            <a:off x="2961536" y="-27385"/>
            <a:ext cx="3446633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Utilisation de yylval </a:t>
            </a:r>
          </a:p>
        </p:txBody>
      </p:sp>
      <p:sp>
        <p:nvSpPr>
          <p:cNvPr id="398" name="ZoneTexte 4"/>
          <p:cNvSpPr txBox="1"/>
          <p:nvPr/>
        </p:nvSpPr>
        <p:spPr>
          <a:xfrm>
            <a:off x="202734" y="692696"/>
            <a:ext cx="2902816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Declaration de yylval dans flex</a:t>
            </a:r>
          </a:p>
          <a:p>
            <a:pPr/>
            <a:r>
              <a:t>%{</a:t>
            </a:r>
          </a:p>
          <a:p>
            <a:pPr/>
            <a:r>
              <a:t>extern YYSTYPE yylval;</a:t>
            </a:r>
          </a:p>
          <a:p>
            <a:pPr/>
            <a:r>
              <a:t>%}</a:t>
            </a:r>
          </a:p>
        </p:txBody>
      </p:sp>
      <p:sp>
        <p:nvSpPr>
          <p:cNvPr id="399" name="Connecteur droit 5"/>
          <p:cNvSpPr/>
          <p:nvPr/>
        </p:nvSpPr>
        <p:spPr>
          <a:xfrm>
            <a:off x="3347863" y="1043248"/>
            <a:ext cx="1" cy="1459137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Rectangle 6"/>
          <p:cNvSpPr txBox="1"/>
          <p:nvPr/>
        </p:nvSpPr>
        <p:spPr>
          <a:xfrm>
            <a:off x="3789291" y="692695"/>
            <a:ext cx="379400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Declaration de type YYSTYPE dans bison</a:t>
            </a:r>
          </a:p>
        </p:txBody>
      </p:sp>
      <p:sp>
        <p:nvSpPr>
          <p:cNvPr id="401" name="Rectangle 10"/>
          <p:cNvSpPr txBox="1"/>
          <p:nvPr/>
        </p:nvSpPr>
        <p:spPr>
          <a:xfrm>
            <a:off x="3860039" y="1030754"/>
            <a:ext cx="218453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Comme type composé</a:t>
            </a:r>
          </a:p>
        </p:txBody>
      </p:sp>
      <p:sp>
        <p:nvSpPr>
          <p:cNvPr id="402" name="Rectangle 11"/>
          <p:cNvSpPr txBox="1"/>
          <p:nvPr/>
        </p:nvSpPr>
        <p:spPr>
          <a:xfrm>
            <a:off x="3541701" y="1477233"/>
            <a:ext cx="2034122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%union {</a:t>
            </a:r>
          </a:p>
          <a:p>
            <a:pPr/>
            <a:r>
              <a:t>int     entier;</a:t>
            </a:r>
          </a:p>
          <a:p>
            <a:pPr/>
            <a:r>
              <a:t>char*   str;</a:t>
            </a:r>
          </a:p>
          <a:p>
            <a:pPr/>
            <a:r>
              <a:t>}</a:t>
            </a:r>
          </a:p>
        </p:txBody>
      </p:sp>
      <p:sp>
        <p:nvSpPr>
          <p:cNvPr id="403" name="ZoneTexte 12"/>
          <p:cNvSpPr txBox="1"/>
          <p:nvPr/>
        </p:nvSpPr>
        <p:spPr>
          <a:xfrm>
            <a:off x="45720" y="404664"/>
            <a:ext cx="196027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1) Déclaration</a:t>
            </a:r>
          </a:p>
        </p:txBody>
      </p:sp>
      <p:sp>
        <p:nvSpPr>
          <p:cNvPr id="404" name="ZoneTexte 15"/>
          <p:cNvSpPr txBox="1"/>
          <p:nvPr/>
        </p:nvSpPr>
        <p:spPr>
          <a:xfrm>
            <a:off x="45720" y="2492896"/>
            <a:ext cx="196027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2) Utilisation</a:t>
            </a:r>
          </a:p>
        </p:txBody>
      </p:sp>
      <p:sp>
        <p:nvSpPr>
          <p:cNvPr id="405" name="Connecteur droit 16"/>
          <p:cNvSpPr/>
          <p:nvPr/>
        </p:nvSpPr>
        <p:spPr>
          <a:xfrm flipH="1">
            <a:off x="3347863" y="3212975"/>
            <a:ext cx="1" cy="338437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ZoneTexte 17"/>
          <p:cNvSpPr txBox="1"/>
          <p:nvPr/>
        </p:nvSpPr>
        <p:spPr>
          <a:xfrm>
            <a:off x="9207" y="2852935"/>
            <a:ext cx="412587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Envoie de valeur dans flex</a:t>
            </a:r>
          </a:p>
        </p:txBody>
      </p:sp>
      <p:sp>
        <p:nvSpPr>
          <p:cNvPr id="407" name="Rectangle 18"/>
          <p:cNvSpPr txBox="1"/>
          <p:nvPr/>
        </p:nvSpPr>
        <p:spPr>
          <a:xfrm>
            <a:off x="9207" y="3737450"/>
            <a:ext cx="4480562" cy="2085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{cst} { </a:t>
            </a:r>
            <a:r>
              <a:rPr>
                <a:solidFill>
                  <a:srgbClr val="FF0000"/>
                </a:solidFill>
              </a:rPr>
              <a:t>yylval.entier=atoi(yytext);</a:t>
            </a:r>
            <a:endParaRPr>
              <a:solidFill>
                <a:srgbClr val="FF0000"/>
              </a:solidFill>
            </a:endParaRPr>
          </a:p>
          <a:p>
            <a:pPr/>
            <a:r>
              <a:t>        return cst;</a:t>
            </a:r>
          </a:p>
          <a:p>
            <a:pPr/>
            <a:r>
              <a:t>		}</a:t>
            </a:r>
          </a:p>
          <a:p>
            <a:pPr/>
          </a:p>
          <a:p>
            <a:pPr/>
            <a:r>
              <a:t>{idf} {</a:t>
            </a:r>
            <a:r>
              <a:rPr>
                <a:solidFill>
                  <a:srgbClr val="FF0000"/>
                </a:solidFill>
              </a:rPr>
              <a:t>yylval.str=strdup(yytext);</a:t>
            </a:r>
            <a:endParaRPr>
              <a:solidFill>
                <a:srgbClr val="FF0000"/>
              </a:solidFill>
            </a:endParaRPr>
          </a:p>
          <a:p>
            <a:pPr/>
            <a:r>
              <a:t>            return idf;</a:t>
            </a:r>
          </a:p>
          <a:p>
            <a:pPr/>
            <a:r>
              <a:t>         }</a:t>
            </a:r>
          </a:p>
        </p:txBody>
      </p:sp>
      <p:sp>
        <p:nvSpPr>
          <p:cNvPr id="408" name="Rectangle 19"/>
          <p:cNvSpPr txBox="1"/>
          <p:nvPr/>
        </p:nvSpPr>
        <p:spPr>
          <a:xfrm>
            <a:off x="3541701" y="2708919"/>
            <a:ext cx="307281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Traiter la  de valeur dans bison</a:t>
            </a:r>
          </a:p>
        </p:txBody>
      </p:sp>
      <p:sp>
        <p:nvSpPr>
          <p:cNvPr id="409" name="Rectangle 20"/>
          <p:cNvSpPr txBox="1"/>
          <p:nvPr/>
        </p:nvSpPr>
        <p:spPr>
          <a:xfrm>
            <a:off x="3439267" y="3622871"/>
            <a:ext cx="6487613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%%</a:t>
            </a:r>
          </a:p>
          <a:p>
            <a:pPr>
              <a:defRPr sz="1600"/>
            </a:pPr>
            <a:r>
              <a:t>s : idf= idf '/' cst     { if ($5==0) printf(" erreur : division par zéro");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                                   else printf("la divion est%s= %s/%d", $1,$3,$5);         </a:t>
            </a:r>
          </a:p>
          <a:p>
            <a:pPr>
              <a:defRPr sz="1600"/>
            </a:pPr>
            <a:r>
              <a:t>                                   YYACCEPT;}</a:t>
            </a:r>
          </a:p>
        </p:txBody>
      </p:sp>
      <p:sp>
        <p:nvSpPr>
          <p:cNvPr id="410" name="ZoneTexte 21"/>
          <p:cNvSpPr txBox="1"/>
          <p:nvPr/>
        </p:nvSpPr>
        <p:spPr>
          <a:xfrm>
            <a:off x="3321575" y="4998075"/>
            <a:ext cx="5799161" cy="208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Le symbole $$ référence la valeur  associée au non terminal </a:t>
            </a:r>
          </a:p>
          <a:p>
            <a:pPr/>
            <a:r>
              <a:t>de la partie gauche d’une règle de grammaire.</a:t>
            </a:r>
          </a:p>
          <a:p>
            <a:pPr/>
          </a:p>
          <a:p>
            <a:pPr/>
            <a:r>
              <a:t>- Le symbole $i référence la valeur associée au i ème symbole</a:t>
            </a:r>
          </a:p>
          <a:p>
            <a:pPr/>
            <a:r>
              <a:t> </a:t>
            </a:r>
            <a:r>
              <a:rPr u="sng"/>
              <a:t>terminal</a:t>
            </a:r>
            <a:r>
              <a:t> </a:t>
            </a:r>
            <a:r>
              <a:rPr b="1"/>
              <a:t>ou</a:t>
            </a:r>
            <a:r>
              <a:t> </a:t>
            </a:r>
            <a:r>
              <a:rPr u="sng"/>
              <a:t>non terminal</a:t>
            </a:r>
            <a:r>
              <a:t> </a:t>
            </a:r>
            <a:r>
              <a:rPr b="1"/>
              <a:t>ou</a:t>
            </a:r>
            <a:r>
              <a:t> </a:t>
            </a:r>
            <a:r>
              <a:rPr u="sng"/>
              <a:t>action sémantique</a:t>
            </a:r>
            <a:r>
              <a:t> de la partie</a:t>
            </a:r>
          </a:p>
          <a:p>
            <a:pPr/>
            <a:r>
              <a:t> droite d’une règle de grammaire.</a:t>
            </a:r>
          </a:p>
        </p:txBody>
      </p:sp>
      <p:sp>
        <p:nvSpPr>
          <p:cNvPr id="411" name="Connecteur droit 25"/>
          <p:cNvSpPr/>
          <p:nvPr/>
        </p:nvSpPr>
        <p:spPr>
          <a:xfrm>
            <a:off x="52783" y="2502384"/>
            <a:ext cx="9144001" cy="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ZoneTexte 13"/>
          <p:cNvSpPr txBox="1"/>
          <p:nvPr/>
        </p:nvSpPr>
        <p:spPr>
          <a:xfrm>
            <a:off x="3541701" y="3222268"/>
            <a:ext cx="420168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%token &lt;str&gt;idf    &lt; entier&gt;cst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8"/>
      <p:bldP build="whole" bldLvl="1" animBg="1" rev="0" advAuto="0" spid="401" grpId="4"/>
      <p:bldP build="whole" bldLvl="1" animBg="1" rev="0" advAuto="0" spid="399" grpId="2"/>
      <p:bldP build="whole" bldLvl="1" animBg="1" rev="0" advAuto="0" spid="400" grpId="3"/>
      <p:bldP build="whole" bldLvl="1" animBg="1" rev="0" advAuto="0" spid="406" grpId="7"/>
      <p:bldP build="whole" bldLvl="1" animBg="1" rev="0" advAuto="0" spid="412" grpId="12"/>
      <p:bldP build="p" bldLvl="5" animBg="1" rev="0" advAuto="0" spid="398" grpId="1"/>
      <p:bldP build="whole" bldLvl="1" animBg="1" rev="0" advAuto="0" spid="408" grpId="9"/>
      <p:bldP build="whole" bldLvl="1" animBg="1" rev="0" advAuto="0" spid="404" grpId="6"/>
      <p:bldP build="whole" bldLvl="1" animBg="1" rev="0" advAuto="0" spid="402" grpId="5"/>
      <p:bldP build="whole" bldLvl="1" animBg="1" rev="0" advAuto="0" spid="405" grpId="11"/>
      <p:bldP build="whole" bldLvl="1" animBg="1" rev="0" advAuto="0" spid="410" grpId="13"/>
      <p:bldP build="p" bldLvl="5" animBg="1" rev="0" advAuto="0" spid="409" grpId="1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ZoneTexte 1"/>
          <p:cNvSpPr txBox="1"/>
          <p:nvPr/>
        </p:nvSpPr>
        <p:spPr>
          <a:xfrm>
            <a:off x="1737399" y="548679"/>
            <a:ext cx="581321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Routines sémantiques et Tables de symboles</a:t>
            </a:r>
          </a:p>
        </p:txBody>
      </p:sp>
      <p:sp>
        <p:nvSpPr>
          <p:cNvPr id="415" name="Titre 1"/>
          <p:cNvSpPr txBox="1"/>
          <p:nvPr>
            <p:ph type="title"/>
          </p:nvPr>
        </p:nvSpPr>
        <p:spPr>
          <a:xfrm>
            <a:off x="125760" y="1412775"/>
            <a:ext cx="9036496" cy="793974"/>
          </a:xfrm>
          <a:prstGeom prst="rect">
            <a:avLst/>
          </a:prstGeom>
        </p:spPr>
        <p:txBody>
          <a:bodyPr/>
          <a:lstStyle>
            <a:lvl1pPr algn="l">
              <a:defRPr b="1" sz="2400"/>
            </a:lvl1pPr>
          </a:lstStyle>
          <a:p>
            <a:pPr/>
            <a:r>
              <a:t>Création de la table de symbole</a:t>
            </a:r>
          </a:p>
        </p:txBody>
      </p:sp>
      <p:sp>
        <p:nvSpPr>
          <p:cNvPr id="416" name="Espace réservé du contenu 2"/>
          <p:cNvSpPr txBox="1"/>
          <p:nvPr>
            <p:ph type="body" sz="half" idx="1"/>
          </p:nvPr>
        </p:nvSpPr>
        <p:spPr>
          <a:xfrm>
            <a:off x="0" y="2276872"/>
            <a:ext cx="9036496" cy="14166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La table de symbole doit être programmée manuellement dans flex et bison.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La table de symbole doit contenir des information sur les entités </a:t>
            </a:r>
          </a:p>
        </p:txBody>
      </p:sp>
      <p:graphicFrame>
        <p:nvGraphicFramePr>
          <p:cNvPr id="417" name="Tableau 11"/>
          <p:cNvGraphicFramePr/>
          <p:nvPr/>
        </p:nvGraphicFramePr>
        <p:xfrm>
          <a:off x="3749404" y="3743964"/>
          <a:ext cx="5114073" cy="186301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23860"/>
                <a:gridCol w="1259961"/>
                <a:gridCol w="1246414"/>
                <a:gridCol w="1083837"/>
              </a:tblGrid>
              <a:tr h="18030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NomEntite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CodeEntite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type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constant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083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Nom_pgm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idf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/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107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idf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integer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non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21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y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idf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reel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oui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20" name="Organigramme : Document 12"/>
          <p:cNvGrpSpPr/>
          <p:nvPr/>
        </p:nvGrpSpPr>
        <p:grpSpPr>
          <a:xfrm>
            <a:off x="372415" y="4054187"/>
            <a:ext cx="2598650" cy="2630046"/>
            <a:chOff x="0" y="0"/>
            <a:chExt cx="2598649" cy="2630045"/>
          </a:xfrm>
        </p:grpSpPr>
        <p:sp>
          <p:nvSpPr>
            <p:cNvPr id="418" name="Figure"/>
            <p:cNvSpPr/>
            <p:nvPr/>
          </p:nvSpPr>
          <p:spPr>
            <a:xfrm>
              <a:off x="0" y="0"/>
              <a:ext cx="2598650" cy="263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9" name="Program  nom_pgm…"/>
            <p:cNvSpPr txBox="1"/>
            <p:nvPr/>
          </p:nvSpPr>
          <p:spPr>
            <a:xfrm>
              <a:off x="58419" y="25346"/>
              <a:ext cx="2481811" cy="20856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Program  nom_pgm</a:t>
              </a:r>
            </a:p>
            <a:p>
              <a:pPr/>
              <a:r>
                <a:t>integer x;</a:t>
              </a:r>
            </a:p>
            <a:p>
              <a:pPr/>
              <a:r>
                <a:t>Const  reel  y=5;</a:t>
              </a:r>
            </a:p>
            <a:p>
              <a:pPr/>
              <a:r>
                <a:t>begin</a:t>
              </a:r>
            </a:p>
            <a:p>
              <a:pPr/>
              <a:r>
                <a:t> x=x+1;</a:t>
              </a:r>
            </a:p>
            <a:p>
              <a:pPr/>
              <a:r>
                <a:t>end</a:t>
              </a:r>
            </a:p>
          </p:txBody>
        </p:sp>
      </p:grpSp>
      <p:sp>
        <p:nvSpPr>
          <p:cNvPr id="421" name="Flèche droite 13"/>
          <p:cNvSpPr/>
          <p:nvPr/>
        </p:nvSpPr>
        <p:spPr>
          <a:xfrm>
            <a:off x="3118566" y="5059864"/>
            <a:ext cx="630840" cy="540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Rectangle 3"/>
          <p:cNvGrpSpPr/>
          <p:nvPr/>
        </p:nvGrpSpPr>
        <p:grpSpPr>
          <a:xfrm>
            <a:off x="539552" y="-90469"/>
            <a:ext cx="7628002" cy="6606889"/>
            <a:chOff x="0" y="0"/>
            <a:chExt cx="7628001" cy="6606887"/>
          </a:xfrm>
        </p:grpSpPr>
        <p:sp>
          <p:nvSpPr>
            <p:cNvPr id="423" name="Rectangle"/>
            <p:cNvSpPr/>
            <p:nvPr/>
          </p:nvSpPr>
          <p:spPr>
            <a:xfrm>
              <a:off x="0" y="207099"/>
              <a:ext cx="7628002" cy="6192689"/>
            </a:xfrm>
            <a:prstGeom prst="rect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4" name="{%…"/>
            <p:cNvSpPr txBox="1"/>
            <p:nvPr/>
          </p:nvSpPr>
          <p:spPr>
            <a:xfrm>
              <a:off x="58419" y="0"/>
              <a:ext cx="7511163" cy="6606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{%</a:t>
              </a:r>
            </a:p>
            <a:p>
              <a:pPr/>
              <a:r>
                <a:t>#include "synataxique.tab.h "</a:t>
              </a:r>
            </a:p>
            <a:p>
              <a:pPr>
                <a:defRPr>
                  <a:solidFill>
                    <a:srgbClr val="FF0000"/>
                  </a:solidFill>
                </a:defRPr>
              </a:pPr>
              <a:r>
                <a:t>extern YYSTYPE yylval;</a:t>
              </a:r>
            </a:p>
            <a:p>
              <a:pPr/>
              <a:r>
                <a:t>%}</a:t>
              </a:r>
            </a:p>
            <a:p>
              <a:pPr/>
            </a:p>
            <a:p>
              <a:pPr/>
              <a:r>
                <a:t>idf [a-z]([a-z]|[0-9])*</a:t>
              </a:r>
            </a:p>
            <a:p>
              <a:pPr/>
              <a:r>
                <a:t>cst [1-9][0-9]*|0</a:t>
              </a:r>
            </a:p>
            <a:p>
              <a:pPr/>
            </a:p>
            <a:p>
              <a:pPr/>
              <a:r>
                <a:t>%%</a:t>
              </a:r>
            </a:p>
            <a:p>
              <a:pPr/>
              <a:r>
                <a:t>begin  {return mc_begin;}</a:t>
              </a:r>
            </a:p>
            <a:p>
              <a:pPr/>
              <a:r>
                <a:t>end {return mc_end;}</a:t>
              </a:r>
            </a:p>
            <a:p>
              <a:pPr/>
              <a:r>
                <a:t>program {return mc_program;}</a:t>
              </a:r>
            </a:p>
            <a:p>
              <a:pPr/>
              <a:r>
                <a:t>integer {</a:t>
              </a:r>
              <a:r>
                <a:rPr>
                  <a:solidFill>
                    <a:srgbClr val="FF0000"/>
                  </a:solidFill>
                </a:rPr>
                <a:t>yylval.str=strdup(yytext);  </a:t>
              </a:r>
              <a:r>
                <a:t>return mc_integer;}</a:t>
              </a:r>
            </a:p>
            <a:p>
              <a:pPr/>
              <a:r>
                <a:t>Real    {</a:t>
              </a:r>
              <a:r>
                <a:rPr>
                  <a:solidFill>
                    <a:srgbClr val="FF0000"/>
                  </a:solidFill>
                </a:rPr>
                <a:t>yylval.str=strdup(yytext);  </a:t>
              </a:r>
              <a:r>
                <a:t>return mc_real;}</a:t>
              </a:r>
            </a:p>
            <a:p>
              <a:pPr/>
            </a:p>
            <a:p>
              <a:pPr/>
              <a:r>
                <a:t>[ \t\n] </a:t>
              </a:r>
            </a:p>
            <a:p>
              <a:pPr/>
              <a:r>
                <a:t>[+;] {return yytext[0];}</a:t>
              </a:r>
            </a:p>
            <a:p>
              <a:pPr/>
              <a:r>
                <a:t>{cst} {</a:t>
              </a:r>
              <a:r>
                <a:rPr>
                  <a:solidFill>
                    <a:srgbClr val="FF0000"/>
                  </a:solidFill>
                </a:rPr>
                <a:t>yylval.entier=atoi(yytext); </a:t>
              </a:r>
              <a:r>
                <a:t>reurn cst}</a:t>
              </a:r>
            </a:p>
            <a:p>
              <a:pPr/>
              <a:r>
                <a:t>			</a:t>
              </a:r>
            </a:p>
            <a:p>
              <a:pPr/>
              <a:r>
                <a:t>{idf}  {</a:t>
              </a:r>
              <a:r>
                <a:rPr>
                  <a:solidFill>
                    <a:srgbClr val="FF0000"/>
                  </a:solidFill>
                </a:rPr>
                <a:t>yylval.str=strdup(yytext);   inserer(yytext,"idf");   </a:t>
              </a:r>
              <a:r>
                <a:t>return idf;}</a:t>
              </a:r>
            </a:p>
            <a:p>
              <a:pPr>
                <a:defRPr b="1" sz="2800"/>
              </a:pPr>
              <a:r>
                <a:t>.</a:t>
              </a:r>
              <a:r>
                <a:rPr b="0" sz="1800"/>
                <a:t> printf ("erreur lexical");</a:t>
              </a:r>
              <a:endParaRPr b="0" sz="1800"/>
            </a:p>
          </p:txBody>
        </p:sp>
      </p:grpSp>
      <p:grpSp>
        <p:nvGrpSpPr>
          <p:cNvPr id="428" name="Rectangle 4"/>
          <p:cNvGrpSpPr/>
          <p:nvPr/>
        </p:nvGrpSpPr>
        <p:grpSpPr>
          <a:xfrm>
            <a:off x="3995935" y="764703"/>
            <a:ext cx="3971499" cy="968994"/>
            <a:chOff x="0" y="0"/>
            <a:chExt cx="3971497" cy="968992"/>
          </a:xfrm>
        </p:grpSpPr>
        <p:sp>
          <p:nvSpPr>
            <p:cNvPr id="426" name="Rectangle"/>
            <p:cNvSpPr/>
            <p:nvPr/>
          </p:nvSpPr>
          <p:spPr>
            <a:xfrm>
              <a:off x="0" y="-1"/>
              <a:ext cx="3971498" cy="968994"/>
            </a:xfrm>
            <a:prstGeom prst="rect">
              <a:avLst/>
            </a:prstGeom>
            <a:solidFill>
              <a:srgbClr val="FFFFAB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inserer( nomEntite, codeEntite)…"/>
            <p:cNvSpPr txBox="1"/>
            <p:nvPr/>
          </p:nvSpPr>
          <p:spPr>
            <a:xfrm>
              <a:off x="58420" y="25852"/>
              <a:ext cx="3854658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t>inserer( nomEntite, codeEntite)</a:t>
              </a:r>
              <a:endParaRPr>
                <a:solidFill>
                  <a:srgbClr val="FFFFFF"/>
                </a:solidFill>
              </a:endParaRPr>
            </a:p>
            <a:p>
              <a:pPr algn="ctr"/>
              <a:r>
                <a:t>- Si l’entité n existe pas dans la table de symble, insérer l’entité avec son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2"/>
      <p:bldP build="whole" bldLvl="1" animBg="1" rev="0" advAuto="0" spid="42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Rectangle 3"/>
          <p:cNvGrpSpPr/>
          <p:nvPr/>
        </p:nvGrpSpPr>
        <p:grpSpPr>
          <a:xfrm>
            <a:off x="359024" y="777240"/>
            <a:ext cx="8389440" cy="4301929"/>
            <a:chOff x="0" y="0"/>
            <a:chExt cx="8389439" cy="4301928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8389440" cy="430192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%{…"/>
            <p:cNvSpPr txBox="1"/>
            <p:nvPr/>
          </p:nvSpPr>
          <p:spPr>
            <a:xfrm>
              <a:off x="58420" y="85770"/>
              <a:ext cx="8272600" cy="4130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31859C"/>
                  </a:solidFill>
                </a:defRPr>
              </a:pPr>
              <a:r>
                <a:t>%{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//structure de la table de symbole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typedef struct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{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char NomEntite[20];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char CodeEntite[20];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Char TypeEntite[20];</a:t>
              </a:r>
            </a:p>
            <a:p>
              <a:pPr>
                <a:defRPr>
                  <a:solidFill>
                    <a:srgbClr val="C00000"/>
                  </a:solidFill>
                </a:defRPr>
              </a:pPr>
              <a:r>
                <a:t>} TypeTS;</a:t>
              </a:r>
            </a:p>
            <a:p>
              <a:pPr/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t>//initiation d'un tableau qui va contenir les elements de la table de symbole</a:t>
              </a:r>
            </a:p>
            <a:p>
              <a:pPr>
                <a:defRPr>
                  <a:solidFill>
                    <a:srgbClr val="0070C0"/>
                  </a:solidFill>
                </a:defRPr>
              </a:pPr>
              <a:r>
                <a:t>TypeTS ts[100]; </a:t>
              </a:r>
            </a:p>
            <a:p>
              <a:pPr/>
            </a:p>
            <a:p>
              <a:pPr>
                <a:defRPr>
                  <a:solidFill>
                    <a:srgbClr val="7030A0"/>
                  </a:solidFill>
                </a:defRPr>
              </a:pPr>
              <a:r>
                <a:t>// un compteur global pour la table de symbole</a:t>
              </a:r>
            </a:p>
            <a:p>
              <a:pPr>
                <a:defRPr>
                  <a:solidFill>
                    <a:srgbClr val="7030A0"/>
                  </a:solidFill>
                </a:defRPr>
              </a:pPr>
              <a:r>
                <a:t>int CpTabSym=0;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Rectangle 3"/>
          <p:cNvGrpSpPr/>
          <p:nvPr/>
        </p:nvGrpSpPr>
        <p:grpSpPr>
          <a:xfrm>
            <a:off x="251519" y="404663"/>
            <a:ext cx="8712970" cy="5976666"/>
            <a:chOff x="0" y="0"/>
            <a:chExt cx="8712968" cy="5976664"/>
          </a:xfrm>
        </p:grpSpPr>
        <p:sp>
          <p:nvSpPr>
            <p:cNvPr id="434" name="Rectangle"/>
            <p:cNvSpPr/>
            <p:nvPr/>
          </p:nvSpPr>
          <p:spPr>
            <a:xfrm>
              <a:off x="-1" y="-1"/>
              <a:ext cx="8712970" cy="597666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35" name="//la fonction recherche: cherche est ce que l'entité existe ou non dans la table de symbole.…"/>
            <p:cNvSpPr txBox="1"/>
            <p:nvPr/>
          </p:nvSpPr>
          <p:spPr>
            <a:xfrm>
              <a:off x="58419" y="338938"/>
              <a:ext cx="8596130" cy="5298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//la fonction recherche: cherche est ce que l'entité existe ou non dans la table de symbole.</a:t>
              </a:r>
            </a:p>
            <a:p>
              <a:pPr/>
              <a:r>
                <a:t>// renvoi:</a:t>
              </a:r>
            </a:p>
            <a:p>
              <a:pPr/>
              <a:r>
                <a:t>                 // sa position  i:  si l'entite existe déjà dans la table de symbole</a:t>
              </a:r>
            </a:p>
            <a:p>
              <a:pPr/>
              <a:r>
                <a:t>                 //  -1: si l'entité n'existe pas dans la table de symbole.</a:t>
              </a:r>
            </a:p>
            <a:p>
              <a:pPr/>
            </a:p>
            <a:p>
              <a:pPr/>
            </a:p>
            <a:p>
              <a:pPr>
                <a:defRPr b="1"/>
              </a:pPr>
              <a:r>
                <a:t>int recherche(char entite[])</a:t>
              </a:r>
            </a:p>
            <a:p>
              <a:pPr>
                <a:defRPr b="1"/>
              </a:pPr>
              <a:r>
                <a:t>{</a:t>
              </a:r>
            </a:p>
            <a:p>
              <a:pPr/>
              <a:r>
                <a:t>int i=0;</a:t>
              </a:r>
            </a:p>
            <a:p>
              <a:pPr/>
              <a:r>
                <a:t>while(i&lt;CpTabSym)</a:t>
              </a:r>
            </a:p>
            <a:p>
              <a:pPr/>
              <a:r>
                <a:t>{</a:t>
              </a:r>
            </a:p>
            <a:p>
              <a:pPr/>
              <a:r>
                <a:t>if (strcmp(entite,ts[i].NomEntite)==0) return i;</a:t>
              </a:r>
            </a:p>
            <a:p>
              <a:pPr/>
              <a:r>
                <a:t>i++;</a:t>
              </a:r>
            </a:p>
            <a:p>
              <a:pPr/>
              <a:r>
                <a:t>}</a:t>
              </a:r>
            </a:p>
            <a:p>
              <a:pPr/>
            </a:p>
            <a:p>
              <a:pPr/>
              <a:r>
                <a:t>return -1;</a:t>
              </a:r>
            </a:p>
            <a:p>
              <a:pPr>
                <a:defRPr b="1"/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Rectangle 3"/>
          <p:cNvGrpSpPr/>
          <p:nvPr/>
        </p:nvGrpSpPr>
        <p:grpSpPr>
          <a:xfrm>
            <a:off x="251519" y="1052735"/>
            <a:ext cx="8568954" cy="4248474"/>
            <a:chOff x="0" y="0"/>
            <a:chExt cx="8568952" cy="4248472"/>
          </a:xfrm>
        </p:grpSpPr>
        <p:sp>
          <p:nvSpPr>
            <p:cNvPr id="438" name="Rectangle"/>
            <p:cNvSpPr/>
            <p:nvPr/>
          </p:nvSpPr>
          <p:spPr>
            <a:xfrm>
              <a:off x="-1" y="-1"/>
              <a:ext cx="8568954" cy="42484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//une fontion qui va insérer les entités de programme dans la table de symbole…"/>
            <p:cNvSpPr txBox="1"/>
            <p:nvPr/>
          </p:nvSpPr>
          <p:spPr>
            <a:xfrm>
              <a:off x="58419" y="351142"/>
              <a:ext cx="8452114" cy="3546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//une fontion qui va insérer les entités de programme dans la table de symbole</a:t>
              </a:r>
            </a:p>
            <a:p>
              <a:pPr/>
            </a:p>
            <a:p>
              <a:pPr>
                <a:defRPr b="1"/>
              </a:pPr>
              <a:r>
                <a:t>void inserer(char entite[], char code[])</a:t>
              </a:r>
            </a:p>
            <a:p>
              <a:pPr>
                <a:defRPr b="1"/>
              </a:pPr>
              <a:r>
                <a:t>{</a:t>
              </a:r>
            </a:p>
            <a:p>
              <a:pPr/>
            </a:p>
            <a:p>
              <a:pPr/>
              <a:r>
                <a:t>if ( recherche(entite)==-1)</a:t>
              </a:r>
            </a:p>
            <a:p>
              <a:pPr/>
              <a:r>
                <a:t>{</a:t>
              </a:r>
            </a:p>
            <a:p>
              <a:pPr/>
              <a:r>
                <a:t>strcpy(ts[CpTabSym].NomEntite,entite); </a:t>
              </a:r>
            </a:p>
            <a:p>
              <a:pPr/>
              <a:r>
                <a:t>strcpy(ts[CpTabSym].CodeEntite,code);</a:t>
              </a:r>
            </a:p>
            <a:p>
              <a:pPr/>
              <a:r>
                <a:t>CpTabSym++;</a:t>
              </a:r>
            </a:p>
            <a:p>
              <a:pPr/>
              <a:r>
                <a:t>}</a:t>
              </a:r>
            </a:p>
            <a:p>
              <a:pPr>
                <a:defRPr b="1"/>
              </a:pPr>
              <a:r>
                <a:t>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Rectangle 3"/>
          <p:cNvGrpSpPr/>
          <p:nvPr/>
        </p:nvGrpSpPr>
        <p:grpSpPr>
          <a:xfrm>
            <a:off x="323527" y="548679"/>
            <a:ext cx="8640962" cy="5760642"/>
            <a:chOff x="0" y="0"/>
            <a:chExt cx="8640960" cy="5760640"/>
          </a:xfrm>
        </p:grpSpPr>
        <p:sp>
          <p:nvSpPr>
            <p:cNvPr id="442" name="Rectangle"/>
            <p:cNvSpPr/>
            <p:nvPr/>
          </p:nvSpPr>
          <p:spPr>
            <a:xfrm>
              <a:off x="-1" y="-1"/>
              <a:ext cx="8640962" cy="576064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43" name="//une fonction pour afficher la table de symbole…"/>
            <p:cNvSpPr txBox="1"/>
            <p:nvPr/>
          </p:nvSpPr>
          <p:spPr>
            <a:xfrm>
              <a:off x="58419" y="46776"/>
              <a:ext cx="8524122" cy="5667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//une fonction pour afficher la table de symbole</a:t>
              </a:r>
            </a:p>
            <a:p>
              <a:pPr>
                <a:defRPr b="1"/>
              </a:pPr>
              <a:r>
                <a:t>void afficher ()</a:t>
              </a:r>
            </a:p>
            <a:p>
              <a:pPr>
                <a:defRPr b="1"/>
              </a:pPr>
              <a:r>
                <a:t>{</a:t>
              </a:r>
            </a:p>
            <a:p>
              <a:pPr/>
              <a:r>
                <a:t>printf("\n/***************Table des symboles ******************/\n");</a:t>
              </a:r>
            </a:p>
            <a:p>
              <a:pPr/>
              <a:r>
                <a:t>printf("________________________\n");</a:t>
              </a:r>
            </a:p>
            <a:p>
              <a:pPr/>
              <a:r>
                <a:t>printf("\t| NomEntite |  CodeEntite \n");</a:t>
              </a:r>
            </a:p>
            <a:p>
              <a:pPr/>
              <a:r>
                <a:t>printf("________________________\n");</a:t>
              </a:r>
            </a:p>
            <a:p>
              <a:pPr/>
              <a:r>
                <a:t>int i=0;</a:t>
              </a:r>
            </a:p>
            <a:p>
              <a:pPr/>
              <a:r>
                <a:t>  while(i&lt;CpTabSym)</a:t>
              </a:r>
            </a:p>
            <a:p>
              <a:pPr/>
              <a:r>
                <a:t>  {</a:t>
              </a:r>
            </a:p>
            <a:p>
              <a:pPr/>
              <a:r>
                <a:t>    printf("\t|%10s |%12s  |\n",ts[i].NomEntite,ts[i].CodeEntite);</a:t>
              </a:r>
            </a:p>
            <a:p>
              <a:pPr/>
              <a:r>
                <a:t>     i++;</a:t>
              </a:r>
            </a:p>
            <a:p>
              <a:pPr/>
              <a:r>
                <a:t>   }</a:t>
              </a:r>
            </a:p>
            <a:p>
              <a:pPr>
                <a:defRPr b="1"/>
              </a:pPr>
              <a:r>
                <a:t>}</a:t>
              </a:r>
            </a:p>
            <a:p>
              <a:pPr/>
            </a:p>
            <a:p>
              <a:pPr/>
            </a:p>
            <a:p>
              <a:pPr/>
            </a:p>
            <a:p>
              <a:pPr>
                <a:defRPr sz="2400">
                  <a:solidFill>
                    <a:srgbClr val="FF0000"/>
                  </a:solidFill>
                </a:defRPr>
              </a:pPr>
              <a:r>
                <a:t>%} // FIN DE LA PARTIE 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Rectangle 3"/>
          <p:cNvGrpSpPr/>
          <p:nvPr/>
        </p:nvGrpSpPr>
        <p:grpSpPr>
          <a:xfrm>
            <a:off x="2215907" y="412124"/>
            <a:ext cx="2511382" cy="373488"/>
            <a:chOff x="0" y="0"/>
            <a:chExt cx="2511381" cy="373487"/>
          </a:xfrm>
        </p:grpSpPr>
        <p:sp>
          <p:nvSpPr>
            <p:cNvPr id="446" name="Rectangle"/>
            <p:cNvSpPr/>
            <p:nvPr/>
          </p:nvSpPr>
          <p:spPr>
            <a:xfrm>
              <a:off x="-1" y="-1"/>
              <a:ext cx="2511383" cy="37348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47" name="Ex.y"/>
            <p:cNvSpPr txBox="1"/>
            <p:nvPr/>
          </p:nvSpPr>
          <p:spPr>
            <a:xfrm>
              <a:off x="58419" y="20199"/>
              <a:ext cx="2394543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Ex.y</a:t>
              </a:r>
            </a:p>
          </p:txBody>
        </p:sp>
      </p:grpSp>
      <p:sp>
        <p:nvSpPr>
          <p:cNvPr id="449" name="Connecteur droit 4"/>
          <p:cNvSpPr/>
          <p:nvPr/>
        </p:nvSpPr>
        <p:spPr>
          <a:xfrm flipH="1">
            <a:off x="4018207" y="901522"/>
            <a:ext cx="1" cy="595647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2" name="Rectangle 5"/>
          <p:cNvGrpSpPr/>
          <p:nvPr/>
        </p:nvGrpSpPr>
        <p:grpSpPr>
          <a:xfrm>
            <a:off x="206061" y="901520"/>
            <a:ext cx="8937940" cy="6273003"/>
            <a:chOff x="0" y="0"/>
            <a:chExt cx="8937938" cy="6273001"/>
          </a:xfrm>
        </p:grpSpPr>
        <p:sp>
          <p:nvSpPr>
            <p:cNvPr id="450" name="Rectangle"/>
            <p:cNvSpPr/>
            <p:nvPr/>
          </p:nvSpPr>
          <p:spPr>
            <a:xfrm>
              <a:off x="-1" y="-1"/>
              <a:ext cx="8937940" cy="6273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51" name="%union {…"/>
            <p:cNvSpPr txBox="1"/>
            <p:nvPr/>
          </p:nvSpPr>
          <p:spPr>
            <a:xfrm>
              <a:off x="45719" y="-1"/>
              <a:ext cx="8846500" cy="62730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2" spcCol="38100" anchor="ctr">
              <a:noAutofit/>
            </a:bodyPr>
            <a:lstStyle/>
            <a:p>
              <a:pPr>
                <a:defRPr sz="1400">
                  <a:solidFill>
                    <a:srgbClr val="FF0000"/>
                  </a:solidFill>
                </a:defRPr>
              </a:pPr>
              <a:r>
                <a:t>%union {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>
                  <a:solidFill>
                    <a:srgbClr val="FF0000"/>
                  </a:solidFill>
                </a:defRPr>
              </a:pPr>
              <a:r>
                <a:t>int entier;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>
                  <a:solidFill>
                    <a:srgbClr val="FF0000"/>
                  </a:solidFill>
                </a:defRPr>
              </a:pPr>
              <a:r>
                <a:t>char* str;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   </a:t>
              </a:r>
              <a:r>
                <a:rPr>
                  <a:solidFill>
                    <a:srgbClr val="FF0000"/>
                  </a:solidFill>
                </a:rPr>
                <a:t>}</a:t>
              </a:r>
            </a:p>
            <a:p>
              <a:pPr>
                <a:defRPr sz="1300"/>
              </a:pPr>
              <a:r>
                <a:t>%token  </a:t>
              </a:r>
              <a:r>
                <a:rPr>
                  <a:solidFill>
                    <a:srgbClr val="FF0000"/>
                  </a:solidFill>
                </a:rPr>
                <a:t>&lt;str&gt;idf   </a:t>
              </a:r>
              <a:r>
                <a:t>mc_begin mc_end mc_program</a:t>
              </a:r>
            </a:p>
            <a:p>
              <a:pPr>
                <a:defRPr sz="1300"/>
              </a:pPr>
              <a:r>
                <a:t>   </a:t>
              </a:r>
              <a:r>
                <a:rPr>
                  <a:solidFill>
                    <a:srgbClr val="FF0000"/>
                  </a:solidFill>
                </a:rPr>
                <a:t>&lt;str&gt; mc_integer</a:t>
              </a:r>
              <a:r>
                <a:t>         </a:t>
              </a:r>
              <a:r>
                <a:rPr>
                  <a:solidFill>
                    <a:srgbClr val="FF0000"/>
                  </a:solidFill>
                </a:rPr>
                <a:t>&lt;str&gt; mc_real            &lt;entier&gt; cst</a:t>
              </a:r>
              <a:endParaRPr>
                <a:solidFill>
                  <a:srgbClr val="FF0000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%%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S: entete declaration  corps { printf ("programme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                                                    syntaxiquement juste"); YYACCEPT;}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entete: mc_program     idf</a:t>
              </a: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declaration: type listeparam ';' declaration | type listeparam ';'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listeparam: listeparam ',' idf | idf;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type: mc_integer | mc_real</a:t>
              </a: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corps: mc_begin  ListeInst mc_end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ListeInst: ListeInst  Inst| Inst</a:t>
              </a: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inst : instaff| instdiv</a:t>
              </a: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instaff: idf '=' idf ';'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       | idf '=' cst	   	   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</a:p>
            <a:p>
              <a:pPr>
                <a:defRPr sz="1300"/>
              </a:pPr>
              <a:r>
                <a:t>instdiv: idf '=' idf '/' idf ';'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       | idf '=' idf '/' cst</a:t>
              </a:r>
            </a:p>
            <a:p>
              <a:pPr>
                <a:defRPr sz="1300"/>
              </a:pPr>
              <a:r>
                <a:t>							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%%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main ()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{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yyparse();</a:t>
              </a:r>
              <a:endParaRPr>
                <a:solidFill>
                  <a:srgbClr val="FFFFFF"/>
                </a:solidFill>
              </a:endParaRPr>
            </a:p>
            <a:p>
              <a:pPr>
                <a:defRPr b="1" sz="1300">
                  <a:solidFill>
                    <a:srgbClr val="FF0000"/>
                  </a:solidFill>
                </a:defRPr>
              </a:pPr>
              <a:r>
                <a:t>Afficher();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300"/>
              </a:pPr>
              <a:r>
                <a:t>}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53" name="Connecteur droit 6"/>
          <p:cNvSpPr/>
          <p:nvPr/>
        </p:nvSpPr>
        <p:spPr>
          <a:xfrm flipH="1">
            <a:off x="4644008" y="1059782"/>
            <a:ext cx="1" cy="595647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Rectangle 5"/>
          <p:cNvGrpSpPr/>
          <p:nvPr/>
        </p:nvGrpSpPr>
        <p:grpSpPr>
          <a:xfrm>
            <a:off x="2048088" y="116632"/>
            <a:ext cx="5739827" cy="615463"/>
            <a:chOff x="0" y="0"/>
            <a:chExt cx="5739825" cy="615461"/>
          </a:xfrm>
        </p:grpSpPr>
        <p:sp>
          <p:nvSpPr>
            <p:cNvPr id="455" name="Rectangle"/>
            <p:cNvSpPr/>
            <p:nvPr/>
          </p:nvSpPr>
          <p:spPr>
            <a:xfrm>
              <a:off x="-1" y="0"/>
              <a:ext cx="5739827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56" name="Routine sémantique de double déclaration d’une variable"/>
            <p:cNvSpPr txBox="1"/>
            <p:nvPr/>
          </p:nvSpPr>
          <p:spPr>
            <a:xfrm>
              <a:off x="58419" y="141187"/>
              <a:ext cx="562298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Routine sémantique de double déclaration d’une variable</a:t>
              </a:r>
            </a:p>
          </p:txBody>
        </p:sp>
      </p:grpSp>
      <p:grpSp>
        <p:nvGrpSpPr>
          <p:cNvPr id="460" name="Rectangle 6"/>
          <p:cNvGrpSpPr/>
          <p:nvPr/>
        </p:nvGrpSpPr>
        <p:grpSpPr>
          <a:xfrm>
            <a:off x="276895" y="1052737"/>
            <a:ext cx="8615585" cy="5400600"/>
            <a:chOff x="0" y="0"/>
            <a:chExt cx="8615584" cy="5400599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8615585" cy="5400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9" name="declaration: type listeparam ';' declaration | type listeparam ';'…"/>
            <p:cNvSpPr txBox="1"/>
            <p:nvPr/>
          </p:nvSpPr>
          <p:spPr>
            <a:xfrm>
              <a:off x="58420" y="343006"/>
              <a:ext cx="8498745" cy="4714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</a:p>
            <a:p>
              <a:pPr/>
            </a:p>
            <a:p>
              <a:pPr/>
            </a:p>
            <a:p>
              <a:pPr/>
            </a:p>
            <a:p>
              <a:pPr/>
            </a:p>
            <a:p>
              <a:pPr/>
            </a:p>
            <a:p>
              <a:pPr/>
            </a:p>
            <a:p>
              <a:pPr/>
              <a:r>
                <a:t>declaration: type listeparam ';' declaration | type listeparam ';'</a:t>
              </a:r>
            </a:p>
            <a:p>
              <a:pPr/>
              <a:r>
                <a:t>;</a:t>
              </a:r>
            </a:p>
            <a:p>
              <a:pPr/>
            </a:p>
            <a:p>
              <a:pPr/>
              <a:r>
                <a:t>listeparam: listeparam ',' idf </a:t>
              </a:r>
            </a:p>
            <a:p>
              <a:pPr/>
              <a:r>
                <a:t>                   | idf;</a:t>
              </a:r>
            </a:p>
            <a:p>
              <a:pPr/>
            </a:p>
            <a:p>
              <a:pPr/>
              <a:r>
                <a:t>type: mc_integer </a:t>
              </a:r>
            </a:p>
            <a:p>
              <a:pPr/>
              <a:r>
                <a:t>      | mc_real</a:t>
              </a:r>
            </a:p>
            <a:p>
              <a:pPr/>
              <a:r>
                <a:t>;</a:t>
              </a:r>
            </a:p>
          </p:txBody>
        </p:sp>
      </p:grpSp>
      <p:sp>
        <p:nvSpPr>
          <p:cNvPr id="461" name="Rectangle 7"/>
          <p:cNvSpPr txBox="1"/>
          <p:nvPr/>
        </p:nvSpPr>
        <p:spPr>
          <a:xfrm>
            <a:off x="560876" y="1490448"/>
            <a:ext cx="308531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/>
            </a:lvl1pPr>
          </a:lstStyle>
          <a:p>
            <a:pPr/>
            <a:r>
              <a:t>Comment savoir si une variable est double déclarée ou non ? </a:t>
            </a:r>
          </a:p>
        </p:txBody>
      </p:sp>
      <p:grpSp>
        <p:nvGrpSpPr>
          <p:cNvPr id="464" name="Rectangle 8"/>
          <p:cNvGrpSpPr/>
          <p:nvPr/>
        </p:nvGrpSpPr>
        <p:grpSpPr>
          <a:xfrm>
            <a:off x="4175328" y="2897947"/>
            <a:ext cx="1917854" cy="373488"/>
            <a:chOff x="0" y="0"/>
            <a:chExt cx="1917853" cy="373487"/>
          </a:xfrm>
        </p:grpSpPr>
        <p:sp>
          <p:nvSpPr>
            <p:cNvPr id="462" name="Rectangle"/>
            <p:cNvSpPr/>
            <p:nvPr/>
          </p:nvSpPr>
          <p:spPr>
            <a:xfrm>
              <a:off x="-1" y="-1"/>
              <a:ext cx="1917855" cy="37348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3" name="Ex.y"/>
            <p:cNvSpPr txBox="1"/>
            <p:nvPr/>
          </p:nvSpPr>
          <p:spPr>
            <a:xfrm>
              <a:off x="58419" y="20199"/>
              <a:ext cx="1801015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Ex.y</a:t>
              </a:r>
            </a:p>
          </p:txBody>
        </p:sp>
      </p:grpSp>
      <p:sp>
        <p:nvSpPr>
          <p:cNvPr id="465" name="Rectangle 9"/>
          <p:cNvSpPr txBox="1"/>
          <p:nvPr/>
        </p:nvSpPr>
        <p:spPr>
          <a:xfrm>
            <a:off x="4202732" y="1035719"/>
            <a:ext cx="4895548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Vérifier le champs Type de cette variable dans la table de symbole:</a:t>
            </a:r>
            <a:endParaRPr>
              <a:solidFill>
                <a:srgbClr val="FFFFFF"/>
              </a:solidFill>
            </a:endParaRPr>
          </a:p>
          <a:p>
            <a:pPr marL="285750" indent="-285750">
              <a:buSzPct val="100000"/>
              <a:buChar char="-"/>
              <a:defRPr b="1">
                <a:solidFill>
                  <a:srgbClr val="FF0000"/>
                </a:solidFill>
              </a:defRPr>
            </a:pPr>
            <a:r>
              <a:t>Si il est vide alors la variable n’est pas encore déclarée : Insérer le type.</a:t>
            </a:r>
            <a:endParaRPr>
              <a:solidFill>
                <a:srgbClr val="FFFFFF"/>
              </a:solidFill>
            </a:endParaRPr>
          </a:p>
          <a:p>
            <a:pPr>
              <a:defRPr b="1">
                <a:solidFill>
                  <a:srgbClr val="FF0000"/>
                </a:solidFill>
              </a:defRPr>
            </a:pPr>
            <a:r>
              <a:t>- Sinon variable est déclarée déjà, signaler double déclaration.</a:t>
            </a:r>
          </a:p>
        </p:txBody>
      </p:sp>
      <p:sp>
        <p:nvSpPr>
          <p:cNvPr id="466" name="Rectangle 10"/>
          <p:cNvSpPr txBox="1"/>
          <p:nvPr/>
        </p:nvSpPr>
        <p:spPr>
          <a:xfrm>
            <a:off x="2029015" y="5115990"/>
            <a:ext cx="220756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/>
            <a:r>
              <a:t>{</a:t>
            </a:r>
            <a:r>
              <a:rPr>
                <a:solidFill>
                  <a:srgbClr val="FF0000"/>
                </a:solidFill>
              </a:rPr>
              <a:t>strcpy(suavType,$1); </a:t>
            </a:r>
            <a:r>
              <a:t>}</a:t>
            </a:r>
          </a:p>
        </p:txBody>
      </p:sp>
      <p:sp>
        <p:nvSpPr>
          <p:cNvPr id="467" name="Rectangle 11"/>
          <p:cNvSpPr txBox="1"/>
          <p:nvPr/>
        </p:nvSpPr>
        <p:spPr>
          <a:xfrm>
            <a:off x="1733840" y="5439547"/>
            <a:ext cx="256208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{strcpy(suavType,$1);}</a:t>
            </a:r>
          </a:p>
        </p:txBody>
      </p:sp>
      <p:sp>
        <p:nvSpPr>
          <p:cNvPr id="468" name="Rectangle 12"/>
          <p:cNvSpPr txBox="1"/>
          <p:nvPr/>
        </p:nvSpPr>
        <p:spPr>
          <a:xfrm>
            <a:off x="3033544" y="4287974"/>
            <a:ext cx="432560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{ /*vérification de double déclaration*/}</a:t>
            </a:r>
          </a:p>
        </p:txBody>
      </p:sp>
      <p:sp>
        <p:nvSpPr>
          <p:cNvPr id="469" name="Rectangle 13"/>
          <p:cNvSpPr txBox="1"/>
          <p:nvPr/>
        </p:nvSpPr>
        <p:spPr>
          <a:xfrm>
            <a:off x="1940406" y="4582991"/>
            <a:ext cx="466108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{ /*vérification de double déclaration*/}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4"/>
      <p:bldP build="whole" bldLvl="1" animBg="1" rev="0" advAuto="0" spid="467" grpId="5"/>
      <p:bldP build="whole" bldLvl="1" animBg="1" rev="0" advAuto="0" spid="468" grpId="2"/>
      <p:bldP build="whole" bldLvl="1" animBg="1" rev="0" advAuto="0" spid="469" grpId="3"/>
      <p:bldP build="whole" bldLvl="1" animBg="1" rev="0" advAuto="0" spid="46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Rectangle 3"/>
          <p:cNvSpPr txBox="1"/>
          <p:nvPr/>
        </p:nvSpPr>
        <p:spPr>
          <a:xfrm>
            <a:off x="45719" y="1556791"/>
            <a:ext cx="9161082" cy="3602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declaration: type listeparam ';' declaration | type listeparam ';'</a:t>
            </a:r>
          </a:p>
          <a:p>
            <a:pPr>
              <a:defRPr sz="1600"/>
            </a:pPr>
            <a:r>
              <a:t>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listeparam: listeparam ',' idf </a:t>
            </a:r>
          </a:p>
          <a:p>
            <a:pPr>
              <a:defRPr sz="1600">
                <a:solidFill>
                  <a:srgbClr val="FF0000"/>
                </a:solidFill>
              </a:defRPr>
            </a:pPr>
            <a:r>
              <a:t>                           else printf("erreur Sémantique: double déclation de %s, à la ligne %d\n", $3, nb_ligne); }</a:t>
            </a:r>
          </a:p>
          <a:p>
            <a:pPr>
              <a:defRPr sz="1600"/>
            </a:pPr>
          </a:p>
          <a:p>
            <a:pPr>
              <a:defRPr sz="1600"/>
            </a:pPr>
          </a:p>
          <a:p>
            <a:pPr>
              <a:defRPr sz="1600"/>
            </a:pPr>
            <a:r>
              <a:t>           | idf </a:t>
            </a:r>
          </a:p>
          <a:p>
            <a:pPr>
              <a:defRPr sz="1600"/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else printf("erreur Sémantique: double déclation de %s, à la ligne %d\n", $1, nb_ligne);}</a:t>
            </a:r>
            <a:endParaRPr>
              <a:solidFill>
                <a:srgbClr val="FF0000"/>
              </a:solidFill>
            </a:endParaRPr>
          </a:p>
          <a:p>
            <a:pPr>
              <a:defRPr sz="1600"/>
            </a:pPr>
            <a:r>
              <a:t>;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type: mc_integer {</a:t>
            </a:r>
            <a:r>
              <a:rPr>
                <a:solidFill>
                  <a:srgbClr val="FF0000"/>
                </a:solidFill>
              </a:rPr>
              <a:t>strcpy(suavType,$1); </a:t>
            </a:r>
            <a:r>
              <a:t>}</a:t>
            </a:r>
          </a:p>
          <a:p>
            <a:pPr>
              <a:defRPr sz="1600"/>
            </a:pPr>
            <a:r>
              <a:t>     | mc_real {</a:t>
            </a:r>
            <a:r>
              <a:rPr>
                <a:solidFill>
                  <a:srgbClr val="FF0000"/>
                </a:solidFill>
              </a:rPr>
              <a:t>strcpy(suavType,$1);}</a:t>
            </a:r>
            <a:endParaRPr>
              <a:solidFill>
                <a:srgbClr val="FF0000"/>
              </a:solidFill>
            </a:endParaRPr>
          </a:p>
          <a:p>
            <a:pPr>
              <a:defRPr sz="1600"/>
            </a:pPr>
            <a:r>
              <a:t>;</a:t>
            </a:r>
          </a:p>
        </p:txBody>
      </p:sp>
      <p:sp>
        <p:nvSpPr>
          <p:cNvPr id="472" name="Rectangle 4"/>
          <p:cNvSpPr txBox="1"/>
          <p:nvPr/>
        </p:nvSpPr>
        <p:spPr>
          <a:xfrm>
            <a:off x="2806505" y="2306596"/>
            <a:ext cx="700910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pPr/>
            <a:r>
              <a:t>{ if (doubleDeclaration($3)==0) insererType($3,suavType);</a:t>
            </a:r>
          </a:p>
        </p:txBody>
      </p:sp>
      <p:sp>
        <p:nvSpPr>
          <p:cNvPr id="473" name="Rectangle 5"/>
          <p:cNvSpPr txBox="1"/>
          <p:nvPr/>
        </p:nvSpPr>
        <p:spPr>
          <a:xfrm>
            <a:off x="1223889" y="3274056"/>
            <a:ext cx="7777665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pPr/>
            <a:r>
              <a:t>{ if ( doubleDeclaration($1)==0)insererType($1,suavType);</a:t>
            </a:r>
          </a:p>
        </p:txBody>
      </p:sp>
      <p:grpSp>
        <p:nvGrpSpPr>
          <p:cNvPr id="476" name="Rectangle 6"/>
          <p:cNvGrpSpPr/>
          <p:nvPr/>
        </p:nvGrpSpPr>
        <p:grpSpPr>
          <a:xfrm>
            <a:off x="2048088" y="116632"/>
            <a:ext cx="5739827" cy="615463"/>
            <a:chOff x="0" y="0"/>
            <a:chExt cx="5739825" cy="615461"/>
          </a:xfrm>
        </p:grpSpPr>
        <p:sp>
          <p:nvSpPr>
            <p:cNvPr id="474" name="Rectangle"/>
            <p:cNvSpPr/>
            <p:nvPr/>
          </p:nvSpPr>
          <p:spPr>
            <a:xfrm>
              <a:off x="-1" y="0"/>
              <a:ext cx="5739827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5" name="Routine sémantique de double déclaration d’une variable"/>
            <p:cNvSpPr txBox="1"/>
            <p:nvPr/>
          </p:nvSpPr>
          <p:spPr>
            <a:xfrm>
              <a:off x="58419" y="141187"/>
              <a:ext cx="562298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Routine sémantique de double déclaration d’une variable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3"/>
      <p:bldP build="p" bldLvl="5" animBg="1" rev="0" advAuto="0" spid="471" grpId="2"/>
      <p:bldP build="whole" bldLvl="1" animBg="1" rev="0" advAuto="0" spid="4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ZoneTexte 3"/>
          <p:cNvSpPr txBox="1"/>
          <p:nvPr/>
        </p:nvSpPr>
        <p:spPr>
          <a:xfrm>
            <a:off x="1809408" y="476672"/>
            <a:ext cx="4373057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Les expressions régulières</a:t>
            </a:r>
          </a:p>
        </p:txBody>
      </p:sp>
      <p:sp>
        <p:nvSpPr>
          <p:cNvPr id="120" name="ZoneTexte 4"/>
          <p:cNvSpPr txBox="1"/>
          <p:nvPr/>
        </p:nvSpPr>
        <p:spPr>
          <a:xfrm>
            <a:off x="657280" y="1484783"/>
            <a:ext cx="657738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- Les expressions régulières sont une écriture formelle des automates.</a:t>
            </a:r>
          </a:p>
        </p:txBody>
      </p:sp>
      <p:sp>
        <p:nvSpPr>
          <p:cNvPr id="121" name="ZoneTexte 5"/>
          <p:cNvSpPr txBox="1"/>
          <p:nvPr/>
        </p:nvSpPr>
        <p:spPr>
          <a:xfrm>
            <a:off x="616422" y="2060848"/>
            <a:ext cx="7253378" cy="179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</a:pPr>
            <a:r>
              <a:t>Dans une expression régulière</a:t>
            </a:r>
            <a:r>
              <a:rPr b="1"/>
              <a:t> </a:t>
            </a:r>
            <a:r>
              <a:t>tous les caractères sont significatifs, y compris les espaces.</a:t>
            </a:r>
          </a:p>
          <a:p>
            <a:pPr/>
          </a:p>
          <a:p>
            <a:pPr/>
            <a:r>
              <a:t> - Les caractères suivants sont réservés : ils doivent être précédés par \ ou notés entre " " si l'on veut leur valeur littérale.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Rectangle 3"/>
          <p:cNvGrpSpPr/>
          <p:nvPr/>
        </p:nvGrpSpPr>
        <p:grpSpPr>
          <a:xfrm>
            <a:off x="1475655" y="316523"/>
            <a:ext cx="6383216" cy="615462"/>
            <a:chOff x="0" y="0"/>
            <a:chExt cx="6383215" cy="615461"/>
          </a:xfrm>
        </p:grpSpPr>
        <p:sp>
          <p:nvSpPr>
            <p:cNvPr id="478" name="Rectangle"/>
            <p:cNvSpPr/>
            <p:nvPr/>
          </p:nvSpPr>
          <p:spPr>
            <a:xfrm>
              <a:off x="-1" y="0"/>
              <a:ext cx="6383217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79" name="Exemple d’une erreur sémantique de double déclaration"/>
            <p:cNvSpPr txBox="1"/>
            <p:nvPr/>
          </p:nvSpPr>
          <p:spPr>
            <a:xfrm>
              <a:off x="58419" y="141187"/>
              <a:ext cx="626637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Exemple d’une erreur sémantique de double déclaration</a:t>
              </a:r>
            </a:p>
          </p:txBody>
        </p:sp>
      </p:grpSp>
      <p:pic>
        <p:nvPicPr>
          <p:cNvPr id="4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9953" y="1351873"/>
            <a:ext cx="5155301" cy="461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89" y="1377275"/>
            <a:ext cx="3998065" cy="4613620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Rectangle 6"/>
          <p:cNvSpPr/>
          <p:nvPr/>
        </p:nvSpPr>
        <p:spPr>
          <a:xfrm>
            <a:off x="4139953" y="1840191"/>
            <a:ext cx="5533697" cy="113511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Rectangle 3"/>
          <p:cNvGrpSpPr/>
          <p:nvPr/>
        </p:nvGrpSpPr>
        <p:grpSpPr>
          <a:xfrm>
            <a:off x="1802058" y="313731"/>
            <a:ext cx="6383217" cy="615463"/>
            <a:chOff x="0" y="0"/>
            <a:chExt cx="6383215" cy="615461"/>
          </a:xfrm>
        </p:grpSpPr>
        <p:sp>
          <p:nvSpPr>
            <p:cNvPr id="485" name="Rectangle"/>
            <p:cNvSpPr/>
            <p:nvPr/>
          </p:nvSpPr>
          <p:spPr>
            <a:xfrm>
              <a:off x="-1" y="0"/>
              <a:ext cx="6383217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86" name="Routine sémantique de variable  non déclarée"/>
            <p:cNvSpPr txBox="1"/>
            <p:nvPr/>
          </p:nvSpPr>
          <p:spPr>
            <a:xfrm>
              <a:off x="58419" y="141187"/>
              <a:ext cx="626637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Routine sémantique de variable  non déclarée </a:t>
              </a:r>
            </a:p>
          </p:txBody>
        </p:sp>
      </p:grpSp>
      <p:sp>
        <p:nvSpPr>
          <p:cNvPr id="488" name="Rectangle 4"/>
          <p:cNvSpPr txBox="1"/>
          <p:nvPr/>
        </p:nvSpPr>
        <p:spPr>
          <a:xfrm>
            <a:off x="72494" y="1362779"/>
            <a:ext cx="3464606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Comment savoir si une variable est </a:t>
            </a:r>
          </a:p>
          <a:p>
            <a:pPr>
              <a:defRPr b="1"/>
            </a:pPr>
            <a:r>
              <a:t>déclarée ou non ? </a:t>
            </a:r>
          </a:p>
        </p:txBody>
      </p:sp>
      <p:sp>
        <p:nvSpPr>
          <p:cNvPr id="489" name="Rectangle 5"/>
          <p:cNvSpPr txBox="1"/>
          <p:nvPr/>
        </p:nvSpPr>
        <p:spPr>
          <a:xfrm>
            <a:off x="3561968" y="1362779"/>
            <a:ext cx="6004561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Vérifier le champs Type de cette variable</a:t>
            </a:r>
          </a:p>
          <a:p>
            <a:pPr marL="285750" indent="-285750">
              <a:buSzPct val="100000"/>
              <a:buChar char="-"/>
              <a:defRPr b="1">
                <a:solidFill>
                  <a:srgbClr val="FF0000"/>
                </a:solidFill>
              </a:defRPr>
            </a:pPr>
            <a:r>
              <a:t>Si il est vide alors la variable n’est pas encore déclarée : </a:t>
            </a:r>
          </a:p>
          <a:p>
            <a:pPr>
              <a:defRPr b="1">
                <a:solidFill>
                  <a:srgbClr val="FF0000"/>
                </a:solidFill>
              </a:defRPr>
            </a:pPr>
            <a:r>
              <a:t>Signaler erreur de non déclaration.</a:t>
            </a:r>
          </a:p>
          <a:p>
            <a:pPr>
              <a:defRPr b="1">
                <a:solidFill>
                  <a:srgbClr val="FF0000"/>
                </a:solidFill>
              </a:defRPr>
            </a:pPr>
            <a:r>
              <a:t>- Sinon variable est déclarée : utiliser la variable selon sa position</a:t>
            </a:r>
          </a:p>
        </p:txBody>
      </p:sp>
      <p:grpSp>
        <p:nvGrpSpPr>
          <p:cNvPr id="492" name="Rectangle 6"/>
          <p:cNvGrpSpPr/>
          <p:nvPr/>
        </p:nvGrpSpPr>
        <p:grpSpPr>
          <a:xfrm>
            <a:off x="2627783" y="3320698"/>
            <a:ext cx="2511382" cy="373488"/>
            <a:chOff x="0" y="0"/>
            <a:chExt cx="2511381" cy="373487"/>
          </a:xfrm>
        </p:grpSpPr>
        <p:sp>
          <p:nvSpPr>
            <p:cNvPr id="490" name="Rectangle"/>
            <p:cNvSpPr/>
            <p:nvPr/>
          </p:nvSpPr>
          <p:spPr>
            <a:xfrm>
              <a:off x="-1" y="-1"/>
              <a:ext cx="2511383" cy="37348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1" name="Ex.y"/>
            <p:cNvSpPr txBox="1"/>
            <p:nvPr/>
          </p:nvSpPr>
          <p:spPr>
            <a:xfrm>
              <a:off x="58419" y="20199"/>
              <a:ext cx="2394543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Ex.y</a:t>
              </a:r>
            </a:p>
          </p:txBody>
        </p:sp>
      </p:grpSp>
      <p:sp>
        <p:nvSpPr>
          <p:cNvPr id="493" name="Rectangle 7"/>
          <p:cNvSpPr txBox="1"/>
          <p:nvPr/>
        </p:nvSpPr>
        <p:spPr>
          <a:xfrm>
            <a:off x="467025" y="3944735"/>
            <a:ext cx="9053285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instaff: idf '=' idf ';'{ </a:t>
            </a:r>
            <a:r>
              <a:rPr>
                <a:solidFill>
                  <a:srgbClr val="FF0000"/>
                </a:solidFill>
              </a:rPr>
              <a:t>/*  vérification de la déclaration des variables*/</a:t>
            </a:r>
            <a:endParaRPr>
              <a:solidFill>
                <a:srgbClr val="FF0000"/>
              </a:solidFill>
            </a:endParaRPr>
          </a:p>
          <a:p>
            <a:pPr/>
            <a:r>
              <a:t>}</a:t>
            </a:r>
          </a:p>
          <a:p>
            <a:pPr/>
          </a:p>
          <a:p>
            <a:pPr/>
          </a:p>
          <a:p>
            <a:pPr/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Rectangle 2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495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96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498" name="Rectangle 3"/>
          <p:cNvSpPr txBox="1"/>
          <p:nvPr/>
        </p:nvSpPr>
        <p:spPr>
          <a:xfrm>
            <a:off x="1004002" y="1711403"/>
            <a:ext cx="188271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if (v) A=5; else B=2;</a:t>
            </a:r>
          </a:p>
        </p:txBody>
      </p:sp>
      <p:sp>
        <p:nvSpPr>
          <p:cNvPr id="499" name="ZoneTexte 4"/>
          <p:cNvSpPr txBox="1"/>
          <p:nvPr/>
        </p:nvSpPr>
        <p:spPr>
          <a:xfrm>
            <a:off x="659869" y="1378423"/>
            <a:ext cx="138577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L’instruction :</a:t>
            </a:r>
          </a:p>
        </p:txBody>
      </p:sp>
      <p:sp>
        <p:nvSpPr>
          <p:cNvPr id="500" name="ZoneTexte 5"/>
          <p:cNvSpPr txBox="1"/>
          <p:nvPr/>
        </p:nvSpPr>
        <p:spPr>
          <a:xfrm>
            <a:off x="670102" y="2593075"/>
            <a:ext cx="31942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Les quadruplets que nous devons obtenir:</a:t>
            </a:r>
          </a:p>
        </p:txBody>
      </p:sp>
      <p:sp>
        <p:nvSpPr>
          <p:cNvPr id="501" name="ZoneTexte 6"/>
          <p:cNvSpPr txBox="1"/>
          <p:nvPr/>
        </p:nvSpPr>
        <p:spPr>
          <a:xfrm>
            <a:off x="2057353" y="2777740"/>
            <a:ext cx="5077651" cy="354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/>
            <a:r>
              <a:t> 0 - ( BZ  ,  3  ,  temp_cond  ,  vide )</a:t>
            </a:r>
          </a:p>
          <a:p>
            <a:pPr/>
            <a:r>
              <a:t>---------------------------------------------------</a:t>
            </a:r>
          </a:p>
          <a:p>
            <a:pPr/>
          </a:p>
          <a:p>
            <a:pPr/>
            <a:r>
              <a:t> 1 - ( =  ,  5  ,  vide  ,  A )</a:t>
            </a:r>
          </a:p>
          <a:p>
            <a:pPr/>
            <a:r>
              <a:t>---------------------------------------------------</a:t>
            </a:r>
          </a:p>
          <a:p>
            <a:pPr/>
          </a:p>
          <a:p>
            <a:pPr/>
            <a:r>
              <a:t> 2 - ( BR  ,  4  ,  vide  ,  vide )</a:t>
            </a:r>
          </a:p>
          <a:p>
            <a:pPr/>
            <a:r>
              <a:t>---------------------------------------------------</a:t>
            </a:r>
          </a:p>
          <a:p>
            <a:pPr/>
          </a:p>
          <a:p>
            <a:pPr/>
            <a:r>
              <a:t> 3 - ( =  ,  2  ,  vide  ,  B )</a:t>
            </a:r>
          </a:p>
          <a:p>
            <a:pPr/>
            <a:r>
              <a:t>---------------------------------------------------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Rectangle 1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503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04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506" name="ZoneTexte 2"/>
          <p:cNvSpPr txBox="1"/>
          <p:nvPr/>
        </p:nvSpPr>
        <p:spPr>
          <a:xfrm>
            <a:off x="711049" y="1241943"/>
            <a:ext cx="235492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Partie Flex:</a:t>
            </a:r>
          </a:p>
        </p:txBody>
      </p:sp>
      <p:sp>
        <p:nvSpPr>
          <p:cNvPr id="507" name="ZoneTexte 3"/>
          <p:cNvSpPr txBox="1"/>
          <p:nvPr/>
        </p:nvSpPr>
        <p:spPr>
          <a:xfrm>
            <a:off x="2247764" y="1124744"/>
            <a:ext cx="6850517" cy="49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%{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#include "pgm.tab.h"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extern YYSTYPE yylval;</a:t>
            </a:r>
          </a:p>
          <a:p>
            <a:pPr>
              <a:def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#include "pgm.h"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idf [A-Z][a-zA-Z0-9]*</a:t>
            </a:r>
          </a:p>
          <a:p>
            <a:pPr>
              <a:defRPr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cst [0-9]+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%%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 { </a:t>
            </a:r>
            <a:r>
              <a:rPr>
                <a:solidFill>
                  <a:srgbClr val="FF0000"/>
                </a:solidFill>
              </a:rPr>
              <a:t>    </a:t>
            </a:r>
            <a:r>
              <a:t>return mc_if;}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else { </a:t>
            </a:r>
            <a:r>
              <a:rPr>
                <a:solidFill>
                  <a:srgbClr val="FF0000"/>
                </a:solidFill>
              </a:rPr>
              <a:t> </a:t>
            </a:r>
            <a:r>
              <a:t>return mc_else;}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{idf} { </a:t>
            </a:r>
            <a:r>
              <a:rPr>
                <a:solidFill>
                  <a:srgbClr val="FF0000"/>
                </a:solidFill>
              </a:rPr>
              <a:t>  </a:t>
            </a:r>
            <a:r>
              <a:t>yylval.str=strdup(yytext);    return idf;}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{cst} { </a:t>
            </a:r>
            <a:r>
              <a:rPr>
                <a:solidFill>
                  <a:srgbClr val="FF0000"/>
                </a:solidFill>
              </a:rPr>
              <a:t>  </a:t>
            </a:r>
            <a:r>
              <a:t>yylval.num=atoi(yytext);     return cst;}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[=;()v] {</a:t>
            </a:r>
            <a:r>
              <a:rPr>
                <a:solidFill>
                  <a:srgbClr val="FF0000"/>
                </a:solidFill>
              </a:rPr>
              <a:t>        </a:t>
            </a:r>
            <a:r>
              <a:t>return yytext[0];}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 \t\n] </a:t>
            </a:r>
          </a:p>
          <a:p>
            <a:pPr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. </a:t>
            </a:r>
            <a:r>
              <a:rPr b="0" sz="1800"/>
              <a:t>printf ("erreur lexicale");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Rectangle 1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509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10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512" name="ZoneTexte 3"/>
          <p:cNvSpPr txBox="1"/>
          <p:nvPr/>
        </p:nvSpPr>
        <p:spPr>
          <a:xfrm>
            <a:off x="557509" y="1522147"/>
            <a:ext cx="518171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La grammaire dans le cas de schémas de Traduction ascendant :   </a:t>
            </a:r>
          </a:p>
        </p:txBody>
      </p:sp>
      <p:sp>
        <p:nvSpPr>
          <p:cNvPr id="513" name="ZoneTexte 2"/>
          <p:cNvSpPr txBox="1"/>
          <p:nvPr/>
        </p:nvSpPr>
        <p:spPr>
          <a:xfrm>
            <a:off x="-409509" y="4959410"/>
            <a:ext cx="6735855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                    mc_if   '('   Cond ')‘   Inst_aff   mc_else    Inst_aff</a:t>
            </a:r>
          </a:p>
          <a:p>
            <a:pPr/>
            <a:r>
              <a:t>  </a:t>
            </a:r>
          </a:p>
        </p:txBody>
      </p:sp>
      <p:sp>
        <p:nvSpPr>
          <p:cNvPr id="514" name="Connecteur droit avec flèche 5"/>
          <p:cNvSpPr/>
          <p:nvPr/>
        </p:nvSpPr>
        <p:spPr>
          <a:xfrm flipV="1">
            <a:off x="1709353" y="5227982"/>
            <a:ext cx="1" cy="46318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ZoneTexte 6"/>
          <p:cNvSpPr txBox="1"/>
          <p:nvPr/>
        </p:nvSpPr>
        <p:spPr>
          <a:xfrm>
            <a:off x="1581066" y="5854939"/>
            <a:ext cx="4203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R1</a:t>
            </a:r>
          </a:p>
        </p:txBody>
      </p:sp>
      <p:sp>
        <p:nvSpPr>
          <p:cNvPr id="516" name="Connecteur droit avec flèche 7"/>
          <p:cNvSpPr/>
          <p:nvPr/>
        </p:nvSpPr>
        <p:spPr>
          <a:xfrm flipV="1">
            <a:off x="2386626" y="5257555"/>
            <a:ext cx="1" cy="46318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ZoneTexte 8"/>
          <p:cNvSpPr txBox="1"/>
          <p:nvPr/>
        </p:nvSpPr>
        <p:spPr>
          <a:xfrm>
            <a:off x="2258339" y="5829920"/>
            <a:ext cx="4203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R2</a:t>
            </a:r>
          </a:p>
        </p:txBody>
      </p:sp>
      <p:sp>
        <p:nvSpPr>
          <p:cNvPr id="518" name="Connecteur droit avec flèche 9"/>
          <p:cNvSpPr/>
          <p:nvPr/>
        </p:nvSpPr>
        <p:spPr>
          <a:xfrm flipV="1">
            <a:off x="3809403" y="5189315"/>
            <a:ext cx="1" cy="46318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ZoneTexte 10"/>
          <p:cNvSpPr txBox="1"/>
          <p:nvPr/>
        </p:nvSpPr>
        <p:spPr>
          <a:xfrm>
            <a:off x="3681115" y="5761678"/>
            <a:ext cx="42035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R3</a:t>
            </a:r>
          </a:p>
        </p:txBody>
      </p:sp>
      <p:grpSp>
        <p:nvGrpSpPr>
          <p:cNvPr id="526" name="Groupe 27"/>
          <p:cNvGrpSpPr/>
          <p:nvPr/>
        </p:nvGrpSpPr>
        <p:grpSpPr>
          <a:xfrm>
            <a:off x="655065" y="3944203"/>
            <a:ext cx="972403" cy="1146413"/>
            <a:chOff x="0" y="0"/>
            <a:chExt cx="972402" cy="1146412"/>
          </a:xfrm>
        </p:grpSpPr>
        <p:grpSp>
          <p:nvGrpSpPr>
            <p:cNvPr id="524" name="Groupe 24"/>
            <p:cNvGrpSpPr/>
            <p:nvPr/>
          </p:nvGrpSpPr>
          <p:grpSpPr>
            <a:xfrm>
              <a:off x="0" y="464023"/>
              <a:ext cx="972403" cy="682390"/>
              <a:chOff x="0" y="0"/>
              <a:chExt cx="972402" cy="682388"/>
            </a:xfrm>
          </p:grpSpPr>
          <p:sp>
            <p:nvSpPr>
              <p:cNvPr id="520" name="Connecteur droit avec flèche 17"/>
              <p:cNvSpPr/>
              <p:nvPr/>
            </p:nvSpPr>
            <p:spPr>
              <a:xfrm flipH="1">
                <a:off x="0" y="-1"/>
                <a:ext cx="368490" cy="551184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1" name="Connecteur droit avec flèche 19"/>
              <p:cNvSpPr/>
              <p:nvPr/>
            </p:nvSpPr>
            <p:spPr>
              <a:xfrm flipH="1">
                <a:off x="296839" y="-1"/>
                <a:ext cx="71651" cy="551184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2" name="Connecteur droit avec flèche 21"/>
              <p:cNvSpPr/>
              <p:nvPr/>
            </p:nvSpPr>
            <p:spPr>
              <a:xfrm>
                <a:off x="332664" y="-1"/>
                <a:ext cx="332665" cy="551184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3" name="Connecteur droit avec flèche 23"/>
              <p:cNvSpPr/>
              <p:nvPr/>
            </p:nvSpPr>
            <p:spPr>
              <a:xfrm>
                <a:off x="296838" y="0"/>
                <a:ext cx="675565" cy="682389"/>
              </a:xfrm>
              <a:prstGeom prst="line">
                <a:avLst/>
              </a:prstGeom>
              <a:noFill/>
              <a:ln w="9525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25" name="ZoneTexte 26"/>
            <p:cNvSpPr txBox="1"/>
            <p:nvPr/>
          </p:nvSpPr>
          <p:spPr>
            <a:xfrm>
              <a:off x="148077" y="-1"/>
              <a:ext cx="471531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pPr/>
              <a:r>
                <a:t>   A</a:t>
              </a:r>
            </a:p>
          </p:txBody>
        </p:sp>
      </p:grpSp>
      <p:sp>
        <p:nvSpPr>
          <p:cNvPr id="527" name="Connecteur droit avec flèche 31"/>
          <p:cNvSpPr/>
          <p:nvPr/>
        </p:nvSpPr>
        <p:spPr>
          <a:xfrm flipH="1">
            <a:off x="1154060" y="3439236"/>
            <a:ext cx="637182" cy="504968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8" name="Connecteur droit avec flèche 34"/>
          <p:cNvSpPr/>
          <p:nvPr/>
        </p:nvSpPr>
        <p:spPr>
          <a:xfrm>
            <a:off x="1791241" y="3439235"/>
            <a:ext cx="255897" cy="152017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Connecteur droit avec flèche 36"/>
          <p:cNvSpPr/>
          <p:nvPr/>
        </p:nvSpPr>
        <p:spPr>
          <a:xfrm>
            <a:off x="1791241" y="3439236"/>
            <a:ext cx="595386" cy="1750080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ZoneTexte 39"/>
          <p:cNvSpPr txBox="1"/>
          <p:nvPr/>
        </p:nvSpPr>
        <p:spPr>
          <a:xfrm>
            <a:off x="1673186" y="2893324"/>
            <a:ext cx="4937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  <p:sp>
        <p:nvSpPr>
          <p:cNvPr id="531" name="Connecteur droit avec flèche 46"/>
          <p:cNvSpPr/>
          <p:nvPr/>
        </p:nvSpPr>
        <p:spPr>
          <a:xfrm>
            <a:off x="1023553" y="4408227"/>
            <a:ext cx="685802" cy="6823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Connecteur droit avec flèche 48"/>
          <p:cNvSpPr/>
          <p:nvPr/>
        </p:nvSpPr>
        <p:spPr>
          <a:xfrm flipH="1">
            <a:off x="2047137" y="2702256"/>
            <a:ext cx="677274" cy="19106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Connecteur droit avec flèche 50"/>
          <p:cNvSpPr/>
          <p:nvPr/>
        </p:nvSpPr>
        <p:spPr>
          <a:xfrm flipH="1">
            <a:off x="2724410" y="2702258"/>
            <a:ext cx="1" cy="225715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Connecteur droit avec flèche 52"/>
          <p:cNvSpPr/>
          <p:nvPr/>
        </p:nvSpPr>
        <p:spPr>
          <a:xfrm>
            <a:off x="2724409" y="2702258"/>
            <a:ext cx="622677" cy="225715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Connecteur droit avec flèche 54"/>
          <p:cNvSpPr/>
          <p:nvPr/>
        </p:nvSpPr>
        <p:spPr>
          <a:xfrm>
            <a:off x="2724409" y="2797791"/>
            <a:ext cx="1084995" cy="2292825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ZoneTexte 55"/>
          <p:cNvSpPr txBox="1"/>
          <p:nvPr/>
        </p:nvSpPr>
        <p:spPr>
          <a:xfrm>
            <a:off x="2514234" y="2292823"/>
            <a:ext cx="9509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Inst_if</a:t>
            </a:r>
          </a:p>
        </p:txBody>
      </p:sp>
      <p:sp>
        <p:nvSpPr>
          <p:cNvPr id="537" name="Connecteur droit 58"/>
          <p:cNvSpPr/>
          <p:nvPr/>
        </p:nvSpPr>
        <p:spPr>
          <a:xfrm>
            <a:off x="4560206" y="2006221"/>
            <a:ext cx="35974" cy="4218051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ZoneTexte 59"/>
          <p:cNvSpPr txBox="1"/>
          <p:nvPr/>
        </p:nvSpPr>
        <p:spPr>
          <a:xfrm>
            <a:off x="5173865" y="2292825"/>
            <a:ext cx="3020251" cy="500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inst_if : B mc_else Inst_aff { </a:t>
            </a:r>
            <a:r>
              <a:rPr>
                <a:solidFill>
                  <a:srgbClr val="FF0000"/>
                </a:solidFill>
              </a:rPr>
              <a:t>//R3</a:t>
            </a:r>
            <a:endParaRPr>
              <a:solidFill>
                <a:srgbClr val="FF0000"/>
              </a:solidFill>
            </a:endParaRPr>
          </a:p>
          <a:p>
            <a:pPr/>
            <a:r>
              <a:t>                                                   }</a:t>
            </a:r>
          </a:p>
          <a:p>
            <a:pPr/>
            <a:r>
              <a:t>;</a:t>
            </a:r>
          </a:p>
          <a:p>
            <a:pPr/>
            <a:r>
              <a:t>B: A inst_aff { </a:t>
            </a:r>
            <a:r>
              <a:rPr>
                <a:solidFill>
                  <a:srgbClr val="FF0000"/>
                </a:solidFill>
              </a:rPr>
              <a:t>//R2</a:t>
            </a:r>
            <a:endParaRPr>
              <a:solidFill>
                <a:srgbClr val="FF0000"/>
              </a:solidFill>
            </a:endParaRPr>
          </a:p>
          <a:p>
            <a:pPr/>
            <a:r>
              <a:t>                           }</a:t>
            </a:r>
          </a:p>
          <a:p>
            <a:pPr/>
            <a:r>
              <a:t>;</a:t>
            </a:r>
          </a:p>
          <a:p>
            <a:pPr/>
            <a:r>
              <a:t>A:mc_if '(' cond ')' </a:t>
            </a:r>
            <a:r>
              <a:rPr>
                <a:solidFill>
                  <a:srgbClr val="FF0000"/>
                </a:solidFill>
              </a:rPr>
              <a:t>{//R1</a:t>
            </a:r>
            <a:endParaRPr>
              <a:solidFill>
                <a:srgbClr val="FF0000"/>
              </a:solidFill>
            </a:endParaRPr>
          </a:p>
          <a:p>
            <a:pPr/>
            <a:r>
              <a:t>                                   }</a:t>
            </a:r>
          </a:p>
          <a:p>
            <a:pPr/>
            <a:r>
              <a:t>;</a:t>
            </a:r>
          </a:p>
          <a:p>
            <a:pPr/>
            <a:r>
              <a:t>inst_aff: idf '=' cst ';'</a:t>
            </a:r>
          </a:p>
          <a:p>
            <a:pPr/>
            <a:r>
              <a:t>;</a:t>
            </a:r>
          </a:p>
          <a:p>
            <a:pPr/>
            <a:r>
              <a:t>cond: 'v'</a:t>
            </a:r>
          </a:p>
          <a:p>
            <a:pPr/>
            <a:r>
              <a:t>;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8" grpId="10"/>
      <p:bldP build="whole" bldLvl="1" animBg="1" rev="0" advAuto="0" spid="526" grpId="7"/>
      <p:bldP build="whole" bldLvl="1" animBg="1" rev="0" advAuto="0" spid="527" grpId="9"/>
      <p:bldP build="whole" bldLvl="1" animBg="1" rev="0" advAuto="0" spid="519" grpId="6"/>
      <p:bldP build="whole" bldLvl="1" animBg="1" rev="0" advAuto="0" spid="518" grpId="5"/>
      <p:bldP build="whole" bldLvl="1" animBg="1" rev="0" advAuto="0" spid="515" grpId="1"/>
      <p:bldP build="whole" bldLvl="1" animBg="1" rev="0" advAuto="0" spid="533" grpId="14"/>
      <p:bldP build="whole" bldLvl="1" animBg="1" rev="0" advAuto="0" spid="514" grpId="2"/>
      <p:bldP build="whole" bldLvl="1" animBg="1" rev="0" advAuto="0" spid="529" grpId="11"/>
      <p:bldP build="whole" bldLvl="1" animBg="1" rev="0" advAuto="0" spid="516" grpId="3"/>
      <p:bldP build="whole" bldLvl="1" animBg="1" rev="0" advAuto="0" spid="534" grpId="15"/>
      <p:bldP build="whole" bldLvl="1" animBg="1" rev="0" advAuto="0" spid="535" grpId="16"/>
      <p:bldP build="whole" bldLvl="1" animBg="1" rev="0" advAuto="0" spid="536" grpId="17"/>
      <p:bldP build="whole" bldLvl="1" animBg="1" rev="0" advAuto="0" spid="538" grpId="19"/>
      <p:bldP build="whole" bldLvl="1" animBg="1" rev="0" advAuto="0" spid="517" grpId="4"/>
      <p:bldP build="whole" bldLvl="1" animBg="1" rev="0" advAuto="0" spid="537" grpId="18"/>
      <p:bldP build="whole" bldLvl="1" animBg="1" rev="0" advAuto="0" spid="530" grpId="12"/>
      <p:bldP build="whole" bldLvl="1" animBg="1" rev="0" advAuto="0" spid="531" grpId="8"/>
      <p:bldP build="whole" bldLvl="1" animBg="1" rev="0" advAuto="0" spid="532" grpId="1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ZoneTexte 1"/>
          <p:cNvSpPr txBox="1"/>
          <p:nvPr/>
        </p:nvSpPr>
        <p:spPr>
          <a:xfrm>
            <a:off x="711049" y="1009927"/>
            <a:ext cx="235492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Partie Bison </a:t>
            </a:r>
          </a:p>
        </p:txBody>
      </p:sp>
      <p:grpSp>
        <p:nvGrpSpPr>
          <p:cNvPr id="543" name="Rectangle 2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541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2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544" name="ZoneTexte 3"/>
          <p:cNvSpPr txBox="1"/>
          <p:nvPr/>
        </p:nvSpPr>
        <p:spPr>
          <a:xfrm>
            <a:off x="711047" y="1447500"/>
            <a:ext cx="3839413" cy="5149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%union {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num;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char* str;</a:t>
            </a:r>
          </a:p>
          <a:p>
            <a:pPr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%token   &lt;str&gt;idf     &lt;num&gt;cst    mc_if    mc_else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%%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inst_if : </a:t>
            </a:r>
            <a:r>
              <a:rPr b="1"/>
              <a:t>B</a:t>
            </a:r>
            <a:r>
              <a:t>  mc_else  </a:t>
            </a:r>
            <a:r>
              <a:rPr b="1"/>
              <a:t>Inst_aff</a:t>
            </a:r>
            <a:r>
              <a:t> { //R3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                   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B: </a:t>
            </a:r>
            <a:r>
              <a:rPr b="1"/>
              <a:t>A</a:t>
            </a:r>
            <a:r>
              <a:t> </a:t>
            </a:r>
            <a:r>
              <a:rPr b="1"/>
              <a:t>inst_aff </a:t>
            </a:r>
            <a:r>
              <a:t>{ //R2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</p:txBody>
      </p:sp>
      <p:sp>
        <p:nvSpPr>
          <p:cNvPr id="545" name="Connecteur droit 5"/>
          <p:cNvSpPr/>
          <p:nvPr/>
        </p:nvSpPr>
        <p:spPr>
          <a:xfrm flipH="1">
            <a:off x="4862014" y="1013873"/>
            <a:ext cx="1" cy="508667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Rectangle 6"/>
          <p:cNvSpPr txBox="1"/>
          <p:nvPr/>
        </p:nvSpPr>
        <p:spPr>
          <a:xfrm>
            <a:off x="5003270" y="1194594"/>
            <a:ext cx="4480561" cy="4082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A:mc_if  '('  cond  ')'  {//R1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}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inst_aff :  idf  '='  cst  ';'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cond:  'v'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%%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main()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yyparse();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ZoneTexte 1"/>
          <p:cNvSpPr txBox="1"/>
          <p:nvPr/>
        </p:nvSpPr>
        <p:spPr>
          <a:xfrm>
            <a:off x="322080" y="679728"/>
            <a:ext cx="235492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Partie Bison </a:t>
            </a:r>
          </a:p>
        </p:txBody>
      </p:sp>
      <p:grpSp>
        <p:nvGrpSpPr>
          <p:cNvPr id="551" name="Rectangle 2"/>
          <p:cNvGrpSpPr/>
          <p:nvPr/>
        </p:nvGrpSpPr>
        <p:grpSpPr>
          <a:xfrm>
            <a:off x="2202474" y="32735"/>
            <a:ext cx="4787412" cy="615462"/>
            <a:chOff x="0" y="0"/>
            <a:chExt cx="4787410" cy="615461"/>
          </a:xfrm>
        </p:grpSpPr>
        <p:sp>
          <p:nvSpPr>
            <p:cNvPr id="549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50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552" name="ZoneTexte 3"/>
          <p:cNvSpPr txBox="1"/>
          <p:nvPr/>
        </p:nvSpPr>
        <p:spPr>
          <a:xfrm>
            <a:off x="279187" y="918778"/>
            <a:ext cx="4125721" cy="597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%{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deb_else=0;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qc=0;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Fin_if=0;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 tmp [20];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%}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%union {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 num;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char* str;</a:t>
            </a:r>
          </a:p>
          <a:p>
            <a:pPr>
              <a:defRPr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}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%token   &lt;str&gt;idf     &lt;num&gt;cst    mc_if    mc_else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1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%%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inst_if : </a:t>
            </a:r>
            <a:r>
              <a:rPr b="1"/>
              <a:t>B</a:t>
            </a:r>
            <a:r>
              <a:t>  mc_else  </a:t>
            </a:r>
            <a:r>
              <a:rPr b="1"/>
              <a:t>Inst_aff</a:t>
            </a:r>
            <a:r>
              <a:t> {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B: </a:t>
            </a:r>
            <a:r>
              <a:rPr b="1"/>
              <a:t>A</a:t>
            </a:r>
            <a:r>
              <a:t> </a:t>
            </a:r>
            <a:r>
              <a:rPr b="1"/>
              <a:t>inst_aff </a:t>
            </a:r>
            <a:r>
              <a:t>{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Fin_if=qc;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quadr("BR", "","vide", "vide");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sprintf(tmp,"%d",qc);  // transformer entier vers string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ajour_quad(deb_else,1,tmp);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</p:txBody>
      </p:sp>
      <p:sp>
        <p:nvSpPr>
          <p:cNvPr id="553" name="Connecteur droit 4"/>
          <p:cNvSpPr/>
          <p:nvPr/>
        </p:nvSpPr>
        <p:spPr>
          <a:xfrm flipH="1">
            <a:off x="4493519" y="1013873"/>
            <a:ext cx="1" cy="508667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Rectangle 5"/>
          <p:cNvSpPr txBox="1"/>
          <p:nvPr/>
        </p:nvSpPr>
        <p:spPr>
          <a:xfrm>
            <a:off x="4706425" y="1194593"/>
            <a:ext cx="4480561" cy="4579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A:mc_if  '('  cond  ')' 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     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</a:t>
            </a:r>
            <a:r>
              <a:rPr>
                <a:solidFill>
                  <a:srgbClr val="FF0000"/>
                </a:solidFill>
              </a:rPr>
              <a:t>deb_else=qc; // J'ai laisser le champs 2 vide. Je dois le remplir apres</a:t>
            </a:r>
            <a:endParaRPr>
              <a:solidFill>
                <a:srgbClr val="FF0000"/>
              </a:solidFill>
            </a:endParaR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quadr("BZ", </a:t>
            </a:r>
            <a:r>
              <a:rPr>
                <a:solidFill>
                  <a:srgbClr val="FF0000"/>
                </a:solidFill>
              </a:rPr>
              <a:t>""</a:t>
            </a:r>
            <a:r>
              <a:t>,"temp_cond", "vide");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}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inst_aff :  idf  '='  cst  ';'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cond:  'v'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%%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main()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yyparse();</a:t>
            </a:r>
          </a:p>
          <a:p>
            <a:pPr>
              <a:defRPr b="1" sz="1400">
                <a:solidFill>
                  <a:srgbClr val="FF0000"/>
                </a:solidFill>
              </a:defRPr>
            </a:pPr>
            <a:r>
              <a:t>afficher_qdr();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</p:txBody>
      </p:sp>
      <p:grpSp>
        <p:nvGrpSpPr>
          <p:cNvPr id="557" name="Rectangle 11"/>
          <p:cNvGrpSpPr/>
          <p:nvPr/>
        </p:nvGrpSpPr>
        <p:grpSpPr>
          <a:xfrm>
            <a:off x="6602103" y="2920620"/>
            <a:ext cx="2511189" cy="3057099"/>
            <a:chOff x="0" y="0"/>
            <a:chExt cx="2511187" cy="3057098"/>
          </a:xfrm>
        </p:grpSpPr>
        <p:sp>
          <p:nvSpPr>
            <p:cNvPr id="555" name="Rectangle"/>
            <p:cNvSpPr/>
            <p:nvPr/>
          </p:nvSpPr>
          <p:spPr>
            <a:xfrm>
              <a:off x="0" y="-1"/>
              <a:ext cx="2511188" cy="30571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0 - ( BZ  ,  3  ,  temp_cond  ,  vide )…"/>
            <p:cNvSpPr txBox="1"/>
            <p:nvPr/>
          </p:nvSpPr>
          <p:spPr>
            <a:xfrm>
              <a:off x="58419" y="130849"/>
              <a:ext cx="2394350" cy="279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0 - ( BZ  ,  3  ,  temp_cond  ,  vide )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---------------------------------------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 1 - ( =  ,  5  ,  vide  ,  A )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---------------------------------------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 2 - ( BR  ,  4  ,  vide  ,  vide )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---------------------------------------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 3 - ( =  ,  2  ,  vide  ,  B )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---------------------------------------</a:t>
              </a:r>
            </a:p>
          </p:txBody>
        </p:sp>
      </p:grpSp>
      <p:grpSp>
        <p:nvGrpSpPr>
          <p:cNvPr id="560" name="Rectangle 13"/>
          <p:cNvGrpSpPr/>
          <p:nvPr/>
        </p:nvGrpSpPr>
        <p:grpSpPr>
          <a:xfrm>
            <a:off x="777916" y="5981555"/>
            <a:ext cx="3377816" cy="490288"/>
            <a:chOff x="0" y="0"/>
            <a:chExt cx="3377815" cy="490286"/>
          </a:xfrm>
        </p:grpSpPr>
        <p:sp>
          <p:nvSpPr>
            <p:cNvPr id="558" name="Rectangle"/>
            <p:cNvSpPr/>
            <p:nvPr/>
          </p:nvSpPr>
          <p:spPr>
            <a:xfrm>
              <a:off x="0" y="99520"/>
              <a:ext cx="3377816" cy="291246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//ajour_quad(num_quand, colone_quand, val);"/>
            <p:cNvSpPr txBox="1"/>
            <p:nvPr/>
          </p:nvSpPr>
          <p:spPr>
            <a:xfrm>
              <a:off x="58419" y="0"/>
              <a:ext cx="3260977" cy="490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//ajour_quad(num_quand, colone_quand, val);</a:t>
              </a:r>
            </a:p>
          </p:txBody>
        </p:sp>
      </p:grpSp>
      <p:sp>
        <p:nvSpPr>
          <p:cNvPr id="561" name="ZoneTexte 14"/>
          <p:cNvSpPr txBox="1"/>
          <p:nvPr/>
        </p:nvSpPr>
        <p:spPr>
          <a:xfrm>
            <a:off x="2028283" y="3902326"/>
            <a:ext cx="1935256" cy="129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sprintf(tmp,"%d",qc);                                                 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ajour_quad(Fin_if,1,tmp);</a:t>
            </a:r>
          </a:p>
          <a:p>
            <a: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printf("pgm juste");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5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5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5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5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5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5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5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5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5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5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2" grpId="2"/>
      <p:bldP build="p" bldLvl="5" animBg="1" rev="0" advAuto="0" spid="554" grpId="1"/>
      <p:bldP build="whole" bldLvl="1" animBg="1" rev="0" advAuto="0" spid="560" grpId="3"/>
      <p:bldP build="whole" bldLvl="1" animBg="1" rev="0" advAuto="0" spid="561" grpId="4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Rectangle 1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563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64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  <p:sp>
        <p:nvSpPr>
          <p:cNvPr id="566" name="ZoneTexte 2"/>
          <p:cNvSpPr txBox="1"/>
          <p:nvPr/>
        </p:nvSpPr>
        <p:spPr>
          <a:xfrm>
            <a:off x="459564" y="1229710"/>
            <a:ext cx="169719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Le fichier « pgm.h »: </a:t>
            </a:r>
          </a:p>
        </p:txBody>
      </p:sp>
      <p:sp>
        <p:nvSpPr>
          <p:cNvPr id="567" name="Rectangle 3"/>
          <p:cNvSpPr txBox="1"/>
          <p:nvPr/>
        </p:nvSpPr>
        <p:spPr>
          <a:xfrm>
            <a:off x="546275" y="1757965"/>
            <a:ext cx="4480561" cy="354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typedef struct qdr{</a:t>
            </a:r>
          </a:p>
          <a:p>
            <a:pPr>
              <a:defRPr>
                <a:solidFill>
                  <a:srgbClr val="FF0000"/>
                </a:solidFill>
              </a:defRPr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    char oper[100];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char op1[100];  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char op2[100];  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char res[100]; 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}qdr;</a:t>
            </a:r>
          </a:p>
          <a:p>
            <a:pPr>
              <a:defRPr>
                <a:solidFill>
                  <a:srgbClr val="FF0000"/>
                </a:solidFill>
              </a:defRPr>
            </a:pPr>
          </a:p>
          <a:p>
            <a:pPr>
              <a:defRPr>
                <a:solidFill>
                  <a:srgbClr val="FF0000"/>
                </a:solidFill>
              </a:defRPr>
            </a:pPr>
            <a:r>
              <a:t>  </a:t>
            </a:r>
            <a:r>
              <a:rPr>
                <a:solidFill>
                  <a:srgbClr val="0070C0"/>
                </a:solidFill>
              </a:rPr>
              <a:t>qdr  quad[1000];</a:t>
            </a:r>
            <a:endParaRPr>
              <a:solidFill>
                <a:srgbClr val="0070C0"/>
              </a:solidFill>
            </a:endParaRPr>
          </a:p>
          <a:p>
            <a:pPr>
              <a:defRPr>
                <a:solidFill>
                  <a:srgbClr val="0070C0"/>
                </a:solidFill>
              </a:defRPr>
            </a:pPr>
          </a:p>
          <a:p>
            <a:pPr>
              <a:defRPr>
                <a:solidFill>
                  <a:srgbClr val="00B050"/>
                </a:solidFill>
              </a:defRPr>
            </a:pPr>
            <a:r>
              <a:t>extern int  qc;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Rectangle 1"/>
          <p:cNvSpPr txBox="1"/>
          <p:nvPr/>
        </p:nvSpPr>
        <p:spPr>
          <a:xfrm>
            <a:off x="498979" y="1831199"/>
            <a:ext cx="6833563" cy="3546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void quadr(char opr[],char op1[],char op2[],char res[])</a:t>
            </a:r>
          </a:p>
          <a:p>
            <a:pPr/>
            <a:r>
              <a:t>{</a:t>
            </a:r>
          </a:p>
          <a:p>
            <a:pPr/>
          </a:p>
          <a:p>
            <a:pPr/>
            <a:r>
              <a:t>	strcpy(quad[qc].oper  ,   opr);</a:t>
            </a:r>
          </a:p>
          <a:p>
            <a:pPr/>
            <a:r>
              <a:t>	strcpy(quad[qc].op1   ,   op1);</a:t>
            </a:r>
          </a:p>
          <a:p>
            <a:pPr/>
            <a:r>
              <a:t>	strcpy(quad[qc].op2   ,   op2);</a:t>
            </a:r>
          </a:p>
          <a:p>
            <a:pPr/>
            <a:r>
              <a:t>	strcpy(quad[qc].res     ,   res);</a:t>
            </a:r>
          </a:p>
          <a:p>
            <a:pPr/>
            <a:r>
              <a:t>	</a:t>
            </a:r>
          </a:p>
          <a:p>
            <a:pPr/>
            <a:r>
              <a:t>	</a:t>
            </a:r>
          </a:p>
          <a:p>
            <a:pPr/>
            <a:r>
              <a:t>qc++;</a:t>
            </a:r>
          </a:p>
          <a:p>
            <a:pPr/>
          </a:p>
          <a:p>
            <a:pPr/>
            <a:r>
              <a:t>}</a:t>
            </a:r>
          </a:p>
        </p:txBody>
      </p:sp>
      <p:grpSp>
        <p:nvGrpSpPr>
          <p:cNvPr id="572" name="Rectangle 2"/>
          <p:cNvGrpSpPr/>
          <p:nvPr/>
        </p:nvGrpSpPr>
        <p:grpSpPr>
          <a:xfrm>
            <a:off x="2202474" y="111565"/>
            <a:ext cx="4787412" cy="615463"/>
            <a:chOff x="0" y="0"/>
            <a:chExt cx="4787410" cy="615461"/>
          </a:xfrm>
        </p:grpSpPr>
        <p:sp>
          <p:nvSpPr>
            <p:cNvPr id="570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71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Rectangle 1"/>
          <p:cNvSpPr txBox="1"/>
          <p:nvPr/>
        </p:nvSpPr>
        <p:spPr>
          <a:xfrm>
            <a:off x="629043" y="1852559"/>
            <a:ext cx="5875810" cy="29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void ajour_quad(int num_quad, int colon_quad, char val [])</a:t>
            </a:r>
          </a:p>
          <a:p>
            <a:pPr/>
            <a:r>
              <a:t>{</a:t>
            </a:r>
          </a:p>
          <a:p>
            <a:pPr/>
            <a:r>
              <a:t>if (colon_quad==0)    strcpy(quad[num_quad].oper ,  val);</a:t>
            </a:r>
          </a:p>
          <a:p>
            <a:pPr/>
            <a:r>
              <a:t>else if (colon_quad==1)   strcpy(quad[num_quad].op1  ,  val);</a:t>
            </a:r>
          </a:p>
          <a:p>
            <a:pPr/>
            <a:r>
              <a:t>         else if (colon_quad==2)    strcpy(quad[num_quad].op2  ,   val);</a:t>
            </a:r>
          </a:p>
          <a:p>
            <a:pPr/>
            <a:r>
              <a:t>                   else if (colon_quad==3)    strcpy(quad[num_quad].res  ,   val);</a:t>
            </a:r>
          </a:p>
          <a:p>
            <a:pPr/>
          </a:p>
          <a:p>
            <a:pPr/>
            <a:r>
              <a:t>}</a:t>
            </a:r>
          </a:p>
        </p:txBody>
      </p:sp>
      <p:grpSp>
        <p:nvGrpSpPr>
          <p:cNvPr id="577" name="Rectangle 2"/>
          <p:cNvGrpSpPr/>
          <p:nvPr/>
        </p:nvGrpSpPr>
        <p:grpSpPr>
          <a:xfrm>
            <a:off x="2202474" y="111565"/>
            <a:ext cx="4787412" cy="615463"/>
            <a:chOff x="0" y="0"/>
            <a:chExt cx="4787410" cy="615461"/>
          </a:xfrm>
        </p:grpSpPr>
        <p:sp>
          <p:nvSpPr>
            <p:cNvPr id="575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76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au 3"/>
          <p:cNvGraphicFramePr/>
          <p:nvPr/>
        </p:nvGraphicFramePr>
        <p:xfrm>
          <a:off x="611560" y="404664"/>
          <a:ext cx="8208913" cy="5955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58174"/>
                <a:gridCol w="2352668"/>
                <a:gridCol w="4598070"/>
              </a:tblGrid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caractères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significations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exemples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Répéter 1 ou plusieurs fois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x+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x...x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*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Répéter 0 ou plusieurs fois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t*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vide ou t...t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?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0 ou 1 fois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a?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vide ou a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|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union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ab|bc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ab ou bc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( )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factorisation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(a|b)c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ac ou bc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09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"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valeur littérale des caractères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"+?"+ 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 +?...+?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77226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\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valeur littérale de caractère qui le précède même entre ""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\++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+…+</a:t>
                      </a: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"\"+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erreur  car la première " ne se ferme pas.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09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.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N’importe quel caractère sauf la fin de ligne (\n).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 .|\n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n’importe quel caractère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24711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[...] 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ensemble de caractères.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[aeiou]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la voyale :a ou e ou i ou o ou u.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09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-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 Utilisé dans [] signifie un intervalle d'ensemble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 [0-9]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0|1|2|3|4|5|6|7|8|9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509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^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Utilisé dans [] signifie le complément d'ensemble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[^0-9]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tout caractère sauf chiffre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1414910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600" u="sng"/>
                      </a:pPr>
                      <a:r>
                        <a:t>Attention :</a:t>
                      </a:r>
                    </a:p>
                    <a:p>
                      <a:pPr algn="l">
                        <a:lnSpc>
                          <a:spcPct val="115000"/>
                        </a:lnSpc>
                        <a:defRPr sz="1600"/>
                      </a:pPr>
                      <a:r>
                        <a:t>[...] = ensemble de caractères, pas d'expressions régulières, ce qui veut dire:</a:t>
                      </a: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[(0|1)+]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 un des caractères (, ), 0, 1, |, +, pas une suite de 0 ou 1.</a:t>
                      </a:r>
                    </a:p>
                    <a:p>
                      <a:pPr algn="l">
                        <a:lnSpc>
                          <a:spcPct val="115000"/>
                        </a:lnSpc>
                        <a:defRPr sz="1600"/>
                      </a:pPr>
                      <a:r>
                        <a:t>Mais les caractères ^, \, - restent des caractères spéciaux.</a:t>
                      </a:r>
                    </a:p>
                    <a:p>
                      <a:pPr indent="24765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[^\]]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tout caractère sauf ]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8ECF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4" name="ZoneTexte 4"/>
          <p:cNvSpPr txBox="1"/>
          <p:nvPr/>
        </p:nvSpPr>
        <p:spPr>
          <a:xfrm>
            <a:off x="2025431" y="-117395"/>
            <a:ext cx="4373057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Les expressions régulières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1"/>
          <p:cNvSpPr txBox="1"/>
          <p:nvPr/>
        </p:nvSpPr>
        <p:spPr>
          <a:xfrm>
            <a:off x="648749" y="1576758"/>
            <a:ext cx="7948975" cy="4422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void afficher_qdr()</a:t>
            </a:r>
          </a:p>
          <a:p>
            <a:pPr/>
            <a:r>
              <a:t>{</a:t>
            </a:r>
          </a:p>
          <a:p>
            <a:pPr/>
            <a:r>
              <a:t>printf("*********************LesQuadruplets***********************\n");</a:t>
            </a:r>
          </a:p>
          <a:p>
            <a:pPr/>
          </a:p>
          <a:p>
            <a:pPr/>
            <a:r>
              <a:t>int i;</a:t>
            </a:r>
          </a:p>
          <a:p>
            <a:pPr/>
          </a:p>
          <a:p>
            <a:pPr/>
            <a:r>
              <a:t>for(i=0;i&lt;qc;i++)</a:t>
            </a:r>
          </a:p>
          <a:p>
            <a:pPr/>
            <a:r>
              <a:t>		{</a:t>
            </a:r>
          </a:p>
          <a:p>
            <a:pPr/>
          </a:p>
          <a:p>
            <a:pPr/>
            <a:r>
              <a:t> printf("\n %d - ( %s  ,  %s  ,  %s  ,  %s )",i,quad[i].oper,quad[i].op1,quad[i].op2,quad[i].res); </a:t>
            </a:r>
          </a:p>
          <a:p>
            <a:pPr/>
            <a:r>
              <a:t> printf("\n---------------------------------------------------\n");</a:t>
            </a:r>
          </a:p>
          <a:p>
            <a:pPr/>
          </a:p>
          <a:p>
            <a:pPr/>
            <a:r>
              <a:t>}</a:t>
            </a:r>
          </a:p>
          <a:p>
            <a:pPr/>
            <a:r>
              <a:t>}</a:t>
            </a:r>
          </a:p>
        </p:txBody>
      </p:sp>
      <p:grpSp>
        <p:nvGrpSpPr>
          <p:cNvPr id="582" name="Rectangle 2"/>
          <p:cNvGrpSpPr/>
          <p:nvPr/>
        </p:nvGrpSpPr>
        <p:grpSpPr>
          <a:xfrm>
            <a:off x="2202474" y="316523"/>
            <a:ext cx="4787412" cy="615462"/>
            <a:chOff x="0" y="0"/>
            <a:chExt cx="4787410" cy="615461"/>
          </a:xfrm>
        </p:grpSpPr>
        <p:sp>
          <p:nvSpPr>
            <p:cNvPr id="580" name="Rectangle"/>
            <p:cNvSpPr/>
            <p:nvPr/>
          </p:nvSpPr>
          <p:spPr>
            <a:xfrm>
              <a:off x="0" y="0"/>
              <a:ext cx="4787411" cy="6154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Les quadruplets"/>
            <p:cNvSpPr txBox="1"/>
            <p:nvPr/>
          </p:nvSpPr>
          <p:spPr>
            <a:xfrm>
              <a:off x="58420" y="141187"/>
              <a:ext cx="467057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Les quadruplets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3"/>
          <p:cNvSpPr txBox="1"/>
          <p:nvPr/>
        </p:nvSpPr>
        <p:spPr>
          <a:xfrm>
            <a:off x="327573" y="1772816"/>
            <a:ext cx="8333498" cy="500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Donner une expression régulière qui définit les entités suivantes :</a:t>
            </a:r>
          </a:p>
          <a:p>
            <a:pPr/>
            <a:r>
              <a:t>1- Une suite de caractères alphanumériques qui commence par un caractère alphabétique.</a:t>
            </a:r>
          </a:p>
          <a:p>
            <a:pPr/>
          </a:p>
          <a:p>
            <a:pPr>
              <a:defRPr b="1">
                <a:solidFill>
                  <a:srgbClr val="4F6228"/>
                </a:solidFill>
              </a:defRPr>
            </a:pPr>
            <a:r>
              <a:t>               [a-zA-Z]([a-zA-Z]|[0-9])*</a:t>
            </a:r>
          </a:p>
          <a:p>
            <a:pPr/>
          </a:p>
          <a:p>
            <a:pPr/>
            <a:r>
              <a:t>2- Les constantes numérique signées par le (-/+).</a:t>
            </a:r>
          </a:p>
          <a:p>
            <a:pPr>
              <a:defRPr b="1">
                <a:solidFill>
                  <a:srgbClr val="4F6228"/>
                </a:solidFill>
              </a:defRPr>
            </a:pPr>
            <a:r>
              <a:t>                  [+-]?([1-9][0-9]*|0)</a:t>
            </a:r>
          </a:p>
          <a:p>
            <a:pPr/>
          </a:p>
          <a:p>
            <a:pPr/>
            <a:r>
              <a:t>3- N’importe quel caractère (la fin de ligne (\n) est inclue).</a:t>
            </a:r>
          </a:p>
          <a:p>
            <a:pPr/>
          </a:p>
          <a:p>
            <a:pPr>
              <a:defRPr b="1">
                <a:solidFill>
                  <a:srgbClr val="4F6228"/>
                </a:solidFill>
              </a:defRPr>
            </a:pPr>
            <a:r>
              <a:t>                               .|\n</a:t>
            </a:r>
          </a:p>
          <a:p>
            <a:pPr/>
          </a:p>
          <a:p>
            <a:pPr/>
            <a:r>
              <a:t>4- Tous les caractère à part les espace, les tabulations et les fins de lignes.</a:t>
            </a:r>
          </a:p>
          <a:p>
            <a:pPr>
              <a:defRPr b="1">
                <a:solidFill>
                  <a:srgbClr val="4F6228"/>
                </a:solidFill>
              </a:defRPr>
            </a:pPr>
            <a:r>
              <a:t>                                [^ \n\t]</a:t>
            </a:r>
          </a:p>
          <a:p>
            <a:pPr/>
          </a:p>
        </p:txBody>
      </p:sp>
      <p:sp>
        <p:nvSpPr>
          <p:cNvPr id="127" name="ZoneTexte 4"/>
          <p:cNvSpPr txBox="1"/>
          <p:nvPr/>
        </p:nvSpPr>
        <p:spPr>
          <a:xfrm>
            <a:off x="343996" y="1153769"/>
            <a:ext cx="206880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Exercice :</a:t>
            </a:r>
          </a:p>
        </p:txBody>
      </p:sp>
      <p:sp>
        <p:nvSpPr>
          <p:cNvPr id="128" name="ZoneTexte 5"/>
          <p:cNvSpPr txBox="1"/>
          <p:nvPr/>
        </p:nvSpPr>
        <p:spPr>
          <a:xfrm>
            <a:off x="2307793" y="199663"/>
            <a:ext cx="4373057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Les expressions régulières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ZoneTexte 3"/>
          <p:cNvSpPr txBox="1"/>
          <p:nvPr/>
        </p:nvSpPr>
        <p:spPr>
          <a:xfrm>
            <a:off x="1794529" y="195589"/>
            <a:ext cx="4661089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/>
            </a:lvl1pPr>
          </a:lstStyle>
          <a:p>
            <a:pPr/>
            <a:r>
              <a:t>Compilation </a:t>
            </a:r>
          </a:p>
        </p:txBody>
      </p:sp>
      <p:grpSp>
        <p:nvGrpSpPr>
          <p:cNvPr id="147" name="Group 1"/>
          <p:cNvGrpSpPr/>
          <p:nvPr/>
        </p:nvGrpSpPr>
        <p:grpSpPr>
          <a:xfrm>
            <a:off x="1325993" y="1126232"/>
            <a:ext cx="5581651" cy="914401"/>
            <a:chOff x="0" y="0"/>
            <a:chExt cx="5581650" cy="914400"/>
          </a:xfrm>
        </p:grpSpPr>
        <p:grpSp>
          <p:nvGrpSpPr>
            <p:cNvPr id="133" name="Rectangle 9"/>
            <p:cNvGrpSpPr/>
            <p:nvPr/>
          </p:nvGrpSpPr>
          <p:grpSpPr>
            <a:xfrm>
              <a:off x="1773554" y="-1"/>
              <a:ext cx="1025526" cy="866776"/>
              <a:chOff x="0" y="0"/>
              <a:chExt cx="1025525" cy="866775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0"/>
                <a:ext cx="1025525" cy="86677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" name="Compilateur"/>
              <p:cNvSpPr txBox="1"/>
              <p:nvPr/>
            </p:nvSpPr>
            <p:spPr>
              <a:xfrm>
                <a:off x="50482" y="4762"/>
                <a:ext cx="924561" cy="3903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b="1"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  <a:p>
                <a:pPr algn="ctr">
                  <a:defRPr b="1"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Compilateur</a:t>
                </a:r>
              </a:p>
            </p:txBody>
          </p:sp>
        </p:grpSp>
        <p:sp>
          <p:nvSpPr>
            <p:cNvPr id="134" name="AutoShape 8"/>
            <p:cNvSpPr/>
            <p:nvPr/>
          </p:nvSpPr>
          <p:spPr>
            <a:xfrm>
              <a:off x="1320164" y="334009"/>
              <a:ext cx="45339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AutoShape 7"/>
            <p:cNvSpPr/>
            <p:nvPr/>
          </p:nvSpPr>
          <p:spPr>
            <a:xfrm>
              <a:off x="2799080" y="206374"/>
              <a:ext cx="422276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AutoShape 6"/>
            <p:cNvSpPr/>
            <p:nvPr/>
          </p:nvSpPr>
          <p:spPr>
            <a:xfrm>
              <a:off x="2799080" y="620395"/>
              <a:ext cx="422276" cy="6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9" name="Rectangle 5"/>
            <p:cNvGrpSpPr/>
            <p:nvPr/>
          </p:nvGrpSpPr>
          <p:grpSpPr>
            <a:xfrm>
              <a:off x="-1" y="0"/>
              <a:ext cx="1320166" cy="914400"/>
              <a:chOff x="0" y="0"/>
              <a:chExt cx="1320165" cy="914400"/>
            </a:xfrm>
          </p:grpSpPr>
          <p:sp>
            <p:nvSpPr>
              <p:cNvPr id="137" name="Rectangle"/>
              <p:cNvSpPr/>
              <p:nvPr/>
            </p:nvSpPr>
            <p:spPr>
              <a:xfrm>
                <a:off x="-1" y="0"/>
                <a:ext cx="1320167" cy="914400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8" name="Programme source écrit dans un langage X."/>
              <p:cNvSpPr txBox="1"/>
              <p:nvPr/>
            </p:nvSpPr>
            <p:spPr>
              <a:xfrm>
                <a:off x="50482" y="4762"/>
                <a:ext cx="1219201" cy="5723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Programme source 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  <a:r>
                  <a:t>crit dans un langage X.</a:t>
                </a:r>
              </a:p>
            </p:txBody>
          </p:sp>
        </p:grpSp>
        <p:grpSp>
          <p:nvGrpSpPr>
            <p:cNvPr id="142" name="Rectangle 4"/>
            <p:cNvGrpSpPr/>
            <p:nvPr/>
          </p:nvGrpSpPr>
          <p:grpSpPr>
            <a:xfrm>
              <a:off x="3221355" y="-1"/>
              <a:ext cx="1724026" cy="334011"/>
              <a:chOff x="0" y="0"/>
              <a:chExt cx="1724025" cy="334010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0" y="-1"/>
                <a:ext cx="1724025" cy="33401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1" name="Erreurs de compilation"/>
              <p:cNvSpPr txBox="1"/>
              <p:nvPr/>
            </p:nvSpPr>
            <p:spPr>
              <a:xfrm>
                <a:off x="50482" y="4762"/>
                <a:ext cx="1623061" cy="237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Erreurs de compilation</a:t>
                </a:r>
              </a:p>
            </p:txBody>
          </p:sp>
        </p:grpSp>
        <p:grpSp>
          <p:nvGrpSpPr>
            <p:cNvPr id="145" name="Rectangle 3"/>
            <p:cNvGrpSpPr/>
            <p:nvPr/>
          </p:nvGrpSpPr>
          <p:grpSpPr>
            <a:xfrm>
              <a:off x="3221354" y="421004"/>
              <a:ext cx="2360297" cy="493397"/>
              <a:chOff x="0" y="0"/>
              <a:chExt cx="2360295" cy="493395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-1" y="-1"/>
                <a:ext cx="2360297" cy="49339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4" name="Programme compilé et pris pour être exécuté"/>
              <p:cNvSpPr txBox="1"/>
              <p:nvPr/>
            </p:nvSpPr>
            <p:spPr>
              <a:xfrm>
                <a:off x="50482" y="4762"/>
                <a:ext cx="2259331" cy="424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t>Programme compil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  <a:r>
                  <a:t> et pris pour être ex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  <a:r>
                  <a:t>cut</a:t>
                </a:r>
                <a:r>
                  <a:rPr>
                    <a:latin typeface="+mj-lt"/>
                    <a:ea typeface="+mj-ea"/>
                    <a:cs typeface="+mj-cs"/>
                    <a:sym typeface="Calibri"/>
                  </a:rPr>
                  <a:t>é</a:t>
                </a:r>
              </a:p>
            </p:txBody>
          </p:sp>
        </p:grpSp>
        <p:sp>
          <p:nvSpPr>
            <p:cNvPr id="146" name="Rectangle 2"/>
            <p:cNvSpPr txBox="1"/>
            <p:nvPr/>
          </p:nvSpPr>
          <p:spPr>
            <a:xfrm>
              <a:off x="2844800" y="251459"/>
              <a:ext cx="281941" cy="237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Ou</a:t>
              </a:r>
            </a:p>
          </p:txBody>
        </p:sp>
      </p:grpSp>
      <p:grpSp>
        <p:nvGrpSpPr>
          <p:cNvPr id="194" name="Groupe 50"/>
          <p:cNvGrpSpPr/>
          <p:nvPr/>
        </p:nvGrpSpPr>
        <p:grpSpPr>
          <a:xfrm>
            <a:off x="35496" y="2677561"/>
            <a:ext cx="5289868" cy="4029696"/>
            <a:chOff x="0" y="0"/>
            <a:chExt cx="5289867" cy="4029695"/>
          </a:xfrm>
        </p:grpSpPr>
        <p:grpSp>
          <p:nvGrpSpPr>
            <p:cNvPr id="178" name="Group 10"/>
            <p:cNvGrpSpPr/>
            <p:nvPr/>
          </p:nvGrpSpPr>
          <p:grpSpPr>
            <a:xfrm>
              <a:off x="1644331" y="604837"/>
              <a:ext cx="3645537" cy="2624139"/>
              <a:chOff x="0" y="0"/>
              <a:chExt cx="3645535" cy="2624137"/>
            </a:xfrm>
          </p:grpSpPr>
          <p:sp>
            <p:nvSpPr>
              <p:cNvPr id="148" name="AutoShape 32"/>
              <p:cNvSpPr/>
              <p:nvPr/>
            </p:nvSpPr>
            <p:spPr>
              <a:xfrm>
                <a:off x="1713230" y="135873"/>
                <a:ext cx="53086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Rectangle 31"/>
              <p:cNvSpPr txBox="1"/>
              <p:nvPr/>
            </p:nvSpPr>
            <p:spPr>
              <a:xfrm>
                <a:off x="2345689" y="0"/>
                <a:ext cx="1204597" cy="22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Erreurs lexicales</a:t>
                </a:r>
              </a:p>
            </p:txBody>
          </p:sp>
          <p:sp>
            <p:nvSpPr>
              <p:cNvPr id="150" name="AutoShape 30"/>
              <p:cNvSpPr/>
              <p:nvPr/>
            </p:nvSpPr>
            <p:spPr>
              <a:xfrm>
                <a:off x="1713230" y="898416"/>
                <a:ext cx="53086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Rectangle 29"/>
              <p:cNvSpPr txBox="1"/>
              <p:nvPr/>
            </p:nvSpPr>
            <p:spPr>
              <a:xfrm>
                <a:off x="2345689" y="762542"/>
                <a:ext cx="1204597" cy="225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Erreurs syntaxiques</a:t>
                </a:r>
              </a:p>
            </p:txBody>
          </p:sp>
          <p:sp>
            <p:nvSpPr>
              <p:cNvPr id="152" name="AutoShape 28"/>
              <p:cNvSpPr/>
              <p:nvPr/>
            </p:nvSpPr>
            <p:spPr>
              <a:xfrm>
                <a:off x="1657350" y="1677466"/>
                <a:ext cx="53086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Rectangle 27"/>
              <p:cNvSpPr txBox="1"/>
              <p:nvPr/>
            </p:nvSpPr>
            <p:spPr>
              <a:xfrm>
                <a:off x="2289809" y="1541593"/>
                <a:ext cx="1355727" cy="225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Erreurs sémantiques</a:t>
                </a:r>
              </a:p>
            </p:txBody>
          </p:sp>
          <p:sp>
            <p:nvSpPr>
              <p:cNvPr id="154" name="AutoShape 26"/>
              <p:cNvSpPr/>
              <p:nvPr/>
            </p:nvSpPr>
            <p:spPr>
              <a:xfrm>
                <a:off x="1657350" y="2306040"/>
                <a:ext cx="53086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Rectangle 25"/>
              <p:cNvSpPr txBox="1"/>
              <p:nvPr/>
            </p:nvSpPr>
            <p:spPr>
              <a:xfrm>
                <a:off x="2289809" y="2170167"/>
                <a:ext cx="1204597" cy="22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100"/>
                </a:lvl1pPr>
              </a:lstStyle>
              <a:p>
                <a:pPr/>
                <a:r>
                  <a:t>Erreurs</a:t>
                </a:r>
              </a:p>
            </p:txBody>
          </p:sp>
          <p:grpSp>
            <p:nvGrpSpPr>
              <p:cNvPr id="177" name="Group 11"/>
              <p:cNvGrpSpPr/>
              <p:nvPr/>
            </p:nvGrpSpPr>
            <p:grpSpPr>
              <a:xfrm>
                <a:off x="-1" y="-1"/>
                <a:ext cx="1667512" cy="2624139"/>
                <a:chOff x="0" y="0"/>
                <a:chExt cx="1667510" cy="2624137"/>
              </a:xfrm>
            </p:grpSpPr>
            <p:grpSp>
              <p:nvGrpSpPr>
                <p:cNvPr id="158" name="Rectangle 24"/>
                <p:cNvGrpSpPr/>
                <p:nvPr/>
              </p:nvGrpSpPr>
              <p:grpSpPr>
                <a:xfrm>
                  <a:off x="239394" y="0"/>
                  <a:ext cx="1353187" cy="326350"/>
                  <a:chOff x="0" y="0"/>
                  <a:chExt cx="1353185" cy="326349"/>
                </a:xfrm>
              </p:grpSpPr>
              <p:sp>
                <p:nvSpPr>
                  <p:cNvPr id="156" name="Rectangle"/>
                  <p:cNvSpPr/>
                  <p:nvPr/>
                </p:nvSpPr>
                <p:spPr>
                  <a:xfrm>
                    <a:off x="-1" y="0"/>
                    <a:ext cx="1353187" cy="3263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algn="ctr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57" name="Analyse lexicale"/>
                  <p:cNvSpPr txBox="1"/>
                  <p:nvPr/>
                </p:nvSpPr>
                <p:spPr>
                  <a:xfrm>
                    <a:off x="50482" y="4762"/>
                    <a:ext cx="1252221" cy="2257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sz="1100"/>
                    </a:lvl1pPr>
                  </a:lstStyle>
                  <a:p>
                    <a:pPr/>
                    <a:r>
                      <a:t>Analyse lexicale</a:t>
                    </a:r>
                  </a:p>
                </p:txBody>
              </p:sp>
            </p:grpSp>
            <p:grpSp>
              <p:nvGrpSpPr>
                <p:cNvPr id="161" name="Rectangle 23"/>
                <p:cNvGrpSpPr/>
                <p:nvPr/>
              </p:nvGrpSpPr>
              <p:grpSpPr>
                <a:xfrm>
                  <a:off x="193039" y="762542"/>
                  <a:ext cx="1353187" cy="326351"/>
                  <a:chOff x="0" y="0"/>
                  <a:chExt cx="1353185" cy="326349"/>
                </a:xfrm>
              </p:grpSpPr>
              <p:sp>
                <p:nvSpPr>
                  <p:cNvPr id="159" name="Rectangle"/>
                  <p:cNvSpPr/>
                  <p:nvPr/>
                </p:nvSpPr>
                <p:spPr>
                  <a:xfrm>
                    <a:off x="-1" y="0"/>
                    <a:ext cx="1353187" cy="3263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0" name="Analyse syntaxique"/>
                  <p:cNvSpPr txBox="1"/>
                  <p:nvPr/>
                </p:nvSpPr>
                <p:spPr>
                  <a:xfrm>
                    <a:off x="50482" y="4762"/>
                    <a:ext cx="1252221" cy="2257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>
                      <a:defRPr sz="1100"/>
                    </a:lvl1pPr>
                  </a:lstStyle>
                  <a:p>
                    <a:pPr/>
                    <a:r>
                      <a:t>Analyse syntaxique</a:t>
                    </a:r>
                  </a:p>
                </p:txBody>
              </p:sp>
            </p:grpSp>
            <p:grpSp>
              <p:nvGrpSpPr>
                <p:cNvPr id="164" name="Rectangle 22"/>
                <p:cNvGrpSpPr/>
                <p:nvPr/>
              </p:nvGrpSpPr>
              <p:grpSpPr>
                <a:xfrm>
                  <a:off x="193039" y="1541593"/>
                  <a:ext cx="1353187" cy="326351"/>
                  <a:chOff x="0" y="0"/>
                  <a:chExt cx="1353185" cy="326349"/>
                </a:xfrm>
              </p:grpSpPr>
              <p:sp>
                <p:nvSpPr>
                  <p:cNvPr id="162" name="Rectangle"/>
                  <p:cNvSpPr/>
                  <p:nvPr/>
                </p:nvSpPr>
                <p:spPr>
                  <a:xfrm>
                    <a:off x="-1" y="0"/>
                    <a:ext cx="1353187" cy="3263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3" name="Analyse sémantique"/>
                  <p:cNvSpPr txBox="1"/>
                  <p:nvPr/>
                </p:nvSpPr>
                <p:spPr>
                  <a:xfrm>
                    <a:off x="50482" y="4762"/>
                    <a:ext cx="1252221" cy="2257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>
                      <a:defRPr sz="1100"/>
                    </a:lvl1pPr>
                  </a:lstStyle>
                  <a:p>
                    <a:pPr/>
                    <a:r>
                      <a:t>Analyse sémantique</a:t>
                    </a:r>
                  </a:p>
                </p:txBody>
              </p:sp>
            </p:grpSp>
            <p:grpSp>
              <p:nvGrpSpPr>
                <p:cNvPr id="167" name="Rectangle 21"/>
                <p:cNvGrpSpPr/>
                <p:nvPr/>
              </p:nvGrpSpPr>
              <p:grpSpPr>
                <a:xfrm>
                  <a:off x="130809" y="2170167"/>
                  <a:ext cx="1456692" cy="453971"/>
                  <a:chOff x="0" y="0"/>
                  <a:chExt cx="1456690" cy="453970"/>
                </a:xfrm>
              </p:grpSpPr>
              <p:sp>
                <p:nvSpPr>
                  <p:cNvPr id="165" name="Rectangle"/>
                  <p:cNvSpPr/>
                  <p:nvPr/>
                </p:nvSpPr>
                <p:spPr>
                  <a:xfrm>
                    <a:off x="-1" y="-1"/>
                    <a:ext cx="1456692" cy="45397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 algn="ctr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6" name="Génération et Optimisation de code"/>
                  <p:cNvSpPr txBox="1"/>
                  <p:nvPr/>
                </p:nvSpPr>
                <p:spPr>
                  <a:xfrm>
                    <a:off x="50482" y="4762"/>
                    <a:ext cx="1355726" cy="3908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sz="1100"/>
                    </a:lvl1pPr>
                  </a:lstStyle>
                  <a:p>
                    <a:pPr/>
                    <a:r>
                      <a:t>Génération et Optimisation de code</a:t>
                    </a:r>
                  </a:p>
                </p:txBody>
              </p:sp>
            </p:grpSp>
            <p:grpSp>
              <p:nvGrpSpPr>
                <p:cNvPr id="171" name="Group 17"/>
                <p:cNvGrpSpPr/>
                <p:nvPr/>
              </p:nvGrpSpPr>
              <p:grpSpPr>
                <a:xfrm>
                  <a:off x="-1" y="326350"/>
                  <a:ext cx="1667512" cy="436193"/>
                  <a:chOff x="0" y="0"/>
                  <a:chExt cx="1667510" cy="436191"/>
                </a:xfrm>
              </p:grpSpPr>
              <p:sp>
                <p:nvSpPr>
                  <p:cNvPr id="168" name="AutoShape 20"/>
                  <p:cNvSpPr/>
                  <p:nvPr/>
                </p:nvSpPr>
                <p:spPr>
                  <a:xfrm>
                    <a:off x="908685" y="0"/>
                    <a:ext cx="1" cy="15111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69" name="Rectangle 19"/>
                  <p:cNvSpPr txBox="1"/>
                  <p:nvPr/>
                </p:nvSpPr>
                <p:spPr>
                  <a:xfrm>
                    <a:off x="0" y="93333"/>
                    <a:ext cx="1667511" cy="2257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sz="1100"/>
                    </a:lvl1pPr>
                  </a:lstStyle>
                  <a:p>
                    <a:pPr/>
                    <a:r>
                      <a:t>Entités lexicales</a:t>
                    </a:r>
                  </a:p>
                </p:txBody>
              </p:sp>
              <p:sp>
                <p:nvSpPr>
                  <p:cNvPr id="170" name="AutoShape 18"/>
                  <p:cNvSpPr/>
                  <p:nvPr/>
                </p:nvSpPr>
                <p:spPr>
                  <a:xfrm>
                    <a:off x="908685" y="332699"/>
                    <a:ext cx="1" cy="10349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  <p:grpSp>
              <p:nvGrpSpPr>
                <p:cNvPr id="175" name="Group 13"/>
                <p:cNvGrpSpPr/>
                <p:nvPr/>
              </p:nvGrpSpPr>
              <p:grpSpPr>
                <a:xfrm>
                  <a:off x="-1" y="1086353"/>
                  <a:ext cx="1667512" cy="436193"/>
                  <a:chOff x="0" y="0"/>
                  <a:chExt cx="1667510" cy="436191"/>
                </a:xfrm>
              </p:grpSpPr>
              <p:sp>
                <p:nvSpPr>
                  <p:cNvPr id="172" name="AutoShape 16"/>
                  <p:cNvSpPr/>
                  <p:nvPr/>
                </p:nvSpPr>
                <p:spPr>
                  <a:xfrm>
                    <a:off x="908685" y="0"/>
                    <a:ext cx="1" cy="151112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  <p:sp>
                <p:nvSpPr>
                  <p:cNvPr id="173" name="Rectangle 15"/>
                  <p:cNvSpPr txBox="1"/>
                  <p:nvPr/>
                </p:nvSpPr>
                <p:spPr>
                  <a:xfrm>
                    <a:off x="0" y="93333"/>
                    <a:ext cx="1667511" cy="22570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sz="1100"/>
                    </a:lvl1pPr>
                  </a:lstStyle>
                  <a:p>
                    <a:pPr/>
                    <a:r>
                      <a:t>Arbre syntaxique</a:t>
                    </a:r>
                  </a:p>
                </p:txBody>
              </p:sp>
              <p:sp>
                <p:nvSpPr>
                  <p:cNvPr id="174" name="AutoShape 14"/>
                  <p:cNvSpPr/>
                  <p:nvPr/>
                </p:nvSpPr>
                <p:spPr>
                  <a:xfrm>
                    <a:off x="908685" y="332699"/>
                    <a:ext cx="1" cy="103493"/>
                  </a:xfrm>
                  <a:prstGeom prst="line">
                    <a:avLst/>
                  </a:prstGeom>
                  <a:noFill/>
                  <a:ln w="9525" cap="flat">
                    <a:solidFill>
                      <a:srgbClr val="000000"/>
                    </a:solidFill>
                    <a:prstDash val="solid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/>
                  </a:p>
                </p:txBody>
              </p:sp>
            </p:grpSp>
            <p:sp>
              <p:nvSpPr>
                <p:cNvPr id="176" name="AutoShape 12"/>
                <p:cNvSpPr/>
                <p:nvPr/>
              </p:nvSpPr>
              <p:spPr>
                <a:xfrm>
                  <a:off x="908685" y="1867943"/>
                  <a:ext cx="1" cy="302224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181" name="Oval 9"/>
            <p:cNvGrpSpPr/>
            <p:nvPr/>
          </p:nvGrpSpPr>
          <p:grpSpPr>
            <a:xfrm>
              <a:off x="1527174" y="0"/>
              <a:ext cx="1830390" cy="349250"/>
              <a:chOff x="0" y="0"/>
              <a:chExt cx="1830388" cy="349250"/>
            </a:xfrm>
          </p:grpSpPr>
          <p:sp>
            <p:nvSpPr>
              <p:cNvPr id="179" name="Ovale"/>
              <p:cNvSpPr/>
              <p:nvPr/>
            </p:nvSpPr>
            <p:spPr>
              <a:xfrm>
                <a:off x="-1" y="0"/>
                <a:ext cx="1830390" cy="3492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0" name="Programme source"/>
              <p:cNvSpPr txBox="1"/>
              <p:nvPr/>
            </p:nvSpPr>
            <p:spPr>
              <a:xfrm>
                <a:off x="318536" y="55908"/>
                <a:ext cx="1193315" cy="225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Programme source</a:t>
                </a:r>
              </a:p>
            </p:txBody>
          </p:sp>
        </p:grpSp>
        <p:sp>
          <p:nvSpPr>
            <p:cNvPr id="182" name="AutoShape 8"/>
            <p:cNvSpPr/>
            <p:nvPr/>
          </p:nvSpPr>
          <p:spPr>
            <a:xfrm>
              <a:off x="2441575" y="349250"/>
              <a:ext cx="7938" cy="254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5" name="Oval 7"/>
            <p:cNvGrpSpPr/>
            <p:nvPr/>
          </p:nvGrpSpPr>
          <p:grpSpPr>
            <a:xfrm>
              <a:off x="1658727" y="3562965"/>
              <a:ext cx="1830390" cy="466731"/>
              <a:chOff x="0" y="0"/>
              <a:chExt cx="1830388" cy="466729"/>
            </a:xfrm>
          </p:grpSpPr>
          <p:sp>
            <p:nvSpPr>
              <p:cNvPr id="183" name="Ovale"/>
              <p:cNvSpPr/>
              <p:nvPr/>
            </p:nvSpPr>
            <p:spPr>
              <a:xfrm>
                <a:off x="-1" y="0"/>
                <a:ext cx="1830390" cy="46673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4" name="Programme compilé"/>
              <p:cNvSpPr txBox="1"/>
              <p:nvPr/>
            </p:nvSpPr>
            <p:spPr>
              <a:xfrm>
                <a:off x="318536" y="73113"/>
                <a:ext cx="1193315" cy="390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100"/>
                </a:lvl1pPr>
              </a:lstStyle>
              <a:p>
                <a:pPr/>
                <a:r>
                  <a:t>Programme compilé</a:t>
                </a:r>
              </a:p>
            </p:txBody>
          </p:sp>
        </p:grpSp>
        <p:sp>
          <p:nvSpPr>
            <p:cNvPr id="186" name="AutoShape 6"/>
            <p:cNvSpPr/>
            <p:nvPr/>
          </p:nvSpPr>
          <p:spPr>
            <a:xfrm>
              <a:off x="2552700" y="3228975"/>
              <a:ext cx="1" cy="26193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" name="Rectangle 5"/>
            <p:cNvGrpSpPr/>
            <p:nvPr/>
          </p:nvGrpSpPr>
          <p:grpSpPr>
            <a:xfrm>
              <a:off x="0" y="1617663"/>
              <a:ext cx="1168400" cy="474663"/>
              <a:chOff x="0" y="0"/>
              <a:chExt cx="1168400" cy="474662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0" y="-1"/>
                <a:ext cx="1168400" cy="474664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8" name="Table de symboles"/>
              <p:cNvSpPr txBox="1"/>
              <p:nvPr/>
            </p:nvSpPr>
            <p:spPr>
              <a:xfrm>
                <a:off x="50482" y="4762"/>
                <a:ext cx="1067436" cy="3903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1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Table de symboles</a:t>
                </a:r>
              </a:p>
            </p:txBody>
          </p:sp>
        </p:grpSp>
        <p:sp>
          <p:nvSpPr>
            <p:cNvPr id="190" name="AutoShape 4"/>
            <p:cNvSpPr/>
            <p:nvPr/>
          </p:nvSpPr>
          <p:spPr>
            <a:xfrm flipV="1">
              <a:off x="1169987" y="1549400"/>
              <a:ext cx="666751" cy="2809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AutoShape 3"/>
            <p:cNvSpPr/>
            <p:nvPr/>
          </p:nvSpPr>
          <p:spPr>
            <a:xfrm>
              <a:off x="1216025" y="1952625"/>
              <a:ext cx="558801" cy="3873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AutoShape 2"/>
            <p:cNvSpPr/>
            <p:nvPr/>
          </p:nvSpPr>
          <p:spPr>
            <a:xfrm flipH="1">
              <a:off x="1169987" y="763588"/>
              <a:ext cx="714376" cy="8731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AutoShape 1"/>
            <p:cNvSpPr/>
            <p:nvPr/>
          </p:nvSpPr>
          <p:spPr>
            <a:xfrm>
              <a:off x="1169987" y="2087563"/>
              <a:ext cx="604838" cy="95885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ZoneTexte 83"/>
          <p:cNvSpPr txBox="1"/>
          <p:nvPr/>
        </p:nvSpPr>
        <p:spPr>
          <a:xfrm>
            <a:off x="173364" y="2308230"/>
            <a:ext cx="172212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Plus en détail</a:t>
            </a:r>
          </a:p>
        </p:txBody>
      </p:sp>
      <p:sp>
        <p:nvSpPr>
          <p:cNvPr id="196" name="Connecteur droit 85"/>
          <p:cNvSpPr/>
          <p:nvPr/>
        </p:nvSpPr>
        <p:spPr>
          <a:xfrm flipH="1">
            <a:off x="5227744" y="3000770"/>
            <a:ext cx="1" cy="344707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ZoneTexte 86"/>
          <p:cNvSpPr txBox="1"/>
          <p:nvPr/>
        </p:nvSpPr>
        <p:spPr>
          <a:xfrm>
            <a:off x="5455080" y="2567594"/>
            <a:ext cx="3643200" cy="413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Exemple</a:t>
            </a:r>
          </a:p>
          <a:p>
            <a:pPr/>
            <a:r>
              <a:t>Dans le langage C on a:</a:t>
            </a:r>
          </a:p>
          <a:p>
            <a:pPr/>
            <a:r>
              <a:t>main () </a:t>
            </a:r>
          </a:p>
          <a:p>
            <a:pPr/>
            <a:r>
              <a:t>{</a:t>
            </a:r>
          </a:p>
          <a:p>
            <a:pPr/>
            <a:r>
              <a:t>int x, y  ; </a:t>
            </a:r>
          </a:p>
          <a:p>
            <a:pPr/>
            <a:r>
              <a:t>if x==2) y=1;</a:t>
            </a:r>
          </a:p>
          <a:p>
            <a:pPr/>
            <a:r>
              <a:t>x=3,14;</a:t>
            </a:r>
          </a:p>
          <a:p>
            <a:pPr/>
            <a:r>
              <a:t>}</a:t>
            </a:r>
          </a:p>
          <a:p>
            <a:pPr/>
          </a:p>
          <a:p>
            <a:pPr marL="285750" indent="-285750">
              <a:buSzPct val="100000"/>
              <a:buChar char="-"/>
              <a:defRPr>
                <a:solidFill>
                  <a:srgbClr val="FF0000"/>
                </a:solidFill>
              </a:defRPr>
            </a:pPr>
            <a:r>
              <a:t>Le pgm lexicalement est juste</a:t>
            </a:r>
          </a:p>
          <a:p>
            <a:pPr marL="285750" indent="-285750">
              <a:buSzPct val="100000"/>
              <a:buChar char="-"/>
              <a:defRPr>
                <a:solidFill>
                  <a:srgbClr val="FF0000"/>
                </a:solidFill>
              </a:defRPr>
            </a:pPr>
            <a:r>
              <a:t>Le pgm à une erreur syntaxique dans if, manque de (</a:t>
            </a:r>
          </a:p>
          <a:p>
            <a:pPr marL="285750" indent="-285750">
              <a:buSzPct val="100000"/>
              <a:buChar char="-"/>
              <a:defRPr>
                <a:solidFill>
                  <a:srgbClr val="FF0000"/>
                </a:solidFill>
              </a:defRPr>
            </a:pPr>
            <a:r>
              <a:t>Le pgm à une erreur sémantique 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        x = 3,14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195" grpId="1"/>
      <p:bldP build="whole" bldLvl="1" animBg="1" rev="0" advAuto="0" spid="197" grpId="4"/>
      <p:bldP build="whole" bldLvl="1" animBg="1" rev="0" advAuto="0" spid="19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38"/>
          <p:cNvSpPr txBox="1"/>
          <p:nvPr/>
        </p:nvSpPr>
        <p:spPr>
          <a:xfrm>
            <a:off x="225232" y="836712"/>
            <a:ext cx="8657024" cy="296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L’analyseur lexical constitue la première étape d’un compilateur. Ses tâches principales sont :</a:t>
            </a:r>
          </a:p>
          <a:p>
            <a:pPr/>
          </a:p>
          <a:p>
            <a:pPr/>
            <a:r>
              <a:t> - Lire les caractères d’entrée et de produire comme résultat une suite d’entités lexicales que l’analyseur syntaxique aura à traiter.</a:t>
            </a:r>
          </a:p>
          <a:p>
            <a:pPr/>
          </a:p>
          <a:p>
            <a:pPr/>
            <a:r>
              <a:t> - L’élimination de caractères superflus comme les commentaires, les tabulations, fin de lignes, …)</a:t>
            </a:r>
          </a:p>
          <a:p>
            <a:pPr/>
          </a:p>
          <a:p>
            <a:pPr/>
            <a:r>
              <a:t>- Gérer les numéros de ligne dans le programme source pour pouvoir associer  à chaque erreur rencontrée par la suite la ligne dans laquelle elle intervient.</a:t>
            </a:r>
          </a:p>
        </p:txBody>
      </p:sp>
      <p:sp>
        <p:nvSpPr>
          <p:cNvPr id="200" name="ZoneTexte 40"/>
          <p:cNvSpPr txBox="1"/>
          <p:nvPr/>
        </p:nvSpPr>
        <p:spPr>
          <a:xfrm>
            <a:off x="2529487" y="188640"/>
            <a:ext cx="3220929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Analyse lexicale </a:t>
            </a:r>
          </a:p>
        </p:txBody>
      </p:sp>
      <p:sp>
        <p:nvSpPr>
          <p:cNvPr id="201" name="ZoneTexte 41"/>
          <p:cNvSpPr txBox="1"/>
          <p:nvPr/>
        </p:nvSpPr>
        <p:spPr>
          <a:xfrm>
            <a:off x="369248" y="4221088"/>
            <a:ext cx="6893336" cy="2377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Exemple :</a:t>
            </a:r>
          </a:p>
          <a:p>
            <a:pPr/>
            <a:r>
              <a:t>Code source avant compilation :</a:t>
            </a:r>
          </a:p>
          <a:p>
            <a:pPr/>
            <a:r>
              <a:t>If (x==2)              y=z ; /* affectation*/</a:t>
            </a:r>
          </a:p>
          <a:p>
            <a:pPr/>
          </a:p>
          <a:p>
            <a:pPr/>
            <a:r>
              <a:t>Après l’analyse lexicale :</a:t>
            </a:r>
          </a:p>
          <a:p>
            <a:pPr/>
          </a:p>
          <a:p>
            <a:pPr/>
            <a:r>
              <a:t>Mc_If  ( Idf  Egal  Const  )  Idf  Aff  Idf  pvg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Rectangle 1"/>
          <p:cNvGrpSpPr/>
          <p:nvPr/>
        </p:nvGrpSpPr>
        <p:grpSpPr>
          <a:xfrm>
            <a:off x="467544" y="1687141"/>
            <a:ext cx="6912768" cy="1952983"/>
            <a:chOff x="0" y="0"/>
            <a:chExt cx="6912767" cy="1952982"/>
          </a:xfrm>
        </p:grpSpPr>
        <p:sp>
          <p:nvSpPr>
            <p:cNvPr id="203" name="Rectangle"/>
            <p:cNvSpPr/>
            <p:nvPr/>
          </p:nvSpPr>
          <p:spPr>
            <a:xfrm>
              <a:off x="0" y="0"/>
              <a:ext cx="6912768" cy="188587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tabLst>
                  <a:tab pos="5118100" algn="l"/>
                </a:tabLst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Lire (ChaineEntrée) ;…"/>
            <p:cNvSpPr txBox="1"/>
            <p:nvPr/>
          </p:nvSpPr>
          <p:spPr>
            <a:xfrm>
              <a:off x="50482" y="4762"/>
              <a:ext cx="6811804" cy="1948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Lire (ChaineEntr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e)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Switch (ChaineEntr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e)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Case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(ExpReg1)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: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coder</a:t>
              </a:r>
              <a:r>
                <a:t>(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« </a:t>
              </a:r>
              <a:r>
                <a:t>Entit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1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»</a:t>
              </a:r>
              <a:r>
                <a:t>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Case (ExpReg2)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: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coder </a:t>
              </a:r>
              <a:r>
                <a:t>(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« </a:t>
              </a:r>
              <a:r>
                <a:t>Entit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2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»</a:t>
              </a:r>
              <a:r>
                <a:t>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/>
              </a:pPr>
              <a:r>
                <a:t>…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Case (ExpRegN)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: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coder </a:t>
              </a:r>
              <a:r>
                <a:t>(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« </a:t>
              </a:r>
              <a:r>
                <a:t>Entit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N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»</a:t>
              </a:r>
              <a:r>
                <a:t>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tabLst>
                  <a:tab pos="5118100" algn="l"/>
                </a:tabLst>
                <a:defRPr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Default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: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é</a:t>
              </a:r>
              <a:r>
                <a:t>crire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(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« </a:t>
              </a:r>
              <a:r>
                <a:t>Erreur lexicale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»</a:t>
              </a:r>
              <a:r>
                <a:t>)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 </a:t>
              </a:r>
              <a:r>
                <a:t>; </a:t>
              </a:r>
            </a:p>
          </p:txBody>
        </p:sp>
      </p:grpSp>
      <p:sp>
        <p:nvSpPr>
          <p:cNvPr id="206" name="Rectangle 6"/>
          <p:cNvSpPr txBox="1"/>
          <p:nvPr/>
        </p:nvSpPr>
        <p:spPr>
          <a:xfrm>
            <a:off x="357538" y="3886658"/>
            <a:ext cx="8428924" cy="930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4203700" algn="l"/>
              </a:tabLst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impl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mentation d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</a:t>
            </a:r>
            <a:r>
              <a:t>un tel algorithme n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é</a:t>
            </a:r>
            <a:r>
              <a:t>cessitera l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’é</a:t>
            </a:r>
            <a:r>
              <a:t>criture de centaines/milliers de lignes de code.   Heureusement des outils logiciels, tel que F(lex), existent pour nous faciliter la tâche.</a:t>
            </a:r>
          </a:p>
        </p:txBody>
      </p:sp>
      <p:sp>
        <p:nvSpPr>
          <p:cNvPr id="207" name="Rectangle 8"/>
          <p:cNvSpPr txBox="1"/>
          <p:nvPr/>
        </p:nvSpPr>
        <p:spPr>
          <a:xfrm>
            <a:off x="534071" y="1052736"/>
            <a:ext cx="55481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L’analyseur lexical est basé sur l’algorithme simple suivant :</a:t>
            </a:r>
          </a:p>
        </p:txBody>
      </p:sp>
      <p:sp>
        <p:nvSpPr>
          <p:cNvPr id="208" name="ZoneTexte 9"/>
          <p:cNvSpPr txBox="1"/>
          <p:nvPr/>
        </p:nvSpPr>
        <p:spPr>
          <a:xfrm>
            <a:off x="2529487" y="188640"/>
            <a:ext cx="3220929" cy="876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Analyse lexicale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3"/>
          <p:cNvSpPr txBox="1"/>
          <p:nvPr/>
        </p:nvSpPr>
        <p:spPr>
          <a:xfrm>
            <a:off x="3537599" y="337251"/>
            <a:ext cx="1204705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Flex </a:t>
            </a:r>
          </a:p>
        </p:txBody>
      </p:sp>
      <p:grpSp>
        <p:nvGrpSpPr>
          <p:cNvPr id="224" name="Groupe 14"/>
          <p:cNvGrpSpPr/>
          <p:nvPr/>
        </p:nvGrpSpPr>
        <p:grpSpPr>
          <a:xfrm>
            <a:off x="2045343" y="1408257"/>
            <a:ext cx="5485360" cy="1072921"/>
            <a:chOff x="0" y="0"/>
            <a:chExt cx="5485358" cy="1072919"/>
          </a:xfrm>
        </p:grpSpPr>
        <p:grpSp>
          <p:nvGrpSpPr>
            <p:cNvPr id="222" name="Groupe 13"/>
            <p:cNvGrpSpPr/>
            <p:nvPr/>
          </p:nvGrpSpPr>
          <p:grpSpPr>
            <a:xfrm>
              <a:off x="-1" y="538135"/>
              <a:ext cx="5485360" cy="534785"/>
              <a:chOff x="0" y="0"/>
              <a:chExt cx="5485358" cy="534784"/>
            </a:xfrm>
          </p:grpSpPr>
          <p:grpSp>
            <p:nvGrpSpPr>
              <p:cNvPr id="213" name="Rectangle 4"/>
              <p:cNvGrpSpPr/>
              <p:nvPr/>
            </p:nvGrpSpPr>
            <p:grpSpPr>
              <a:xfrm>
                <a:off x="-1" y="-1"/>
                <a:ext cx="1492268" cy="534786"/>
                <a:chOff x="0" y="0"/>
                <a:chExt cx="1492267" cy="534784"/>
              </a:xfrm>
            </p:grpSpPr>
            <p:sp>
              <p:nvSpPr>
                <p:cNvPr id="211" name="Rectangle"/>
                <p:cNvSpPr/>
                <p:nvPr/>
              </p:nvSpPr>
              <p:spPr>
                <a:xfrm>
                  <a:off x="-1" y="-1"/>
                  <a:ext cx="1492269" cy="534786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defRPr sz="1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12" name="Analyseur lexical en Flex"/>
                <p:cNvSpPr txBox="1"/>
                <p:nvPr/>
              </p:nvSpPr>
              <p:spPr>
                <a:xfrm>
                  <a:off x="50482" y="4762"/>
                  <a:ext cx="1391303" cy="4902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4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Analyseur lexical en Flex</a:t>
                  </a:r>
                </a:p>
              </p:txBody>
            </p:sp>
          </p:grpSp>
          <p:sp>
            <p:nvSpPr>
              <p:cNvPr id="214" name="AutoShape 3"/>
              <p:cNvSpPr/>
              <p:nvPr/>
            </p:nvSpPr>
            <p:spPr>
              <a:xfrm>
                <a:off x="1520707" y="267392"/>
                <a:ext cx="304911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17" name="Rectangle 2"/>
              <p:cNvGrpSpPr/>
              <p:nvPr/>
            </p:nvGrpSpPr>
            <p:grpSpPr>
              <a:xfrm>
                <a:off x="1825617" y="32520"/>
                <a:ext cx="934461" cy="433610"/>
                <a:chOff x="0" y="0"/>
                <a:chExt cx="934460" cy="433608"/>
              </a:xfrm>
            </p:grpSpPr>
            <p:sp>
              <p:nvSpPr>
                <p:cNvPr id="215" name="Rectangle"/>
                <p:cNvSpPr/>
                <p:nvPr/>
              </p:nvSpPr>
              <p:spPr>
                <a:xfrm>
                  <a:off x="-1" y="0"/>
                  <a:ext cx="934462" cy="433609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defRPr sz="1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16" name="flex"/>
                <p:cNvSpPr txBox="1"/>
                <p:nvPr/>
              </p:nvSpPr>
              <p:spPr>
                <a:xfrm>
                  <a:off x="50482" y="4762"/>
                  <a:ext cx="833496" cy="2808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400"/>
                  </a:lvl1pPr>
                </a:lstStyle>
                <a:p>
                  <a:pPr/>
                  <a:r>
                    <a:t>flex</a:t>
                  </a:r>
                </a:p>
              </p:txBody>
            </p:sp>
          </p:grpSp>
          <p:sp>
            <p:nvSpPr>
              <p:cNvPr id="218" name="AutoShape 1"/>
              <p:cNvSpPr/>
              <p:nvPr/>
            </p:nvSpPr>
            <p:spPr>
              <a:xfrm>
                <a:off x="2760077" y="217701"/>
                <a:ext cx="367687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21" name="Rectangle 5"/>
              <p:cNvGrpSpPr/>
              <p:nvPr/>
            </p:nvGrpSpPr>
            <p:grpSpPr>
              <a:xfrm>
                <a:off x="3159072" y="0"/>
                <a:ext cx="2326287" cy="435401"/>
                <a:chOff x="0" y="0"/>
                <a:chExt cx="2326286" cy="435400"/>
              </a:xfrm>
            </p:grpSpPr>
            <p:sp>
              <p:nvSpPr>
                <p:cNvPr id="219" name="Rectangle"/>
                <p:cNvSpPr/>
                <p:nvPr/>
              </p:nvSpPr>
              <p:spPr>
                <a:xfrm>
                  <a:off x="-1" y="0"/>
                  <a:ext cx="2326288" cy="435401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defRPr sz="1400"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0" name="Analyseur lexical en C"/>
                <p:cNvSpPr txBox="1"/>
                <p:nvPr/>
              </p:nvSpPr>
              <p:spPr>
                <a:xfrm>
                  <a:off x="50482" y="4762"/>
                  <a:ext cx="2225322" cy="2888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40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/>
                  <a:r>
                    <a:t>Analyseur lexical en C</a:t>
                  </a:r>
                </a:p>
              </p:txBody>
            </p:sp>
          </p:grpSp>
        </p:grpSp>
        <p:sp>
          <p:nvSpPr>
            <p:cNvPr id="223" name="Rectangle 9"/>
            <p:cNvSpPr txBox="1"/>
            <p:nvPr/>
          </p:nvSpPr>
          <p:spPr>
            <a:xfrm>
              <a:off x="45720" y="0"/>
              <a:ext cx="4295711" cy="695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tabLst>
                  <a:tab pos="3416300" algn="l"/>
                </a:tabLst>
                <a:defRPr b="1"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>
                <a:tabLst>
                  <a:tab pos="3416300" algn="l"/>
                </a:tabLst>
                <a:defRPr b="1" sz="1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     programme.l	     lex.yy.c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ZoneTexte 15"/>
          <p:cNvSpPr txBox="1"/>
          <p:nvPr/>
        </p:nvSpPr>
        <p:spPr>
          <a:xfrm>
            <a:off x="657279" y="980728"/>
            <a:ext cx="797345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Flex est un traducteur qui traduit notre analyseur lexical écrit dans un langage simple (flex) vers la langage C,</a:t>
            </a:r>
          </a:p>
        </p:txBody>
      </p:sp>
      <p:sp>
        <p:nvSpPr>
          <p:cNvPr id="226" name="ZoneTexte 16"/>
          <p:cNvSpPr txBox="1"/>
          <p:nvPr/>
        </p:nvSpPr>
        <p:spPr>
          <a:xfrm>
            <a:off x="531483" y="2708919"/>
            <a:ext cx="7613418" cy="383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b="1"/>
            </a:pPr>
            <a:r>
              <a:t>Format d’un fichier Flex</a:t>
            </a:r>
            <a:r>
              <a:rPr b="0"/>
              <a:t> : </a:t>
            </a:r>
            <a:endParaRPr b="0"/>
          </a:p>
          <a:p>
            <a:pPr/>
            <a:r>
              <a:t>Le format d'un fichier Flex est composé de trois parties séparées par '%%'.</a:t>
            </a:r>
          </a:p>
          <a:p>
            <a:pPr/>
            <a:r>
              <a:t>%{</a:t>
            </a:r>
          </a:p>
          <a:p>
            <a:pPr/>
            <a:r>
              <a:t>Définitions en langage C</a:t>
            </a:r>
          </a:p>
          <a:p>
            <a:pPr/>
            <a:r>
              <a:t>%} </a:t>
            </a:r>
          </a:p>
          <a:p>
            <a:pPr/>
            <a:r>
              <a:t>Les définitions des expressions régulière</a:t>
            </a:r>
          </a:p>
          <a:p>
            <a:pPr/>
          </a:p>
          <a:p>
            <a:pPr>
              <a:defRPr b="1"/>
            </a:pPr>
            <a:r>
              <a:t>%%</a:t>
            </a:r>
          </a:p>
          <a:p>
            <a:pPr>
              <a:defRPr b="1"/>
            </a:pPr>
          </a:p>
          <a:p>
            <a:pPr/>
            <a:r>
              <a:t>ExpressionRéfulière   { Action C}</a:t>
            </a:r>
          </a:p>
          <a:p>
            <a:pPr/>
          </a:p>
          <a:p>
            <a:pPr>
              <a:defRPr b="1"/>
            </a:pPr>
            <a:r>
              <a:t>%%</a:t>
            </a:r>
          </a:p>
          <a:p>
            <a:pPr/>
            <a:r>
              <a:t>Redéfinitions des fonctions prédéfinies</a:t>
            </a:r>
          </a:p>
        </p:txBody>
      </p:sp>
      <p:sp>
        <p:nvSpPr>
          <p:cNvPr id="227" name="Accolade fermante 17"/>
          <p:cNvSpPr/>
          <p:nvPr/>
        </p:nvSpPr>
        <p:spPr>
          <a:xfrm>
            <a:off x="4788024" y="3356992"/>
            <a:ext cx="125061" cy="1368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4"/>
                  <a:pt x="10800" y="165"/>
                </a:cubicBezTo>
                <a:lnTo>
                  <a:pt x="10800" y="10635"/>
                </a:lnTo>
                <a:cubicBezTo>
                  <a:pt x="10800" y="10726"/>
                  <a:pt x="15635" y="10800"/>
                  <a:pt x="21600" y="10800"/>
                </a:cubicBezTo>
                <a:cubicBezTo>
                  <a:pt x="15635" y="10800"/>
                  <a:pt x="10800" y="10874"/>
                  <a:pt x="10800" y="10965"/>
                </a:cubicBezTo>
                <a:lnTo>
                  <a:pt x="10800" y="21435"/>
                </a:lnTo>
                <a:cubicBezTo>
                  <a:pt x="10800" y="21526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8" name="Accolade fermante 18"/>
          <p:cNvSpPr/>
          <p:nvPr/>
        </p:nvSpPr>
        <p:spPr>
          <a:xfrm>
            <a:off x="4780203" y="4869160"/>
            <a:ext cx="250117" cy="109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85"/>
                  <a:pt x="10800" y="412"/>
                </a:cubicBezTo>
                <a:lnTo>
                  <a:pt x="10800" y="10388"/>
                </a:lnTo>
                <a:cubicBezTo>
                  <a:pt x="10800" y="10615"/>
                  <a:pt x="15635" y="10800"/>
                  <a:pt x="21600" y="10800"/>
                </a:cubicBezTo>
                <a:cubicBezTo>
                  <a:pt x="15635" y="10800"/>
                  <a:pt x="10800" y="10985"/>
                  <a:pt x="10800" y="11212"/>
                </a:cubicBezTo>
                <a:lnTo>
                  <a:pt x="10800" y="21188"/>
                </a:lnTo>
                <a:cubicBezTo>
                  <a:pt x="10800" y="21415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29" name="Accolade fermante 19"/>
          <p:cNvSpPr/>
          <p:nvPr/>
        </p:nvSpPr>
        <p:spPr>
          <a:xfrm>
            <a:off x="4869510" y="6093295"/>
            <a:ext cx="62531" cy="546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92"/>
                  <a:pt x="10800" y="206"/>
                </a:cubicBezTo>
                <a:lnTo>
                  <a:pt x="10800" y="10594"/>
                </a:lnTo>
                <a:cubicBezTo>
                  <a:pt x="10800" y="10708"/>
                  <a:pt x="15635" y="10800"/>
                  <a:pt x="21600" y="10800"/>
                </a:cubicBezTo>
                <a:cubicBezTo>
                  <a:pt x="15635" y="10800"/>
                  <a:pt x="10800" y="10892"/>
                  <a:pt x="10800" y="11006"/>
                </a:cubicBezTo>
                <a:lnTo>
                  <a:pt x="10800" y="21394"/>
                </a:lnTo>
                <a:cubicBezTo>
                  <a:pt x="10800" y="21508"/>
                  <a:pt x="5965" y="21600"/>
                  <a:pt x="0" y="21600"/>
                </a:cubicBezTo>
              </a:path>
            </a:pathLst>
          </a:custGeom>
          <a:ln>
            <a:solidFill>
              <a:srgbClr val="4A7EBB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