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7" r:id="rId1"/>
  </p:sldMasterIdLst>
  <p:sldIdLst>
    <p:sldId id="256" r:id="rId2"/>
    <p:sldId id="257" r:id="rId3"/>
    <p:sldId id="270" r:id="rId4"/>
    <p:sldId id="259" r:id="rId5"/>
    <p:sldId id="258" r:id="rId6"/>
    <p:sldId id="263" r:id="rId7"/>
    <p:sldId id="262" r:id="rId8"/>
    <p:sldId id="261" r:id="rId9"/>
    <p:sldId id="260" r:id="rId10"/>
    <p:sldId id="265" r:id="rId11"/>
    <p:sldId id="264" r:id="rId12"/>
    <p:sldId id="266" r:id="rId13"/>
    <p:sldId id="267" r:id="rId14"/>
    <p:sldId id="269" r:id="rId15"/>
    <p:sldId id="268"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38"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fr-FR" smtClean="0"/>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10167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92580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10799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19154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fr-FR" smtClean="0"/>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3/6/2024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47021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05330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46038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20158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3061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A16AA21-1863-4931-97CB-99D0A168701B}"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60596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772C379-9A7C-4C87-A116-CBE9F58B04C5}" type="datetimeFigureOut">
              <a:rPr lang="en-US" smtClean="0"/>
              <a:t>3/6/2024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32536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3/6/2024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177009055"/>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API_CRUD_BASIC/api/DeleteEtudiant.php" TargetMode="Externa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00068" y="1441015"/>
            <a:ext cx="9966960" cy="3035808"/>
          </a:xfrm>
        </p:spPr>
        <p:txBody>
          <a:bodyPr/>
          <a:lstStyle/>
          <a:p>
            <a:r>
              <a:rPr lang="fr-FR" dirty="0" smtClean="0">
                <a:solidFill>
                  <a:schemeClr val="tx1">
                    <a:lumMod val="85000"/>
                    <a:lumOff val="15000"/>
                  </a:schemeClr>
                </a:solidFill>
              </a:rPr>
              <a:t>API &amp; CRUD</a:t>
            </a:r>
            <a:endParaRPr lang="fr-FR" dirty="0">
              <a:solidFill>
                <a:schemeClr val="tx1">
                  <a:lumMod val="85000"/>
                  <a:lumOff val="15000"/>
                </a:schemeClr>
              </a:solidFill>
            </a:endParaRPr>
          </a:p>
        </p:txBody>
      </p:sp>
      <p:sp>
        <p:nvSpPr>
          <p:cNvPr id="3" name="Sous-titre 2"/>
          <p:cNvSpPr>
            <a:spLocks noGrp="1"/>
          </p:cNvSpPr>
          <p:nvPr>
            <p:ph type="subTitle" idx="1"/>
          </p:nvPr>
        </p:nvSpPr>
        <p:spPr>
          <a:xfrm>
            <a:off x="1069848" y="4389120"/>
            <a:ext cx="4895523" cy="509451"/>
          </a:xfrm>
        </p:spPr>
        <p:txBody>
          <a:bodyPr/>
          <a:lstStyle/>
          <a:p>
            <a:r>
              <a:rPr lang="fr-FR" dirty="0" smtClean="0"/>
              <a:t>PHP , JavaScript , </a:t>
            </a:r>
            <a:r>
              <a:rPr lang="fr-FR" dirty="0" err="1" smtClean="0"/>
              <a:t>MySql</a:t>
            </a:r>
            <a:r>
              <a:rPr lang="fr-FR" dirty="0" smtClean="0"/>
              <a:t> , </a:t>
            </a:r>
            <a:r>
              <a:rPr lang="fr-FR" dirty="0" err="1" smtClean="0"/>
              <a:t>Json</a:t>
            </a:r>
            <a:endParaRPr lang="fr-FR" dirty="0"/>
          </a:p>
        </p:txBody>
      </p:sp>
      <p:sp>
        <p:nvSpPr>
          <p:cNvPr id="4" name="Sous-titre 2"/>
          <p:cNvSpPr txBox="1">
            <a:spLocks/>
          </p:cNvSpPr>
          <p:nvPr/>
        </p:nvSpPr>
        <p:spPr>
          <a:xfrm>
            <a:off x="9212361" y="6021978"/>
            <a:ext cx="4895523" cy="50945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fr-FR" dirty="0" smtClean="0"/>
              <a:t>ELKHOTFI MINA</a:t>
            </a:r>
            <a:endParaRPr lang="fr-FR" dirty="0"/>
          </a:p>
        </p:txBody>
      </p:sp>
    </p:spTree>
    <p:extLst>
      <p:ext uri="{BB962C8B-B14F-4D97-AF65-F5344CB8AC3E}">
        <p14:creationId xmlns:p14="http://schemas.microsoft.com/office/powerpoint/2010/main" val="226832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B050"/>
                </a:solidFill>
              </a:rPr>
              <a:t>DEMO</a:t>
            </a:r>
            <a:r>
              <a:rPr lang="fr-FR" b="1" dirty="0" smtClean="0"/>
              <a:t> </a:t>
            </a:r>
            <a:r>
              <a:rPr lang="fr-FR" b="1" dirty="0" smtClean="0"/>
              <a:t>&gt;&gt; </a:t>
            </a:r>
            <a:r>
              <a:rPr lang="fr-FR" b="1" dirty="0"/>
              <a:t>Read (GET)</a:t>
            </a:r>
            <a:r>
              <a:rPr lang="fr-FR" dirty="0"/>
              <a:t> </a:t>
            </a:r>
          </a:p>
        </p:txBody>
      </p:sp>
      <p:pic>
        <p:nvPicPr>
          <p:cNvPr id="5" name="Espace réservé du contenu 4"/>
          <p:cNvPicPr>
            <a:picLocks noGrp="1" noChangeAspect="1"/>
          </p:cNvPicPr>
          <p:nvPr>
            <p:ph idx="1"/>
          </p:nvPr>
        </p:nvPicPr>
        <p:blipFill>
          <a:blip r:embed="rId2"/>
          <a:stretch>
            <a:fillRect/>
          </a:stretch>
        </p:blipFill>
        <p:spPr>
          <a:xfrm>
            <a:off x="0" y="1554480"/>
            <a:ext cx="8264930" cy="5229225"/>
          </a:xfrm>
          <a:prstGeom prst="rect">
            <a:avLst/>
          </a:prstGeom>
        </p:spPr>
      </p:pic>
      <p:sp>
        <p:nvSpPr>
          <p:cNvPr id="3" name="Espace réservé du texte 2"/>
          <p:cNvSpPr>
            <a:spLocks noGrp="1"/>
          </p:cNvSpPr>
          <p:nvPr>
            <p:ph type="body" sz="half" idx="2"/>
          </p:nvPr>
        </p:nvSpPr>
        <p:spPr/>
        <p:txBody>
          <a:bodyPr/>
          <a:lstStyle/>
          <a:p>
            <a:r>
              <a:rPr lang="fr-FR" dirty="0"/>
              <a:t>Ce code PHP vérifie si la méthode de requête HTTP est GET. Si c'est le cas, il récupère la liste des étudiants. Sinon, il renvoie un message d'erreur indiquant que la méthode de requête n'est pas autorisée.</a:t>
            </a:r>
            <a:endParaRPr lang="fr-FR" dirty="0"/>
          </a:p>
        </p:txBody>
      </p:sp>
      <p:sp>
        <p:nvSpPr>
          <p:cNvPr id="4" name="Rectangle 3"/>
          <p:cNvSpPr/>
          <p:nvPr/>
        </p:nvSpPr>
        <p:spPr>
          <a:xfrm>
            <a:off x="476250" y="362634"/>
            <a:ext cx="6096000" cy="646331"/>
          </a:xfrm>
          <a:prstGeom prst="rect">
            <a:avLst/>
          </a:prstGeom>
        </p:spPr>
        <p:txBody>
          <a:bodyPr>
            <a:spAutoFit/>
          </a:bodyPr>
          <a:lstStyle/>
          <a:p>
            <a:r>
              <a:rPr lang="fr-FR" b="1" dirty="0"/>
              <a:t>Read (GET)</a:t>
            </a:r>
            <a:r>
              <a:rPr lang="fr-FR" dirty="0"/>
              <a:t> : Récupération de la liste des étudiants avec </a:t>
            </a:r>
            <a:r>
              <a:rPr lang="fr-FR" dirty="0" err="1"/>
              <a:t>Read.php</a:t>
            </a:r>
            <a:endParaRPr lang="fr-FR" dirty="0"/>
          </a:p>
        </p:txBody>
      </p:sp>
    </p:spTree>
    <p:extLst>
      <p:ext uri="{BB962C8B-B14F-4D97-AF65-F5344CB8AC3E}">
        <p14:creationId xmlns:p14="http://schemas.microsoft.com/office/powerpoint/2010/main" val="400153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B050"/>
                </a:solidFill>
              </a:rPr>
              <a:t>DEMO</a:t>
            </a:r>
            <a:r>
              <a:rPr lang="fr-FR" b="1" dirty="0" smtClean="0"/>
              <a:t> </a:t>
            </a:r>
            <a:r>
              <a:rPr lang="fr-FR" b="1" dirty="0" smtClean="0"/>
              <a:t>&gt;&gt; </a:t>
            </a:r>
            <a:r>
              <a:rPr lang="fr-FR" b="1" dirty="0" err="1" smtClean="0"/>
              <a:t>Create</a:t>
            </a:r>
            <a:r>
              <a:rPr lang="fr-FR" b="1" dirty="0" smtClean="0"/>
              <a:t> </a:t>
            </a:r>
            <a:r>
              <a:rPr lang="fr-FR" b="1" dirty="0"/>
              <a:t>(POST)</a:t>
            </a:r>
            <a:r>
              <a:rPr lang="fr-FR" dirty="0"/>
              <a:t> </a:t>
            </a:r>
          </a:p>
        </p:txBody>
      </p:sp>
      <p:sp>
        <p:nvSpPr>
          <p:cNvPr id="3" name="Espace réservé du contenu 2"/>
          <p:cNvSpPr>
            <a:spLocks noGrp="1"/>
          </p:cNvSpPr>
          <p:nvPr>
            <p:ph idx="1"/>
          </p:nvPr>
        </p:nvSpPr>
        <p:spPr/>
        <p:txBody>
          <a:bodyPr>
            <a:normAutofit/>
          </a:bodyPr>
          <a:lstStyle/>
          <a:p>
            <a:r>
              <a:rPr lang="fr-FR" b="1" dirty="0" err="1"/>
              <a:t>Create</a:t>
            </a:r>
            <a:r>
              <a:rPr lang="fr-FR" b="1" dirty="0"/>
              <a:t> (POST)</a:t>
            </a:r>
            <a:r>
              <a:rPr lang="fr-FR" dirty="0"/>
              <a:t> : Explication de l'ajout d'un nouvel étudiant avec le fichier </a:t>
            </a:r>
            <a:r>
              <a:rPr lang="fr-FR" dirty="0" err="1" smtClean="0"/>
              <a:t>Create.php</a:t>
            </a:r>
            <a:endParaRPr lang="fr-FR" dirty="0" smtClean="0"/>
          </a:p>
          <a:p>
            <a:pPr marL="0" indent="0">
              <a:buNone/>
            </a:pPr>
            <a:endParaRPr lang="fr-FR" dirty="0"/>
          </a:p>
        </p:txBody>
      </p:sp>
      <p:sp>
        <p:nvSpPr>
          <p:cNvPr id="5" name="Espace réservé du texte 4"/>
          <p:cNvSpPr>
            <a:spLocks noGrp="1"/>
          </p:cNvSpPr>
          <p:nvPr>
            <p:ph type="body" sz="half" idx="2"/>
          </p:nvPr>
        </p:nvSpPr>
        <p:spPr/>
        <p:txBody>
          <a:bodyPr/>
          <a:lstStyle/>
          <a:p>
            <a:r>
              <a:rPr lang="fr-FR" dirty="0"/>
              <a:t>il vérifie si la méthode de requête HTTP est POST. S'il s'agit d'une requête POST, il récupère les données de la requête (soit à partir de $_POST ou du corps de la requête HTTP s'il est au format JSON), puis il appelle la fonction </a:t>
            </a:r>
            <a:r>
              <a:rPr lang="fr-FR" dirty="0" err="1"/>
              <a:t>StoreEtudiant</a:t>
            </a:r>
            <a:r>
              <a:rPr lang="fr-FR" dirty="0"/>
              <a:t>() avec ces données et affiche le résultat.</a:t>
            </a:r>
          </a:p>
        </p:txBody>
      </p:sp>
      <p:pic>
        <p:nvPicPr>
          <p:cNvPr id="4" name="Image 3"/>
          <p:cNvPicPr>
            <a:picLocks noChangeAspect="1"/>
          </p:cNvPicPr>
          <p:nvPr/>
        </p:nvPicPr>
        <p:blipFill>
          <a:blip r:embed="rId2"/>
          <a:stretch>
            <a:fillRect/>
          </a:stretch>
        </p:blipFill>
        <p:spPr>
          <a:xfrm>
            <a:off x="92506" y="1554480"/>
            <a:ext cx="8108520" cy="4839119"/>
          </a:xfrm>
          <a:prstGeom prst="rect">
            <a:avLst/>
          </a:prstGeom>
        </p:spPr>
      </p:pic>
    </p:spTree>
    <p:extLst>
      <p:ext uri="{BB962C8B-B14F-4D97-AF65-F5344CB8AC3E}">
        <p14:creationId xmlns:p14="http://schemas.microsoft.com/office/powerpoint/2010/main" val="273648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00B050"/>
                </a:solidFill>
              </a:rPr>
              <a:t>DeMO</a:t>
            </a:r>
            <a:r>
              <a:rPr lang="fr-FR" b="1" dirty="0" smtClean="0"/>
              <a:t> &gt;&gt; </a:t>
            </a:r>
            <a:r>
              <a:rPr lang="fr-FR" b="1" dirty="0"/>
              <a:t>Update (PUT)</a:t>
            </a:r>
            <a:endParaRPr lang="fr-FR" dirty="0"/>
          </a:p>
        </p:txBody>
      </p:sp>
      <p:sp>
        <p:nvSpPr>
          <p:cNvPr id="3" name="Espace réservé du contenu 2"/>
          <p:cNvSpPr>
            <a:spLocks noGrp="1"/>
          </p:cNvSpPr>
          <p:nvPr>
            <p:ph idx="1"/>
          </p:nvPr>
        </p:nvSpPr>
        <p:spPr/>
        <p:txBody>
          <a:bodyPr/>
          <a:lstStyle/>
          <a:p>
            <a:r>
              <a:rPr lang="fr-FR" b="1" dirty="0"/>
              <a:t>Update (PUT)</a:t>
            </a:r>
            <a:r>
              <a:rPr lang="fr-FR" dirty="0"/>
              <a:t> : Modification des données d'un étudiant avec </a:t>
            </a:r>
            <a:r>
              <a:rPr lang="fr-FR" dirty="0" err="1"/>
              <a:t>Update.php</a:t>
            </a:r>
            <a:endParaRPr lang="fr-FR" dirty="0"/>
          </a:p>
        </p:txBody>
      </p:sp>
      <p:sp>
        <p:nvSpPr>
          <p:cNvPr id="4" name="Espace réservé du texte 3"/>
          <p:cNvSpPr>
            <a:spLocks noGrp="1"/>
          </p:cNvSpPr>
          <p:nvPr>
            <p:ph type="body" sz="half" idx="2"/>
          </p:nvPr>
        </p:nvSpPr>
        <p:spPr/>
        <p:txBody>
          <a:bodyPr/>
          <a:lstStyle/>
          <a:p>
            <a:endParaRPr lang="fr-FR" dirty="0"/>
          </a:p>
          <a:p>
            <a:r>
              <a:rPr lang="fr-FR" dirty="0" smtClean="0"/>
              <a:t>Il vérifie </a:t>
            </a:r>
            <a:r>
              <a:rPr lang="fr-FR" dirty="0"/>
              <a:t>si la méthode de requête HTTP est PUT. Si c'est le cas, il récupère les données de la requête (soit à partir du corps de la requête HTTP s'il est au format JSON, soit à partir des variables $_POST et $_GET), puis il appelle la fonction </a:t>
            </a:r>
            <a:r>
              <a:rPr lang="fr-FR" dirty="0" err="1"/>
              <a:t>UpdateEtudiant</a:t>
            </a:r>
            <a:r>
              <a:rPr lang="fr-FR" dirty="0"/>
              <a:t>() avec ces données et affiche le résultat.</a:t>
            </a:r>
          </a:p>
        </p:txBody>
      </p:sp>
      <p:pic>
        <p:nvPicPr>
          <p:cNvPr id="6" name="Image 5"/>
          <p:cNvPicPr>
            <a:picLocks noChangeAspect="1"/>
          </p:cNvPicPr>
          <p:nvPr/>
        </p:nvPicPr>
        <p:blipFill>
          <a:blip r:embed="rId2"/>
          <a:stretch>
            <a:fillRect/>
          </a:stretch>
        </p:blipFill>
        <p:spPr>
          <a:xfrm>
            <a:off x="0" y="1447800"/>
            <a:ext cx="8305800" cy="5410200"/>
          </a:xfrm>
          <a:prstGeom prst="rect">
            <a:avLst/>
          </a:prstGeom>
        </p:spPr>
      </p:pic>
    </p:spTree>
    <p:extLst>
      <p:ext uri="{BB962C8B-B14F-4D97-AF65-F5344CB8AC3E}">
        <p14:creationId xmlns:p14="http://schemas.microsoft.com/office/powerpoint/2010/main" val="72707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00B050"/>
                </a:solidFill>
              </a:rPr>
              <a:t>DeMO</a:t>
            </a:r>
            <a:r>
              <a:rPr lang="fr-FR" b="1" dirty="0" smtClean="0"/>
              <a:t> &gt;&gt; </a:t>
            </a:r>
            <a:r>
              <a:rPr lang="fr-FR" b="1" dirty="0" err="1"/>
              <a:t>Delete</a:t>
            </a:r>
            <a:r>
              <a:rPr lang="fr-FR" b="1" dirty="0"/>
              <a:t> (DELETE)</a:t>
            </a:r>
            <a:r>
              <a:rPr lang="fr-FR" dirty="0"/>
              <a:t> </a:t>
            </a:r>
          </a:p>
        </p:txBody>
      </p:sp>
      <p:sp>
        <p:nvSpPr>
          <p:cNvPr id="4" name="Espace réservé du contenu 3"/>
          <p:cNvSpPr>
            <a:spLocks noGrp="1"/>
          </p:cNvSpPr>
          <p:nvPr>
            <p:ph idx="1"/>
          </p:nvPr>
        </p:nvSpPr>
        <p:spPr/>
        <p:txBody>
          <a:bodyPr/>
          <a:lstStyle/>
          <a:p>
            <a:r>
              <a:rPr lang="fr-FR" b="1" dirty="0" err="1"/>
              <a:t>Delete</a:t>
            </a:r>
            <a:r>
              <a:rPr lang="fr-FR" b="1" dirty="0"/>
              <a:t> (DELETE)</a:t>
            </a:r>
            <a:r>
              <a:rPr lang="fr-FR" dirty="0"/>
              <a:t> : Suppression d'un étudiant avec </a:t>
            </a:r>
            <a:r>
              <a:rPr lang="fr-FR" dirty="0" err="1"/>
              <a:t>Delete.php</a:t>
            </a:r>
            <a:endParaRPr lang="fr-FR" dirty="0"/>
          </a:p>
        </p:txBody>
      </p:sp>
      <p:sp>
        <p:nvSpPr>
          <p:cNvPr id="6" name="Espace réservé du texte 5"/>
          <p:cNvSpPr>
            <a:spLocks noGrp="1"/>
          </p:cNvSpPr>
          <p:nvPr>
            <p:ph type="body" sz="half" idx="2"/>
          </p:nvPr>
        </p:nvSpPr>
        <p:spPr/>
        <p:txBody>
          <a:bodyPr/>
          <a:lstStyle/>
          <a:p>
            <a:endParaRPr lang="fr-FR" dirty="0"/>
          </a:p>
          <a:p>
            <a:r>
              <a:rPr lang="fr-FR" dirty="0" smtClean="0"/>
              <a:t>il </a:t>
            </a:r>
            <a:r>
              <a:rPr lang="fr-FR" dirty="0"/>
              <a:t>vérifie si la méthode de requête HTTP est DELETE. Si c'est le cas, il appelle la fonction </a:t>
            </a:r>
            <a:r>
              <a:rPr lang="fr-FR" dirty="0" err="1"/>
              <a:t>DeleteEtudiant</a:t>
            </a:r>
            <a:r>
              <a:rPr lang="fr-FR" dirty="0"/>
              <a:t>() avec les données de la requête </a:t>
            </a:r>
            <a:r>
              <a:rPr lang="fr-FR" dirty="0" smtClean="0"/>
              <a:t>(l'ID </a:t>
            </a:r>
            <a:r>
              <a:rPr lang="fr-FR" dirty="0"/>
              <a:t>de l'étudiant à supprimer passé en paramètre GET), puis affiche le résultat.</a:t>
            </a:r>
          </a:p>
        </p:txBody>
      </p:sp>
      <p:pic>
        <p:nvPicPr>
          <p:cNvPr id="5" name="Image 4"/>
          <p:cNvPicPr>
            <a:picLocks noChangeAspect="1"/>
          </p:cNvPicPr>
          <p:nvPr/>
        </p:nvPicPr>
        <p:blipFill>
          <a:blip r:embed="rId2"/>
          <a:stretch>
            <a:fillRect/>
          </a:stretch>
        </p:blipFill>
        <p:spPr>
          <a:xfrm>
            <a:off x="0" y="1381125"/>
            <a:ext cx="8305800" cy="5476875"/>
          </a:xfrm>
          <a:prstGeom prst="rect">
            <a:avLst/>
          </a:prstGeom>
        </p:spPr>
      </p:pic>
    </p:spTree>
    <p:extLst>
      <p:ext uri="{BB962C8B-B14F-4D97-AF65-F5344CB8AC3E}">
        <p14:creationId xmlns:p14="http://schemas.microsoft.com/office/powerpoint/2010/main" val="379447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0" dirty="0"/>
              <a:t>interface utilisateur </a:t>
            </a:r>
            <a:endParaRPr lang="fr-FR" dirty="0"/>
          </a:p>
        </p:txBody>
      </p:sp>
      <p:sp>
        <p:nvSpPr>
          <p:cNvPr id="3" name="Espace réservé du contenu 2"/>
          <p:cNvSpPr>
            <a:spLocks noGrp="1"/>
          </p:cNvSpPr>
          <p:nvPr>
            <p:ph idx="1"/>
          </p:nvPr>
        </p:nvSpPr>
        <p:spPr/>
        <p:txBody>
          <a:bodyPr/>
          <a:lstStyle/>
          <a:p>
            <a:pPr marL="0" indent="0">
              <a:buNone/>
            </a:pPr>
            <a:endParaRPr lang="fr-FR" dirty="0"/>
          </a:p>
        </p:txBody>
      </p:sp>
      <p:sp>
        <p:nvSpPr>
          <p:cNvPr id="4" name="Espace réservé du texte 3"/>
          <p:cNvSpPr>
            <a:spLocks noGrp="1"/>
          </p:cNvSpPr>
          <p:nvPr>
            <p:ph type="body" sz="half" idx="2"/>
          </p:nvPr>
        </p:nvSpPr>
        <p:spPr/>
        <p:txBody>
          <a:bodyPr/>
          <a:lstStyle/>
          <a:p>
            <a:r>
              <a:rPr lang="fr-FR" dirty="0" err="1" smtClean="0"/>
              <a:t>Index,php</a:t>
            </a:r>
            <a:r>
              <a:rPr lang="fr-FR" dirty="0" smtClean="0"/>
              <a:t> :    jQuery , Ajax pour communique avec le server </a:t>
            </a:r>
            <a:endParaRPr lang="fr-FR" dirty="0"/>
          </a:p>
        </p:txBody>
      </p:sp>
      <p:pic>
        <p:nvPicPr>
          <p:cNvPr id="5" name="Image 4"/>
          <p:cNvPicPr>
            <a:picLocks noChangeAspect="1"/>
          </p:cNvPicPr>
          <p:nvPr/>
        </p:nvPicPr>
        <p:blipFill>
          <a:blip r:embed="rId2"/>
          <a:stretch>
            <a:fillRect/>
          </a:stretch>
        </p:blipFill>
        <p:spPr>
          <a:xfrm>
            <a:off x="0" y="213360"/>
            <a:ext cx="8290560" cy="6573520"/>
          </a:xfrm>
          <a:prstGeom prst="rect">
            <a:avLst/>
          </a:prstGeom>
        </p:spPr>
      </p:pic>
    </p:spTree>
    <p:extLst>
      <p:ext uri="{BB962C8B-B14F-4D97-AF65-F5344CB8AC3E}">
        <p14:creationId xmlns:p14="http://schemas.microsoft.com/office/powerpoint/2010/main" val="1339647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49640" y="1899920"/>
            <a:ext cx="3200400" cy="523240"/>
          </a:xfrm>
        </p:spPr>
        <p:txBody>
          <a:bodyPr>
            <a:normAutofit/>
          </a:bodyPr>
          <a:lstStyle/>
          <a:p>
            <a:r>
              <a:rPr lang="fr-FR" sz="2800" dirty="0" smtClean="0"/>
              <a:t>Authentification</a:t>
            </a:r>
            <a:endParaRPr lang="fr-FR" sz="2800" dirty="0"/>
          </a:p>
        </p:txBody>
      </p:sp>
      <p:sp>
        <p:nvSpPr>
          <p:cNvPr id="6" name="Espace réservé du contenu 2"/>
          <p:cNvSpPr>
            <a:spLocks noGrp="1"/>
          </p:cNvSpPr>
          <p:nvPr>
            <p:ph idx="1"/>
          </p:nvPr>
        </p:nvSpPr>
        <p:spPr>
          <a:xfrm>
            <a:off x="462280" y="772160"/>
            <a:ext cx="7584440" cy="4226560"/>
          </a:xfrm>
        </p:spPr>
        <p:txBody>
          <a:bodyPr>
            <a:normAutofit/>
          </a:bodyPr>
          <a:lstStyle/>
          <a:p>
            <a:r>
              <a:rPr lang="fr-FR" dirty="0"/>
              <a:t> L'authentification </a:t>
            </a:r>
            <a:r>
              <a:rPr lang="fr-FR" b="1" dirty="0"/>
              <a:t>basique</a:t>
            </a:r>
            <a:r>
              <a:rPr lang="fr-FR" dirty="0"/>
              <a:t> est la plus simple des authentifications ! Elle nécessite un nom d'utilisateur et un mot de passe</a:t>
            </a:r>
            <a:r>
              <a:rPr lang="fr-FR" dirty="0" smtClean="0"/>
              <a:t>.</a:t>
            </a:r>
          </a:p>
          <a:p>
            <a:endParaRPr lang="fr-FR" dirty="0" smtClean="0"/>
          </a:p>
          <a:p>
            <a:r>
              <a:rPr lang="fr-FR" dirty="0"/>
              <a:t> </a:t>
            </a:r>
            <a:r>
              <a:rPr lang="fr-FR" dirty="0" smtClean="0"/>
              <a:t>L'authentification </a:t>
            </a:r>
            <a:r>
              <a:rPr lang="fr-FR" b="1" dirty="0" smtClean="0"/>
              <a:t>l'API </a:t>
            </a:r>
            <a:r>
              <a:rPr lang="fr-FR" b="1" dirty="0"/>
              <a:t>par une clé </a:t>
            </a:r>
            <a:r>
              <a:rPr lang="fr-FR" b="1" dirty="0" smtClean="0"/>
              <a:t>unique </a:t>
            </a:r>
          </a:p>
          <a:p>
            <a:pPr marL="0" indent="0">
              <a:buNone/>
            </a:pPr>
            <a:r>
              <a:rPr lang="fr-FR" b="1" dirty="0" smtClean="0"/>
              <a:t>        </a:t>
            </a:r>
            <a:endParaRPr lang="fr-FR" dirty="0"/>
          </a:p>
          <a:p>
            <a:r>
              <a:rPr lang="fr-FR" b="1" dirty="0" smtClean="0"/>
              <a:t>OAuth2 </a:t>
            </a:r>
            <a:r>
              <a:rPr lang="fr-FR" dirty="0"/>
              <a:t>est un protocole </a:t>
            </a:r>
            <a:r>
              <a:rPr lang="fr-FR" dirty="0" smtClean="0"/>
              <a:t>d'autorisation </a:t>
            </a:r>
            <a:r>
              <a:rPr lang="fr-FR" dirty="0"/>
              <a:t>qui permet aux utilisateurs d'autoriser des applications tierces à accéder à leurs données sans divulguer leurs identifiants. Il est souvent utilisé pour l'authentification et l'autorisation dans les API Web.</a:t>
            </a:r>
            <a:endParaRPr lang="fr-FR" b="1" dirty="0"/>
          </a:p>
          <a:p>
            <a:pPr marL="0" indent="0">
              <a:buNone/>
            </a:pPr>
            <a:endParaRPr lang="fr-FR" dirty="0"/>
          </a:p>
        </p:txBody>
      </p:sp>
      <p:sp>
        <p:nvSpPr>
          <p:cNvPr id="3" name="Espace réservé du texte 2"/>
          <p:cNvSpPr>
            <a:spLocks noGrp="1"/>
          </p:cNvSpPr>
          <p:nvPr>
            <p:ph type="body" sz="half" idx="2"/>
          </p:nvPr>
        </p:nvSpPr>
        <p:spPr/>
        <p:txBody>
          <a:bodyPr/>
          <a:lstStyle/>
          <a:p>
            <a:endParaRPr lang="fr-FR" dirty="0"/>
          </a:p>
        </p:txBody>
      </p:sp>
      <p:pic>
        <p:nvPicPr>
          <p:cNvPr id="4" name="Image 3"/>
          <p:cNvPicPr>
            <a:picLocks noChangeAspect="1"/>
          </p:cNvPicPr>
          <p:nvPr/>
        </p:nvPicPr>
        <p:blipFill>
          <a:blip r:embed="rId2"/>
          <a:stretch>
            <a:fillRect/>
          </a:stretch>
        </p:blipFill>
        <p:spPr>
          <a:xfrm>
            <a:off x="1913209" y="5173933"/>
            <a:ext cx="4435224" cy="1082134"/>
          </a:xfrm>
          <a:prstGeom prst="rect">
            <a:avLst/>
          </a:prstGeom>
        </p:spPr>
      </p:pic>
    </p:spTree>
    <p:extLst>
      <p:ext uri="{BB962C8B-B14F-4D97-AF65-F5344CB8AC3E}">
        <p14:creationId xmlns:p14="http://schemas.microsoft.com/office/powerpoint/2010/main" val="391483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0" dirty="0"/>
              <a:t>Les </a:t>
            </a:r>
            <a:r>
              <a:rPr lang="fr-FR" b="0" dirty="0" err="1"/>
              <a:t>tokens</a:t>
            </a:r>
            <a:endParaRPr lang="fr-FR" dirty="0"/>
          </a:p>
        </p:txBody>
      </p:sp>
      <p:sp>
        <p:nvSpPr>
          <p:cNvPr id="3" name="Espace réservé du contenu 2"/>
          <p:cNvSpPr>
            <a:spLocks noGrp="1"/>
          </p:cNvSpPr>
          <p:nvPr>
            <p:ph idx="1"/>
          </p:nvPr>
        </p:nvSpPr>
        <p:spPr/>
        <p:txBody>
          <a:bodyPr/>
          <a:lstStyle/>
          <a:p>
            <a:r>
              <a:rPr lang="fr-FR" b="1" dirty="0"/>
              <a:t>JWT (JSON Web </a:t>
            </a:r>
            <a:r>
              <a:rPr lang="fr-FR" b="1" dirty="0" err="1"/>
              <a:t>Tokens</a:t>
            </a:r>
            <a:r>
              <a:rPr lang="fr-FR" b="1" dirty="0"/>
              <a:t>)</a:t>
            </a:r>
            <a:r>
              <a:rPr lang="fr-FR" dirty="0"/>
              <a:t> : Ce sont des </a:t>
            </a:r>
            <a:r>
              <a:rPr lang="fr-FR" dirty="0" err="1"/>
              <a:t>tokens</a:t>
            </a:r>
            <a:r>
              <a:rPr lang="fr-FR" dirty="0"/>
              <a:t> auto-suffisants qui contiennent des informations sur l'utilisateur et des métadonnées, cryptées et signées. Ils sont utilisés pour l'authentification et l'autorisation.</a:t>
            </a:r>
          </a:p>
          <a:p>
            <a:r>
              <a:rPr lang="fr-FR" b="1" dirty="0" err="1"/>
              <a:t>Tokens</a:t>
            </a:r>
            <a:r>
              <a:rPr lang="fr-FR" b="1" dirty="0"/>
              <a:t> d'accès </a:t>
            </a:r>
            <a:r>
              <a:rPr lang="fr-FR" b="1" dirty="0" err="1"/>
              <a:t>OAuth</a:t>
            </a:r>
            <a:r>
              <a:rPr lang="fr-FR" dirty="0"/>
              <a:t> : Ils sont utilisés dans le cadre du protocole </a:t>
            </a:r>
            <a:r>
              <a:rPr lang="fr-FR" dirty="0" err="1"/>
              <a:t>OAuth</a:t>
            </a:r>
            <a:r>
              <a:rPr lang="fr-FR" dirty="0"/>
              <a:t> pour autoriser les applications tierces à accéder aux ressources protégées par l'API. Ces </a:t>
            </a:r>
            <a:r>
              <a:rPr lang="fr-FR" dirty="0" err="1"/>
              <a:t>tokens</a:t>
            </a:r>
            <a:r>
              <a:rPr lang="fr-FR" dirty="0"/>
              <a:t> ont une durée de validité limitée et peuvent être </a:t>
            </a:r>
            <a:r>
              <a:rPr lang="fr-FR" dirty="0" smtClean="0"/>
              <a:t>rafraîchis.</a:t>
            </a:r>
          </a:p>
          <a:p>
            <a:pPr marL="0" indent="0">
              <a:buNone/>
            </a:pPr>
            <a:r>
              <a:rPr lang="fr-FR" dirty="0" smtClean="0"/>
              <a:t>&gt;&gt;Pour </a:t>
            </a:r>
            <a:r>
              <a:rPr lang="fr-FR" dirty="0"/>
              <a:t>utiliser un </a:t>
            </a:r>
            <a:r>
              <a:rPr lang="fr-FR" dirty="0" err="1"/>
              <a:t>token</a:t>
            </a:r>
            <a:r>
              <a:rPr lang="fr-FR" dirty="0"/>
              <a:t> dans une API, l'application cliente doit généralement inclure ce </a:t>
            </a:r>
            <a:r>
              <a:rPr lang="fr-FR" dirty="0" err="1"/>
              <a:t>token</a:t>
            </a:r>
            <a:r>
              <a:rPr lang="fr-FR" dirty="0"/>
              <a:t> dans les en-têtes des requêtes HTTP vers l'API. L'API vérifie ensuite ce </a:t>
            </a:r>
            <a:r>
              <a:rPr lang="fr-FR" dirty="0" err="1"/>
              <a:t>token</a:t>
            </a:r>
            <a:r>
              <a:rPr lang="fr-FR" dirty="0"/>
              <a:t> pour authentifier et autoriser l'accès à la ressource demandée.</a:t>
            </a:r>
          </a:p>
          <a:p>
            <a:endParaRPr lang="fr-FR" dirty="0"/>
          </a:p>
        </p:txBody>
      </p:sp>
      <p:sp>
        <p:nvSpPr>
          <p:cNvPr id="4" name="Espace réservé du texte 3"/>
          <p:cNvSpPr>
            <a:spLocks noGrp="1"/>
          </p:cNvSpPr>
          <p:nvPr>
            <p:ph type="body" sz="half" idx="2"/>
          </p:nvPr>
        </p:nvSpPr>
        <p:spPr/>
        <p:txBody>
          <a:bodyPr>
            <a:normAutofit/>
          </a:bodyPr>
          <a:lstStyle/>
          <a:p>
            <a:r>
              <a:rPr lang="fr-FR" sz="2000" dirty="0"/>
              <a:t>sont des jetons d'authentification utilisés pour sécuriser les appels aux API. Ils permettent d'authentifier et d'autoriser les utilisateurs ou les applications à accéder aux ressources protégées par l'API.</a:t>
            </a:r>
          </a:p>
        </p:txBody>
      </p:sp>
    </p:spTree>
    <p:extLst>
      <p:ext uri="{BB962C8B-B14F-4D97-AF65-F5344CB8AC3E}">
        <p14:creationId xmlns:p14="http://schemas.microsoft.com/office/powerpoint/2010/main" val="19583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434298" y="2705890"/>
            <a:ext cx="7801898" cy="1460748"/>
          </a:xfrm>
        </p:spPr>
        <p:txBody>
          <a:bodyPr/>
          <a:lstStyle/>
          <a:p>
            <a:r>
              <a:rPr lang="fr-FR" b="0" dirty="0">
                <a:solidFill>
                  <a:srgbClr val="FF6C37"/>
                </a:solidFill>
              </a:rPr>
              <a:t>"A vous de jouer !"</a:t>
            </a:r>
            <a:endParaRPr lang="fr-FR" dirty="0">
              <a:solidFill>
                <a:srgbClr val="FF6C37"/>
              </a:solidFill>
            </a:endParaRPr>
          </a:p>
        </p:txBody>
      </p:sp>
      <p:sp>
        <p:nvSpPr>
          <p:cNvPr id="6" name="Espace réservé du texte 5"/>
          <p:cNvSpPr>
            <a:spLocks noGrp="1"/>
          </p:cNvSpPr>
          <p:nvPr>
            <p:ph type="body" idx="1"/>
          </p:nvPr>
        </p:nvSpPr>
        <p:spPr/>
        <p:txBody>
          <a:bodyPr/>
          <a:lstStyle/>
          <a:p>
            <a:endParaRPr lang="fr-FR" dirty="0"/>
          </a:p>
        </p:txBody>
      </p:sp>
      <p:pic>
        <p:nvPicPr>
          <p:cNvPr id="4098" name="Picture 2" descr="Postman logo -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10" y="-576945"/>
            <a:ext cx="8855131" cy="431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66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49640" y="373888"/>
            <a:ext cx="3200400" cy="1737360"/>
          </a:xfrm>
        </p:spPr>
        <p:txBody>
          <a:bodyPr/>
          <a:lstStyle/>
          <a:p>
            <a:r>
              <a:rPr lang="fr-FR" b="1" dirty="0" smtClean="0"/>
              <a:t>Prérequis </a:t>
            </a:r>
            <a:endParaRPr lang="fr-FR" dirty="0"/>
          </a:p>
        </p:txBody>
      </p:sp>
      <p:sp>
        <p:nvSpPr>
          <p:cNvPr id="3" name="Espace réservé du contenu 2"/>
          <p:cNvSpPr>
            <a:spLocks noGrp="1"/>
          </p:cNvSpPr>
          <p:nvPr>
            <p:ph idx="1"/>
          </p:nvPr>
        </p:nvSpPr>
        <p:spPr>
          <a:xfrm>
            <a:off x="838200" y="325120"/>
            <a:ext cx="7218680" cy="6258560"/>
          </a:xfrm>
        </p:spPr>
        <p:txBody>
          <a:bodyPr>
            <a:normAutofit/>
          </a:bodyPr>
          <a:lstStyle/>
          <a:p>
            <a:r>
              <a:rPr lang="fr-FR" u="sng" dirty="0" err="1" smtClean="0"/>
              <a:t>Create</a:t>
            </a:r>
            <a:r>
              <a:rPr lang="fr-FR" u="sng" dirty="0" smtClean="0"/>
              <a:t> &gt;&gt;Insert  :</a:t>
            </a:r>
          </a:p>
          <a:p>
            <a:pPr marL="0" indent="0">
              <a:lnSpc>
                <a:spcPct val="100000"/>
              </a:lnSpc>
              <a:buClr>
                <a:srgbClr val="94B6D2">
                  <a:lumMod val="75000"/>
                </a:srgbClr>
              </a:buClr>
              <a:buNone/>
            </a:pPr>
            <a:r>
              <a:rPr lang="fr-FR" dirty="0"/>
              <a:t>	 </a:t>
            </a:r>
            <a:r>
              <a:rPr lang="fr-FR" dirty="0" smtClean="0"/>
              <a:t>      </a:t>
            </a:r>
            <a:r>
              <a:rPr lang="fr-FR" dirty="0" err="1" smtClean="0">
                <a:solidFill>
                  <a:srgbClr val="0070C0"/>
                </a:solidFill>
              </a:rPr>
              <a:t>function</a:t>
            </a:r>
            <a:r>
              <a:rPr lang="fr-FR" dirty="0" smtClean="0">
                <a:solidFill>
                  <a:srgbClr val="0070C0"/>
                </a:solidFill>
              </a:rPr>
              <a:t> </a:t>
            </a:r>
            <a:r>
              <a:rPr lang="fr-FR" dirty="0" err="1">
                <a:solidFill>
                  <a:srgbClr val="0070C0"/>
                </a:solidFill>
              </a:rPr>
              <a:t>insererEtudiant</a:t>
            </a:r>
            <a:r>
              <a:rPr lang="fr-FR" dirty="0">
                <a:solidFill>
                  <a:srgbClr val="0070C0"/>
                </a:solidFill>
              </a:rPr>
              <a:t>($</a:t>
            </a:r>
            <a:r>
              <a:rPr lang="fr-FR" dirty="0" err="1">
                <a:solidFill>
                  <a:srgbClr val="0070C0"/>
                </a:solidFill>
              </a:rPr>
              <a:t>arraydonnees</a:t>
            </a:r>
            <a:r>
              <a:rPr lang="fr-FR" dirty="0">
                <a:solidFill>
                  <a:srgbClr val="0070C0"/>
                </a:solidFill>
              </a:rPr>
              <a:t>) {   </a:t>
            </a:r>
          </a:p>
          <a:p>
            <a:pPr marL="0" indent="0">
              <a:lnSpc>
                <a:spcPct val="100000"/>
              </a:lnSpc>
              <a:buClr>
                <a:srgbClr val="94B6D2">
                  <a:lumMod val="75000"/>
                </a:srgbClr>
              </a:buClr>
              <a:buNone/>
            </a:pPr>
            <a:r>
              <a:rPr lang="fr-FR" dirty="0">
                <a:solidFill>
                  <a:srgbClr val="0070C0"/>
                </a:solidFill>
              </a:rPr>
              <a:t>    </a:t>
            </a:r>
            <a:r>
              <a:rPr lang="en-US" dirty="0">
                <a:solidFill>
                  <a:srgbClr val="0070C0"/>
                </a:solidFill>
              </a:rPr>
              <a:t>                 $query = "INSERT INTO </a:t>
            </a:r>
            <a:r>
              <a:rPr lang="en-US" dirty="0" err="1">
                <a:solidFill>
                  <a:srgbClr val="0070C0"/>
                </a:solidFill>
              </a:rPr>
              <a:t>etudiant</a:t>
            </a:r>
            <a:r>
              <a:rPr lang="en-US" dirty="0">
                <a:solidFill>
                  <a:srgbClr val="0070C0"/>
                </a:solidFill>
              </a:rPr>
              <a:t> (name, age) 		VALUES  ('$name', '$age</a:t>
            </a:r>
            <a:r>
              <a:rPr lang="en-US" dirty="0" smtClean="0">
                <a:solidFill>
                  <a:srgbClr val="0070C0"/>
                </a:solidFill>
              </a:rPr>
              <a:t>')";</a:t>
            </a:r>
            <a:r>
              <a:rPr lang="fr-FR" dirty="0" smtClean="0">
                <a:solidFill>
                  <a:srgbClr val="0070C0"/>
                </a:solidFill>
              </a:rPr>
              <a:t> </a:t>
            </a:r>
            <a:r>
              <a:rPr lang="fr-FR" dirty="0">
                <a:solidFill>
                  <a:srgbClr val="0070C0"/>
                </a:solidFill>
              </a:rPr>
              <a:t>}</a:t>
            </a:r>
          </a:p>
          <a:p>
            <a:r>
              <a:rPr lang="fr-FR" u="sng" dirty="0" smtClean="0"/>
              <a:t>Read &gt;&gt;Select </a:t>
            </a:r>
            <a:r>
              <a:rPr lang="fr-FR" u="sng" dirty="0"/>
              <a:t>:</a:t>
            </a:r>
          </a:p>
          <a:p>
            <a:pPr marL="0" lvl="0" indent="0">
              <a:buClr>
                <a:srgbClr val="94B6D2">
                  <a:lumMod val="75000"/>
                </a:srgbClr>
              </a:buClr>
              <a:buNone/>
            </a:pPr>
            <a:r>
              <a:rPr lang="fr-FR" sz="1200" dirty="0" smtClean="0">
                <a:solidFill>
                  <a:prstClr val="black"/>
                </a:solidFill>
              </a:rPr>
              <a:t>	</a:t>
            </a:r>
            <a:r>
              <a:rPr lang="fr-FR" dirty="0" smtClean="0">
                <a:solidFill>
                  <a:prstClr val="black"/>
                </a:solidFill>
              </a:rPr>
              <a:t>      </a:t>
            </a:r>
            <a:r>
              <a:rPr lang="fr-FR" dirty="0" err="1" smtClean="0">
                <a:solidFill>
                  <a:srgbClr val="0070C0"/>
                </a:solidFill>
              </a:rPr>
              <a:t>function</a:t>
            </a:r>
            <a:r>
              <a:rPr lang="fr-FR" dirty="0" smtClean="0">
                <a:solidFill>
                  <a:srgbClr val="0070C0"/>
                </a:solidFill>
              </a:rPr>
              <a:t> </a:t>
            </a:r>
            <a:r>
              <a:rPr lang="fr-FR" dirty="0" err="1" smtClean="0">
                <a:solidFill>
                  <a:srgbClr val="0070C0"/>
                </a:solidFill>
              </a:rPr>
              <a:t>SelectEtudiant</a:t>
            </a:r>
            <a:r>
              <a:rPr lang="fr-FR" dirty="0" smtClean="0">
                <a:solidFill>
                  <a:srgbClr val="0070C0"/>
                </a:solidFill>
              </a:rPr>
              <a:t>() </a:t>
            </a:r>
            <a:r>
              <a:rPr lang="fr-FR" sz="1800" dirty="0">
                <a:solidFill>
                  <a:srgbClr val="0070C0"/>
                </a:solidFill>
              </a:rPr>
              <a:t>{   </a:t>
            </a:r>
          </a:p>
          <a:p>
            <a:pPr marL="0" lvl="0" indent="0">
              <a:buClr>
                <a:srgbClr val="94B6D2">
                  <a:lumMod val="75000"/>
                </a:srgbClr>
              </a:buClr>
              <a:buNone/>
            </a:pPr>
            <a:r>
              <a:rPr lang="fr-FR" sz="1800" dirty="0">
                <a:solidFill>
                  <a:srgbClr val="0070C0"/>
                </a:solidFill>
              </a:rPr>
              <a:t>    </a:t>
            </a:r>
            <a:r>
              <a:rPr lang="en-US" sz="1800" dirty="0">
                <a:solidFill>
                  <a:srgbClr val="0070C0"/>
                </a:solidFill>
              </a:rPr>
              <a:t>                      $query = </a:t>
            </a:r>
            <a:r>
              <a:rPr lang="en-US" sz="1800" dirty="0" smtClean="0">
                <a:solidFill>
                  <a:srgbClr val="0070C0"/>
                </a:solidFill>
              </a:rPr>
              <a:t>“Select * from </a:t>
            </a:r>
            <a:r>
              <a:rPr lang="en-US" sz="1800" dirty="0" err="1" smtClean="0">
                <a:solidFill>
                  <a:srgbClr val="0070C0"/>
                </a:solidFill>
              </a:rPr>
              <a:t>etudiant</a:t>
            </a:r>
            <a:r>
              <a:rPr lang="en-US" sz="1800" dirty="0" smtClean="0">
                <a:solidFill>
                  <a:srgbClr val="0070C0"/>
                </a:solidFill>
              </a:rPr>
              <a:t>";</a:t>
            </a:r>
            <a:r>
              <a:rPr lang="fr-FR" sz="1800" dirty="0" smtClean="0">
                <a:solidFill>
                  <a:srgbClr val="0070C0"/>
                </a:solidFill>
              </a:rPr>
              <a:t>    }</a:t>
            </a:r>
            <a:endParaRPr lang="fr-FR" sz="3200" dirty="0" smtClean="0">
              <a:solidFill>
                <a:srgbClr val="0070C0"/>
              </a:solidFill>
            </a:endParaRPr>
          </a:p>
          <a:p>
            <a:r>
              <a:rPr lang="fr-FR" u="sng" dirty="0" smtClean="0"/>
              <a:t>Update  :</a:t>
            </a:r>
          </a:p>
          <a:p>
            <a:pPr marL="0" indent="0">
              <a:buNone/>
            </a:pPr>
            <a:r>
              <a:rPr lang="fr-FR" dirty="0" smtClean="0">
                <a:solidFill>
                  <a:prstClr val="black"/>
                </a:solidFill>
              </a:rPr>
              <a:t>  	      </a:t>
            </a:r>
            <a:r>
              <a:rPr lang="fr-FR" dirty="0" err="1" smtClean="0">
                <a:solidFill>
                  <a:srgbClr val="0070C0"/>
                </a:solidFill>
              </a:rPr>
              <a:t>function</a:t>
            </a:r>
            <a:r>
              <a:rPr lang="fr-FR" dirty="0" smtClean="0">
                <a:solidFill>
                  <a:srgbClr val="0070C0"/>
                </a:solidFill>
              </a:rPr>
              <a:t> </a:t>
            </a:r>
            <a:r>
              <a:rPr lang="fr-FR" dirty="0" err="1" smtClean="0">
                <a:solidFill>
                  <a:srgbClr val="0070C0"/>
                </a:solidFill>
              </a:rPr>
              <a:t>UpdateEtudiant</a:t>
            </a:r>
            <a:r>
              <a:rPr lang="fr-FR" dirty="0">
                <a:solidFill>
                  <a:srgbClr val="0070C0"/>
                </a:solidFill>
              </a:rPr>
              <a:t>() { </a:t>
            </a:r>
            <a:endParaRPr lang="fr-FR" u="sng" dirty="0"/>
          </a:p>
          <a:p>
            <a:pPr marL="0" indent="0">
              <a:buClr>
                <a:srgbClr val="94B6D2">
                  <a:lumMod val="75000"/>
                </a:srgbClr>
              </a:buClr>
              <a:buNone/>
            </a:pPr>
            <a:r>
              <a:rPr lang="fr-FR" sz="1200" dirty="0">
                <a:solidFill>
                  <a:prstClr val="black"/>
                </a:solidFill>
              </a:rPr>
              <a:t> </a:t>
            </a:r>
            <a:r>
              <a:rPr lang="fr-FR" sz="1200" dirty="0" smtClean="0">
                <a:solidFill>
                  <a:prstClr val="black"/>
                </a:solidFill>
              </a:rPr>
              <a:t>	</a:t>
            </a:r>
            <a:r>
              <a:rPr lang="fr-FR" sz="1800" dirty="0">
                <a:solidFill>
                  <a:srgbClr val="0070C0"/>
                </a:solidFill>
              </a:rPr>
              <a:t> </a:t>
            </a:r>
            <a:r>
              <a:rPr lang="fr-FR" sz="1800" dirty="0" smtClean="0">
                <a:solidFill>
                  <a:srgbClr val="0070C0"/>
                </a:solidFill>
              </a:rPr>
              <a:t>	</a:t>
            </a:r>
            <a:r>
              <a:rPr lang="en-US" sz="1800" dirty="0" smtClean="0">
                <a:solidFill>
                  <a:srgbClr val="0070C0"/>
                </a:solidFill>
              </a:rPr>
              <a:t> </a:t>
            </a:r>
            <a:r>
              <a:rPr lang="en-US" sz="1800" dirty="0">
                <a:solidFill>
                  <a:srgbClr val="0070C0"/>
                </a:solidFill>
              </a:rPr>
              <a:t>$query = "UPDATE </a:t>
            </a:r>
            <a:r>
              <a:rPr lang="en-US" sz="1800" dirty="0" err="1">
                <a:solidFill>
                  <a:srgbClr val="0070C0"/>
                </a:solidFill>
              </a:rPr>
              <a:t>etudiant</a:t>
            </a:r>
            <a:r>
              <a:rPr lang="en-US" sz="1800" dirty="0">
                <a:solidFill>
                  <a:srgbClr val="0070C0"/>
                </a:solidFill>
              </a:rPr>
              <a:t> SET name = '$name', </a:t>
            </a:r>
            <a:r>
              <a:rPr lang="en-US" sz="1800" dirty="0" smtClean="0">
                <a:solidFill>
                  <a:srgbClr val="0070C0"/>
                </a:solidFill>
              </a:rPr>
              <a:t> 			   age </a:t>
            </a:r>
            <a:r>
              <a:rPr lang="en-US" sz="1800" dirty="0">
                <a:solidFill>
                  <a:srgbClr val="0070C0"/>
                </a:solidFill>
              </a:rPr>
              <a:t>= </a:t>
            </a:r>
            <a:r>
              <a:rPr lang="en-US" sz="1800" dirty="0" smtClean="0">
                <a:solidFill>
                  <a:srgbClr val="0070C0"/>
                </a:solidFill>
              </a:rPr>
              <a:t>‘$</a:t>
            </a:r>
            <a:r>
              <a:rPr lang="en-US" sz="1800" dirty="0">
                <a:solidFill>
                  <a:srgbClr val="0070C0"/>
                </a:solidFill>
              </a:rPr>
              <a:t>age' WHERE id = '$id</a:t>
            </a:r>
            <a:r>
              <a:rPr lang="en-US" sz="1800" dirty="0" smtClean="0">
                <a:solidFill>
                  <a:srgbClr val="0070C0"/>
                </a:solidFill>
              </a:rPr>
              <a:t>'"; }</a:t>
            </a:r>
            <a:endParaRPr lang="fr-FR" sz="1800" dirty="0">
              <a:solidFill>
                <a:srgbClr val="0070C0"/>
              </a:solidFill>
            </a:endParaRPr>
          </a:p>
          <a:p>
            <a:pPr lvl="0">
              <a:buClr>
                <a:srgbClr val="94B6D2">
                  <a:lumMod val="75000"/>
                </a:srgbClr>
              </a:buClr>
            </a:pPr>
            <a:r>
              <a:rPr lang="fr-FR" u="sng" dirty="0" err="1" smtClean="0"/>
              <a:t>Delete</a:t>
            </a:r>
            <a:r>
              <a:rPr lang="fr-FR" u="sng" dirty="0" smtClean="0"/>
              <a:t> </a:t>
            </a:r>
            <a:r>
              <a:rPr lang="fr-FR" u="sng" dirty="0"/>
              <a:t>:</a:t>
            </a:r>
          </a:p>
          <a:p>
            <a:pPr marL="0" lvl="0" indent="0">
              <a:buClr>
                <a:srgbClr val="94B6D2">
                  <a:lumMod val="75000"/>
                </a:srgbClr>
              </a:buClr>
              <a:buNone/>
            </a:pPr>
            <a:r>
              <a:rPr lang="fr-FR" dirty="0">
                <a:solidFill>
                  <a:prstClr val="black"/>
                </a:solidFill>
              </a:rPr>
              <a:t>            </a:t>
            </a:r>
            <a:r>
              <a:rPr lang="fr-FR" sz="1800" dirty="0" err="1">
                <a:solidFill>
                  <a:srgbClr val="0070C0"/>
                </a:solidFill>
              </a:rPr>
              <a:t>function</a:t>
            </a:r>
            <a:r>
              <a:rPr lang="fr-FR" sz="1800" dirty="0">
                <a:solidFill>
                  <a:srgbClr val="0070C0"/>
                </a:solidFill>
              </a:rPr>
              <a:t> </a:t>
            </a:r>
            <a:r>
              <a:rPr lang="fr-FR" sz="1800" dirty="0" err="1">
                <a:solidFill>
                  <a:srgbClr val="0070C0"/>
                </a:solidFill>
              </a:rPr>
              <a:t>DeleteEtudiant</a:t>
            </a:r>
            <a:r>
              <a:rPr lang="fr-FR" sz="1800" dirty="0">
                <a:solidFill>
                  <a:srgbClr val="0070C0"/>
                </a:solidFill>
              </a:rPr>
              <a:t>() {  </a:t>
            </a:r>
          </a:p>
          <a:p>
            <a:pPr marL="0" lvl="0" indent="0">
              <a:buClr>
                <a:srgbClr val="94B6D2">
                  <a:lumMod val="75000"/>
                </a:srgbClr>
              </a:buClr>
              <a:buNone/>
            </a:pPr>
            <a:r>
              <a:rPr lang="fr-FR" sz="1800" dirty="0">
                <a:solidFill>
                  <a:srgbClr val="0070C0"/>
                </a:solidFill>
              </a:rPr>
              <a:t>	</a:t>
            </a:r>
            <a:r>
              <a:rPr lang="en-US" sz="1800" dirty="0">
                <a:solidFill>
                  <a:srgbClr val="0070C0"/>
                </a:solidFill>
              </a:rPr>
              <a:t>  $query = "DELETE from </a:t>
            </a:r>
            <a:r>
              <a:rPr lang="en-US" sz="1800" dirty="0" err="1">
                <a:solidFill>
                  <a:srgbClr val="0070C0"/>
                </a:solidFill>
              </a:rPr>
              <a:t>etudiant</a:t>
            </a:r>
            <a:r>
              <a:rPr lang="en-US" sz="1800" dirty="0">
                <a:solidFill>
                  <a:srgbClr val="0070C0"/>
                </a:solidFill>
              </a:rPr>
              <a:t> where id ='$id'";</a:t>
            </a:r>
          </a:p>
          <a:p>
            <a:pPr marL="0" lvl="0" indent="0">
              <a:buClr>
                <a:srgbClr val="94B6D2">
                  <a:lumMod val="75000"/>
                </a:srgbClr>
              </a:buClr>
              <a:buNone/>
            </a:pPr>
            <a:r>
              <a:rPr lang="fr-FR" sz="1800" dirty="0">
                <a:solidFill>
                  <a:srgbClr val="0070C0"/>
                </a:solidFill>
              </a:rPr>
              <a:t>                    }</a:t>
            </a:r>
          </a:p>
          <a:p>
            <a:endParaRPr lang="fr-FR" dirty="0" smtClean="0"/>
          </a:p>
          <a:p>
            <a:pPr marL="0" indent="0">
              <a:buNone/>
            </a:pPr>
            <a:endParaRPr lang="fr-FR" dirty="0"/>
          </a:p>
        </p:txBody>
      </p:sp>
      <p:sp>
        <p:nvSpPr>
          <p:cNvPr id="4" name="Espace réservé du texte 3"/>
          <p:cNvSpPr>
            <a:spLocks noGrp="1"/>
          </p:cNvSpPr>
          <p:nvPr>
            <p:ph type="body" sz="half" idx="2"/>
          </p:nvPr>
        </p:nvSpPr>
        <p:spPr>
          <a:xfrm>
            <a:off x="8549640" y="2437638"/>
            <a:ext cx="3200400" cy="431800"/>
          </a:xfrm>
        </p:spPr>
        <p:txBody>
          <a:bodyPr>
            <a:normAutofit/>
          </a:bodyPr>
          <a:lstStyle/>
          <a:p>
            <a:r>
              <a:rPr lang="fr-FR" b="1" dirty="0" smtClean="0"/>
              <a:t>CRUD en Base de </a:t>
            </a:r>
            <a:r>
              <a:rPr lang="fr-FR" b="1" dirty="0" err="1" smtClean="0"/>
              <a:t>donnee</a:t>
            </a:r>
            <a:r>
              <a:rPr lang="fr-FR" b="1" dirty="0" smtClean="0"/>
              <a:t> </a:t>
            </a:r>
          </a:p>
          <a:p>
            <a:endParaRPr lang="fr-FR" dirty="0"/>
          </a:p>
        </p:txBody>
      </p:sp>
      <p:pic>
        <p:nvPicPr>
          <p:cNvPr id="5" name="Image 4"/>
          <p:cNvPicPr>
            <a:picLocks noChangeAspect="1"/>
          </p:cNvPicPr>
          <p:nvPr/>
        </p:nvPicPr>
        <p:blipFill>
          <a:blip r:embed="rId2"/>
          <a:stretch>
            <a:fillRect/>
          </a:stretch>
        </p:blipFill>
        <p:spPr>
          <a:xfrm>
            <a:off x="8463280" y="2951988"/>
            <a:ext cx="3525520" cy="2754312"/>
          </a:xfrm>
          <a:prstGeom prst="rect">
            <a:avLst/>
          </a:prstGeom>
        </p:spPr>
      </p:pic>
    </p:spTree>
    <p:extLst>
      <p:ext uri="{BB962C8B-B14F-4D97-AF65-F5344CB8AC3E}">
        <p14:creationId xmlns:p14="http://schemas.microsoft.com/office/powerpoint/2010/main" val="3826828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Introduction aux API REST CRUD</a:t>
            </a:r>
            <a:endParaRPr lang="fr-FR" dirty="0"/>
          </a:p>
        </p:txBody>
      </p:sp>
      <p:sp>
        <p:nvSpPr>
          <p:cNvPr id="3" name="Espace réservé du contenu 2"/>
          <p:cNvSpPr>
            <a:spLocks noGrp="1"/>
          </p:cNvSpPr>
          <p:nvPr>
            <p:ph idx="1"/>
          </p:nvPr>
        </p:nvSpPr>
        <p:spPr/>
        <p:txBody>
          <a:bodyPr>
            <a:normAutofit/>
          </a:bodyPr>
          <a:lstStyle/>
          <a:p>
            <a:r>
              <a:rPr lang="fr-FR" dirty="0"/>
              <a:t>Qu'est-ce qu'une API REST </a:t>
            </a:r>
            <a:r>
              <a:rPr lang="fr-FR" dirty="0" smtClean="0"/>
              <a:t>?</a:t>
            </a:r>
          </a:p>
          <a:p>
            <a:endParaRPr lang="fr-FR" dirty="0" smtClean="0"/>
          </a:p>
          <a:p>
            <a:endParaRPr lang="fr-FR" dirty="0"/>
          </a:p>
          <a:p>
            <a:endParaRPr lang="fr-FR" dirty="0" smtClean="0"/>
          </a:p>
          <a:p>
            <a:endParaRPr lang="fr-FR" dirty="0"/>
          </a:p>
          <a:p>
            <a:endParaRPr lang="fr-FR" dirty="0" smtClean="0"/>
          </a:p>
          <a:p>
            <a:endParaRPr lang="fr-FR" dirty="0"/>
          </a:p>
          <a:p>
            <a:endParaRPr lang="fr-FR" dirty="0"/>
          </a:p>
          <a:p>
            <a:endParaRPr lang="fr-FR" dirty="0"/>
          </a:p>
          <a:p>
            <a:pPr marL="0" indent="0">
              <a:buNone/>
            </a:pPr>
            <a:endParaRPr lang="fr-FR" dirty="0"/>
          </a:p>
        </p:txBody>
      </p:sp>
      <p:sp>
        <p:nvSpPr>
          <p:cNvPr id="4" name="Espace réservé du texte 3"/>
          <p:cNvSpPr>
            <a:spLocks noGrp="1"/>
          </p:cNvSpPr>
          <p:nvPr>
            <p:ph type="body" sz="half" idx="2"/>
          </p:nvPr>
        </p:nvSpPr>
        <p:spPr/>
        <p:txBody>
          <a:bodyPr/>
          <a:lstStyle/>
          <a:p>
            <a:endParaRPr lang="fr-FR"/>
          </a:p>
        </p:txBody>
      </p:sp>
      <p:pic>
        <p:nvPicPr>
          <p:cNvPr id="1028" name="Picture 4" descr="What is a REST API (RESTful API)? Understanding the basics | ToolsQ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91" y="1379339"/>
            <a:ext cx="7641513" cy="484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321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mtClean="0"/>
              <a:t>Les principaux principes de REST</a:t>
            </a:r>
            <a:endParaRPr lang="fr-FR" dirty="0"/>
          </a:p>
        </p:txBody>
      </p:sp>
      <p:sp>
        <p:nvSpPr>
          <p:cNvPr id="3" name="Espace réservé du contenu 2"/>
          <p:cNvSpPr>
            <a:spLocks noGrp="1"/>
          </p:cNvSpPr>
          <p:nvPr>
            <p:ph idx="1"/>
          </p:nvPr>
        </p:nvSpPr>
        <p:spPr/>
        <p:txBody>
          <a:bodyPr>
            <a:normAutofit/>
          </a:bodyPr>
          <a:lstStyle/>
          <a:p>
            <a:r>
              <a:rPr lang="fr-FR" dirty="0" smtClean="0"/>
              <a:t>Ressources : Les données sont représentées comme des ressources, qui peuvent être des objets, des documents ou d'autres types de données.</a:t>
            </a:r>
          </a:p>
          <a:p>
            <a:r>
              <a:rPr lang="fr-FR" dirty="0" smtClean="0"/>
              <a:t>URI (Uniform Resource Identifier) : Chaque ressource est identifiée par une URI unique qui permet de la localiser.</a:t>
            </a:r>
          </a:p>
          <a:p>
            <a:r>
              <a:rPr lang="fr-FR" dirty="0" smtClean="0"/>
              <a:t>Méthodes HTTP : Les opérations sur les ressources sont définies par les méthodes HTTP standard, notamment GET (pour récupérer des données), POST (pour créer de nouvelles ressources), PUT (pour mettre à jour des ressources existantes) et DELETE (pour supprimer des ressources).</a:t>
            </a:r>
          </a:p>
          <a:p>
            <a:r>
              <a:rPr lang="fr-FR" dirty="0" smtClean="0"/>
              <a:t>Représentation des données : Les données sont représentées dans un format standard tel que JSON ou XML, ce qui permet une communication facile entre les différents systèmes.</a:t>
            </a:r>
          </a:p>
          <a:p>
            <a:endParaRPr lang="fr-FR" dirty="0"/>
          </a:p>
        </p:txBody>
      </p:sp>
      <p:sp>
        <p:nvSpPr>
          <p:cNvPr id="6" name="Espace réservé du texte 5"/>
          <p:cNvSpPr>
            <a:spLocks noGrp="1"/>
          </p:cNvSpPr>
          <p:nvPr>
            <p:ph type="body" sz="half" idx="2"/>
          </p:nvPr>
        </p:nvSpPr>
        <p:spPr/>
        <p:txBody>
          <a:bodyPr>
            <a:normAutofit/>
          </a:bodyPr>
          <a:lstStyle/>
          <a:p>
            <a:pPr marL="342900" indent="-342900">
              <a:buFont typeface="Wingdings" panose="05000000000000000000" pitchFamily="2" charset="2"/>
              <a:buChar char="Ø"/>
            </a:pPr>
            <a:r>
              <a:rPr lang="fr-FR" sz="2400" dirty="0" smtClean="0"/>
              <a:t>RESSOURCES</a:t>
            </a:r>
          </a:p>
          <a:p>
            <a:pPr marL="342900" indent="-342900">
              <a:buFont typeface="Wingdings" panose="05000000000000000000" pitchFamily="2" charset="2"/>
              <a:buChar char="Ø"/>
            </a:pPr>
            <a:r>
              <a:rPr lang="fr-FR" sz="2400" dirty="0" smtClean="0"/>
              <a:t>URI</a:t>
            </a:r>
            <a:br>
              <a:rPr lang="fr-FR" sz="2400" dirty="0" smtClean="0"/>
            </a:br>
            <a:endParaRPr lang="fr-FR" sz="2400" dirty="0" smtClean="0"/>
          </a:p>
          <a:p>
            <a:pPr marL="342900" indent="-342900">
              <a:buFont typeface="Wingdings" panose="05000000000000000000" pitchFamily="2" charset="2"/>
              <a:buChar char="Ø"/>
            </a:pPr>
            <a:r>
              <a:rPr lang="fr-FR" sz="2400" dirty="0" smtClean="0"/>
              <a:t>METHODES HTTP</a:t>
            </a:r>
          </a:p>
          <a:p>
            <a:pPr marL="342900" indent="-342900">
              <a:buFont typeface="Wingdings" panose="05000000000000000000" pitchFamily="2" charset="2"/>
              <a:buChar char="Ø"/>
            </a:pPr>
            <a:endParaRPr lang="fr-FR" sz="2400" dirty="0" smtClean="0"/>
          </a:p>
          <a:p>
            <a:pPr marL="342900" indent="-342900">
              <a:buFont typeface="Wingdings" panose="05000000000000000000" pitchFamily="2" charset="2"/>
              <a:buChar char="Ø"/>
            </a:pPr>
            <a:r>
              <a:rPr lang="fr-FR" sz="2400" dirty="0" smtClean="0"/>
              <a:t>REPRESENTATION DES DONNEE </a:t>
            </a:r>
            <a:endParaRPr lang="fr-FR" sz="2400" dirty="0"/>
          </a:p>
        </p:txBody>
      </p:sp>
    </p:spTree>
    <p:extLst>
      <p:ext uri="{BB962C8B-B14F-4D97-AF65-F5344CB8AC3E}">
        <p14:creationId xmlns:p14="http://schemas.microsoft.com/office/powerpoint/2010/main" val="57034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63940" y="685800"/>
            <a:ext cx="3200400" cy="603885"/>
          </a:xfrm>
        </p:spPr>
        <p:txBody>
          <a:bodyPr/>
          <a:lstStyle/>
          <a:p>
            <a:r>
              <a:rPr lang="fr-FR" b="1" dirty="0" smtClean="0"/>
              <a:t>Projet  </a:t>
            </a:r>
            <a:endParaRPr lang="fr-FR" dirty="0"/>
          </a:p>
        </p:txBody>
      </p:sp>
      <p:sp>
        <p:nvSpPr>
          <p:cNvPr id="3" name="Espace réservé du contenu 2"/>
          <p:cNvSpPr>
            <a:spLocks noGrp="1"/>
          </p:cNvSpPr>
          <p:nvPr>
            <p:ph idx="1"/>
          </p:nvPr>
        </p:nvSpPr>
        <p:spPr>
          <a:xfrm>
            <a:off x="365613" y="2629639"/>
            <a:ext cx="3552825" cy="599395"/>
          </a:xfrm>
        </p:spPr>
        <p:txBody>
          <a:bodyPr>
            <a:normAutofit/>
          </a:bodyPr>
          <a:lstStyle/>
          <a:p>
            <a:pPr marL="0" indent="0">
              <a:buNone/>
            </a:pPr>
            <a:r>
              <a:rPr lang="fr-FR" u="sng" dirty="0">
                <a:solidFill>
                  <a:srgbClr val="0070C0"/>
                </a:solidFill>
              </a:rPr>
              <a:t>Arborescence des </a:t>
            </a:r>
            <a:r>
              <a:rPr lang="fr-FR" u="sng" dirty="0">
                <a:solidFill>
                  <a:srgbClr val="0070C0"/>
                </a:solidFill>
              </a:rPr>
              <a:t>fichiers : </a:t>
            </a:r>
            <a:endParaRPr lang="fr-FR" u="sng" dirty="0">
              <a:solidFill>
                <a:srgbClr val="0070C0"/>
              </a:solidFill>
            </a:endParaRPr>
          </a:p>
        </p:txBody>
      </p:sp>
      <p:sp>
        <p:nvSpPr>
          <p:cNvPr id="8" name="Espace réservé du texte 7"/>
          <p:cNvSpPr>
            <a:spLocks noGrp="1"/>
          </p:cNvSpPr>
          <p:nvPr>
            <p:ph type="body" sz="half" idx="2"/>
          </p:nvPr>
        </p:nvSpPr>
        <p:spPr>
          <a:xfrm>
            <a:off x="8568690" y="1625577"/>
            <a:ext cx="3200400" cy="3291840"/>
          </a:xfrm>
        </p:spPr>
        <p:txBody>
          <a:bodyPr>
            <a:noAutofit/>
          </a:bodyPr>
          <a:lstStyle/>
          <a:p>
            <a:r>
              <a:rPr lang="fr-FR" sz="2000" b="1" dirty="0"/>
              <a:t>"Le projet </a:t>
            </a:r>
            <a:r>
              <a:rPr lang="fr-FR" sz="2000" b="1" dirty="0" err="1"/>
              <a:t>demo</a:t>
            </a:r>
            <a:r>
              <a:rPr lang="fr-FR" sz="2000" b="1" dirty="0"/>
              <a:t> est une application qui illustre le fonctionnement des opérations CRUD (</a:t>
            </a:r>
            <a:r>
              <a:rPr lang="fr-FR" sz="2000" b="1" dirty="0" err="1"/>
              <a:t>Create</a:t>
            </a:r>
            <a:r>
              <a:rPr lang="fr-FR" sz="2000" b="1" dirty="0"/>
              <a:t>, Read, Update, </a:t>
            </a:r>
            <a:r>
              <a:rPr lang="fr-FR" sz="2000" b="1" dirty="0" err="1"/>
              <a:t>Delete</a:t>
            </a:r>
            <a:r>
              <a:rPr lang="fr-FR" sz="2000" b="1" dirty="0"/>
              <a:t>) à travers une API (Interface de Programmation d'Applications) en PHP. Il permet d'ajouter, de lire, de mettre à jour et de supprimer des étudiants de la base de données, en utilisant des requêtes HTTP."</a:t>
            </a:r>
            <a:endParaRPr lang="fr-FR" sz="2000" b="1" dirty="0" smtClean="0"/>
          </a:p>
        </p:txBody>
      </p:sp>
      <p:pic>
        <p:nvPicPr>
          <p:cNvPr id="4" name="Image 3"/>
          <p:cNvPicPr>
            <a:picLocks noChangeAspect="1"/>
          </p:cNvPicPr>
          <p:nvPr/>
        </p:nvPicPr>
        <p:blipFill>
          <a:blip r:embed="rId2"/>
          <a:stretch>
            <a:fillRect/>
          </a:stretch>
        </p:blipFill>
        <p:spPr>
          <a:xfrm>
            <a:off x="1017977" y="3150469"/>
            <a:ext cx="2248095" cy="2956816"/>
          </a:xfrm>
          <a:prstGeom prst="rect">
            <a:avLst/>
          </a:prstGeom>
        </p:spPr>
      </p:pic>
      <p:pic>
        <p:nvPicPr>
          <p:cNvPr id="5" name="Image 4"/>
          <p:cNvPicPr>
            <a:picLocks noChangeAspect="1"/>
          </p:cNvPicPr>
          <p:nvPr/>
        </p:nvPicPr>
        <p:blipFill>
          <a:blip r:embed="rId3"/>
          <a:stretch>
            <a:fillRect/>
          </a:stretch>
        </p:blipFill>
        <p:spPr>
          <a:xfrm>
            <a:off x="4275376" y="417623"/>
            <a:ext cx="1691787" cy="434378"/>
          </a:xfrm>
          <a:prstGeom prst="rect">
            <a:avLst/>
          </a:prstGeom>
        </p:spPr>
      </p:pic>
      <p:sp>
        <p:nvSpPr>
          <p:cNvPr id="6" name="Rectangle 5"/>
          <p:cNvSpPr/>
          <p:nvPr/>
        </p:nvSpPr>
        <p:spPr>
          <a:xfrm>
            <a:off x="365613" y="1159045"/>
            <a:ext cx="6096000" cy="1200329"/>
          </a:xfrm>
          <a:prstGeom prst="rect">
            <a:avLst/>
          </a:prstGeom>
        </p:spPr>
        <p:txBody>
          <a:bodyPr>
            <a:spAutoFit/>
          </a:bodyPr>
          <a:lstStyle/>
          <a:p>
            <a:pPr>
              <a:buFont typeface="+mj-lt"/>
              <a:buAutoNum type="arabicPeriod"/>
            </a:pPr>
            <a:r>
              <a:rPr lang="fr-FR" b="1" dirty="0" err="1">
                <a:solidFill>
                  <a:srgbClr val="0D0D0D"/>
                </a:solidFill>
                <a:latin typeface="Söhne"/>
              </a:rPr>
              <a:t>Postman</a:t>
            </a:r>
            <a:r>
              <a:rPr lang="fr-FR" dirty="0">
                <a:solidFill>
                  <a:srgbClr val="0D0D0D"/>
                </a:solidFill>
                <a:latin typeface="Söhne"/>
              </a:rPr>
              <a:t> </a:t>
            </a:r>
            <a:endParaRPr lang="fr-FR" dirty="0" smtClean="0">
              <a:solidFill>
                <a:srgbClr val="0D0D0D"/>
              </a:solidFill>
              <a:latin typeface="Söhne"/>
            </a:endParaRPr>
          </a:p>
          <a:p>
            <a:pPr>
              <a:buFont typeface="+mj-lt"/>
              <a:buAutoNum type="arabicPeriod"/>
            </a:pPr>
            <a:r>
              <a:rPr lang="fr-FR" b="1" dirty="0" smtClean="0">
                <a:solidFill>
                  <a:srgbClr val="0D0D0D"/>
                </a:solidFill>
                <a:latin typeface="Söhne"/>
              </a:rPr>
              <a:t>Éditeur </a:t>
            </a:r>
            <a:r>
              <a:rPr lang="fr-FR" b="1" dirty="0">
                <a:solidFill>
                  <a:srgbClr val="0D0D0D"/>
                </a:solidFill>
                <a:latin typeface="Söhne"/>
              </a:rPr>
              <a:t>de texte</a:t>
            </a:r>
            <a:r>
              <a:rPr lang="fr-FR" dirty="0">
                <a:solidFill>
                  <a:srgbClr val="0D0D0D"/>
                </a:solidFill>
                <a:latin typeface="Söhne"/>
              </a:rPr>
              <a:t> </a:t>
            </a:r>
            <a:r>
              <a:rPr lang="fr-FR" b="1" dirty="0">
                <a:solidFill>
                  <a:srgbClr val="0D0D0D"/>
                </a:solidFill>
                <a:latin typeface="Söhne"/>
              </a:rPr>
              <a:t>: </a:t>
            </a:r>
            <a:r>
              <a:rPr lang="fr-FR" b="1" dirty="0" smtClean="0">
                <a:solidFill>
                  <a:srgbClr val="0D0D0D"/>
                </a:solidFill>
                <a:latin typeface="Söhne"/>
              </a:rPr>
              <a:t>VS</a:t>
            </a:r>
          </a:p>
          <a:p>
            <a:pPr>
              <a:buFont typeface="+mj-lt"/>
              <a:buAutoNum type="arabicPeriod"/>
            </a:pPr>
            <a:r>
              <a:rPr lang="fr-FR" b="1" dirty="0">
                <a:solidFill>
                  <a:srgbClr val="0D0D0D"/>
                </a:solidFill>
                <a:latin typeface="Söhne"/>
              </a:rPr>
              <a:t>Navigateur </a:t>
            </a:r>
          </a:p>
          <a:p>
            <a:pPr>
              <a:buFont typeface="+mj-lt"/>
              <a:buAutoNum type="arabicPeriod"/>
            </a:pPr>
            <a:r>
              <a:rPr lang="fr-FR" b="1" dirty="0" smtClean="0">
                <a:solidFill>
                  <a:srgbClr val="0D0D0D"/>
                </a:solidFill>
                <a:latin typeface="Söhne"/>
              </a:rPr>
              <a:t>Environnement </a:t>
            </a:r>
            <a:r>
              <a:rPr lang="fr-FR" b="1" dirty="0">
                <a:solidFill>
                  <a:srgbClr val="0D0D0D"/>
                </a:solidFill>
                <a:latin typeface="Söhne"/>
              </a:rPr>
              <a:t>de développement </a:t>
            </a:r>
            <a:r>
              <a:rPr lang="fr-FR" b="1" dirty="0" smtClean="0">
                <a:solidFill>
                  <a:srgbClr val="0D0D0D"/>
                </a:solidFill>
                <a:latin typeface="Söhne"/>
              </a:rPr>
              <a:t>local :</a:t>
            </a:r>
            <a:r>
              <a:rPr lang="fr-FR" b="1" dirty="0" err="1" smtClean="0">
                <a:solidFill>
                  <a:srgbClr val="0D0D0D"/>
                </a:solidFill>
                <a:latin typeface="Söhne"/>
              </a:rPr>
              <a:t>Xamp</a:t>
            </a:r>
            <a:endParaRPr lang="fr-FR" b="0" i="0" dirty="0">
              <a:solidFill>
                <a:srgbClr val="0D0D0D"/>
              </a:solidFill>
              <a:effectLst/>
              <a:latin typeface="Söhne"/>
            </a:endParaRPr>
          </a:p>
        </p:txBody>
      </p:sp>
      <p:sp>
        <p:nvSpPr>
          <p:cNvPr id="7" name="Espace réservé du contenu 2"/>
          <p:cNvSpPr txBox="1">
            <a:spLocks/>
          </p:cNvSpPr>
          <p:nvPr/>
        </p:nvSpPr>
        <p:spPr>
          <a:xfrm>
            <a:off x="365613" y="482819"/>
            <a:ext cx="3909763" cy="40596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fr-FR" u="sng" dirty="0" smtClean="0">
                <a:solidFill>
                  <a:srgbClr val="0070C0"/>
                </a:solidFill>
              </a:rPr>
              <a:t>Outils de </a:t>
            </a:r>
            <a:r>
              <a:rPr lang="fr-FR" b="1" u="sng" dirty="0" smtClean="0">
                <a:solidFill>
                  <a:srgbClr val="0070C0"/>
                </a:solidFill>
              </a:rPr>
              <a:t>développement</a:t>
            </a:r>
            <a:r>
              <a:rPr lang="fr-FR" u="sng" dirty="0" smtClean="0">
                <a:solidFill>
                  <a:srgbClr val="0070C0"/>
                </a:solidFill>
              </a:rPr>
              <a:t> </a:t>
            </a:r>
            <a:r>
              <a:rPr lang="fr-FR" dirty="0" smtClean="0"/>
              <a:t>: </a:t>
            </a:r>
            <a:endParaRPr lang="fr-FR" dirty="0"/>
          </a:p>
        </p:txBody>
      </p:sp>
      <p:sp>
        <p:nvSpPr>
          <p:cNvPr id="9" name="Espace réservé du contenu 2"/>
          <p:cNvSpPr txBox="1">
            <a:spLocks/>
          </p:cNvSpPr>
          <p:nvPr/>
        </p:nvSpPr>
        <p:spPr>
          <a:xfrm>
            <a:off x="4275376" y="2629638"/>
            <a:ext cx="3552825" cy="59939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fr-FR" u="sng" dirty="0" smtClean="0">
                <a:solidFill>
                  <a:srgbClr val="0070C0"/>
                </a:solidFill>
              </a:rPr>
              <a:t>Table </a:t>
            </a:r>
            <a:r>
              <a:rPr lang="fr-FR" u="sng" dirty="0" err="1" smtClean="0">
                <a:solidFill>
                  <a:srgbClr val="0070C0"/>
                </a:solidFill>
              </a:rPr>
              <a:t>etudiant</a:t>
            </a:r>
            <a:r>
              <a:rPr lang="fr-FR" u="sng" dirty="0" smtClean="0">
                <a:solidFill>
                  <a:srgbClr val="0070C0"/>
                </a:solidFill>
              </a:rPr>
              <a:t> en MySQL : </a:t>
            </a:r>
            <a:endParaRPr lang="fr-FR" u="sng" dirty="0">
              <a:solidFill>
                <a:srgbClr val="0070C0"/>
              </a:solidFill>
            </a:endParaRPr>
          </a:p>
        </p:txBody>
      </p:sp>
    </p:spTree>
    <p:extLst>
      <p:ext uri="{BB962C8B-B14F-4D97-AF65-F5344CB8AC3E}">
        <p14:creationId xmlns:p14="http://schemas.microsoft.com/office/powerpoint/2010/main" val="295618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solidFill>
                  <a:srgbClr val="0D0D0D"/>
                </a:solidFill>
                <a:latin typeface="Söhne"/>
              </a:rPr>
              <a:t>Postman</a:t>
            </a:r>
            <a:r>
              <a:rPr lang="fr-FR" dirty="0">
                <a:solidFill>
                  <a:srgbClr val="0D0D0D"/>
                </a:solidFill>
                <a:latin typeface="Söhne"/>
              </a:rPr>
              <a:t> </a:t>
            </a:r>
          </a:p>
        </p:txBody>
      </p:sp>
      <p:sp>
        <p:nvSpPr>
          <p:cNvPr id="8" name="Espace réservé du contenu 7"/>
          <p:cNvSpPr>
            <a:spLocks noGrp="1"/>
          </p:cNvSpPr>
          <p:nvPr>
            <p:ph idx="1"/>
          </p:nvPr>
        </p:nvSpPr>
        <p:spPr>
          <a:xfrm>
            <a:off x="418011" y="198120"/>
            <a:ext cx="6711696" cy="5020056"/>
          </a:xfrm>
        </p:spPr>
        <p:txBody>
          <a:bodyPr>
            <a:normAutofit/>
          </a:bodyPr>
          <a:lstStyle/>
          <a:p>
            <a:r>
              <a:rPr lang="fr-FR" dirty="0" err="1" smtClean="0"/>
              <a:t>Demo</a:t>
            </a:r>
            <a:endParaRPr lang="fr-FR" dirty="0"/>
          </a:p>
        </p:txBody>
      </p:sp>
      <p:sp>
        <p:nvSpPr>
          <p:cNvPr id="3" name="Espace réservé du texte 2"/>
          <p:cNvSpPr>
            <a:spLocks noGrp="1"/>
          </p:cNvSpPr>
          <p:nvPr>
            <p:ph type="body" sz="half" idx="2"/>
          </p:nvPr>
        </p:nvSpPr>
        <p:spPr/>
        <p:txBody>
          <a:bodyPr/>
          <a:lstStyle/>
          <a:p>
            <a:r>
              <a:rPr lang="fr-FR" dirty="0"/>
              <a:t/>
            </a:r>
            <a:br>
              <a:rPr lang="fr-FR" dirty="0"/>
            </a:br>
            <a:r>
              <a:rPr lang="fr-FR" sz="2000" dirty="0" err="1"/>
              <a:t>Postman</a:t>
            </a:r>
            <a:r>
              <a:rPr lang="fr-FR" sz="2000" dirty="0"/>
              <a:t> est un outil de développement d'API qui permet aux développeurs de tester, déboguer et documenter les </a:t>
            </a:r>
            <a:r>
              <a:rPr lang="fr-FR" sz="2000" dirty="0" smtClean="0"/>
              <a:t>API</a:t>
            </a:r>
          </a:p>
          <a:p>
            <a:endParaRPr lang="fr-FR" dirty="0"/>
          </a:p>
        </p:txBody>
      </p:sp>
      <p:pic>
        <p:nvPicPr>
          <p:cNvPr id="9" name="Image 8"/>
          <p:cNvPicPr>
            <a:picLocks noChangeAspect="1"/>
          </p:cNvPicPr>
          <p:nvPr/>
        </p:nvPicPr>
        <p:blipFill>
          <a:blip r:embed="rId2"/>
          <a:stretch>
            <a:fillRect/>
          </a:stretch>
        </p:blipFill>
        <p:spPr>
          <a:xfrm>
            <a:off x="0" y="955040"/>
            <a:ext cx="8351520" cy="5994399"/>
          </a:xfrm>
          <a:prstGeom prst="rect">
            <a:avLst/>
          </a:prstGeom>
        </p:spPr>
      </p:pic>
    </p:spTree>
    <p:extLst>
      <p:ext uri="{BB962C8B-B14F-4D97-AF65-F5344CB8AC3E}">
        <p14:creationId xmlns:p14="http://schemas.microsoft.com/office/powerpoint/2010/main" val="316572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9" name="Espace réservé pour une image  8"/>
          <p:cNvSpPr>
            <a:spLocks noGrp="1"/>
          </p:cNvSpPr>
          <p:nvPr>
            <p:ph type="pic" idx="1"/>
          </p:nvPr>
        </p:nvSpPr>
        <p:spPr/>
      </p:sp>
      <p:sp>
        <p:nvSpPr>
          <p:cNvPr id="10" name="Espace réservé du texte 9"/>
          <p:cNvSpPr>
            <a:spLocks noGrp="1"/>
          </p:cNvSpPr>
          <p:nvPr>
            <p:ph type="body" sz="half" idx="2"/>
          </p:nvPr>
        </p:nvSpPr>
        <p:spPr/>
        <p:txBody>
          <a:bodyPr/>
          <a:lstStyle/>
          <a:p>
            <a:endParaRPr lang="fr-FR"/>
          </a:p>
        </p:txBody>
      </p:sp>
      <p:sp>
        <p:nvSpPr>
          <p:cNvPr id="3" name="Espace réservé du contenu 2"/>
          <p:cNvSpPr>
            <a:spLocks noGrp="1"/>
          </p:cNvSpPr>
          <p:nvPr>
            <p:ph idx="4294967295"/>
          </p:nvPr>
        </p:nvSpPr>
        <p:spPr>
          <a:xfrm>
            <a:off x="91440" y="1148705"/>
            <a:ext cx="10058400" cy="1531938"/>
          </a:xfrm>
        </p:spPr>
        <p:txBody>
          <a:bodyPr>
            <a:normAutofit fontScale="70000" lnSpcReduction="20000"/>
          </a:bodyPr>
          <a:lstStyle/>
          <a:p>
            <a:r>
              <a:rPr lang="fr-FR" b="1" dirty="0" err="1" smtClean="0"/>
              <a:t>Read.php</a:t>
            </a:r>
            <a:r>
              <a:rPr lang="fr-FR" dirty="0" smtClean="0"/>
              <a:t> </a:t>
            </a:r>
            <a:r>
              <a:rPr lang="fr-FR" dirty="0"/>
              <a:t>: http://</a:t>
            </a:r>
            <a:r>
              <a:rPr lang="fr-FR" dirty="0" smtClean="0"/>
              <a:t>localhost/API_CRUD_BASIC/api/Read.php</a:t>
            </a:r>
            <a:endParaRPr lang="fr-FR" dirty="0"/>
          </a:p>
          <a:p>
            <a:r>
              <a:rPr lang="fr-FR" b="1" dirty="0" err="1" smtClean="0"/>
              <a:t>ReadByID.php</a:t>
            </a:r>
            <a:r>
              <a:rPr lang="fr-FR" dirty="0" smtClean="0"/>
              <a:t> </a:t>
            </a:r>
            <a:r>
              <a:rPr lang="fr-FR" dirty="0"/>
              <a:t>: http://</a:t>
            </a:r>
            <a:r>
              <a:rPr lang="fr-FR" dirty="0" smtClean="0"/>
              <a:t>localhost/API_CRUD_BASIC/api/ReadByID.php</a:t>
            </a:r>
            <a:endParaRPr lang="fr-FR" dirty="0"/>
          </a:p>
          <a:p>
            <a:r>
              <a:rPr lang="fr-FR" b="1" dirty="0" err="1"/>
              <a:t>CreateEtudiant.php</a:t>
            </a:r>
            <a:r>
              <a:rPr lang="fr-FR" dirty="0"/>
              <a:t> : http://localhost/API_CRUD_BASIC/api/CreateEtudiant.php</a:t>
            </a:r>
          </a:p>
          <a:p>
            <a:r>
              <a:rPr lang="fr-FR" b="1" dirty="0" err="1"/>
              <a:t>UpdateEtudiant.php</a:t>
            </a:r>
            <a:r>
              <a:rPr lang="fr-FR" dirty="0"/>
              <a:t> : http://localhost/API_CRUD_BASIC/api/UpdateEtudiant.php</a:t>
            </a:r>
          </a:p>
          <a:p>
            <a:r>
              <a:rPr lang="fr-FR" b="1" dirty="0" err="1"/>
              <a:t>DeleteEtudiant.php</a:t>
            </a:r>
            <a:r>
              <a:rPr lang="fr-FR" dirty="0"/>
              <a:t> : </a:t>
            </a:r>
            <a:r>
              <a:rPr lang="fr-FR" dirty="0">
                <a:hlinkClick r:id="rId2"/>
              </a:rPr>
              <a:t>http://</a:t>
            </a:r>
            <a:r>
              <a:rPr lang="fr-FR" dirty="0" smtClean="0">
                <a:hlinkClick r:id="rId2"/>
              </a:rPr>
              <a:t>localhost/API_CRUD_BASIC/api/DeleteEtudiant.php</a:t>
            </a:r>
            <a:endParaRPr lang="fr-FR" dirty="0" smtClean="0"/>
          </a:p>
          <a:p>
            <a:endParaRPr lang="fr-FR" dirty="0"/>
          </a:p>
          <a:p>
            <a:endParaRPr lang="fr-FR" dirty="0"/>
          </a:p>
        </p:txBody>
      </p:sp>
      <p:pic>
        <p:nvPicPr>
          <p:cNvPr id="4" name="Image 3"/>
          <p:cNvPicPr>
            <a:picLocks noChangeAspect="1"/>
          </p:cNvPicPr>
          <p:nvPr/>
        </p:nvPicPr>
        <p:blipFill>
          <a:blip r:embed="rId3"/>
          <a:stretch>
            <a:fillRect/>
          </a:stretch>
        </p:blipFill>
        <p:spPr>
          <a:xfrm>
            <a:off x="131156" y="4116564"/>
            <a:ext cx="10339755" cy="434378"/>
          </a:xfrm>
          <a:prstGeom prst="rect">
            <a:avLst/>
          </a:prstGeom>
        </p:spPr>
      </p:pic>
      <p:sp>
        <p:nvSpPr>
          <p:cNvPr id="5" name="ZoneTexte 4"/>
          <p:cNvSpPr txBox="1"/>
          <p:nvPr/>
        </p:nvSpPr>
        <p:spPr>
          <a:xfrm>
            <a:off x="205886" y="2780293"/>
            <a:ext cx="3657601" cy="646331"/>
          </a:xfrm>
          <a:prstGeom prst="rect">
            <a:avLst/>
          </a:prstGeom>
          <a:noFill/>
        </p:spPr>
        <p:txBody>
          <a:bodyPr wrap="square" rtlCol="0">
            <a:spAutoFit/>
          </a:bodyPr>
          <a:lstStyle/>
          <a:p>
            <a:r>
              <a:rPr lang="fr-FR" dirty="0" smtClean="0"/>
              <a:t>EXEMPLE   : </a:t>
            </a:r>
          </a:p>
          <a:p>
            <a:r>
              <a:rPr lang="fr-FR" dirty="0"/>
              <a:t> </a:t>
            </a:r>
            <a:r>
              <a:rPr lang="fr-FR" dirty="0" smtClean="0"/>
              <a:t>   </a:t>
            </a:r>
            <a:r>
              <a:rPr lang="fr-FR" dirty="0" err="1" smtClean="0"/>
              <a:t>Postman</a:t>
            </a:r>
            <a:r>
              <a:rPr lang="fr-FR" dirty="0" smtClean="0"/>
              <a:t> </a:t>
            </a:r>
            <a:endParaRPr lang="fr-FR" dirty="0"/>
          </a:p>
        </p:txBody>
      </p:sp>
      <p:sp>
        <p:nvSpPr>
          <p:cNvPr id="6" name="ZoneTexte 5"/>
          <p:cNvSpPr txBox="1"/>
          <p:nvPr/>
        </p:nvSpPr>
        <p:spPr>
          <a:xfrm>
            <a:off x="205886" y="4888210"/>
            <a:ext cx="3657601" cy="646331"/>
          </a:xfrm>
          <a:prstGeom prst="rect">
            <a:avLst/>
          </a:prstGeom>
          <a:noFill/>
        </p:spPr>
        <p:txBody>
          <a:bodyPr wrap="square" rtlCol="0">
            <a:spAutoFit/>
          </a:bodyPr>
          <a:lstStyle/>
          <a:p>
            <a:r>
              <a:rPr lang="fr-FR" dirty="0" smtClean="0"/>
              <a:t>EXEMPLE   : </a:t>
            </a:r>
          </a:p>
          <a:p>
            <a:r>
              <a:rPr lang="fr-FR" dirty="0"/>
              <a:t> </a:t>
            </a:r>
            <a:r>
              <a:rPr lang="fr-FR" dirty="0" smtClean="0"/>
              <a:t>    </a:t>
            </a:r>
            <a:r>
              <a:rPr lang="fr-FR" dirty="0" err="1" smtClean="0"/>
              <a:t>index.php</a:t>
            </a:r>
            <a:r>
              <a:rPr lang="fr-FR" dirty="0" smtClean="0"/>
              <a:t>    </a:t>
            </a:r>
            <a:endParaRPr lang="fr-FR" dirty="0"/>
          </a:p>
        </p:txBody>
      </p:sp>
      <p:pic>
        <p:nvPicPr>
          <p:cNvPr id="7" name="Image 6"/>
          <p:cNvPicPr>
            <a:picLocks noChangeAspect="1"/>
          </p:cNvPicPr>
          <p:nvPr/>
        </p:nvPicPr>
        <p:blipFill>
          <a:blip r:embed="rId4"/>
          <a:stretch>
            <a:fillRect/>
          </a:stretch>
        </p:blipFill>
        <p:spPr>
          <a:xfrm>
            <a:off x="1698237" y="5715000"/>
            <a:ext cx="3314987" cy="510584"/>
          </a:xfrm>
          <a:prstGeom prst="rect">
            <a:avLst/>
          </a:prstGeom>
        </p:spPr>
      </p:pic>
      <p:pic>
        <p:nvPicPr>
          <p:cNvPr id="8" name="Image 7"/>
          <p:cNvPicPr>
            <a:picLocks noChangeAspect="1"/>
          </p:cNvPicPr>
          <p:nvPr/>
        </p:nvPicPr>
        <p:blipFill>
          <a:blip r:embed="rId5"/>
          <a:stretch>
            <a:fillRect/>
          </a:stretch>
        </p:blipFill>
        <p:spPr>
          <a:xfrm>
            <a:off x="118985" y="3588294"/>
            <a:ext cx="10364098" cy="312447"/>
          </a:xfrm>
          <a:prstGeom prst="rect">
            <a:avLst/>
          </a:prstGeom>
        </p:spPr>
      </p:pic>
    </p:spTree>
    <p:extLst>
      <p:ext uri="{BB962C8B-B14F-4D97-AF65-F5344CB8AC3E}">
        <p14:creationId xmlns:p14="http://schemas.microsoft.com/office/powerpoint/2010/main" val="107054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ressources</a:t>
            </a:r>
            <a:endParaRPr lang="fr-FR" dirty="0"/>
          </a:p>
        </p:txBody>
      </p:sp>
      <p:sp>
        <p:nvSpPr>
          <p:cNvPr id="3" name="Espace réservé du contenu 2"/>
          <p:cNvSpPr>
            <a:spLocks noGrp="1"/>
          </p:cNvSpPr>
          <p:nvPr>
            <p:ph idx="1"/>
          </p:nvPr>
        </p:nvSpPr>
        <p:spPr/>
        <p:txBody>
          <a:bodyPr>
            <a:noAutofit/>
          </a:bodyPr>
          <a:lstStyle/>
          <a:p>
            <a:r>
              <a:rPr lang="fr-FR" sz="2800" b="1" dirty="0" err="1" smtClean="0"/>
              <a:t>Read.php</a:t>
            </a:r>
            <a:r>
              <a:rPr lang="fr-FR" sz="2800" dirty="0" smtClean="0"/>
              <a:t> </a:t>
            </a:r>
            <a:r>
              <a:rPr lang="fr-FR" sz="2800" dirty="0"/>
              <a:t>: Ressource pour obtenir la liste des étudiants.</a:t>
            </a:r>
          </a:p>
          <a:p>
            <a:r>
              <a:rPr lang="fr-FR" sz="2800" b="1" dirty="0" err="1" smtClean="0"/>
              <a:t>ReadByID.php</a:t>
            </a:r>
            <a:r>
              <a:rPr lang="fr-FR" sz="2800" dirty="0" smtClean="0"/>
              <a:t> </a:t>
            </a:r>
            <a:r>
              <a:rPr lang="fr-FR" sz="2800" dirty="0"/>
              <a:t>: Ressource pour obtenir un étudiant spécifique en fonction de son ID.</a:t>
            </a:r>
          </a:p>
          <a:p>
            <a:r>
              <a:rPr lang="fr-FR" sz="2800" b="1" dirty="0" err="1" smtClean="0"/>
              <a:t>Create.php</a:t>
            </a:r>
            <a:r>
              <a:rPr lang="fr-FR" sz="2800" dirty="0" smtClean="0"/>
              <a:t> </a:t>
            </a:r>
            <a:r>
              <a:rPr lang="fr-FR" sz="2800" dirty="0"/>
              <a:t>: Ressource pour créer un nouvel étudiant.</a:t>
            </a:r>
          </a:p>
          <a:p>
            <a:r>
              <a:rPr lang="fr-FR" sz="2800" b="1" dirty="0" err="1" smtClean="0"/>
              <a:t>Update.php</a:t>
            </a:r>
            <a:r>
              <a:rPr lang="fr-FR" sz="2800" dirty="0" smtClean="0"/>
              <a:t> </a:t>
            </a:r>
            <a:r>
              <a:rPr lang="fr-FR" sz="2800" dirty="0"/>
              <a:t>: Ressource pour mettre à jour les informations d'un étudiant existant.</a:t>
            </a:r>
          </a:p>
          <a:p>
            <a:r>
              <a:rPr lang="fr-FR" sz="2800" b="1" dirty="0" err="1" smtClean="0"/>
              <a:t>Delete.php</a:t>
            </a:r>
            <a:r>
              <a:rPr lang="fr-FR" sz="2800" dirty="0" smtClean="0"/>
              <a:t> </a:t>
            </a:r>
            <a:r>
              <a:rPr lang="fr-FR" sz="2800" dirty="0"/>
              <a:t>: Ressource pour supprimer un étudiant.</a:t>
            </a:r>
          </a:p>
          <a:p>
            <a:endParaRPr lang="fr-FR" sz="2800" dirty="0"/>
          </a:p>
        </p:txBody>
      </p:sp>
      <p:sp>
        <p:nvSpPr>
          <p:cNvPr id="4" name="Espace réservé du texte 3"/>
          <p:cNvSpPr>
            <a:spLocks noGrp="1"/>
          </p:cNvSpPr>
          <p:nvPr>
            <p:ph type="body" sz="half" idx="2"/>
          </p:nvPr>
        </p:nvSpPr>
        <p:spPr/>
        <p:txBody>
          <a:bodyPr/>
          <a:lstStyle/>
          <a:p>
            <a:endParaRPr lang="fr-FR"/>
          </a:p>
        </p:txBody>
      </p:sp>
    </p:spTree>
    <p:extLst>
      <p:ext uri="{BB962C8B-B14F-4D97-AF65-F5344CB8AC3E}">
        <p14:creationId xmlns:p14="http://schemas.microsoft.com/office/powerpoint/2010/main" val="49316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opérations CRUD</a:t>
            </a:r>
            <a:endParaRPr lang="fr-FR" dirty="0"/>
          </a:p>
        </p:txBody>
      </p:sp>
      <p:sp>
        <p:nvSpPr>
          <p:cNvPr id="3" name="Espace réservé du contenu 2"/>
          <p:cNvSpPr>
            <a:spLocks noGrp="1"/>
          </p:cNvSpPr>
          <p:nvPr>
            <p:ph idx="1"/>
          </p:nvPr>
        </p:nvSpPr>
        <p:spPr/>
        <p:txBody>
          <a:bodyPr>
            <a:normAutofit fontScale="92500"/>
          </a:bodyPr>
          <a:lstStyle/>
          <a:p>
            <a:r>
              <a:rPr lang="fr-FR" sz="2800" b="1" dirty="0" err="1"/>
              <a:t>Create</a:t>
            </a:r>
            <a:r>
              <a:rPr lang="fr-FR" sz="2800" b="1" dirty="0"/>
              <a:t> (POST)</a:t>
            </a:r>
            <a:r>
              <a:rPr lang="fr-FR" sz="2800" dirty="0"/>
              <a:t> : Explication de l'ajout d'un nouvel étudiant avec le fichier </a:t>
            </a:r>
            <a:r>
              <a:rPr lang="fr-FR" sz="2800" dirty="0" err="1" smtClean="0"/>
              <a:t>Create.php</a:t>
            </a:r>
            <a:endParaRPr lang="fr-FR" sz="2800" dirty="0" smtClean="0"/>
          </a:p>
          <a:p>
            <a:pPr marL="0" indent="0">
              <a:buNone/>
            </a:pPr>
            <a:r>
              <a:rPr lang="fr-FR" sz="2800" dirty="0" smtClean="0"/>
              <a:t>                            </a:t>
            </a:r>
            <a:endParaRPr lang="fr-FR" sz="2800" dirty="0"/>
          </a:p>
          <a:p>
            <a:r>
              <a:rPr lang="fr-FR" sz="2800" b="1" dirty="0"/>
              <a:t>Read (GET)</a:t>
            </a:r>
            <a:r>
              <a:rPr lang="fr-FR" sz="2800" dirty="0"/>
              <a:t> : Récupération de la liste des étudiants avec </a:t>
            </a:r>
            <a:r>
              <a:rPr lang="fr-FR" sz="2800" dirty="0" err="1" smtClean="0"/>
              <a:t>Read.php</a:t>
            </a:r>
            <a:endParaRPr lang="fr-FR" sz="2800" dirty="0" smtClean="0"/>
          </a:p>
          <a:p>
            <a:endParaRPr lang="fr-FR" sz="2800" dirty="0"/>
          </a:p>
          <a:p>
            <a:r>
              <a:rPr lang="fr-FR" sz="2800" b="1" dirty="0"/>
              <a:t>Update (PUT)</a:t>
            </a:r>
            <a:r>
              <a:rPr lang="fr-FR" sz="2800" dirty="0"/>
              <a:t> : Modification des données d'un étudiant avec </a:t>
            </a:r>
            <a:r>
              <a:rPr lang="fr-FR" sz="2800" dirty="0" err="1" smtClean="0"/>
              <a:t>Update.php</a:t>
            </a:r>
            <a:endParaRPr lang="fr-FR" sz="2800" dirty="0" smtClean="0"/>
          </a:p>
          <a:p>
            <a:pPr marL="0" indent="0">
              <a:buNone/>
            </a:pPr>
            <a:endParaRPr lang="fr-FR" sz="2800" dirty="0"/>
          </a:p>
          <a:p>
            <a:r>
              <a:rPr lang="fr-FR" sz="2800" b="1" dirty="0" err="1"/>
              <a:t>Delete</a:t>
            </a:r>
            <a:r>
              <a:rPr lang="fr-FR" sz="2800" b="1" dirty="0"/>
              <a:t> (DELETE)</a:t>
            </a:r>
            <a:r>
              <a:rPr lang="fr-FR" sz="2800" dirty="0"/>
              <a:t> : Suppression d'un étudiant avec </a:t>
            </a:r>
            <a:r>
              <a:rPr lang="fr-FR" sz="2800" dirty="0" err="1" smtClean="0"/>
              <a:t>Delete.php</a:t>
            </a:r>
            <a:endParaRPr lang="fr-FR" sz="2800" dirty="0"/>
          </a:p>
          <a:p>
            <a:pPr marL="0" indent="0">
              <a:buNone/>
            </a:pPr>
            <a:endParaRPr lang="fr-FR" dirty="0"/>
          </a:p>
        </p:txBody>
      </p:sp>
      <p:sp>
        <p:nvSpPr>
          <p:cNvPr id="4" name="Espace réservé du texte 3"/>
          <p:cNvSpPr>
            <a:spLocks noGrp="1"/>
          </p:cNvSpPr>
          <p:nvPr>
            <p:ph type="body" sz="half" idx="2"/>
          </p:nvPr>
        </p:nvSpPr>
        <p:spPr/>
        <p:txBody>
          <a:bodyPr/>
          <a:lstStyle/>
          <a:p>
            <a:endParaRPr lang="fr-FR"/>
          </a:p>
        </p:txBody>
      </p:sp>
    </p:spTree>
    <p:extLst>
      <p:ext uri="{BB962C8B-B14F-4D97-AF65-F5344CB8AC3E}">
        <p14:creationId xmlns:p14="http://schemas.microsoft.com/office/powerpoint/2010/main" val="2274005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ype de bois">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TM03090434[[fn=Type de bois]]</Template>
  <TotalTime>520</TotalTime>
  <Words>853</Words>
  <Application>Microsoft Office PowerPoint</Application>
  <PresentationFormat>Grand écran</PresentationFormat>
  <Paragraphs>101</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Georgia</vt:lpstr>
      <vt:lpstr>Söhne</vt:lpstr>
      <vt:lpstr>Trebuchet MS</vt:lpstr>
      <vt:lpstr>Wingdings</vt:lpstr>
      <vt:lpstr>Type de bois</vt:lpstr>
      <vt:lpstr>API &amp; CRUD</vt:lpstr>
      <vt:lpstr>Prérequis </vt:lpstr>
      <vt:lpstr>Introduction aux API REST CRUD</vt:lpstr>
      <vt:lpstr>Les principaux principes de REST</vt:lpstr>
      <vt:lpstr>Projet  </vt:lpstr>
      <vt:lpstr>Postman </vt:lpstr>
      <vt:lpstr>URI (Uniform Resource Identifier)</vt:lpstr>
      <vt:lpstr>Les ressources</vt:lpstr>
      <vt:lpstr>Les opérations CRUD</vt:lpstr>
      <vt:lpstr>DEMO &gt;&gt; Read (GET) </vt:lpstr>
      <vt:lpstr>DEMO &gt;&gt; Create (POST) </vt:lpstr>
      <vt:lpstr>DeMO &gt;&gt; Update (PUT)</vt:lpstr>
      <vt:lpstr>DeMO &gt;&gt; Delete (DELETE) </vt:lpstr>
      <vt:lpstr>interface utilisateur </vt:lpstr>
      <vt:lpstr>Authentification</vt:lpstr>
      <vt:lpstr>Les tokens</vt:lpstr>
      <vt:lpstr>"A vous de jouer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&amp; CRUD</dc:title>
  <dc:creator>User</dc:creator>
  <cp:lastModifiedBy>User</cp:lastModifiedBy>
  <cp:revision>29</cp:revision>
  <dcterms:created xsi:type="dcterms:W3CDTF">2024-03-05T19:17:00Z</dcterms:created>
  <dcterms:modified xsi:type="dcterms:W3CDTF">2024-03-06T14:18:49Z</dcterms:modified>
</cp:coreProperties>
</file>