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78" r:id="rId7"/>
    <p:sldId id="282" r:id="rId8"/>
    <p:sldId id="260" r:id="rId9"/>
    <p:sldId id="268" r:id="rId10"/>
    <p:sldId id="267" r:id="rId11"/>
    <p:sldId id="270" r:id="rId12"/>
    <p:sldId id="271" r:id="rId13"/>
    <p:sldId id="274" r:id="rId14"/>
    <p:sldId id="272" r:id="rId15"/>
    <p:sldId id="273" r:id="rId16"/>
    <p:sldId id="275" r:id="rId17"/>
    <p:sldId id="280" r:id="rId18"/>
    <p:sldId id="265" r:id="rId19"/>
    <p:sldId id="279" r:id="rId20"/>
    <p:sldId id="277" r:id="rId21"/>
    <p:sldId id="281" r:id="rId22"/>
    <p:sldId id="266" r:id="rId23"/>
    <p:sldId id="26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\Excel%20tool\Project\single%20vari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Marital Status</a:t>
            </a:r>
          </a:p>
        </c:rich>
      </c:tx>
      <c:layout>
        <c:manualLayout>
          <c:xMode val="edge"/>
          <c:yMode val="edge"/>
          <c:x val="0.38785762755265346"/>
          <c:y val="1.3762864756554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EG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Marital  Status</c:v>
                </c:pt>
              </c:strCache>
            </c:strRef>
          </c:tx>
          <c:explosion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0EFD-4584-9E0C-DE510EFF6A4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0EFD-4584-9E0C-DE510EFF6A4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0EFD-4584-9E0C-DE510EFF6A4C}"/>
              </c:ext>
            </c:extLst>
          </c:dPt>
          <c:dLbls>
            <c:dLbl>
              <c:idx val="0"/>
              <c:layout>
                <c:manualLayout>
                  <c:x val="-0.16374015748031506"/>
                  <c:y val="0.11455308104373271"/>
                </c:manualLayout>
              </c:layout>
              <c:tx>
                <c:rich>
                  <a:bodyPr/>
                  <a:lstStyle/>
                  <a:p>
                    <a:fld id="{5B59355E-E259-4D1E-B276-77775E5838A3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38304FF-C883-4643-88F0-7107C1D53039}" type="VALU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89062500000001"/>
                      <c:h val="0.110214929243668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EFD-4584-9E0C-DE510EFF6A4C}"/>
                </c:ext>
              </c:extLst>
            </c:dLbl>
            <c:dLbl>
              <c:idx val="1"/>
              <c:layout>
                <c:manualLayout>
                  <c:x val="-5.9722594495144263E-2"/>
                  <c:y val="-0.240368167592600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14C851-F344-4D00-B8F1-BE293516CDB0}" type="CATEGORYNAME">
                      <a:rPr lang="en-US" b="1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="1" baseline="0">
                        <a:solidFill>
                          <a:schemeClr val="bg1"/>
                        </a:solidFill>
                      </a:rPr>
                      <a:t>
</a:t>
                    </a:r>
                    <a:fld id="{3FD96A8F-62F6-437A-8073-8C1A8BFD0AEB}" type="VALUE">
                      <a:rPr lang="en-US" b="1" baseline="0" smtClean="0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ar-EG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090800748418911"/>
                      <c:h val="0.110488780338550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EFD-4584-9E0C-DE510EFF6A4C}"/>
                </c:ext>
              </c:extLst>
            </c:dLbl>
            <c:dLbl>
              <c:idx val="2"/>
              <c:layout>
                <c:manualLayout>
                  <c:x val="0.16859670275590552"/>
                  <c:y val="-8.39266373076625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1162CC-749E-433B-958D-E25BDDE130D4}" type="CATEGORYNAME">
                      <a:rPr lang="en-US" b="1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8B9AEDEA-C971-462F-B480-F9FE9FD05F30}" type="VALUE">
                      <a:rPr lang="en-US" b="1" baseline="0" smtClean="0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ar-EG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04687500000001"/>
                      <c:h val="0.1039453061057267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EFD-4584-9E0C-DE510EFF6A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EG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Single</c:v>
                </c:pt>
                <c:pt idx="1">
                  <c:v>Divorced</c:v>
                </c:pt>
                <c:pt idx="2">
                  <c:v>Married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0.32</c:v>
                </c:pt>
                <c:pt idx="1">
                  <c:v>0.22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FD-4584-9E0C-DE510EFF6A4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E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E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Travel Status</a:t>
            </a:r>
          </a:p>
        </c:rich>
      </c:tx>
      <c:layout>
        <c:manualLayout>
          <c:xMode val="edge"/>
          <c:yMode val="edge"/>
          <c:x val="0.31248845246050083"/>
          <c:y val="2.66528358925269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EG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Marital  Status</c:v>
                </c:pt>
              </c:strCache>
            </c:strRef>
          </c:tx>
          <c:explosion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3935-466A-B4D4-E16AC40FB2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3935-466A-B4D4-E16AC40FB22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3935-466A-B4D4-E16AC40FB22D}"/>
              </c:ext>
            </c:extLst>
          </c:dPt>
          <c:dLbls>
            <c:dLbl>
              <c:idx val="0"/>
              <c:layout>
                <c:manualLayout>
                  <c:x val="-0.14505385367370743"/>
                  <c:y val="0.1357376821471480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59355E-E259-4D1E-B276-77775E5838A3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A38304FF-C883-4643-88F0-7107C1D53039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ar-EG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72632326132153"/>
                      <c:h val="0.1525841314504988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935-466A-B4D4-E16AC40FB22D}"/>
                </c:ext>
              </c:extLst>
            </c:dLbl>
            <c:dLbl>
              <c:idx val="1"/>
              <c:layout>
                <c:manualLayout>
                  <c:x val="-0.13188199197604972"/>
                  <c:y val="-0.2142564207414907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14C851-F344-4D00-B8F1-BE293516CDB0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3FD96A8F-62F6-437A-8073-8C1A8BFD0AEB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ar-EG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67289864208291"/>
                      <c:h val="0.155981535773545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935-466A-B4D4-E16AC40FB22D}"/>
                </c:ext>
              </c:extLst>
            </c:dLbl>
            <c:dLbl>
              <c:idx val="2"/>
              <c:layout>
                <c:manualLayout>
                  <c:x val="0.19128716667528334"/>
                  <c:y val="-6.425521308453072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1162CC-749E-433B-958D-E25BDDE130D4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8B9AEDEA-C971-462F-B480-F9FE9FD05F30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ar-EG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42780283875567"/>
                      <c:h val="0.143288154551990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935-466A-B4D4-E16AC40FB2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EG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Non Trarvel</c:v>
                </c:pt>
                <c:pt idx="1">
                  <c:v>Travel Frequently</c:v>
                </c:pt>
                <c:pt idx="2">
                  <c:v>Travel Rarely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0.32</c:v>
                </c:pt>
                <c:pt idx="1">
                  <c:v>0.22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35-466A-B4D4-E16AC40FB22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E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E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EG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Departments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C76F-4828-ABCA-EB9DACE6A9A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C76F-4828-ABCA-EB9DACE6A9A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C76F-4828-ABCA-EB9DACE6A9AA}"/>
              </c:ext>
            </c:extLst>
          </c:dPt>
          <c:dLbls>
            <c:dLbl>
              <c:idx val="0"/>
              <c:layout>
                <c:manualLayout>
                  <c:x val="-0.16374015748031506"/>
                  <c:y val="0.11455308104373271"/>
                </c:manualLayout>
              </c:layout>
              <c:tx>
                <c:rich>
                  <a:bodyPr/>
                  <a:lstStyle/>
                  <a:p>
                    <a:fld id="{5B59355E-E259-4D1E-B276-77775E5838A3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38304FF-C883-4643-88F0-7107C1D53039}" type="VALUE">
                      <a:rPr lang="en-US" baseline="0" smtClean="0"/>
                      <a:pPr/>
                      <a:t>[VALUE]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89062500000001"/>
                      <c:h val="0.110214929243668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76F-4828-ABCA-EB9DACE6A9A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14C851-F344-4D00-B8F1-BE293516CDB0}" type="CATEGORYNAME">
                      <a:rPr lang="en-US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3FD96A8F-62F6-437A-8073-8C1A8BFD0AEB}" type="VALUE">
                      <a:rPr lang="en-US" baseline="0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76F-4828-ABCA-EB9DACE6A9AA}"/>
                </c:ext>
              </c:extLst>
            </c:dLbl>
            <c:dLbl>
              <c:idx val="2"/>
              <c:layout>
                <c:manualLayout>
                  <c:x val="0.16859670275590552"/>
                  <c:y val="-8.39266373076625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1162CC-749E-433B-958D-E25BDDE130D4}" type="CATEGORYNAME">
                      <a:rPr lang="en-US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8B9AEDEA-C971-462F-B480-F9FE9FD05F30}" type="VALUE">
                      <a:rPr lang="en-US" baseline="0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04687500000001"/>
                      <c:h val="0.1039453061057267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76F-4828-ABCA-EB9DACE6A9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EG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Sales</c:v>
                </c:pt>
                <c:pt idx="1">
                  <c:v>HR</c:v>
                </c:pt>
                <c:pt idx="2">
                  <c:v>R&amp;D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0.3034</c:v>
                </c:pt>
                <c:pt idx="1">
                  <c:v>4.2900000000000001E-2</c:v>
                </c:pt>
                <c:pt idx="2">
                  <c:v>0.65369999999999995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6F-4828-ABCA-EB9DACE6A9A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E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EG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with turned over employees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ar-E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Age!$N$5</c:f>
              <c:strCache>
                <c:ptCount val="1"/>
                <c:pt idx="0">
                  <c:v>no Perc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Age!$K$6:$K$14</c:f>
              <c:strCache>
                <c:ptCount val="9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  <c:pt idx="4">
                  <c:v>38-42</c:v>
                </c:pt>
                <c:pt idx="5">
                  <c:v>43-47</c:v>
                </c:pt>
                <c:pt idx="6">
                  <c:v>48-52</c:v>
                </c:pt>
                <c:pt idx="7">
                  <c:v>53-57</c:v>
                </c:pt>
                <c:pt idx="8">
                  <c:v>58-62</c:v>
                </c:pt>
              </c:strCache>
            </c:strRef>
          </c:cat>
          <c:val>
            <c:numRef>
              <c:f>Age!$N$6:$N$14</c:f>
              <c:numCache>
                <c:formatCode>0%</c:formatCode>
                <c:ptCount val="9"/>
                <c:pt idx="0">
                  <c:v>0.47368421052631576</c:v>
                </c:pt>
                <c:pt idx="1">
                  <c:v>0.20915032679738563</c:v>
                </c:pt>
                <c:pt idx="2">
                  <c:v>0.22875816993464052</c:v>
                </c:pt>
                <c:pt idx="3">
                  <c:v>0.12951807228915663</c:v>
                </c:pt>
                <c:pt idx="4">
                  <c:v>8.6419753086419748E-2</c:v>
                </c:pt>
                <c:pt idx="5">
                  <c:v>0.10429447852760736</c:v>
                </c:pt>
                <c:pt idx="6">
                  <c:v>0.12727272727272726</c:v>
                </c:pt>
                <c:pt idx="7">
                  <c:v>0.1038961038961039</c:v>
                </c:pt>
                <c:pt idx="8">
                  <c:v>0.17241379310344829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2-4171-8F72-2C30C20FF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1350832"/>
        <c:axId val="251347920"/>
      </c:barChart>
      <c:catAx>
        <c:axId val="25135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ar-E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ar-EG"/>
          </a:p>
        </c:txPr>
        <c:crossAx val="251347920"/>
        <c:crosses val="autoZero"/>
        <c:auto val="1"/>
        <c:lblAlgn val="ctr"/>
        <c:lblOffset val="100"/>
        <c:noMultiLvlLbl val="0"/>
      </c:catAx>
      <c:valAx>
        <c:axId val="25134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ar-EG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ar-EG"/>
          </a:p>
        </c:txPr>
        <c:crossAx val="25135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ar-EG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 from Work place with attrition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ar-E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Distance!$R$5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Distance!$Q$6:$Q$11</c:f>
              <c:strCache>
                <c:ptCount val="6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  <c:pt idx="5">
                  <c:v>26-30</c:v>
                </c:pt>
              </c:strCache>
            </c:strRef>
          </c:cat>
          <c:val>
            <c:numRef>
              <c:f>Distance!$R$6:$R$11</c:f>
              <c:numCache>
                <c:formatCode>0%</c:formatCode>
                <c:ptCount val="6"/>
                <c:pt idx="0">
                  <c:v>0.15981012658227847</c:v>
                </c:pt>
                <c:pt idx="1">
                  <c:v>0.16751269035532995</c:v>
                </c:pt>
                <c:pt idx="2">
                  <c:v>0.18260869565217391</c:v>
                </c:pt>
                <c:pt idx="3">
                  <c:v>0.184</c:v>
                </c:pt>
                <c:pt idx="4">
                  <c:v>0.11965811965811966</c:v>
                </c:pt>
                <c:pt idx="5">
                  <c:v>0.13793103448275862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5-45A0-929A-D5DC4FA6C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3719120"/>
        <c:axId val="913719536"/>
      </c:barChart>
      <c:catAx>
        <c:axId val="913719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Km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ar-E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ar-EG"/>
          </a:p>
        </c:txPr>
        <c:crossAx val="913719536"/>
        <c:crosses val="autoZero"/>
        <c:auto val="1"/>
        <c:lblAlgn val="ctr"/>
        <c:lblOffset val="100"/>
        <c:noMultiLvlLbl val="0"/>
      </c:catAx>
      <c:valAx>
        <c:axId val="91371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ar-EG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ar-EG"/>
          </a:p>
        </c:txPr>
        <c:crossAx val="91371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ar-E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7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41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5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4D14AE-D116-4BC2-B2A6-833EAAA9E75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5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07E-93AB-47B3-A104-E81EE77A7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334" y="2164588"/>
            <a:ext cx="8113332" cy="12644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E6C76-2918-4F3C-A710-829EF4BBC247}"/>
              </a:ext>
            </a:extLst>
          </p:cNvPr>
          <p:cNvSpPr txBox="1"/>
          <p:nvPr/>
        </p:nvSpPr>
        <p:spPr>
          <a:xfrm>
            <a:off x="1305018" y="4225770"/>
            <a:ext cx="7208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Abdelrahman Mohamed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Hossam Mohamed Mohamed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Mohammed Adel Eltohamy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Mohamed Arafa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Mina Lion Fahmy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  <a:p>
            <a:r>
              <a:rPr lang="en-US"/>
              <a:t>      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3BDB566-F771-4DE8-891F-57BB4FF47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27" y="1443229"/>
            <a:ext cx="4793395" cy="304826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563A8B6-4DCF-42D8-B14F-E05484282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3" y="1443229"/>
            <a:ext cx="5071447" cy="3048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E8EE0-72DE-4FC8-B3AE-C5CB389624AC}"/>
              </a:ext>
            </a:extLst>
          </p:cNvPr>
          <p:cNvSpPr txBox="1"/>
          <p:nvPr/>
        </p:nvSpPr>
        <p:spPr>
          <a:xfrm>
            <a:off x="797527" y="4910831"/>
            <a:ext cx="479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Employees who traveling frequently have high turn over.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2B60F-E116-417C-9C37-151D72FD8244}"/>
              </a:ext>
            </a:extLst>
          </p:cNvPr>
          <p:cNvSpPr txBox="1"/>
          <p:nvPr/>
        </p:nvSpPr>
        <p:spPr>
          <a:xfrm>
            <a:off x="6700343" y="4910830"/>
            <a:ext cx="479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main trend that employees that take lower salaries have a higher turn over rate. </a:t>
            </a:r>
          </a:p>
        </p:txBody>
      </p:sp>
    </p:spTree>
    <p:extLst>
      <p:ext uri="{BB962C8B-B14F-4D97-AF65-F5344CB8AC3E}">
        <p14:creationId xmlns:p14="http://schemas.microsoft.com/office/powerpoint/2010/main" val="313870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B47810-B3A3-42F4-9E28-CD58C07F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29" y="1419224"/>
            <a:ext cx="5466261" cy="371107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B1EFE54-518F-4B12-B2D8-128B023AF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0" y="1419224"/>
            <a:ext cx="4989142" cy="3763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A31F44-805D-4A5B-A354-9C6D3339EA8B}"/>
              </a:ext>
            </a:extLst>
          </p:cNvPr>
          <p:cNvSpPr txBox="1"/>
          <p:nvPr/>
        </p:nvSpPr>
        <p:spPr>
          <a:xfrm>
            <a:off x="346229" y="5362113"/>
            <a:ext cx="518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Employees that have the highest salary hike have a high turn over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93D47-DD79-4155-B157-E839E0471570}"/>
              </a:ext>
            </a:extLst>
          </p:cNvPr>
          <p:cNvSpPr txBox="1"/>
          <p:nvPr/>
        </p:nvSpPr>
        <p:spPr>
          <a:xfrm>
            <a:off x="6305529" y="5361971"/>
            <a:ext cx="5466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Employees that have longer time in company have lower turn over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40 years point represent females over 58 years old working in research scientist rules.</a:t>
            </a:r>
          </a:p>
        </p:txBody>
      </p:sp>
    </p:spTree>
    <p:extLst>
      <p:ext uri="{BB962C8B-B14F-4D97-AF65-F5344CB8AC3E}">
        <p14:creationId xmlns:p14="http://schemas.microsoft.com/office/powerpoint/2010/main" val="210144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4938BD94-BA23-406D-A955-F3EAC28E4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" y="1496696"/>
            <a:ext cx="5423946" cy="303466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86D9AFA-AB74-4F66-ABE0-50C028EE7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20" y="1496694"/>
            <a:ext cx="5716819" cy="3034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8BDBBB-4FB0-4BE9-BC81-C91EA8DCEBB3}"/>
              </a:ext>
            </a:extLst>
          </p:cNvPr>
          <p:cNvSpPr txBox="1"/>
          <p:nvPr/>
        </p:nvSpPr>
        <p:spPr>
          <a:xfrm>
            <a:off x="443865" y="4772657"/>
            <a:ext cx="542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We discovered that when the number of years become higher that make the employee have a higher turn over rate.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96F9F-9F5F-442E-9A92-12EBD9C1DC5A}"/>
              </a:ext>
            </a:extLst>
          </p:cNvPr>
          <p:cNvSpPr txBox="1"/>
          <p:nvPr/>
        </p:nvSpPr>
        <p:spPr>
          <a:xfrm>
            <a:off x="6223520" y="4772657"/>
            <a:ext cx="542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is no relationship between the total number of years under the current manager and the turn over rate for employees.</a:t>
            </a:r>
          </a:p>
        </p:txBody>
      </p:sp>
    </p:spTree>
    <p:extLst>
      <p:ext uri="{BB962C8B-B14F-4D97-AF65-F5344CB8AC3E}">
        <p14:creationId xmlns:p14="http://schemas.microsoft.com/office/powerpoint/2010/main" val="282725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EE8C9-6826-4956-981C-9425DC27F9B4}"/>
              </a:ext>
            </a:extLst>
          </p:cNvPr>
          <p:cNvSpPr txBox="1"/>
          <p:nvPr/>
        </p:nvSpPr>
        <p:spPr>
          <a:xfrm>
            <a:off x="2485012" y="5189907"/>
            <a:ext cx="722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is no difference between the opinions for  those who left the company and those who stayed.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30% of the employees who left the company gave very low environment satisfaction rate.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4" y="1618516"/>
            <a:ext cx="5040495" cy="3106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56" y="1618516"/>
            <a:ext cx="4912734" cy="31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E7F29-E8D6-421A-8A5A-F328E1C8DB39}"/>
              </a:ext>
            </a:extLst>
          </p:cNvPr>
          <p:cNvSpPr txBox="1"/>
          <p:nvPr/>
        </p:nvSpPr>
        <p:spPr>
          <a:xfrm>
            <a:off x="2485012" y="5189907"/>
            <a:ext cx="722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is no major difference between the opinions for those who left the company and those who stayed.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Above 60% of employees gave job satisfaction rate higher than the average.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28" y="1627156"/>
            <a:ext cx="4886660" cy="3089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10" y="1627157"/>
            <a:ext cx="5029880" cy="30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0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E2E36-C5C3-4B1E-A3E0-46EFA0351C8C}"/>
              </a:ext>
            </a:extLst>
          </p:cNvPr>
          <p:cNvSpPr txBox="1"/>
          <p:nvPr/>
        </p:nvSpPr>
        <p:spPr>
          <a:xfrm>
            <a:off x="2485012" y="5189907"/>
            <a:ext cx="722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Majority of employees gave work life balance above the average rate.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According to employees' opinions work life balance at  IBM was good but not great.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28" y="1637443"/>
            <a:ext cx="4984964" cy="3069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06" y="1646537"/>
            <a:ext cx="5161984" cy="30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F5F37-9FD2-4C81-8FF1-EF899BB43C40}"/>
              </a:ext>
            </a:extLst>
          </p:cNvPr>
          <p:cNvSpPr txBox="1"/>
          <p:nvPr/>
        </p:nvSpPr>
        <p:spPr>
          <a:xfrm>
            <a:off x="2401233" y="5329146"/>
            <a:ext cx="692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employees received performance rates of three.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was no big difference between employees rating (Ratings were between 3 and 4 only).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29" y="1721336"/>
            <a:ext cx="11126662" cy="31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CDEB7-854D-453D-A9BB-D21D0561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85743-F212-4006-BC0B-17E7AEFD2D51}"/>
              </a:ext>
            </a:extLst>
          </p:cNvPr>
          <p:cNvSpPr txBox="1"/>
          <p:nvPr/>
        </p:nvSpPr>
        <p:spPr>
          <a:xfrm>
            <a:off x="3532070" y="5362112"/>
            <a:ext cx="590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According to managers, high percentage of employees had job involvement above average whether they left or stayed.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9" y="1868096"/>
            <a:ext cx="10985232" cy="31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Extracting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03401F2-9493-44C4-87B9-531BD420D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5613" r="2368" b="4270"/>
          <a:stretch/>
        </p:blipFill>
        <p:spPr>
          <a:xfrm>
            <a:off x="3328098" y="1412240"/>
            <a:ext cx="5760721" cy="3560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43926-3ECB-4F73-AC2B-BE511B7F017C}"/>
              </a:ext>
            </a:extLst>
          </p:cNvPr>
          <p:cNvSpPr txBox="1"/>
          <p:nvPr/>
        </p:nvSpPr>
        <p:spPr>
          <a:xfrm>
            <a:off x="3328097" y="5231074"/>
            <a:ext cx="5842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is linear relationship between years at company &amp; years with current manager for single employee.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for linear relation ship between any of them and turning over rate.</a:t>
            </a:r>
          </a:p>
        </p:txBody>
      </p:sp>
    </p:spTree>
    <p:extLst>
      <p:ext uri="{BB962C8B-B14F-4D97-AF65-F5344CB8AC3E}">
        <p14:creationId xmlns:p14="http://schemas.microsoft.com/office/powerpoint/2010/main" val="252465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664FE5-EE77-41BC-A148-F1CF8E33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Extracting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8883C-8AB0-427A-A935-609DBDD0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6" y="1154097"/>
            <a:ext cx="5687993" cy="3368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26ABDA-10F4-4A25-B74C-FDA0C8DAD89E}"/>
              </a:ext>
            </a:extLst>
          </p:cNvPr>
          <p:cNvSpPr txBox="1"/>
          <p:nvPr/>
        </p:nvSpPr>
        <p:spPr>
          <a:xfrm>
            <a:off x="2945335" y="4721636"/>
            <a:ext cx="6405699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employees with highest and lowest turn over rate according to salaries are represent the opposite of the assumptions  sense the lowest turnover rate(0%) was for a lower salary than the one with the highest turnover rate(43%)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Also the people with lower satisfaction rate are more often to stay in the company than the employs with higher rates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DDE33C7-127B-495E-93AC-D9ABF3AAC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31" y="1154097"/>
            <a:ext cx="5552481" cy="333739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54B7C67-D0CF-4A09-9C92-4A36F52EA580}"/>
              </a:ext>
            </a:extLst>
          </p:cNvPr>
          <p:cNvSpPr/>
          <p:nvPr/>
        </p:nvSpPr>
        <p:spPr>
          <a:xfrm>
            <a:off x="10386874" y="1926454"/>
            <a:ext cx="346229" cy="28412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3A77EE-843C-40DD-AB7D-4F02F0E71681}"/>
              </a:ext>
            </a:extLst>
          </p:cNvPr>
          <p:cNvSpPr/>
          <p:nvPr/>
        </p:nvSpPr>
        <p:spPr>
          <a:xfrm>
            <a:off x="9472473" y="3710866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9404723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53A6D-F1F7-40F9-A833-CE4D3F247592}"/>
              </a:ext>
            </a:extLst>
          </p:cNvPr>
          <p:cNvSpPr txBox="1"/>
          <p:nvPr/>
        </p:nvSpPr>
        <p:spPr>
          <a:xfrm>
            <a:off x="1383611" y="2450237"/>
            <a:ext cx="7927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 case study Explanation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Analysis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Insights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Conclusions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93327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Extracting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253D42F-EB53-4F75-8794-FBD668F0A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6" y="1586490"/>
            <a:ext cx="6309907" cy="311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45A10-A0C4-41BD-9A1A-965836E38E53}"/>
              </a:ext>
            </a:extLst>
          </p:cNvPr>
          <p:cNvSpPr txBox="1"/>
          <p:nvPr/>
        </p:nvSpPr>
        <p:spPr>
          <a:xfrm>
            <a:off x="2941046" y="5086905"/>
            <a:ext cx="6309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We notice that there are many employees that have very high education level and very young at the same time.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Most of these young employees have the highest turn over rate.</a:t>
            </a:r>
          </a:p>
        </p:txBody>
      </p:sp>
    </p:spTree>
    <p:extLst>
      <p:ext uri="{BB962C8B-B14F-4D97-AF65-F5344CB8AC3E}">
        <p14:creationId xmlns:p14="http://schemas.microsoft.com/office/powerpoint/2010/main" val="63402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45A10-A0C4-41BD-9A1A-965836E38E53}"/>
              </a:ext>
            </a:extLst>
          </p:cNvPr>
          <p:cNvSpPr txBox="1"/>
          <p:nvPr/>
        </p:nvSpPr>
        <p:spPr>
          <a:xfrm>
            <a:off x="645125" y="1337864"/>
            <a:ext cx="663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Regression was used to validate our findings and explain whether the parameters provided in the dataset have relation with people leaving or staying at the company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17219"/>
              </p:ext>
            </p:extLst>
          </p:nvPr>
        </p:nvGraphicFramePr>
        <p:xfrm>
          <a:off x="2072227" y="2710656"/>
          <a:ext cx="8272463" cy="3707070"/>
        </p:xfrm>
        <a:graphic>
          <a:graphicData uri="http://schemas.openxmlformats.org/drawingml/2006/table">
            <a:tbl>
              <a:tblPr/>
              <a:tblGrid>
                <a:gridCol w="1659489">
                  <a:extLst>
                    <a:ext uri="{9D8B030D-6E8A-4147-A177-3AD203B41FA5}">
                      <a16:colId xmlns:a16="http://schemas.microsoft.com/office/drawing/2014/main" val="820668137"/>
                    </a:ext>
                  </a:extLst>
                </a:gridCol>
                <a:gridCol w="4154075">
                  <a:extLst>
                    <a:ext uri="{9D8B030D-6E8A-4147-A177-3AD203B41FA5}">
                      <a16:colId xmlns:a16="http://schemas.microsoft.com/office/drawing/2014/main" val="1065160565"/>
                    </a:ext>
                  </a:extLst>
                </a:gridCol>
                <a:gridCol w="1270491">
                  <a:extLst>
                    <a:ext uri="{9D8B030D-6E8A-4147-A177-3AD203B41FA5}">
                      <a16:colId xmlns:a16="http://schemas.microsoft.com/office/drawing/2014/main" val="2711561481"/>
                    </a:ext>
                  </a:extLst>
                </a:gridCol>
                <a:gridCol w="1188408">
                  <a:extLst>
                    <a:ext uri="{9D8B030D-6E8A-4147-A177-3AD203B41FA5}">
                      <a16:colId xmlns:a16="http://schemas.microsoft.com/office/drawing/2014/main" val="297721757"/>
                    </a:ext>
                  </a:extLst>
                </a:gridCol>
              </a:tblGrid>
              <a:tr h="32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Dependan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value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Independent Variables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 Squared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Adj. R Squared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207664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0.000971961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0.000745321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746470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0.025346234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0.025125124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98465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9.46756E-05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-0.000132163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59337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Enviroment Satisfaction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0.010898379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0.010669685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77427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Job Satisfaction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0.010650374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0.010421623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34124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Work-Life Balance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0.003514736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0.003284335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29514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Enviroment &amp; Job Satisfaction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0.021635241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0.021182713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75844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Years at the company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Years with Current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0.591687755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0.591595125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500071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Years at the company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Years with  Current manager &amp; years since last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0.660702425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0.660548444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4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91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Drawing 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8" y="2206915"/>
            <a:ext cx="738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does not relate or effect  to our KPI (Attrition) and results from relations are not reasonable.</a:t>
            </a:r>
          </a:p>
          <a:p>
            <a:r>
              <a:rPr lang="en-US" dirty="0"/>
              <a:t>     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51ECFDB-3EFD-47E1-932B-9172A6674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6887"/>
            <a:ext cx="12192000" cy="25336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6C2DC94-42B1-40D7-8D68-9FE1308AF886}"/>
              </a:ext>
            </a:extLst>
          </p:cNvPr>
          <p:cNvSpPr/>
          <p:nvPr/>
        </p:nvSpPr>
        <p:spPr>
          <a:xfrm>
            <a:off x="710212" y="3987754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4C99F9-12E7-41E6-8DA7-D499AD99AD5A}"/>
              </a:ext>
            </a:extLst>
          </p:cNvPr>
          <p:cNvSpPr/>
          <p:nvPr/>
        </p:nvSpPr>
        <p:spPr>
          <a:xfrm>
            <a:off x="5086904" y="4042700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1BCD47-7B8F-4F3D-9F14-2677F9636161}"/>
              </a:ext>
            </a:extLst>
          </p:cNvPr>
          <p:cNvSpPr/>
          <p:nvPr/>
        </p:nvSpPr>
        <p:spPr>
          <a:xfrm>
            <a:off x="5086904" y="4663712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A8BC79-292F-4180-BE02-93BDE7F9FDB6}"/>
              </a:ext>
            </a:extLst>
          </p:cNvPr>
          <p:cNvSpPr/>
          <p:nvPr/>
        </p:nvSpPr>
        <p:spPr>
          <a:xfrm>
            <a:off x="8265110" y="4663712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4926F4-3BD8-41B5-9BF5-9937BF8761C8}"/>
              </a:ext>
            </a:extLst>
          </p:cNvPr>
          <p:cNvSpPr/>
          <p:nvPr/>
        </p:nvSpPr>
        <p:spPr>
          <a:xfrm>
            <a:off x="5086904" y="4930354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214712-5E7D-4BD1-8534-8F41B9ADE0FC}"/>
              </a:ext>
            </a:extLst>
          </p:cNvPr>
          <p:cNvSpPr/>
          <p:nvPr/>
        </p:nvSpPr>
        <p:spPr>
          <a:xfrm>
            <a:off x="8265110" y="4930354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B651E5-AD9D-4176-A067-7BDCC084390F}"/>
              </a:ext>
            </a:extLst>
          </p:cNvPr>
          <p:cNvSpPr/>
          <p:nvPr/>
        </p:nvSpPr>
        <p:spPr>
          <a:xfrm>
            <a:off x="5086904" y="5770894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8FDA6A-0B3E-48FA-90D6-8C7368EC39CA}"/>
              </a:ext>
            </a:extLst>
          </p:cNvPr>
          <p:cNvSpPr/>
          <p:nvPr/>
        </p:nvSpPr>
        <p:spPr>
          <a:xfrm>
            <a:off x="8265110" y="5735228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AAC16C-2A5D-48D5-88B0-5278E638D34F}"/>
              </a:ext>
            </a:extLst>
          </p:cNvPr>
          <p:cNvSpPr/>
          <p:nvPr/>
        </p:nvSpPr>
        <p:spPr>
          <a:xfrm>
            <a:off x="2642586" y="5735227"/>
            <a:ext cx="523784" cy="23097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0D7F78-0C25-453B-AC86-FCE3297A70B7}"/>
              </a:ext>
            </a:extLst>
          </p:cNvPr>
          <p:cNvSpPr/>
          <p:nvPr/>
        </p:nvSpPr>
        <p:spPr>
          <a:xfrm>
            <a:off x="5820792" y="5735228"/>
            <a:ext cx="523784" cy="23097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C08A3-EA23-46AE-A434-2FF6254F67DE}"/>
              </a:ext>
            </a:extLst>
          </p:cNvPr>
          <p:cNvSpPr txBox="1"/>
          <p:nvPr/>
        </p:nvSpPr>
        <p:spPr>
          <a:xfrm>
            <a:off x="645127" y="1953086"/>
            <a:ext cx="9863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More Information (Provide more columns):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changing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income from last promotion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afford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salary ( main salary, transportation, income Tax, Insurance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 date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Exit Interviews for each leaving Employees and include these data in tables.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useless data (Columns):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Over18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hours</a:t>
            </a:r>
          </a:p>
        </p:txBody>
      </p:sp>
    </p:spTree>
    <p:extLst>
      <p:ext uri="{BB962C8B-B14F-4D97-AF65-F5344CB8AC3E}">
        <p14:creationId xmlns:p14="http://schemas.microsoft.com/office/powerpoint/2010/main" val="4156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547A-BC94-4ECE-A378-8DA78D70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69" y="2305952"/>
            <a:ext cx="10053461" cy="2246095"/>
          </a:xfrm>
        </p:spPr>
        <p:txBody>
          <a:bodyPr/>
          <a:lstStyle/>
          <a:p>
            <a:r>
              <a:rPr lang="en-US" sz="138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5542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Introduction: Case Study Explanation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about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Contains 35 feature in 5 categories about employees:		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info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Info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 Info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Info		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Case Study: Attrition rate of employees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9642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Introduction: Case Study Explanation, Cont.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Some descriptive information about data: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Age Mean: 36.92380952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Age STD: 9.13330127101115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Salary Mean: 65029.31293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Salary STD: 47068.8885594734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3EB7AE-E1AC-4249-9FD0-32FAF10D8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703565"/>
              </p:ext>
            </p:extLst>
          </p:nvPr>
        </p:nvGraphicFramePr>
        <p:xfrm>
          <a:off x="6093992" y="647698"/>
          <a:ext cx="5449889" cy="556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650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83F566-1D84-4E66-B801-F37391295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897662"/>
              </p:ext>
            </p:extLst>
          </p:nvPr>
        </p:nvGraphicFramePr>
        <p:xfrm>
          <a:off x="6853560" y="1671700"/>
          <a:ext cx="4757507" cy="419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929BD5-0BE4-4D65-825B-063D87A29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503348"/>
              </p:ext>
            </p:extLst>
          </p:nvPr>
        </p:nvGraphicFramePr>
        <p:xfrm>
          <a:off x="0" y="1671700"/>
          <a:ext cx="5841507" cy="4116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B16B452-8ADB-4BC7-B8EA-02A3546A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1" y="154311"/>
            <a:ext cx="9808964" cy="835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Introduction: Case Study Explanation, Cont.</a:t>
            </a:r>
          </a:p>
        </p:txBody>
      </p:sp>
    </p:spTree>
    <p:extLst>
      <p:ext uri="{BB962C8B-B14F-4D97-AF65-F5344CB8AC3E}">
        <p14:creationId xmlns:p14="http://schemas.microsoft.com/office/powerpoint/2010/main" val="379920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8" y="1447059"/>
            <a:ext cx="96707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 Monthly Income lead to high rate of leaving.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with high satisfaction have less leaving number.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age have high leaving because they have low level of education.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that live away from work place have higher rate of leaving.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linear relation between (Years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Company, Years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Manager).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employees may have the highest turn over rate in company.</a:t>
            </a:r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6112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EFA6-D48D-453E-BF63-73BF874B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86388"/>
            <a:ext cx="9404723" cy="816789"/>
          </a:xfrm>
        </p:spPr>
        <p:txBody>
          <a:bodyPr/>
          <a:lstStyle/>
          <a:p>
            <a:r>
              <a:rPr lang="en-US" dirty="0"/>
              <a:t>Used KPI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6D04-1F91-4836-8392-8D613B5F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964142"/>
            <a:ext cx="9404723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Over rate: The proportion of employees who left the company from total of employees in a period or category.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Over Rate = (total no. of employees – Remaining employees ) / total no. of employees </a:t>
            </a:r>
          </a:p>
        </p:txBody>
      </p:sp>
    </p:spTree>
    <p:extLst>
      <p:ext uri="{BB962C8B-B14F-4D97-AF65-F5344CB8AC3E}">
        <p14:creationId xmlns:p14="http://schemas.microsoft.com/office/powerpoint/2010/main" val="267319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Parameters Analysis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  <a:p>
            <a:r>
              <a:rPr lang="en-US"/>
              <a:t>      </a:t>
            </a:r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7D90F23-4FA2-4008-B127-7F0DB111C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421056"/>
              </p:ext>
            </p:extLst>
          </p:nvPr>
        </p:nvGraphicFramePr>
        <p:xfrm>
          <a:off x="6251359" y="1435962"/>
          <a:ext cx="5520431" cy="3082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2CC6530-8DD8-44C8-9E15-4A96F8B3A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378997"/>
              </p:ext>
            </p:extLst>
          </p:nvPr>
        </p:nvGraphicFramePr>
        <p:xfrm>
          <a:off x="420209" y="1435961"/>
          <a:ext cx="5092823" cy="3082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BB9A9A-B1A2-45CB-ABF6-854F1CA32807}"/>
              </a:ext>
            </a:extLst>
          </p:cNvPr>
          <p:cNvSpPr txBox="1"/>
          <p:nvPr/>
        </p:nvSpPr>
        <p:spPr>
          <a:xfrm>
            <a:off x="497150" y="4793942"/>
            <a:ext cx="489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most leaving employees live in small or medium distance from company place.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429EF-1CDD-4AB4-B3D7-DC2189AACAE3}"/>
              </a:ext>
            </a:extLst>
          </p:cNvPr>
          <p:cNvSpPr txBox="1"/>
          <p:nvPr/>
        </p:nvSpPr>
        <p:spPr>
          <a:xfrm>
            <a:off x="6251359" y="4793942"/>
            <a:ext cx="489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Employees that have the higher leaving rate had the smallest ages.</a:t>
            </a:r>
          </a:p>
        </p:txBody>
      </p:sp>
    </p:spTree>
    <p:extLst>
      <p:ext uri="{BB962C8B-B14F-4D97-AF65-F5344CB8AC3E}">
        <p14:creationId xmlns:p14="http://schemas.microsoft.com/office/powerpoint/2010/main" val="297779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Count.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  <a:p>
            <a:r>
              <a:rPr lang="en-US"/>
              <a:t>      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04E040E-1E14-47D6-86F9-715D59937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41" y="1517243"/>
            <a:ext cx="5582317" cy="3082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433FB-BB77-4112-AE94-C189A2F1674B}"/>
              </a:ext>
            </a:extLst>
          </p:cNvPr>
          <p:cNvSpPr txBox="1"/>
          <p:nvPr/>
        </p:nvSpPr>
        <p:spPr>
          <a:xfrm>
            <a:off x="3304841" y="4882718"/>
            <a:ext cx="56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Single Employees had the highest leaving rate. </a:t>
            </a:r>
          </a:p>
        </p:txBody>
      </p:sp>
    </p:spTree>
    <p:extLst>
      <p:ext uri="{BB962C8B-B14F-4D97-AF65-F5344CB8AC3E}">
        <p14:creationId xmlns:p14="http://schemas.microsoft.com/office/powerpoint/2010/main" val="2387705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1243</TotalTime>
  <Words>937</Words>
  <Application>Microsoft Office PowerPoint</Application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Algerian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HR Data Analysis</vt:lpstr>
      <vt:lpstr>AGENDA</vt:lpstr>
      <vt:lpstr>Introduction: Case Study Explanation</vt:lpstr>
      <vt:lpstr>Introduction: Case Study Explanation, Cont.</vt:lpstr>
      <vt:lpstr>Introduction: Case Study Explanation, Cont.</vt:lpstr>
      <vt:lpstr>Assumptions </vt:lpstr>
      <vt:lpstr>Used KPI </vt:lpstr>
      <vt:lpstr>Parameters Analysis</vt:lpstr>
      <vt:lpstr>Parameters Analysis, Count.</vt:lpstr>
      <vt:lpstr>Parameters Analysis, Cont.</vt:lpstr>
      <vt:lpstr>Parameters Analysis, Cont.</vt:lpstr>
      <vt:lpstr>Parameters Analysis, Cont.</vt:lpstr>
      <vt:lpstr>Parameters Analysis, Cont.</vt:lpstr>
      <vt:lpstr>Parameters Analysis, Cont.</vt:lpstr>
      <vt:lpstr>Parameters Analysis, Cont.</vt:lpstr>
      <vt:lpstr>Parameters Analysis, Cont.</vt:lpstr>
      <vt:lpstr>Parameters Analysis, Cont.</vt:lpstr>
      <vt:lpstr>Extracting Insights</vt:lpstr>
      <vt:lpstr>Extracting Insights</vt:lpstr>
      <vt:lpstr>Extracting Insights</vt:lpstr>
      <vt:lpstr>Validation</vt:lpstr>
      <vt:lpstr>Drawing Conclusions</vt:lpstr>
      <vt:lpstr>Recommendations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Adel Eltohamy Alshiekh 16p8002</dc:creator>
  <cp:lastModifiedBy>عبد الرحمن علي يوسف علي سعد</cp:lastModifiedBy>
  <cp:revision>118</cp:revision>
  <dcterms:created xsi:type="dcterms:W3CDTF">2022-02-02T11:50:36Z</dcterms:created>
  <dcterms:modified xsi:type="dcterms:W3CDTF">2022-02-06T23:48:09Z</dcterms:modified>
</cp:coreProperties>
</file>