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MS)" panose="020B0604020202020204" charset="0"/>
      <p:regular r:id="rId15"/>
    </p:embeddedFont>
    <p:embeddedFont>
      <p:font typeface="Calibri (MS)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7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79EB4C-293F-471C-8997-899912B2F61E}" type="datetimeFigureOut">
              <a:rPr lang="en-US" smtClean="0"/>
              <a:t>20-Jun-25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3E376-9F96-4DE2-984F-87E55FCC2642}" type="slidenum">
              <a:rPr lang="en-US" smtClean="0"/>
              <a:t>‹#›</a:t>
            </a:fld>
            <a:endParaRPr lang="en-US"/>
          </a:p>
        </p:txBody>
      </p:sp>
    </p:spTree>
    <p:extLst>
      <p:ext uri="{BB962C8B-B14F-4D97-AF65-F5344CB8AC3E}">
        <p14:creationId xmlns:p14="http://schemas.microsoft.com/office/powerpoint/2010/main" val="219535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D3E376-9F96-4DE2-984F-87E55FCC2642}" type="slidenum">
              <a:rPr lang="en-US" smtClean="0"/>
              <a:t>1</a:t>
            </a:fld>
            <a:endParaRPr lang="en-US"/>
          </a:p>
        </p:txBody>
      </p:sp>
    </p:spTree>
    <p:extLst>
      <p:ext uri="{BB962C8B-B14F-4D97-AF65-F5344CB8AC3E}">
        <p14:creationId xmlns:p14="http://schemas.microsoft.com/office/powerpoint/2010/main" val="328769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20-Jun-25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20-Jun-25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5358840" y="1108553"/>
            <a:ext cx="11859377" cy="8069894"/>
          </a:xfrm>
          <a:prstGeom prst="rect">
            <a:avLst/>
          </a:prstGeom>
          <a:solidFill>
            <a:srgbClr val="B9E4F5"/>
          </a:solidFill>
        </p:spPr>
        <p:txBody>
          <a:bodyPr/>
          <a:lstStyle/>
          <a:p>
            <a:endParaRPr lang="en-US"/>
          </a:p>
        </p:txBody>
      </p:sp>
      <p:grpSp>
        <p:nvGrpSpPr>
          <p:cNvPr id="3" name="Group 3"/>
          <p:cNvGrpSpPr/>
          <p:nvPr/>
        </p:nvGrpSpPr>
        <p:grpSpPr>
          <a:xfrm>
            <a:off x="5607369" y="1365529"/>
            <a:ext cx="11362320" cy="7555943"/>
            <a:chOff x="0" y="0"/>
            <a:chExt cx="1222256" cy="812800"/>
          </a:xfrm>
        </p:grpSpPr>
        <p:sp>
          <p:nvSpPr>
            <p:cNvPr id="4" name="Freeform 4" descr="Red paper boat on a blue surface"/>
            <p:cNvSpPr/>
            <p:nvPr/>
          </p:nvSpPr>
          <p:spPr>
            <a:xfrm>
              <a:off x="0" y="0"/>
              <a:ext cx="1222256" cy="812800"/>
            </a:xfrm>
            <a:custGeom>
              <a:avLst/>
              <a:gdLst/>
              <a:ahLst/>
              <a:cxnLst/>
              <a:rect l="l" t="t" r="r" b="b"/>
              <a:pathLst>
                <a:path w="1222256" h="812800">
                  <a:moveTo>
                    <a:pt x="0" y="0"/>
                  </a:moveTo>
                  <a:lnTo>
                    <a:pt x="1222256" y="0"/>
                  </a:lnTo>
                  <a:lnTo>
                    <a:pt x="1222256" y="812800"/>
                  </a:lnTo>
                  <a:lnTo>
                    <a:pt x="0" y="812800"/>
                  </a:lnTo>
                  <a:close/>
                </a:path>
              </a:pathLst>
            </a:custGeom>
            <a:blipFill>
              <a:blip r:embed="rId3"/>
              <a:stretch>
                <a:fillRect t="-149" b="-149"/>
              </a:stretch>
            </a:blipFill>
          </p:spPr>
          <p:txBody>
            <a:bodyPr/>
            <a:lstStyle/>
            <a:p>
              <a:endParaRPr lang="en-US"/>
            </a:p>
          </p:txBody>
        </p:sp>
      </p:grpSp>
      <p:grpSp>
        <p:nvGrpSpPr>
          <p:cNvPr id="5" name="Group 5"/>
          <p:cNvGrpSpPr/>
          <p:nvPr/>
        </p:nvGrpSpPr>
        <p:grpSpPr>
          <a:xfrm>
            <a:off x="723248" y="1996761"/>
            <a:ext cx="6982269" cy="6293479"/>
            <a:chOff x="0" y="0"/>
            <a:chExt cx="9309692" cy="8391305"/>
          </a:xfrm>
        </p:grpSpPr>
        <p:sp>
          <p:nvSpPr>
            <p:cNvPr id="6" name="AutoShape 6"/>
            <p:cNvSpPr/>
            <p:nvPr/>
          </p:nvSpPr>
          <p:spPr>
            <a:xfrm>
              <a:off x="0" y="0"/>
              <a:ext cx="9309692" cy="8391305"/>
            </a:xfrm>
            <a:prstGeom prst="rect">
              <a:avLst/>
            </a:prstGeom>
            <a:solidFill>
              <a:srgbClr val="B9E4F5"/>
            </a:solidFill>
          </p:spPr>
          <p:txBody>
            <a:bodyPr/>
            <a:lstStyle/>
            <a:p>
              <a:endParaRPr lang="en-US"/>
            </a:p>
          </p:txBody>
        </p:sp>
        <p:sp>
          <p:nvSpPr>
            <p:cNvPr id="7" name="TextBox 7"/>
            <p:cNvSpPr txBox="1"/>
            <p:nvPr/>
          </p:nvSpPr>
          <p:spPr>
            <a:xfrm>
              <a:off x="524778" y="447291"/>
              <a:ext cx="8260135" cy="6471666"/>
            </a:xfrm>
            <a:prstGeom prst="rect">
              <a:avLst/>
            </a:prstGeom>
          </p:spPr>
          <p:txBody>
            <a:bodyPr lIns="0" tIns="0" rIns="0" bIns="0" rtlCol="0" anchor="t">
              <a:spAutoFit/>
            </a:bodyPr>
            <a:lstStyle/>
            <a:p>
              <a:pPr marL="0" lvl="0" indent="0" algn="ctr">
                <a:lnSpc>
                  <a:spcPts val="9324"/>
                </a:lnSpc>
              </a:pPr>
              <a:r>
                <a:rPr lang="en-US" sz="8400">
                  <a:solidFill>
                    <a:srgbClr val="000000"/>
                  </a:solidFill>
                  <a:latin typeface="Calibri (MS)"/>
                  <a:ea typeface="Calibri (MS)"/>
                  <a:cs typeface="Calibri (MS)"/>
                  <a:sym typeface="Calibri (MS)"/>
                </a:rPr>
                <a:t>Titanic Survival Prediction Project</a:t>
              </a:r>
            </a:p>
          </p:txBody>
        </p:sp>
        <p:sp>
          <p:nvSpPr>
            <p:cNvPr id="8" name="TextBox 8"/>
            <p:cNvSpPr txBox="1"/>
            <p:nvPr/>
          </p:nvSpPr>
          <p:spPr>
            <a:xfrm>
              <a:off x="524778" y="7206779"/>
              <a:ext cx="8260135" cy="641985"/>
            </a:xfrm>
            <a:prstGeom prst="rect">
              <a:avLst/>
            </a:prstGeom>
          </p:spPr>
          <p:txBody>
            <a:bodyPr lIns="0" tIns="0" rIns="0" bIns="0" rtlCol="0" anchor="t">
              <a:spAutoFit/>
            </a:bodyPr>
            <a:lstStyle/>
            <a:p>
              <a:pPr marL="0" lvl="0" indent="0" algn="ctr">
                <a:lnSpc>
                  <a:spcPts val="3780"/>
                </a:lnSpc>
              </a:pPr>
              <a:r>
                <a:rPr lang="en-US" sz="2700">
                  <a:solidFill>
                    <a:srgbClr val="000000"/>
                  </a:solidFill>
                  <a:latin typeface="Calibri (MS)"/>
                  <a:ea typeface="Calibri (MS)"/>
                  <a:cs typeface="Calibri (MS)"/>
                  <a:sym typeface="Calibri (MS)"/>
                </a:rPr>
                <a:t>A Data Science Journey: EDA to Ensembling</a:t>
              </a:r>
            </a:p>
          </p:txBody>
        </p:sp>
      </p:grpSp>
      <p:sp>
        <p:nvSpPr>
          <p:cNvPr id="9" name="TextBox 9"/>
          <p:cNvSpPr txBox="1"/>
          <p:nvPr/>
        </p:nvSpPr>
        <p:spPr>
          <a:xfrm>
            <a:off x="14791045" y="9229725"/>
            <a:ext cx="2772519" cy="431673"/>
          </a:xfrm>
          <a:prstGeom prst="rect">
            <a:avLst/>
          </a:prstGeom>
        </p:spPr>
        <p:txBody>
          <a:bodyPr lIns="0" tIns="0" rIns="0" bIns="0" rtlCol="0" anchor="t">
            <a:spAutoFit/>
          </a:bodyPr>
          <a:lstStyle/>
          <a:p>
            <a:pPr algn="ctr">
              <a:lnSpc>
                <a:spcPts val="2916"/>
              </a:lnSpc>
              <a:spcBef>
                <a:spcPct val="0"/>
              </a:spcBef>
            </a:pPr>
            <a:r>
              <a:rPr lang="en-US" sz="2700">
                <a:solidFill>
                  <a:srgbClr val="000000"/>
                </a:solidFill>
                <a:latin typeface="Calibri (MS)"/>
                <a:ea typeface="Calibri (MS)"/>
                <a:cs typeface="Calibri (MS)"/>
                <a:sym typeface="Calibri (MS)"/>
              </a:rPr>
              <a:t>Mina Alber  Ibrahim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 y="411957"/>
            <a:ext cx="16459200" cy="1714500"/>
            <a:chOff x="0" y="0"/>
            <a:chExt cx="21945600" cy="2286000"/>
          </a:xfrm>
        </p:grpSpPr>
        <p:sp>
          <p:nvSpPr>
            <p:cNvPr id="3" name="Freeform 3"/>
            <p:cNvSpPr/>
            <p:nvPr/>
          </p:nvSpPr>
          <p:spPr>
            <a:xfrm>
              <a:off x="0" y="0"/>
              <a:ext cx="21945600" cy="2286000"/>
            </a:xfrm>
            <a:custGeom>
              <a:avLst/>
              <a:gdLst/>
              <a:ahLst/>
              <a:cxnLst/>
              <a:rect l="l" t="t" r="r" b="b"/>
              <a:pathLst>
                <a:path w="21945600" h="2286000">
                  <a:moveTo>
                    <a:pt x="0" y="0"/>
                  </a:moveTo>
                  <a:lnTo>
                    <a:pt x="21945600" y="0"/>
                  </a:lnTo>
                  <a:lnTo>
                    <a:pt x="21945600" y="2286000"/>
                  </a:lnTo>
                  <a:lnTo>
                    <a:pt x="0" y="2286000"/>
                  </a:lnTo>
                  <a:close/>
                </a:path>
              </a:pathLst>
            </a:custGeom>
            <a:solidFill>
              <a:srgbClr val="000000">
                <a:alpha val="0"/>
              </a:srgbClr>
            </a:solidFill>
          </p:spPr>
          <p:txBody>
            <a:bodyPr/>
            <a:lstStyle/>
            <a:p>
              <a:endParaRPr lang="en-US"/>
            </a:p>
          </p:txBody>
        </p:sp>
        <p:sp>
          <p:nvSpPr>
            <p:cNvPr id="4" name="TextBox 4"/>
            <p:cNvSpPr txBox="1"/>
            <p:nvPr/>
          </p:nvSpPr>
          <p:spPr>
            <a:xfrm>
              <a:off x="0" y="-142875"/>
              <a:ext cx="21945600" cy="2428875"/>
            </a:xfrm>
            <a:prstGeom prst="rect">
              <a:avLst/>
            </a:prstGeom>
          </p:spPr>
          <p:txBody>
            <a:bodyPr lIns="0" tIns="0" rIns="0" bIns="0" rtlCol="0" anchor="ctr"/>
            <a:lstStyle/>
            <a:p>
              <a:pPr algn="ctr">
                <a:lnSpc>
                  <a:spcPts val="7920"/>
                </a:lnSpc>
              </a:pPr>
              <a:r>
                <a:rPr lang="en-US" sz="6600">
                  <a:solidFill>
                    <a:srgbClr val="000000"/>
                  </a:solidFill>
                  <a:latin typeface="Calibri (MS)"/>
                  <a:ea typeface="Calibri (MS)"/>
                  <a:cs typeface="Calibri (MS)"/>
                  <a:sym typeface="Calibri (MS)"/>
                </a:rPr>
                <a:t>Data Modeling</a:t>
              </a:r>
            </a:p>
          </p:txBody>
        </p:sp>
      </p:grpSp>
      <p:grpSp>
        <p:nvGrpSpPr>
          <p:cNvPr id="5" name="Group 5"/>
          <p:cNvGrpSpPr/>
          <p:nvPr/>
        </p:nvGrpSpPr>
        <p:grpSpPr>
          <a:xfrm>
            <a:off x="895350" y="2480604"/>
            <a:ext cx="16497300" cy="812741"/>
            <a:chOff x="0" y="0"/>
            <a:chExt cx="21996400" cy="1083654"/>
          </a:xfrm>
        </p:grpSpPr>
        <p:sp>
          <p:nvSpPr>
            <p:cNvPr id="6" name="Freeform 6"/>
            <p:cNvSpPr/>
            <p:nvPr/>
          </p:nvSpPr>
          <p:spPr>
            <a:xfrm>
              <a:off x="25400" y="25400"/>
              <a:ext cx="21945600" cy="1032891"/>
            </a:xfrm>
            <a:custGeom>
              <a:avLst/>
              <a:gdLst/>
              <a:ahLst/>
              <a:cxnLst/>
              <a:rect l="l" t="t" r="r" b="b"/>
              <a:pathLst>
                <a:path w="21945600" h="1032891">
                  <a:moveTo>
                    <a:pt x="0" y="172085"/>
                  </a:moveTo>
                  <a:cubicBezTo>
                    <a:pt x="0" y="77089"/>
                    <a:pt x="80645" y="0"/>
                    <a:pt x="180213" y="0"/>
                  </a:cubicBezTo>
                  <a:lnTo>
                    <a:pt x="21765388" y="0"/>
                  </a:lnTo>
                  <a:cubicBezTo>
                    <a:pt x="21864955" y="0"/>
                    <a:pt x="21945600" y="77089"/>
                    <a:pt x="21945600" y="172085"/>
                  </a:cubicBezTo>
                  <a:lnTo>
                    <a:pt x="21945600" y="860679"/>
                  </a:lnTo>
                  <a:cubicBezTo>
                    <a:pt x="21945600" y="955802"/>
                    <a:pt x="21864955" y="1032764"/>
                    <a:pt x="21765388" y="1032764"/>
                  </a:cubicBezTo>
                  <a:lnTo>
                    <a:pt x="180213" y="1032764"/>
                  </a:lnTo>
                  <a:cubicBezTo>
                    <a:pt x="80645" y="1032891"/>
                    <a:pt x="0" y="955802"/>
                    <a:pt x="0" y="860679"/>
                  </a:cubicBezTo>
                  <a:close/>
                </a:path>
              </a:pathLst>
            </a:custGeom>
            <a:solidFill>
              <a:srgbClr val="4F81BD"/>
            </a:solidFill>
          </p:spPr>
          <p:txBody>
            <a:bodyPr/>
            <a:lstStyle/>
            <a:p>
              <a:endParaRPr lang="en-US"/>
            </a:p>
          </p:txBody>
        </p:sp>
        <p:sp>
          <p:nvSpPr>
            <p:cNvPr id="7" name="Freeform 7"/>
            <p:cNvSpPr/>
            <p:nvPr/>
          </p:nvSpPr>
          <p:spPr>
            <a:xfrm>
              <a:off x="0" y="0"/>
              <a:ext cx="21996400" cy="1083691"/>
            </a:xfrm>
            <a:custGeom>
              <a:avLst/>
              <a:gdLst/>
              <a:ahLst/>
              <a:cxnLst/>
              <a:rect l="l" t="t" r="r" b="b"/>
              <a:pathLst>
                <a:path w="21996400" h="1083691">
                  <a:moveTo>
                    <a:pt x="0" y="197485"/>
                  </a:moveTo>
                  <a:cubicBezTo>
                    <a:pt x="0" y="87376"/>
                    <a:pt x="93218" y="0"/>
                    <a:pt x="205613" y="0"/>
                  </a:cubicBezTo>
                  <a:lnTo>
                    <a:pt x="21790788" y="0"/>
                  </a:lnTo>
                  <a:lnTo>
                    <a:pt x="21790788" y="25400"/>
                  </a:lnTo>
                  <a:lnTo>
                    <a:pt x="21790788" y="0"/>
                  </a:lnTo>
                  <a:cubicBezTo>
                    <a:pt x="21903182" y="0"/>
                    <a:pt x="21996400" y="87376"/>
                    <a:pt x="21996400" y="197485"/>
                  </a:cubicBezTo>
                  <a:lnTo>
                    <a:pt x="21971000" y="197485"/>
                  </a:lnTo>
                  <a:lnTo>
                    <a:pt x="21996400" y="197485"/>
                  </a:lnTo>
                  <a:lnTo>
                    <a:pt x="21996400" y="886079"/>
                  </a:lnTo>
                  <a:lnTo>
                    <a:pt x="21971000" y="886079"/>
                  </a:lnTo>
                  <a:lnTo>
                    <a:pt x="21996400" y="886079"/>
                  </a:lnTo>
                  <a:cubicBezTo>
                    <a:pt x="21996400" y="996315"/>
                    <a:pt x="21903182" y="1083564"/>
                    <a:pt x="21790788" y="1083564"/>
                  </a:cubicBezTo>
                  <a:lnTo>
                    <a:pt x="21790788" y="1058164"/>
                  </a:lnTo>
                  <a:lnTo>
                    <a:pt x="21790788" y="1083564"/>
                  </a:lnTo>
                  <a:lnTo>
                    <a:pt x="205613" y="1083564"/>
                  </a:lnTo>
                  <a:lnTo>
                    <a:pt x="205613" y="1058164"/>
                  </a:lnTo>
                  <a:lnTo>
                    <a:pt x="205613" y="1083564"/>
                  </a:lnTo>
                  <a:cubicBezTo>
                    <a:pt x="93218" y="1083691"/>
                    <a:pt x="0" y="996315"/>
                    <a:pt x="0" y="886079"/>
                  </a:cubicBezTo>
                  <a:lnTo>
                    <a:pt x="0" y="197485"/>
                  </a:lnTo>
                  <a:lnTo>
                    <a:pt x="25400" y="197485"/>
                  </a:lnTo>
                  <a:lnTo>
                    <a:pt x="0" y="197485"/>
                  </a:lnTo>
                  <a:moveTo>
                    <a:pt x="50800" y="197485"/>
                  </a:moveTo>
                  <a:lnTo>
                    <a:pt x="50800" y="886079"/>
                  </a:lnTo>
                  <a:lnTo>
                    <a:pt x="25400" y="886079"/>
                  </a:lnTo>
                  <a:lnTo>
                    <a:pt x="50800" y="886079"/>
                  </a:lnTo>
                  <a:cubicBezTo>
                    <a:pt x="50800" y="966089"/>
                    <a:pt x="118999" y="1032764"/>
                    <a:pt x="205613" y="1032764"/>
                  </a:cubicBezTo>
                  <a:lnTo>
                    <a:pt x="21790788" y="1032764"/>
                  </a:lnTo>
                  <a:cubicBezTo>
                    <a:pt x="21877401" y="1032764"/>
                    <a:pt x="21945600" y="965962"/>
                    <a:pt x="21945600" y="886079"/>
                  </a:cubicBezTo>
                  <a:lnTo>
                    <a:pt x="21945600" y="197485"/>
                  </a:lnTo>
                  <a:cubicBezTo>
                    <a:pt x="21945600" y="117475"/>
                    <a:pt x="21877401" y="50800"/>
                    <a:pt x="21790788" y="50800"/>
                  </a:cubicBezTo>
                  <a:lnTo>
                    <a:pt x="205613" y="50800"/>
                  </a:lnTo>
                  <a:lnTo>
                    <a:pt x="205613" y="25400"/>
                  </a:lnTo>
                  <a:lnTo>
                    <a:pt x="205613" y="50800"/>
                  </a:lnTo>
                  <a:cubicBezTo>
                    <a:pt x="118999" y="50800"/>
                    <a:pt x="50800" y="117602"/>
                    <a:pt x="50800" y="197485"/>
                  </a:cubicBezTo>
                  <a:close/>
                </a:path>
              </a:pathLst>
            </a:custGeom>
            <a:solidFill>
              <a:srgbClr val="FFFFFF"/>
            </a:solidFill>
          </p:spPr>
          <p:txBody>
            <a:bodyPr/>
            <a:lstStyle/>
            <a:p>
              <a:endParaRPr lang="en-US"/>
            </a:p>
          </p:txBody>
        </p:sp>
      </p:grpSp>
      <p:grpSp>
        <p:nvGrpSpPr>
          <p:cNvPr id="8" name="Group 8"/>
          <p:cNvGrpSpPr/>
          <p:nvPr/>
        </p:nvGrpSpPr>
        <p:grpSpPr>
          <a:xfrm>
            <a:off x="933165" y="2518419"/>
            <a:ext cx="16421670" cy="737110"/>
            <a:chOff x="0" y="0"/>
            <a:chExt cx="21895560" cy="982814"/>
          </a:xfrm>
        </p:grpSpPr>
        <p:sp>
          <p:nvSpPr>
            <p:cNvPr id="9" name="Freeform 9"/>
            <p:cNvSpPr/>
            <p:nvPr/>
          </p:nvSpPr>
          <p:spPr>
            <a:xfrm>
              <a:off x="0" y="0"/>
              <a:ext cx="21895560" cy="982814"/>
            </a:xfrm>
            <a:custGeom>
              <a:avLst/>
              <a:gdLst/>
              <a:ahLst/>
              <a:cxnLst/>
              <a:rect l="l" t="t" r="r" b="b"/>
              <a:pathLst>
                <a:path w="21895560" h="982814">
                  <a:moveTo>
                    <a:pt x="0" y="0"/>
                  </a:moveTo>
                  <a:lnTo>
                    <a:pt x="21895560" y="0"/>
                  </a:lnTo>
                  <a:lnTo>
                    <a:pt x="21895560" y="982814"/>
                  </a:lnTo>
                  <a:lnTo>
                    <a:pt x="0" y="982814"/>
                  </a:lnTo>
                  <a:close/>
                </a:path>
              </a:pathLst>
            </a:custGeom>
            <a:solidFill>
              <a:srgbClr val="000000">
                <a:alpha val="0"/>
              </a:srgbClr>
            </a:solidFill>
          </p:spPr>
          <p:txBody>
            <a:bodyPr/>
            <a:lstStyle/>
            <a:p>
              <a:endParaRPr lang="en-US"/>
            </a:p>
          </p:txBody>
        </p:sp>
        <p:sp>
          <p:nvSpPr>
            <p:cNvPr id="10" name="TextBox 10"/>
            <p:cNvSpPr txBox="1"/>
            <p:nvPr/>
          </p:nvSpPr>
          <p:spPr>
            <a:xfrm>
              <a:off x="0" y="-28575"/>
              <a:ext cx="21895560" cy="1011389"/>
            </a:xfrm>
            <a:prstGeom prst="rect">
              <a:avLst/>
            </a:prstGeom>
          </p:spPr>
          <p:txBody>
            <a:bodyPr lIns="0" tIns="0" rIns="0" bIns="0" rtlCol="0" anchor="ctr"/>
            <a:lstStyle/>
            <a:p>
              <a:pPr algn="l">
                <a:lnSpc>
                  <a:spcPts val="2106"/>
                </a:lnSpc>
              </a:pPr>
              <a:r>
                <a:rPr lang="en-US" sz="1950">
                  <a:solidFill>
                    <a:srgbClr val="FFFFFF"/>
                  </a:solidFill>
                  <a:latin typeface="Calibri (MS)"/>
                  <a:ea typeface="Calibri (MS)"/>
                  <a:cs typeface="Calibri (MS)"/>
                  <a:sym typeface="Calibri (MS)"/>
                </a:rPr>
                <a:t>Logistic Regression: This model looks for patterns in the data to predict who survived. It correctly predicted survival for 88 out of every 100 people.</a:t>
              </a:r>
            </a:p>
          </p:txBody>
        </p:sp>
      </p:grpSp>
      <p:grpSp>
        <p:nvGrpSpPr>
          <p:cNvPr id="11" name="Group 11"/>
          <p:cNvGrpSpPr/>
          <p:nvPr/>
        </p:nvGrpSpPr>
        <p:grpSpPr>
          <a:xfrm>
            <a:off x="895350" y="3311404"/>
            <a:ext cx="16497300" cy="812741"/>
            <a:chOff x="0" y="0"/>
            <a:chExt cx="21996400" cy="1083654"/>
          </a:xfrm>
        </p:grpSpPr>
        <p:sp>
          <p:nvSpPr>
            <p:cNvPr id="12" name="Freeform 12"/>
            <p:cNvSpPr/>
            <p:nvPr/>
          </p:nvSpPr>
          <p:spPr>
            <a:xfrm>
              <a:off x="25400" y="25400"/>
              <a:ext cx="21945600" cy="1032891"/>
            </a:xfrm>
            <a:custGeom>
              <a:avLst/>
              <a:gdLst/>
              <a:ahLst/>
              <a:cxnLst/>
              <a:rect l="l" t="t" r="r" b="b"/>
              <a:pathLst>
                <a:path w="21945600" h="1032891">
                  <a:moveTo>
                    <a:pt x="0" y="172085"/>
                  </a:moveTo>
                  <a:cubicBezTo>
                    <a:pt x="0" y="77089"/>
                    <a:pt x="80645" y="0"/>
                    <a:pt x="180213" y="0"/>
                  </a:cubicBezTo>
                  <a:lnTo>
                    <a:pt x="21765388" y="0"/>
                  </a:lnTo>
                  <a:cubicBezTo>
                    <a:pt x="21864955" y="0"/>
                    <a:pt x="21945600" y="77089"/>
                    <a:pt x="21945600" y="172085"/>
                  </a:cubicBezTo>
                  <a:lnTo>
                    <a:pt x="21945600" y="860679"/>
                  </a:lnTo>
                  <a:cubicBezTo>
                    <a:pt x="21945600" y="955802"/>
                    <a:pt x="21864955" y="1032764"/>
                    <a:pt x="21765388" y="1032764"/>
                  </a:cubicBezTo>
                  <a:lnTo>
                    <a:pt x="180213" y="1032764"/>
                  </a:lnTo>
                  <a:cubicBezTo>
                    <a:pt x="80645" y="1032891"/>
                    <a:pt x="0" y="955802"/>
                    <a:pt x="0" y="860679"/>
                  </a:cubicBezTo>
                  <a:close/>
                </a:path>
              </a:pathLst>
            </a:custGeom>
            <a:solidFill>
              <a:srgbClr val="4F81BD"/>
            </a:solidFill>
          </p:spPr>
          <p:txBody>
            <a:bodyPr/>
            <a:lstStyle/>
            <a:p>
              <a:endParaRPr lang="en-US"/>
            </a:p>
          </p:txBody>
        </p:sp>
        <p:sp>
          <p:nvSpPr>
            <p:cNvPr id="13" name="Freeform 13"/>
            <p:cNvSpPr/>
            <p:nvPr/>
          </p:nvSpPr>
          <p:spPr>
            <a:xfrm>
              <a:off x="0" y="0"/>
              <a:ext cx="21996400" cy="1083691"/>
            </a:xfrm>
            <a:custGeom>
              <a:avLst/>
              <a:gdLst/>
              <a:ahLst/>
              <a:cxnLst/>
              <a:rect l="l" t="t" r="r" b="b"/>
              <a:pathLst>
                <a:path w="21996400" h="1083691">
                  <a:moveTo>
                    <a:pt x="0" y="197485"/>
                  </a:moveTo>
                  <a:cubicBezTo>
                    <a:pt x="0" y="87376"/>
                    <a:pt x="93218" y="0"/>
                    <a:pt x="205613" y="0"/>
                  </a:cubicBezTo>
                  <a:lnTo>
                    <a:pt x="21790788" y="0"/>
                  </a:lnTo>
                  <a:lnTo>
                    <a:pt x="21790788" y="25400"/>
                  </a:lnTo>
                  <a:lnTo>
                    <a:pt x="21790788" y="0"/>
                  </a:lnTo>
                  <a:cubicBezTo>
                    <a:pt x="21903182" y="0"/>
                    <a:pt x="21996400" y="87376"/>
                    <a:pt x="21996400" y="197485"/>
                  </a:cubicBezTo>
                  <a:lnTo>
                    <a:pt x="21971000" y="197485"/>
                  </a:lnTo>
                  <a:lnTo>
                    <a:pt x="21996400" y="197485"/>
                  </a:lnTo>
                  <a:lnTo>
                    <a:pt x="21996400" y="886079"/>
                  </a:lnTo>
                  <a:lnTo>
                    <a:pt x="21971000" y="886079"/>
                  </a:lnTo>
                  <a:lnTo>
                    <a:pt x="21996400" y="886079"/>
                  </a:lnTo>
                  <a:cubicBezTo>
                    <a:pt x="21996400" y="996315"/>
                    <a:pt x="21903182" y="1083564"/>
                    <a:pt x="21790788" y="1083564"/>
                  </a:cubicBezTo>
                  <a:lnTo>
                    <a:pt x="21790788" y="1058164"/>
                  </a:lnTo>
                  <a:lnTo>
                    <a:pt x="21790788" y="1083564"/>
                  </a:lnTo>
                  <a:lnTo>
                    <a:pt x="205613" y="1083564"/>
                  </a:lnTo>
                  <a:lnTo>
                    <a:pt x="205613" y="1058164"/>
                  </a:lnTo>
                  <a:lnTo>
                    <a:pt x="205613" y="1083564"/>
                  </a:lnTo>
                  <a:cubicBezTo>
                    <a:pt x="93218" y="1083691"/>
                    <a:pt x="0" y="996315"/>
                    <a:pt x="0" y="886079"/>
                  </a:cubicBezTo>
                  <a:lnTo>
                    <a:pt x="0" y="197485"/>
                  </a:lnTo>
                  <a:lnTo>
                    <a:pt x="25400" y="197485"/>
                  </a:lnTo>
                  <a:lnTo>
                    <a:pt x="0" y="197485"/>
                  </a:lnTo>
                  <a:moveTo>
                    <a:pt x="50800" y="197485"/>
                  </a:moveTo>
                  <a:lnTo>
                    <a:pt x="50800" y="886079"/>
                  </a:lnTo>
                  <a:lnTo>
                    <a:pt x="25400" y="886079"/>
                  </a:lnTo>
                  <a:lnTo>
                    <a:pt x="50800" y="886079"/>
                  </a:lnTo>
                  <a:cubicBezTo>
                    <a:pt x="50800" y="966089"/>
                    <a:pt x="118999" y="1032764"/>
                    <a:pt x="205613" y="1032764"/>
                  </a:cubicBezTo>
                  <a:lnTo>
                    <a:pt x="21790788" y="1032764"/>
                  </a:lnTo>
                  <a:cubicBezTo>
                    <a:pt x="21877401" y="1032764"/>
                    <a:pt x="21945600" y="965962"/>
                    <a:pt x="21945600" y="886079"/>
                  </a:cubicBezTo>
                  <a:lnTo>
                    <a:pt x="21945600" y="197485"/>
                  </a:lnTo>
                  <a:cubicBezTo>
                    <a:pt x="21945600" y="117475"/>
                    <a:pt x="21877401" y="50800"/>
                    <a:pt x="21790788" y="50800"/>
                  </a:cubicBezTo>
                  <a:lnTo>
                    <a:pt x="205613" y="50800"/>
                  </a:lnTo>
                  <a:lnTo>
                    <a:pt x="205613" y="25400"/>
                  </a:lnTo>
                  <a:lnTo>
                    <a:pt x="205613" y="50800"/>
                  </a:lnTo>
                  <a:cubicBezTo>
                    <a:pt x="118999" y="50800"/>
                    <a:pt x="50800" y="117602"/>
                    <a:pt x="50800" y="197485"/>
                  </a:cubicBezTo>
                  <a:close/>
                </a:path>
              </a:pathLst>
            </a:custGeom>
            <a:solidFill>
              <a:srgbClr val="FFFFFF"/>
            </a:solidFill>
          </p:spPr>
          <p:txBody>
            <a:bodyPr/>
            <a:lstStyle/>
            <a:p>
              <a:endParaRPr lang="en-US"/>
            </a:p>
          </p:txBody>
        </p:sp>
      </p:grpSp>
      <p:grpSp>
        <p:nvGrpSpPr>
          <p:cNvPr id="14" name="Group 14"/>
          <p:cNvGrpSpPr/>
          <p:nvPr/>
        </p:nvGrpSpPr>
        <p:grpSpPr>
          <a:xfrm>
            <a:off x="933165" y="3349220"/>
            <a:ext cx="16421670" cy="737110"/>
            <a:chOff x="0" y="0"/>
            <a:chExt cx="21895560" cy="982814"/>
          </a:xfrm>
        </p:grpSpPr>
        <p:sp>
          <p:nvSpPr>
            <p:cNvPr id="15" name="Freeform 15"/>
            <p:cNvSpPr/>
            <p:nvPr/>
          </p:nvSpPr>
          <p:spPr>
            <a:xfrm>
              <a:off x="0" y="0"/>
              <a:ext cx="21895560" cy="982814"/>
            </a:xfrm>
            <a:custGeom>
              <a:avLst/>
              <a:gdLst/>
              <a:ahLst/>
              <a:cxnLst/>
              <a:rect l="l" t="t" r="r" b="b"/>
              <a:pathLst>
                <a:path w="21895560" h="982814">
                  <a:moveTo>
                    <a:pt x="0" y="0"/>
                  </a:moveTo>
                  <a:lnTo>
                    <a:pt x="21895560" y="0"/>
                  </a:lnTo>
                  <a:lnTo>
                    <a:pt x="21895560" y="982814"/>
                  </a:lnTo>
                  <a:lnTo>
                    <a:pt x="0" y="982814"/>
                  </a:lnTo>
                  <a:close/>
                </a:path>
              </a:pathLst>
            </a:custGeom>
            <a:solidFill>
              <a:srgbClr val="000000">
                <a:alpha val="0"/>
              </a:srgbClr>
            </a:solidFill>
          </p:spPr>
          <p:txBody>
            <a:bodyPr/>
            <a:lstStyle/>
            <a:p>
              <a:endParaRPr lang="en-US"/>
            </a:p>
          </p:txBody>
        </p:sp>
        <p:sp>
          <p:nvSpPr>
            <p:cNvPr id="16" name="TextBox 16"/>
            <p:cNvSpPr txBox="1"/>
            <p:nvPr/>
          </p:nvSpPr>
          <p:spPr>
            <a:xfrm>
              <a:off x="0" y="-28575"/>
              <a:ext cx="21895560" cy="1011389"/>
            </a:xfrm>
            <a:prstGeom prst="rect">
              <a:avLst/>
            </a:prstGeom>
          </p:spPr>
          <p:txBody>
            <a:bodyPr lIns="0" tIns="0" rIns="0" bIns="0" rtlCol="0" anchor="ctr"/>
            <a:lstStyle/>
            <a:p>
              <a:pPr algn="l">
                <a:lnSpc>
                  <a:spcPts val="2106"/>
                </a:lnSpc>
              </a:pPr>
              <a:r>
                <a:rPr lang="en-US" sz="1950">
                  <a:solidFill>
                    <a:srgbClr val="FFFFFF"/>
                  </a:solidFill>
                  <a:latin typeface="Calibri (MS)"/>
                  <a:ea typeface="Calibri (MS)"/>
                  <a:cs typeface="Calibri (MS)"/>
                  <a:sym typeface="Calibri (MS)"/>
                </a:rPr>
                <a:t>Random Forest: This is like asking a group of decision-makers to vote on each prediction. It got 88 out of 100 predictions right.</a:t>
              </a:r>
            </a:p>
          </p:txBody>
        </p:sp>
      </p:grpSp>
      <p:grpSp>
        <p:nvGrpSpPr>
          <p:cNvPr id="17" name="Group 17"/>
          <p:cNvGrpSpPr/>
          <p:nvPr/>
        </p:nvGrpSpPr>
        <p:grpSpPr>
          <a:xfrm>
            <a:off x="895350" y="4142205"/>
            <a:ext cx="16497300" cy="812741"/>
            <a:chOff x="0" y="0"/>
            <a:chExt cx="21996400" cy="1083654"/>
          </a:xfrm>
        </p:grpSpPr>
        <p:sp>
          <p:nvSpPr>
            <p:cNvPr id="18" name="Freeform 18"/>
            <p:cNvSpPr/>
            <p:nvPr/>
          </p:nvSpPr>
          <p:spPr>
            <a:xfrm>
              <a:off x="25400" y="25400"/>
              <a:ext cx="21945600" cy="1032891"/>
            </a:xfrm>
            <a:custGeom>
              <a:avLst/>
              <a:gdLst/>
              <a:ahLst/>
              <a:cxnLst/>
              <a:rect l="l" t="t" r="r" b="b"/>
              <a:pathLst>
                <a:path w="21945600" h="1032891">
                  <a:moveTo>
                    <a:pt x="0" y="172085"/>
                  </a:moveTo>
                  <a:cubicBezTo>
                    <a:pt x="0" y="77089"/>
                    <a:pt x="80645" y="0"/>
                    <a:pt x="180213" y="0"/>
                  </a:cubicBezTo>
                  <a:lnTo>
                    <a:pt x="21765388" y="0"/>
                  </a:lnTo>
                  <a:cubicBezTo>
                    <a:pt x="21864955" y="0"/>
                    <a:pt x="21945600" y="77089"/>
                    <a:pt x="21945600" y="172085"/>
                  </a:cubicBezTo>
                  <a:lnTo>
                    <a:pt x="21945600" y="860679"/>
                  </a:lnTo>
                  <a:cubicBezTo>
                    <a:pt x="21945600" y="955802"/>
                    <a:pt x="21864955" y="1032764"/>
                    <a:pt x="21765388" y="1032764"/>
                  </a:cubicBezTo>
                  <a:lnTo>
                    <a:pt x="180213" y="1032764"/>
                  </a:lnTo>
                  <a:cubicBezTo>
                    <a:pt x="80645" y="1032891"/>
                    <a:pt x="0" y="955802"/>
                    <a:pt x="0" y="860679"/>
                  </a:cubicBezTo>
                  <a:close/>
                </a:path>
              </a:pathLst>
            </a:custGeom>
            <a:solidFill>
              <a:srgbClr val="4F81BD"/>
            </a:solidFill>
          </p:spPr>
          <p:txBody>
            <a:bodyPr/>
            <a:lstStyle/>
            <a:p>
              <a:endParaRPr lang="en-US"/>
            </a:p>
          </p:txBody>
        </p:sp>
        <p:sp>
          <p:nvSpPr>
            <p:cNvPr id="19" name="Freeform 19"/>
            <p:cNvSpPr/>
            <p:nvPr/>
          </p:nvSpPr>
          <p:spPr>
            <a:xfrm>
              <a:off x="0" y="0"/>
              <a:ext cx="21996400" cy="1083691"/>
            </a:xfrm>
            <a:custGeom>
              <a:avLst/>
              <a:gdLst/>
              <a:ahLst/>
              <a:cxnLst/>
              <a:rect l="l" t="t" r="r" b="b"/>
              <a:pathLst>
                <a:path w="21996400" h="1083691">
                  <a:moveTo>
                    <a:pt x="0" y="197485"/>
                  </a:moveTo>
                  <a:cubicBezTo>
                    <a:pt x="0" y="87376"/>
                    <a:pt x="93218" y="0"/>
                    <a:pt x="205613" y="0"/>
                  </a:cubicBezTo>
                  <a:lnTo>
                    <a:pt x="21790788" y="0"/>
                  </a:lnTo>
                  <a:lnTo>
                    <a:pt x="21790788" y="25400"/>
                  </a:lnTo>
                  <a:lnTo>
                    <a:pt x="21790788" y="0"/>
                  </a:lnTo>
                  <a:cubicBezTo>
                    <a:pt x="21903182" y="0"/>
                    <a:pt x="21996400" y="87376"/>
                    <a:pt x="21996400" y="197485"/>
                  </a:cubicBezTo>
                  <a:lnTo>
                    <a:pt x="21971000" y="197485"/>
                  </a:lnTo>
                  <a:lnTo>
                    <a:pt x="21996400" y="197485"/>
                  </a:lnTo>
                  <a:lnTo>
                    <a:pt x="21996400" y="886079"/>
                  </a:lnTo>
                  <a:lnTo>
                    <a:pt x="21971000" y="886079"/>
                  </a:lnTo>
                  <a:lnTo>
                    <a:pt x="21996400" y="886079"/>
                  </a:lnTo>
                  <a:cubicBezTo>
                    <a:pt x="21996400" y="996315"/>
                    <a:pt x="21903182" y="1083564"/>
                    <a:pt x="21790788" y="1083564"/>
                  </a:cubicBezTo>
                  <a:lnTo>
                    <a:pt x="21790788" y="1058164"/>
                  </a:lnTo>
                  <a:lnTo>
                    <a:pt x="21790788" y="1083564"/>
                  </a:lnTo>
                  <a:lnTo>
                    <a:pt x="205613" y="1083564"/>
                  </a:lnTo>
                  <a:lnTo>
                    <a:pt x="205613" y="1058164"/>
                  </a:lnTo>
                  <a:lnTo>
                    <a:pt x="205613" y="1083564"/>
                  </a:lnTo>
                  <a:cubicBezTo>
                    <a:pt x="93218" y="1083691"/>
                    <a:pt x="0" y="996315"/>
                    <a:pt x="0" y="886079"/>
                  </a:cubicBezTo>
                  <a:lnTo>
                    <a:pt x="0" y="197485"/>
                  </a:lnTo>
                  <a:lnTo>
                    <a:pt x="25400" y="197485"/>
                  </a:lnTo>
                  <a:lnTo>
                    <a:pt x="0" y="197485"/>
                  </a:lnTo>
                  <a:moveTo>
                    <a:pt x="50800" y="197485"/>
                  </a:moveTo>
                  <a:lnTo>
                    <a:pt x="50800" y="886079"/>
                  </a:lnTo>
                  <a:lnTo>
                    <a:pt x="25400" y="886079"/>
                  </a:lnTo>
                  <a:lnTo>
                    <a:pt x="50800" y="886079"/>
                  </a:lnTo>
                  <a:cubicBezTo>
                    <a:pt x="50800" y="966089"/>
                    <a:pt x="118999" y="1032764"/>
                    <a:pt x="205613" y="1032764"/>
                  </a:cubicBezTo>
                  <a:lnTo>
                    <a:pt x="21790788" y="1032764"/>
                  </a:lnTo>
                  <a:cubicBezTo>
                    <a:pt x="21877401" y="1032764"/>
                    <a:pt x="21945600" y="965962"/>
                    <a:pt x="21945600" y="886079"/>
                  </a:cubicBezTo>
                  <a:lnTo>
                    <a:pt x="21945600" y="197485"/>
                  </a:lnTo>
                  <a:cubicBezTo>
                    <a:pt x="21945600" y="117475"/>
                    <a:pt x="21877401" y="50800"/>
                    <a:pt x="21790788" y="50800"/>
                  </a:cubicBezTo>
                  <a:lnTo>
                    <a:pt x="205613" y="50800"/>
                  </a:lnTo>
                  <a:lnTo>
                    <a:pt x="205613" y="25400"/>
                  </a:lnTo>
                  <a:lnTo>
                    <a:pt x="205613" y="50800"/>
                  </a:lnTo>
                  <a:cubicBezTo>
                    <a:pt x="118999" y="50800"/>
                    <a:pt x="50800" y="117602"/>
                    <a:pt x="50800" y="197485"/>
                  </a:cubicBezTo>
                  <a:close/>
                </a:path>
              </a:pathLst>
            </a:custGeom>
            <a:solidFill>
              <a:srgbClr val="FFFFFF"/>
            </a:solidFill>
          </p:spPr>
          <p:txBody>
            <a:bodyPr/>
            <a:lstStyle/>
            <a:p>
              <a:endParaRPr lang="en-US"/>
            </a:p>
          </p:txBody>
        </p:sp>
      </p:grpSp>
      <p:grpSp>
        <p:nvGrpSpPr>
          <p:cNvPr id="20" name="Group 20"/>
          <p:cNvGrpSpPr/>
          <p:nvPr/>
        </p:nvGrpSpPr>
        <p:grpSpPr>
          <a:xfrm>
            <a:off x="933165" y="4180020"/>
            <a:ext cx="16421670" cy="737110"/>
            <a:chOff x="0" y="0"/>
            <a:chExt cx="21895560" cy="982814"/>
          </a:xfrm>
        </p:grpSpPr>
        <p:sp>
          <p:nvSpPr>
            <p:cNvPr id="21" name="Freeform 21"/>
            <p:cNvSpPr/>
            <p:nvPr/>
          </p:nvSpPr>
          <p:spPr>
            <a:xfrm>
              <a:off x="0" y="0"/>
              <a:ext cx="21895560" cy="982814"/>
            </a:xfrm>
            <a:custGeom>
              <a:avLst/>
              <a:gdLst/>
              <a:ahLst/>
              <a:cxnLst/>
              <a:rect l="l" t="t" r="r" b="b"/>
              <a:pathLst>
                <a:path w="21895560" h="982814">
                  <a:moveTo>
                    <a:pt x="0" y="0"/>
                  </a:moveTo>
                  <a:lnTo>
                    <a:pt x="21895560" y="0"/>
                  </a:lnTo>
                  <a:lnTo>
                    <a:pt x="21895560" y="982814"/>
                  </a:lnTo>
                  <a:lnTo>
                    <a:pt x="0" y="982814"/>
                  </a:lnTo>
                  <a:close/>
                </a:path>
              </a:pathLst>
            </a:custGeom>
            <a:solidFill>
              <a:srgbClr val="000000">
                <a:alpha val="0"/>
              </a:srgbClr>
            </a:solidFill>
          </p:spPr>
          <p:txBody>
            <a:bodyPr/>
            <a:lstStyle/>
            <a:p>
              <a:endParaRPr lang="en-US"/>
            </a:p>
          </p:txBody>
        </p:sp>
        <p:sp>
          <p:nvSpPr>
            <p:cNvPr id="22" name="TextBox 22"/>
            <p:cNvSpPr txBox="1"/>
            <p:nvPr/>
          </p:nvSpPr>
          <p:spPr>
            <a:xfrm>
              <a:off x="0" y="-28575"/>
              <a:ext cx="21895560" cy="1011389"/>
            </a:xfrm>
            <a:prstGeom prst="rect">
              <a:avLst/>
            </a:prstGeom>
          </p:spPr>
          <p:txBody>
            <a:bodyPr lIns="0" tIns="0" rIns="0" bIns="0" rtlCol="0" anchor="ctr"/>
            <a:lstStyle/>
            <a:p>
              <a:pPr algn="l">
                <a:lnSpc>
                  <a:spcPts val="2106"/>
                </a:lnSpc>
              </a:pPr>
              <a:r>
                <a:rPr lang="en-US" sz="1950">
                  <a:solidFill>
                    <a:srgbClr val="FFFFFF"/>
                  </a:solidFill>
                  <a:latin typeface="Calibri (MS)"/>
                  <a:ea typeface="Calibri (MS)"/>
                  <a:cs typeface="Calibri (MS)"/>
                  <a:sym typeface="Calibri (MS)"/>
                </a:rPr>
                <a:t>Support Vector Machine: This model tries to draw the best possible line between those who survived and those who didn’t. It was correct 89% of the time.</a:t>
              </a:r>
            </a:p>
          </p:txBody>
        </p:sp>
      </p:grpSp>
      <p:grpSp>
        <p:nvGrpSpPr>
          <p:cNvPr id="23" name="Group 23"/>
          <p:cNvGrpSpPr/>
          <p:nvPr/>
        </p:nvGrpSpPr>
        <p:grpSpPr>
          <a:xfrm>
            <a:off x="895350" y="4973006"/>
            <a:ext cx="16497300" cy="812741"/>
            <a:chOff x="0" y="0"/>
            <a:chExt cx="21996400" cy="1083654"/>
          </a:xfrm>
        </p:grpSpPr>
        <p:sp>
          <p:nvSpPr>
            <p:cNvPr id="24" name="Freeform 24"/>
            <p:cNvSpPr/>
            <p:nvPr/>
          </p:nvSpPr>
          <p:spPr>
            <a:xfrm>
              <a:off x="25400" y="25400"/>
              <a:ext cx="21945600" cy="1032891"/>
            </a:xfrm>
            <a:custGeom>
              <a:avLst/>
              <a:gdLst/>
              <a:ahLst/>
              <a:cxnLst/>
              <a:rect l="l" t="t" r="r" b="b"/>
              <a:pathLst>
                <a:path w="21945600" h="1032891">
                  <a:moveTo>
                    <a:pt x="0" y="172085"/>
                  </a:moveTo>
                  <a:cubicBezTo>
                    <a:pt x="0" y="77089"/>
                    <a:pt x="80645" y="0"/>
                    <a:pt x="180213" y="0"/>
                  </a:cubicBezTo>
                  <a:lnTo>
                    <a:pt x="21765388" y="0"/>
                  </a:lnTo>
                  <a:cubicBezTo>
                    <a:pt x="21864955" y="0"/>
                    <a:pt x="21945600" y="77089"/>
                    <a:pt x="21945600" y="172085"/>
                  </a:cubicBezTo>
                  <a:lnTo>
                    <a:pt x="21945600" y="860679"/>
                  </a:lnTo>
                  <a:cubicBezTo>
                    <a:pt x="21945600" y="955802"/>
                    <a:pt x="21864955" y="1032764"/>
                    <a:pt x="21765388" y="1032764"/>
                  </a:cubicBezTo>
                  <a:lnTo>
                    <a:pt x="180213" y="1032764"/>
                  </a:lnTo>
                  <a:cubicBezTo>
                    <a:pt x="80645" y="1032891"/>
                    <a:pt x="0" y="955802"/>
                    <a:pt x="0" y="860679"/>
                  </a:cubicBezTo>
                  <a:close/>
                </a:path>
              </a:pathLst>
            </a:custGeom>
            <a:solidFill>
              <a:srgbClr val="4F81BD"/>
            </a:solidFill>
          </p:spPr>
          <p:txBody>
            <a:bodyPr/>
            <a:lstStyle/>
            <a:p>
              <a:endParaRPr lang="en-US"/>
            </a:p>
          </p:txBody>
        </p:sp>
        <p:sp>
          <p:nvSpPr>
            <p:cNvPr id="25" name="Freeform 25"/>
            <p:cNvSpPr/>
            <p:nvPr/>
          </p:nvSpPr>
          <p:spPr>
            <a:xfrm>
              <a:off x="0" y="0"/>
              <a:ext cx="21996400" cy="1083691"/>
            </a:xfrm>
            <a:custGeom>
              <a:avLst/>
              <a:gdLst/>
              <a:ahLst/>
              <a:cxnLst/>
              <a:rect l="l" t="t" r="r" b="b"/>
              <a:pathLst>
                <a:path w="21996400" h="1083691">
                  <a:moveTo>
                    <a:pt x="0" y="197485"/>
                  </a:moveTo>
                  <a:cubicBezTo>
                    <a:pt x="0" y="87376"/>
                    <a:pt x="93218" y="0"/>
                    <a:pt x="205613" y="0"/>
                  </a:cubicBezTo>
                  <a:lnTo>
                    <a:pt x="21790788" y="0"/>
                  </a:lnTo>
                  <a:lnTo>
                    <a:pt x="21790788" y="25400"/>
                  </a:lnTo>
                  <a:lnTo>
                    <a:pt x="21790788" y="0"/>
                  </a:lnTo>
                  <a:cubicBezTo>
                    <a:pt x="21903182" y="0"/>
                    <a:pt x="21996400" y="87376"/>
                    <a:pt x="21996400" y="197485"/>
                  </a:cubicBezTo>
                  <a:lnTo>
                    <a:pt x="21971000" y="197485"/>
                  </a:lnTo>
                  <a:lnTo>
                    <a:pt x="21996400" y="197485"/>
                  </a:lnTo>
                  <a:lnTo>
                    <a:pt x="21996400" y="886079"/>
                  </a:lnTo>
                  <a:lnTo>
                    <a:pt x="21971000" y="886079"/>
                  </a:lnTo>
                  <a:lnTo>
                    <a:pt x="21996400" y="886079"/>
                  </a:lnTo>
                  <a:cubicBezTo>
                    <a:pt x="21996400" y="996315"/>
                    <a:pt x="21903182" y="1083564"/>
                    <a:pt x="21790788" y="1083564"/>
                  </a:cubicBezTo>
                  <a:lnTo>
                    <a:pt x="21790788" y="1058164"/>
                  </a:lnTo>
                  <a:lnTo>
                    <a:pt x="21790788" y="1083564"/>
                  </a:lnTo>
                  <a:lnTo>
                    <a:pt x="205613" y="1083564"/>
                  </a:lnTo>
                  <a:lnTo>
                    <a:pt x="205613" y="1058164"/>
                  </a:lnTo>
                  <a:lnTo>
                    <a:pt x="205613" y="1083564"/>
                  </a:lnTo>
                  <a:cubicBezTo>
                    <a:pt x="93218" y="1083691"/>
                    <a:pt x="0" y="996315"/>
                    <a:pt x="0" y="886079"/>
                  </a:cubicBezTo>
                  <a:lnTo>
                    <a:pt x="0" y="197485"/>
                  </a:lnTo>
                  <a:lnTo>
                    <a:pt x="25400" y="197485"/>
                  </a:lnTo>
                  <a:lnTo>
                    <a:pt x="0" y="197485"/>
                  </a:lnTo>
                  <a:moveTo>
                    <a:pt x="50800" y="197485"/>
                  </a:moveTo>
                  <a:lnTo>
                    <a:pt x="50800" y="886079"/>
                  </a:lnTo>
                  <a:lnTo>
                    <a:pt x="25400" y="886079"/>
                  </a:lnTo>
                  <a:lnTo>
                    <a:pt x="50800" y="886079"/>
                  </a:lnTo>
                  <a:cubicBezTo>
                    <a:pt x="50800" y="966089"/>
                    <a:pt x="118999" y="1032764"/>
                    <a:pt x="205613" y="1032764"/>
                  </a:cubicBezTo>
                  <a:lnTo>
                    <a:pt x="21790788" y="1032764"/>
                  </a:lnTo>
                  <a:cubicBezTo>
                    <a:pt x="21877401" y="1032764"/>
                    <a:pt x="21945600" y="965962"/>
                    <a:pt x="21945600" y="886079"/>
                  </a:cubicBezTo>
                  <a:lnTo>
                    <a:pt x="21945600" y="197485"/>
                  </a:lnTo>
                  <a:cubicBezTo>
                    <a:pt x="21945600" y="117475"/>
                    <a:pt x="21877401" y="50800"/>
                    <a:pt x="21790788" y="50800"/>
                  </a:cubicBezTo>
                  <a:lnTo>
                    <a:pt x="205613" y="50800"/>
                  </a:lnTo>
                  <a:lnTo>
                    <a:pt x="205613" y="25400"/>
                  </a:lnTo>
                  <a:lnTo>
                    <a:pt x="205613" y="50800"/>
                  </a:lnTo>
                  <a:cubicBezTo>
                    <a:pt x="118999" y="50800"/>
                    <a:pt x="50800" y="117602"/>
                    <a:pt x="50800" y="197485"/>
                  </a:cubicBezTo>
                  <a:close/>
                </a:path>
              </a:pathLst>
            </a:custGeom>
            <a:solidFill>
              <a:srgbClr val="FFFFFF"/>
            </a:solidFill>
          </p:spPr>
          <p:txBody>
            <a:bodyPr/>
            <a:lstStyle/>
            <a:p>
              <a:endParaRPr lang="en-US"/>
            </a:p>
          </p:txBody>
        </p:sp>
      </p:grpSp>
      <p:grpSp>
        <p:nvGrpSpPr>
          <p:cNvPr id="26" name="Group 26"/>
          <p:cNvGrpSpPr/>
          <p:nvPr/>
        </p:nvGrpSpPr>
        <p:grpSpPr>
          <a:xfrm>
            <a:off x="933165" y="5010821"/>
            <a:ext cx="16421670" cy="737111"/>
            <a:chOff x="0" y="0"/>
            <a:chExt cx="21895560" cy="982814"/>
          </a:xfrm>
        </p:grpSpPr>
        <p:sp>
          <p:nvSpPr>
            <p:cNvPr id="27" name="Freeform 27"/>
            <p:cNvSpPr/>
            <p:nvPr/>
          </p:nvSpPr>
          <p:spPr>
            <a:xfrm>
              <a:off x="0" y="0"/>
              <a:ext cx="21895560" cy="982814"/>
            </a:xfrm>
            <a:custGeom>
              <a:avLst/>
              <a:gdLst/>
              <a:ahLst/>
              <a:cxnLst/>
              <a:rect l="l" t="t" r="r" b="b"/>
              <a:pathLst>
                <a:path w="21895560" h="982814">
                  <a:moveTo>
                    <a:pt x="0" y="0"/>
                  </a:moveTo>
                  <a:lnTo>
                    <a:pt x="21895560" y="0"/>
                  </a:lnTo>
                  <a:lnTo>
                    <a:pt x="21895560" y="982814"/>
                  </a:lnTo>
                  <a:lnTo>
                    <a:pt x="0" y="982814"/>
                  </a:lnTo>
                  <a:close/>
                </a:path>
              </a:pathLst>
            </a:custGeom>
            <a:solidFill>
              <a:srgbClr val="000000">
                <a:alpha val="0"/>
              </a:srgbClr>
            </a:solidFill>
          </p:spPr>
          <p:txBody>
            <a:bodyPr/>
            <a:lstStyle/>
            <a:p>
              <a:endParaRPr lang="en-US"/>
            </a:p>
          </p:txBody>
        </p:sp>
        <p:sp>
          <p:nvSpPr>
            <p:cNvPr id="28" name="TextBox 28"/>
            <p:cNvSpPr txBox="1"/>
            <p:nvPr/>
          </p:nvSpPr>
          <p:spPr>
            <a:xfrm>
              <a:off x="0" y="-28575"/>
              <a:ext cx="21895560" cy="1011389"/>
            </a:xfrm>
            <a:prstGeom prst="rect">
              <a:avLst/>
            </a:prstGeom>
          </p:spPr>
          <p:txBody>
            <a:bodyPr lIns="0" tIns="0" rIns="0" bIns="0" rtlCol="0" anchor="ctr"/>
            <a:lstStyle/>
            <a:p>
              <a:pPr algn="l">
                <a:lnSpc>
                  <a:spcPts val="2106"/>
                </a:lnSpc>
              </a:pPr>
              <a:r>
                <a:rPr lang="en-US" sz="1950">
                  <a:solidFill>
                    <a:srgbClr val="FFFFFF"/>
                  </a:solidFill>
                  <a:latin typeface="Calibri (MS)"/>
                  <a:ea typeface="Calibri (MS)"/>
                  <a:cs typeface="Calibri (MS)"/>
                  <a:sym typeface="Calibri (MS)"/>
                </a:rPr>
                <a:t>The F1 score (a single number that tells us how good the model is at both finding survivors and not making too many mistakes) was 87% for Logistic Regression, 87% for Random Forest, and 88% for SVM.</a:t>
              </a:r>
            </a:p>
          </p:txBody>
        </p:sp>
      </p:grpSp>
      <p:grpSp>
        <p:nvGrpSpPr>
          <p:cNvPr id="29" name="Group 29"/>
          <p:cNvGrpSpPr/>
          <p:nvPr/>
        </p:nvGrpSpPr>
        <p:grpSpPr>
          <a:xfrm>
            <a:off x="895350" y="5803806"/>
            <a:ext cx="16497300" cy="812741"/>
            <a:chOff x="0" y="0"/>
            <a:chExt cx="21996400" cy="1083654"/>
          </a:xfrm>
        </p:grpSpPr>
        <p:sp>
          <p:nvSpPr>
            <p:cNvPr id="30" name="Freeform 30"/>
            <p:cNvSpPr/>
            <p:nvPr/>
          </p:nvSpPr>
          <p:spPr>
            <a:xfrm>
              <a:off x="25400" y="25400"/>
              <a:ext cx="21945600" cy="1032891"/>
            </a:xfrm>
            <a:custGeom>
              <a:avLst/>
              <a:gdLst/>
              <a:ahLst/>
              <a:cxnLst/>
              <a:rect l="l" t="t" r="r" b="b"/>
              <a:pathLst>
                <a:path w="21945600" h="1032891">
                  <a:moveTo>
                    <a:pt x="0" y="172085"/>
                  </a:moveTo>
                  <a:cubicBezTo>
                    <a:pt x="0" y="77089"/>
                    <a:pt x="80645" y="0"/>
                    <a:pt x="180213" y="0"/>
                  </a:cubicBezTo>
                  <a:lnTo>
                    <a:pt x="21765388" y="0"/>
                  </a:lnTo>
                  <a:cubicBezTo>
                    <a:pt x="21864955" y="0"/>
                    <a:pt x="21945600" y="77089"/>
                    <a:pt x="21945600" y="172085"/>
                  </a:cubicBezTo>
                  <a:lnTo>
                    <a:pt x="21945600" y="860679"/>
                  </a:lnTo>
                  <a:cubicBezTo>
                    <a:pt x="21945600" y="955802"/>
                    <a:pt x="21864955" y="1032764"/>
                    <a:pt x="21765388" y="1032764"/>
                  </a:cubicBezTo>
                  <a:lnTo>
                    <a:pt x="180213" y="1032764"/>
                  </a:lnTo>
                  <a:cubicBezTo>
                    <a:pt x="80645" y="1032891"/>
                    <a:pt x="0" y="955802"/>
                    <a:pt x="0" y="860679"/>
                  </a:cubicBezTo>
                  <a:close/>
                </a:path>
              </a:pathLst>
            </a:custGeom>
            <a:solidFill>
              <a:srgbClr val="4F81BD"/>
            </a:solidFill>
          </p:spPr>
          <p:txBody>
            <a:bodyPr/>
            <a:lstStyle/>
            <a:p>
              <a:endParaRPr lang="en-US"/>
            </a:p>
          </p:txBody>
        </p:sp>
        <p:sp>
          <p:nvSpPr>
            <p:cNvPr id="31" name="Freeform 31"/>
            <p:cNvSpPr/>
            <p:nvPr/>
          </p:nvSpPr>
          <p:spPr>
            <a:xfrm>
              <a:off x="0" y="0"/>
              <a:ext cx="21996400" cy="1083691"/>
            </a:xfrm>
            <a:custGeom>
              <a:avLst/>
              <a:gdLst/>
              <a:ahLst/>
              <a:cxnLst/>
              <a:rect l="l" t="t" r="r" b="b"/>
              <a:pathLst>
                <a:path w="21996400" h="1083691">
                  <a:moveTo>
                    <a:pt x="0" y="197485"/>
                  </a:moveTo>
                  <a:cubicBezTo>
                    <a:pt x="0" y="87376"/>
                    <a:pt x="93218" y="0"/>
                    <a:pt x="205613" y="0"/>
                  </a:cubicBezTo>
                  <a:lnTo>
                    <a:pt x="21790788" y="0"/>
                  </a:lnTo>
                  <a:lnTo>
                    <a:pt x="21790788" y="25400"/>
                  </a:lnTo>
                  <a:lnTo>
                    <a:pt x="21790788" y="0"/>
                  </a:lnTo>
                  <a:cubicBezTo>
                    <a:pt x="21903182" y="0"/>
                    <a:pt x="21996400" y="87376"/>
                    <a:pt x="21996400" y="197485"/>
                  </a:cubicBezTo>
                  <a:lnTo>
                    <a:pt x="21971000" y="197485"/>
                  </a:lnTo>
                  <a:lnTo>
                    <a:pt x="21996400" y="197485"/>
                  </a:lnTo>
                  <a:lnTo>
                    <a:pt x="21996400" y="886079"/>
                  </a:lnTo>
                  <a:lnTo>
                    <a:pt x="21971000" y="886079"/>
                  </a:lnTo>
                  <a:lnTo>
                    <a:pt x="21996400" y="886079"/>
                  </a:lnTo>
                  <a:cubicBezTo>
                    <a:pt x="21996400" y="996315"/>
                    <a:pt x="21903182" y="1083564"/>
                    <a:pt x="21790788" y="1083564"/>
                  </a:cubicBezTo>
                  <a:lnTo>
                    <a:pt x="21790788" y="1058164"/>
                  </a:lnTo>
                  <a:lnTo>
                    <a:pt x="21790788" y="1083564"/>
                  </a:lnTo>
                  <a:lnTo>
                    <a:pt x="205613" y="1083564"/>
                  </a:lnTo>
                  <a:lnTo>
                    <a:pt x="205613" y="1058164"/>
                  </a:lnTo>
                  <a:lnTo>
                    <a:pt x="205613" y="1083564"/>
                  </a:lnTo>
                  <a:cubicBezTo>
                    <a:pt x="93218" y="1083691"/>
                    <a:pt x="0" y="996315"/>
                    <a:pt x="0" y="886079"/>
                  </a:cubicBezTo>
                  <a:lnTo>
                    <a:pt x="0" y="197485"/>
                  </a:lnTo>
                  <a:lnTo>
                    <a:pt x="25400" y="197485"/>
                  </a:lnTo>
                  <a:lnTo>
                    <a:pt x="0" y="197485"/>
                  </a:lnTo>
                  <a:moveTo>
                    <a:pt x="50800" y="197485"/>
                  </a:moveTo>
                  <a:lnTo>
                    <a:pt x="50800" y="886079"/>
                  </a:lnTo>
                  <a:lnTo>
                    <a:pt x="25400" y="886079"/>
                  </a:lnTo>
                  <a:lnTo>
                    <a:pt x="50800" y="886079"/>
                  </a:lnTo>
                  <a:cubicBezTo>
                    <a:pt x="50800" y="966089"/>
                    <a:pt x="118999" y="1032764"/>
                    <a:pt x="205613" y="1032764"/>
                  </a:cubicBezTo>
                  <a:lnTo>
                    <a:pt x="21790788" y="1032764"/>
                  </a:lnTo>
                  <a:cubicBezTo>
                    <a:pt x="21877401" y="1032764"/>
                    <a:pt x="21945600" y="965962"/>
                    <a:pt x="21945600" y="886079"/>
                  </a:cubicBezTo>
                  <a:lnTo>
                    <a:pt x="21945600" y="197485"/>
                  </a:lnTo>
                  <a:cubicBezTo>
                    <a:pt x="21945600" y="117475"/>
                    <a:pt x="21877401" y="50800"/>
                    <a:pt x="21790788" y="50800"/>
                  </a:cubicBezTo>
                  <a:lnTo>
                    <a:pt x="205613" y="50800"/>
                  </a:lnTo>
                  <a:lnTo>
                    <a:pt x="205613" y="25400"/>
                  </a:lnTo>
                  <a:lnTo>
                    <a:pt x="205613" y="50800"/>
                  </a:lnTo>
                  <a:cubicBezTo>
                    <a:pt x="118999" y="50800"/>
                    <a:pt x="50800" y="117602"/>
                    <a:pt x="50800" y="197485"/>
                  </a:cubicBezTo>
                  <a:close/>
                </a:path>
              </a:pathLst>
            </a:custGeom>
            <a:solidFill>
              <a:srgbClr val="FFFFFF"/>
            </a:solidFill>
          </p:spPr>
          <p:txBody>
            <a:bodyPr/>
            <a:lstStyle/>
            <a:p>
              <a:endParaRPr lang="en-US"/>
            </a:p>
          </p:txBody>
        </p:sp>
      </p:grpSp>
      <p:grpSp>
        <p:nvGrpSpPr>
          <p:cNvPr id="32" name="Group 32"/>
          <p:cNvGrpSpPr/>
          <p:nvPr/>
        </p:nvGrpSpPr>
        <p:grpSpPr>
          <a:xfrm>
            <a:off x="933165" y="5841621"/>
            <a:ext cx="16421670" cy="737111"/>
            <a:chOff x="0" y="0"/>
            <a:chExt cx="21895560" cy="982814"/>
          </a:xfrm>
        </p:grpSpPr>
        <p:sp>
          <p:nvSpPr>
            <p:cNvPr id="33" name="Freeform 33"/>
            <p:cNvSpPr/>
            <p:nvPr/>
          </p:nvSpPr>
          <p:spPr>
            <a:xfrm>
              <a:off x="0" y="0"/>
              <a:ext cx="21895560" cy="982814"/>
            </a:xfrm>
            <a:custGeom>
              <a:avLst/>
              <a:gdLst/>
              <a:ahLst/>
              <a:cxnLst/>
              <a:rect l="l" t="t" r="r" b="b"/>
              <a:pathLst>
                <a:path w="21895560" h="982814">
                  <a:moveTo>
                    <a:pt x="0" y="0"/>
                  </a:moveTo>
                  <a:lnTo>
                    <a:pt x="21895560" y="0"/>
                  </a:lnTo>
                  <a:lnTo>
                    <a:pt x="21895560" y="982814"/>
                  </a:lnTo>
                  <a:lnTo>
                    <a:pt x="0" y="982814"/>
                  </a:lnTo>
                  <a:close/>
                </a:path>
              </a:pathLst>
            </a:custGeom>
            <a:solidFill>
              <a:srgbClr val="000000">
                <a:alpha val="0"/>
              </a:srgbClr>
            </a:solidFill>
          </p:spPr>
          <p:txBody>
            <a:bodyPr/>
            <a:lstStyle/>
            <a:p>
              <a:endParaRPr lang="en-US"/>
            </a:p>
          </p:txBody>
        </p:sp>
        <p:sp>
          <p:nvSpPr>
            <p:cNvPr id="34" name="TextBox 34"/>
            <p:cNvSpPr txBox="1"/>
            <p:nvPr/>
          </p:nvSpPr>
          <p:spPr>
            <a:xfrm>
              <a:off x="0" y="-28575"/>
              <a:ext cx="21895560" cy="1011389"/>
            </a:xfrm>
            <a:prstGeom prst="rect">
              <a:avLst/>
            </a:prstGeom>
          </p:spPr>
          <p:txBody>
            <a:bodyPr lIns="0" tIns="0" rIns="0" bIns="0" rtlCol="0" anchor="ctr"/>
            <a:lstStyle/>
            <a:p>
              <a:pPr algn="l">
                <a:lnSpc>
                  <a:spcPts val="2106"/>
                </a:lnSpc>
              </a:pPr>
              <a:r>
                <a:rPr lang="en-US" sz="1950">
                  <a:solidFill>
                    <a:srgbClr val="FFFFFF"/>
                  </a:solidFill>
                  <a:latin typeface="Calibri (MS)"/>
                  <a:ea typeface="Calibri (MS)"/>
                  <a:cs typeface="Calibri (MS)"/>
                  <a:sym typeface="Calibri (MS)"/>
                </a:rPr>
                <a:t>Precision: Of all the people the model said would survive, how many actually did? (It’s about being careful not to give false hope.)</a:t>
              </a:r>
            </a:p>
          </p:txBody>
        </p:sp>
      </p:grpSp>
      <p:grpSp>
        <p:nvGrpSpPr>
          <p:cNvPr id="35" name="Group 35"/>
          <p:cNvGrpSpPr/>
          <p:nvPr/>
        </p:nvGrpSpPr>
        <p:grpSpPr>
          <a:xfrm>
            <a:off x="895350" y="6634606"/>
            <a:ext cx="16497300" cy="812741"/>
            <a:chOff x="0" y="0"/>
            <a:chExt cx="21996400" cy="1083654"/>
          </a:xfrm>
        </p:grpSpPr>
        <p:sp>
          <p:nvSpPr>
            <p:cNvPr id="36" name="Freeform 36"/>
            <p:cNvSpPr/>
            <p:nvPr/>
          </p:nvSpPr>
          <p:spPr>
            <a:xfrm>
              <a:off x="25400" y="25400"/>
              <a:ext cx="21945600" cy="1032891"/>
            </a:xfrm>
            <a:custGeom>
              <a:avLst/>
              <a:gdLst/>
              <a:ahLst/>
              <a:cxnLst/>
              <a:rect l="l" t="t" r="r" b="b"/>
              <a:pathLst>
                <a:path w="21945600" h="1032891">
                  <a:moveTo>
                    <a:pt x="0" y="172085"/>
                  </a:moveTo>
                  <a:cubicBezTo>
                    <a:pt x="0" y="77089"/>
                    <a:pt x="80645" y="0"/>
                    <a:pt x="180213" y="0"/>
                  </a:cubicBezTo>
                  <a:lnTo>
                    <a:pt x="21765388" y="0"/>
                  </a:lnTo>
                  <a:cubicBezTo>
                    <a:pt x="21864955" y="0"/>
                    <a:pt x="21945600" y="77089"/>
                    <a:pt x="21945600" y="172085"/>
                  </a:cubicBezTo>
                  <a:lnTo>
                    <a:pt x="21945600" y="860679"/>
                  </a:lnTo>
                  <a:cubicBezTo>
                    <a:pt x="21945600" y="955802"/>
                    <a:pt x="21864955" y="1032764"/>
                    <a:pt x="21765388" y="1032764"/>
                  </a:cubicBezTo>
                  <a:lnTo>
                    <a:pt x="180213" y="1032764"/>
                  </a:lnTo>
                  <a:cubicBezTo>
                    <a:pt x="80645" y="1032891"/>
                    <a:pt x="0" y="955802"/>
                    <a:pt x="0" y="860679"/>
                  </a:cubicBezTo>
                  <a:close/>
                </a:path>
              </a:pathLst>
            </a:custGeom>
            <a:solidFill>
              <a:srgbClr val="4F81BD"/>
            </a:solidFill>
          </p:spPr>
          <p:txBody>
            <a:bodyPr/>
            <a:lstStyle/>
            <a:p>
              <a:endParaRPr lang="en-US"/>
            </a:p>
          </p:txBody>
        </p:sp>
        <p:sp>
          <p:nvSpPr>
            <p:cNvPr id="37" name="Freeform 37"/>
            <p:cNvSpPr/>
            <p:nvPr/>
          </p:nvSpPr>
          <p:spPr>
            <a:xfrm>
              <a:off x="0" y="0"/>
              <a:ext cx="21996400" cy="1083691"/>
            </a:xfrm>
            <a:custGeom>
              <a:avLst/>
              <a:gdLst/>
              <a:ahLst/>
              <a:cxnLst/>
              <a:rect l="l" t="t" r="r" b="b"/>
              <a:pathLst>
                <a:path w="21996400" h="1083691">
                  <a:moveTo>
                    <a:pt x="0" y="197485"/>
                  </a:moveTo>
                  <a:cubicBezTo>
                    <a:pt x="0" y="87376"/>
                    <a:pt x="93218" y="0"/>
                    <a:pt x="205613" y="0"/>
                  </a:cubicBezTo>
                  <a:lnTo>
                    <a:pt x="21790788" y="0"/>
                  </a:lnTo>
                  <a:lnTo>
                    <a:pt x="21790788" y="25400"/>
                  </a:lnTo>
                  <a:lnTo>
                    <a:pt x="21790788" y="0"/>
                  </a:lnTo>
                  <a:cubicBezTo>
                    <a:pt x="21903182" y="0"/>
                    <a:pt x="21996400" y="87376"/>
                    <a:pt x="21996400" y="197485"/>
                  </a:cubicBezTo>
                  <a:lnTo>
                    <a:pt x="21971000" y="197485"/>
                  </a:lnTo>
                  <a:lnTo>
                    <a:pt x="21996400" y="197485"/>
                  </a:lnTo>
                  <a:lnTo>
                    <a:pt x="21996400" y="886079"/>
                  </a:lnTo>
                  <a:lnTo>
                    <a:pt x="21971000" y="886079"/>
                  </a:lnTo>
                  <a:lnTo>
                    <a:pt x="21996400" y="886079"/>
                  </a:lnTo>
                  <a:cubicBezTo>
                    <a:pt x="21996400" y="996315"/>
                    <a:pt x="21903182" y="1083564"/>
                    <a:pt x="21790788" y="1083564"/>
                  </a:cubicBezTo>
                  <a:lnTo>
                    <a:pt x="21790788" y="1058164"/>
                  </a:lnTo>
                  <a:lnTo>
                    <a:pt x="21790788" y="1083564"/>
                  </a:lnTo>
                  <a:lnTo>
                    <a:pt x="205613" y="1083564"/>
                  </a:lnTo>
                  <a:lnTo>
                    <a:pt x="205613" y="1058164"/>
                  </a:lnTo>
                  <a:lnTo>
                    <a:pt x="205613" y="1083564"/>
                  </a:lnTo>
                  <a:cubicBezTo>
                    <a:pt x="93218" y="1083691"/>
                    <a:pt x="0" y="996315"/>
                    <a:pt x="0" y="886079"/>
                  </a:cubicBezTo>
                  <a:lnTo>
                    <a:pt x="0" y="197485"/>
                  </a:lnTo>
                  <a:lnTo>
                    <a:pt x="25400" y="197485"/>
                  </a:lnTo>
                  <a:lnTo>
                    <a:pt x="0" y="197485"/>
                  </a:lnTo>
                  <a:moveTo>
                    <a:pt x="50800" y="197485"/>
                  </a:moveTo>
                  <a:lnTo>
                    <a:pt x="50800" y="886079"/>
                  </a:lnTo>
                  <a:lnTo>
                    <a:pt x="25400" y="886079"/>
                  </a:lnTo>
                  <a:lnTo>
                    <a:pt x="50800" y="886079"/>
                  </a:lnTo>
                  <a:cubicBezTo>
                    <a:pt x="50800" y="966089"/>
                    <a:pt x="118999" y="1032764"/>
                    <a:pt x="205613" y="1032764"/>
                  </a:cubicBezTo>
                  <a:lnTo>
                    <a:pt x="21790788" y="1032764"/>
                  </a:lnTo>
                  <a:cubicBezTo>
                    <a:pt x="21877401" y="1032764"/>
                    <a:pt x="21945600" y="965962"/>
                    <a:pt x="21945600" y="886079"/>
                  </a:cubicBezTo>
                  <a:lnTo>
                    <a:pt x="21945600" y="197485"/>
                  </a:lnTo>
                  <a:cubicBezTo>
                    <a:pt x="21945600" y="117475"/>
                    <a:pt x="21877401" y="50800"/>
                    <a:pt x="21790788" y="50800"/>
                  </a:cubicBezTo>
                  <a:lnTo>
                    <a:pt x="205613" y="50800"/>
                  </a:lnTo>
                  <a:lnTo>
                    <a:pt x="205613" y="25400"/>
                  </a:lnTo>
                  <a:lnTo>
                    <a:pt x="205613" y="50800"/>
                  </a:lnTo>
                  <a:cubicBezTo>
                    <a:pt x="118999" y="50800"/>
                    <a:pt x="50800" y="117602"/>
                    <a:pt x="50800" y="197485"/>
                  </a:cubicBezTo>
                  <a:close/>
                </a:path>
              </a:pathLst>
            </a:custGeom>
            <a:solidFill>
              <a:srgbClr val="FFFFFF"/>
            </a:solidFill>
          </p:spPr>
          <p:txBody>
            <a:bodyPr/>
            <a:lstStyle/>
            <a:p>
              <a:endParaRPr lang="en-US"/>
            </a:p>
          </p:txBody>
        </p:sp>
      </p:grpSp>
      <p:grpSp>
        <p:nvGrpSpPr>
          <p:cNvPr id="38" name="Group 38"/>
          <p:cNvGrpSpPr/>
          <p:nvPr/>
        </p:nvGrpSpPr>
        <p:grpSpPr>
          <a:xfrm>
            <a:off x="933165" y="6672422"/>
            <a:ext cx="16421670" cy="737111"/>
            <a:chOff x="0" y="0"/>
            <a:chExt cx="21895560" cy="982814"/>
          </a:xfrm>
        </p:grpSpPr>
        <p:sp>
          <p:nvSpPr>
            <p:cNvPr id="39" name="Freeform 39"/>
            <p:cNvSpPr/>
            <p:nvPr/>
          </p:nvSpPr>
          <p:spPr>
            <a:xfrm>
              <a:off x="0" y="0"/>
              <a:ext cx="21895560" cy="982814"/>
            </a:xfrm>
            <a:custGeom>
              <a:avLst/>
              <a:gdLst/>
              <a:ahLst/>
              <a:cxnLst/>
              <a:rect l="l" t="t" r="r" b="b"/>
              <a:pathLst>
                <a:path w="21895560" h="982814">
                  <a:moveTo>
                    <a:pt x="0" y="0"/>
                  </a:moveTo>
                  <a:lnTo>
                    <a:pt x="21895560" y="0"/>
                  </a:lnTo>
                  <a:lnTo>
                    <a:pt x="21895560" y="982814"/>
                  </a:lnTo>
                  <a:lnTo>
                    <a:pt x="0" y="982814"/>
                  </a:lnTo>
                  <a:close/>
                </a:path>
              </a:pathLst>
            </a:custGeom>
            <a:solidFill>
              <a:srgbClr val="000000">
                <a:alpha val="0"/>
              </a:srgbClr>
            </a:solidFill>
          </p:spPr>
          <p:txBody>
            <a:bodyPr/>
            <a:lstStyle/>
            <a:p>
              <a:endParaRPr lang="en-US"/>
            </a:p>
          </p:txBody>
        </p:sp>
        <p:sp>
          <p:nvSpPr>
            <p:cNvPr id="40" name="TextBox 40"/>
            <p:cNvSpPr txBox="1"/>
            <p:nvPr/>
          </p:nvSpPr>
          <p:spPr>
            <a:xfrm>
              <a:off x="0" y="-28575"/>
              <a:ext cx="21895560" cy="1011389"/>
            </a:xfrm>
            <a:prstGeom prst="rect">
              <a:avLst/>
            </a:prstGeom>
          </p:spPr>
          <p:txBody>
            <a:bodyPr lIns="0" tIns="0" rIns="0" bIns="0" rtlCol="0" anchor="ctr"/>
            <a:lstStyle/>
            <a:p>
              <a:pPr algn="l">
                <a:lnSpc>
                  <a:spcPts val="2106"/>
                </a:lnSpc>
              </a:pPr>
              <a:r>
                <a:rPr lang="en-US" sz="1950">
                  <a:solidFill>
                    <a:srgbClr val="FFFFFF"/>
                  </a:solidFill>
                  <a:latin typeface="Calibri (MS)"/>
                  <a:ea typeface="Calibri (MS)"/>
                  <a:cs typeface="Calibri (MS)"/>
                  <a:sym typeface="Calibri (MS)"/>
                </a:rPr>
                <a:t>Recall: Of all the people who really survived, how many did the model find? (It’s about not missing anyone.)</a:t>
              </a:r>
            </a:p>
          </p:txBody>
        </p:sp>
      </p:grpSp>
      <p:grpSp>
        <p:nvGrpSpPr>
          <p:cNvPr id="41" name="Group 41"/>
          <p:cNvGrpSpPr/>
          <p:nvPr/>
        </p:nvGrpSpPr>
        <p:grpSpPr>
          <a:xfrm>
            <a:off x="895350" y="7465407"/>
            <a:ext cx="16497300" cy="812741"/>
            <a:chOff x="0" y="0"/>
            <a:chExt cx="21996400" cy="1083654"/>
          </a:xfrm>
        </p:grpSpPr>
        <p:sp>
          <p:nvSpPr>
            <p:cNvPr id="42" name="Freeform 42"/>
            <p:cNvSpPr/>
            <p:nvPr/>
          </p:nvSpPr>
          <p:spPr>
            <a:xfrm>
              <a:off x="25400" y="25400"/>
              <a:ext cx="21945600" cy="1032891"/>
            </a:xfrm>
            <a:custGeom>
              <a:avLst/>
              <a:gdLst/>
              <a:ahLst/>
              <a:cxnLst/>
              <a:rect l="l" t="t" r="r" b="b"/>
              <a:pathLst>
                <a:path w="21945600" h="1032891">
                  <a:moveTo>
                    <a:pt x="0" y="172085"/>
                  </a:moveTo>
                  <a:cubicBezTo>
                    <a:pt x="0" y="77089"/>
                    <a:pt x="80645" y="0"/>
                    <a:pt x="180213" y="0"/>
                  </a:cubicBezTo>
                  <a:lnTo>
                    <a:pt x="21765388" y="0"/>
                  </a:lnTo>
                  <a:cubicBezTo>
                    <a:pt x="21864955" y="0"/>
                    <a:pt x="21945600" y="77089"/>
                    <a:pt x="21945600" y="172085"/>
                  </a:cubicBezTo>
                  <a:lnTo>
                    <a:pt x="21945600" y="860679"/>
                  </a:lnTo>
                  <a:cubicBezTo>
                    <a:pt x="21945600" y="955802"/>
                    <a:pt x="21864955" y="1032764"/>
                    <a:pt x="21765388" y="1032764"/>
                  </a:cubicBezTo>
                  <a:lnTo>
                    <a:pt x="180213" y="1032764"/>
                  </a:lnTo>
                  <a:cubicBezTo>
                    <a:pt x="80645" y="1032891"/>
                    <a:pt x="0" y="955802"/>
                    <a:pt x="0" y="860679"/>
                  </a:cubicBezTo>
                  <a:close/>
                </a:path>
              </a:pathLst>
            </a:custGeom>
            <a:solidFill>
              <a:srgbClr val="4F81BD"/>
            </a:solidFill>
          </p:spPr>
          <p:txBody>
            <a:bodyPr/>
            <a:lstStyle/>
            <a:p>
              <a:endParaRPr lang="en-US"/>
            </a:p>
          </p:txBody>
        </p:sp>
        <p:sp>
          <p:nvSpPr>
            <p:cNvPr id="43" name="Freeform 43"/>
            <p:cNvSpPr/>
            <p:nvPr/>
          </p:nvSpPr>
          <p:spPr>
            <a:xfrm>
              <a:off x="0" y="0"/>
              <a:ext cx="21996400" cy="1083691"/>
            </a:xfrm>
            <a:custGeom>
              <a:avLst/>
              <a:gdLst/>
              <a:ahLst/>
              <a:cxnLst/>
              <a:rect l="l" t="t" r="r" b="b"/>
              <a:pathLst>
                <a:path w="21996400" h="1083691">
                  <a:moveTo>
                    <a:pt x="0" y="197485"/>
                  </a:moveTo>
                  <a:cubicBezTo>
                    <a:pt x="0" y="87376"/>
                    <a:pt x="93218" y="0"/>
                    <a:pt x="205613" y="0"/>
                  </a:cubicBezTo>
                  <a:lnTo>
                    <a:pt x="21790788" y="0"/>
                  </a:lnTo>
                  <a:lnTo>
                    <a:pt x="21790788" y="25400"/>
                  </a:lnTo>
                  <a:lnTo>
                    <a:pt x="21790788" y="0"/>
                  </a:lnTo>
                  <a:cubicBezTo>
                    <a:pt x="21903182" y="0"/>
                    <a:pt x="21996400" y="87376"/>
                    <a:pt x="21996400" y="197485"/>
                  </a:cubicBezTo>
                  <a:lnTo>
                    <a:pt x="21971000" y="197485"/>
                  </a:lnTo>
                  <a:lnTo>
                    <a:pt x="21996400" y="197485"/>
                  </a:lnTo>
                  <a:lnTo>
                    <a:pt x="21996400" y="886079"/>
                  </a:lnTo>
                  <a:lnTo>
                    <a:pt x="21971000" y="886079"/>
                  </a:lnTo>
                  <a:lnTo>
                    <a:pt x="21996400" y="886079"/>
                  </a:lnTo>
                  <a:cubicBezTo>
                    <a:pt x="21996400" y="996315"/>
                    <a:pt x="21903182" y="1083564"/>
                    <a:pt x="21790788" y="1083564"/>
                  </a:cubicBezTo>
                  <a:lnTo>
                    <a:pt x="21790788" y="1058164"/>
                  </a:lnTo>
                  <a:lnTo>
                    <a:pt x="21790788" y="1083564"/>
                  </a:lnTo>
                  <a:lnTo>
                    <a:pt x="205613" y="1083564"/>
                  </a:lnTo>
                  <a:lnTo>
                    <a:pt x="205613" y="1058164"/>
                  </a:lnTo>
                  <a:lnTo>
                    <a:pt x="205613" y="1083564"/>
                  </a:lnTo>
                  <a:cubicBezTo>
                    <a:pt x="93218" y="1083691"/>
                    <a:pt x="0" y="996315"/>
                    <a:pt x="0" y="886079"/>
                  </a:cubicBezTo>
                  <a:lnTo>
                    <a:pt x="0" y="197485"/>
                  </a:lnTo>
                  <a:lnTo>
                    <a:pt x="25400" y="197485"/>
                  </a:lnTo>
                  <a:lnTo>
                    <a:pt x="0" y="197485"/>
                  </a:lnTo>
                  <a:moveTo>
                    <a:pt x="50800" y="197485"/>
                  </a:moveTo>
                  <a:lnTo>
                    <a:pt x="50800" y="886079"/>
                  </a:lnTo>
                  <a:lnTo>
                    <a:pt x="25400" y="886079"/>
                  </a:lnTo>
                  <a:lnTo>
                    <a:pt x="50800" y="886079"/>
                  </a:lnTo>
                  <a:cubicBezTo>
                    <a:pt x="50800" y="966089"/>
                    <a:pt x="118999" y="1032764"/>
                    <a:pt x="205613" y="1032764"/>
                  </a:cubicBezTo>
                  <a:lnTo>
                    <a:pt x="21790788" y="1032764"/>
                  </a:lnTo>
                  <a:cubicBezTo>
                    <a:pt x="21877401" y="1032764"/>
                    <a:pt x="21945600" y="965962"/>
                    <a:pt x="21945600" y="886079"/>
                  </a:cubicBezTo>
                  <a:lnTo>
                    <a:pt x="21945600" y="197485"/>
                  </a:lnTo>
                  <a:cubicBezTo>
                    <a:pt x="21945600" y="117475"/>
                    <a:pt x="21877401" y="50800"/>
                    <a:pt x="21790788" y="50800"/>
                  </a:cubicBezTo>
                  <a:lnTo>
                    <a:pt x="205613" y="50800"/>
                  </a:lnTo>
                  <a:lnTo>
                    <a:pt x="205613" y="25400"/>
                  </a:lnTo>
                  <a:lnTo>
                    <a:pt x="205613" y="50800"/>
                  </a:lnTo>
                  <a:cubicBezTo>
                    <a:pt x="118999" y="50800"/>
                    <a:pt x="50800" y="117602"/>
                    <a:pt x="50800" y="197485"/>
                  </a:cubicBezTo>
                  <a:close/>
                </a:path>
              </a:pathLst>
            </a:custGeom>
            <a:solidFill>
              <a:srgbClr val="FFFFFF"/>
            </a:solidFill>
          </p:spPr>
          <p:txBody>
            <a:bodyPr/>
            <a:lstStyle/>
            <a:p>
              <a:endParaRPr lang="en-US"/>
            </a:p>
          </p:txBody>
        </p:sp>
      </p:grpSp>
      <p:grpSp>
        <p:nvGrpSpPr>
          <p:cNvPr id="44" name="Group 44"/>
          <p:cNvGrpSpPr/>
          <p:nvPr/>
        </p:nvGrpSpPr>
        <p:grpSpPr>
          <a:xfrm>
            <a:off x="933165" y="7503222"/>
            <a:ext cx="16421670" cy="737111"/>
            <a:chOff x="0" y="0"/>
            <a:chExt cx="21895560" cy="982814"/>
          </a:xfrm>
        </p:grpSpPr>
        <p:sp>
          <p:nvSpPr>
            <p:cNvPr id="45" name="Freeform 45"/>
            <p:cNvSpPr/>
            <p:nvPr/>
          </p:nvSpPr>
          <p:spPr>
            <a:xfrm>
              <a:off x="0" y="0"/>
              <a:ext cx="21895560" cy="982814"/>
            </a:xfrm>
            <a:custGeom>
              <a:avLst/>
              <a:gdLst/>
              <a:ahLst/>
              <a:cxnLst/>
              <a:rect l="l" t="t" r="r" b="b"/>
              <a:pathLst>
                <a:path w="21895560" h="982814">
                  <a:moveTo>
                    <a:pt x="0" y="0"/>
                  </a:moveTo>
                  <a:lnTo>
                    <a:pt x="21895560" y="0"/>
                  </a:lnTo>
                  <a:lnTo>
                    <a:pt x="21895560" y="982814"/>
                  </a:lnTo>
                  <a:lnTo>
                    <a:pt x="0" y="982814"/>
                  </a:lnTo>
                  <a:close/>
                </a:path>
              </a:pathLst>
            </a:custGeom>
            <a:solidFill>
              <a:srgbClr val="000000">
                <a:alpha val="0"/>
              </a:srgbClr>
            </a:solidFill>
          </p:spPr>
          <p:txBody>
            <a:bodyPr/>
            <a:lstStyle/>
            <a:p>
              <a:endParaRPr lang="en-US"/>
            </a:p>
          </p:txBody>
        </p:sp>
        <p:sp>
          <p:nvSpPr>
            <p:cNvPr id="46" name="TextBox 46"/>
            <p:cNvSpPr txBox="1"/>
            <p:nvPr/>
          </p:nvSpPr>
          <p:spPr>
            <a:xfrm>
              <a:off x="0" y="-28575"/>
              <a:ext cx="21895560" cy="1011389"/>
            </a:xfrm>
            <a:prstGeom prst="rect">
              <a:avLst/>
            </a:prstGeom>
          </p:spPr>
          <p:txBody>
            <a:bodyPr lIns="0" tIns="0" rIns="0" bIns="0" rtlCol="0" anchor="ctr"/>
            <a:lstStyle/>
            <a:p>
              <a:pPr algn="l">
                <a:lnSpc>
                  <a:spcPts val="2106"/>
                </a:lnSpc>
              </a:pPr>
              <a:r>
                <a:rPr lang="en-US" sz="1950">
                  <a:solidFill>
                    <a:srgbClr val="FFFFFF"/>
                  </a:solidFill>
                  <a:latin typeface="Calibri (MS)"/>
                  <a:ea typeface="Calibri (MS)"/>
                  <a:cs typeface="Calibri (MS)"/>
                  <a:sym typeface="Calibri (MS)"/>
                </a:rPr>
                <a:t>The F1 score balances these two, so a high F1 means the model is good at both.</a:t>
              </a:r>
            </a:p>
          </p:txBody>
        </p:sp>
      </p:grpSp>
      <p:grpSp>
        <p:nvGrpSpPr>
          <p:cNvPr id="47" name="Group 47"/>
          <p:cNvGrpSpPr/>
          <p:nvPr/>
        </p:nvGrpSpPr>
        <p:grpSpPr>
          <a:xfrm>
            <a:off x="895350" y="8296208"/>
            <a:ext cx="16497300" cy="812741"/>
            <a:chOff x="0" y="0"/>
            <a:chExt cx="21996400" cy="1083654"/>
          </a:xfrm>
        </p:grpSpPr>
        <p:sp>
          <p:nvSpPr>
            <p:cNvPr id="48" name="Freeform 48"/>
            <p:cNvSpPr/>
            <p:nvPr/>
          </p:nvSpPr>
          <p:spPr>
            <a:xfrm>
              <a:off x="25400" y="25400"/>
              <a:ext cx="21945600" cy="1032891"/>
            </a:xfrm>
            <a:custGeom>
              <a:avLst/>
              <a:gdLst/>
              <a:ahLst/>
              <a:cxnLst/>
              <a:rect l="l" t="t" r="r" b="b"/>
              <a:pathLst>
                <a:path w="21945600" h="1032891">
                  <a:moveTo>
                    <a:pt x="0" y="172085"/>
                  </a:moveTo>
                  <a:cubicBezTo>
                    <a:pt x="0" y="77089"/>
                    <a:pt x="80645" y="0"/>
                    <a:pt x="180213" y="0"/>
                  </a:cubicBezTo>
                  <a:lnTo>
                    <a:pt x="21765388" y="0"/>
                  </a:lnTo>
                  <a:cubicBezTo>
                    <a:pt x="21864955" y="0"/>
                    <a:pt x="21945600" y="77089"/>
                    <a:pt x="21945600" y="172085"/>
                  </a:cubicBezTo>
                  <a:lnTo>
                    <a:pt x="21945600" y="860679"/>
                  </a:lnTo>
                  <a:cubicBezTo>
                    <a:pt x="21945600" y="955802"/>
                    <a:pt x="21864955" y="1032764"/>
                    <a:pt x="21765388" y="1032764"/>
                  </a:cubicBezTo>
                  <a:lnTo>
                    <a:pt x="180213" y="1032764"/>
                  </a:lnTo>
                  <a:cubicBezTo>
                    <a:pt x="80645" y="1032891"/>
                    <a:pt x="0" y="955802"/>
                    <a:pt x="0" y="860679"/>
                  </a:cubicBezTo>
                  <a:close/>
                </a:path>
              </a:pathLst>
            </a:custGeom>
            <a:solidFill>
              <a:srgbClr val="4F81BD"/>
            </a:solidFill>
          </p:spPr>
          <p:txBody>
            <a:bodyPr/>
            <a:lstStyle/>
            <a:p>
              <a:endParaRPr lang="en-US"/>
            </a:p>
          </p:txBody>
        </p:sp>
        <p:sp>
          <p:nvSpPr>
            <p:cNvPr id="49" name="Freeform 49"/>
            <p:cNvSpPr/>
            <p:nvPr/>
          </p:nvSpPr>
          <p:spPr>
            <a:xfrm>
              <a:off x="0" y="0"/>
              <a:ext cx="21996400" cy="1083691"/>
            </a:xfrm>
            <a:custGeom>
              <a:avLst/>
              <a:gdLst/>
              <a:ahLst/>
              <a:cxnLst/>
              <a:rect l="l" t="t" r="r" b="b"/>
              <a:pathLst>
                <a:path w="21996400" h="1083691">
                  <a:moveTo>
                    <a:pt x="0" y="197485"/>
                  </a:moveTo>
                  <a:cubicBezTo>
                    <a:pt x="0" y="87376"/>
                    <a:pt x="93218" y="0"/>
                    <a:pt x="205613" y="0"/>
                  </a:cubicBezTo>
                  <a:lnTo>
                    <a:pt x="21790788" y="0"/>
                  </a:lnTo>
                  <a:lnTo>
                    <a:pt x="21790788" y="25400"/>
                  </a:lnTo>
                  <a:lnTo>
                    <a:pt x="21790788" y="0"/>
                  </a:lnTo>
                  <a:cubicBezTo>
                    <a:pt x="21903182" y="0"/>
                    <a:pt x="21996400" y="87376"/>
                    <a:pt x="21996400" y="197485"/>
                  </a:cubicBezTo>
                  <a:lnTo>
                    <a:pt x="21971000" y="197485"/>
                  </a:lnTo>
                  <a:lnTo>
                    <a:pt x="21996400" y="197485"/>
                  </a:lnTo>
                  <a:lnTo>
                    <a:pt x="21996400" y="886079"/>
                  </a:lnTo>
                  <a:lnTo>
                    <a:pt x="21971000" y="886079"/>
                  </a:lnTo>
                  <a:lnTo>
                    <a:pt x="21996400" y="886079"/>
                  </a:lnTo>
                  <a:cubicBezTo>
                    <a:pt x="21996400" y="996315"/>
                    <a:pt x="21903182" y="1083564"/>
                    <a:pt x="21790788" y="1083564"/>
                  </a:cubicBezTo>
                  <a:lnTo>
                    <a:pt x="21790788" y="1058164"/>
                  </a:lnTo>
                  <a:lnTo>
                    <a:pt x="21790788" y="1083564"/>
                  </a:lnTo>
                  <a:lnTo>
                    <a:pt x="205613" y="1083564"/>
                  </a:lnTo>
                  <a:lnTo>
                    <a:pt x="205613" y="1058164"/>
                  </a:lnTo>
                  <a:lnTo>
                    <a:pt x="205613" y="1083564"/>
                  </a:lnTo>
                  <a:cubicBezTo>
                    <a:pt x="93218" y="1083691"/>
                    <a:pt x="0" y="996315"/>
                    <a:pt x="0" y="886079"/>
                  </a:cubicBezTo>
                  <a:lnTo>
                    <a:pt x="0" y="197485"/>
                  </a:lnTo>
                  <a:lnTo>
                    <a:pt x="25400" y="197485"/>
                  </a:lnTo>
                  <a:lnTo>
                    <a:pt x="0" y="197485"/>
                  </a:lnTo>
                  <a:moveTo>
                    <a:pt x="50800" y="197485"/>
                  </a:moveTo>
                  <a:lnTo>
                    <a:pt x="50800" y="886079"/>
                  </a:lnTo>
                  <a:lnTo>
                    <a:pt x="25400" y="886079"/>
                  </a:lnTo>
                  <a:lnTo>
                    <a:pt x="50800" y="886079"/>
                  </a:lnTo>
                  <a:cubicBezTo>
                    <a:pt x="50800" y="966089"/>
                    <a:pt x="118999" y="1032764"/>
                    <a:pt x="205613" y="1032764"/>
                  </a:cubicBezTo>
                  <a:lnTo>
                    <a:pt x="21790788" y="1032764"/>
                  </a:lnTo>
                  <a:cubicBezTo>
                    <a:pt x="21877401" y="1032764"/>
                    <a:pt x="21945600" y="965962"/>
                    <a:pt x="21945600" y="886079"/>
                  </a:cubicBezTo>
                  <a:lnTo>
                    <a:pt x="21945600" y="197485"/>
                  </a:lnTo>
                  <a:cubicBezTo>
                    <a:pt x="21945600" y="117475"/>
                    <a:pt x="21877401" y="50800"/>
                    <a:pt x="21790788" y="50800"/>
                  </a:cubicBezTo>
                  <a:lnTo>
                    <a:pt x="205613" y="50800"/>
                  </a:lnTo>
                  <a:lnTo>
                    <a:pt x="205613" y="25400"/>
                  </a:lnTo>
                  <a:lnTo>
                    <a:pt x="205613" y="50800"/>
                  </a:lnTo>
                  <a:cubicBezTo>
                    <a:pt x="118999" y="50800"/>
                    <a:pt x="50800" y="117602"/>
                    <a:pt x="50800" y="197485"/>
                  </a:cubicBezTo>
                  <a:close/>
                </a:path>
              </a:pathLst>
            </a:custGeom>
            <a:solidFill>
              <a:srgbClr val="FFFFFF"/>
            </a:solidFill>
          </p:spPr>
          <p:txBody>
            <a:bodyPr/>
            <a:lstStyle/>
            <a:p>
              <a:endParaRPr lang="en-US"/>
            </a:p>
          </p:txBody>
        </p:sp>
      </p:grpSp>
      <p:grpSp>
        <p:nvGrpSpPr>
          <p:cNvPr id="50" name="Group 50"/>
          <p:cNvGrpSpPr/>
          <p:nvPr/>
        </p:nvGrpSpPr>
        <p:grpSpPr>
          <a:xfrm>
            <a:off x="933165" y="8334023"/>
            <a:ext cx="16421670" cy="737111"/>
            <a:chOff x="0" y="0"/>
            <a:chExt cx="21895560" cy="982814"/>
          </a:xfrm>
        </p:grpSpPr>
        <p:sp>
          <p:nvSpPr>
            <p:cNvPr id="51" name="Freeform 51"/>
            <p:cNvSpPr/>
            <p:nvPr/>
          </p:nvSpPr>
          <p:spPr>
            <a:xfrm>
              <a:off x="0" y="0"/>
              <a:ext cx="21895560" cy="982814"/>
            </a:xfrm>
            <a:custGeom>
              <a:avLst/>
              <a:gdLst/>
              <a:ahLst/>
              <a:cxnLst/>
              <a:rect l="l" t="t" r="r" b="b"/>
              <a:pathLst>
                <a:path w="21895560" h="982814">
                  <a:moveTo>
                    <a:pt x="0" y="0"/>
                  </a:moveTo>
                  <a:lnTo>
                    <a:pt x="21895560" y="0"/>
                  </a:lnTo>
                  <a:lnTo>
                    <a:pt x="21895560" y="982814"/>
                  </a:lnTo>
                  <a:lnTo>
                    <a:pt x="0" y="982814"/>
                  </a:lnTo>
                  <a:close/>
                </a:path>
              </a:pathLst>
            </a:custGeom>
            <a:solidFill>
              <a:srgbClr val="000000">
                <a:alpha val="0"/>
              </a:srgbClr>
            </a:solidFill>
          </p:spPr>
          <p:txBody>
            <a:bodyPr/>
            <a:lstStyle/>
            <a:p>
              <a:endParaRPr lang="en-US"/>
            </a:p>
          </p:txBody>
        </p:sp>
        <p:sp>
          <p:nvSpPr>
            <p:cNvPr id="52" name="TextBox 52"/>
            <p:cNvSpPr txBox="1"/>
            <p:nvPr/>
          </p:nvSpPr>
          <p:spPr>
            <a:xfrm>
              <a:off x="0" y="-28575"/>
              <a:ext cx="21895560" cy="1011389"/>
            </a:xfrm>
            <a:prstGeom prst="rect">
              <a:avLst/>
            </a:prstGeom>
          </p:spPr>
          <p:txBody>
            <a:bodyPr lIns="0" tIns="0" rIns="0" bIns="0" rtlCol="0" anchor="ctr"/>
            <a:lstStyle/>
            <a:p>
              <a:pPr algn="l">
                <a:lnSpc>
                  <a:spcPts val="2106"/>
                </a:lnSpc>
              </a:pPr>
              <a:r>
                <a:rPr lang="en-US" sz="1950">
                  <a:solidFill>
                    <a:srgbClr val="FFFFFF"/>
                  </a:solidFill>
                  <a:latin typeface="Calibri (MS)"/>
                  <a:ea typeface="Calibri (MS)"/>
                  <a:cs typeface="Calibri (MS)"/>
                  <a:sym typeface="Calibri (MS)"/>
                </a:rPr>
                <a:t>All models were tested carefully to make sure the results are reliable.</a:t>
              </a:r>
            </a:p>
          </p:txBody>
        </p:sp>
      </p:grpSp>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32688" y="1741932"/>
            <a:ext cx="5404104" cy="6789420"/>
            <a:chOff x="0" y="0"/>
            <a:chExt cx="7205472" cy="9052560"/>
          </a:xfrm>
        </p:grpSpPr>
        <p:sp>
          <p:nvSpPr>
            <p:cNvPr id="3" name="Freeform 3"/>
            <p:cNvSpPr/>
            <p:nvPr/>
          </p:nvSpPr>
          <p:spPr>
            <a:xfrm>
              <a:off x="0" y="0"/>
              <a:ext cx="7205472" cy="9052560"/>
            </a:xfrm>
            <a:custGeom>
              <a:avLst/>
              <a:gdLst/>
              <a:ahLst/>
              <a:cxnLst/>
              <a:rect l="l" t="t" r="r" b="b"/>
              <a:pathLst>
                <a:path w="7205472" h="9052560">
                  <a:moveTo>
                    <a:pt x="0" y="0"/>
                  </a:moveTo>
                  <a:lnTo>
                    <a:pt x="7205472" y="0"/>
                  </a:lnTo>
                  <a:lnTo>
                    <a:pt x="7205472" y="9052560"/>
                  </a:lnTo>
                  <a:lnTo>
                    <a:pt x="0" y="9052560"/>
                  </a:lnTo>
                  <a:close/>
                </a:path>
              </a:pathLst>
            </a:custGeom>
            <a:solidFill>
              <a:srgbClr val="000000">
                <a:alpha val="0"/>
              </a:srgbClr>
            </a:solidFill>
          </p:spPr>
          <p:txBody>
            <a:bodyPr/>
            <a:lstStyle/>
            <a:p>
              <a:endParaRPr lang="en-US"/>
            </a:p>
          </p:txBody>
        </p:sp>
        <p:sp>
          <p:nvSpPr>
            <p:cNvPr id="4" name="TextBox 4"/>
            <p:cNvSpPr txBox="1"/>
            <p:nvPr/>
          </p:nvSpPr>
          <p:spPr>
            <a:xfrm>
              <a:off x="0" y="-123825"/>
              <a:ext cx="7205472" cy="9176385"/>
            </a:xfrm>
            <a:prstGeom prst="rect">
              <a:avLst/>
            </a:prstGeom>
          </p:spPr>
          <p:txBody>
            <a:bodyPr lIns="0" tIns="0" rIns="0" bIns="0" rtlCol="0" anchor="ctr"/>
            <a:lstStyle/>
            <a:p>
              <a:pPr algn="ctr">
                <a:lnSpc>
                  <a:spcPts val="7200"/>
                </a:lnSpc>
              </a:pPr>
              <a:r>
                <a:rPr lang="en-US" sz="6000">
                  <a:solidFill>
                    <a:srgbClr val="000000"/>
                  </a:solidFill>
                  <a:latin typeface="Calibri (MS)"/>
                  <a:ea typeface="Calibri (MS)"/>
                  <a:cs typeface="Calibri (MS)"/>
                  <a:sym typeface="Calibri (MS)"/>
                </a:rPr>
                <a:t>Ensembling Approach</a:t>
              </a:r>
            </a:p>
          </p:txBody>
        </p:sp>
      </p:grpSp>
      <p:grpSp>
        <p:nvGrpSpPr>
          <p:cNvPr id="5" name="Group 5"/>
          <p:cNvGrpSpPr/>
          <p:nvPr/>
        </p:nvGrpSpPr>
        <p:grpSpPr>
          <a:xfrm>
            <a:off x="0" y="4622292"/>
            <a:ext cx="192024" cy="1056132"/>
            <a:chOff x="0" y="0"/>
            <a:chExt cx="256032" cy="1408176"/>
          </a:xfrm>
        </p:grpSpPr>
        <p:sp>
          <p:nvSpPr>
            <p:cNvPr id="6" name="Freeform 6"/>
            <p:cNvSpPr/>
            <p:nvPr/>
          </p:nvSpPr>
          <p:spPr>
            <a:xfrm>
              <a:off x="0" y="0"/>
              <a:ext cx="256032" cy="1408176"/>
            </a:xfrm>
            <a:custGeom>
              <a:avLst/>
              <a:gdLst/>
              <a:ahLst/>
              <a:cxnLst/>
              <a:rect l="l" t="t" r="r" b="b"/>
              <a:pathLst>
                <a:path w="256032" h="1408176">
                  <a:moveTo>
                    <a:pt x="0" y="0"/>
                  </a:moveTo>
                  <a:lnTo>
                    <a:pt x="256032" y="0"/>
                  </a:lnTo>
                  <a:lnTo>
                    <a:pt x="256032" y="1408176"/>
                  </a:lnTo>
                  <a:lnTo>
                    <a:pt x="0" y="1408176"/>
                  </a:lnTo>
                  <a:close/>
                </a:path>
              </a:pathLst>
            </a:custGeom>
            <a:solidFill>
              <a:srgbClr val="C0504D"/>
            </a:solidFill>
          </p:spPr>
          <p:txBody>
            <a:bodyPr/>
            <a:lstStyle/>
            <a:p>
              <a:endParaRPr lang="en-US"/>
            </a:p>
          </p:txBody>
        </p:sp>
      </p:grpSp>
      <p:grpSp>
        <p:nvGrpSpPr>
          <p:cNvPr id="7" name="Group 7"/>
          <p:cNvGrpSpPr/>
          <p:nvPr/>
        </p:nvGrpSpPr>
        <p:grpSpPr>
          <a:xfrm>
            <a:off x="7955280" y="1018416"/>
            <a:ext cx="9546336" cy="1739765"/>
            <a:chOff x="0" y="0"/>
            <a:chExt cx="12728448" cy="2319686"/>
          </a:xfrm>
        </p:grpSpPr>
        <p:sp>
          <p:nvSpPr>
            <p:cNvPr id="8" name="Freeform 8"/>
            <p:cNvSpPr/>
            <p:nvPr/>
          </p:nvSpPr>
          <p:spPr>
            <a:xfrm>
              <a:off x="0" y="0"/>
              <a:ext cx="12728448" cy="2319782"/>
            </a:xfrm>
            <a:custGeom>
              <a:avLst/>
              <a:gdLst/>
              <a:ahLst/>
              <a:cxnLst/>
              <a:rect l="l" t="t" r="r" b="b"/>
              <a:pathLst>
                <a:path w="12728448" h="2319782">
                  <a:moveTo>
                    <a:pt x="0" y="232029"/>
                  </a:moveTo>
                  <a:cubicBezTo>
                    <a:pt x="0" y="103886"/>
                    <a:pt x="103886" y="0"/>
                    <a:pt x="232029" y="0"/>
                  </a:cubicBezTo>
                  <a:lnTo>
                    <a:pt x="12496419" y="0"/>
                  </a:lnTo>
                  <a:cubicBezTo>
                    <a:pt x="12624562" y="0"/>
                    <a:pt x="12728448" y="103886"/>
                    <a:pt x="12728448" y="232029"/>
                  </a:cubicBezTo>
                  <a:lnTo>
                    <a:pt x="12728448" y="2087753"/>
                  </a:lnTo>
                  <a:cubicBezTo>
                    <a:pt x="12728448" y="2215896"/>
                    <a:pt x="12624562" y="2319782"/>
                    <a:pt x="12496419" y="2319782"/>
                  </a:cubicBezTo>
                  <a:lnTo>
                    <a:pt x="232029" y="2319782"/>
                  </a:lnTo>
                  <a:cubicBezTo>
                    <a:pt x="103886" y="2319655"/>
                    <a:pt x="0" y="2215769"/>
                    <a:pt x="0" y="2087753"/>
                  </a:cubicBezTo>
                  <a:close/>
                </a:path>
              </a:pathLst>
            </a:custGeom>
            <a:solidFill>
              <a:srgbClr val="F2F2F2"/>
            </a:solidFill>
          </p:spPr>
          <p:txBody>
            <a:bodyPr/>
            <a:lstStyle/>
            <a:p>
              <a:endParaRPr lang="en-US"/>
            </a:p>
          </p:txBody>
        </p:sp>
      </p:grpSp>
      <p:sp>
        <p:nvSpPr>
          <p:cNvPr id="9" name="Freeform 9"/>
          <p:cNvSpPr/>
          <p:nvPr/>
        </p:nvSpPr>
        <p:spPr>
          <a:xfrm>
            <a:off x="8481558" y="1409864"/>
            <a:ext cx="956869" cy="956870"/>
          </a:xfrm>
          <a:custGeom>
            <a:avLst/>
            <a:gdLst/>
            <a:ahLst/>
            <a:cxnLst/>
            <a:rect l="l" t="t" r="r" b="b"/>
            <a:pathLst>
              <a:path w="956869" h="956870">
                <a:moveTo>
                  <a:pt x="0" y="0"/>
                </a:moveTo>
                <a:lnTo>
                  <a:pt x="956870" y="0"/>
                </a:lnTo>
                <a:lnTo>
                  <a:pt x="956870" y="956869"/>
                </a:lnTo>
                <a:lnTo>
                  <a:pt x="0" y="9568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0" name="Group 10"/>
          <p:cNvGrpSpPr/>
          <p:nvPr/>
        </p:nvGrpSpPr>
        <p:grpSpPr>
          <a:xfrm>
            <a:off x="9957563" y="1011272"/>
            <a:ext cx="7551195" cy="1754052"/>
            <a:chOff x="0" y="0"/>
            <a:chExt cx="10068260" cy="2338736"/>
          </a:xfrm>
        </p:grpSpPr>
        <p:sp>
          <p:nvSpPr>
            <p:cNvPr id="11" name="Freeform 11"/>
            <p:cNvSpPr/>
            <p:nvPr/>
          </p:nvSpPr>
          <p:spPr>
            <a:xfrm>
              <a:off x="0" y="0"/>
              <a:ext cx="10068260" cy="2338736"/>
            </a:xfrm>
            <a:custGeom>
              <a:avLst/>
              <a:gdLst/>
              <a:ahLst/>
              <a:cxnLst/>
              <a:rect l="l" t="t" r="r" b="b"/>
              <a:pathLst>
                <a:path w="10068260" h="2338736">
                  <a:moveTo>
                    <a:pt x="0" y="0"/>
                  </a:moveTo>
                  <a:lnTo>
                    <a:pt x="10068260" y="0"/>
                  </a:lnTo>
                  <a:lnTo>
                    <a:pt x="10068260" y="2338736"/>
                  </a:lnTo>
                  <a:lnTo>
                    <a:pt x="0" y="2338736"/>
                  </a:lnTo>
                  <a:close/>
                </a:path>
              </a:pathLst>
            </a:custGeom>
            <a:solidFill>
              <a:srgbClr val="000000">
                <a:alpha val="0"/>
              </a:srgbClr>
            </a:solidFill>
          </p:spPr>
          <p:txBody>
            <a:bodyPr/>
            <a:lstStyle/>
            <a:p>
              <a:endParaRPr lang="en-US"/>
            </a:p>
          </p:txBody>
        </p:sp>
        <p:sp>
          <p:nvSpPr>
            <p:cNvPr id="12" name="TextBox 12"/>
            <p:cNvSpPr txBox="1"/>
            <p:nvPr/>
          </p:nvSpPr>
          <p:spPr>
            <a:xfrm>
              <a:off x="0" y="-28575"/>
              <a:ext cx="10068260" cy="2367311"/>
            </a:xfrm>
            <a:prstGeom prst="rect">
              <a:avLst/>
            </a:prstGeom>
          </p:spPr>
          <p:txBody>
            <a:bodyPr lIns="0" tIns="0" rIns="0" bIns="0" rtlCol="0" anchor="ctr"/>
            <a:lstStyle/>
            <a:p>
              <a:pPr algn="l">
                <a:lnSpc>
                  <a:spcPts val="3564"/>
                </a:lnSpc>
              </a:pPr>
              <a:r>
                <a:rPr lang="en-US" sz="3300">
                  <a:solidFill>
                    <a:srgbClr val="000000"/>
                  </a:solidFill>
                  <a:latin typeface="Calibri (MS)"/>
                  <a:ea typeface="Calibri (MS)"/>
                  <a:cs typeface="Calibri (MS)"/>
                  <a:sym typeface="Calibri (MS)"/>
                </a:rPr>
                <a:t>Combined predictions from Logistic Regression, Random Forest, and SVM.</a:t>
              </a:r>
            </a:p>
          </p:txBody>
        </p:sp>
      </p:grpSp>
      <p:grpSp>
        <p:nvGrpSpPr>
          <p:cNvPr id="13" name="Group 13"/>
          <p:cNvGrpSpPr/>
          <p:nvPr/>
        </p:nvGrpSpPr>
        <p:grpSpPr>
          <a:xfrm>
            <a:off x="7955280" y="3193122"/>
            <a:ext cx="9546336" cy="1739765"/>
            <a:chOff x="0" y="0"/>
            <a:chExt cx="12728448" cy="2319686"/>
          </a:xfrm>
        </p:grpSpPr>
        <p:sp>
          <p:nvSpPr>
            <p:cNvPr id="14" name="Freeform 14"/>
            <p:cNvSpPr/>
            <p:nvPr/>
          </p:nvSpPr>
          <p:spPr>
            <a:xfrm>
              <a:off x="0" y="0"/>
              <a:ext cx="12728448" cy="2319782"/>
            </a:xfrm>
            <a:custGeom>
              <a:avLst/>
              <a:gdLst/>
              <a:ahLst/>
              <a:cxnLst/>
              <a:rect l="l" t="t" r="r" b="b"/>
              <a:pathLst>
                <a:path w="12728448" h="2319782">
                  <a:moveTo>
                    <a:pt x="0" y="232029"/>
                  </a:moveTo>
                  <a:cubicBezTo>
                    <a:pt x="0" y="103886"/>
                    <a:pt x="103886" y="0"/>
                    <a:pt x="232029" y="0"/>
                  </a:cubicBezTo>
                  <a:lnTo>
                    <a:pt x="12496419" y="0"/>
                  </a:lnTo>
                  <a:cubicBezTo>
                    <a:pt x="12624562" y="0"/>
                    <a:pt x="12728448" y="103886"/>
                    <a:pt x="12728448" y="232029"/>
                  </a:cubicBezTo>
                  <a:lnTo>
                    <a:pt x="12728448" y="2087753"/>
                  </a:lnTo>
                  <a:cubicBezTo>
                    <a:pt x="12728448" y="2215896"/>
                    <a:pt x="12624562" y="2319782"/>
                    <a:pt x="12496419" y="2319782"/>
                  </a:cubicBezTo>
                  <a:lnTo>
                    <a:pt x="232029" y="2319782"/>
                  </a:lnTo>
                  <a:cubicBezTo>
                    <a:pt x="103886" y="2319655"/>
                    <a:pt x="0" y="2215769"/>
                    <a:pt x="0" y="2087753"/>
                  </a:cubicBezTo>
                  <a:close/>
                </a:path>
              </a:pathLst>
            </a:custGeom>
            <a:solidFill>
              <a:srgbClr val="F2F2F2"/>
            </a:solidFill>
          </p:spPr>
          <p:txBody>
            <a:bodyPr/>
            <a:lstStyle/>
            <a:p>
              <a:endParaRPr lang="en-US"/>
            </a:p>
          </p:txBody>
        </p:sp>
      </p:grpSp>
      <p:sp>
        <p:nvSpPr>
          <p:cNvPr id="15" name="Freeform 15"/>
          <p:cNvSpPr/>
          <p:nvPr/>
        </p:nvSpPr>
        <p:spPr>
          <a:xfrm>
            <a:off x="8481558" y="3584569"/>
            <a:ext cx="956869" cy="956869"/>
          </a:xfrm>
          <a:custGeom>
            <a:avLst/>
            <a:gdLst/>
            <a:ahLst/>
            <a:cxnLst/>
            <a:rect l="l" t="t" r="r" b="b"/>
            <a:pathLst>
              <a:path w="956869" h="956869">
                <a:moveTo>
                  <a:pt x="0" y="0"/>
                </a:moveTo>
                <a:lnTo>
                  <a:pt x="956870" y="0"/>
                </a:lnTo>
                <a:lnTo>
                  <a:pt x="956870" y="956870"/>
                </a:lnTo>
                <a:lnTo>
                  <a:pt x="0" y="956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16" name="Group 16"/>
          <p:cNvGrpSpPr/>
          <p:nvPr/>
        </p:nvGrpSpPr>
        <p:grpSpPr>
          <a:xfrm>
            <a:off x="9957563" y="3185978"/>
            <a:ext cx="7551195" cy="1754052"/>
            <a:chOff x="0" y="0"/>
            <a:chExt cx="10068260" cy="2338736"/>
          </a:xfrm>
        </p:grpSpPr>
        <p:sp>
          <p:nvSpPr>
            <p:cNvPr id="17" name="Freeform 17"/>
            <p:cNvSpPr/>
            <p:nvPr/>
          </p:nvSpPr>
          <p:spPr>
            <a:xfrm>
              <a:off x="0" y="0"/>
              <a:ext cx="10068260" cy="2338736"/>
            </a:xfrm>
            <a:custGeom>
              <a:avLst/>
              <a:gdLst/>
              <a:ahLst/>
              <a:cxnLst/>
              <a:rect l="l" t="t" r="r" b="b"/>
              <a:pathLst>
                <a:path w="10068260" h="2338736">
                  <a:moveTo>
                    <a:pt x="0" y="0"/>
                  </a:moveTo>
                  <a:lnTo>
                    <a:pt x="10068260" y="0"/>
                  </a:lnTo>
                  <a:lnTo>
                    <a:pt x="10068260" y="2338736"/>
                  </a:lnTo>
                  <a:lnTo>
                    <a:pt x="0" y="2338736"/>
                  </a:lnTo>
                  <a:close/>
                </a:path>
              </a:pathLst>
            </a:custGeom>
            <a:solidFill>
              <a:srgbClr val="000000">
                <a:alpha val="0"/>
              </a:srgbClr>
            </a:solidFill>
          </p:spPr>
          <p:txBody>
            <a:bodyPr/>
            <a:lstStyle/>
            <a:p>
              <a:endParaRPr lang="en-US"/>
            </a:p>
          </p:txBody>
        </p:sp>
        <p:sp>
          <p:nvSpPr>
            <p:cNvPr id="18" name="TextBox 18"/>
            <p:cNvSpPr txBox="1"/>
            <p:nvPr/>
          </p:nvSpPr>
          <p:spPr>
            <a:xfrm>
              <a:off x="0" y="-28575"/>
              <a:ext cx="10068260" cy="2367311"/>
            </a:xfrm>
            <a:prstGeom prst="rect">
              <a:avLst/>
            </a:prstGeom>
          </p:spPr>
          <p:txBody>
            <a:bodyPr lIns="0" tIns="0" rIns="0" bIns="0" rtlCol="0" anchor="ctr"/>
            <a:lstStyle/>
            <a:p>
              <a:pPr algn="l">
                <a:lnSpc>
                  <a:spcPts val="3564"/>
                </a:lnSpc>
              </a:pPr>
              <a:r>
                <a:rPr lang="en-US" sz="3300">
                  <a:solidFill>
                    <a:srgbClr val="000000"/>
                  </a:solidFill>
                  <a:latin typeface="Calibri (MS)"/>
                  <a:ea typeface="Calibri (MS)"/>
                  <a:cs typeface="Calibri (MS)"/>
                  <a:sym typeface="Calibri (MS)"/>
                </a:rPr>
                <a:t>Applied model-specific probability thresholds for binarization.</a:t>
              </a:r>
            </a:p>
          </p:txBody>
        </p:sp>
      </p:grpSp>
      <p:grpSp>
        <p:nvGrpSpPr>
          <p:cNvPr id="19" name="Group 19"/>
          <p:cNvGrpSpPr/>
          <p:nvPr/>
        </p:nvGrpSpPr>
        <p:grpSpPr>
          <a:xfrm>
            <a:off x="7955280" y="5367828"/>
            <a:ext cx="9546336" cy="1739764"/>
            <a:chOff x="0" y="0"/>
            <a:chExt cx="12728448" cy="2319686"/>
          </a:xfrm>
        </p:grpSpPr>
        <p:sp>
          <p:nvSpPr>
            <p:cNvPr id="20" name="Freeform 20"/>
            <p:cNvSpPr/>
            <p:nvPr/>
          </p:nvSpPr>
          <p:spPr>
            <a:xfrm>
              <a:off x="0" y="0"/>
              <a:ext cx="12728448" cy="2319782"/>
            </a:xfrm>
            <a:custGeom>
              <a:avLst/>
              <a:gdLst/>
              <a:ahLst/>
              <a:cxnLst/>
              <a:rect l="l" t="t" r="r" b="b"/>
              <a:pathLst>
                <a:path w="12728448" h="2319782">
                  <a:moveTo>
                    <a:pt x="0" y="232029"/>
                  </a:moveTo>
                  <a:cubicBezTo>
                    <a:pt x="0" y="103886"/>
                    <a:pt x="103886" y="0"/>
                    <a:pt x="232029" y="0"/>
                  </a:cubicBezTo>
                  <a:lnTo>
                    <a:pt x="12496419" y="0"/>
                  </a:lnTo>
                  <a:cubicBezTo>
                    <a:pt x="12624562" y="0"/>
                    <a:pt x="12728448" y="103886"/>
                    <a:pt x="12728448" y="232029"/>
                  </a:cubicBezTo>
                  <a:lnTo>
                    <a:pt x="12728448" y="2087753"/>
                  </a:lnTo>
                  <a:cubicBezTo>
                    <a:pt x="12728448" y="2215896"/>
                    <a:pt x="12624562" y="2319782"/>
                    <a:pt x="12496419" y="2319782"/>
                  </a:cubicBezTo>
                  <a:lnTo>
                    <a:pt x="232029" y="2319782"/>
                  </a:lnTo>
                  <a:cubicBezTo>
                    <a:pt x="103886" y="2319655"/>
                    <a:pt x="0" y="2215769"/>
                    <a:pt x="0" y="2087753"/>
                  </a:cubicBezTo>
                  <a:close/>
                </a:path>
              </a:pathLst>
            </a:custGeom>
            <a:solidFill>
              <a:srgbClr val="F2F2F2"/>
            </a:solidFill>
          </p:spPr>
          <p:txBody>
            <a:bodyPr/>
            <a:lstStyle/>
            <a:p>
              <a:endParaRPr lang="en-US"/>
            </a:p>
          </p:txBody>
        </p:sp>
      </p:grpSp>
      <p:sp>
        <p:nvSpPr>
          <p:cNvPr id="21" name="Freeform 21"/>
          <p:cNvSpPr/>
          <p:nvPr/>
        </p:nvSpPr>
        <p:spPr>
          <a:xfrm>
            <a:off x="8481558" y="5759276"/>
            <a:ext cx="956869" cy="956870"/>
          </a:xfrm>
          <a:custGeom>
            <a:avLst/>
            <a:gdLst/>
            <a:ahLst/>
            <a:cxnLst/>
            <a:rect l="l" t="t" r="r" b="b"/>
            <a:pathLst>
              <a:path w="956869" h="956870">
                <a:moveTo>
                  <a:pt x="0" y="0"/>
                </a:moveTo>
                <a:lnTo>
                  <a:pt x="956870" y="0"/>
                </a:lnTo>
                <a:lnTo>
                  <a:pt x="956870" y="956869"/>
                </a:lnTo>
                <a:lnTo>
                  <a:pt x="0" y="956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22" name="Group 22"/>
          <p:cNvGrpSpPr/>
          <p:nvPr/>
        </p:nvGrpSpPr>
        <p:grpSpPr>
          <a:xfrm>
            <a:off x="9957563" y="5360684"/>
            <a:ext cx="7551195" cy="1754052"/>
            <a:chOff x="0" y="0"/>
            <a:chExt cx="10068260" cy="2338736"/>
          </a:xfrm>
        </p:grpSpPr>
        <p:sp>
          <p:nvSpPr>
            <p:cNvPr id="23" name="Freeform 23"/>
            <p:cNvSpPr/>
            <p:nvPr/>
          </p:nvSpPr>
          <p:spPr>
            <a:xfrm>
              <a:off x="0" y="0"/>
              <a:ext cx="10068260" cy="2338736"/>
            </a:xfrm>
            <a:custGeom>
              <a:avLst/>
              <a:gdLst/>
              <a:ahLst/>
              <a:cxnLst/>
              <a:rect l="l" t="t" r="r" b="b"/>
              <a:pathLst>
                <a:path w="10068260" h="2338736">
                  <a:moveTo>
                    <a:pt x="0" y="0"/>
                  </a:moveTo>
                  <a:lnTo>
                    <a:pt x="10068260" y="0"/>
                  </a:lnTo>
                  <a:lnTo>
                    <a:pt x="10068260" y="2338736"/>
                  </a:lnTo>
                  <a:lnTo>
                    <a:pt x="0" y="2338736"/>
                  </a:lnTo>
                  <a:close/>
                </a:path>
              </a:pathLst>
            </a:custGeom>
            <a:solidFill>
              <a:srgbClr val="000000">
                <a:alpha val="0"/>
              </a:srgbClr>
            </a:solidFill>
          </p:spPr>
          <p:txBody>
            <a:bodyPr/>
            <a:lstStyle/>
            <a:p>
              <a:endParaRPr lang="en-US"/>
            </a:p>
          </p:txBody>
        </p:sp>
        <p:sp>
          <p:nvSpPr>
            <p:cNvPr id="24" name="TextBox 24"/>
            <p:cNvSpPr txBox="1"/>
            <p:nvPr/>
          </p:nvSpPr>
          <p:spPr>
            <a:xfrm>
              <a:off x="0" y="-28575"/>
              <a:ext cx="10068260" cy="2367311"/>
            </a:xfrm>
            <a:prstGeom prst="rect">
              <a:avLst/>
            </a:prstGeom>
          </p:spPr>
          <p:txBody>
            <a:bodyPr lIns="0" tIns="0" rIns="0" bIns="0" rtlCol="0" anchor="ctr"/>
            <a:lstStyle/>
            <a:p>
              <a:pPr algn="l">
                <a:lnSpc>
                  <a:spcPts val="3564"/>
                </a:lnSpc>
              </a:pPr>
              <a:r>
                <a:rPr lang="en-US" sz="3300">
                  <a:solidFill>
                    <a:srgbClr val="000000"/>
                  </a:solidFill>
                  <a:latin typeface="Calibri (MS)"/>
                  <a:ea typeface="Calibri (MS)"/>
                  <a:cs typeface="Calibri (MS)"/>
                  <a:sym typeface="Calibri (MS)"/>
                </a:rPr>
                <a:t>Final prediction by majority voting (at least 2/3 models predict survival).</a:t>
              </a:r>
            </a:p>
          </p:txBody>
        </p:sp>
      </p:grpSp>
      <p:grpSp>
        <p:nvGrpSpPr>
          <p:cNvPr id="25" name="Group 25"/>
          <p:cNvGrpSpPr/>
          <p:nvPr/>
        </p:nvGrpSpPr>
        <p:grpSpPr>
          <a:xfrm>
            <a:off x="7955280" y="7542534"/>
            <a:ext cx="9546336" cy="1739764"/>
            <a:chOff x="0" y="0"/>
            <a:chExt cx="12728448" cy="2319686"/>
          </a:xfrm>
        </p:grpSpPr>
        <p:sp>
          <p:nvSpPr>
            <p:cNvPr id="26" name="Freeform 26"/>
            <p:cNvSpPr/>
            <p:nvPr/>
          </p:nvSpPr>
          <p:spPr>
            <a:xfrm>
              <a:off x="0" y="0"/>
              <a:ext cx="12728448" cy="2319782"/>
            </a:xfrm>
            <a:custGeom>
              <a:avLst/>
              <a:gdLst/>
              <a:ahLst/>
              <a:cxnLst/>
              <a:rect l="l" t="t" r="r" b="b"/>
              <a:pathLst>
                <a:path w="12728448" h="2319782">
                  <a:moveTo>
                    <a:pt x="0" y="232029"/>
                  </a:moveTo>
                  <a:cubicBezTo>
                    <a:pt x="0" y="103886"/>
                    <a:pt x="103886" y="0"/>
                    <a:pt x="232029" y="0"/>
                  </a:cubicBezTo>
                  <a:lnTo>
                    <a:pt x="12496419" y="0"/>
                  </a:lnTo>
                  <a:cubicBezTo>
                    <a:pt x="12624562" y="0"/>
                    <a:pt x="12728448" y="103886"/>
                    <a:pt x="12728448" y="232029"/>
                  </a:cubicBezTo>
                  <a:lnTo>
                    <a:pt x="12728448" y="2087753"/>
                  </a:lnTo>
                  <a:cubicBezTo>
                    <a:pt x="12728448" y="2215896"/>
                    <a:pt x="12624562" y="2319782"/>
                    <a:pt x="12496419" y="2319782"/>
                  </a:cubicBezTo>
                  <a:lnTo>
                    <a:pt x="232029" y="2319782"/>
                  </a:lnTo>
                  <a:cubicBezTo>
                    <a:pt x="103886" y="2319655"/>
                    <a:pt x="0" y="2215769"/>
                    <a:pt x="0" y="2087753"/>
                  </a:cubicBezTo>
                  <a:close/>
                </a:path>
              </a:pathLst>
            </a:custGeom>
            <a:solidFill>
              <a:srgbClr val="F2F2F2"/>
            </a:solidFill>
          </p:spPr>
          <p:txBody>
            <a:bodyPr/>
            <a:lstStyle/>
            <a:p>
              <a:endParaRPr lang="en-US"/>
            </a:p>
          </p:txBody>
        </p:sp>
      </p:grpSp>
      <p:sp>
        <p:nvSpPr>
          <p:cNvPr id="27" name="Freeform 27"/>
          <p:cNvSpPr/>
          <p:nvPr/>
        </p:nvSpPr>
        <p:spPr>
          <a:xfrm>
            <a:off x="8481558" y="7933981"/>
            <a:ext cx="956869" cy="956869"/>
          </a:xfrm>
          <a:custGeom>
            <a:avLst/>
            <a:gdLst/>
            <a:ahLst/>
            <a:cxnLst/>
            <a:rect l="l" t="t" r="r" b="b"/>
            <a:pathLst>
              <a:path w="956869" h="956869">
                <a:moveTo>
                  <a:pt x="0" y="0"/>
                </a:moveTo>
                <a:lnTo>
                  <a:pt x="956870" y="0"/>
                </a:lnTo>
                <a:lnTo>
                  <a:pt x="956870" y="956870"/>
                </a:lnTo>
                <a:lnTo>
                  <a:pt x="0" y="9568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28" name="Group 28"/>
          <p:cNvGrpSpPr/>
          <p:nvPr/>
        </p:nvGrpSpPr>
        <p:grpSpPr>
          <a:xfrm>
            <a:off x="9957563" y="7535390"/>
            <a:ext cx="7551195" cy="1754052"/>
            <a:chOff x="0" y="0"/>
            <a:chExt cx="10068260" cy="2338736"/>
          </a:xfrm>
        </p:grpSpPr>
        <p:sp>
          <p:nvSpPr>
            <p:cNvPr id="29" name="Freeform 29"/>
            <p:cNvSpPr/>
            <p:nvPr/>
          </p:nvSpPr>
          <p:spPr>
            <a:xfrm>
              <a:off x="0" y="0"/>
              <a:ext cx="10068260" cy="2338736"/>
            </a:xfrm>
            <a:custGeom>
              <a:avLst/>
              <a:gdLst/>
              <a:ahLst/>
              <a:cxnLst/>
              <a:rect l="l" t="t" r="r" b="b"/>
              <a:pathLst>
                <a:path w="10068260" h="2338736">
                  <a:moveTo>
                    <a:pt x="0" y="0"/>
                  </a:moveTo>
                  <a:lnTo>
                    <a:pt x="10068260" y="0"/>
                  </a:lnTo>
                  <a:lnTo>
                    <a:pt x="10068260" y="2338736"/>
                  </a:lnTo>
                  <a:lnTo>
                    <a:pt x="0" y="2338736"/>
                  </a:lnTo>
                  <a:close/>
                </a:path>
              </a:pathLst>
            </a:custGeom>
            <a:solidFill>
              <a:srgbClr val="000000">
                <a:alpha val="0"/>
              </a:srgbClr>
            </a:solidFill>
          </p:spPr>
          <p:txBody>
            <a:bodyPr/>
            <a:lstStyle/>
            <a:p>
              <a:endParaRPr lang="en-US"/>
            </a:p>
          </p:txBody>
        </p:sp>
        <p:sp>
          <p:nvSpPr>
            <p:cNvPr id="30" name="TextBox 30"/>
            <p:cNvSpPr txBox="1"/>
            <p:nvPr/>
          </p:nvSpPr>
          <p:spPr>
            <a:xfrm>
              <a:off x="0" y="-28575"/>
              <a:ext cx="10068260" cy="2367311"/>
            </a:xfrm>
            <a:prstGeom prst="rect">
              <a:avLst/>
            </a:prstGeom>
          </p:spPr>
          <p:txBody>
            <a:bodyPr lIns="0" tIns="0" rIns="0" bIns="0" rtlCol="0" anchor="ctr"/>
            <a:lstStyle/>
            <a:p>
              <a:pPr algn="l">
                <a:lnSpc>
                  <a:spcPts val="3564"/>
                </a:lnSpc>
              </a:pPr>
              <a:r>
                <a:rPr lang="en-US" sz="3300">
                  <a:solidFill>
                    <a:srgbClr val="000000"/>
                  </a:solidFill>
                  <a:latin typeface="Calibri (MS)"/>
                  <a:ea typeface="Calibri (MS)"/>
                  <a:cs typeface="Calibri (MS)"/>
                  <a:sym typeface="Calibri (MS)"/>
                </a:rPr>
                <a:t>Ensembling improved robustness and overall accuracy.</a:t>
              </a:r>
            </a:p>
          </p:txBody>
        </p:sp>
      </p:gr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1"/>
            <a:ext cx="7825534" cy="5992166"/>
          </a:xfrm>
          <a:custGeom>
            <a:avLst/>
            <a:gdLst/>
            <a:ahLst/>
            <a:cxnLst/>
            <a:rect l="l" t="t" r="r" b="b"/>
            <a:pathLst>
              <a:path w="7825534" h="5992166">
                <a:moveTo>
                  <a:pt x="0" y="0"/>
                </a:moveTo>
                <a:lnTo>
                  <a:pt x="7825535" y="0"/>
                </a:lnTo>
                <a:lnTo>
                  <a:pt x="7825535" y="5992166"/>
                </a:lnTo>
                <a:lnTo>
                  <a:pt x="0" y="59921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348740" y="989700"/>
            <a:ext cx="4647614" cy="3016075"/>
          </a:xfrm>
          <a:prstGeom prst="rect">
            <a:avLst/>
          </a:prstGeom>
        </p:spPr>
        <p:txBody>
          <a:bodyPr lIns="0" tIns="0" rIns="0" bIns="0" rtlCol="0" anchor="t">
            <a:spAutoFit/>
          </a:bodyPr>
          <a:lstStyle/>
          <a:p>
            <a:pPr algn="ctr">
              <a:lnSpc>
                <a:spcPts val="7452"/>
              </a:lnSpc>
            </a:pPr>
            <a:r>
              <a:rPr lang="en-US" sz="6900">
                <a:solidFill>
                  <a:srgbClr val="FFFFFF"/>
                </a:solidFill>
                <a:latin typeface="Calibri (MS)"/>
                <a:ea typeface="Calibri (MS)"/>
                <a:cs typeface="Calibri (MS)"/>
                <a:sym typeface="Calibri (MS)"/>
              </a:rPr>
              <a:t>Results &amp; Conclusions</a:t>
            </a:r>
          </a:p>
        </p:txBody>
      </p:sp>
      <p:grpSp>
        <p:nvGrpSpPr>
          <p:cNvPr id="4" name="Group 4"/>
          <p:cNvGrpSpPr/>
          <p:nvPr/>
        </p:nvGrpSpPr>
        <p:grpSpPr>
          <a:xfrm>
            <a:off x="8294958" y="7204802"/>
            <a:ext cx="8754792" cy="2142479"/>
            <a:chOff x="0" y="0"/>
            <a:chExt cx="11673056" cy="2856638"/>
          </a:xfrm>
        </p:grpSpPr>
        <p:sp>
          <p:nvSpPr>
            <p:cNvPr id="5" name="Freeform 5"/>
            <p:cNvSpPr/>
            <p:nvPr/>
          </p:nvSpPr>
          <p:spPr>
            <a:xfrm>
              <a:off x="25400" y="25400"/>
              <a:ext cx="11622278" cy="2805811"/>
            </a:xfrm>
            <a:custGeom>
              <a:avLst/>
              <a:gdLst/>
              <a:ahLst/>
              <a:cxnLst/>
              <a:rect l="l" t="t" r="r" b="b"/>
              <a:pathLst>
                <a:path w="11622278" h="2805811">
                  <a:moveTo>
                    <a:pt x="0" y="0"/>
                  </a:moveTo>
                  <a:lnTo>
                    <a:pt x="11622278" y="0"/>
                  </a:lnTo>
                  <a:lnTo>
                    <a:pt x="11622278" y="2805811"/>
                  </a:lnTo>
                  <a:lnTo>
                    <a:pt x="0" y="2805811"/>
                  </a:lnTo>
                  <a:close/>
                </a:path>
              </a:pathLst>
            </a:custGeom>
            <a:solidFill>
              <a:srgbClr val="4F81BD"/>
            </a:solidFill>
          </p:spPr>
          <p:txBody>
            <a:bodyPr/>
            <a:lstStyle/>
            <a:p>
              <a:endParaRPr lang="en-US"/>
            </a:p>
          </p:txBody>
        </p:sp>
        <p:sp>
          <p:nvSpPr>
            <p:cNvPr id="6" name="Freeform 6"/>
            <p:cNvSpPr/>
            <p:nvPr/>
          </p:nvSpPr>
          <p:spPr>
            <a:xfrm>
              <a:off x="0" y="0"/>
              <a:ext cx="11673078" cy="2856611"/>
            </a:xfrm>
            <a:custGeom>
              <a:avLst/>
              <a:gdLst/>
              <a:ahLst/>
              <a:cxnLst/>
              <a:rect l="l" t="t" r="r" b="b"/>
              <a:pathLst>
                <a:path w="11673078" h="2856611">
                  <a:moveTo>
                    <a:pt x="25400" y="0"/>
                  </a:moveTo>
                  <a:lnTo>
                    <a:pt x="11647678" y="0"/>
                  </a:lnTo>
                  <a:cubicBezTo>
                    <a:pt x="11661648" y="0"/>
                    <a:pt x="11673078" y="11430"/>
                    <a:pt x="11673078" y="25400"/>
                  </a:cubicBezTo>
                  <a:lnTo>
                    <a:pt x="11673078" y="2831211"/>
                  </a:lnTo>
                  <a:cubicBezTo>
                    <a:pt x="11673078" y="2845181"/>
                    <a:pt x="11661648" y="2856611"/>
                    <a:pt x="11647678" y="2856611"/>
                  </a:cubicBezTo>
                  <a:lnTo>
                    <a:pt x="25400" y="2856611"/>
                  </a:lnTo>
                  <a:cubicBezTo>
                    <a:pt x="11430" y="2856611"/>
                    <a:pt x="0" y="2845181"/>
                    <a:pt x="0" y="2831211"/>
                  </a:cubicBezTo>
                  <a:lnTo>
                    <a:pt x="0" y="25400"/>
                  </a:lnTo>
                  <a:cubicBezTo>
                    <a:pt x="0" y="11430"/>
                    <a:pt x="11430" y="0"/>
                    <a:pt x="25400" y="0"/>
                  </a:cubicBezTo>
                  <a:moveTo>
                    <a:pt x="25400" y="50800"/>
                  </a:moveTo>
                  <a:lnTo>
                    <a:pt x="25400" y="25400"/>
                  </a:lnTo>
                  <a:lnTo>
                    <a:pt x="50800" y="25400"/>
                  </a:lnTo>
                  <a:lnTo>
                    <a:pt x="50800" y="2831211"/>
                  </a:lnTo>
                  <a:lnTo>
                    <a:pt x="25400" y="2831211"/>
                  </a:lnTo>
                  <a:lnTo>
                    <a:pt x="25400" y="2805811"/>
                  </a:lnTo>
                  <a:lnTo>
                    <a:pt x="11647678" y="2805811"/>
                  </a:lnTo>
                  <a:lnTo>
                    <a:pt x="11647678" y="2831211"/>
                  </a:lnTo>
                  <a:lnTo>
                    <a:pt x="11622278" y="2831211"/>
                  </a:lnTo>
                  <a:lnTo>
                    <a:pt x="11622278" y="25400"/>
                  </a:lnTo>
                  <a:lnTo>
                    <a:pt x="11647678" y="25400"/>
                  </a:lnTo>
                  <a:lnTo>
                    <a:pt x="11647678" y="50800"/>
                  </a:lnTo>
                  <a:lnTo>
                    <a:pt x="25400" y="50800"/>
                  </a:lnTo>
                  <a:close/>
                </a:path>
              </a:pathLst>
            </a:custGeom>
            <a:solidFill>
              <a:srgbClr val="FFFFFF"/>
            </a:solidFill>
          </p:spPr>
          <p:txBody>
            <a:bodyPr/>
            <a:lstStyle/>
            <a:p>
              <a:endParaRPr lang="en-US"/>
            </a:p>
          </p:txBody>
        </p:sp>
      </p:grpSp>
      <p:grpSp>
        <p:nvGrpSpPr>
          <p:cNvPr id="7" name="Group 7"/>
          <p:cNvGrpSpPr/>
          <p:nvPr/>
        </p:nvGrpSpPr>
        <p:grpSpPr>
          <a:xfrm>
            <a:off x="8294958" y="7204802"/>
            <a:ext cx="8754792" cy="2142479"/>
            <a:chOff x="0" y="0"/>
            <a:chExt cx="11673056" cy="2856638"/>
          </a:xfrm>
        </p:grpSpPr>
        <p:sp>
          <p:nvSpPr>
            <p:cNvPr id="8" name="Freeform 8"/>
            <p:cNvSpPr/>
            <p:nvPr/>
          </p:nvSpPr>
          <p:spPr>
            <a:xfrm>
              <a:off x="0" y="0"/>
              <a:ext cx="11673056" cy="2856638"/>
            </a:xfrm>
            <a:custGeom>
              <a:avLst/>
              <a:gdLst/>
              <a:ahLst/>
              <a:cxnLst/>
              <a:rect l="l" t="t" r="r" b="b"/>
              <a:pathLst>
                <a:path w="11673056" h="2856638">
                  <a:moveTo>
                    <a:pt x="0" y="0"/>
                  </a:moveTo>
                  <a:lnTo>
                    <a:pt x="11673056" y="0"/>
                  </a:lnTo>
                  <a:lnTo>
                    <a:pt x="11673056" y="2856638"/>
                  </a:lnTo>
                  <a:lnTo>
                    <a:pt x="0" y="2856638"/>
                  </a:lnTo>
                  <a:close/>
                </a:path>
              </a:pathLst>
            </a:custGeom>
            <a:solidFill>
              <a:srgbClr val="000000">
                <a:alpha val="0"/>
              </a:srgbClr>
            </a:solidFill>
          </p:spPr>
          <p:txBody>
            <a:bodyPr/>
            <a:lstStyle/>
            <a:p>
              <a:endParaRPr lang="en-US"/>
            </a:p>
          </p:txBody>
        </p:sp>
        <p:sp>
          <p:nvSpPr>
            <p:cNvPr id="9" name="TextBox 9"/>
            <p:cNvSpPr txBox="1"/>
            <p:nvPr/>
          </p:nvSpPr>
          <p:spPr>
            <a:xfrm>
              <a:off x="0" y="-28575"/>
              <a:ext cx="11673056" cy="2885213"/>
            </a:xfrm>
            <a:prstGeom prst="rect">
              <a:avLst/>
            </a:prstGeom>
          </p:spPr>
          <p:txBody>
            <a:bodyPr lIns="0" tIns="0" rIns="0" bIns="0" rtlCol="0" anchor="ctr"/>
            <a:lstStyle/>
            <a:p>
              <a:pPr algn="ctr">
                <a:lnSpc>
                  <a:spcPts val="4050"/>
                </a:lnSpc>
              </a:pPr>
              <a:r>
                <a:rPr lang="en-US" sz="3750">
                  <a:solidFill>
                    <a:srgbClr val="FFFFFF"/>
                  </a:solidFill>
                  <a:latin typeface="Calibri (MS)"/>
                  <a:ea typeface="Calibri (MS)"/>
                  <a:cs typeface="Calibri (MS)"/>
                  <a:sym typeface="Calibri (MS)"/>
                </a:rPr>
                <a:t>Project demonstrates a full data science workflow from EDA to deployment-ready predictions.</a:t>
              </a:r>
            </a:p>
          </p:txBody>
        </p:sp>
      </p:grpSp>
      <p:grpSp>
        <p:nvGrpSpPr>
          <p:cNvPr id="10" name="Group 10"/>
          <p:cNvGrpSpPr/>
          <p:nvPr/>
        </p:nvGrpSpPr>
        <p:grpSpPr>
          <a:xfrm rot="-10800000">
            <a:off x="8294958" y="3999833"/>
            <a:ext cx="8754792" cy="3274633"/>
            <a:chOff x="0" y="0"/>
            <a:chExt cx="11673056" cy="4366178"/>
          </a:xfrm>
        </p:grpSpPr>
        <p:sp>
          <p:nvSpPr>
            <p:cNvPr id="11" name="Freeform 11"/>
            <p:cNvSpPr/>
            <p:nvPr/>
          </p:nvSpPr>
          <p:spPr>
            <a:xfrm>
              <a:off x="25400" y="25400"/>
              <a:ext cx="11622278" cy="4315333"/>
            </a:xfrm>
            <a:custGeom>
              <a:avLst/>
              <a:gdLst/>
              <a:ahLst/>
              <a:cxnLst/>
              <a:rect l="l" t="t" r="r" b="b"/>
              <a:pathLst>
                <a:path w="11622278" h="4315333">
                  <a:moveTo>
                    <a:pt x="0" y="1511427"/>
                  </a:moveTo>
                  <a:lnTo>
                    <a:pt x="5267706" y="1511427"/>
                  </a:lnTo>
                  <a:lnTo>
                    <a:pt x="5267706" y="1078865"/>
                  </a:lnTo>
                  <a:lnTo>
                    <a:pt x="4724273" y="1078865"/>
                  </a:lnTo>
                  <a:lnTo>
                    <a:pt x="5811139" y="0"/>
                  </a:lnTo>
                  <a:lnTo>
                    <a:pt x="6897878" y="1078865"/>
                  </a:lnTo>
                  <a:lnTo>
                    <a:pt x="6354572" y="1078865"/>
                  </a:lnTo>
                  <a:lnTo>
                    <a:pt x="6354572" y="1511427"/>
                  </a:lnTo>
                  <a:lnTo>
                    <a:pt x="11622278" y="1511427"/>
                  </a:lnTo>
                  <a:lnTo>
                    <a:pt x="11622278" y="4315333"/>
                  </a:lnTo>
                  <a:lnTo>
                    <a:pt x="0" y="4315333"/>
                  </a:lnTo>
                  <a:close/>
                </a:path>
              </a:pathLst>
            </a:custGeom>
            <a:solidFill>
              <a:srgbClr val="4F81BD"/>
            </a:solidFill>
          </p:spPr>
          <p:txBody>
            <a:bodyPr/>
            <a:lstStyle/>
            <a:p>
              <a:endParaRPr lang="en-US"/>
            </a:p>
          </p:txBody>
        </p:sp>
        <p:sp>
          <p:nvSpPr>
            <p:cNvPr id="12" name="Freeform 12"/>
            <p:cNvSpPr/>
            <p:nvPr/>
          </p:nvSpPr>
          <p:spPr>
            <a:xfrm>
              <a:off x="0" y="-2413"/>
              <a:ext cx="11673078" cy="4368546"/>
            </a:xfrm>
            <a:custGeom>
              <a:avLst/>
              <a:gdLst/>
              <a:ahLst/>
              <a:cxnLst/>
              <a:rect l="l" t="t" r="r" b="b"/>
              <a:pathLst>
                <a:path w="11673078" h="4368546">
                  <a:moveTo>
                    <a:pt x="25400" y="1513840"/>
                  </a:moveTo>
                  <a:lnTo>
                    <a:pt x="5293106" y="1513840"/>
                  </a:lnTo>
                  <a:lnTo>
                    <a:pt x="5293106" y="1539240"/>
                  </a:lnTo>
                  <a:lnTo>
                    <a:pt x="5267706" y="1539240"/>
                  </a:lnTo>
                  <a:lnTo>
                    <a:pt x="5267706" y="1106678"/>
                  </a:lnTo>
                  <a:lnTo>
                    <a:pt x="5293106" y="1106678"/>
                  </a:lnTo>
                  <a:lnTo>
                    <a:pt x="5293106" y="1132078"/>
                  </a:lnTo>
                  <a:lnTo>
                    <a:pt x="4749673" y="1132078"/>
                  </a:lnTo>
                  <a:cubicBezTo>
                    <a:pt x="4739386" y="1132078"/>
                    <a:pt x="4730115" y="1125855"/>
                    <a:pt x="4726178" y="1116330"/>
                  </a:cubicBezTo>
                  <a:cubicBezTo>
                    <a:pt x="4722241" y="1106805"/>
                    <a:pt x="4724527" y="1095883"/>
                    <a:pt x="4731766" y="1088644"/>
                  </a:cubicBezTo>
                  <a:lnTo>
                    <a:pt x="5818632" y="9779"/>
                  </a:lnTo>
                  <a:cubicBezTo>
                    <a:pt x="5828538" y="0"/>
                    <a:pt x="5844540" y="0"/>
                    <a:pt x="5854446" y="9779"/>
                  </a:cubicBezTo>
                  <a:lnTo>
                    <a:pt x="6941185" y="1088644"/>
                  </a:lnTo>
                  <a:cubicBezTo>
                    <a:pt x="6948551" y="1095883"/>
                    <a:pt x="6950710" y="1106805"/>
                    <a:pt x="6946773" y="1116330"/>
                  </a:cubicBezTo>
                  <a:cubicBezTo>
                    <a:pt x="6942836" y="1125855"/>
                    <a:pt x="6933565" y="1132078"/>
                    <a:pt x="6923278" y="1132078"/>
                  </a:cubicBezTo>
                  <a:lnTo>
                    <a:pt x="6379972" y="1132078"/>
                  </a:lnTo>
                  <a:lnTo>
                    <a:pt x="6379972" y="1106678"/>
                  </a:lnTo>
                  <a:lnTo>
                    <a:pt x="6405372" y="1106678"/>
                  </a:lnTo>
                  <a:lnTo>
                    <a:pt x="6405372" y="1539240"/>
                  </a:lnTo>
                  <a:lnTo>
                    <a:pt x="6379972" y="1539240"/>
                  </a:lnTo>
                  <a:lnTo>
                    <a:pt x="6379972" y="1513840"/>
                  </a:lnTo>
                  <a:lnTo>
                    <a:pt x="11647678" y="1513840"/>
                  </a:lnTo>
                  <a:cubicBezTo>
                    <a:pt x="11661648" y="1513840"/>
                    <a:pt x="11673078" y="1525270"/>
                    <a:pt x="11673078" y="1539240"/>
                  </a:cubicBezTo>
                  <a:lnTo>
                    <a:pt x="11673078" y="4343146"/>
                  </a:lnTo>
                  <a:cubicBezTo>
                    <a:pt x="11673078" y="4357116"/>
                    <a:pt x="11661648" y="4368546"/>
                    <a:pt x="11647678" y="4368546"/>
                  </a:cubicBezTo>
                  <a:lnTo>
                    <a:pt x="25400" y="4368546"/>
                  </a:lnTo>
                  <a:cubicBezTo>
                    <a:pt x="11430" y="4368546"/>
                    <a:pt x="0" y="4357116"/>
                    <a:pt x="0" y="4343146"/>
                  </a:cubicBezTo>
                  <a:lnTo>
                    <a:pt x="0" y="1539240"/>
                  </a:lnTo>
                  <a:cubicBezTo>
                    <a:pt x="0" y="1525270"/>
                    <a:pt x="11430" y="1513840"/>
                    <a:pt x="25400" y="1513840"/>
                  </a:cubicBezTo>
                  <a:moveTo>
                    <a:pt x="25400" y="1564640"/>
                  </a:moveTo>
                  <a:lnTo>
                    <a:pt x="25400" y="1539240"/>
                  </a:lnTo>
                  <a:lnTo>
                    <a:pt x="50800" y="1539240"/>
                  </a:lnTo>
                  <a:lnTo>
                    <a:pt x="50800" y="4343146"/>
                  </a:lnTo>
                  <a:lnTo>
                    <a:pt x="25400" y="4343146"/>
                  </a:lnTo>
                  <a:lnTo>
                    <a:pt x="25400" y="4317746"/>
                  </a:lnTo>
                  <a:lnTo>
                    <a:pt x="11647678" y="4317746"/>
                  </a:lnTo>
                  <a:lnTo>
                    <a:pt x="11647678" y="4343146"/>
                  </a:lnTo>
                  <a:lnTo>
                    <a:pt x="11622278" y="4343146"/>
                  </a:lnTo>
                  <a:lnTo>
                    <a:pt x="11622278" y="1539240"/>
                  </a:lnTo>
                  <a:lnTo>
                    <a:pt x="11647678" y="1539240"/>
                  </a:lnTo>
                  <a:lnTo>
                    <a:pt x="11647678" y="1564640"/>
                  </a:lnTo>
                  <a:lnTo>
                    <a:pt x="6379972" y="1564640"/>
                  </a:lnTo>
                  <a:cubicBezTo>
                    <a:pt x="6366002" y="1564640"/>
                    <a:pt x="6354572" y="1553210"/>
                    <a:pt x="6354572" y="1539240"/>
                  </a:cubicBezTo>
                  <a:lnTo>
                    <a:pt x="6354572" y="1106678"/>
                  </a:lnTo>
                  <a:cubicBezTo>
                    <a:pt x="6354572" y="1092708"/>
                    <a:pt x="6366002" y="1081278"/>
                    <a:pt x="6379972" y="1081278"/>
                  </a:cubicBezTo>
                  <a:lnTo>
                    <a:pt x="6923405" y="1081278"/>
                  </a:lnTo>
                  <a:lnTo>
                    <a:pt x="6923405" y="1106678"/>
                  </a:lnTo>
                  <a:lnTo>
                    <a:pt x="6905498" y="1124712"/>
                  </a:lnTo>
                  <a:lnTo>
                    <a:pt x="5818632" y="45847"/>
                  </a:lnTo>
                  <a:lnTo>
                    <a:pt x="5836539" y="27813"/>
                  </a:lnTo>
                  <a:lnTo>
                    <a:pt x="5854446" y="45847"/>
                  </a:lnTo>
                  <a:lnTo>
                    <a:pt x="4767580" y="1124712"/>
                  </a:lnTo>
                  <a:lnTo>
                    <a:pt x="4749673" y="1106678"/>
                  </a:lnTo>
                  <a:lnTo>
                    <a:pt x="4749673" y="1081278"/>
                  </a:lnTo>
                  <a:lnTo>
                    <a:pt x="5293106" y="1081278"/>
                  </a:lnTo>
                  <a:cubicBezTo>
                    <a:pt x="5307076" y="1081278"/>
                    <a:pt x="5318506" y="1092708"/>
                    <a:pt x="5318506" y="1106678"/>
                  </a:cubicBezTo>
                  <a:lnTo>
                    <a:pt x="5318506" y="1539240"/>
                  </a:lnTo>
                  <a:cubicBezTo>
                    <a:pt x="5318506" y="1553210"/>
                    <a:pt x="5307076" y="1564640"/>
                    <a:pt x="5293106" y="1564640"/>
                  </a:cubicBezTo>
                  <a:lnTo>
                    <a:pt x="25400" y="1564640"/>
                  </a:lnTo>
                  <a:close/>
                </a:path>
              </a:pathLst>
            </a:custGeom>
            <a:solidFill>
              <a:srgbClr val="FFFFFF"/>
            </a:solidFill>
          </p:spPr>
          <p:txBody>
            <a:bodyPr/>
            <a:lstStyle/>
            <a:p>
              <a:endParaRPr lang="en-US"/>
            </a:p>
          </p:txBody>
        </p:sp>
      </p:grpSp>
      <p:grpSp>
        <p:nvGrpSpPr>
          <p:cNvPr id="13" name="Group 13"/>
          <p:cNvGrpSpPr/>
          <p:nvPr/>
        </p:nvGrpSpPr>
        <p:grpSpPr>
          <a:xfrm>
            <a:off x="8294958" y="3999832"/>
            <a:ext cx="8754792" cy="2141103"/>
            <a:chOff x="0" y="0"/>
            <a:chExt cx="11673056" cy="2854804"/>
          </a:xfrm>
        </p:grpSpPr>
        <p:sp>
          <p:nvSpPr>
            <p:cNvPr id="14" name="Freeform 14"/>
            <p:cNvSpPr/>
            <p:nvPr/>
          </p:nvSpPr>
          <p:spPr>
            <a:xfrm>
              <a:off x="0" y="0"/>
              <a:ext cx="11673056" cy="2854804"/>
            </a:xfrm>
            <a:custGeom>
              <a:avLst/>
              <a:gdLst/>
              <a:ahLst/>
              <a:cxnLst/>
              <a:rect l="l" t="t" r="r" b="b"/>
              <a:pathLst>
                <a:path w="11673056" h="2854804">
                  <a:moveTo>
                    <a:pt x="0" y="0"/>
                  </a:moveTo>
                  <a:lnTo>
                    <a:pt x="11673056" y="0"/>
                  </a:lnTo>
                  <a:lnTo>
                    <a:pt x="11673056" y="2854804"/>
                  </a:lnTo>
                  <a:lnTo>
                    <a:pt x="0" y="2854804"/>
                  </a:lnTo>
                  <a:close/>
                </a:path>
              </a:pathLst>
            </a:custGeom>
            <a:solidFill>
              <a:srgbClr val="000000">
                <a:alpha val="0"/>
              </a:srgbClr>
            </a:solidFill>
          </p:spPr>
          <p:txBody>
            <a:bodyPr/>
            <a:lstStyle/>
            <a:p>
              <a:endParaRPr lang="en-US"/>
            </a:p>
          </p:txBody>
        </p:sp>
        <p:sp>
          <p:nvSpPr>
            <p:cNvPr id="15" name="TextBox 15"/>
            <p:cNvSpPr txBox="1"/>
            <p:nvPr/>
          </p:nvSpPr>
          <p:spPr>
            <a:xfrm>
              <a:off x="0" y="-28575"/>
              <a:ext cx="11673056" cy="2883379"/>
            </a:xfrm>
            <a:prstGeom prst="rect">
              <a:avLst/>
            </a:prstGeom>
          </p:spPr>
          <p:txBody>
            <a:bodyPr lIns="0" tIns="0" rIns="0" bIns="0" rtlCol="0" anchor="ctr"/>
            <a:lstStyle/>
            <a:p>
              <a:pPr algn="ctr">
                <a:lnSpc>
                  <a:spcPts val="4050"/>
                </a:lnSpc>
              </a:pPr>
              <a:r>
                <a:rPr lang="en-US" sz="3750">
                  <a:solidFill>
                    <a:srgbClr val="FFFFFF"/>
                  </a:solidFill>
                  <a:latin typeface="Calibri (MS)"/>
                  <a:ea typeface="Calibri (MS)"/>
                  <a:cs typeface="Calibri (MS)"/>
                  <a:sym typeface="Calibri (MS)"/>
                </a:rPr>
                <a:t>Majority voting combined strengths of individual models.</a:t>
              </a:r>
            </a:p>
          </p:txBody>
        </p:sp>
      </p:grpSp>
      <p:grpSp>
        <p:nvGrpSpPr>
          <p:cNvPr id="16" name="Group 16"/>
          <p:cNvGrpSpPr/>
          <p:nvPr/>
        </p:nvGrpSpPr>
        <p:grpSpPr>
          <a:xfrm rot="-10800000">
            <a:off x="8294958" y="794864"/>
            <a:ext cx="8754792" cy="3274634"/>
            <a:chOff x="0" y="0"/>
            <a:chExt cx="11673056" cy="4366178"/>
          </a:xfrm>
        </p:grpSpPr>
        <p:sp>
          <p:nvSpPr>
            <p:cNvPr id="17" name="Freeform 17"/>
            <p:cNvSpPr/>
            <p:nvPr/>
          </p:nvSpPr>
          <p:spPr>
            <a:xfrm>
              <a:off x="25400" y="25400"/>
              <a:ext cx="11622278" cy="4315333"/>
            </a:xfrm>
            <a:custGeom>
              <a:avLst/>
              <a:gdLst/>
              <a:ahLst/>
              <a:cxnLst/>
              <a:rect l="l" t="t" r="r" b="b"/>
              <a:pathLst>
                <a:path w="11622278" h="4315333">
                  <a:moveTo>
                    <a:pt x="0" y="1511427"/>
                  </a:moveTo>
                  <a:lnTo>
                    <a:pt x="5267706" y="1511427"/>
                  </a:lnTo>
                  <a:lnTo>
                    <a:pt x="5267706" y="1078865"/>
                  </a:lnTo>
                  <a:lnTo>
                    <a:pt x="4724273" y="1078865"/>
                  </a:lnTo>
                  <a:lnTo>
                    <a:pt x="5811139" y="0"/>
                  </a:lnTo>
                  <a:lnTo>
                    <a:pt x="6897878" y="1078865"/>
                  </a:lnTo>
                  <a:lnTo>
                    <a:pt x="6354572" y="1078865"/>
                  </a:lnTo>
                  <a:lnTo>
                    <a:pt x="6354572" y="1511427"/>
                  </a:lnTo>
                  <a:lnTo>
                    <a:pt x="11622278" y="1511427"/>
                  </a:lnTo>
                  <a:lnTo>
                    <a:pt x="11622278" y="4315333"/>
                  </a:lnTo>
                  <a:lnTo>
                    <a:pt x="0" y="4315333"/>
                  </a:lnTo>
                  <a:close/>
                </a:path>
              </a:pathLst>
            </a:custGeom>
            <a:solidFill>
              <a:srgbClr val="4F81BD"/>
            </a:solidFill>
          </p:spPr>
          <p:txBody>
            <a:bodyPr/>
            <a:lstStyle/>
            <a:p>
              <a:endParaRPr lang="en-US"/>
            </a:p>
          </p:txBody>
        </p:sp>
        <p:sp>
          <p:nvSpPr>
            <p:cNvPr id="18" name="Freeform 18"/>
            <p:cNvSpPr/>
            <p:nvPr/>
          </p:nvSpPr>
          <p:spPr>
            <a:xfrm>
              <a:off x="0" y="-2413"/>
              <a:ext cx="11673078" cy="4368546"/>
            </a:xfrm>
            <a:custGeom>
              <a:avLst/>
              <a:gdLst/>
              <a:ahLst/>
              <a:cxnLst/>
              <a:rect l="l" t="t" r="r" b="b"/>
              <a:pathLst>
                <a:path w="11673078" h="4368546">
                  <a:moveTo>
                    <a:pt x="25400" y="1513840"/>
                  </a:moveTo>
                  <a:lnTo>
                    <a:pt x="5293106" y="1513840"/>
                  </a:lnTo>
                  <a:lnTo>
                    <a:pt x="5293106" y="1539240"/>
                  </a:lnTo>
                  <a:lnTo>
                    <a:pt x="5267706" y="1539240"/>
                  </a:lnTo>
                  <a:lnTo>
                    <a:pt x="5267706" y="1106678"/>
                  </a:lnTo>
                  <a:lnTo>
                    <a:pt x="5293106" y="1106678"/>
                  </a:lnTo>
                  <a:lnTo>
                    <a:pt x="5293106" y="1132078"/>
                  </a:lnTo>
                  <a:lnTo>
                    <a:pt x="4749673" y="1132078"/>
                  </a:lnTo>
                  <a:cubicBezTo>
                    <a:pt x="4739386" y="1132078"/>
                    <a:pt x="4730115" y="1125855"/>
                    <a:pt x="4726178" y="1116330"/>
                  </a:cubicBezTo>
                  <a:cubicBezTo>
                    <a:pt x="4722241" y="1106805"/>
                    <a:pt x="4724527" y="1095883"/>
                    <a:pt x="4731766" y="1088644"/>
                  </a:cubicBezTo>
                  <a:lnTo>
                    <a:pt x="5818632" y="9779"/>
                  </a:lnTo>
                  <a:cubicBezTo>
                    <a:pt x="5828538" y="0"/>
                    <a:pt x="5844540" y="0"/>
                    <a:pt x="5854446" y="9779"/>
                  </a:cubicBezTo>
                  <a:lnTo>
                    <a:pt x="6941185" y="1088644"/>
                  </a:lnTo>
                  <a:cubicBezTo>
                    <a:pt x="6948551" y="1095883"/>
                    <a:pt x="6950710" y="1106805"/>
                    <a:pt x="6946773" y="1116330"/>
                  </a:cubicBezTo>
                  <a:cubicBezTo>
                    <a:pt x="6942836" y="1125855"/>
                    <a:pt x="6933565" y="1132078"/>
                    <a:pt x="6923278" y="1132078"/>
                  </a:cubicBezTo>
                  <a:lnTo>
                    <a:pt x="6379972" y="1132078"/>
                  </a:lnTo>
                  <a:lnTo>
                    <a:pt x="6379972" y="1106678"/>
                  </a:lnTo>
                  <a:lnTo>
                    <a:pt x="6405372" y="1106678"/>
                  </a:lnTo>
                  <a:lnTo>
                    <a:pt x="6405372" y="1539240"/>
                  </a:lnTo>
                  <a:lnTo>
                    <a:pt x="6379972" y="1539240"/>
                  </a:lnTo>
                  <a:lnTo>
                    <a:pt x="6379972" y="1513840"/>
                  </a:lnTo>
                  <a:lnTo>
                    <a:pt x="11647678" y="1513840"/>
                  </a:lnTo>
                  <a:cubicBezTo>
                    <a:pt x="11661648" y="1513840"/>
                    <a:pt x="11673078" y="1525270"/>
                    <a:pt x="11673078" y="1539240"/>
                  </a:cubicBezTo>
                  <a:lnTo>
                    <a:pt x="11673078" y="4343146"/>
                  </a:lnTo>
                  <a:cubicBezTo>
                    <a:pt x="11673078" y="4357116"/>
                    <a:pt x="11661648" y="4368546"/>
                    <a:pt x="11647678" y="4368546"/>
                  </a:cubicBezTo>
                  <a:lnTo>
                    <a:pt x="25400" y="4368546"/>
                  </a:lnTo>
                  <a:cubicBezTo>
                    <a:pt x="11430" y="4368546"/>
                    <a:pt x="0" y="4357116"/>
                    <a:pt x="0" y="4343146"/>
                  </a:cubicBezTo>
                  <a:lnTo>
                    <a:pt x="0" y="1539240"/>
                  </a:lnTo>
                  <a:cubicBezTo>
                    <a:pt x="0" y="1525270"/>
                    <a:pt x="11430" y="1513840"/>
                    <a:pt x="25400" y="1513840"/>
                  </a:cubicBezTo>
                  <a:moveTo>
                    <a:pt x="25400" y="1564640"/>
                  </a:moveTo>
                  <a:lnTo>
                    <a:pt x="25400" y="1539240"/>
                  </a:lnTo>
                  <a:lnTo>
                    <a:pt x="50800" y="1539240"/>
                  </a:lnTo>
                  <a:lnTo>
                    <a:pt x="50800" y="4343146"/>
                  </a:lnTo>
                  <a:lnTo>
                    <a:pt x="25400" y="4343146"/>
                  </a:lnTo>
                  <a:lnTo>
                    <a:pt x="25400" y="4317746"/>
                  </a:lnTo>
                  <a:lnTo>
                    <a:pt x="11647678" y="4317746"/>
                  </a:lnTo>
                  <a:lnTo>
                    <a:pt x="11647678" y="4343146"/>
                  </a:lnTo>
                  <a:lnTo>
                    <a:pt x="11622278" y="4343146"/>
                  </a:lnTo>
                  <a:lnTo>
                    <a:pt x="11622278" y="1539240"/>
                  </a:lnTo>
                  <a:lnTo>
                    <a:pt x="11647678" y="1539240"/>
                  </a:lnTo>
                  <a:lnTo>
                    <a:pt x="11647678" y="1564640"/>
                  </a:lnTo>
                  <a:lnTo>
                    <a:pt x="6379972" y="1564640"/>
                  </a:lnTo>
                  <a:cubicBezTo>
                    <a:pt x="6366002" y="1564640"/>
                    <a:pt x="6354572" y="1553210"/>
                    <a:pt x="6354572" y="1539240"/>
                  </a:cubicBezTo>
                  <a:lnTo>
                    <a:pt x="6354572" y="1106678"/>
                  </a:lnTo>
                  <a:cubicBezTo>
                    <a:pt x="6354572" y="1092708"/>
                    <a:pt x="6366002" y="1081278"/>
                    <a:pt x="6379972" y="1081278"/>
                  </a:cubicBezTo>
                  <a:lnTo>
                    <a:pt x="6923405" y="1081278"/>
                  </a:lnTo>
                  <a:lnTo>
                    <a:pt x="6923405" y="1106678"/>
                  </a:lnTo>
                  <a:lnTo>
                    <a:pt x="6905498" y="1124712"/>
                  </a:lnTo>
                  <a:lnTo>
                    <a:pt x="5818632" y="45847"/>
                  </a:lnTo>
                  <a:lnTo>
                    <a:pt x="5836539" y="27813"/>
                  </a:lnTo>
                  <a:lnTo>
                    <a:pt x="5854446" y="45847"/>
                  </a:lnTo>
                  <a:lnTo>
                    <a:pt x="4767580" y="1124712"/>
                  </a:lnTo>
                  <a:lnTo>
                    <a:pt x="4749673" y="1106678"/>
                  </a:lnTo>
                  <a:lnTo>
                    <a:pt x="4749673" y="1081278"/>
                  </a:lnTo>
                  <a:lnTo>
                    <a:pt x="5293106" y="1081278"/>
                  </a:lnTo>
                  <a:cubicBezTo>
                    <a:pt x="5307076" y="1081278"/>
                    <a:pt x="5318506" y="1092708"/>
                    <a:pt x="5318506" y="1106678"/>
                  </a:cubicBezTo>
                  <a:lnTo>
                    <a:pt x="5318506" y="1539240"/>
                  </a:lnTo>
                  <a:cubicBezTo>
                    <a:pt x="5318506" y="1553210"/>
                    <a:pt x="5307076" y="1564640"/>
                    <a:pt x="5293106" y="1564640"/>
                  </a:cubicBezTo>
                  <a:lnTo>
                    <a:pt x="25400" y="1564640"/>
                  </a:lnTo>
                  <a:close/>
                </a:path>
              </a:pathLst>
            </a:custGeom>
            <a:solidFill>
              <a:srgbClr val="FFFFFF"/>
            </a:solidFill>
          </p:spPr>
          <p:txBody>
            <a:bodyPr/>
            <a:lstStyle/>
            <a:p>
              <a:endParaRPr lang="en-US"/>
            </a:p>
          </p:txBody>
        </p:sp>
      </p:grpSp>
      <p:grpSp>
        <p:nvGrpSpPr>
          <p:cNvPr id="19" name="Group 19"/>
          <p:cNvGrpSpPr/>
          <p:nvPr/>
        </p:nvGrpSpPr>
        <p:grpSpPr>
          <a:xfrm>
            <a:off x="8294958" y="794864"/>
            <a:ext cx="8754792" cy="2141103"/>
            <a:chOff x="0" y="0"/>
            <a:chExt cx="11673056" cy="2854804"/>
          </a:xfrm>
        </p:grpSpPr>
        <p:sp>
          <p:nvSpPr>
            <p:cNvPr id="20" name="Freeform 20"/>
            <p:cNvSpPr/>
            <p:nvPr/>
          </p:nvSpPr>
          <p:spPr>
            <a:xfrm>
              <a:off x="0" y="0"/>
              <a:ext cx="11673056" cy="2854804"/>
            </a:xfrm>
            <a:custGeom>
              <a:avLst/>
              <a:gdLst/>
              <a:ahLst/>
              <a:cxnLst/>
              <a:rect l="l" t="t" r="r" b="b"/>
              <a:pathLst>
                <a:path w="11673056" h="2854804">
                  <a:moveTo>
                    <a:pt x="0" y="0"/>
                  </a:moveTo>
                  <a:lnTo>
                    <a:pt x="11673056" y="0"/>
                  </a:lnTo>
                  <a:lnTo>
                    <a:pt x="11673056" y="2854804"/>
                  </a:lnTo>
                  <a:lnTo>
                    <a:pt x="0" y="2854804"/>
                  </a:lnTo>
                  <a:close/>
                </a:path>
              </a:pathLst>
            </a:custGeom>
            <a:solidFill>
              <a:srgbClr val="000000">
                <a:alpha val="0"/>
              </a:srgbClr>
            </a:solidFill>
          </p:spPr>
          <p:txBody>
            <a:bodyPr/>
            <a:lstStyle/>
            <a:p>
              <a:endParaRPr lang="en-US"/>
            </a:p>
          </p:txBody>
        </p:sp>
        <p:sp>
          <p:nvSpPr>
            <p:cNvPr id="21" name="TextBox 21"/>
            <p:cNvSpPr txBox="1"/>
            <p:nvPr/>
          </p:nvSpPr>
          <p:spPr>
            <a:xfrm>
              <a:off x="0" y="-28575"/>
              <a:ext cx="11673056" cy="2883379"/>
            </a:xfrm>
            <a:prstGeom prst="rect">
              <a:avLst/>
            </a:prstGeom>
          </p:spPr>
          <p:txBody>
            <a:bodyPr lIns="0" tIns="0" rIns="0" bIns="0" rtlCol="0" anchor="ctr"/>
            <a:lstStyle/>
            <a:p>
              <a:pPr algn="ctr">
                <a:lnSpc>
                  <a:spcPts val="4050"/>
                </a:lnSpc>
              </a:pPr>
              <a:r>
                <a:rPr lang="en-US" sz="3750">
                  <a:solidFill>
                    <a:srgbClr val="FFFFFF"/>
                  </a:solidFill>
                  <a:latin typeface="Calibri (MS)"/>
                  <a:ea typeface="Calibri (MS)"/>
                  <a:cs typeface="Calibri (MS)"/>
                  <a:sym typeface="Calibri (MS)"/>
                </a:rPr>
                <a:t>Ensembling improved prediction robustness and accuracy.</a:t>
              </a:r>
            </a:p>
          </p:txBody>
        </p:sp>
      </p:gr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7300" y="835492"/>
            <a:ext cx="15773400" cy="1700540"/>
            <a:chOff x="0" y="0"/>
            <a:chExt cx="21031200" cy="2267386"/>
          </a:xfrm>
        </p:grpSpPr>
        <p:sp>
          <p:nvSpPr>
            <p:cNvPr id="3" name="Freeform 3"/>
            <p:cNvSpPr/>
            <p:nvPr/>
          </p:nvSpPr>
          <p:spPr>
            <a:xfrm>
              <a:off x="0" y="0"/>
              <a:ext cx="21031200" cy="2267386"/>
            </a:xfrm>
            <a:custGeom>
              <a:avLst/>
              <a:gdLst/>
              <a:ahLst/>
              <a:cxnLst/>
              <a:rect l="l" t="t" r="r" b="b"/>
              <a:pathLst>
                <a:path w="21031200" h="2267386">
                  <a:moveTo>
                    <a:pt x="0" y="0"/>
                  </a:moveTo>
                  <a:lnTo>
                    <a:pt x="21031200" y="0"/>
                  </a:lnTo>
                  <a:lnTo>
                    <a:pt x="21031200" y="2267386"/>
                  </a:lnTo>
                  <a:lnTo>
                    <a:pt x="0" y="2267386"/>
                  </a:lnTo>
                  <a:close/>
                </a:path>
              </a:pathLst>
            </a:custGeom>
            <a:solidFill>
              <a:srgbClr val="000000">
                <a:alpha val="0"/>
              </a:srgbClr>
            </a:solidFill>
          </p:spPr>
          <p:txBody>
            <a:bodyPr/>
            <a:lstStyle/>
            <a:p>
              <a:endParaRPr lang="en-US"/>
            </a:p>
          </p:txBody>
        </p:sp>
        <p:sp>
          <p:nvSpPr>
            <p:cNvPr id="4" name="TextBox 4"/>
            <p:cNvSpPr txBox="1"/>
            <p:nvPr/>
          </p:nvSpPr>
          <p:spPr>
            <a:xfrm>
              <a:off x="0" y="-161925"/>
              <a:ext cx="21031200" cy="2429311"/>
            </a:xfrm>
            <a:prstGeom prst="rect">
              <a:avLst/>
            </a:prstGeom>
          </p:spPr>
          <p:txBody>
            <a:bodyPr lIns="0" tIns="0" rIns="0" bIns="0" rtlCol="0" anchor="ctr"/>
            <a:lstStyle/>
            <a:p>
              <a:pPr algn="ctr">
                <a:lnSpc>
                  <a:spcPts val="9360"/>
                </a:lnSpc>
              </a:pPr>
              <a:r>
                <a:rPr lang="en-US" sz="7800">
                  <a:solidFill>
                    <a:srgbClr val="000000"/>
                  </a:solidFill>
                  <a:latin typeface="Calibri (MS)"/>
                  <a:ea typeface="Calibri (MS)"/>
                  <a:cs typeface="Calibri (MS)"/>
                  <a:sym typeface="Calibri (MS)"/>
                </a:rPr>
                <a:t>Agenda</a:t>
              </a:r>
            </a:p>
          </p:txBody>
        </p:sp>
      </p:grpSp>
      <p:grpSp>
        <p:nvGrpSpPr>
          <p:cNvPr id="5" name="Group 5"/>
          <p:cNvGrpSpPr/>
          <p:nvPr/>
        </p:nvGrpSpPr>
        <p:grpSpPr>
          <a:xfrm>
            <a:off x="1238250" y="5058668"/>
            <a:ext cx="2009774" cy="1886544"/>
            <a:chOff x="0" y="0"/>
            <a:chExt cx="2679698" cy="2515392"/>
          </a:xfrm>
        </p:grpSpPr>
        <p:sp>
          <p:nvSpPr>
            <p:cNvPr id="6" name="Freeform 6"/>
            <p:cNvSpPr/>
            <p:nvPr/>
          </p:nvSpPr>
          <p:spPr>
            <a:xfrm>
              <a:off x="25400" y="25400"/>
              <a:ext cx="2628900" cy="2464689"/>
            </a:xfrm>
            <a:custGeom>
              <a:avLst/>
              <a:gdLst/>
              <a:ahLst/>
              <a:cxnLst/>
              <a:rect l="l" t="t" r="r" b="b"/>
              <a:pathLst>
                <a:path w="2628900" h="2464689">
                  <a:moveTo>
                    <a:pt x="0" y="246507"/>
                  </a:moveTo>
                  <a:cubicBezTo>
                    <a:pt x="0" y="110363"/>
                    <a:pt x="110490" y="0"/>
                    <a:pt x="246761" y="0"/>
                  </a:cubicBezTo>
                  <a:lnTo>
                    <a:pt x="2382139" y="0"/>
                  </a:lnTo>
                  <a:cubicBezTo>
                    <a:pt x="2518410" y="0"/>
                    <a:pt x="2628900" y="110363"/>
                    <a:pt x="2628900" y="246507"/>
                  </a:cubicBezTo>
                  <a:lnTo>
                    <a:pt x="2628900" y="2218182"/>
                  </a:lnTo>
                  <a:cubicBezTo>
                    <a:pt x="2628900" y="2354326"/>
                    <a:pt x="2518410" y="2464689"/>
                    <a:pt x="2382139" y="2464689"/>
                  </a:cubicBezTo>
                  <a:lnTo>
                    <a:pt x="246761" y="2464689"/>
                  </a:lnTo>
                  <a:cubicBezTo>
                    <a:pt x="110490" y="2464562"/>
                    <a:pt x="0" y="2354199"/>
                    <a:pt x="0" y="2218182"/>
                  </a:cubicBezTo>
                  <a:close/>
                </a:path>
              </a:pathLst>
            </a:custGeom>
            <a:solidFill>
              <a:srgbClr val="1F497D"/>
            </a:solidFill>
          </p:spPr>
          <p:txBody>
            <a:bodyPr/>
            <a:lstStyle/>
            <a:p>
              <a:endParaRPr lang="en-US"/>
            </a:p>
          </p:txBody>
        </p:sp>
        <p:sp>
          <p:nvSpPr>
            <p:cNvPr id="7" name="Freeform 7"/>
            <p:cNvSpPr/>
            <p:nvPr/>
          </p:nvSpPr>
          <p:spPr>
            <a:xfrm>
              <a:off x="0" y="0"/>
              <a:ext cx="2679700" cy="2515489"/>
            </a:xfrm>
            <a:custGeom>
              <a:avLst/>
              <a:gdLst/>
              <a:ahLst/>
              <a:cxnLst/>
              <a:rect l="l" t="t" r="r" b="b"/>
              <a:pathLst>
                <a:path w="2679700" h="2515489">
                  <a:moveTo>
                    <a:pt x="0" y="271907"/>
                  </a:moveTo>
                  <a:cubicBezTo>
                    <a:pt x="0" y="121666"/>
                    <a:pt x="121920" y="0"/>
                    <a:pt x="272161" y="0"/>
                  </a:cubicBezTo>
                  <a:lnTo>
                    <a:pt x="2407539" y="0"/>
                  </a:lnTo>
                  <a:lnTo>
                    <a:pt x="2407539" y="25400"/>
                  </a:lnTo>
                  <a:lnTo>
                    <a:pt x="2407539" y="0"/>
                  </a:lnTo>
                  <a:cubicBezTo>
                    <a:pt x="2557780" y="0"/>
                    <a:pt x="2679700" y="121666"/>
                    <a:pt x="2679700" y="271907"/>
                  </a:cubicBezTo>
                  <a:lnTo>
                    <a:pt x="2654300" y="271907"/>
                  </a:lnTo>
                  <a:lnTo>
                    <a:pt x="2679700" y="271907"/>
                  </a:lnTo>
                  <a:lnTo>
                    <a:pt x="2679700" y="2243582"/>
                  </a:lnTo>
                  <a:lnTo>
                    <a:pt x="2654300" y="2243582"/>
                  </a:lnTo>
                  <a:lnTo>
                    <a:pt x="2679700" y="2243582"/>
                  </a:lnTo>
                  <a:cubicBezTo>
                    <a:pt x="2679700" y="2393696"/>
                    <a:pt x="2557780" y="2515489"/>
                    <a:pt x="2407539" y="2515489"/>
                  </a:cubicBezTo>
                  <a:lnTo>
                    <a:pt x="2407539" y="2490089"/>
                  </a:lnTo>
                  <a:lnTo>
                    <a:pt x="2407539" y="2515489"/>
                  </a:lnTo>
                  <a:lnTo>
                    <a:pt x="272161" y="2515489"/>
                  </a:lnTo>
                  <a:lnTo>
                    <a:pt x="272161" y="2490089"/>
                  </a:lnTo>
                  <a:lnTo>
                    <a:pt x="272161" y="2515489"/>
                  </a:lnTo>
                  <a:cubicBezTo>
                    <a:pt x="121920" y="2515362"/>
                    <a:pt x="0" y="2393696"/>
                    <a:pt x="0" y="2243582"/>
                  </a:cubicBezTo>
                  <a:lnTo>
                    <a:pt x="0" y="271907"/>
                  </a:lnTo>
                  <a:lnTo>
                    <a:pt x="25400" y="271907"/>
                  </a:lnTo>
                  <a:lnTo>
                    <a:pt x="0" y="271907"/>
                  </a:lnTo>
                  <a:moveTo>
                    <a:pt x="50800" y="271907"/>
                  </a:moveTo>
                  <a:lnTo>
                    <a:pt x="50800" y="2243582"/>
                  </a:lnTo>
                  <a:lnTo>
                    <a:pt x="25400" y="2243582"/>
                  </a:lnTo>
                  <a:lnTo>
                    <a:pt x="50800" y="2243582"/>
                  </a:lnTo>
                  <a:cubicBezTo>
                    <a:pt x="50800" y="2365629"/>
                    <a:pt x="149860" y="2464689"/>
                    <a:pt x="272161" y="2464689"/>
                  </a:cubicBezTo>
                  <a:lnTo>
                    <a:pt x="2407539" y="2464689"/>
                  </a:lnTo>
                  <a:cubicBezTo>
                    <a:pt x="2529840" y="2464689"/>
                    <a:pt x="2628900" y="2365629"/>
                    <a:pt x="2628900" y="2243582"/>
                  </a:cubicBezTo>
                  <a:lnTo>
                    <a:pt x="2628900" y="271907"/>
                  </a:lnTo>
                  <a:cubicBezTo>
                    <a:pt x="2628900" y="149860"/>
                    <a:pt x="2529840" y="50800"/>
                    <a:pt x="2407539" y="50800"/>
                  </a:cubicBezTo>
                  <a:lnTo>
                    <a:pt x="272161" y="50800"/>
                  </a:lnTo>
                  <a:lnTo>
                    <a:pt x="272161" y="25400"/>
                  </a:lnTo>
                  <a:lnTo>
                    <a:pt x="272161" y="50800"/>
                  </a:lnTo>
                  <a:cubicBezTo>
                    <a:pt x="149860" y="50800"/>
                    <a:pt x="50800" y="149860"/>
                    <a:pt x="50800" y="271907"/>
                  </a:cubicBezTo>
                  <a:close/>
                </a:path>
              </a:pathLst>
            </a:custGeom>
            <a:solidFill>
              <a:srgbClr val="EEECE1"/>
            </a:solidFill>
          </p:spPr>
          <p:txBody>
            <a:bodyPr/>
            <a:lstStyle/>
            <a:p>
              <a:endParaRPr lang="en-US"/>
            </a:p>
          </p:txBody>
        </p:sp>
      </p:grpSp>
      <p:grpSp>
        <p:nvGrpSpPr>
          <p:cNvPr id="8" name="Group 8"/>
          <p:cNvGrpSpPr/>
          <p:nvPr/>
        </p:nvGrpSpPr>
        <p:grpSpPr>
          <a:xfrm>
            <a:off x="1292390" y="5112807"/>
            <a:ext cx="1901494" cy="1778265"/>
            <a:chOff x="0" y="0"/>
            <a:chExt cx="2535326" cy="2371020"/>
          </a:xfrm>
        </p:grpSpPr>
        <p:sp>
          <p:nvSpPr>
            <p:cNvPr id="9" name="Freeform 9"/>
            <p:cNvSpPr/>
            <p:nvPr/>
          </p:nvSpPr>
          <p:spPr>
            <a:xfrm>
              <a:off x="0" y="0"/>
              <a:ext cx="2535326" cy="2371020"/>
            </a:xfrm>
            <a:custGeom>
              <a:avLst/>
              <a:gdLst/>
              <a:ahLst/>
              <a:cxnLst/>
              <a:rect l="l" t="t" r="r" b="b"/>
              <a:pathLst>
                <a:path w="2535326" h="2371020">
                  <a:moveTo>
                    <a:pt x="0" y="0"/>
                  </a:moveTo>
                  <a:lnTo>
                    <a:pt x="2535326" y="0"/>
                  </a:lnTo>
                  <a:lnTo>
                    <a:pt x="2535326" y="2371020"/>
                  </a:lnTo>
                  <a:lnTo>
                    <a:pt x="0" y="2371020"/>
                  </a:lnTo>
                  <a:close/>
                </a:path>
              </a:pathLst>
            </a:custGeom>
            <a:solidFill>
              <a:srgbClr val="000000">
                <a:alpha val="0"/>
              </a:srgbClr>
            </a:solidFill>
          </p:spPr>
          <p:txBody>
            <a:bodyPr/>
            <a:lstStyle/>
            <a:p>
              <a:endParaRPr lang="en-US"/>
            </a:p>
          </p:txBody>
        </p:sp>
        <p:sp>
          <p:nvSpPr>
            <p:cNvPr id="10" name="TextBox 10"/>
            <p:cNvSpPr txBox="1"/>
            <p:nvPr/>
          </p:nvSpPr>
          <p:spPr>
            <a:xfrm>
              <a:off x="0" y="-28575"/>
              <a:ext cx="2535326" cy="2399595"/>
            </a:xfrm>
            <a:prstGeom prst="rect">
              <a:avLst/>
            </a:prstGeom>
          </p:spPr>
          <p:txBody>
            <a:bodyPr lIns="0" tIns="0" rIns="0" bIns="0" rtlCol="0" anchor="ctr"/>
            <a:lstStyle/>
            <a:p>
              <a:pPr algn="ctr">
                <a:lnSpc>
                  <a:spcPts val="2916"/>
                </a:lnSpc>
              </a:pPr>
              <a:r>
                <a:rPr lang="en-US" sz="2700">
                  <a:solidFill>
                    <a:srgbClr val="FFFFFF"/>
                  </a:solidFill>
                  <a:latin typeface="Calibri (MS)"/>
                  <a:ea typeface="Calibri (MS)"/>
                  <a:cs typeface="Calibri (MS)"/>
                  <a:sym typeface="Calibri (MS)"/>
                </a:rPr>
                <a:t>Project Overview</a:t>
              </a:r>
            </a:p>
          </p:txBody>
        </p:sp>
      </p:grpSp>
      <p:grpSp>
        <p:nvGrpSpPr>
          <p:cNvPr id="11" name="Group 11"/>
          <p:cNvGrpSpPr/>
          <p:nvPr/>
        </p:nvGrpSpPr>
        <p:grpSpPr>
          <a:xfrm>
            <a:off x="3426142" y="5757453"/>
            <a:ext cx="417994" cy="488974"/>
            <a:chOff x="0" y="0"/>
            <a:chExt cx="557326" cy="651966"/>
          </a:xfrm>
        </p:grpSpPr>
        <p:sp>
          <p:nvSpPr>
            <p:cNvPr id="12" name="Freeform 12"/>
            <p:cNvSpPr/>
            <p:nvPr/>
          </p:nvSpPr>
          <p:spPr>
            <a:xfrm>
              <a:off x="0" y="0"/>
              <a:ext cx="557276" cy="652018"/>
            </a:xfrm>
            <a:custGeom>
              <a:avLst/>
              <a:gdLst/>
              <a:ahLst/>
              <a:cxnLst/>
              <a:rect l="l" t="t" r="r" b="b"/>
              <a:pathLst>
                <a:path w="557276" h="652018">
                  <a:moveTo>
                    <a:pt x="0" y="130429"/>
                  </a:moveTo>
                  <a:lnTo>
                    <a:pt x="278638" y="130429"/>
                  </a:lnTo>
                  <a:lnTo>
                    <a:pt x="278638" y="0"/>
                  </a:lnTo>
                  <a:lnTo>
                    <a:pt x="557276" y="326009"/>
                  </a:lnTo>
                  <a:lnTo>
                    <a:pt x="278638" y="652018"/>
                  </a:lnTo>
                  <a:lnTo>
                    <a:pt x="278638" y="521589"/>
                  </a:lnTo>
                  <a:lnTo>
                    <a:pt x="0" y="521589"/>
                  </a:lnTo>
                  <a:close/>
                </a:path>
              </a:pathLst>
            </a:custGeom>
            <a:solidFill>
              <a:srgbClr val="ABB1BF"/>
            </a:solidFill>
          </p:spPr>
          <p:txBody>
            <a:bodyPr/>
            <a:lstStyle/>
            <a:p>
              <a:endParaRPr lang="en-US"/>
            </a:p>
          </p:txBody>
        </p:sp>
      </p:grpSp>
      <p:grpSp>
        <p:nvGrpSpPr>
          <p:cNvPr id="13" name="Group 13"/>
          <p:cNvGrpSpPr/>
          <p:nvPr/>
        </p:nvGrpSpPr>
        <p:grpSpPr>
          <a:xfrm>
            <a:off x="3998595" y="5058668"/>
            <a:ext cx="2009774" cy="1886544"/>
            <a:chOff x="0" y="0"/>
            <a:chExt cx="2679698" cy="2515392"/>
          </a:xfrm>
        </p:grpSpPr>
        <p:sp>
          <p:nvSpPr>
            <p:cNvPr id="14" name="Freeform 14"/>
            <p:cNvSpPr/>
            <p:nvPr/>
          </p:nvSpPr>
          <p:spPr>
            <a:xfrm>
              <a:off x="25400" y="25400"/>
              <a:ext cx="2628900" cy="2464689"/>
            </a:xfrm>
            <a:custGeom>
              <a:avLst/>
              <a:gdLst/>
              <a:ahLst/>
              <a:cxnLst/>
              <a:rect l="l" t="t" r="r" b="b"/>
              <a:pathLst>
                <a:path w="2628900" h="2464689">
                  <a:moveTo>
                    <a:pt x="0" y="246507"/>
                  </a:moveTo>
                  <a:cubicBezTo>
                    <a:pt x="0" y="110363"/>
                    <a:pt x="110490" y="0"/>
                    <a:pt x="246761" y="0"/>
                  </a:cubicBezTo>
                  <a:lnTo>
                    <a:pt x="2382139" y="0"/>
                  </a:lnTo>
                  <a:cubicBezTo>
                    <a:pt x="2518410" y="0"/>
                    <a:pt x="2628900" y="110363"/>
                    <a:pt x="2628900" y="246507"/>
                  </a:cubicBezTo>
                  <a:lnTo>
                    <a:pt x="2628900" y="2218182"/>
                  </a:lnTo>
                  <a:cubicBezTo>
                    <a:pt x="2628900" y="2354326"/>
                    <a:pt x="2518410" y="2464689"/>
                    <a:pt x="2382139" y="2464689"/>
                  </a:cubicBezTo>
                  <a:lnTo>
                    <a:pt x="246761" y="2464689"/>
                  </a:lnTo>
                  <a:cubicBezTo>
                    <a:pt x="110490" y="2464562"/>
                    <a:pt x="0" y="2354199"/>
                    <a:pt x="0" y="2218182"/>
                  </a:cubicBezTo>
                  <a:close/>
                </a:path>
              </a:pathLst>
            </a:custGeom>
            <a:solidFill>
              <a:srgbClr val="1F497D"/>
            </a:solidFill>
          </p:spPr>
          <p:txBody>
            <a:bodyPr/>
            <a:lstStyle/>
            <a:p>
              <a:endParaRPr lang="en-US"/>
            </a:p>
          </p:txBody>
        </p:sp>
        <p:sp>
          <p:nvSpPr>
            <p:cNvPr id="15" name="Freeform 15"/>
            <p:cNvSpPr/>
            <p:nvPr/>
          </p:nvSpPr>
          <p:spPr>
            <a:xfrm>
              <a:off x="0" y="0"/>
              <a:ext cx="2679700" cy="2515489"/>
            </a:xfrm>
            <a:custGeom>
              <a:avLst/>
              <a:gdLst/>
              <a:ahLst/>
              <a:cxnLst/>
              <a:rect l="l" t="t" r="r" b="b"/>
              <a:pathLst>
                <a:path w="2679700" h="2515489">
                  <a:moveTo>
                    <a:pt x="0" y="271907"/>
                  </a:moveTo>
                  <a:cubicBezTo>
                    <a:pt x="0" y="121666"/>
                    <a:pt x="121920" y="0"/>
                    <a:pt x="272161" y="0"/>
                  </a:cubicBezTo>
                  <a:lnTo>
                    <a:pt x="2407539" y="0"/>
                  </a:lnTo>
                  <a:lnTo>
                    <a:pt x="2407539" y="25400"/>
                  </a:lnTo>
                  <a:lnTo>
                    <a:pt x="2407539" y="0"/>
                  </a:lnTo>
                  <a:cubicBezTo>
                    <a:pt x="2557780" y="0"/>
                    <a:pt x="2679700" y="121666"/>
                    <a:pt x="2679700" y="271907"/>
                  </a:cubicBezTo>
                  <a:lnTo>
                    <a:pt x="2654300" y="271907"/>
                  </a:lnTo>
                  <a:lnTo>
                    <a:pt x="2679700" y="271907"/>
                  </a:lnTo>
                  <a:lnTo>
                    <a:pt x="2679700" y="2243582"/>
                  </a:lnTo>
                  <a:lnTo>
                    <a:pt x="2654300" y="2243582"/>
                  </a:lnTo>
                  <a:lnTo>
                    <a:pt x="2679700" y="2243582"/>
                  </a:lnTo>
                  <a:cubicBezTo>
                    <a:pt x="2679700" y="2393696"/>
                    <a:pt x="2557780" y="2515489"/>
                    <a:pt x="2407539" y="2515489"/>
                  </a:cubicBezTo>
                  <a:lnTo>
                    <a:pt x="2407539" y="2490089"/>
                  </a:lnTo>
                  <a:lnTo>
                    <a:pt x="2407539" y="2515489"/>
                  </a:lnTo>
                  <a:lnTo>
                    <a:pt x="272161" y="2515489"/>
                  </a:lnTo>
                  <a:lnTo>
                    <a:pt x="272161" y="2490089"/>
                  </a:lnTo>
                  <a:lnTo>
                    <a:pt x="272161" y="2515489"/>
                  </a:lnTo>
                  <a:cubicBezTo>
                    <a:pt x="121920" y="2515362"/>
                    <a:pt x="0" y="2393696"/>
                    <a:pt x="0" y="2243582"/>
                  </a:cubicBezTo>
                  <a:lnTo>
                    <a:pt x="0" y="271907"/>
                  </a:lnTo>
                  <a:lnTo>
                    <a:pt x="25400" y="271907"/>
                  </a:lnTo>
                  <a:lnTo>
                    <a:pt x="0" y="271907"/>
                  </a:lnTo>
                  <a:moveTo>
                    <a:pt x="50800" y="271907"/>
                  </a:moveTo>
                  <a:lnTo>
                    <a:pt x="50800" y="2243582"/>
                  </a:lnTo>
                  <a:lnTo>
                    <a:pt x="25400" y="2243582"/>
                  </a:lnTo>
                  <a:lnTo>
                    <a:pt x="50800" y="2243582"/>
                  </a:lnTo>
                  <a:cubicBezTo>
                    <a:pt x="50800" y="2365629"/>
                    <a:pt x="149860" y="2464689"/>
                    <a:pt x="272161" y="2464689"/>
                  </a:cubicBezTo>
                  <a:lnTo>
                    <a:pt x="2407539" y="2464689"/>
                  </a:lnTo>
                  <a:cubicBezTo>
                    <a:pt x="2529840" y="2464689"/>
                    <a:pt x="2628900" y="2365629"/>
                    <a:pt x="2628900" y="2243582"/>
                  </a:cubicBezTo>
                  <a:lnTo>
                    <a:pt x="2628900" y="271907"/>
                  </a:lnTo>
                  <a:cubicBezTo>
                    <a:pt x="2628900" y="149860"/>
                    <a:pt x="2529840" y="50800"/>
                    <a:pt x="2407539" y="50800"/>
                  </a:cubicBezTo>
                  <a:lnTo>
                    <a:pt x="272161" y="50800"/>
                  </a:lnTo>
                  <a:lnTo>
                    <a:pt x="272161" y="25400"/>
                  </a:lnTo>
                  <a:lnTo>
                    <a:pt x="272161" y="50800"/>
                  </a:lnTo>
                  <a:cubicBezTo>
                    <a:pt x="149860" y="50800"/>
                    <a:pt x="50800" y="149860"/>
                    <a:pt x="50800" y="271907"/>
                  </a:cubicBezTo>
                  <a:close/>
                </a:path>
              </a:pathLst>
            </a:custGeom>
            <a:solidFill>
              <a:srgbClr val="EEECE1"/>
            </a:solidFill>
          </p:spPr>
          <p:txBody>
            <a:bodyPr/>
            <a:lstStyle/>
            <a:p>
              <a:endParaRPr lang="en-US"/>
            </a:p>
          </p:txBody>
        </p:sp>
      </p:grpSp>
      <p:grpSp>
        <p:nvGrpSpPr>
          <p:cNvPr id="16" name="Group 16"/>
          <p:cNvGrpSpPr/>
          <p:nvPr/>
        </p:nvGrpSpPr>
        <p:grpSpPr>
          <a:xfrm>
            <a:off x="4052735" y="5112807"/>
            <a:ext cx="1901494" cy="1778265"/>
            <a:chOff x="0" y="0"/>
            <a:chExt cx="2535326" cy="2371020"/>
          </a:xfrm>
        </p:grpSpPr>
        <p:sp>
          <p:nvSpPr>
            <p:cNvPr id="17" name="Freeform 17"/>
            <p:cNvSpPr/>
            <p:nvPr/>
          </p:nvSpPr>
          <p:spPr>
            <a:xfrm>
              <a:off x="0" y="0"/>
              <a:ext cx="2535326" cy="2371020"/>
            </a:xfrm>
            <a:custGeom>
              <a:avLst/>
              <a:gdLst/>
              <a:ahLst/>
              <a:cxnLst/>
              <a:rect l="l" t="t" r="r" b="b"/>
              <a:pathLst>
                <a:path w="2535326" h="2371020">
                  <a:moveTo>
                    <a:pt x="0" y="0"/>
                  </a:moveTo>
                  <a:lnTo>
                    <a:pt x="2535326" y="0"/>
                  </a:lnTo>
                  <a:lnTo>
                    <a:pt x="2535326" y="2371020"/>
                  </a:lnTo>
                  <a:lnTo>
                    <a:pt x="0" y="2371020"/>
                  </a:lnTo>
                  <a:close/>
                </a:path>
              </a:pathLst>
            </a:custGeom>
            <a:solidFill>
              <a:srgbClr val="000000">
                <a:alpha val="0"/>
              </a:srgbClr>
            </a:solidFill>
          </p:spPr>
          <p:txBody>
            <a:bodyPr/>
            <a:lstStyle/>
            <a:p>
              <a:endParaRPr lang="en-US"/>
            </a:p>
          </p:txBody>
        </p:sp>
        <p:sp>
          <p:nvSpPr>
            <p:cNvPr id="18" name="TextBox 18"/>
            <p:cNvSpPr txBox="1"/>
            <p:nvPr/>
          </p:nvSpPr>
          <p:spPr>
            <a:xfrm>
              <a:off x="0" y="-28575"/>
              <a:ext cx="2535326" cy="2399595"/>
            </a:xfrm>
            <a:prstGeom prst="rect">
              <a:avLst/>
            </a:prstGeom>
          </p:spPr>
          <p:txBody>
            <a:bodyPr lIns="0" tIns="0" rIns="0" bIns="0" rtlCol="0" anchor="ctr"/>
            <a:lstStyle/>
            <a:p>
              <a:pPr algn="ctr">
                <a:lnSpc>
                  <a:spcPts val="2916"/>
                </a:lnSpc>
              </a:pPr>
              <a:r>
                <a:rPr lang="en-US" sz="2700">
                  <a:solidFill>
                    <a:srgbClr val="FFFFFF"/>
                  </a:solidFill>
                  <a:latin typeface="Calibri (MS)"/>
                  <a:ea typeface="Calibri (MS)"/>
                  <a:cs typeface="Calibri (MS)"/>
                  <a:sym typeface="Calibri (MS)"/>
                </a:rPr>
                <a:t>Exploratory Data Analysis (EDA)</a:t>
              </a:r>
            </a:p>
          </p:txBody>
        </p:sp>
      </p:grpSp>
      <p:grpSp>
        <p:nvGrpSpPr>
          <p:cNvPr id="19" name="Group 19"/>
          <p:cNvGrpSpPr/>
          <p:nvPr/>
        </p:nvGrpSpPr>
        <p:grpSpPr>
          <a:xfrm>
            <a:off x="6186488" y="5757453"/>
            <a:ext cx="417994" cy="488974"/>
            <a:chOff x="0" y="0"/>
            <a:chExt cx="557326" cy="651966"/>
          </a:xfrm>
        </p:grpSpPr>
        <p:sp>
          <p:nvSpPr>
            <p:cNvPr id="20" name="Freeform 20"/>
            <p:cNvSpPr/>
            <p:nvPr/>
          </p:nvSpPr>
          <p:spPr>
            <a:xfrm>
              <a:off x="0" y="0"/>
              <a:ext cx="557276" cy="652018"/>
            </a:xfrm>
            <a:custGeom>
              <a:avLst/>
              <a:gdLst/>
              <a:ahLst/>
              <a:cxnLst/>
              <a:rect l="l" t="t" r="r" b="b"/>
              <a:pathLst>
                <a:path w="557276" h="652018">
                  <a:moveTo>
                    <a:pt x="0" y="130429"/>
                  </a:moveTo>
                  <a:lnTo>
                    <a:pt x="278638" y="130429"/>
                  </a:lnTo>
                  <a:lnTo>
                    <a:pt x="278638" y="0"/>
                  </a:lnTo>
                  <a:lnTo>
                    <a:pt x="557276" y="326009"/>
                  </a:lnTo>
                  <a:lnTo>
                    <a:pt x="278638" y="652018"/>
                  </a:lnTo>
                  <a:lnTo>
                    <a:pt x="278638" y="521589"/>
                  </a:lnTo>
                  <a:lnTo>
                    <a:pt x="0" y="521589"/>
                  </a:lnTo>
                  <a:close/>
                </a:path>
              </a:pathLst>
            </a:custGeom>
            <a:solidFill>
              <a:srgbClr val="ABB1BF"/>
            </a:solidFill>
          </p:spPr>
          <p:txBody>
            <a:bodyPr/>
            <a:lstStyle/>
            <a:p>
              <a:endParaRPr lang="en-US"/>
            </a:p>
          </p:txBody>
        </p:sp>
      </p:grpSp>
      <p:grpSp>
        <p:nvGrpSpPr>
          <p:cNvPr id="21" name="Group 21"/>
          <p:cNvGrpSpPr/>
          <p:nvPr/>
        </p:nvGrpSpPr>
        <p:grpSpPr>
          <a:xfrm>
            <a:off x="6758940" y="5058668"/>
            <a:ext cx="2009774" cy="1886544"/>
            <a:chOff x="0" y="0"/>
            <a:chExt cx="2679698" cy="2515392"/>
          </a:xfrm>
        </p:grpSpPr>
        <p:sp>
          <p:nvSpPr>
            <p:cNvPr id="22" name="Freeform 22"/>
            <p:cNvSpPr/>
            <p:nvPr/>
          </p:nvSpPr>
          <p:spPr>
            <a:xfrm>
              <a:off x="25400" y="25400"/>
              <a:ext cx="2628900" cy="2464689"/>
            </a:xfrm>
            <a:custGeom>
              <a:avLst/>
              <a:gdLst/>
              <a:ahLst/>
              <a:cxnLst/>
              <a:rect l="l" t="t" r="r" b="b"/>
              <a:pathLst>
                <a:path w="2628900" h="2464689">
                  <a:moveTo>
                    <a:pt x="0" y="246507"/>
                  </a:moveTo>
                  <a:cubicBezTo>
                    <a:pt x="0" y="110363"/>
                    <a:pt x="110490" y="0"/>
                    <a:pt x="246761" y="0"/>
                  </a:cubicBezTo>
                  <a:lnTo>
                    <a:pt x="2382139" y="0"/>
                  </a:lnTo>
                  <a:cubicBezTo>
                    <a:pt x="2518410" y="0"/>
                    <a:pt x="2628900" y="110363"/>
                    <a:pt x="2628900" y="246507"/>
                  </a:cubicBezTo>
                  <a:lnTo>
                    <a:pt x="2628900" y="2218182"/>
                  </a:lnTo>
                  <a:cubicBezTo>
                    <a:pt x="2628900" y="2354326"/>
                    <a:pt x="2518410" y="2464689"/>
                    <a:pt x="2382139" y="2464689"/>
                  </a:cubicBezTo>
                  <a:lnTo>
                    <a:pt x="246761" y="2464689"/>
                  </a:lnTo>
                  <a:cubicBezTo>
                    <a:pt x="110490" y="2464562"/>
                    <a:pt x="0" y="2354199"/>
                    <a:pt x="0" y="2218182"/>
                  </a:cubicBezTo>
                  <a:close/>
                </a:path>
              </a:pathLst>
            </a:custGeom>
            <a:solidFill>
              <a:srgbClr val="1F497D"/>
            </a:solidFill>
          </p:spPr>
          <p:txBody>
            <a:bodyPr/>
            <a:lstStyle/>
            <a:p>
              <a:endParaRPr lang="en-US"/>
            </a:p>
          </p:txBody>
        </p:sp>
        <p:sp>
          <p:nvSpPr>
            <p:cNvPr id="23" name="Freeform 23"/>
            <p:cNvSpPr/>
            <p:nvPr/>
          </p:nvSpPr>
          <p:spPr>
            <a:xfrm>
              <a:off x="0" y="0"/>
              <a:ext cx="2679700" cy="2515489"/>
            </a:xfrm>
            <a:custGeom>
              <a:avLst/>
              <a:gdLst/>
              <a:ahLst/>
              <a:cxnLst/>
              <a:rect l="l" t="t" r="r" b="b"/>
              <a:pathLst>
                <a:path w="2679700" h="2515489">
                  <a:moveTo>
                    <a:pt x="0" y="271907"/>
                  </a:moveTo>
                  <a:cubicBezTo>
                    <a:pt x="0" y="121666"/>
                    <a:pt x="121920" y="0"/>
                    <a:pt x="272161" y="0"/>
                  </a:cubicBezTo>
                  <a:lnTo>
                    <a:pt x="2407539" y="0"/>
                  </a:lnTo>
                  <a:lnTo>
                    <a:pt x="2407539" y="25400"/>
                  </a:lnTo>
                  <a:lnTo>
                    <a:pt x="2407539" y="0"/>
                  </a:lnTo>
                  <a:cubicBezTo>
                    <a:pt x="2557780" y="0"/>
                    <a:pt x="2679700" y="121666"/>
                    <a:pt x="2679700" y="271907"/>
                  </a:cubicBezTo>
                  <a:lnTo>
                    <a:pt x="2654300" y="271907"/>
                  </a:lnTo>
                  <a:lnTo>
                    <a:pt x="2679700" y="271907"/>
                  </a:lnTo>
                  <a:lnTo>
                    <a:pt x="2679700" y="2243582"/>
                  </a:lnTo>
                  <a:lnTo>
                    <a:pt x="2654300" y="2243582"/>
                  </a:lnTo>
                  <a:lnTo>
                    <a:pt x="2679700" y="2243582"/>
                  </a:lnTo>
                  <a:cubicBezTo>
                    <a:pt x="2679700" y="2393696"/>
                    <a:pt x="2557780" y="2515489"/>
                    <a:pt x="2407539" y="2515489"/>
                  </a:cubicBezTo>
                  <a:lnTo>
                    <a:pt x="2407539" y="2490089"/>
                  </a:lnTo>
                  <a:lnTo>
                    <a:pt x="2407539" y="2515489"/>
                  </a:lnTo>
                  <a:lnTo>
                    <a:pt x="272161" y="2515489"/>
                  </a:lnTo>
                  <a:lnTo>
                    <a:pt x="272161" y="2490089"/>
                  </a:lnTo>
                  <a:lnTo>
                    <a:pt x="272161" y="2515489"/>
                  </a:lnTo>
                  <a:cubicBezTo>
                    <a:pt x="121920" y="2515362"/>
                    <a:pt x="0" y="2393696"/>
                    <a:pt x="0" y="2243582"/>
                  </a:cubicBezTo>
                  <a:lnTo>
                    <a:pt x="0" y="271907"/>
                  </a:lnTo>
                  <a:lnTo>
                    <a:pt x="25400" y="271907"/>
                  </a:lnTo>
                  <a:lnTo>
                    <a:pt x="0" y="271907"/>
                  </a:lnTo>
                  <a:moveTo>
                    <a:pt x="50800" y="271907"/>
                  </a:moveTo>
                  <a:lnTo>
                    <a:pt x="50800" y="2243582"/>
                  </a:lnTo>
                  <a:lnTo>
                    <a:pt x="25400" y="2243582"/>
                  </a:lnTo>
                  <a:lnTo>
                    <a:pt x="50800" y="2243582"/>
                  </a:lnTo>
                  <a:cubicBezTo>
                    <a:pt x="50800" y="2365629"/>
                    <a:pt x="149860" y="2464689"/>
                    <a:pt x="272161" y="2464689"/>
                  </a:cubicBezTo>
                  <a:lnTo>
                    <a:pt x="2407539" y="2464689"/>
                  </a:lnTo>
                  <a:cubicBezTo>
                    <a:pt x="2529840" y="2464689"/>
                    <a:pt x="2628900" y="2365629"/>
                    <a:pt x="2628900" y="2243582"/>
                  </a:cubicBezTo>
                  <a:lnTo>
                    <a:pt x="2628900" y="271907"/>
                  </a:lnTo>
                  <a:cubicBezTo>
                    <a:pt x="2628900" y="149860"/>
                    <a:pt x="2529840" y="50800"/>
                    <a:pt x="2407539" y="50800"/>
                  </a:cubicBezTo>
                  <a:lnTo>
                    <a:pt x="272161" y="50800"/>
                  </a:lnTo>
                  <a:lnTo>
                    <a:pt x="272161" y="25400"/>
                  </a:lnTo>
                  <a:lnTo>
                    <a:pt x="272161" y="50800"/>
                  </a:lnTo>
                  <a:cubicBezTo>
                    <a:pt x="149860" y="50800"/>
                    <a:pt x="50800" y="149860"/>
                    <a:pt x="50800" y="271907"/>
                  </a:cubicBezTo>
                  <a:close/>
                </a:path>
              </a:pathLst>
            </a:custGeom>
            <a:solidFill>
              <a:srgbClr val="EEECE1"/>
            </a:solidFill>
          </p:spPr>
          <p:txBody>
            <a:bodyPr/>
            <a:lstStyle/>
            <a:p>
              <a:endParaRPr lang="en-US"/>
            </a:p>
          </p:txBody>
        </p:sp>
      </p:grpSp>
      <p:grpSp>
        <p:nvGrpSpPr>
          <p:cNvPr id="24" name="Group 24"/>
          <p:cNvGrpSpPr/>
          <p:nvPr/>
        </p:nvGrpSpPr>
        <p:grpSpPr>
          <a:xfrm>
            <a:off x="6813079" y="5112807"/>
            <a:ext cx="1901494" cy="1778265"/>
            <a:chOff x="0" y="0"/>
            <a:chExt cx="2535326" cy="2371020"/>
          </a:xfrm>
        </p:grpSpPr>
        <p:sp>
          <p:nvSpPr>
            <p:cNvPr id="25" name="Freeform 25"/>
            <p:cNvSpPr/>
            <p:nvPr/>
          </p:nvSpPr>
          <p:spPr>
            <a:xfrm>
              <a:off x="0" y="0"/>
              <a:ext cx="2535326" cy="2371020"/>
            </a:xfrm>
            <a:custGeom>
              <a:avLst/>
              <a:gdLst/>
              <a:ahLst/>
              <a:cxnLst/>
              <a:rect l="l" t="t" r="r" b="b"/>
              <a:pathLst>
                <a:path w="2535326" h="2371020">
                  <a:moveTo>
                    <a:pt x="0" y="0"/>
                  </a:moveTo>
                  <a:lnTo>
                    <a:pt x="2535326" y="0"/>
                  </a:lnTo>
                  <a:lnTo>
                    <a:pt x="2535326" y="2371020"/>
                  </a:lnTo>
                  <a:lnTo>
                    <a:pt x="0" y="2371020"/>
                  </a:lnTo>
                  <a:close/>
                </a:path>
              </a:pathLst>
            </a:custGeom>
            <a:solidFill>
              <a:srgbClr val="000000">
                <a:alpha val="0"/>
              </a:srgbClr>
            </a:solidFill>
          </p:spPr>
          <p:txBody>
            <a:bodyPr/>
            <a:lstStyle/>
            <a:p>
              <a:endParaRPr lang="en-US"/>
            </a:p>
          </p:txBody>
        </p:sp>
        <p:sp>
          <p:nvSpPr>
            <p:cNvPr id="26" name="TextBox 26"/>
            <p:cNvSpPr txBox="1"/>
            <p:nvPr/>
          </p:nvSpPr>
          <p:spPr>
            <a:xfrm>
              <a:off x="0" y="-28575"/>
              <a:ext cx="2535326" cy="2399595"/>
            </a:xfrm>
            <a:prstGeom prst="rect">
              <a:avLst/>
            </a:prstGeom>
          </p:spPr>
          <p:txBody>
            <a:bodyPr lIns="0" tIns="0" rIns="0" bIns="0" rtlCol="0" anchor="ctr"/>
            <a:lstStyle/>
            <a:p>
              <a:pPr algn="ctr">
                <a:lnSpc>
                  <a:spcPts val="2916"/>
                </a:lnSpc>
              </a:pPr>
              <a:r>
                <a:rPr lang="en-US" sz="2700">
                  <a:solidFill>
                    <a:srgbClr val="FFFFFF"/>
                  </a:solidFill>
                  <a:latin typeface="Calibri (MS)"/>
                  <a:ea typeface="Calibri (MS)"/>
                  <a:cs typeface="Calibri (MS)"/>
                  <a:sym typeface="Calibri (MS)"/>
                </a:rPr>
                <a:t>Data Cleaning &amp; Feature Engineering</a:t>
              </a:r>
            </a:p>
          </p:txBody>
        </p:sp>
      </p:grpSp>
      <p:grpSp>
        <p:nvGrpSpPr>
          <p:cNvPr id="27" name="Group 27"/>
          <p:cNvGrpSpPr/>
          <p:nvPr/>
        </p:nvGrpSpPr>
        <p:grpSpPr>
          <a:xfrm>
            <a:off x="8946832" y="5757453"/>
            <a:ext cx="417994" cy="488974"/>
            <a:chOff x="0" y="0"/>
            <a:chExt cx="557326" cy="651966"/>
          </a:xfrm>
        </p:grpSpPr>
        <p:sp>
          <p:nvSpPr>
            <p:cNvPr id="28" name="Freeform 28"/>
            <p:cNvSpPr/>
            <p:nvPr/>
          </p:nvSpPr>
          <p:spPr>
            <a:xfrm>
              <a:off x="0" y="0"/>
              <a:ext cx="557276" cy="652018"/>
            </a:xfrm>
            <a:custGeom>
              <a:avLst/>
              <a:gdLst/>
              <a:ahLst/>
              <a:cxnLst/>
              <a:rect l="l" t="t" r="r" b="b"/>
              <a:pathLst>
                <a:path w="557276" h="652018">
                  <a:moveTo>
                    <a:pt x="0" y="130429"/>
                  </a:moveTo>
                  <a:lnTo>
                    <a:pt x="278638" y="130429"/>
                  </a:lnTo>
                  <a:lnTo>
                    <a:pt x="278638" y="0"/>
                  </a:lnTo>
                  <a:lnTo>
                    <a:pt x="557276" y="326009"/>
                  </a:lnTo>
                  <a:lnTo>
                    <a:pt x="278638" y="652018"/>
                  </a:lnTo>
                  <a:lnTo>
                    <a:pt x="278638" y="521589"/>
                  </a:lnTo>
                  <a:lnTo>
                    <a:pt x="0" y="521589"/>
                  </a:lnTo>
                  <a:close/>
                </a:path>
              </a:pathLst>
            </a:custGeom>
            <a:solidFill>
              <a:srgbClr val="ABB1BF"/>
            </a:solidFill>
          </p:spPr>
          <p:txBody>
            <a:bodyPr/>
            <a:lstStyle/>
            <a:p>
              <a:endParaRPr lang="en-US"/>
            </a:p>
          </p:txBody>
        </p:sp>
      </p:grpSp>
      <p:grpSp>
        <p:nvGrpSpPr>
          <p:cNvPr id="29" name="Group 29"/>
          <p:cNvGrpSpPr/>
          <p:nvPr/>
        </p:nvGrpSpPr>
        <p:grpSpPr>
          <a:xfrm>
            <a:off x="9519285" y="5058668"/>
            <a:ext cx="2009774" cy="1886544"/>
            <a:chOff x="0" y="0"/>
            <a:chExt cx="2679698" cy="2515392"/>
          </a:xfrm>
        </p:grpSpPr>
        <p:sp>
          <p:nvSpPr>
            <p:cNvPr id="30" name="Freeform 30"/>
            <p:cNvSpPr/>
            <p:nvPr/>
          </p:nvSpPr>
          <p:spPr>
            <a:xfrm>
              <a:off x="25400" y="25400"/>
              <a:ext cx="2628900" cy="2464689"/>
            </a:xfrm>
            <a:custGeom>
              <a:avLst/>
              <a:gdLst/>
              <a:ahLst/>
              <a:cxnLst/>
              <a:rect l="l" t="t" r="r" b="b"/>
              <a:pathLst>
                <a:path w="2628900" h="2464689">
                  <a:moveTo>
                    <a:pt x="0" y="246507"/>
                  </a:moveTo>
                  <a:cubicBezTo>
                    <a:pt x="0" y="110363"/>
                    <a:pt x="110490" y="0"/>
                    <a:pt x="246761" y="0"/>
                  </a:cubicBezTo>
                  <a:lnTo>
                    <a:pt x="2382139" y="0"/>
                  </a:lnTo>
                  <a:cubicBezTo>
                    <a:pt x="2518410" y="0"/>
                    <a:pt x="2628900" y="110363"/>
                    <a:pt x="2628900" y="246507"/>
                  </a:cubicBezTo>
                  <a:lnTo>
                    <a:pt x="2628900" y="2218182"/>
                  </a:lnTo>
                  <a:cubicBezTo>
                    <a:pt x="2628900" y="2354326"/>
                    <a:pt x="2518410" y="2464689"/>
                    <a:pt x="2382139" y="2464689"/>
                  </a:cubicBezTo>
                  <a:lnTo>
                    <a:pt x="246761" y="2464689"/>
                  </a:lnTo>
                  <a:cubicBezTo>
                    <a:pt x="110490" y="2464562"/>
                    <a:pt x="0" y="2354199"/>
                    <a:pt x="0" y="2218182"/>
                  </a:cubicBezTo>
                  <a:close/>
                </a:path>
              </a:pathLst>
            </a:custGeom>
            <a:solidFill>
              <a:srgbClr val="1F497D"/>
            </a:solidFill>
          </p:spPr>
          <p:txBody>
            <a:bodyPr/>
            <a:lstStyle/>
            <a:p>
              <a:endParaRPr lang="en-US"/>
            </a:p>
          </p:txBody>
        </p:sp>
        <p:sp>
          <p:nvSpPr>
            <p:cNvPr id="31" name="Freeform 31"/>
            <p:cNvSpPr/>
            <p:nvPr/>
          </p:nvSpPr>
          <p:spPr>
            <a:xfrm>
              <a:off x="0" y="0"/>
              <a:ext cx="2679700" cy="2515489"/>
            </a:xfrm>
            <a:custGeom>
              <a:avLst/>
              <a:gdLst/>
              <a:ahLst/>
              <a:cxnLst/>
              <a:rect l="l" t="t" r="r" b="b"/>
              <a:pathLst>
                <a:path w="2679700" h="2515489">
                  <a:moveTo>
                    <a:pt x="0" y="271907"/>
                  </a:moveTo>
                  <a:cubicBezTo>
                    <a:pt x="0" y="121666"/>
                    <a:pt x="121920" y="0"/>
                    <a:pt x="272161" y="0"/>
                  </a:cubicBezTo>
                  <a:lnTo>
                    <a:pt x="2407539" y="0"/>
                  </a:lnTo>
                  <a:lnTo>
                    <a:pt x="2407539" y="25400"/>
                  </a:lnTo>
                  <a:lnTo>
                    <a:pt x="2407539" y="0"/>
                  </a:lnTo>
                  <a:cubicBezTo>
                    <a:pt x="2557780" y="0"/>
                    <a:pt x="2679700" y="121666"/>
                    <a:pt x="2679700" y="271907"/>
                  </a:cubicBezTo>
                  <a:lnTo>
                    <a:pt x="2654300" y="271907"/>
                  </a:lnTo>
                  <a:lnTo>
                    <a:pt x="2679700" y="271907"/>
                  </a:lnTo>
                  <a:lnTo>
                    <a:pt x="2679700" y="2243582"/>
                  </a:lnTo>
                  <a:lnTo>
                    <a:pt x="2654300" y="2243582"/>
                  </a:lnTo>
                  <a:lnTo>
                    <a:pt x="2679700" y="2243582"/>
                  </a:lnTo>
                  <a:cubicBezTo>
                    <a:pt x="2679700" y="2393696"/>
                    <a:pt x="2557780" y="2515489"/>
                    <a:pt x="2407539" y="2515489"/>
                  </a:cubicBezTo>
                  <a:lnTo>
                    <a:pt x="2407539" y="2490089"/>
                  </a:lnTo>
                  <a:lnTo>
                    <a:pt x="2407539" y="2515489"/>
                  </a:lnTo>
                  <a:lnTo>
                    <a:pt x="272161" y="2515489"/>
                  </a:lnTo>
                  <a:lnTo>
                    <a:pt x="272161" y="2490089"/>
                  </a:lnTo>
                  <a:lnTo>
                    <a:pt x="272161" y="2515489"/>
                  </a:lnTo>
                  <a:cubicBezTo>
                    <a:pt x="121920" y="2515362"/>
                    <a:pt x="0" y="2393696"/>
                    <a:pt x="0" y="2243582"/>
                  </a:cubicBezTo>
                  <a:lnTo>
                    <a:pt x="0" y="271907"/>
                  </a:lnTo>
                  <a:lnTo>
                    <a:pt x="25400" y="271907"/>
                  </a:lnTo>
                  <a:lnTo>
                    <a:pt x="0" y="271907"/>
                  </a:lnTo>
                  <a:moveTo>
                    <a:pt x="50800" y="271907"/>
                  </a:moveTo>
                  <a:lnTo>
                    <a:pt x="50800" y="2243582"/>
                  </a:lnTo>
                  <a:lnTo>
                    <a:pt x="25400" y="2243582"/>
                  </a:lnTo>
                  <a:lnTo>
                    <a:pt x="50800" y="2243582"/>
                  </a:lnTo>
                  <a:cubicBezTo>
                    <a:pt x="50800" y="2365629"/>
                    <a:pt x="149860" y="2464689"/>
                    <a:pt x="272161" y="2464689"/>
                  </a:cubicBezTo>
                  <a:lnTo>
                    <a:pt x="2407539" y="2464689"/>
                  </a:lnTo>
                  <a:cubicBezTo>
                    <a:pt x="2529840" y="2464689"/>
                    <a:pt x="2628900" y="2365629"/>
                    <a:pt x="2628900" y="2243582"/>
                  </a:cubicBezTo>
                  <a:lnTo>
                    <a:pt x="2628900" y="271907"/>
                  </a:lnTo>
                  <a:cubicBezTo>
                    <a:pt x="2628900" y="149860"/>
                    <a:pt x="2529840" y="50800"/>
                    <a:pt x="2407539" y="50800"/>
                  </a:cubicBezTo>
                  <a:lnTo>
                    <a:pt x="272161" y="50800"/>
                  </a:lnTo>
                  <a:lnTo>
                    <a:pt x="272161" y="25400"/>
                  </a:lnTo>
                  <a:lnTo>
                    <a:pt x="272161" y="50800"/>
                  </a:lnTo>
                  <a:cubicBezTo>
                    <a:pt x="149860" y="50800"/>
                    <a:pt x="50800" y="149860"/>
                    <a:pt x="50800" y="271907"/>
                  </a:cubicBezTo>
                  <a:close/>
                </a:path>
              </a:pathLst>
            </a:custGeom>
            <a:solidFill>
              <a:srgbClr val="EEECE1"/>
            </a:solidFill>
          </p:spPr>
          <p:txBody>
            <a:bodyPr/>
            <a:lstStyle/>
            <a:p>
              <a:endParaRPr lang="en-US"/>
            </a:p>
          </p:txBody>
        </p:sp>
      </p:grpSp>
      <p:grpSp>
        <p:nvGrpSpPr>
          <p:cNvPr id="32" name="Group 32"/>
          <p:cNvGrpSpPr/>
          <p:nvPr/>
        </p:nvGrpSpPr>
        <p:grpSpPr>
          <a:xfrm>
            <a:off x="9573425" y="5112807"/>
            <a:ext cx="1901495" cy="1778265"/>
            <a:chOff x="0" y="0"/>
            <a:chExt cx="2535326" cy="2371020"/>
          </a:xfrm>
        </p:grpSpPr>
        <p:sp>
          <p:nvSpPr>
            <p:cNvPr id="33" name="Freeform 33"/>
            <p:cNvSpPr/>
            <p:nvPr/>
          </p:nvSpPr>
          <p:spPr>
            <a:xfrm>
              <a:off x="0" y="0"/>
              <a:ext cx="2535326" cy="2371020"/>
            </a:xfrm>
            <a:custGeom>
              <a:avLst/>
              <a:gdLst/>
              <a:ahLst/>
              <a:cxnLst/>
              <a:rect l="l" t="t" r="r" b="b"/>
              <a:pathLst>
                <a:path w="2535326" h="2371020">
                  <a:moveTo>
                    <a:pt x="0" y="0"/>
                  </a:moveTo>
                  <a:lnTo>
                    <a:pt x="2535326" y="0"/>
                  </a:lnTo>
                  <a:lnTo>
                    <a:pt x="2535326" y="2371020"/>
                  </a:lnTo>
                  <a:lnTo>
                    <a:pt x="0" y="2371020"/>
                  </a:lnTo>
                  <a:close/>
                </a:path>
              </a:pathLst>
            </a:custGeom>
            <a:solidFill>
              <a:srgbClr val="000000">
                <a:alpha val="0"/>
              </a:srgbClr>
            </a:solidFill>
          </p:spPr>
          <p:txBody>
            <a:bodyPr/>
            <a:lstStyle/>
            <a:p>
              <a:endParaRPr lang="en-US"/>
            </a:p>
          </p:txBody>
        </p:sp>
        <p:sp>
          <p:nvSpPr>
            <p:cNvPr id="34" name="TextBox 34"/>
            <p:cNvSpPr txBox="1"/>
            <p:nvPr/>
          </p:nvSpPr>
          <p:spPr>
            <a:xfrm>
              <a:off x="0" y="-28575"/>
              <a:ext cx="2535326" cy="2399595"/>
            </a:xfrm>
            <a:prstGeom prst="rect">
              <a:avLst/>
            </a:prstGeom>
          </p:spPr>
          <p:txBody>
            <a:bodyPr lIns="0" tIns="0" rIns="0" bIns="0" rtlCol="0" anchor="ctr"/>
            <a:lstStyle/>
            <a:p>
              <a:pPr algn="ctr">
                <a:lnSpc>
                  <a:spcPts val="2916"/>
                </a:lnSpc>
              </a:pPr>
              <a:r>
                <a:rPr lang="en-US" sz="2700">
                  <a:solidFill>
                    <a:srgbClr val="FFFFFF"/>
                  </a:solidFill>
                  <a:latin typeface="Calibri (MS)"/>
                  <a:ea typeface="Calibri (MS)"/>
                  <a:cs typeface="Calibri (MS)"/>
                  <a:sym typeface="Calibri (MS)"/>
                </a:rPr>
                <a:t>Data</a:t>
              </a:r>
            </a:p>
            <a:p>
              <a:pPr algn="ctr">
                <a:lnSpc>
                  <a:spcPts val="2916"/>
                </a:lnSpc>
              </a:pPr>
              <a:r>
                <a:rPr lang="en-US" sz="2700">
                  <a:solidFill>
                    <a:srgbClr val="FFFFFF"/>
                  </a:solidFill>
                  <a:latin typeface="Calibri (MS)"/>
                  <a:ea typeface="Calibri (MS)"/>
                  <a:cs typeface="Calibri (MS)"/>
                  <a:sym typeface="Calibri (MS)"/>
                </a:rPr>
                <a:t>Mining</a:t>
              </a:r>
            </a:p>
          </p:txBody>
        </p:sp>
      </p:grpSp>
      <p:grpSp>
        <p:nvGrpSpPr>
          <p:cNvPr id="35" name="Group 35"/>
          <p:cNvGrpSpPr/>
          <p:nvPr/>
        </p:nvGrpSpPr>
        <p:grpSpPr>
          <a:xfrm>
            <a:off x="11707178" y="5757453"/>
            <a:ext cx="417994" cy="488974"/>
            <a:chOff x="0" y="0"/>
            <a:chExt cx="557326" cy="651966"/>
          </a:xfrm>
        </p:grpSpPr>
        <p:sp>
          <p:nvSpPr>
            <p:cNvPr id="36" name="Freeform 36"/>
            <p:cNvSpPr/>
            <p:nvPr/>
          </p:nvSpPr>
          <p:spPr>
            <a:xfrm>
              <a:off x="0" y="0"/>
              <a:ext cx="557276" cy="652018"/>
            </a:xfrm>
            <a:custGeom>
              <a:avLst/>
              <a:gdLst/>
              <a:ahLst/>
              <a:cxnLst/>
              <a:rect l="l" t="t" r="r" b="b"/>
              <a:pathLst>
                <a:path w="557276" h="652018">
                  <a:moveTo>
                    <a:pt x="0" y="130429"/>
                  </a:moveTo>
                  <a:lnTo>
                    <a:pt x="278638" y="130429"/>
                  </a:lnTo>
                  <a:lnTo>
                    <a:pt x="278638" y="0"/>
                  </a:lnTo>
                  <a:lnTo>
                    <a:pt x="557276" y="326009"/>
                  </a:lnTo>
                  <a:lnTo>
                    <a:pt x="278638" y="652018"/>
                  </a:lnTo>
                  <a:lnTo>
                    <a:pt x="278638" y="521589"/>
                  </a:lnTo>
                  <a:lnTo>
                    <a:pt x="0" y="521589"/>
                  </a:lnTo>
                  <a:close/>
                </a:path>
              </a:pathLst>
            </a:custGeom>
            <a:solidFill>
              <a:srgbClr val="ABB1BF"/>
            </a:solidFill>
          </p:spPr>
          <p:txBody>
            <a:bodyPr/>
            <a:lstStyle/>
            <a:p>
              <a:endParaRPr lang="en-US"/>
            </a:p>
          </p:txBody>
        </p:sp>
      </p:grpSp>
      <p:grpSp>
        <p:nvGrpSpPr>
          <p:cNvPr id="37" name="Group 37"/>
          <p:cNvGrpSpPr/>
          <p:nvPr/>
        </p:nvGrpSpPr>
        <p:grpSpPr>
          <a:xfrm>
            <a:off x="12279630" y="5058668"/>
            <a:ext cx="2009773" cy="1886544"/>
            <a:chOff x="0" y="0"/>
            <a:chExt cx="2679698" cy="2515392"/>
          </a:xfrm>
        </p:grpSpPr>
        <p:sp>
          <p:nvSpPr>
            <p:cNvPr id="38" name="Freeform 38"/>
            <p:cNvSpPr/>
            <p:nvPr/>
          </p:nvSpPr>
          <p:spPr>
            <a:xfrm>
              <a:off x="25400" y="25400"/>
              <a:ext cx="2628900" cy="2464689"/>
            </a:xfrm>
            <a:custGeom>
              <a:avLst/>
              <a:gdLst/>
              <a:ahLst/>
              <a:cxnLst/>
              <a:rect l="l" t="t" r="r" b="b"/>
              <a:pathLst>
                <a:path w="2628900" h="2464689">
                  <a:moveTo>
                    <a:pt x="0" y="246507"/>
                  </a:moveTo>
                  <a:cubicBezTo>
                    <a:pt x="0" y="110363"/>
                    <a:pt x="110490" y="0"/>
                    <a:pt x="246761" y="0"/>
                  </a:cubicBezTo>
                  <a:lnTo>
                    <a:pt x="2382139" y="0"/>
                  </a:lnTo>
                  <a:cubicBezTo>
                    <a:pt x="2518410" y="0"/>
                    <a:pt x="2628900" y="110363"/>
                    <a:pt x="2628900" y="246507"/>
                  </a:cubicBezTo>
                  <a:lnTo>
                    <a:pt x="2628900" y="2218182"/>
                  </a:lnTo>
                  <a:cubicBezTo>
                    <a:pt x="2628900" y="2354326"/>
                    <a:pt x="2518410" y="2464689"/>
                    <a:pt x="2382139" y="2464689"/>
                  </a:cubicBezTo>
                  <a:lnTo>
                    <a:pt x="246761" y="2464689"/>
                  </a:lnTo>
                  <a:cubicBezTo>
                    <a:pt x="110490" y="2464562"/>
                    <a:pt x="0" y="2354199"/>
                    <a:pt x="0" y="2218182"/>
                  </a:cubicBezTo>
                  <a:close/>
                </a:path>
              </a:pathLst>
            </a:custGeom>
            <a:solidFill>
              <a:srgbClr val="1F497D"/>
            </a:solidFill>
          </p:spPr>
          <p:txBody>
            <a:bodyPr/>
            <a:lstStyle/>
            <a:p>
              <a:endParaRPr lang="en-US"/>
            </a:p>
          </p:txBody>
        </p:sp>
        <p:sp>
          <p:nvSpPr>
            <p:cNvPr id="39" name="Freeform 39"/>
            <p:cNvSpPr/>
            <p:nvPr/>
          </p:nvSpPr>
          <p:spPr>
            <a:xfrm>
              <a:off x="0" y="0"/>
              <a:ext cx="2679700" cy="2515489"/>
            </a:xfrm>
            <a:custGeom>
              <a:avLst/>
              <a:gdLst/>
              <a:ahLst/>
              <a:cxnLst/>
              <a:rect l="l" t="t" r="r" b="b"/>
              <a:pathLst>
                <a:path w="2679700" h="2515489">
                  <a:moveTo>
                    <a:pt x="0" y="271907"/>
                  </a:moveTo>
                  <a:cubicBezTo>
                    <a:pt x="0" y="121666"/>
                    <a:pt x="121920" y="0"/>
                    <a:pt x="272161" y="0"/>
                  </a:cubicBezTo>
                  <a:lnTo>
                    <a:pt x="2407539" y="0"/>
                  </a:lnTo>
                  <a:lnTo>
                    <a:pt x="2407539" y="25400"/>
                  </a:lnTo>
                  <a:lnTo>
                    <a:pt x="2407539" y="0"/>
                  </a:lnTo>
                  <a:cubicBezTo>
                    <a:pt x="2557780" y="0"/>
                    <a:pt x="2679700" y="121666"/>
                    <a:pt x="2679700" y="271907"/>
                  </a:cubicBezTo>
                  <a:lnTo>
                    <a:pt x="2654300" y="271907"/>
                  </a:lnTo>
                  <a:lnTo>
                    <a:pt x="2679700" y="271907"/>
                  </a:lnTo>
                  <a:lnTo>
                    <a:pt x="2679700" y="2243582"/>
                  </a:lnTo>
                  <a:lnTo>
                    <a:pt x="2654300" y="2243582"/>
                  </a:lnTo>
                  <a:lnTo>
                    <a:pt x="2679700" y="2243582"/>
                  </a:lnTo>
                  <a:cubicBezTo>
                    <a:pt x="2679700" y="2393696"/>
                    <a:pt x="2557780" y="2515489"/>
                    <a:pt x="2407539" y="2515489"/>
                  </a:cubicBezTo>
                  <a:lnTo>
                    <a:pt x="2407539" y="2490089"/>
                  </a:lnTo>
                  <a:lnTo>
                    <a:pt x="2407539" y="2515489"/>
                  </a:lnTo>
                  <a:lnTo>
                    <a:pt x="272161" y="2515489"/>
                  </a:lnTo>
                  <a:lnTo>
                    <a:pt x="272161" y="2490089"/>
                  </a:lnTo>
                  <a:lnTo>
                    <a:pt x="272161" y="2515489"/>
                  </a:lnTo>
                  <a:cubicBezTo>
                    <a:pt x="121920" y="2515362"/>
                    <a:pt x="0" y="2393696"/>
                    <a:pt x="0" y="2243582"/>
                  </a:cubicBezTo>
                  <a:lnTo>
                    <a:pt x="0" y="271907"/>
                  </a:lnTo>
                  <a:lnTo>
                    <a:pt x="25400" y="271907"/>
                  </a:lnTo>
                  <a:lnTo>
                    <a:pt x="0" y="271907"/>
                  </a:lnTo>
                  <a:moveTo>
                    <a:pt x="50800" y="271907"/>
                  </a:moveTo>
                  <a:lnTo>
                    <a:pt x="50800" y="2243582"/>
                  </a:lnTo>
                  <a:lnTo>
                    <a:pt x="25400" y="2243582"/>
                  </a:lnTo>
                  <a:lnTo>
                    <a:pt x="50800" y="2243582"/>
                  </a:lnTo>
                  <a:cubicBezTo>
                    <a:pt x="50800" y="2365629"/>
                    <a:pt x="149860" y="2464689"/>
                    <a:pt x="272161" y="2464689"/>
                  </a:cubicBezTo>
                  <a:lnTo>
                    <a:pt x="2407539" y="2464689"/>
                  </a:lnTo>
                  <a:cubicBezTo>
                    <a:pt x="2529840" y="2464689"/>
                    <a:pt x="2628900" y="2365629"/>
                    <a:pt x="2628900" y="2243582"/>
                  </a:cubicBezTo>
                  <a:lnTo>
                    <a:pt x="2628900" y="271907"/>
                  </a:lnTo>
                  <a:cubicBezTo>
                    <a:pt x="2628900" y="149860"/>
                    <a:pt x="2529840" y="50800"/>
                    <a:pt x="2407539" y="50800"/>
                  </a:cubicBezTo>
                  <a:lnTo>
                    <a:pt x="272161" y="50800"/>
                  </a:lnTo>
                  <a:lnTo>
                    <a:pt x="272161" y="25400"/>
                  </a:lnTo>
                  <a:lnTo>
                    <a:pt x="272161" y="50800"/>
                  </a:lnTo>
                  <a:cubicBezTo>
                    <a:pt x="149860" y="50800"/>
                    <a:pt x="50800" y="149860"/>
                    <a:pt x="50800" y="271907"/>
                  </a:cubicBezTo>
                  <a:close/>
                </a:path>
              </a:pathLst>
            </a:custGeom>
            <a:solidFill>
              <a:srgbClr val="EEECE1"/>
            </a:solidFill>
          </p:spPr>
          <p:txBody>
            <a:bodyPr/>
            <a:lstStyle/>
            <a:p>
              <a:endParaRPr lang="en-US"/>
            </a:p>
          </p:txBody>
        </p:sp>
      </p:grpSp>
      <p:grpSp>
        <p:nvGrpSpPr>
          <p:cNvPr id="40" name="Group 40"/>
          <p:cNvGrpSpPr/>
          <p:nvPr/>
        </p:nvGrpSpPr>
        <p:grpSpPr>
          <a:xfrm>
            <a:off x="12333770" y="5112807"/>
            <a:ext cx="1901495" cy="1778265"/>
            <a:chOff x="0" y="0"/>
            <a:chExt cx="2535326" cy="2371020"/>
          </a:xfrm>
        </p:grpSpPr>
        <p:sp>
          <p:nvSpPr>
            <p:cNvPr id="41" name="Freeform 41"/>
            <p:cNvSpPr/>
            <p:nvPr/>
          </p:nvSpPr>
          <p:spPr>
            <a:xfrm>
              <a:off x="0" y="0"/>
              <a:ext cx="2535326" cy="2371020"/>
            </a:xfrm>
            <a:custGeom>
              <a:avLst/>
              <a:gdLst/>
              <a:ahLst/>
              <a:cxnLst/>
              <a:rect l="l" t="t" r="r" b="b"/>
              <a:pathLst>
                <a:path w="2535326" h="2371020">
                  <a:moveTo>
                    <a:pt x="0" y="0"/>
                  </a:moveTo>
                  <a:lnTo>
                    <a:pt x="2535326" y="0"/>
                  </a:lnTo>
                  <a:lnTo>
                    <a:pt x="2535326" y="2371020"/>
                  </a:lnTo>
                  <a:lnTo>
                    <a:pt x="0" y="2371020"/>
                  </a:lnTo>
                  <a:close/>
                </a:path>
              </a:pathLst>
            </a:custGeom>
            <a:solidFill>
              <a:srgbClr val="000000">
                <a:alpha val="0"/>
              </a:srgbClr>
            </a:solidFill>
          </p:spPr>
          <p:txBody>
            <a:bodyPr/>
            <a:lstStyle/>
            <a:p>
              <a:endParaRPr lang="en-US"/>
            </a:p>
          </p:txBody>
        </p:sp>
        <p:sp>
          <p:nvSpPr>
            <p:cNvPr id="42" name="TextBox 42"/>
            <p:cNvSpPr txBox="1"/>
            <p:nvPr/>
          </p:nvSpPr>
          <p:spPr>
            <a:xfrm>
              <a:off x="0" y="-28575"/>
              <a:ext cx="2535326" cy="2399595"/>
            </a:xfrm>
            <a:prstGeom prst="rect">
              <a:avLst/>
            </a:prstGeom>
          </p:spPr>
          <p:txBody>
            <a:bodyPr lIns="0" tIns="0" rIns="0" bIns="0" rtlCol="0" anchor="ctr"/>
            <a:lstStyle/>
            <a:p>
              <a:pPr algn="ctr">
                <a:lnSpc>
                  <a:spcPts val="2916"/>
                </a:lnSpc>
              </a:pPr>
              <a:r>
                <a:rPr lang="en-US" sz="2700">
                  <a:solidFill>
                    <a:srgbClr val="FFFFFF"/>
                  </a:solidFill>
                  <a:latin typeface="Calibri (MS)"/>
                  <a:ea typeface="Calibri (MS)"/>
                  <a:cs typeface="Calibri (MS)"/>
                  <a:sym typeface="Calibri (MS)"/>
                </a:rPr>
                <a:t>Ensembling</a:t>
              </a:r>
            </a:p>
          </p:txBody>
        </p:sp>
      </p:grpSp>
      <p:grpSp>
        <p:nvGrpSpPr>
          <p:cNvPr id="43" name="Group 43"/>
          <p:cNvGrpSpPr/>
          <p:nvPr/>
        </p:nvGrpSpPr>
        <p:grpSpPr>
          <a:xfrm>
            <a:off x="14467521" y="5757453"/>
            <a:ext cx="417994" cy="488974"/>
            <a:chOff x="0" y="0"/>
            <a:chExt cx="557326" cy="651966"/>
          </a:xfrm>
        </p:grpSpPr>
        <p:sp>
          <p:nvSpPr>
            <p:cNvPr id="44" name="Freeform 44"/>
            <p:cNvSpPr/>
            <p:nvPr/>
          </p:nvSpPr>
          <p:spPr>
            <a:xfrm>
              <a:off x="0" y="0"/>
              <a:ext cx="557276" cy="652018"/>
            </a:xfrm>
            <a:custGeom>
              <a:avLst/>
              <a:gdLst/>
              <a:ahLst/>
              <a:cxnLst/>
              <a:rect l="l" t="t" r="r" b="b"/>
              <a:pathLst>
                <a:path w="557276" h="652018">
                  <a:moveTo>
                    <a:pt x="0" y="130429"/>
                  </a:moveTo>
                  <a:lnTo>
                    <a:pt x="278638" y="130429"/>
                  </a:lnTo>
                  <a:lnTo>
                    <a:pt x="278638" y="0"/>
                  </a:lnTo>
                  <a:lnTo>
                    <a:pt x="557276" y="326009"/>
                  </a:lnTo>
                  <a:lnTo>
                    <a:pt x="278638" y="652018"/>
                  </a:lnTo>
                  <a:lnTo>
                    <a:pt x="278638" y="521589"/>
                  </a:lnTo>
                  <a:lnTo>
                    <a:pt x="0" y="521589"/>
                  </a:lnTo>
                  <a:close/>
                </a:path>
              </a:pathLst>
            </a:custGeom>
            <a:solidFill>
              <a:srgbClr val="ABB1BF"/>
            </a:solidFill>
          </p:spPr>
          <p:txBody>
            <a:bodyPr/>
            <a:lstStyle/>
            <a:p>
              <a:endParaRPr lang="en-US"/>
            </a:p>
          </p:txBody>
        </p:sp>
      </p:grpSp>
      <p:grpSp>
        <p:nvGrpSpPr>
          <p:cNvPr id="45" name="Group 45"/>
          <p:cNvGrpSpPr/>
          <p:nvPr/>
        </p:nvGrpSpPr>
        <p:grpSpPr>
          <a:xfrm>
            <a:off x="15039974" y="5058668"/>
            <a:ext cx="2009773" cy="1886544"/>
            <a:chOff x="0" y="0"/>
            <a:chExt cx="2679698" cy="2515392"/>
          </a:xfrm>
        </p:grpSpPr>
        <p:sp>
          <p:nvSpPr>
            <p:cNvPr id="46" name="Freeform 46"/>
            <p:cNvSpPr/>
            <p:nvPr/>
          </p:nvSpPr>
          <p:spPr>
            <a:xfrm>
              <a:off x="25400" y="25400"/>
              <a:ext cx="2628900" cy="2464689"/>
            </a:xfrm>
            <a:custGeom>
              <a:avLst/>
              <a:gdLst/>
              <a:ahLst/>
              <a:cxnLst/>
              <a:rect l="l" t="t" r="r" b="b"/>
              <a:pathLst>
                <a:path w="2628900" h="2464689">
                  <a:moveTo>
                    <a:pt x="0" y="246507"/>
                  </a:moveTo>
                  <a:cubicBezTo>
                    <a:pt x="0" y="110363"/>
                    <a:pt x="110490" y="0"/>
                    <a:pt x="246761" y="0"/>
                  </a:cubicBezTo>
                  <a:lnTo>
                    <a:pt x="2382139" y="0"/>
                  </a:lnTo>
                  <a:cubicBezTo>
                    <a:pt x="2518410" y="0"/>
                    <a:pt x="2628900" y="110363"/>
                    <a:pt x="2628900" y="246507"/>
                  </a:cubicBezTo>
                  <a:lnTo>
                    <a:pt x="2628900" y="2218182"/>
                  </a:lnTo>
                  <a:cubicBezTo>
                    <a:pt x="2628900" y="2354326"/>
                    <a:pt x="2518410" y="2464689"/>
                    <a:pt x="2382139" y="2464689"/>
                  </a:cubicBezTo>
                  <a:lnTo>
                    <a:pt x="246761" y="2464689"/>
                  </a:lnTo>
                  <a:cubicBezTo>
                    <a:pt x="110490" y="2464562"/>
                    <a:pt x="0" y="2354199"/>
                    <a:pt x="0" y="2218182"/>
                  </a:cubicBezTo>
                  <a:close/>
                </a:path>
              </a:pathLst>
            </a:custGeom>
            <a:solidFill>
              <a:srgbClr val="1F497D"/>
            </a:solidFill>
          </p:spPr>
          <p:txBody>
            <a:bodyPr/>
            <a:lstStyle/>
            <a:p>
              <a:endParaRPr lang="en-US"/>
            </a:p>
          </p:txBody>
        </p:sp>
        <p:sp>
          <p:nvSpPr>
            <p:cNvPr id="47" name="Freeform 47"/>
            <p:cNvSpPr/>
            <p:nvPr/>
          </p:nvSpPr>
          <p:spPr>
            <a:xfrm>
              <a:off x="0" y="0"/>
              <a:ext cx="2679700" cy="2515489"/>
            </a:xfrm>
            <a:custGeom>
              <a:avLst/>
              <a:gdLst/>
              <a:ahLst/>
              <a:cxnLst/>
              <a:rect l="l" t="t" r="r" b="b"/>
              <a:pathLst>
                <a:path w="2679700" h="2515489">
                  <a:moveTo>
                    <a:pt x="0" y="271907"/>
                  </a:moveTo>
                  <a:cubicBezTo>
                    <a:pt x="0" y="121666"/>
                    <a:pt x="121920" y="0"/>
                    <a:pt x="272161" y="0"/>
                  </a:cubicBezTo>
                  <a:lnTo>
                    <a:pt x="2407539" y="0"/>
                  </a:lnTo>
                  <a:lnTo>
                    <a:pt x="2407539" y="25400"/>
                  </a:lnTo>
                  <a:lnTo>
                    <a:pt x="2407539" y="0"/>
                  </a:lnTo>
                  <a:cubicBezTo>
                    <a:pt x="2557780" y="0"/>
                    <a:pt x="2679700" y="121666"/>
                    <a:pt x="2679700" y="271907"/>
                  </a:cubicBezTo>
                  <a:lnTo>
                    <a:pt x="2654300" y="271907"/>
                  </a:lnTo>
                  <a:lnTo>
                    <a:pt x="2679700" y="271907"/>
                  </a:lnTo>
                  <a:lnTo>
                    <a:pt x="2679700" y="2243582"/>
                  </a:lnTo>
                  <a:lnTo>
                    <a:pt x="2654300" y="2243582"/>
                  </a:lnTo>
                  <a:lnTo>
                    <a:pt x="2679700" y="2243582"/>
                  </a:lnTo>
                  <a:cubicBezTo>
                    <a:pt x="2679700" y="2393696"/>
                    <a:pt x="2557780" y="2515489"/>
                    <a:pt x="2407539" y="2515489"/>
                  </a:cubicBezTo>
                  <a:lnTo>
                    <a:pt x="2407539" y="2490089"/>
                  </a:lnTo>
                  <a:lnTo>
                    <a:pt x="2407539" y="2515489"/>
                  </a:lnTo>
                  <a:lnTo>
                    <a:pt x="272161" y="2515489"/>
                  </a:lnTo>
                  <a:lnTo>
                    <a:pt x="272161" y="2490089"/>
                  </a:lnTo>
                  <a:lnTo>
                    <a:pt x="272161" y="2515489"/>
                  </a:lnTo>
                  <a:cubicBezTo>
                    <a:pt x="121920" y="2515362"/>
                    <a:pt x="0" y="2393696"/>
                    <a:pt x="0" y="2243582"/>
                  </a:cubicBezTo>
                  <a:lnTo>
                    <a:pt x="0" y="271907"/>
                  </a:lnTo>
                  <a:lnTo>
                    <a:pt x="25400" y="271907"/>
                  </a:lnTo>
                  <a:lnTo>
                    <a:pt x="0" y="271907"/>
                  </a:lnTo>
                  <a:moveTo>
                    <a:pt x="50800" y="271907"/>
                  </a:moveTo>
                  <a:lnTo>
                    <a:pt x="50800" y="2243582"/>
                  </a:lnTo>
                  <a:lnTo>
                    <a:pt x="25400" y="2243582"/>
                  </a:lnTo>
                  <a:lnTo>
                    <a:pt x="50800" y="2243582"/>
                  </a:lnTo>
                  <a:cubicBezTo>
                    <a:pt x="50800" y="2365629"/>
                    <a:pt x="149860" y="2464689"/>
                    <a:pt x="272161" y="2464689"/>
                  </a:cubicBezTo>
                  <a:lnTo>
                    <a:pt x="2407539" y="2464689"/>
                  </a:lnTo>
                  <a:cubicBezTo>
                    <a:pt x="2529840" y="2464689"/>
                    <a:pt x="2628900" y="2365629"/>
                    <a:pt x="2628900" y="2243582"/>
                  </a:cubicBezTo>
                  <a:lnTo>
                    <a:pt x="2628900" y="271907"/>
                  </a:lnTo>
                  <a:cubicBezTo>
                    <a:pt x="2628900" y="149860"/>
                    <a:pt x="2529840" y="50800"/>
                    <a:pt x="2407539" y="50800"/>
                  </a:cubicBezTo>
                  <a:lnTo>
                    <a:pt x="272161" y="50800"/>
                  </a:lnTo>
                  <a:lnTo>
                    <a:pt x="272161" y="25400"/>
                  </a:lnTo>
                  <a:lnTo>
                    <a:pt x="272161" y="50800"/>
                  </a:lnTo>
                  <a:cubicBezTo>
                    <a:pt x="149860" y="50800"/>
                    <a:pt x="50800" y="149860"/>
                    <a:pt x="50800" y="271907"/>
                  </a:cubicBezTo>
                  <a:close/>
                </a:path>
              </a:pathLst>
            </a:custGeom>
            <a:solidFill>
              <a:srgbClr val="EEECE1"/>
            </a:solidFill>
          </p:spPr>
          <p:txBody>
            <a:bodyPr/>
            <a:lstStyle/>
            <a:p>
              <a:endParaRPr lang="en-US"/>
            </a:p>
          </p:txBody>
        </p:sp>
      </p:grpSp>
      <p:grpSp>
        <p:nvGrpSpPr>
          <p:cNvPr id="48" name="Group 48"/>
          <p:cNvGrpSpPr/>
          <p:nvPr/>
        </p:nvGrpSpPr>
        <p:grpSpPr>
          <a:xfrm>
            <a:off x="15094113" y="5112807"/>
            <a:ext cx="1901495" cy="1778265"/>
            <a:chOff x="0" y="0"/>
            <a:chExt cx="2535326" cy="2371020"/>
          </a:xfrm>
        </p:grpSpPr>
        <p:sp>
          <p:nvSpPr>
            <p:cNvPr id="49" name="Freeform 49"/>
            <p:cNvSpPr/>
            <p:nvPr/>
          </p:nvSpPr>
          <p:spPr>
            <a:xfrm>
              <a:off x="0" y="0"/>
              <a:ext cx="2535326" cy="2371020"/>
            </a:xfrm>
            <a:custGeom>
              <a:avLst/>
              <a:gdLst/>
              <a:ahLst/>
              <a:cxnLst/>
              <a:rect l="l" t="t" r="r" b="b"/>
              <a:pathLst>
                <a:path w="2535326" h="2371020">
                  <a:moveTo>
                    <a:pt x="0" y="0"/>
                  </a:moveTo>
                  <a:lnTo>
                    <a:pt x="2535326" y="0"/>
                  </a:lnTo>
                  <a:lnTo>
                    <a:pt x="2535326" y="2371020"/>
                  </a:lnTo>
                  <a:lnTo>
                    <a:pt x="0" y="2371020"/>
                  </a:lnTo>
                  <a:close/>
                </a:path>
              </a:pathLst>
            </a:custGeom>
            <a:solidFill>
              <a:srgbClr val="000000">
                <a:alpha val="0"/>
              </a:srgbClr>
            </a:solidFill>
          </p:spPr>
          <p:txBody>
            <a:bodyPr/>
            <a:lstStyle/>
            <a:p>
              <a:endParaRPr lang="en-US"/>
            </a:p>
          </p:txBody>
        </p:sp>
        <p:sp>
          <p:nvSpPr>
            <p:cNvPr id="50" name="TextBox 50"/>
            <p:cNvSpPr txBox="1"/>
            <p:nvPr/>
          </p:nvSpPr>
          <p:spPr>
            <a:xfrm>
              <a:off x="0" y="-28575"/>
              <a:ext cx="2535326" cy="2399595"/>
            </a:xfrm>
            <a:prstGeom prst="rect">
              <a:avLst/>
            </a:prstGeom>
          </p:spPr>
          <p:txBody>
            <a:bodyPr lIns="0" tIns="0" rIns="0" bIns="0" rtlCol="0" anchor="ctr"/>
            <a:lstStyle/>
            <a:p>
              <a:pPr algn="ctr">
                <a:lnSpc>
                  <a:spcPts val="2916"/>
                </a:lnSpc>
              </a:pPr>
              <a:r>
                <a:rPr lang="en-US" sz="2700">
                  <a:solidFill>
                    <a:srgbClr val="FFFFFF"/>
                  </a:solidFill>
                  <a:latin typeface="Calibri (MS)"/>
                  <a:ea typeface="Calibri (MS)"/>
                  <a:cs typeface="Calibri (MS)"/>
                  <a:sym typeface="Calibri (MS)"/>
                </a:rPr>
                <a:t>Results &amp; Conclusions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7300" y="835492"/>
            <a:ext cx="15773400" cy="1700540"/>
            <a:chOff x="0" y="0"/>
            <a:chExt cx="21031200" cy="2267386"/>
          </a:xfrm>
        </p:grpSpPr>
        <p:sp>
          <p:nvSpPr>
            <p:cNvPr id="3" name="Freeform 3"/>
            <p:cNvSpPr/>
            <p:nvPr/>
          </p:nvSpPr>
          <p:spPr>
            <a:xfrm>
              <a:off x="0" y="0"/>
              <a:ext cx="21031200" cy="2267386"/>
            </a:xfrm>
            <a:custGeom>
              <a:avLst/>
              <a:gdLst/>
              <a:ahLst/>
              <a:cxnLst/>
              <a:rect l="l" t="t" r="r" b="b"/>
              <a:pathLst>
                <a:path w="21031200" h="2267386">
                  <a:moveTo>
                    <a:pt x="0" y="0"/>
                  </a:moveTo>
                  <a:lnTo>
                    <a:pt x="21031200" y="0"/>
                  </a:lnTo>
                  <a:lnTo>
                    <a:pt x="21031200" y="2267386"/>
                  </a:lnTo>
                  <a:lnTo>
                    <a:pt x="0" y="2267386"/>
                  </a:lnTo>
                  <a:close/>
                </a:path>
              </a:pathLst>
            </a:custGeom>
            <a:solidFill>
              <a:srgbClr val="000000">
                <a:alpha val="0"/>
              </a:srgbClr>
            </a:solidFill>
          </p:spPr>
          <p:txBody>
            <a:bodyPr/>
            <a:lstStyle/>
            <a:p>
              <a:endParaRPr lang="en-US"/>
            </a:p>
          </p:txBody>
        </p:sp>
        <p:sp>
          <p:nvSpPr>
            <p:cNvPr id="4" name="TextBox 4"/>
            <p:cNvSpPr txBox="1"/>
            <p:nvPr/>
          </p:nvSpPr>
          <p:spPr>
            <a:xfrm>
              <a:off x="0" y="-161925"/>
              <a:ext cx="21031200" cy="2429311"/>
            </a:xfrm>
            <a:prstGeom prst="rect">
              <a:avLst/>
            </a:prstGeom>
          </p:spPr>
          <p:txBody>
            <a:bodyPr lIns="0" tIns="0" rIns="0" bIns="0" rtlCol="0" anchor="ctr"/>
            <a:lstStyle/>
            <a:p>
              <a:pPr algn="ctr">
                <a:lnSpc>
                  <a:spcPts val="9360"/>
                </a:lnSpc>
              </a:pPr>
              <a:r>
                <a:rPr lang="en-US" sz="7800">
                  <a:solidFill>
                    <a:srgbClr val="000000"/>
                  </a:solidFill>
                  <a:latin typeface="Calibri (MS)"/>
                  <a:ea typeface="Calibri (MS)"/>
                  <a:cs typeface="Calibri (MS)"/>
                  <a:sym typeface="Calibri (MS)"/>
                </a:rPr>
                <a:t>Project Overview</a:t>
              </a:r>
            </a:p>
          </p:txBody>
        </p:sp>
      </p:grpSp>
      <p:grpSp>
        <p:nvGrpSpPr>
          <p:cNvPr id="5" name="Group 5"/>
          <p:cNvGrpSpPr/>
          <p:nvPr/>
        </p:nvGrpSpPr>
        <p:grpSpPr>
          <a:xfrm>
            <a:off x="2275875" y="3605690"/>
            <a:ext cx="2830780" cy="2830780"/>
            <a:chOff x="0" y="0"/>
            <a:chExt cx="3774374" cy="3774374"/>
          </a:xfrm>
        </p:grpSpPr>
        <p:sp>
          <p:nvSpPr>
            <p:cNvPr id="6" name="Freeform 6"/>
            <p:cNvSpPr/>
            <p:nvPr/>
          </p:nvSpPr>
          <p:spPr>
            <a:xfrm>
              <a:off x="0" y="0"/>
              <a:ext cx="3774440" cy="3774440"/>
            </a:xfrm>
            <a:custGeom>
              <a:avLst/>
              <a:gdLst/>
              <a:ahLst/>
              <a:cxnLst/>
              <a:rect l="l" t="t" r="r" b="b"/>
              <a:pathLst>
                <a:path w="3774440" h="3774440">
                  <a:moveTo>
                    <a:pt x="0" y="1887220"/>
                  </a:moveTo>
                  <a:cubicBezTo>
                    <a:pt x="0" y="844931"/>
                    <a:pt x="844931" y="0"/>
                    <a:pt x="1887220" y="0"/>
                  </a:cubicBezTo>
                  <a:cubicBezTo>
                    <a:pt x="2929509" y="0"/>
                    <a:pt x="3774440" y="844931"/>
                    <a:pt x="3774440" y="1887220"/>
                  </a:cubicBezTo>
                  <a:cubicBezTo>
                    <a:pt x="3774440" y="2929509"/>
                    <a:pt x="2929509" y="3774440"/>
                    <a:pt x="1887220" y="3774440"/>
                  </a:cubicBezTo>
                  <a:cubicBezTo>
                    <a:pt x="844931" y="3774440"/>
                    <a:pt x="0" y="2929509"/>
                    <a:pt x="0" y="1887220"/>
                  </a:cubicBezTo>
                  <a:close/>
                </a:path>
              </a:pathLst>
            </a:custGeom>
            <a:solidFill>
              <a:srgbClr val="9BBB59"/>
            </a:solidFill>
          </p:spPr>
          <p:txBody>
            <a:bodyPr/>
            <a:lstStyle/>
            <a:p>
              <a:endParaRPr lang="en-US"/>
            </a:p>
          </p:txBody>
        </p:sp>
      </p:grpSp>
      <p:sp>
        <p:nvSpPr>
          <p:cNvPr id="7" name="Freeform 7"/>
          <p:cNvSpPr/>
          <p:nvPr/>
        </p:nvSpPr>
        <p:spPr>
          <a:xfrm>
            <a:off x="2879155" y="4208972"/>
            <a:ext cx="1624218" cy="1624218"/>
          </a:xfrm>
          <a:custGeom>
            <a:avLst/>
            <a:gdLst/>
            <a:ahLst/>
            <a:cxnLst/>
            <a:rect l="l" t="t" r="r" b="b"/>
            <a:pathLst>
              <a:path w="1624218" h="1624218">
                <a:moveTo>
                  <a:pt x="0" y="0"/>
                </a:moveTo>
                <a:lnTo>
                  <a:pt x="1624219" y="0"/>
                </a:lnTo>
                <a:lnTo>
                  <a:pt x="1624219" y="1624218"/>
                </a:lnTo>
                <a:lnTo>
                  <a:pt x="0" y="16242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363808" y="7253897"/>
            <a:ext cx="4654912" cy="1151438"/>
          </a:xfrm>
          <a:prstGeom prst="rect">
            <a:avLst/>
          </a:prstGeom>
        </p:spPr>
        <p:txBody>
          <a:bodyPr lIns="0" tIns="0" rIns="0" bIns="0" rtlCol="0" anchor="t">
            <a:spAutoFit/>
          </a:bodyPr>
          <a:lstStyle/>
          <a:p>
            <a:pPr algn="ctr">
              <a:lnSpc>
                <a:spcPts val="2700"/>
              </a:lnSpc>
            </a:pPr>
            <a:r>
              <a:rPr lang="en-US" sz="2250">
                <a:solidFill>
                  <a:srgbClr val="000000"/>
                </a:solidFill>
                <a:latin typeface="Calibri (MS)"/>
                <a:ea typeface="Calibri (MS)"/>
                <a:cs typeface="Calibri (MS)"/>
                <a:sym typeface="Calibri (MS)"/>
              </a:rPr>
              <a:t>Goal: Predict survival on the Titanic using machine learning.</a:t>
            </a:r>
          </a:p>
        </p:txBody>
      </p:sp>
      <p:grpSp>
        <p:nvGrpSpPr>
          <p:cNvPr id="9" name="Group 9"/>
          <p:cNvGrpSpPr/>
          <p:nvPr/>
        </p:nvGrpSpPr>
        <p:grpSpPr>
          <a:xfrm>
            <a:off x="7728609" y="3605690"/>
            <a:ext cx="2830780" cy="2830780"/>
            <a:chOff x="0" y="0"/>
            <a:chExt cx="3774374" cy="3774374"/>
          </a:xfrm>
        </p:grpSpPr>
        <p:sp>
          <p:nvSpPr>
            <p:cNvPr id="10" name="Freeform 10"/>
            <p:cNvSpPr/>
            <p:nvPr/>
          </p:nvSpPr>
          <p:spPr>
            <a:xfrm>
              <a:off x="0" y="0"/>
              <a:ext cx="3774440" cy="3774440"/>
            </a:xfrm>
            <a:custGeom>
              <a:avLst/>
              <a:gdLst/>
              <a:ahLst/>
              <a:cxnLst/>
              <a:rect l="l" t="t" r="r" b="b"/>
              <a:pathLst>
                <a:path w="3774440" h="3774440">
                  <a:moveTo>
                    <a:pt x="0" y="1887220"/>
                  </a:moveTo>
                  <a:cubicBezTo>
                    <a:pt x="0" y="844931"/>
                    <a:pt x="844931" y="0"/>
                    <a:pt x="1887220" y="0"/>
                  </a:cubicBezTo>
                  <a:cubicBezTo>
                    <a:pt x="2929509" y="0"/>
                    <a:pt x="3774440" y="844931"/>
                    <a:pt x="3774440" y="1887220"/>
                  </a:cubicBezTo>
                  <a:cubicBezTo>
                    <a:pt x="3774440" y="2929509"/>
                    <a:pt x="2929509" y="3774440"/>
                    <a:pt x="1887220" y="3774440"/>
                  </a:cubicBezTo>
                  <a:cubicBezTo>
                    <a:pt x="844931" y="3774440"/>
                    <a:pt x="0" y="2929509"/>
                    <a:pt x="0" y="1887220"/>
                  </a:cubicBezTo>
                  <a:close/>
                </a:path>
              </a:pathLst>
            </a:custGeom>
            <a:solidFill>
              <a:srgbClr val="9BBB59"/>
            </a:solidFill>
          </p:spPr>
          <p:txBody>
            <a:bodyPr/>
            <a:lstStyle/>
            <a:p>
              <a:endParaRPr lang="en-US"/>
            </a:p>
          </p:txBody>
        </p:sp>
      </p:grpSp>
      <p:sp>
        <p:nvSpPr>
          <p:cNvPr id="11" name="Freeform 11"/>
          <p:cNvSpPr/>
          <p:nvPr/>
        </p:nvSpPr>
        <p:spPr>
          <a:xfrm>
            <a:off x="8331890" y="4208972"/>
            <a:ext cx="1624218" cy="1624218"/>
          </a:xfrm>
          <a:custGeom>
            <a:avLst/>
            <a:gdLst/>
            <a:ahLst/>
            <a:cxnLst/>
            <a:rect l="l" t="t" r="r" b="b"/>
            <a:pathLst>
              <a:path w="1624218" h="1624218">
                <a:moveTo>
                  <a:pt x="0" y="0"/>
                </a:moveTo>
                <a:lnTo>
                  <a:pt x="1624218" y="0"/>
                </a:lnTo>
                <a:lnTo>
                  <a:pt x="1624218" y="1624218"/>
                </a:lnTo>
                <a:lnTo>
                  <a:pt x="0" y="16242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2" name="TextBox 12"/>
          <p:cNvSpPr txBox="1"/>
          <p:nvPr/>
        </p:nvSpPr>
        <p:spPr>
          <a:xfrm>
            <a:off x="6816544" y="7253897"/>
            <a:ext cx="4654912" cy="1151438"/>
          </a:xfrm>
          <a:prstGeom prst="rect">
            <a:avLst/>
          </a:prstGeom>
        </p:spPr>
        <p:txBody>
          <a:bodyPr lIns="0" tIns="0" rIns="0" bIns="0" rtlCol="0" anchor="t">
            <a:spAutoFit/>
          </a:bodyPr>
          <a:lstStyle/>
          <a:p>
            <a:pPr algn="ctr">
              <a:lnSpc>
                <a:spcPts val="2700"/>
              </a:lnSpc>
            </a:pPr>
            <a:r>
              <a:rPr lang="en-US" sz="2250">
                <a:solidFill>
                  <a:srgbClr val="000000"/>
                </a:solidFill>
                <a:latin typeface="Calibri (MS)"/>
                <a:ea typeface="Calibri (MS)"/>
                <a:cs typeface="Calibri (MS)"/>
                <a:sym typeface="Calibri (MS)"/>
              </a:rPr>
              <a:t>Dataset: Titanic passenger data (Kaggle)</a:t>
            </a:r>
          </a:p>
        </p:txBody>
      </p:sp>
      <p:grpSp>
        <p:nvGrpSpPr>
          <p:cNvPr id="13" name="Group 13"/>
          <p:cNvGrpSpPr/>
          <p:nvPr/>
        </p:nvGrpSpPr>
        <p:grpSpPr>
          <a:xfrm>
            <a:off x="13181343" y="3605690"/>
            <a:ext cx="2830780" cy="2830780"/>
            <a:chOff x="0" y="0"/>
            <a:chExt cx="3774374" cy="3774374"/>
          </a:xfrm>
        </p:grpSpPr>
        <p:sp>
          <p:nvSpPr>
            <p:cNvPr id="14" name="Freeform 14"/>
            <p:cNvSpPr/>
            <p:nvPr/>
          </p:nvSpPr>
          <p:spPr>
            <a:xfrm>
              <a:off x="0" y="0"/>
              <a:ext cx="3774440" cy="3774440"/>
            </a:xfrm>
            <a:custGeom>
              <a:avLst/>
              <a:gdLst/>
              <a:ahLst/>
              <a:cxnLst/>
              <a:rect l="l" t="t" r="r" b="b"/>
              <a:pathLst>
                <a:path w="3774440" h="3774440">
                  <a:moveTo>
                    <a:pt x="0" y="1887220"/>
                  </a:moveTo>
                  <a:cubicBezTo>
                    <a:pt x="0" y="844931"/>
                    <a:pt x="844931" y="0"/>
                    <a:pt x="1887220" y="0"/>
                  </a:cubicBezTo>
                  <a:cubicBezTo>
                    <a:pt x="2929509" y="0"/>
                    <a:pt x="3774440" y="844931"/>
                    <a:pt x="3774440" y="1887220"/>
                  </a:cubicBezTo>
                  <a:cubicBezTo>
                    <a:pt x="3774440" y="2929509"/>
                    <a:pt x="2929509" y="3774440"/>
                    <a:pt x="1887220" y="3774440"/>
                  </a:cubicBezTo>
                  <a:cubicBezTo>
                    <a:pt x="844931" y="3774440"/>
                    <a:pt x="0" y="2929509"/>
                    <a:pt x="0" y="1887220"/>
                  </a:cubicBezTo>
                  <a:close/>
                </a:path>
              </a:pathLst>
            </a:custGeom>
            <a:solidFill>
              <a:srgbClr val="9BBB59"/>
            </a:solidFill>
          </p:spPr>
          <p:txBody>
            <a:bodyPr/>
            <a:lstStyle/>
            <a:p>
              <a:endParaRPr lang="en-US"/>
            </a:p>
          </p:txBody>
        </p:sp>
      </p:grpSp>
      <p:sp>
        <p:nvSpPr>
          <p:cNvPr id="15" name="Freeform 15"/>
          <p:cNvSpPr/>
          <p:nvPr/>
        </p:nvSpPr>
        <p:spPr>
          <a:xfrm>
            <a:off x="13784625" y="4208972"/>
            <a:ext cx="1624218" cy="1624218"/>
          </a:xfrm>
          <a:custGeom>
            <a:avLst/>
            <a:gdLst/>
            <a:ahLst/>
            <a:cxnLst/>
            <a:rect l="l" t="t" r="r" b="b"/>
            <a:pathLst>
              <a:path w="1624218" h="1624218">
                <a:moveTo>
                  <a:pt x="0" y="0"/>
                </a:moveTo>
                <a:lnTo>
                  <a:pt x="1624218" y="0"/>
                </a:lnTo>
                <a:lnTo>
                  <a:pt x="1624218" y="1624218"/>
                </a:lnTo>
                <a:lnTo>
                  <a:pt x="0" y="16242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6" name="TextBox 16"/>
          <p:cNvSpPr txBox="1"/>
          <p:nvPr/>
        </p:nvSpPr>
        <p:spPr>
          <a:xfrm>
            <a:off x="12269278" y="7253897"/>
            <a:ext cx="4654912" cy="1151438"/>
          </a:xfrm>
          <a:prstGeom prst="rect">
            <a:avLst/>
          </a:prstGeom>
        </p:spPr>
        <p:txBody>
          <a:bodyPr lIns="0" tIns="0" rIns="0" bIns="0" rtlCol="0" anchor="t">
            <a:spAutoFit/>
          </a:bodyPr>
          <a:lstStyle/>
          <a:p>
            <a:pPr algn="ctr">
              <a:lnSpc>
                <a:spcPts val="2700"/>
              </a:lnSpc>
            </a:pPr>
            <a:r>
              <a:rPr lang="en-US" sz="2250">
                <a:solidFill>
                  <a:srgbClr val="000000"/>
                </a:solidFill>
                <a:latin typeface="Calibri (MS)"/>
                <a:ea typeface="Calibri (MS)"/>
                <a:cs typeface="Calibri (MS)"/>
                <a:sym typeface="Calibri (MS)"/>
              </a:rPr>
              <a:t>Process: EDA, feature engineering, modeling, and ensembling.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57300" y="835492"/>
            <a:ext cx="15773400" cy="1700540"/>
            <a:chOff x="0" y="0"/>
            <a:chExt cx="21031200" cy="2267386"/>
          </a:xfrm>
        </p:grpSpPr>
        <p:sp>
          <p:nvSpPr>
            <p:cNvPr id="3" name="Freeform 3"/>
            <p:cNvSpPr/>
            <p:nvPr/>
          </p:nvSpPr>
          <p:spPr>
            <a:xfrm>
              <a:off x="0" y="0"/>
              <a:ext cx="21031200" cy="2267386"/>
            </a:xfrm>
            <a:custGeom>
              <a:avLst/>
              <a:gdLst/>
              <a:ahLst/>
              <a:cxnLst/>
              <a:rect l="l" t="t" r="r" b="b"/>
              <a:pathLst>
                <a:path w="21031200" h="2267386">
                  <a:moveTo>
                    <a:pt x="0" y="0"/>
                  </a:moveTo>
                  <a:lnTo>
                    <a:pt x="21031200" y="0"/>
                  </a:lnTo>
                  <a:lnTo>
                    <a:pt x="21031200" y="2267386"/>
                  </a:lnTo>
                  <a:lnTo>
                    <a:pt x="0" y="2267386"/>
                  </a:lnTo>
                  <a:close/>
                </a:path>
              </a:pathLst>
            </a:custGeom>
            <a:solidFill>
              <a:srgbClr val="000000">
                <a:alpha val="0"/>
              </a:srgbClr>
            </a:solidFill>
          </p:spPr>
          <p:txBody>
            <a:bodyPr/>
            <a:lstStyle/>
            <a:p>
              <a:endParaRPr lang="en-US"/>
            </a:p>
          </p:txBody>
        </p:sp>
        <p:sp>
          <p:nvSpPr>
            <p:cNvPr id="4" name="TextBox 4"/>
            <p:cNvSpPr txBox="1"/>
            <p:nvPr/>
          </p:nvSpPr>
          <p:spPr>
            <a:xfrm>
              <a:off x="0" y="-161925"/>
              <a:ext cx="21031200" cy="2429311"/>
            </a:xfrm>
            <a:prstGeom prst="rect">
              <a:avLst/>
            </a:prstGeom>
          </p:spPr>
          <p:txBody>
            <a:bodyPr lIns="0" tIns="0" rIns="0" bIns="0" rtlCol="0" anchor="ctr"/>
            <a:lstStyle/>
            <a:p>
              <a:pPr algn="ctr">
                <a:lnSpc>
                  <a:spcPts val="9360"/>
                </a:lnSpc>
              </a:pPr>
              <a:r>
                <a:rPr lang="en-US" sz="7800">
                  <a:solidFill>
                    <a:srgbClr val="000000"/>
                  </a:solidFill>
                  <a:latin typeface="Calibri (MS)"/>
                  <a:ea typeface="Calibri (MS)"/>
                  <a:cs typeface="Calibri (MS)"/>
                  <a:sym typeface="Calibri (MS)"/>
                </a:rPr>
                <a:t>Exploratory Data Analysis (EDA)</a:t>
              </a:r>
            </a:p>
          </p:txBody>
        </p:sp>
      </p:grpSp>
      <p:sp>
        <p:nvSpPr>
          <p:cNvPr id="5" name="Freeform 5"/>
          <p:cNvSpPr/>
          <p:nvPr/>
        </p:nvSpPr>
        <p:spPr>
          <a:xfrm>
            <a:off x="3879000" y="3651329"/>
            <a:ext cx="2916000" cy="2916000"/>
          </a:xfrm>
          <a:custGeom>
            <a:avLst/>
            <a:gdLst/>
            <a:ahLst/>
            <a:cxnLst/>
            <a:rect l="l" t="t" r="r" b="b"/>
            <a:pathLst>
              <a:path w="2916000" h="2916000">
                <a:moveTo>
                  <a:pt x="0" y="0"/>
                </a:moveTo>
                <a:lnTo>
                  <a:pt x="2916000" y="0"/>
                </a:lnTo>
                <a:lnTo>
                  <a:pt x="2916000" y="2916000"/>
                </a:lnTo>
                <a:lnTo>
                  <a:pt x="0" y="2916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2089856" y="7198733"/>
            <a:ext cx="6494288" cy="1160963"/>
          </a:xfrm>
          <a:prstGeom prst="rect">
            <a:avLst/>
          </a:prstGeom>
        </p:spPr>
        <p:txBody>
          <a:bodyPr lIns="0" tIns="0" rIns="0" bIns="0" rtlCol="0" anchor="t">
            <a:spAutoFit/>
          </a:bodyPr>
          <a:lstStyle/>
          <a:p>
            <a:pPr algn="ctr">
              <a:lnSpc>
                <a:spcPts val="3779"/>
              </a:lnSpc>
            </a:pPr>
            <a:r>
              <a:rPr lang="en-US" sz="3150">
                <a:solidFill>
                  <a:srgbClr val="000000"/>
                </a:solidFill>
                <a:latin typeface="Calibri (MS)"/>
                <a:ea typeface="Calibri (MS)"/>
                <a:cs typeface="Calibri (MS)"/>
                <a:sym typeface="Calibri (MS)"/>
              </a:rPr>
              <a:t>Explored distributions and relationships between features and survival.</a:t>
            </a:r>
          </a:p>
        </p:txBody>
      </p:sp>
      <p:sp>
        <p:nvSpPr>
          <p:cNvPr id="7" name="Freeform 7"/>
          <p:cNvSpPr/>
          <p:nvPr/>
        </p:nvSpPr>
        <p:spPr>
          <a:xfrm>
            <a:off x="11493000" y="3651329"/>
            <a:ext cx="2916000" cy="2916000"/>
          </a:xfrm>
          <a:custGeom>
            <a:avLst/>
            <a:gdLst/>
            <a:ahLst/>
            <a:cxnLst/>
            <a:rect l="l" t="t" r="r" b="b"/>
            <a:pathLst>
              <a:path w="2916000" h="2916000">
                <a:moveTo>
                  <a:pt x="0" y="0"/>
                </a:moveTo>
                <a:lnTo>
                  <a:pt x="2916000" y="0"/>
                </a:lnTo>
                <a:lnTo>
                  <a:pt x="2916000" y="2916000"/>
                </a:lnTo>
                <a:lnTo>
                  <a:pt x="0" y="29160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9703856" y="7198733"/>
            <a:ext cx="6494288" cy="1160963"/>
          </a:xfrm>
          <a:prstGeom prst="rect">
            <a:avLst/>
          </a:prstGeom>
        </p:spPr>
        <p:txBody>
          <a:bodyPr lIns="0" tIns="0" rIns="0" bIns="0" rtlCol="0" anchor="t">
            <a:spAutoFit/>
          </a:bodyPr>
          <a:lstStyle/>
          <a:p>
            <a:pPr algn="ctr">
              <a:lnSpc>
                <a:spcPts val="3779"/>
              </a:lnSpc>
            </a:pPr>
            <a:r>
              <a:rPr lang="en-US" sz="3150">
                <a:solidFill>
                  <a:srgbClr val="000000"/>
                </a:solidFill>
                <a:latin typeface="Calibri (MS)"/>
                <a:ea typeface="Calibri (MS)"/>
                <a:cs typeface="Calibri (MS)"/>
                <a:sym typeface="Calibri (MS)"/>
              </a:rPr>
              <a:t>Key findings: Age and Fare have wide distributions; survival rate ~38%.</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6641" y="1741932"/>
            <a:ext cx="5157216" cy="1858518"/>
            <a:chOff x="0" y="0"/>
            <a:chExt cx="6876288" cy="2478024"/>
          </a:xfrm>
        </p:grpSpPr>
        <p:sp>
          <p:nvSpPr>
            <p:cNvPr id="3" name="Freeform 3"/>
            <p:cNvSpPr/>
            <p:nvPr/>
          </p:nvSpPr>
          <p:spPr>
            <a:xfrm>
              <a:off x="0" y="0"/>
              <a:ext cx="6876288" cy="2478024"/>
            </a:xfrm>
            <a:custGeom>
              <a:avLst/>
              <a:gdLst/>
              <a:ahLst/>
              <a:cxnLst/>
              <a:rect l="l" t="t" r="r" b="b"/>
              <a:pathLst>
                <a:path w="6876288" h="2478024">
                  <a:moveTo>
                    <a:pt x="0" y="0"/>
                  </a:moveTo>
                  <a:lnTo>
                    <a:pt x="6876288" y="0"/>
                  </a:lnTo>
                  <a:lnTo>
                    <a:pt x="6876288" y="2478024"/>
                  </a:lnTo>
                  <a:lnTo>
                    <a:pt x="0" y="2478024"/>
                  </a:lnTo>
                  <a:close/>
                </a:path>
              </a:pathLst>
            </a:custGeom>
            <a:solidFill>
              <a:srgbClr val="000000">
                <a:alpha val="0"/>
              </a:srgbClr>
            </a:solidFill>
          </p:spPr>
          <p:txBody>
            <a:bodyPr/>
            <a:lstStyle/>
            <a:p>
              <a:endParaRPr lang="en-US"/>
            </a:p>
          </p:txBody>
        </p:sp>
        <p:sp>
          <p:nvSpPr>
            <p:cNvPr id="4" name="TextBox 4"/>
            <p:cNvSpPr txBox="1"/>
            <p:nvPr/>
          </p:nvSpPr>
          <p:spPr>
            <a:xfrm>
              <a:off x="0" y="-38100"/>
              <a:ext cx="6876288" cy="2516124"/>
            </a:xfrm>
            <a:prstGeom prst="rect">
              <a:avLst/>
            </a:prstGeom>
          </p:spPr>
          <p:txBody>
            <a:bodyPr lIns="0" tIns="0" rIns="0" bIns="0" rtlCol="0" anchor="ctr"/>
            <a:lstStyle/>
            <a:p>
              <a:pPr algn="l">
                <a:lnSpc>
                  <a:spcPts val="4536"/>
                </a:lnSpc>
              </a:pPr>
              <a:r>
                <a:rPr lang="en-US" sz="4200">
                  <a:solidFill>
                    <a:srgbClr val="000000"/>
                  </a:solidFill>
                  <a:latin typeface="Calibri (MS)"/>
                  <a:ea typeface="Calibri (MS)"/>
                  <a:cs typeface="Calibri (MS)"/>
                  <a:sym typeface="Calibri (MS)"/>
                </a:rPr>
                <a:t>Ages Distribution</a:t>
              </a:r>
            </a:p>
          </p:txBody>
        </p:sp>
      </p:grpSp>
      <p:grpSp>
        <p:nvGrpSpPr>
          <p:cNvPr id="5" name="Group 5"/>
          <p:cNvGrpSpPr/>
          <p:nvPr/>
        </p:nvGrpSpPr>
        <p:grpSpPr>
          <a:xfrm>
            <a:off x="0" y="2139819"/>
            <a:ext cx="192024" cy="980854"/>
            <a:chOff x="0" y="0"/>
            <a:chExt cx="256032" cy="1307806"/>
          </a:xfrm>
        </p:grpSpPr>
        <p:sp>
          <p:nvSpPr>
            <p:cNvPr id="6" name="Freeform 6"/>
            <p:cNvSpPr/>
            <p:nvPr/>
          </p:nvSpPr>
          <p:spPr>
            <a:xfrm>
              <a:off x="0" y="0"/>
              <a:ext cx="256032" cy="1307846"/>
            </a:xfrm>
            <a:custGeom>
              <a:avLst/>
              <a:gdLst/>
              <a:ahLst/>
              <a:cxnLst/>
              <a:rect l="l" t="t" r="r" b="b"/>
              <a:pathLst>
                <a:path w="256032" h="1307846">
                  <a:moveTo>
                    <a:pt x="0" y="0"/>
                  </a:moveTo>
                  <a:lnTo>
                    <a:pt x="256032" y="0"/>
                  </a:lnTo>
                  <a:lnTo>
                    <a:pt x="256032" y="1307846"/>
                  </a:lnTo>
                  <a:lnTo>
                    <a:pt x="0" y="1307846"/>
                  </a:lnTo>
                  <a:close/>
                </a:path>
              </a:pathLst>
            </a:custGeom>
            <a:solidFill>
              <a:srgbClr val="C0504D"/>
            </a:solidFill>
          </p:spPr>
          <p:txBody>
            <a:bodyPr/>
            <a:lstStyle/>
            <a:p>
              <a:endParaRPr lang="en-US"/>
            </a:p>
          </p:txBody>
        </p:sp>
      </p:grpSp>
      <p:grpSp>
        <p:nvGrpSpPr>
          <p:cNvPr id="7" name="Group 7"/>
          <p:cNvGrpSpPr/>
          <p:nvPr/>
        </p:nvGrpSpPr>
        <p:grpSpPr>
          <a:xfrm>
            <a:off x="593840" y="3665220"/>
            <a:ext cx="5074920" cy="27432"/>
            <a:chOff x="0" y="0"/>
            <a:chExt cx="6766560" cy="36576"/>
          </a:xfrm>
        </p:grpSpPr>
        <p:sp>
          <p:nvSpPr>
            <p:cNvPr id="8" name="Freeform 8"/>
            <p:cNvSpPr/>
            <p:nvPr/>
          </p:nvSpPr>
          <p:spPr>
            <a:xfrm>
              <a:off x="0" y="0"/>
              <a:ext cx="6766560" cy="36576"/>
            </a:xfrm>
            <a:custGeom>
              <a:avLst/>
              <a:gdLst/>
              <a:ahLst/>
              <a:cxnLst/>
              <a:rect l="l" t="t" r="r" b="b"/>
              <a:pathLst>
                <a:path w="6766560" h="36576">
                  <a:moveTo>
                    <a:pt x="0" y="0"/>
                  </a:moveTo>
                  <a:lnTo>
                    <a:pt x="6766560" y="0"/>
                  </a:lnTo>
                  <a:lnTo>
                    <a:pt x="6766560" y="36576"/>
                  </a:lnTo>
                  <a:lnTo>
                    <a:pt x="0" y="36576"/>
                  </a:lnTo>
                  <a:close/>
                </a:path>
              </a:pathLst>
            </a:custGeom>
            <a:solidFill>
              <a:srgbClr val="D5D5D5"/>
            </a:solidFill>
          </p:spPr>
          <p:txBody>
            <a:bodyPr/>
            <a:lstStyle/>
            <a:p>
              <a:endParaRPr lang="en-US"/>
            </a:p>
          </p:txBody>
        </p:sp>
      </p:grpSp>
      <p:sp>
        <p:nvSpPr>
          <p:cNvPr id="9" name="TextBox 9"/>
          <p:cNvSpPr txBox="1"/>
          <p:nvPr/>
        </p:nvSpPr>
        <p:spPr>
          <a:xfrm>
            <a:off x="648081" y="4103751"/>
            <a:ext cx="4975479" cy="4738497"/>
          </a:xfrm>
          <a:prstGeom prst="rect">
            <a:avLst/>
          </a:prstGeom>
        </p:spPr>
        <p:txBody>
          <a:bodyPr lIns="0" tIns="0" rIns="0" bIns="0" rtlCol="0" anchor="t">
            <a:spAutoFit/>
          </a:bodyPr>
          <a:lstStyle/>
          <a:p>
            <a:pPr algn="l">
              <a:lnSpc>
                <a:spcPts val="2754"/>
              </a:lnSpc>
            </a:pPr>
            <a:endParaRPr/>
          </a:p>
          <a:p>
            <a:pPr marL="118586" lvl="1" indent="-59293" algn="l">
              <a:lnSpc>
                <a:spcPts val="2754"/>
              </a:lnSpc>
              <a:buFont typeface="Arial"/>
              <a:buChar char="•"/>
            </a:pPr>
            <a:r>
              <a:rPr lang="en-US" sz="2550">
                <a:solidFill>
                  <a:srgbClr val="000000"/>
                </a:solidFill>
                <a:latin typeface="Calibri (MS)"/>
                <a:ea typeface="Calibri (MS)"/>
                <a:cs typeface="Calibri (MS)"/>
                <a:sym typeface="Calibri (MS)"/>
              </a:rPr>
              <a:t>Most Titanic passengers were between 20 and 40 years old, with a noticeable number of children and older adults as well. This wide age range shows the ship carried families, young adults, and elderly people, which is important for understanding survival patterns—children and young adults had different survival rates compared to older passengers.</a:t>
            </a:r>
          </a:p>
        </p:txBody>
      </p:sp>
      <p:grpSp>
        <p:nvGrpSpPr>
          <p:cNvPr id="10" name="Group 10"/>
          <p:cNvGrpSpPr>
            <a:grpSpLocks noChangeAspect="1"/>
          </p:cNvGrpSpPr>
          <p:nvPr/>
        </p:nvGrpSpPr>
        <p:grpSpPr>
          <a:xfrm>
            <a:off x="7351776" y="1273392"/>
            <a:ext cx="10383012" cy="7891090"/>
            <a:chOff x="0" y="0"/>
            <a:chExt cx="13844016" cy="10521454"/>
          </a:xfrm>
        </p:grpSpPr>
        <p:sp>
          <p:nvSpPr>
            <p:cNvPr id="11" name="Freeform 11" descr="ages_distribution.png"/>
            <p:cNvSpPr/>
            <p:nvPr/>
          </p:nvSpPr>
          <p:spPr>
            <a:xfrm>
              <a:off x="0" y="0"/>
              <a:ext cx="13844015" cy="10521442"/>
            </a:xfrm>
            <a:custGeom>
              <a:avLst/>
              <a:gdLst/>
              <a:ahLst/>
              <a:cxnLst/>
              <a:rect l="l" t="t" r="r" b="b"/>
              <a:pathLst>
                <a:path w="13844015" h="10521442">
                  <a:moveTo>
                    <a:pt x="0" y="0"/>
                  </a:moveTo>
                  <a:lnTo>
                    <a:pt x="13844015" y="0"/>
                  </a:lnTo>
                  <a:lnTo>
                    <a:pt x="13844015" y="10521442"/>
                  </a:lnTo>
                  <a:lnTo>
                    <a:pt x="0" y="10521442"/>
                  </a:lnTo>
                  <a:lnTo>
                    <a:pt x="0" y="0"/>
                  </a:lnTo>
                  <a:close/>
                </a:path>
              </a:pathLst>
            </a:custGeom>
            <a:blipFill>
              <a:blip r:embed="rId2"/>
              <a:stretch>
                <a:fillRect t="-37" b="-37"/>
              </a:stretch>
            </a:blipFill>
          </p:spPr>
          <p:txBody>
            <a:bodyPr/>
            <a:lstStyle/>
            <a:p>
              <a:endParaRPr lang="en-US"/>
            </a:p>
          </p:txBody>
        </p:sp>
      </p:gr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6404" y="959280"/>
            <a:ext cx="5143500" cy="2578608"/>
            <a:chOff x="0" y="0"/>
            <a:chExt cx="6858000" cy="3438144"/>
          </a:xfrm>
        </p:grpSpPr>
        <p:sp>
          <p:nvSpPr>
            <p:cNvPr id="3" name="Freeform 3"/>
            <p:cNvSpPr/>
            <p:nvPr/>
          </p:nvSpPr>
          <p:spPr>
            <a:xfrm>
              <a:off x="0" y="0"/>
              <a:ext cx="6858000" cy="3438144"/>
            </a:xfrm>
            <a:custGeom>
              <a:avLst/>
              <a:gdLst/>
              <a:ahLst/>
              <a:cxnLst/>
              <a:rect l="l" t="t" r="r" b="b"/>
              <a:pathLst>
                <a:path w="6858000" h="3438144">
                  <a:moveTo>
                    <a:pt x="0" y="0"/>
                  </a:moveTo>
                  <a:lnTo>
                    <a:pt x="6858000" y="0"/>
                  </a:lnTo>
                  <a:lnTo>
                    <a:pt x="6858000" y="3438144"/>
                  </a:lnTo>
                  <a:lnTo>
                    <a:pt x="0" y="3438144"/>
                  </a:lnTo>
                  <a:close/>
                </a:path>
              </a:pathLst>
            </a:custGeom>
            <a:solidFill>
              <a:srgbClr val="000000">
                <a:alpha val="0"/>
              </a:srgbClr>
            </a:solidFill>
          </p:spPr>
          <p:txBody>
            <a:bodyPr/>
            <a:lstStyle/>
            <a:p>
              <a:endParaRPr lang="en-US"/>
            </a:p>
          </p:txBody>
        </p:sp>
        <p:sp>
          <p:nvSpPr>
            <p:cNvPr id="4" name="TextBox 4"/>
            <p:cNvSpPr txBox="1"/>
            <p:nvPr/>
          </p:nvSpPr>
          <p:spPr>
            <a:xfrm>
              <a:off x="0" y="-76200"/>
              <a:ext cx="6858000" cy="3514344"/>
            </a:xfrm>
            <a:prstGeom prst="rect">
              <a:avLst/>
            </a:prstGeom>
          </p:spPr>
          <p:txBody>
            <a:bodyPr lIns="0" tIns="0" rIns="0" bIns="0" rtlCol="0" anchor="b"/>
            <a:lstStyle/>
            <a:p>
              <a:pPr algn="l">
                <a:lnSpc>
                  <a:spcPts val="8100"/>
                </a:lnSpc>
              </a:pPr>
              <a:r>
                <a:rPr lang="en-US" sz="7500">
                  <a:solidFill>
                    <a:srgbClr val="000000"/>
                  </a:solidFill>
                  <a:latin typeface="Calibri (MS)"/>
                  <a:ea typeface="Calibri (MS)"/>
                  <a:cs typeface="Calibri (MS)"/>
                  <a:sym typeface="Calibri (MS)"/>
                </a:rPr>
                <a:t>Fare Distribution</a:t>
              </a:r>
            </a:p>
          </p:txBody>
        </p:sp>
      </p:grpSp>
      <p:sp>
        <p:nvSpPr>
          <p:cNvPr id="5" name="Freeform 5"/>
          <p:cNvSpPr/>
          <p:nvPr/>
        </p:nvSpPr>
        <p:spPr>
          <a:xfrm>
            <a:off x="936342" y="3832059"/>
            <a:ext cx="4939792" cy="84582"/>
          </a:xfrm>
          <a:custGeom>
            <a:avLst/>
            <a:gdLst/>
            <a:ahLst/>
            <a:cxnLst/>
            <a:rect l="l" t="t" r="r" b="b"/>
            <a:pathLst>
              <a:path w="4939792" h="84582">
                <a:moveTo>
                  <a:pt x="0" y="0"/>
                </a:moveTo>
                <a:lnTo>
                  <a:pt x="4939792" y="0"/>
                </a:lnTo>
                <a:lnTo>
                  <a:pt x="4939792" y="84582"/>
                </a:lnTo>
                <a:lnTo>
                  <a:pt x="0" y="845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37844" y="4227957"/>
            <a:ext cx="4960620" cy="5053203"/>
          </a:xfrm>
          <a:prstGeom prst="rect">
            <a:avLst/>
          </a:prstGeom>
        </p:spPr>
        <p:txBody>
          <a:bodyPr lIns="0" tIns="0" rIns="0" bIns="0" rtlCol="0" anchor="t">
            <a:spAutoFit/>
          </a:bodyPr>
          <a:lstStyle/>
          <a:p>
            <a:pPr marL="200025" lvl="1" indent="-100012" algn="l">
              <a:lnSpc>
                <a:spcPts val="3240"/>
              </a:lnSpc>
              <a:buFont typeface="Arial"/>
              <a:buChar char="•"/>
            </a:pPr>
            <a:r>
              <a:rPr lang="en-US" sz="3000">
                <a:solidFill>
                  <a:srgbClr val="000000"/>
                </a:solidFill>
                <a:latin typeface="Calibri (MS)"/>
                <a:ea typeface="Calibri (MS)"/>
                <a:cs typeface="Calibri (MS)"/>
                <a:sym typeface="Calibri (MS)"/>
              </a:rPr>
              <a:t>The majority of passengers paid lower fares, but a few paid much higher prices for first-class tickets. This uneven distribution highlights the social and economic diversity on board. Higher fare often meant better cabins and closer access to lifeboats, which influenced survival chances.</a:t>
            </a:r>
          </a:p>
        </p:txBody>
      </p:sp>
      <p:grpSp>
        <p:nvGrpSpPr>
          <p:cNvPr id="7" name="Group 7"/>
          <p:cNvGrpSpPr>
            <a:grpSpLocks noChangeAspect="1"/>
          </p:cNvGrpSpPr>
          <p:nvPr/>
        </p:nvGrpSpPr>
        <p:grpSpPr>
          <a:xfrm>
            <a:off x="6981444" y="1907381"/>
            <a:ext cx="10355580" cy="6472239"/>
            <a:chOff x="0" y="0"/>
            <a:chExt cx="13807440" cy="8629652"/>
          </a:xfrm>
        </p:grpSpPr>
        <p:sp>
          <p:nvSpPr>
            <p:cNvPr id="8" name="Freeform 8" descr="A comparison of a graph  AI-generated content may be incorrect."/>
            <p:cNvSpPr/>
            <p:nvPr/>
          </p:nvSpPr>
          <p:spPr>
            <a:xfrm>
              <a:off x="0" y="0"/>
              <a:ext cx="13807439" cy="8629650"/>
            </a:xfrm>
            <a:custGeom>
              <a:avLst/>
              <a:gdLst/>
              <a:ahLst/>
              <a:cxnLst/>
              <a:rect l="l" t="t" r="r" b="b"/>
              <a:pathLst>
                <a:path w="13807439" h="8629650">
                  <a:moveTo>
                    <a:pt x="0" y="0"/>
                  </a:moveTo>
                  <a:lnTo>
                    <a:pt x="13807439" y="0"/>
                  </a:lnTo>
                  <a:lnTo>
                    <a:pt x="13807439" y="8629650"/>
                  </a:lnTo>
                  <a:lnTo>
                    <a:pt x="0" y="8629650"/>
                  </a:lnTo>
                  <a:lnTo>
                    <a:pt x="0" y="0"/>
                  </a:lnTo>
                  <a:close/>
                </a:path>
              </a:pathLst>
            </a:custGeom>
            <a:blipFill>
              <a:blip r:embed="rId4"/>
              <a:stretch>
                <a:fillRect l="-100" r="-100"/>
              </a:stretch>
            </a:blipFill>
          </p:spPr>
          <p:txBody>
            <a:bodyPr/>
            <a:lstStyle/>
            <a:p>
              <a:endParaRPr lang="en-US"/>
            </a:p>
          </p:txBody>
        </p:sp>
      </p:gr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6404" y="754380"/>
            <a:ext cx="5129784" cy="2194560"/>
            <a:chOff x="0" y="0"/>
            <a:chExt cx="6839712" cy="2926080"/>
          </a:xfrm>
        </p:grpSpPr>
        <p:sp>
          <p:nvSpPr>
            <p:cNvPr id="3" name="Freeform 3"/>
            <p:cNvSpPr/>
            <p:nvPr/>
          </p:nvSpPr>
          <p:spPr>
            <a:xfrm>
              <a:off x="0" y="0"/>
              <a:ext cx="6839712" cy="2926080"/>
            </a:xfrm>
            <a:custGeom>
              <a:avLst/>
              <a:gdLst/>
              <a:ahLst/>
              <a:cxnLst/>
              <a:rect l="l" t="t" r="r" b="b"/>
              <a:pathLst>
                <a:path w="6839712" h="2926080">
                  <a:moveTo>
                    <a:pt x="0" y="0"/>
                  </a:moveTo>
                  <a:lnTo>
                    <a:pt x="6839712" y="0"/>
                  </a:lnTo>
                  <a:lnTo>
                    <a:pt x="6839712" y="2926080"/>
                  </a:lnTo>
                  <a:lnTo>
                    <a:pt x="0" y="2926080"/>
                  </a:lnTo>
                  <a:close/>
                </a:path>
              </a:pathLst>
            </a:custGeom>
            <a:solidFill>
              <a:srgbClr val="000000">
                <a:alpha val="0"/>
              </a:srgbClr>
            </a:solidFill>
          </p:spPr>
          <p:txBody>
            <a:bodyPr/>
            <a:lstStyle/>
            <a:p>
              <a:endParaRPr lang="en-US"/>
            </a:p>
          </p:txBody>
        </p:sp>
        <p:sp>
          <p:nvSpPr>
            <p:cNvPr id="4" name="TextBox 4"/>
            <p:cNvSpPr txBox="1"/>
            <p:nvPr/>
          </p:nvSpPr>
          <p:spPr>
            <a:xfrm>
              <a:off x="0" y="-57150"/>
              <a:ext cx="6839712" cy="2983230"/>
            </a:xfrm>
            <a:prstGeom prst="rect">
              <a:avLst/>
            </a:prstGeom>
          </p:spPr>
          <p:txBody>
            <a:bodyPr lIns="0" tIns="0" rIns="0" bIns="0" rtlCol="0" anchor="ctr"/>
            <a:lstStyle/>
            <a:p>
              <a:pPr algn="l">
                <a:lnSpc>
                  <a:spcPts val="5994"/>
                </a:lnSpc>
              </a:pPr>
              <a:r>
                <a:rPr lang="en-US" sz="5550">
                  <a:solidFill>
                    <a:srgbClr val="000000"/>
                  </a:solidFill>
                  <a:latin typeface="Calibri (MS)"/>
                  <a:ea typeface="Calibri (MS)"/>
                  <a:cs typeface="Calibri (MS)"/>
                  <a:sym typeface="Calibri (MS)"/>
                </a:rPr>
                <a:t>Survived People Percentages</a:t>
              </a:r>
            </a:p>
          </p:txBody>
        </p:sp>
      </p:grpSp>
      <p:sp>
        <p:nvSpPr>
          <p:cNvPr id="5" name="Freeform 5"/>
          <p:cNvSpPr/>
          <p:nvPr/>
        </p:nvSpPr>
        <p:spPr>
          <a:xfrm>
            <a:off x="6470426" y="654844"/>
            <a:ext cx="89344" cy="2393633"/>
          </a:xfrm>
          <a:custGeom>
            <a:avLst/>
            <a:gdLst/>
            <a:ahLst/>
            <a:cxnLst/>
            <a:rect l="l" t="t" r="r" b="b"/>
            <a:pathLst>
              <a:path w="89344" h="2393633">
                <a:moveTo>
                  <a:pt x="0" y="0"/>
                </a:moveTo>
                <a:lnTo>
                  <a:pt x="89345" y="0"/>
                </a:lnTo>
                <a:lnTo>
                  <a:pt x="89345" y="2393632"/>
                </a:lnTo>
                <a:lnTo>
                  <a:pt x="0" y="23936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6981442" y="754380"/>
            <a:ext cx="10341864" cy="2194560"/>
            <a:chOff x="0" y="0"/>
            <a:chExt cx="13789152" cy="2926080"/>
          </a:xfrm>
        </p:grpSpPr>
        <p:sp>
          <p:nvSpPr>
            <p:cNvPr id="7" name="Freeform 7"/>
            <p:cNvSpPr/>
            <p:nvPr/>
          </p:nvSpPr>
          <p:spPr>
            <a:xfrm>
              <a:off x="0" y="0"/>
              <a:ext cx="13789152" cy="2926080"/>
            </a:xfrm>
            <a:custGeom>
              <a:avLst/>
              <a:gdLst/>
              <a:ahLst/>
              <a:cxnLst/>
              <a:rect l="l" t="t" r="r" b="b"/>
              <a:pathLst>
                <a:path w="13789152" h="2926080">
                  <a:moveTo>
                    <a:pt x="0" y="0"/>
                  </a:moveTo>
                  <a:lnTo>
                    <a:pt x="13789152" y="0"/>
                  </a:lnTo>
                  <a:lnTo>
                    <a:pt x="13789152" y="2926080"/>
                  </a:lnTo>
                  <a:lnTo>
                    <a:pt x="0" y="2926080"/>
                  </a:lnTo>
                  <a:close/>
                </a:path>
              </a:pathLst>
            </a:custGeom>
            <a:solidFill>
              <a:srgbClr val="000000">
                <a:alpha val="0"/>
              </a:srgbClr>
            </a:solidFill>
          </p:spPr>
          <p:txBody>
            <a:bodyPr/>
            <a:lstStyle/>
            <a:p>
              <a:endParaRPr lang="en-US"/>
            </a:p>
          </p:txBody>
        </p:sp>
        <p:sp>
          <p:nvSpPr>
            <p:cNvPr id="8" name="TextBox 8"/>
            <p:cNvSpPr txBox="1"/>
            <p:nvPr/>
          </p:nvSpPr>
          <p:spPr>
            <a:xfrm>
              <a:off x="0" y="-19050"/>
              <a:ext cx="13789152" cy="2945130"/>
            </a:xfrm>
            <a:prstGeom prst="rect">
              <a:avLst/>
            </a:prstGeom>
          </p:spPr>
          <p:txBody>
            <a:bodyPr lIns="0" tIns="0" rIns="0" bIns="0" rtlCol="0" anchor="ctr"/>
            <a:lstStyle/>
            <a:p>
              <a:pPr algn="l">
                <a:lnSpc>
                  <a:spcPts val="2754"/>
                </a:lnSpc>
              </a:pPr>
              <a:endParaRPr/>
            </a:p>
            <a:p>
              <a:pPr marL="118586" lvl="1" indent="-59293" algn="l">
                <a:lnSpc>
                  <a:spcPts val="2754"/>
                </a:lnSpc>
                <a:buFont typeface="Arial"/>
                <a:buChar char="•"/>
              </a:pPr>
              <a:r>
                <a:rPr lang="en-US" sz="2550">
                  <a:solidFill>
                    <a:srgbClr val="000000"/>
                  </a:solidFill>
                  <a:latin typeface="Calibri (MS)"/>
                  <a:ea typeface="Calibri (MS)"/>
                  <a:cs typeface="Calibri (MS)"/>
                  <a:sym typeface="Calibri (MS)"/>
                </a:rPr>
                <a:t>About 38% of all passengers survived the disaster. This chart makes it clear that survival was not random—certain groups had a much higher chance of survival, which our models try to capture and explain.</a:t>
              </a:r>
            </a:p>
            <a:p>
              <a:pPr marL="118586" lvl="1" indent="-59293" algn="l">
                <a:lnSpc>
                  <a:spcPts val="2754"/>
                </a:lnSpc>
              </a:pPr>
              <a:endParaRPr lang="en-US" sz="2550">
                <a:solidFill>
                  <a:srgbClr val="000000"/>
                </a:solidFill>
                <a:latin typeface="Calibri (MS)"/>
                <a:ea typeface="Calibri (MS)"/>
                <a:cs typeface="Calibri (MS)"/>
                <a:sym typeface="Calibri (MS)"/>
              </a:endParaRPr>
            </a:p>
          </p:txBody>
        </p:sp>
      </p:grpSp>
      <p:grpSp>
        <p:nvGrpSpPr>
          <p:cNvPr id="9" name="Group 9"/>
          <p:cNvGrpSpPr>
            <a:grpSpLocks noChangeAspect="1"/>
          </p:cNvGrpSpPr>
          <p:nvPr/>
        </p:nvGrpSpPr>
        <p:grpSpPr>
          <a:xfrm>
            <a:off x="2365748" y="3249280"/>
            <a:ext cx="13556505" cy="6737379"/>
            <a:chOff x="0" y="0"/>
            <a:chExt cx="18075340" cy="8983172"/>
          </a:xfrm>
        </p:grpSpPr>
        <p:sp>
          <p:nvSpPr>
            <p:cNvPr id="10" name="Freeform 10"/>
            <p:cNvSpPr/>
            <p:nvPr/>
          </p:nvSpPr>
          <p:spPr>
            <a:xfrm>
              <a:off x="0" y="0"/>
              <a:ext cx="18075402" cy="8983218"/>
            </a:xfrm>
            <a:custGeom>
              <a:avLst/>
              <a:gdLst/>
              <a:ahLst/>
              <a:cxnLst/>
              <a:rect l="l" t="t" r="r" b="b"/>
              <a:pathLst>
                <a:path w="18075402" h="8983218">
                  <a:moveTo>
                    <a:pt x="0" y="0"/>
                  </a:moveTo>
                  <a:lnTo>
                    <a:pt x="18075402" y="0"/>
                  </a:lnTo>
                  <a:lnTo>
                    <a:pt x="18075402" y="8983218"/>
                  </a:lnTo>
                  <a:lnTo>
                    <a:pt x="0" y="8983218"/>
                  </a:lnTo>
                  <a:lnTo>
                    <a:pt x="0" y="0"/>
                  </a:lnTo>
                  <a:close/>
                </a:path>
              </a:pathLst>
            </a:custGeom>
            <a:blipFill>
              <a:blip r:embed="rId4"/>
              <a:stretch>
                <a:fillRect/>
              </a:stretch>
            </a:blipFill>
          </p:spPr>
          <p:txBody>
            <a:bodyPr/>
            <a:lstStyle/>
            <a:p>
              <a:endParaRPr lang="en-US"/>
            </a:p>
          </p:txBody>
        </p:sp>
      </p:gr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6404" y="961234"/>
            <a:ext cx="5129784" cy="8374722"/>
            <a:chOff x="0" y="0"/>
            <a:chExt cx="6839712" cy="11166296"/>
          </a:xfrm>
        </p:grpSpPr>
        <p:sp>
          <p:nvSpPr>
            <p:cNvPr id="3" name="Freeform 3"/>
            <p:cNvSpPr/>
            <p:nvPr/>
          </p:nvSpPr>
          <p:spPr>
            <a:xfrm>
              <a:off x="0" y="0"/>
              <a:ext cx="6839712" cy="11166296"/>
            </a:xfrm>
            <a:custGeom>
              <a:avLst/>
              <a:gdLst/>
              <a:ahLst/>
              <a:cxnLst/>
              <a:rect l="l" t="t" r="r" b="b"/>
              <a:pathLst>
                <a:path w="6839712" h="11166296">
                  <a:moveTo>
                    <a:pt x="0" y="0"/>
                  </a:moveTo>
                  <a:lnTo>
                    <a:pt x="6839712" y="0"/>
                  </a:lnTo>
                  <a:lnTo>
                    <a:pt x="6839712" y="11166296"/>
                  </a:lnTo>
                  <a:lnTo>
                    <a:pt x="0" y="11166296"/>
                  </a:lnTo>
                  <a:close/>
                </a:path>
              </a:pathLst>
            </a:custGeom>
            <a:solidFill>
              <a:srgbClr val="000000">
                <a:alpha val="0"/>
              </a:srgbClr>
            </a:solidFill>
          </p:spPr>
          <p:txBody>
            <a:bodyPr/>
            <a:lstStyle/>
            <a:p>
              <a:endParaRPr lang="en-US"/>
            </a:p>
          </p:txBody>
        </p:sp>
        <p:sp>
          <p:nvSpPr>
            <p:cNvPr id="4" name="TextBox 4"/>
            <p:cNvSpPr txBox="1"/>
            <p:nvPr/>
          </p:nvSpPr>
          <p:spPr>
            <a:xfrm>
              <a:off x="0" y="-76200"/>
              <a:ext cx="6839712" cy="11242496"/>
            </a:xfrm>
            <a:prstGeom prst="rect">
              <a:avLst/>
            </a:prstGeom>
          </p:spPr>
          <p:txBody>
            <a:bodyPr lIns="0" tIns="0" rIns="0" bIns="0" rtlCol="0" anchor="ctr"/>
            <a:lstStyle/>
            <a:p>
              <a:pPr algn="l">
                <a:lnSpc>
                  <a:spcPts val="8100"/>
                </a:lnSpc>
              </a:pPr>
              <a:r>
                <a:rPr lang="en-US" sz="7500">
                  <a:solidFill>
                    <a:srgbClr val="000000"/>
                  </a:solidFill>
                  <a:latin typeface="Calibri (MS)"/>
                  <a:ea typeface="Calibri (MS)"/>
                  <a:cs typeface="Calibri (MS)"/>
                  <a:sym typeface="Calibri (MS)"/>
                </a:rPr>
                <a:t>Survived People Percentages in Each Relatives People Count</a:t>
              </a:r>
            </a:p>
          </p:txBody>
        </p:sp>
      </p:grpSp>
      <p:grpSp>
        <p:nvGrpSpPr>
          <p:cNvPr id="5" name="Group 5"/>
          <p:cNvGrpSpPr>
            <a:grpSpLocks noChangeAspect="1"/>
          </p:cNvGrpSpPr>
          <p:nvPr/>
        </p:nvGrpSpPr>
        <p:grpSpPr>
          <a:xfrm>
            <a:off x="7036304" y="912672"/>
            <a:ext cx="10232145" cy="5937912"/>
            <a:chOff x="0" y="0"/>
            <a:chExt cx="13642860" cy="7917216"/>
          </a:xfrm>
        </p:grpSpPr>
        <p:sp>
          <p:nvSpPr>
            <p:cNvPr id="6" name="Freeform 6"/>
            <p:cNvSpPr/>
            <p:nvPr/>
          </p:nvSpPr>
          <p:spPr>
            <a:xfrm>
              <a:off x="0" y="0"/>
              <a:ext cx="13642848" cy="7917180"/>
            </a:xfrm>
            <a:custGeom>
              <a:avLst/>
              <a:gdLst/>
              <a:ahLst/>
              <a:cxnLst/>
              <a:rect l="l" t="t" r="r" b="b"/>
              <a:pathLst>
                <a:path w="13642848" h="7917180">
                  <a:moveTo>
                    <a:pt x="0" y="0"/>
                  </a:moveTo>
                  <a:lnTo>
                    <a:pt x="13642848" y="0"/>
                  </a:lnTo>
                  <a:lnTo>
                    <a:pt x="13642848" y="7917180"/>
                  </a:lnTo>
                  <a:lnTo>
                    <a:pt x="0" y="7917180"/>
                  </a:lnTo>
                  <a:lnTo>
                    <a:pt x="0" y="0"/>
                  </a:lnTo>
                  <a:close/>
                </a:path>
              </a:pathLst>
            </a:custGeom>
            <a:blipFill>
              <a:blip r:embed="rId2"/>
              <a:stretch>
                <a:fillRect/>
              </a:stretch>
            </a:blipFill>
          </p:spPr>
          <p:txBody>
            <a:bodyPr/>
            <a:lstStyle/>
            <a:p>
              <a:endParaRPr lang="en-US"/>
            </a:p>
          </p:txBody>
        </p:sp>
      </p:grpSp>
      <p:sp>
        <p:nvSpPr>
          <p:cNvPr id="7" name="TextBox 7"/>
          <p:cNvSpPr txBox="1"/>
          <p:nvPr/>
        </p:nvSpPr>
        <p:spPr>
          <a:xfrm>
            <a:off x="7072884" y="7224535"/>
            <a:ext cx="10158984" cy="2070341"/>
          </a:xfrm>
          <a:prstGeom prst="rect">
            <a:avLst/>
          </a:prstGeom>
        </p:spPr>
        <p:txBody>
          <a:bodyPr lIns="0" tIns="0" rIns="0" bIns="0" rtlCol="0" anchor="t">
            <a:spAutoFit/>
          </a:bodyPr>
          <a:lstStyle/>
          <a:p>
            <a:pPr marL="118586" lvl="1" indent="-59293" algn="l">
              <a:lnSpc>
                <a:spcPts val="2754"/>
              </a:lnSpc>
              <a:buFont typeface="Arial"/>
              <a:buChar char="•"/>
            </a:pPr>
            <a:r>
              <a:rPr lang="en-US" sz="2550">
                <a:solidFill>
                  <a:srgbClr val="000000"/>
                </a:solidFill>
                <a:latin typeface="Calibri (MS)"/>
                <a:ea typeface="Calibri (MS)"/>
                <a:cs typeface="Calibri (MS)"/>
                <a:sym typeface="Calibri (MS)"/>
              </a:rPr>
              <a:t>Passengers traveling with a small number of relatives (like 1 or 2) had a higher chance of survival than those traveling alone or with large families. This suggests that having family nearby helped people find lifeboats and survive, but too many relatives may have made it harder to escape quickly.</a:t>
            </a:r>
          </a:p>
          <a:p>
            <a:pPr marL="118586" lvl="1" indent="-59293" algn="l">
              <a:lnSpc>
                <a:spcPts val="2754"/>
              </a:lnSpc>
            </a:pPr>
            <a:endParaRPr lang="en-US" sz="2550">
              <a:solidFill>
                <a:srgbClr val="000000"/>
              </a:solidFill>
              <a:latin typeface="Calibri (MS)"/>
              <a:ea typeface="Calibri (MS)"/>
              <a:cs typeface="Calibri (MS)"/>
              <a:sym typeface="Calibri (MS)"/>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0"/>
            <a:ext cx="6250906" cy="10287000"/>
            <a:chOff x="0" y="0"/>
            <a:chExt cx="8334542" cy="13716000"/>
          </a:xfrm>
        </p:grpSpPr>
        <p:sp>
          <p:nvSpPr>
            <p:cNvPr id="3" name="Freeform 3"/>
            <p:cNvSpPr/>
            <p:nvPr/>
          </p:nvSpPr>
          <p:spPr>
            <a:xfrm>
              <a:off x="0" y="0"/>
              <a:ext cx="8334502" cy="13716000"/>
            </a:xfrm>
            <a:custGeom>
              <a:avLst/>
              <a:gdLst/>
              <a:ahLst/>
              <a:cxnLst/>
              <a:rect l="l" t="t" r="r" b="b"/>
              <a:pathLst>
                <a:path w="8334502" h="13716000">
                  <a:moveTo>
                    <a:pt x="0" y="0"/>
                  </a:moveTo>
                  <a:lnTo>
                    <a:pt x="4519041" y="0"/>
                  </a:lnTo>
                  <a:lnTo>
                    <a:pt x="4775581" y="164465"/>
                  </a:lnTo>
                  <a:cubicBezTo>
                    <a:pt x="6922770" y="1615059"/>
                    <a:pt x="8334502" y="4071620"/>
                    <a:pt x="8334502" y="6858000"/>
                  </a:cubicBezTo>
                  <a:cubicBezTo>
                    <a:pt x="8334502" y="9644380"/>
                    <a:pt x="6922770" y="12100941"/>
                    <a:pt x="4775581" y="13551536"/>
                  </a:cubicBezTo>
                  <a:lnTo>
                    <a:pt x="4519041" y="13716000"/>
                  </a:lnTo>
                  <a:lnTo>
                    <a:pt x="0" y="13716000"/>
                  </a:lnTo>
                  <a:close/>
                </a:path>
              </a:pathLst>
            </a:custGeom>
            <a:solidFill>
              <a:srgbClr val="C0504D"/>
            </a:solidFill>
          </p:spPr>
          <p:txBody>
            <a:bodyPr/>
            <a:lstStyle/>
            <a:p>
              <a:endParaRPr lang="en-US"/>
            </a:p>
          </p:txBody>
        </p:sp>
      </p:grpSp>
      <p:grpSp>
        <p:nvGrpSpPr>
          <p:cNvPr id="4" name="Group 4"/>
          <p:cNvGrpSpPr/>
          <p:nvPr/>
        </p:nvGrpSpPr>
        <p:grpSpPr>
          <a:xfrm>
            <a:off x="1030251" y="1730358"/>
            <a:ext cx="4800600" cy="6691744"/>
            <a:chOff x="0" y="0"/>
            <a:chExt cx="6400800" cy="8922326"/>
          </a:xfrm>
        </p:grpSpPr>
        <p:sp>
          <p:nvSpPr>
            <p:cNvPr id="5" name="Freeform 5"/>
            <p:cNvSpPr/>
            <p:nvPr/>
          </p:nvSpPr>
          <p:spPr>
            <a:xfrm>
              <a:off x="0" y="0"/>
              <a:ext cx="6400800" cy="8922326"/>
            </a:xfrm>
            <a:custGeom>
              <a:avLst/>
              <a:gdLst/>
              <a:ahLst/>
              <a:cxnLst/>
              <a:rect l="l" t="t" r="r" b="b"/>
              <a:pathLst>
                <a:path w="6400800" h="8922326">
                  <a:moveTo>
                    <a:pt x="0" y="0"/>
                  </a:moveTo>
                  <a:lnTo>
                    <a:pt x="6400800" y="0"/>
                  </a:lnTo>
                  <a:lnTo>
                    <a:pt x="6400800" y="8922326"/>
                  </a:lnTo>
                  <a:lnTo>
                    <a:pt x="0" y="8922326"/>
                  </a:lnTo>
                  <a:close/>
                </a:path>
              </a:pathLst>
            </a:custGeom>
            <a:solidFill>
              <a:srgbClr val="000000">
                <a:alpha val="0"/>
              </a:srgbClr>
            </a:solidFill>
          </p:spPr>
          <p:txBody>
            <a:bodyPr/>
            <a:lstStyle/>
            <a:p>
              <a:endParaRPr lang="en-US"/>
            </a:p>
          </p:txBody>
        </p:sp>
        <p:sp>
          <p:nvSpPr>
            <p:cNvPr id="6" name="TextBox 6"/>
            <p:cNvSpPr txBox="1"/>
            <p:nvPr/>
          </p:nvSpPr>
          <p:spPr>
            <a:xfrm>
              <a:off x="0" y="-142875"/>
              <a:ext cx="6400800" cy="9065201"/>
            </a:xfrm>
            <a:prstGeom prst="rect">
              <a:avLst/>
            </a:prstGeom>
          </p:spPr>
          <p:txBody>
            <a:bodyPr lIns="0" tIns="0" rIns="0" bIns="0" rtlCol="0" anchor="ctr"/>
            <a:lstStyle/>
            <a:p>
              <a:pPr algn="ctr">
                <a:lnSpc>
                  <a:spcPts val="7920"/>
                </a:lnSpc>
              </a:pPr>
              <a:r>
                <a:rPr lang="en-US" sz="6600">
                  <a:solidFill>
                    <a:srgbClr val="FFFFFF"/>
                  </a:solidFill>
                  <a:latin typeface="Calibri (MS)"/>
                  <a:ea typeface="Calibri (MS)"/>
                  <a:cs typeface="Calibri (MS)"/>
                  <a:sym typeface="Calibri (MS)"/>
                </a:rPr>
                <a:t>Data Cleaning &amp; Feature Engineering</a:t>
              </a:r>
            </a:p>
          </p:txBody>
        </p:sp>
      </p:grpSp>
      <p:grpSp>
        <p:nvGrpSpPr>
          <p:cNvPr id="7" name="Group 7"/>
          <p:cNvGrpSpPr/>
          <p:nvPr/>
        </p:nvGrpSpPr>
        <p:grpSpPr>
          <a:xfrm>
            <a:off x="11230353" y="3587968"/>
            <a:ext cx="6315650" cy="6315650"/>
            <a:chOff x="0" y="0"/>
            <a:chExt cx="8420866" cy="8420866"/>
          </a:xfrm>
        </p:grpSpPr>
        <p:sp>
          <p:nvSpPr>
            <p:cNvPr id="8" name="Freeform 8"/>
            <p:cNvSpPr/>
            <p:nvPr/>
          </p:nvSpPr>
          <p:spPr>
            <a:xfrm>
              <a:off x="4083685" y="4083431"/>
              <a:ext cx="4330192" cy="4337304"/>
            </a:xfrm>
            <a:custGeom>
              <a:avLst/>
              <a:gdLst/>
              <a:ahLst/>
              <a:cxnLst/>
              <a:rect l="l" t="t" r="r" b="b"/>
              <a:pathLst>
                <a:path w="4330192" h="4337304">
                  <a:moveTo>
                    <a:pt x="1795653" y="3715258"/>
                  </a:moveTo>
                  <a:cubicBezTo>
                    <a:pt x="2019935" y="3610737"/>
                    <a:pt x="2232787" y="3485896"/>
                    <a:pt x="2431923" y="3342894"/>
                  </a:cubicBezTo>
                  <a:cubicBezTo>
                    <a:pt x="2488946" y="3302000"/>
                    <a:pt x="2568194" y="3314954"/>
                    <a:pt x="2609215" y="3371977"/>
                  </a:cubicBezTo>
                  <a:cubicBezTo>
                    <a:pt x="2650236" y="3429000"/>
                    <a:pt x="2637155" y="3508248"/>
                    <a:pt x="2580132" y="3549269"/>
                  </a:cubicBezTo>
                  <a:cubicBezTo>
                    <a:pt x="2368296" y="3701415"/>
                    <a:pt x="2141728" y="3834257"/>
                    <a:pt x="1903095" y="3945509"/>
                  </a:cubicBezTo>
                  <a:cubicBezTo>
                    <a:pt x="1839468" y="3975100"/>
                    <a:pt x="1763903" y="3947541"/>
                    <a:pt x="1734312" y="3884041"/>
                  </a:cubicBezTo>
                  <a:cubicBezTo>
                    <a:pt x="1704721" y="3820541"/>
                    <a:pt x="1732280" y="3744849"/>
                    <a:pt x="1795780" y="3715258"/>
                  </a:cubicBezTo>
                  <a:close/>
                  <a:moveTo>
                    <a:pt x="3152775" y="2676017"/>
                  </a:moveTo>
                  <a:cubicBezTo>
                    <a:pt x="3311017" y="2488311"/>
                    <a:pt x="3452114" y="2285746"/>
                    <a:pt x="3573653" y="2070735"/>
                  </a:cubicBezTo>
                  <a:cubicBezTo>
                    <a:pt x="3608197" y="2009648"/>
                    <a:pt x="3685667" y="1988185"/>
                    <a:pt x="3746754" y="2022602"/>
                  </a:cubicBezTo>
                  <a:cubicBezTo>
                    <a:pt x="3807841" y="2057019"/>
                    <a:pt x="3829304" y="2134616"/>
                    <a:pt x="3794887" y="2195703"/>
                  </a:cubicBezTo>
                  <a:cubicBezTo>
                    <a:pt x="3665474" y="2424557"/>
                    <a:pt x="3515360" y="2640076"/>
                    <a:pt x="3347085" y="2839720"/>
                  </a:cubicBezTo>
                  <a:cubicBezTo>
                    <a:pt x="3301873" y="2893314"/>
                    <a:pt x="3221736" y="2900172"/>
                    <a:pt x="3168142" y="2854960"/>
                  </a:cubicBezTo>
                  <a:cubicBezTo>
                    <a:pt x="3114548" y="2809748"/>
                    <a:pt x="3107690" y="2729611"/>
                    <a:pt x="3152902" y="2676017"/>
                  </a:cubicBezTo>
                  <a:close/>
                  <a:moveTo>
                    <a:pt x="3946525" y="1162685"/>
                  </a:moveTo>
                  <a:cubicBezTo>
                    <a:pt x="4009898" y="928497"/>
                    <a:pt x="4052189" y="685673"/>
                    <a:pt x="4071493" y="436372"/>
                  </a:cubicBezTo>
                  <a:cubicBezTo>
                    <a:pt x="4076954" y="366395"/>
                    <a:pt x="4137914" y="314071"/>
                    <a:pt x="4207891" y="319532"/>
                  </a:cubicBezTo>
                  <a:cubicBezTo>
                    <a:pt x="4277868" y="324993"/>
                    <a:pt x="4330192" y="385953"/>
                    <a:pt x="4324731" y="455930"/>
                  </a:cubicBezTo>
                  <a:cubicBezTo>
                    <a:pt x="4304284" y="721233"/>
                    <a:pt x="4259072" y="979678"/>
                    <a:pt x="4191635" y="1228979"/>
                  </a:cubicBezTo>
                  <a:cubicBezTo>
                    <a:pt x="4173347" y="1296670"/>
                    <a:pt x="4103624" y="1336675"/>
                    <a:pt x="4035933" y="1318387"/>
                  </a:cubicBezTo>
                  <a:cubicBezTo>
                    <a:pt x="3968242" y="1300099"/>
                    <a:pt x="3928237" y="1230376"/>
                    <a:pt x="3946525" y="1162685"/>
                  </a:cubicBezTo>
                  <a:close/>
                  <a:moveTo>
                    <a:pt x="3513582" y="254000"/>
                  </a:moveTo>
                  <a:lnTo>
                    <a:pt x="2751582" y="254000"/>
                  </a:lnTo>
                  <a:cubicBezTo>
                    <a:pt x="2681478" y="254000"/>
                    <a:pt x="2624582" y="197104"/>
                    <a:pt x="2624582" y="127000"/>
                  </a:cubicBezTo>
                  <a:cubicBezTo>
                    <a:pt x="2624582" y="56896"/>
                    <a:pt x="2681478" y="0"/>
                    <a:pt x="2751582" y="0"/>
                  </a:cubicBezTo>
                  <a:lnTo>
                    <a:pt x="3513582" y="0"/>
                  </a:lnTo>
                  <a:cubicBezTo>
                    <a:pt x="3583686" y="0"/>
                    <a:pt x="3640582" y="56896"/>
                    <a:pt x="3640582" y="127000"/>
                  </a:cubicBezTo>
                  <a:cubicBezTo>
                    <a:pt x="3640582" y="197104"/>
                    <a:pt x="3583686" y="254000"/>
                    <a:pt x="3513582" y="254000"/>
                  </a:cubicBezTo>
                  <a:close/>
                  <a:moveTo>
                    <a:pt x="1735582" y="254000"/>
                  </a:moveTo>
                  <a:lnTo>
                    <a:pt x="973582" y="254000"/>
                  </a:lnTo>
                  <a:cubicBezTo>
                    <a:pt x="903478" y="254000"/>
                    <a:pt x="846582" y="197104"/>
                    <a:pt x="846582" y="127000"/>
                  </a:cubicBezTo>
                  <a:cubicBezTo>
                    <a:pt x="846582" y="56896"/>
                    <a:pt x="903478" y="0"/>
                    <a:pt x="973582" y="0"/>
                  </a:cubicBezTo>
                  <a:lnTo>
                    <a:pt x="1735582" y="0"/>
                  </a:lnTo>
                  <a:cubicBezTo>
                    <a:pt x="1805686" y="0"/>
                    <a:pt x="1862582" y="56896"/>
                    <a:pt x="1862582" y="127000"/>
                  </a:cubicBezTo>
                  <a:cubicBezTo>
                    <a:pt x="1862582" y="197104"/>
                    <a:pt x="1805686" y="254000"/>
                    <a:pt x="1735582" y="254000"/>
                  </a:cubicBezTo>
                  <a:close/>
                  <a:moveTo>
                    <a:pt x="254000" y="296418"/>
                  </a:moveTo>
                  <a:lnTo>
                    <a:pt x="254000" y="1058418"/>
                  </a:lnTo>
                  <a:cubicBezTo>
                    <a:pt x="254000" y="1128522"/>
                    <a:pt x="197104" y="1185418"/>
                    <a:pt x="127000" y="1185418"/>
                  </a:cubicBezTo>
                  <a:cubicBezTo>
                    <a:pt x="56896" y="1185418"/>
                    <a:pt x="0" y="1128522"/>
                    <a:pt x="0" y="1058418"/>
                  </a:cubicBezTo>
                  <a:lnTo>
                    <a:pt x="0" y="296418"/>
                  </a:lnTo>
                  <a:cubicBezTo>
                    <a:pt x="0" y="226314"/>
                    <a:pt x="56896" y="169418"/>
                    <a:pt x="127000" y="169418"/>
                  </a:cubicBezTo>
                  <a:cubicBezTo>
                    <a:pt x="197104" y="169418"/>
                    <a:pt x="254000" y="226314"/>
                    <a:pt x="254000" y="296418"/>
                  </a:cubicBezTo>
                  <a:close/>
                  <a:moveTo>
                    <a:pt x="254000" y="2074418"/>
                  </a:moveTo>
                  <a:lnTo>
                    <a:pt x="254000" y="2836418"/>
                  </a:lnTo>
                  <a:cubicBezTo>
                    <a:pt x="254000" y="2906521"/>
                    <a:pt x="197104" y="2963418"/>
                    <a:pt x="127000" y="2963418"/>
                  </a:cubicBezTo>
                  <a:cubicBezTo>
                    <a:pt x="56896" y="2963418"/>
                    <a:pt x="0" y="2906521"/>
                    <a:pt x="0" y="2836418"/>
                  </a:cubicBezTo>
                  <a:lnTo>
                    <a:pt x="0" y="2074418"/>
                  </a:lnTo>
                  <a:cubicBezTo>
                    <a:pt x="0" y="2004314"/>
                    <a:pt x="56896" y="1947418"/>
                    <a:pt x="127000" y="1947418"/>
                  </a:cubicBezTo>
                  <a:cubicBezTo>
                    <a:pt x="197104" y="1947418"/>
                    <a:pt x="254000" y="2004314"/>
                    <a:pt x="254000" y="2074418"/>
                  </a:cubicBezTo>
                  <a:close/>
                  <a:moveTo>
                    <a:pt x="254000" y="3852418"/>
                  </a:moveTo>
                  <a:lnTo>
                    <a:pt x="254000" y="4210431"/>
                  </a:lnTo>
                  <a:lnTo>
                    <a:pt x="127000" y="4210431"/>
                  </a:lnTo>
                  <a:lnTo>
                    <a:pt x="127000" y="4083431"/>
                  </a:lnTo>
                  <a:lnTo>
                    <a:pt x="127000" y="4210431"/>
                  </a:lnTo>
                  <a:lnTo>
                    <a:pt x="127000" y="4083431"/>
                  </a:lnTo>
                  <a:cubicBezTo>
                    <a:pt x="378079" y="4083431"/>
                    <a:pt x="623570" y="4060063"/>
                    <a:pt x="861441" y="4015359"/>
                  </a:cubicBezTo>
                  <a:cubicBezTo>
                    <a:pt x="930402" y="4002405"/>
                    <a:pt x="996696" y="4047871"/>
                    <a:pt x="1009650" y="4116705"/>
                  </a:cubicBezTo>
                  <a:cubicBezTo>
                    <a:pt x="1022604" y="4185539"/>
                    <a:pt x="977138" y="4251959"/>
                    <a:pt x="908304" y="4264914"/>
                  </a:cubicBezTo>
                  <a:cubicBezTo>
                    <a:pt x="655066" y="4312412"/>
                    <a:pt x="393827" y="4337304"/>
                    <a:pt x="127000" y="4337304"/>
                  </a:cubicBezTo>
                  <a:cubicBezTo>
                    <a:pt x="93345" y="4337304"/>
                    <a:pt x="60960" y="4323969"/>
                    <a:pt x="37211" y="4300093"/>
                  </a:cubicBezTo>
                  <a:cubicBezTo>
                    <a:pt x="13462" y="4276217"/>
                    <a:pt x="0" y="4243959"/>
                    <a:pt x="0" y="4210304"/>
                  </a:cubicBezTo>
                  <a:lnTo>
                    <a:pt x="0" y="3852418"/>
                  </a:lnTo>
                  <a:cubicBezTo>
                    <a:pt x="0" y="3782314"/>
                    <a:pt x="56896" y="3725418"/>
                    <a:pt x="127000" y="3725418"/>
                  </a:cubicBezTo>
                  <a:cubicBezTo>
                    <a:pt x="197104" y="3725418"/>
                    <a:pt x="254000" y="3782314"/>
                    <a:pt x="254000" y="3852418"/>
                  </a:cubicBezTo>
                  <a:close/>
                </a:path>
              </a:pathLst>
            </a:custGeom>
            <a:solidFill>
              <a:srgbClr val="8064A2"/>
            </a:solidFill>
          </p:spPr>
          <p:txBody>
            <a:bodyPr/>
            <a:lstStyle/>
            <a:p>
              <a:endParaRPr lang="en-US"/>
            </a:p>
          </p:txBody>
        </p:sp>
        <p:sp>
          <p:nvSpPr>
            <p:cNvPr id="9" name="Freeform 9"/>
            <p:cNvSpPr/>
            <p:nvPr/>
          </p:nvSpPr>
          <p:spPr>
            <a:xfrm>
              <a:off x="4083431" y="4397502"/>
              <a:ext cx="4330446" cy="4023233"/>
            </a:xfrm>
            <a:custGeom>
              <a:avLst/>
              <a:gdLst/>
              <a:ahLst/>
              <a:cxnLst/>
              <a:rect l="l" t="t" r="r" b="b"/>
              <a:pathLst>
                <a:path w="4330446" h="4023233">
                  <a:moveTo>
                    <a:pt x="1795907" y="3401187"/>
                  </a:moveTo>
                  <a:cubicBezTo>
                    <a:pt x="2020189" y="3296666"/>
                    <a:pt x="2233041" y="3171825"/>
                    <a:pt x="2432177" y="3028823"/>
                  </a:cubicBezTo>
                  <a:cubicBezTo>
                    <a:pt x="2489200" y="2987929"/>
                    <a:pt x="2568448" y="3000883"/>
                    <a:pt x="2609469" y="3057906"/>
                  </a:cubicBezTo>
                  <a:cubicBezTo>
                    <a:pt x="2650490" y="3114929"/>
                    <a:pt x="2637409" y="3194177"/>
                    <a:pt x="2580386" y="3235198"/>
                  </a:cubicBezTo>
                  <a:cubicBezTo>
                    <a:pt x="2368550" y="3387344"/>
                    <a:pt x="2141982" y="3520186"/>
                    <a:pt x="1903349" y="3631438"/>
                  </a:cubicBezTo>
                  <a:cubicBezTo>
                    <a:pt x="1839722" y="3661029"/>
                    <a:pt x="1764157" y="3633470"/>
                    <a:pt x="1734566" y="3569970"/>
                  </a:cubicBezTo>
                  <a:cubicBezTo>
                    <a:pt x="1704975" y="3506470"/>
                    <a:pt x="1732534" y="3430778"/>
                    <a:pt x="1796034" y="3401187"/>
                  </a:cubicBezTo>
                  <a:close/>
                  <a:moveTo>
                    <a:pt x="3153029" y="2361946"/>
                  </a:moveTo>
                  <a:cubicBezTo>
                    <a:pt x="3311271" y="2174240"/>
                    <a:pt x="3452368" y="1971675"/>
                    <a:pt x="3573907" y="1756664"/>
                  </a:cubicBezTo>
                  <a:cubicBezTo>
                    <a:pt x="3608451" y="1695577"/>
                    <a:pt x="3685921" y="1674114"/>
                    <a:pt x="3747008" y="1708531"/>
                  </a:cubicBezTo>
                  <a:cubicBezTo>
                    <a:pt x="3808095" y="1742948"/>
                    <a:pt x="3829558" y="1820545"/>
                    <a:pt x="3795141" y="1881632"/>
                  </a:cubicBezTo>
                  <a:cubicBezTo>
                    <a:pt x="3665728" y="2110486"/>
                    <a:pt x="3515614" y="2326005"/>
                    <a:pt x="3347339" y="2525649"/>
                  </a:cubicBezTo>
                  <a:cubicBezTo>
                    <a:pt x="3302127" y="2579243"/>
                    <a:pt x="3221990" y="2586101"/>
                    <a:pt x="3168396" y="2540889"/>
                  </a:cubicBezTo>
                  <a:cubicBezTo>
                    <a:pt x="3114802" y="2495677"/>
                    <a:pt x="3107944" y="2415540"/>
                    <a:pt x="3153156" y="2361946"/>
                  </a:cubicBezTo>
                  <a:close/>
                  <a:moveTo>
                    <a:pt x="3946779" y="848614"/>
                  </a:moveTo>
                  <a:cubicBezTo>
                    <a:pt x="4010152" y="614426"/>
                    <a:pt x="4052443" y="371602"/>
                    <a:pt x="4071747" y="122301"/>
                  </a:cubicBezTo>
                  <a:cubicBezTo>
                    <a:pt x="4077208" y="52324"/>
                    <a:pt x="4138168" y="0"/>
                    <a:pt x="4208145" y="5461"/>
                  </a:cubicBezTo>
                  <a:cubicBezTo>
                    <a:pt x="4278122" y="10922"/>
                    <a:pt x="4330446" y="71882"/>
                    <a:pt x="4324985" y="141859"/>
                  </a:cubicBezTo>
                  <a:cubicBezTo>
                    <a:pt x="4304538" y="407162"/>
                    <a:pt x="4259326" y="665607"/>
                    <a:pt x="4191889" y="914908"/>
                  </a:cubicBezTo>
                  <a:cubicBezTo>
                    <a:pt x="4173601" y="982599"/>
                    <a:pt x="4103878" y="1022604"/>
                    <a:pt x="4036187" y="1004316"/>
                  </a:cubicBezTo>
                  <a:cubicBezTo>
                    <a:pt x="3968496" y="986028"/>
                    <a:pt x="3928491" y="916305"/>
                    <a:pt x="3946779" y="848614"/>
                  </a:cubicBezTo>
                  <a:close/>
                  <a:moveTo>
                    <a:pt x="127000" y="3769360"/>
                  </a:moveTo>
                  <a:lnTo>
                    <a:pt x="127000" y="3896360"/>
                  </a:lnTo>
                  <a:lnTo>
                    <a:pt x="127000" y="3769360"/>
                  </a:lnTo>
                  <a:cubicBezTo>
                    <a:pt x="378079" y="3769360"/>
                    <a:pt x="623570" y="3745992"/>
                    <a:pt x="861441" y="3701288"/>
                  </a:cubicBezTo>
                  <a:cubicBezTo>
                    <a:pt x="930402" y="3688334"/>
                    <a:pt x="996696" y="3733800"/>
                    <a:pt x="1009650" y="3802634"/>
                  </a:cubicBezTo>
                  <a:cubicBezTo>
                    <a:pt x="1022604" y="3871468"/>
                    <a:pt x="977138" y="3937889"/>
                    <a:pt x="908304" y="3950843"/>
                  </a:cubicBezTo>
                  <a:cubicBezTo>
                    <a:pt x="655066" y="3998341"/>
                    <a:pt x="393827" y="4023233"/>
                    <a:pt x="127000" y="4023233"/>
                  </a:cubicBezTo>
                  <a:cubicBezTo>
                    <a:pt x="56896" y="4023233"/>
                    <a:pt x="0" y="3966337"/>
                    <a:pt x="0" y="3896233"/>
                  </a:cubicBezTo>
                  <a:cubicBezTo>
                    <a:pt x="0" y="3826129"/>
                    <a:pt x="56896" y="3769233"/>
                    <a:pt x="127000" y="3769233"/>
                  </a:cubicBezTo>
                  <a:close/>
                </a:path>
              </a:pathLst>
            </a:custGeom>
            <a:solidFill>
              <a:srgbClr val="8064A2"/>
            </a:solidFill>
          </p:spPr>
          <p:txBody>
            <a:bodyPr/>
            <a:lstStyle/>
            <a:p>
              <a:endParaRPr lang="en-US"/>
            </a:p>
          </p:txBody>
        </p:sp>
      </p:grpSp>
      <p:grpSp>
        <p:nvGrpSpPr>
          <p:cNvPr id="10" name="Group 10"/>
          <p:cNvGrpSpPr/>
          <p:nvPr/>
        </p:nvGrpSpPr>
        <p:grpSpPr>
          <a:xfrm>
            <a:off x="6670962" y="887016"/>
            <a:ext cx="10359736" cy="8378428"/>
            <a:chOff x="0" y="0"/>
            <a:chExt cx="13812982" cy="11171238"/>
          </a:xfrm>
        </p:grpSpPr>
        <p:sp>
          <p:nvSpPr>
            <p:cNvPr id="11" name="Freeform 11"/>
            <p:cNvSpPr/>
            <p:nvPr/>
          </p:nvSpPr>
          <p:spPr>
            <a:xfrm>
              <a:off x="0" y="0"/>
              <a:ext cx="13812982" cy="11171238"/>
            </a:xfrm>
            <a:custGeom>
              <a:avLst/>
              <a:gdLst/>
              <a:ahLst/>
              <a:cxnLst/>
              <a:rect l="l" t="t" r="r" b="b"/>
              <a:pathLst>
                <a:path w="13812982" h="11171238">
                  <a:moveTo>
                    <a:pt x="0" y="0"/>
                  </a:moveTo>
                  <a:lnTo>
                    <a:pt x="13812982" y="0"/>
                  </a:lnTo>
                  <a:lnTo>
                    <a:pt x="13812982" y="11171238"/>
                  </a:lnTo>
                  <a:lnTo>
                    <a:pt x="0" y="11171238"/>
                  </a:lnTo>
                  <a:close/>
                </a:path>
              </a:pathLst>
            </a:custGeom>
            <a:solidFill>
              <a:srgbClr val="000000">
                <a:alpha val="0"/>
              </a:srgbClr>
            </a:solidFill>
          </p:spPr>
          <p:txBody>
            <a:bodyPr/>
            <a:lstStyle/>
            <a:p>
              <a:endParaRPr lang="en-US"/>
            </a:p>
          </p:txBody>
        </p:sp>
        <p:sp>
          <p:nvSpPr>
            <p:cNvPr id="12" name="TextBox 12"/>
            <p:cNvSpPr txBox="1"/>
            <p:nvPr/>
          </p:nvSpPr>
          <p:spPr>
            <a:xfrm>
              <a:off x="0" y="-28575"/>
              <a:ext cx="13812982" cy="11199813"/>
            </a:xfrm>
            <a:prstGeom prst="rect">
              <a:avLst/>
            </a:prstGeom>
          </p:spPr>
          <p:txBody>
            <a:bodyPr lIns="0" tIns="0" rIns="0" bIns="0" rtlCol="0" anchor="ctr"/>
            <a:lstStyle/>
            <a:p>
              <a:pPr algn="l">
                <a:lnSpc>
                  <a:spcPts val="2916"/>
                </a:lnSpc>
              </a:pPr>
              <a:r>
                <a:rPr lang="en-US" sz="2700" b="1">
                  <a:solidFill>
                    <a:srgbClr val="000000"/>
                  </a:solidFill>
                  <a:latin typeface="Calibri (MS) Bold"/>
                  <a:ea typeface="Calibri (MS) Bold"/>
                  <a:cs typeface="Calibri (MS) Bold"/>
                  <a:sym typeface="Calibri (MS) Bold"/>
                </a:rPr>
                <a:t>Data Cleaning Insights:</a:t>
              </a:r>
            </a:p>
            <a:p>
              <a:pPr marL="488632" lvl="1" indent="-244316" algn="l">
                <a:lnSpc>
                  <a:spcPts val="2916"/>
                </a:lnSpc>
                <a:buFont typeface="Arial"/>
                <a:buChar char="•"/>
              </a:pPr>
              <a:r>
                <a:rPr lang="en-US" sz="2700">
                  <a:solidFill>
                    <a:srgbClr val="000000"/>
                  </a:solidFill>
                  <a:latin typeface="Calibri (MS)"/>
                  <a:ea typeface="Calibri (MS)"/>
                  <a:cs typeface="Calibri (MS)"/>
                  <a:sym typeface="Calibri (MS)"/>
                </a:rPr>
                <a:t>We carefully filled in missing values for important columns like Age and Fare, so the models wouldn’t be confused by gaps in the data.</a:t>
              </a:r>
            </a:p>
            <a:p>
              <a:pPr marL="488632" lvl="1" indent="-244316" algn="l">
                <a:lnSpc>
                  <a:spcPts val="2916"/>
                </a:lnSpc>
                <a:buFont typeface="Arial"/>
                <a:buChar char="•"/>
              </a:pPr>
              <a:r>
                <a:rPr lang="en-US" sz="2700">
                  <a:solidFill>
                    <a:srgbClr val="000000"/>
                  </a:solidFill>
                  <a:latin typeface="Calibri (MS)"/>
                  <a:ea typeface="Calibri (MS)"/>
                  <a:cs typeface="Calibri (MS)"/>
                  <a:sym typeface="Calibri (MS)"/>
                </a:rPr>
                <a:t>We checked for and removed duplicate records to make sure every passenger was counted only once.</a:t>
              </a:r>
            </a:p>
            <a:p>
              <a:pPr marL="488632" lvl="1" indent="-244316" algn="l">
                <a:lnSpc>
                  <a:spcPts val="2916"/>
                </a:lnSpc>
                <a:buFont typeface="Arial"/>
                <a:buChar char="•"/>
              </a:pPr>
              <a:r>
                <a:rPr lang="en-US" sz="2700">
                  <a:solidFill>
                    <a:srgbClr val="000000"/>
                  </a:solidFill>
                  <a:latin typeface="Calibri (MS)"/>
                  <a:ea typeface="Calibri (MS)"/>
                  <a:cs typeface="Calibri (MS)"/>
                  <a:sym typeface="Calibri (MS)"/>
                </a:rPr>
                <a:t>Outliers (unusually high or low values) were handled, especially in Fare, to prevent them from skewing the results.</a:t>
              </a:r>
            </a:p>
            <a:p>
              <a:pPr marL="488632" lvl="1" indent="-244316" algn="l">
                <a:lnSpc>
                  <a:spcPts val="2916"/>
                </a:lnSpc>
                <a:buFont typeface="Arial"/>
                <a:buChar char="•"/>
              </a:pPr>
              <a:r>
                <a:rPr lang="en-US" sz="2700">
                  <a:solidFill>
                    <a:srgbClr val="000000"/>
                  </a:solidFill>
                  <a:latin typeface="Calibri (MS)"/>
                  <a:ea typeface="Calibri (MS)"/>
                  <a:cs typeface="Calibri (MS)"/>
                  <a:sym typeface="Calibri (MS)"/>
                </a:rPr>
                <a:t>All data was standardized into a consistent format, making it easier for the computer to understand and compare.</a:t>
              </a:r>
            </a:p>
            <a:p>
              <a:pPr marL="488632" lvl="1" indent="-244316" algn="l">
                <a:lnSpc>
                  <a:spcPts val="2916"/>
                </a:lnSpc>
              </a:pPr>
              <a:endParaRPr lang="en-US" sz="2700">
                <a:solidFill>
                  <a:srgbClr val="000000"/>
                </a:solidFill>
                <a:latin typeface="Calibri (MS)"/>
                <a:ea typeface="Calibri (MS)"/>
                <a:cs typeface="Calibri (MS)"/>
                <a:sym typeface="Calibri (MS)"/>
              </a:endParaRPr>
            </a:p>
            <a:p>
              <a:pPr marL="488632" lvl="1" indent="-244316" algn="l">
                <a:lnSpc>
                  <a:spcPts val="2916"/>
                </a:lnSpc>
              </a:pPr>
              <a:r>
                <a:rPr lang="en-US" sz="2700" b="1">
                  <a:solidFill>
                    <a:srgbClr val="000000"/>
                  </a:solidFill>
                  <a:latin typeface="Calibri (MS) Bold"/>
                  <a:ea typeface="Calibri (MS) Bold"/>
                  <a:cs typeface="Calibri (MS) Bold"/>
                  <a:sym typeface="Calibri (MS) Bold"/>
                </a:rPr>
                <a:t>Feature Engineering Insights:</a:t>
              </a:r>
            </a:p>
            <a:p>
              <a:pPr marL="488632" lvl="1" indent="-244316" algn="l">
                <a:lnSpc>
                  <a:spcPts val="2916"/>
                </a:lnSpc>
                <a:buFont typeface="Arial"/>
                <a:buChar char="•"/>
              </a:pPr>
              <a:r>
                <a:rPr lang="en-US" sz="2700">
                  <a:solidFill>
                    <a:srgbClr val="000000"/>
                  </a:solidFill>
                  <a:latin typeface="Calibri (MS)"/>
                  <a:ea typeface="Calibri (MS)"/>
                  <a:cs typeface="Calibri (MS)"/>
                  <a:sym typeface="Calibri (MS)"/>
                </a:rPr>
                <a:t>We created new features from existing data, such as splitting the Cabin column into a letter (deck) and number (room), which helped the model learn about passenger location.</a:t>
              </a:r>
            </a:p>
            <a:p>
              <a:pPr marL="488632" lvl="1" indent="-244316" algn="l">
                <a:lnSpc>
                  <a:spcPts val="2916"/>
                </a:lnSpc>
                <a:buFont typeface="Arial"/>
                <a:buChar char="•"/>
              </a:pPr>
              <a:r>
                <a:rPr lang="en-US" sz="2700">
                  <a:solidFill>
                    <a:srgbClr val="000000"/>
                  </a:solidFill>
                  <a:latin typeface="Calibri (MS)"/>
                  <a:ea typeface="Calibri (MS)"/>
                  <a:cs typeface="Calibri (MS)"/>
                  <a:sym typeface="Calibri (MS)"/>
                </a:rPr>
                <a:t>Titles (like Mr., Mrs., Miss) were extracted from names, giving clues about age, gender, and social status.</a:t>
              </a:r>
            </a:p>
            <a:p>
              <a:pPr marL="488632" lvl="1" indent="-244316" algn="l">
                <a:lnSpc>
                  <a:spcPts val="2916"/>
                </a:lnSpc>
                <a:buFont typeface="Arial"/>
                <a:buChar char="•"/>
              </a:pPr>
              <a:r>
                <a:rPr lang="en-US" sz="2700">
                  <a:solidFill>
                    <a:srgbClr val="000000"/>
                  </a:solidFill>
                  <a:latin typeface="Calibri (MS)"/>
                  <a:ea typeface="Calibri (MS)"/>
                  <a:cs typeface="Calibri (MS)"/>
                  <a:sym typeface="Calibri (MS)"/>
                </a:rPr>
                <a:t>Ticket and family size information was transformed into new features, revealing patterns in group survival.</a:t>
              </a:r>
            </a:p>
            <a:p>
              <a:pPr marL="488632" lvl="1" indent="-244316" algn="l">
                <a:lnSpc>
                  <a:spcPts val="2916"/>
                </a:lnSpc>
                <a:buFont typeface="Arial"/>
                <a:buChar char="•"/>
              </a:pPr>
              <a:r>
                <a:rPr lang="en-US" sz="2700">
                  <a:solidFill>
                    <a:srgbClr val="000000"/>
                  </a:solidFill>
                  <a:latin typeface="Calibri (MS)"/>
                  <a:ea typeface="Calibri (MS)"/>
                  <a:cs typeface="Calibri (MS)"/>
                  <a:sym typeface="Calibri (MS)"/>
                </a:rPr>
                <a:t>By engineering these features, we gave the models more useful information, which improved their ability to predict survival.</a:t>
              </a:r>
            </a:p>
            <a:p>
              <a:pPr marL="488632" lvl="1" indent="-244316" algn="l">
                <a:lnSpc>
                  <a:spcPts val="2916"/>
                </a:lnSpc>
              </a:pPr>
              <a:endParaRPr lang="en-US" sz="2700">
                <a:solidFill>
                  <a:srgbClr val="000000"/>
                </a:solidFill>
                <a:latin typeface="Calibri (MS)"/>
                <a:ea typeface="Calibri (MS)"/>
                <a:cs typeface="Calibri (MS)"/>
                <a:sym typeface="Calibri (MS)"/>
              </a:endParaRPr>
            </a:p>
          </p:txBody>
        </p:sp>
      </p:grpSp>
    </p:spTree>
  </p:cSld>
  <p:clrMapOvr>
    <a:masterClrMapping/>
  </p:clrMapOvr>
  <p:transition>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71D76C-CFE9-4A2F-BCDC-9BCF4BEB0F65}">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TotalTime>
  <Words>802</Words>
  <Application>Microsoft Office PowerPoint</Application>
  <PresentationFormat>Custom</PresentationFormat>
  <Paragraphs>59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 (MS)</vt:lpstr>
      <vt:lpstr>Arial</vt:lpstr>
      <vt:lpstr>Calibri</vt:lpstr>
      <vt:lpstr>Calibri (MS) Bold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Titanic_DataScience_Project_Presentation.pptx</dc:title>
  <cp:lastModifiedBy>mina alber123</cp:lastModifiedBy>
  <cp:revision>2</cp:revision>
  <dcterms:created xsi:type="dcterms:W3CDTF">2006-08-16T00:00:00Z</dcterms:created>
  <dcterms:modified xsi:type="dcterms:W3CDTF">2025-06-20T11:30:01Z</dcterms:modified>
  <dc:identifier>DAGq0W_67Us</dc:identifier>
</cp:coreProperties>
</file>