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2"/>
    <p:restoredTop sz="94563"/>
  </p:normalViewPr>
  <p:slideViewPr>
    <p:cSldViewPr snapToGrid="0" snapToObjects="1">
      <p:cViewPr varScale="1">
        <p:scale>
          <a:sx n="105" d="100"/>
          <a:sy n="105" d="100"/>
        </p:scale>
        <p:origin x="10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ED055-49FD-5740-B3A4-145F01D8FC71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7DABA-E60A-244B-BA0F-6FDE206136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43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E7DABA-E60A-244B-BA0F-6FDE206136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DF45-AE68-2340-AD5E-0301B61377F6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4714-6B69-A045-8E67-1C8885740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57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DF45-AE68-2340-AD5E-0301B61377F6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4714-6B69-A045-8E67-1C8885740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91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DF45-AE68-2340-AD5E-0301B61377F6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4714-6B69-A045-8E67-1C8885740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8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DF45-AE68-2340-AD5E-0301B61377F6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4714-6B69-A045-8E67-1C8885740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39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DF45-AE68-2340-AD5E-0301B61377F6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4714-6B69-A045-8E67-1C8885740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28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DF45-AE68-2340-AD5E-0301B61377F6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4714-6B69-A045-8E67-1C8885740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72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DF45-AE68-2340-AD5E-0301B61377F6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4714-6B69-A045-8E67-1C8885740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3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DF45-AE68-2340-AD5E-0301B61377F6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4714-6B69-A045-8E67-1C8885740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91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DF45-AE68-2340-AD5E-0301B61377F6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4714-6B69-A045-8E67-1C8885740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06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DF45-AE68-2340-AD5E-0301B61377F6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4714-6B69-A045-8E67-1C8885740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2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DF45-AE68-2340-AD5E-0301B61377F6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4714-6B69-A045-8E67-1C8885740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2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2DF45-AE68-2340-AD5E-0301B61377F6}" type="datetimeFigureOut">
              <a:rPr lang="en-US" smtClean="0"/>
              <a:t>10/12/2017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C4714-6B69-A045-8E67-1C8885740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99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pl.it/LAkN/7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Analysis of Algorithm Efficiency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Mina Gabriel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89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37607"/>
          </a:xfrm>
        </p:spPr>
        <p:txBody>
          <a:bodyPr>
            <a:norm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Example 5</a:t>
            </a:r>
            <a:endParaRPr lang="en-US" sz="1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829733"/>
                <a:ext cx="10515600" cy="5347230"/>
              </a:xfrm>
            </p:spPr>
            <p:txBody>
              <a:bodyPr>
                <a:normAutofit/>
              </a:bodyPr>
              <a:lstStyle/>
              <a:p>
                <a:r>
                  <a:rPr lang="en-US" sz="1700" dirty="0">
                    <a:latin typeface="+mj-lt"/>
                  </a:rPr>
                  <a:t>How can big-O notation be used to estimate the sum of the first </a:t>
                </a:r>
                <a14:m>
                  <m:oMath xmlns:m="http://schemas.openxmlformats.org/officeDocument/2006/math">
                    <m:r>
                      <a:rPr lang="en-US" sz="17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700" dirty="0">
                    <a:latin typeface="+mj-lt"/>
                  </a:rPr>
                  <a:t> positive integers?</a:t>
                </a:r>
              </a:p>
              <a:p>
                <a:endParaRPr lang="en-US" sz="18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29733"/>
                <a:ext cx="10515600" cy="5347230"/>
              </a:xfrm>
              <a:blipFill rotWithShape="0">
                <a:blip r:embed="rId3"/>
                <a:stretch>
                  <a:fillRect l="-290" t="-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667" y="1398510"/>
            <a:ext cx="7778750" cy="210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72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37607"/>
          </a:xfrm>
        </p:spPr>
        <p:txBody>
          <a:bodyPr>
            <a:norm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Example 6 </a:t>
            </a:r>
            <a:endParaRPr lang="en-US" sz="1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829733"/>
                <a:ext cx="10515600" cy="5347230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 smtClean="0"/>
                  <a:t>Give big-O estimates for the factorial function and the logarithm of the factorial function, where the </a:t>
                </a:r>
                <a:r>
                  <a:rPr lang="en-US" sz="1800" dirty="0"/>
                  <a:t>factorial </a:t>
                </a:r>
                <a:r>
                  <a:rPr lang="en-US" sz="1800" dirty="0" smtClean="0"/>
                  <a:t>function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</a:rPr>
                          <m:t>𝑛</m:t>
                        </m:r>
                      </m:e>
                    </m:d>
                    <m:r>
                      <a:rPr lang="en-US" sz="1800" b="0" i="1" smtClean="0">
                        <a:latin typeface="Cambria Math" charset="0"/>
                      </a:rPr>
                      <m:t>=</m:t>
                    </m:r>
                    <m:r>
                      <a:rPr lang="en-US" sz="1800" b="0" i="1" smtClean="0">
                        <a:latin typeface="Cambria Math" charset="0"/>
                      </a:rPr>
                      <m:t>𝑛</m:t>
                    </m:r>
                    <m:r>
                      <a:rPr lang="en-US" sz="1800" b="0" i="1" smtClean="0">
                        <a:latin typeface="Cambria Math" charset="0"/>
                      </a:rPr>
                      <m:t>!</m:t>
                    </m:r>
                  </m:oMath>
                </a14:m>
                <a:r>
                  <a:rPr lang="en-US" sz="1800" dirty="0" smtClean="0"/>
                  <a:t> Is defined by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charset="0"/>
                        </a:rPr>
                        <m:t>𝑛</m:t>
                      </m:r>
                      <m:r>
                        <a:rPr lang="en-US" sz="1800" b="0" i="1" smtClean="0">
                          <a:latin typeface="Cambria Math" charset="0"/>
                        </a:rPr>
                        <m:t>!=1 . 2 . 3 … . </m:t>
                      </m:r>
                      <m:r>
                        <a:rPr lang="en-US" sz="1800" b="0" i="1" smtClean="0">
                          <a:latin typeface="Cambria Math" charset="0"/>
                        </a:rPr>
                        <m:t>𝑛</m:t>
                      </m:r>
                    </m:oMath>
                  </m:oMathPara>
                </a14:m>
                <a:endParaRPr lang="en-US" sz="1800" dirty="0"/>
              </a:p>
              <a:p>
                <a:r>
                  <a:rPr lang="en-US" sz="1800" dirty="0"/>
                  <a:t>Note that the function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charset="0"/>
                      </a:rPr>
                      <m:t>𝑛</m:t>
                    </m:r>
                    <m:r>
                      <a:rPr lang="en-US" sz="1800" i="1" dirty="0" smtClean="0">
                        <a:latin typeface="Cambria Math" charset="0"/>
                      </a:rPr>
                      <m:t>! </m:t>
                    </m:r>
                  </m:oMath>
                </a14:m>
                <a:r>
                  <a:rPr lang="en-US" sz="1800" dirty="0"/>
                  <a:t>grows rapidly. For instance</a:t>
                </a:r>
                <a:r>
                  <a:rPr lang="en-US" sz="1800" dirty="0" smtClean="0"/>
                  <a:t>,</a:t>
                </a:r>
              </a:p>
              <a:p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 smtClean="0">
                          <a:latin typeface="Cambria Math" charset="0"/>
                        </a:rPr>
                        <m:t>20! = 2,432,902,008,176,640,000.</m:t>
                      </m:r>
                    </m:oMath>
                  </m:oMathPara>
                </a14:m>
                <a:endParaRPr lang="en-US" sz="1800" dirty="0"/>
              </a:p>
              <a:p>
                <a:endParaRPr lang="en-US" sz="18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29733"/>
                <a:ext cx="10515600" cy="5347230"/>
              </a:xfrm>
              <a:blipFill rotWithShape="0">
                <a:blip r:embed="rId2"/>
                <a:stretch>
                  <a:fillRect l="-406" t="-1026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67" y="328612"/>
            <a:ext cx="410633" cy="4106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886192"/>
            <a:ext cx="7108066" cy="329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706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47133"/>
                <a:ext cx="10515600" cy="5829830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 smtClean="0"/>
                  <a:t>As mentioned before, big-O notation is used to estimate the number of operations needed to</a:t>
                </a:r>
                <a:r>
                  <a:rPr lang="ar-SA" sz="1800" dirty="0" smtClean="0"/>
                  <a:t> </a:t>
                </a:r>
                <a:r>
                  <a:rPr lang="en-US" sz="1800" dirty="0" smtClean="0"/>
                  <a:t>solve </a:t>
                </a:r>
                <a:r>
                  <a:rPr lang="en-US" sz="1800" dirty="0"/>
                  <a:t>a problem using a specified procedure or algorithm. The functions used in these </a:t>
                </a:r>
                <a:r>
                  <a:rPr lang="en-US" sz="1800" dirty="0" smtClean="0"/>
                  <a:t>estimates</a:t>
                </a:r>
                <a:r>
                  <a:rPr lang="ar-SA" sz="1800" dirty="0" smtClean="0"/>
                  <a:t> </a:t>
                </a:r>
                <a:r>
                  <a:rPr lang="en-US" sz="1800" dirty="0" smtClean="0"/>
                  <a:t>often </a:t>
                </a:r>
                <a:r>
                  <a:rPr lang="en-US" sz="1800" dirty="0"/>
                  <a:t>include the following</a:t>
                </a:r>
                <a:r>
                  <a:rPr lang="en-US" sz="1800" dirty="0" smtClean="0"/>
                  <a:t>:</a:t>
                </a:r>
              </a:p>
              <a:p>
                <a:endParaRPr lang="ar-SA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charset="0"/>
                        </a:rPr>
                        <m:t>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charset="0"/>
                            </a:rPr>
                            <m:t>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r>
                  <a:rPr lang="en-US" sz="1800" dirty="0"/>
                  <a:t>Using calculus it can be shown that each function in the list is smaller than the </a:t>
                </a:r>
                <a:r>
                  <a:rPr lang="en-US" sz="1800" dirty="0" smtClean="0"/>
                  <a:t>succeeding function</a:t>
                </a:r>
                <a:r>
                  <a:rPr lang="en-US" sz="1800" dirty="0"/>
                  <a:t>, in the sense that the ratio of a function and the succeeding function tends to </a:t>
                </a:r>
                <a:r>
                  <a:rPr lang="en-US" sz="1800" dirty="0" smtClean="0"/>
                  <a:t>zero as </a:t>
                </a:r>
                <a:r>
                  <a:rPr lang="en-US" sz="1800" dirty="0"/>
                  <a:t>n grows without bound. Figure 3 displays the graphs of these functions, using a scale </a:t>
                </a:r>
                <a:r>
                  <a:rPr lang="en-US" sz="1800" dirty="0" smtClean="0"/>
                  <a:t>for the </a:t>
                </a:r>
                <a:r>
                  <a:rPr lang="en-US" sz="1800" dirty="0"/>
                  <a:t>values of the functions that doubles for each successive marking on the graph. That is, </a:t>
                </a:r>
                <a:r>
                  <a:rPr lang="en-US" sz="1800" dirty="0" smtClean="0"/>
                  <a:t>the vertical </a:t>
                </a:r>
                <a:r>
                  <a:rPr lang="en-US" sz="1800" dirty="0"/>
                  <a:t>scale in this graph is logarithmic.</a:t>
                </a:r>
              </a:p>
              <a:p>
                <a:endParaRPr lang="en-US" sz="18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47133"/>
                <a:ext cx="10515600" cy="5829830"/>
              </a:xfrm>
              <a:blipFill rotWithShape="0">
                <a:blip r:embed="rId2"/>
                <a:stretch>
                  <a:fillRect l="-406" t="-1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133" y="3262048"/>
            <a:ext cx="5664202" cy="340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482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37607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The Growth of Combinations of </a:t>
            </a:r>
            <a:r>
              <a:rPr lang="en-US" sz="1600" dirty="0" smtClean="0">
                <a:solidFill>
                  <a:srgbClr val="0070C0"/>
                </a:solidFill>
              </a:rPr>
              <a:t>Functions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29733"/>
            <a:ext cx="10515600" cy="5347230"/>
          </a:xfrm>
        </p:spPr>
        <p:txBody>
          <a:bodyPr>
            <a:normAutofit/>
          </a:bodyPr>
          <a:lstStyle/>
          <a:p>
            <a:r>
              <a:rPr lang="en-US" sz="1800" dirty="0"/>
              <a:t>Many algorithms are made up of two or more separate </a:t>
            </a:r>
            <a:r>
              <a:rPr lang="en-US" sz="1800" dirty="0" err="1"/>
              <a:t>subprocedures</a:t>
            </a:r>
            <a:r>
              <a:rPr lang="en-US" sz="1800" dirty="0"/>
              <a:t>. The number of </a:t>
            </a:r>
            <a:r>
              <a:rPr lang="en-US" sz="1800" dirty="0" smtClean="0"/>
              <a:t>steps used </a:t>
            </a:r>
            <a:r>
              <a:rPr lang="en-US" sz="1800" dirty="0"/>
              <a:t>by a computer to solve a problem with input of a specified size using such an algorithm </a:t>
            </a:r>
            <a:r>
              <a:rPr lang="en-US" sz="1800" dirty="0" smtClean="0"/>
              <a:t>is the </a:t>
            </a:r>
            <a:r>
              <a:rPr lang="en-US" sz="1800" dirty="0"/>
              <a:t>sum of the number of steps used by these </a:t>
            </a:r>
            <a:r>
              <a:rPr lang="en-US" sz="1800" dirty="0" err="1"/>
              <a:t>subprocedures</a:t>
            </a:r>
            <a:r>
              <a:rPr lang="en-US" sz="1800" dirty="0"/>
              <a:t>. To give a big-O estimate for </a:t>
            </a:r>
            <a:r>
              <a:rPr lang="en-US" sz="1800" dirty="0" smtClean="0"/>
              <a:t>the number </a:t>
            </a:r>
            <a:r>
              <a:rPr lang="en-US" sz="1800" dirty="0"/>
              <a:t>of steps needed, it is necessary to find big-O estimates for the number of steps used </a:t>
            </a:r>
            <a:r>
              <a:rPr lang="en-US" sz="1800" dirty="0" smtClean="0"/>
              <a:t>by each </a:t>
            </a:r>
            <a:r>
              <a:rPr lang="en-US" sz="1800" dirty="0" err="1"/>
              <a:t>subprocedure</a:t>
            </a:r>
            <a:r>
              <a:rPr lang="en-US" sz="1800" dirty="0"/>
              <a:t> and then combine these estimates</a:t>
            </a:r>
            <a:r>
              <a:rPr lang="en-US" sz="1800" dirty="0" smtClean="0"/>
              <a:t>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32579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13267"/>
                <a:ext cx="10515600" cy="5863696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 smtClean="0"/>
                  <a:t>Big-O estimates of combinations of functions can be provided if care is taken when different big-O </a:t>
                </a:r>
                <a:r>
                  <a:rPr lang="en-US" sz="1800" dirty="0"/>
                  <a:t>estimates are combined. In particular, it is often necessary to estimate the growth of </a:t>
                </a:r>
                <a:r>
                  <a:rPr lang="en-US" sz="1800" dirty="0" smtClean="0"/>
                  <a:t>the sum </a:t>
                </a:r>
                <a:r>
                  <a:rPr lang="en-US" sz="1800" dirty="0"/>
                  <a:t>and the product of two functions. What can be said if big-O estimates for each of </a:t>
                </a:r>
                <a:r>
                  <a:rPr lang="en-US" sz="1800" dirty="0" smtClean="0"/>
                  <a:t>two functions </a:t>
                </a:r>
                <a:r>
                  <a:rPr lang="en-US" sz="1800" dirty="0"/>
                  <a:t>are known? To see what sort of estimates hold for the sum and the product of </a:t>
                </a:r>
                <a:r>
                  <a:rPr lang="en-US" sz="1800" dirty="0" smtClean="0"/>
                  <a:t>two functions</a:t>
                </a:r>
                <a:r>
                  <a:rPr lang="en-US" sz="1800" dirty="0"/>
                  <a:t>, suppose </a:t>
                </a:r>
                <a:r>
                  <a:rPr lang="en-US" sz="1800" dirty="0" smtClean="0"/>
                  <a:t>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sz="1800" b="0" i="1" smtClean="0">
                            <a:latin typeface="Cambria Math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 charset="0"/>
                      </a:rPr>
                      <m:t>𝑖𝑠</m:t>
                    </m:r>
                    <m:r>
                      <a:rPr lang="en-US" sz="1800" b="0" i="1" smtClean="0">
                        <a:latin typeface="Cambria Math" charset="0"/>
                      </a:rPr>
                      <m:t> </m:t>
                    </m:r>
                    <m:r>
                      <a:rPr lang="en-US" sz="1800" b="0" i="1" smtClean="0">
                        <a:latin typeface="Cambria Math" charset="0"/>
                      </a:rPr>
                      <m:t>𝑂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1800" b="0" i="1" smtClean="0">
                        <a:latin typeface="Cambria Math" charset="0"/>
                      </a:rPr>
                      <m:t>𝑎𝑛𝑑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charset="0"/>
                          </a:rPr>
                          <m:t>𝑓</m:t>
                        </m:r>
                      </m:e>
                      <m:sub>
                        <m:r>
                          <a:rPr lang="en-US" sz="1800" b="0" i="1" smtClean="0">
                            <a:latin typeface="Cambria Math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 charset="0"/>
                      </a:rPr>
                      <m:t>𝑖𝑠</m:t>
                    </m:r>
                    <m:r>
                      <a:rPr lang="en-US" sz="1800" b="0" i="1" smtClean="0">
                        <a:latin typeface="Cambria Math" charset="0"/>
                      </a:rPr>
                      <m:t> </m:t>
                    </m:r>
                    <m:r>
                      <a:rPr lang="en-US" sz="1800" b="0" i="1" smtClean="0">
                        <a:latin typeface="Cambria Math" charset="0"/>
                      </a:rPr>
                      <m:t>𝑂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800" dirty="0" smtClean="0"/>
                  <a:t> </a:t>
                </a:r>
              </a:p>
              <a:p>
                <a:endParaRPr lang="en-US" sz="1800" dirty="0"/>
              </a:p>
              <a:p>
                <a:endParaRPr lang="en-US" sz="18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13267"/>
                <a:ext cx="10515600" cy="5863696"/>
              </a:xfrm>
              <a:blipFill rotWithShape="0">
                <a:blip r:embed="rId2"/>
                <a:stretch>
                  <a:fillRect l="-406" t="-936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786468"/>
            <a:ext cx="7393177" cy="312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002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37607"/>
          </a:xfrm>
        </p:spPr>
        <p:txBody>
          <a:bodyPr>
            <a:normAutofit/>
          </a:bodyPr>
          <a:lstStyle/>
          <a:p>
            <a:endParaRPr lang="en-US" sz="1600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7999" y="1024996"/>
            <a:ext cx="7676919" cy="424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99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37607"/>
          </a:xfrm>
        </p:spPr>
        <p:txBody>
          <a:bodyPr>
            <a:normAutofit/>
          </a:bodyPr>
          <a:lstStyle/>
          <a:p>
            <a:endParaRPr lang="en-US" sz="1600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0938" y="880534"/>
            <a:ext cx="7891323" cy="486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07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033" y="474133"/>
            <a:ext cx="10717568" cy="247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228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6600" y="475719"/>
            <a:ext cx="10515600" cy="300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043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37607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Big-Omega and Big-Theta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829733"/>
                <a:ext cx="10515600" cy="5347230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>
                    <a:latin typeface="+mj-lt"/>
                  </a:rPr>
                  <a:t>Big-O notation is used extensively to describe the growth of functions, but it has limitations. </a:t>
                </a:r>
                <a:r>
                  <a:rPr lang="en-US" sz="2000" dirty="0" smtClean="0">
                    <a:latin typeface="+mj-lt"/>
                  </a:rPr>
                  <a:t>In particular</a:t>
                </a:r>
                <a:r>
                  <a:rPr lang="en-US" sz="2000" dirty="0">
                    <a:latin typeface="+mj-lt"/>
                  </a:rPr>
                  <a:t>, when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en-US" sz="2000" dirty="0">
                    <a:latin typeface="+mj-lt"/>
                  </a:rPr>
                  <a:t>is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)), </m:t>
                    </m:r>
                  </m:oMath>
                </a14:m>
                <a:r>
                  <a:rPr lang="en-US" sz="2000" dirty="0">
                    <a:latin typeface="+mj-lt"/>
                  </a:rPr>
                  <a:t>we have an upper bound, in terms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en-US" sz="2000" dirty="0">
                    <a:latin typeface="+mj-lt"/>
                  </a:rPr>
                  <a:t>for the size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en-US" sz="2000" dirty="0" smtClean="0">
                    <a:latin typeface="+mj-lt"/>
                  </a:rPr>
                  <a:t>for </a:t>
                </a:r>
                <a:r>
                  <a:rPr lang="en-US" sz="2000" dirty="0">
                    <a:latin typeface="+mj-lt"/>
                  </a:rPr>
                  <a:t>large values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 smtClean="0">
                    <a:latin typeface="+mj-lt"/>
                  </a:rPr>
                  <a:t>.</a:t>
                </a:r>
              </a:p>
              <a:p>
                <a:r>
                  <a:rPr lang="en-US" sz="2000" dirty="0" smtClean="0">
                    <a:latin typeface="+mj-lt"/>
                  </a:rPr>
                  <a:t>However</a:t>
                </a:r>
                <a:r>
                  <a:rPr lang="en-US" sz="2000" dirty="0">
                    <a:latin typeface="+mj-lt"/>
                  </a:rPr>
                  <a:t>, big-O notation does not provide a lower bound for the size </a:t>
                </a:r>
                <a:r>
                  <a:rPr lang="en-US" sz="2000" dirty="0" smtClean="0">
                    <a:latin typeface="+mj-lt"/>
                  </a:rPr>
                  <a:t>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en-US" sz="2000" dirty="0" smtClean="0">
                    <a:latin typeface="+mj-lt"/>
                  </a:rPr>
                  <a:t>for </a:t>
                </a:r>
                <a:r>
                  <a:rPr lang="en-US" sz="2000" dirty="0">
                    <a:latin typeface="+mj-lt"/>
                  </a:rPr>
                  <a:t>large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latin typeface="+mj-lt"/>
                  </a:rPr>
                  <a:t>. For this, we use </a:t>
                </a:r>
                <a:r>
                  <a:rPr lang="en-US" sz="2000" b="1" dirty="0">
                    <a:latin typeface="+mj-lt"/>
                  </a:rPr>
                  <a:t>big-Omega</a:t>
                </a:r>
                <a:r>
                  <a:rPr lang="en-US" sz="2000" dirty="0">
                    <a:latin typeface="+mj-lt"/>
                  </a:rPr>
                  <a:t> (</a:t>
                </a:r>
                <a:r>
                  <a:rPr lang="en-US" sz="2000" dirty="0" smtClean="0">
                    <a:latin typeface="+mj-lt"/>
                  </a:rPr>
                  <a:t>big-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Ω</m:t>
                    </m:r>
                  </m:oMath>
                </a14:m>
                <a:r>
                  <a:rPr lang="en-US" sz="2000" dirty="0" smtClean="0">
                    <a:latin typeface="+mj-lt"/>
                  </a:rPr>
                  <a:t>) </a:t>
                </a:r>
                <a:r>
                  <a:rPr lang="en-US" sz="2000" dirty="0">
                    <a:latin typeface="+mj-lt"/>
                  </a:rPr>
                  <a:t>notation. </a:t>
                </a:r>
                <a:endParaRPr lang="en-US" sz="2000" dirty="0" smtClean="0">
                  <a:latin typeface="+mj-lt"/>
                </a:endParaRPr>
              </a:p>
              <a:p>
                <a:r>
                  <a:rPr lang="en-US" sz="2000" dirty="0" smtClean="0">
                    <a:latin typeface="+mj-lt"/>
                  </a:rPr>
                  <a:t>When </a:t>
                </a:r>
                <a:r>
                  <a:rPr lang="en-US" sz="2000" dirty="0">
                    <a:latin typeface="+mj-lt"/>
                  </a:rPr>
                  <a:t>we want to give both an </a:t>
                </a:r>
                <a:r>
                  <a:rPr lang="en-US" sz="2000" dirty="0" smtClean="0">
                    <a:latin typeface="+mj-lt"/>
                  </a:rPr>
                  <a:t>upper and a </a:t>
                </a:r>
                <a:r>
                  <a:rPr lang="en-US" sz="2000" dirty="0">
                    <a:latin typeface="+mj-lt"/>
                  </a:rPr>
                  <a:t>lower bound on the size of a </a:t>
                </a:r>
                <a:r>
                  <a:rPr lang="en-US" sz="2000" dirty="0" smtClean="0">
                    <a:latin typeface="+mj-lt"/>
                  </a:rPr>
                  <a:t>function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en-US" sz="2000" dirty="0">
                    <a:latin typeface="+mj-lt"/>
                  </a:rPr>
                  <a:t>relative to a reference function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r>
                  <a:rPr lang="en-US" sz="2000" dirty="0">
                    <a:latin typeface="+mj-lt"/>
                  </a:rPr>
                  <a:t>we use </a:t>
                </a:r>
                <a:r>
                  <a:rPr lang="en-US" sz="2000" b="1" dirty="0" smtClean="0">
                    <a:latin typeface="+mj-lt"/>
                  </a:rPr>
                  <a:t>big-Theta</a:t>
                </a:r>
                <a:r>
                  <a:rPr lang="en-US" sz="2000" dirty="0" smtClean="0">
                    <a:latin typeface="+mj-lt"/>
                  </a:rPr>
                  <a:t> </a:t>
                </a:r>
                <a:r>
                  <a:rPr lang="en-US" sz="2000" dirty="0">
                    <a:latin typeface="+mj-lt"/>
                  </a:rPr>
                  <a:t>(</a:t>
                </a:r>
                <a:r>
                  <a:rPr lang="en-US" sz="2000" dirty="0" smtClean="0">
                    <a:latin typeface="+mj-lt"/>
                  </a:rPr>
                  <a:t>big-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Θ</m:t>
                    </m:r>
                  </m:oMath>
                </a14:m>
                <a:r>
                  <a:rPr lang="en-US" sz="2000" dirty="0" smtClean="0">
                    <a:latin typeface="+mj-lt"/>
                  </a:rPr>
                  <a:t>) </a:t>
                </a:r>
                <a:r>
                  <a:rPr lang="en-US" sz="2000" dirty="0">
                    <a:latin typeface="+mj-lt"/>
                  </a:rPr>
                  <a:t>notation</a:t>
                </a:r>
                <a:r>
                  <a:rPr lang="en-US" sz="1800" dirty="0" smtClean="0"/>
                  <a:t>.</a:t>
                </a:r>
                <a:endParaRPr lang="en-US" sz="18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29733"/>
                <a:ext cx="10515600" cy="5347230"/>
              </a:xfrm>
              <a:blipFill rotWithShape="0">
                <a:blip r:embed="rId2"/>
                <a:stretch>
                  <a:fillRect l="-522" t="-28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7844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37607"/>
          </a:xfrm>
        </p:spPr>
        <p:txBody>
          <a:bodyPr>
            <a:norm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Introduction </a:t>
            </a:r>
            <a:endParaRPr lang="en-US" sz="1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829733"/>
                <a:ext cx="10515600" cy="5347230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 smtClean="0"/>
                  <a:t>Big-O notation is used extensively to estimate the number of operations an algorithm uses as </a:t>
                </a:r>
                <a:r>
                  <a:rPr lang="en-US" sz="1800" dirty="0"/>
                  <a:t>its input grows. With the help of this notation, we can determine whether it is practical </a:t>
                </a:r>
                <a:r>
                  <a:rPr lang="en-US" sz="1800" dirty="0" smtClean="0"/>
                  <a:t>to use </a:t>
                </a:r>
                <a:r>
                  <a:rPr lang="en-US" sz="1800" dirty="0"/>
                  <a:t>a particular algorithm to solve a problem as the size of the input increases.</a:t>
                </a:r>
              </a:p>
              <a:p>
                <a:r>
                  <a:rPr lang="en-US" sz="1800" dirty="0"/>
                  <a:t>Furthermore</a:t>
                </a:r>
                <a:r>
                  <a:rPr lang="en-US" sz="1800" dirty="0" smtClean="0"/>
                  <a:t>, using </a:t>
                </a:r>
                <a:r>
                  <a:rPr lang="en-US" sz="1800" dirty="0"/>
                  <a:t>big-O notation, we can compare two algorithms to determine which is more efficient </a:t>
                </a:r>
                <a:r>
                  <a:rPr lang="en-US" sz="1800" dirty="0" smtClean="0"/>
                  <a:t>as the </a:t>
                </a:r>
                <a:r>
                  <a:rPr lang="en-US" sz="1800" dirty="0"/>
                  <a:t>size of the input grows.</a:t>
                </a:r>
              </a:p>
              <a:p>
                <a:r>
                  <a:rPr lang="en-US" sz="1800" dirty="0"/>
                  <a:t>For instance, if we have two algorithms for solving a problem, </a:t>
                </a:r>
                <a:r>
                  <a:rPr lang="en-US" sz="1800" dirty="0" smtClean="0"/>
                  <a:t>one using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charset="0"/>
                      </a:rPr>
                      <m:t>100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sz="18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charset="0"/>
                      </a:rPr>
                      <m:t>+17</m:t>
                    </m:r>
                    <m:r>
                      <a:rPr lang="en-US" sz="1800" b="0" i="1" smtClean="0">
                        <a:latin typeface="Cambria Math" charset="0"/>
                      </a:rPr>
                      <m:t>𝑛</m:t>
                    </m:r>
                    <m:r>
                      <a:rPr lang="en-US" sz="1800" b="0" i="1" smtClean="0">
                        <a:latin typeface="Cambria Math" charset="0"/>
                      </a:rPr>
                      <m:t>+4</m:t>
                    </m:r>
                  </m:oMath>
                </a14:m>
                <a:r>
                  <a:rPr lang="en-US" sz="1800" dirty="0" smtClean="0"/>
                  <a:t> operations </a:t>
                </a:r>
                <a:r>
                  <a:rPr lang="en-US" sz="1800" dirty="0"/>
                  <a:t>and the other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sz="1800" b="0" i="1" smtClean="0">
                            <a:latin typeface="Cambria Math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800" dirty="0" smtClean="0"/>
                  <a:t> operations</a:t>
                </a:r>
                <a:r>
                  <a:rPr lang="en-US" sz="1800" dirty="0"/>
                  <a:t>, big-O notation can </a:t>
                </a:r>
                <a:r>
                  <a:rPr lang="en-US" sz="1800" dirty="0" smtClean="0"/>
                  <a:t>help us </a:t>
                </a:r>
                <a:r>
                  <a:rPr lang="en-US" sz="1800" dirty="0"/>
                  <a:t>see that the first algorithm uses far fewer operations when n is large, even though it uses </a:t>
                </a:r>
                <a:r>
                  <a:rPr lang="en-US" sz="1800" dirty="0" smtClean="0"/>
                  <a:t>more operations </a:t>
                </a:r>
                <a:r>
                  <a:rPr lang="en-US" sz="1800" dirty="0"/>
                  <a:t>for small values of n, such as n = 10.</a:t>
                </a:r>
              </a:p>
              <a:p>
                <a:endParaRPr lang="en-US" sz="18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29733"/>
                <a:ext cx="10515600" cy="5347230"/>
              </a:xfrm>
              <a:blipFill rotWithShape="0">
                <a:blip r:embed="rId2"/>
                <a:stretch>
                  <a:fillRect l="-406" t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61740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37607"/>
          </a:xfrm>
        </p:spPr>
        <p:txBody>
          <a:bodyPr>
            <a:normAutofit/>
          </a:bodyPr>
          <a:lstStyle/>
          <a:p>
            <a:endParaRPr lang="en-US" sz="1600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467" y="702733"/>
            <a:ext cx="10515600" cy="296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973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5066" y="558800"/>
            <a:ext cx="10515600" cy="132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73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47133"/>
            <a:ext cx="10515600" cy="486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234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8934" y="418662"/>
            <a:ext cx="10515600" cy="153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497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37607"/>
          </a:xfrm>
        </p:spPr>
        <p:txBody>
          <a:bodyPr>
            <a:norm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Big-O Notation 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29733"/>
            <a:ext cx="10515600" cy="5347230"/>
          </a:xfrm>
        </p:spPr>
        <p:txBody>
          <a:bodyPr>
            <a:normAutofit/>
          </a:bodyPr>
          <a:lstStyle/>
          <a:p>
            <a:r>
              <a:rPr lang="en-US" sz="1800" dirty="0"/>
              <a:t>The growth of functions is often described using a special notation.</a:t>
            </a:r>
          </a:p>
          <a:p>
            <a:endParaRPr lang="en-US" sz="1800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399" y="1678518"/>
            <a:ext cx="8498417" cy="198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914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37607"/>
          </a:xfrm>
        </p:spPr>
        <p:txBody>
          <a:bodyPr>
            <a:normAutofit/>
          </a:bodyPr>
          <a:lstStyle/>
          <a:p>
            <a:endParaRPr lang="en-US" sz="1600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5208" y="1137180"/>
            <a:ext cx="9281583" cy="232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670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37607"/>
          </a:xfrm>
        </p:spPr>
        <p:txBody>
          <a:bodyPr>
            <a:norm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Example 1</a:t>
            </a:r>
            <a:endParaRPr lang="en-US" sz="1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829733"/>
                <a:ext cx="10515600" cy="5347230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 smtClean="0">
                    <a:latin typeface="+mj-lt"/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 charset="0"/>
                      </a:rPr>
                      <m:t>=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charset="0"/>
                      </a:rPr>
                      <m:t>+2</m:t>
                    </m:r>
                    <m:r>
                      <a:rPr lang="en-US" sz="1800" b="0" i="1" smtClean="0">
                        <a:latin typeface="Cambria Math" charset="0"/>
                      </a:rPr>
                      <m:t>𝑥</m:t>
                    </m:r>
                    <m:r>
                      <a:rPr lang="en-US" sz="1800" b="0" i="1" smtClean="0">
                        <a:latin typeface="Cambria Math" charset="0"/>
                      </a:rPr>
                      <m:t>+1 </m:t>
                    </m:r>
                    <m:r>
                      <a:rPr lang="en-US" sz="1800" b="0" i="1" smtClean="0">
                        <a:latin typeface="Cambria Math" charset="0"/>
                      </a:rPr>
                      <m:t>𝑖𝑠</m:t>
                    </m:r>
                    <m:r>
                      <a:rPr lang="en-US" sz="1800" b="0" i="1" smtClean="0">
                        <a:latin typeface="Cambria Math" charset="0"/>
                      </a:rPr>
                      <m:t> </m:t>
                    </m:r>
                    <m:r>
                      <a:rPr lang="en-US" sz="1800" b="0" i="1" smtClean="0">
                        <a:latin typeface="Cambria Math" charset="0"/>
                      </a:rPr>
                      <m:t>𝑂</m:t>
                    </m:r>
                    <m:r>
                      <a:rPr lang="en-US" sz="1800" b="0" i="1" smtClean="0">
                        <a:latin typeface="Cambria Math" charset="0"/>
                      </a:rPr>
                      <m:t>(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 smtClean="0">
                    <a:latin typeface="+mj-lt"/>
                  </a:rPr>
                  <a:t>) </a:t>
                </a:r>
              </a:p>
              <a:p>
                <a:endParaRPr lang="en-US" sz="18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29733"/>
                <a:ext cx="10515600" cy="5347230"/>
              </a:xfrm>
              <a:blipFill rotWithShape="0">
                <a:blip r:embed="rId2"/>
                <a:stretch>
                  <a:fillRect l="-406" t="-7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9" y="1253380"/>
            <a:ext cx="6341533" cy="32043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599" y="3503348"/>
            <a:ext cx="5209117" cy="328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577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37607"/>
          </a:xfrm>
        </p:spPr>
        <p:txBody>
          <a:bodyPr>
            <a:norm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Exercise 1</a:t>
            </a:r>
            <a:endParaRPr lang="en-US" sz="1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829733"/>
                <a:ext cx="10515600" cy="5347230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 smtClean="0">
                    <a:latin typeface="+mj-lt"/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charset="0"/>
                      </a:rPr>
                      <m:t>7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latin typeface="Cambria Math" charset="0"/>
                          </a:rPr>
                          <m:t>2 </m:t>
                        </m:r>
                      </m:sup>
                    </m:sSup>
                    <m:r>
                      <a:rPr lang="en-US" sz="1800" b="0" i="1" smtClean="0">
                        <a:latin typeface="Cambria Math" charset="0"/>
                      </a:rPr>
                      <m:t>𝑖𝑠</m:t>
                    </m:r>
                    <m:r>
                      <a:rPr lang="en-US" sz="1800" b="0" i="1" smtClean="0">
                        <a:latin typeface="Cambria Math" charset="0"/>
                      </a:rPr>
                      <m:t> </m:t>
                    </m:r>
                    <m:r>
                      <a:rPr lang="en-US" sz="1800" b="0" i="1" smtClean="0">
                        <a:latin typeface="Cambria Math" charset="0"/>
                      </a:rPr>
                      <m:t>𝑂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sz="1800" b="0" dirty="0" smtClean="0">
                  <a:latin typeface="+mj-lt"/>
                </a:endParaRPr>
              </a:p>
              <a:p>
                <a:endParaRPr lang="en-US" sz="18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29733"/>
                <a:ext cx="10515600" cy="5347230"/>
              </a:xfrm>
              <a:blipFill rotWithShape="0">
                <a:blip r:embed="rId2"/>
                <a:stretch>
                  <a:fillRect l="-406" t="-7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181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37607"/>
          </a:xfrm>
        </p:spPr>
        <p:txBody>
          <a:bodyPr>
            <a:norm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Exercise 2</a:t>
            </a:r>
            <a:endParaRPr lang="en-US" sz="1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829733"/>
                <a:ext cx="10515600" cy="5347230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 smtClean="0">
                    <a:latin typeface="+mj-lt"/>
                  </a:rPr>
                  <a:t>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charset="0"/>
                          </a:rPr>
                          <m:t>𝑛</m:t>
                        </m:r>
                      </m:e>
                      <m:sup>
                        <m:r>
                          <a:rPr lang="en-US" sz="18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charset="0"/>
                      </a:rPr>
                      <m:t> </m:t>
                    </m:r>
                    <m:r>
                      <a:rPr lang="en-US" sz="1800" b="0" i="1" smtClean="0">
                        <a:latin typeface="Cambria Math" charset="0"/>
                      </a:rPr>
                      <m:t>𝑖𝑠</m:t>
                    </m:r>
                    <m:r>
                      <a:rPr lang="en-US" sz="1800" b="0" i="1" smtClean="0">
                        <a:latin typeface="Cambria Math" charset="0"/>
                      </a:rPr>
                      <m:t> </m:t>
                    </m:r>
                    <m:r>
                      <a:rPr lang="en-US" sz="1800" b="0" i="1" smtClean="0">
                        <a:latin typeface="Cambria Math" charset="0"/>
                      </a:rPr>
                      <m:t>𝑁𝑂𝑇</m:t>
                    </m:r>
                    <m:r>
                      <a:rPr lang="en-US" sz="1800" b="0" i="1" smtClean="0">
                        <a:latin typeface="Cambria Math" charset="0"/>
                      </a:rPr>
                      <m:t> </m:t>
                    </m:r>
                    <m:r>
                      <a:rPr lang="en-US" sz="1800" b="0" i="1" smtClean="0">
                        <a:latin typeface="Cambria Math" charset="0"/>
                      </a:rPr>
                      <m:t>𝜪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1800" dirty="0" smtClean="0">
                  <a:latin typeface="+mj-lt"/>
                </a:endParaRPr>
              </a:p>
              <a:p>
                <a:endParaRPr lang="en-US" sz="18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29733"/>
                <a:ext cx="10515600" cy="5347230"/>
              </a:xfrm>
              <a:blipFill rotWithShape="0">
                <a:blip r:embed="rId2"/>
                <a:stretch>
                  <a:fillRect l="-406" t="-7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4956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32" y="2449774"/>
            <a:ext cx="3399367" cy="32897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37607"/>
          </a:xfrm>
        </p:spPr>
        <p:txBody>
          <a:bodyPr>
            <a:norm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Example 4 </a:t>
            </a:r>
            <a:endParaRPr lang="en-US" sz="16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829733"/>
                <a:ext cx="10515600" cy="5347230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 smtClean="0">
                    <a:latin typeface="+mj-lt"/>
                  </a:rPr>
                  <a:t>Example 2 shows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charset="0"/>
                      </a:rPr>
                      <m:t>7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 smtClean="0">
                    <a:latin typeface="+mj-lt"/>
                  </a:rPr>
                  <a:t> is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charset="0"/>
                      </a:rPr>
                      <m:t>𝑂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800" dirty="0" smtClean="0">
                    <a:latin typeface="+mj-lt"/>
                  </a:rPr>
                  <a:t> is it also true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latin typeface="Cambria Math" charset="0"/>
                          </a:rPr>
                          <m:t>3</m:t>
                        </m:r>
                      </m:sup>
                    </m:sSup>
                    <m:r>
                      <a:rPr lang="en-US" sz="1800" b="0" i="1" smtClean="0">
                        <a:latin typeface="Cambria Math" charset="0"/>
                      </a:rPr>
                      <m:t> </m:t>
                    </m:r>
                    <m:r>
                      <a:rPr lang="en-US" sz="1800" b="0" i="1" smtClean="0">
                        <a:latin typeface="Cambria Math" charset="0"/>
                      </a:rPr>
                      <m:t>𝑖𝑠</m:t>
                    </m:r>
                    <m:r>
                      <a:rPr lang="en-US" sz="1800" b="0" i="1" smtClean="0">
                        <a:latin typeface="Cambria Math" charset="0"/>
                      </a:rPr>
                      <m:t> </m:t>
                    </m:r>
                    <m:r>
                      <a:rPr lang="en-US" sz="1800" b="0" i="1" smtClean="0">
                        <a:latin typeface="Cambria Math" charset="0"/>
                      </a:rPr>
                      <m:t>𝑂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charset="0"/>
                          </a:rPr>
                          <m:t>7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1800" b="0" dirty="0" smtClean="0">
                  <a:latin typeface="+mj-lt"/>
                </a:endParaRPr>
              </a:p>
              <a:p>
                <a:endParaRPr lang="en-US" sz="1800" dirty="0" smtClean="0">
                  <a:latin typeface="+mj-lt"/>
                </a:endParaRPr>
              </a:p>
              <a:p>
                <a:endParaRPr lang="en-US" sz="1800" dirty="0">
                  <a:latin typeface="+mj-lt"/>
                </a:endParaRPr>
              </a:p>
              <a:p>
                <a:r>
                  <a:rPr lang="en-US" sz="1800" dirty="0" smtClean="0">
                    <a:latin typeface="+mj-lt"/>
                  </a:rPr>
                  <a:t>can this be true for all x &gt; k? </a:t>
                </a:r>
              </a:p>
              <a:p>
                <a:endParaRPr lang="en-US" sz="1800" dirty="0" smtClean="0">
                  <a:latin typeface="+mj-lt"/>
                </a:endParaRPr>
              </a:p>
              <a:p>
                <a:pPr marL="0" indent="0" algn="ctr">
                  <a:buNone/>
                </a:pPr>
                <a:r>
                  <a:rPr lang="en-US" sz="2000" dirty="0" smtClean="0">
                    <a:solidFill>
                      <a:srgbClr val="C00000"/>
                    </a:solidFill>
                    <a:latin typeface="+mj-lt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7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  <a:latin typeface="+mj-lt"/>
                  </a:rPr>
                  <a:t>  is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  <a:latin typeface="+mj-lt"/>
                  </a:rPr>
                  <a:t> &lt; C(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7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∀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&gt;</m:t>
                    </m:r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𝑘</m:t>
                    </m:r>
                  </m:oMath>
                </a14:m>
                <a:endParaRPr lang="en-US" sz="2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29733"/>
                <a:ext cx="10515600" cy="5347230"/>
              </a:xfrm>
              <a:blipFill rotWithShape="0">
                <a:blip r:embed="rId3"/>
                <a:stretch>
                  <a:fillRect l="-406" t="-7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67" y="328612"/>
            <a:ext cx="410633" cy="4106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9049" y="328612"/>
            <a:ext cx="3964517" cy="2042048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>
            <a:off x="3259667" y="2266741"/>
            <a:ext cx="313266" cy="434451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9658350" y="2407174"/>
            <a:ext cx="1820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6"/>
              </a:rPr>
              <a:t>https://</a:t>
            </a:r>
            <a:r>
              <a:rPr lang="en-US" sz="1400" dirty="0" smtClean="0">
                <a:hlinkClick r:id="rId6"/>
              </a:rPr>
              <a:t>repl.it/LAkN/7</a:t>
            </a:r>
            <a:endParaRPr lang="en-US" sz="1400" dirty="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29700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37607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Big-O Estimates for Some Important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829733"/>
                <a:ext cx="10515600" cy="5347230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 smtClean="0"/>
                  <a:t>Polynomials can often be used to estimate the growth of functions. Instead of analyzing the growth </a:t>
                </a:r>
                <a:r>
                  <a:rPr lang="en-US" sz="1800" dirty="0"/>
                  <a:t>of polynomials each time they occur, we would like a result that can always be used </a:t>
                </a:r>
                <a:r>
                  <a:rPr lang="en-US" sz="1800" dirty="0" smtClean="0"/>
                  <a:t>to estimate </a:t>
                </a:r>
                <a:r>
                  <a:rPr lang="en-US" sz="1800" dirty="0"/>
                  <a:t>the growth of a polynomial. Theorem 1 does this. It shows that the leading term of </a:t>
                </a:r>
                <a:r>
                  <a:rPr lang="en-US" sz="1800" dirty="0" smtClean="0"/>
                  <a:t>a polynomial </a:t>
                </a:r>
                <a:r>
                  <a:rPr lang="en-US" sz="1800" dirty="0"/>
                  <a:t>dominates its growth by asserting that a polynomial of degree n or less </a:t>
                </a:r>
                <a:r>
                  <a:rPr lang="en-US" sz="1800" dirty="0" smtClean="0"/>
                  <a:t>is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charset="0"/>
                      </a:rPr>
                      <m:t>𝑂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sz="1800" dirty="0" smtClean="0"/>
              </a:p>
              <a:p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b="1" i="1" dirty="0" smtClean="0">
                    <a:solidFill>
                      <a:srgbClr val="0070C0"/>
                    </a:solidFill>
                  </a:rPr>
                  <a:t>Theorem 1</a:t>
                </a:r>
                <a:endParaRPr lang="en-US" sz="1800" b="1" i="1" dirty="0">
                  <a:solidFill>
                    <a:srgbClr val="0070C0"/>
                  </a:solidFill>
                </a:endParaRPr>
              </a:p>
              <a:p>
                <a:endParaRPr lang="en-US" sz="18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29733"/>
                <a:ext cx="10515600" cy="5347230"/>
              </a:xfrm>
              <a:blipFill rotWithShape="0">
                <a:blip r:embed="rId2"/>
                <a:stretch>
                  <a:fillRect l="-522" t="-1026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370" y="2607539"/>
            <a:ext cx="7711017" cy="9575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079" y="2743589"/>
            <a:ext cx="685412" cy="68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151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1546</TotalTime>
  <Words>593</Words>
  <Application>Microsoft Office PowerPoint</Application>
  <PresentationFormat>Widescreen</PresentationFormat>
  <Paragraphs>46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Analysis of Algorithm Efficiency</vt:lpstr>
      <vt:lpstr>Introduction </vt:lpstr>
      <vt:lpstr>Big-O Notation </vt:lpstr>
      <vt:lpstr>PowerPoint Presentation</vt:lpstr>
      <vt:lpstr>Example 1</vt:lpstr>
      <vt:lpstr>Exercise 1</vt:lpstr>
      <vt:lpstr>Exercise 2</vt:lpstr>
      <vt:lpstr>Example 4 </vt:lpstr>
      <vt:lpstr>Big-O Estimates for Some Important Functions</vt:lpstr>
      <vt:lpstr>Example 5</vt:lpstr>
      <vt:lpstr>Example 6 </vt:lpstr>
      <vt:lpstr>PowerPoint Presentation</vt:lpstr>
      <vt:lpstr>The Growth of Combinations of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Big-Omega and Big-Theta Notation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Growth of Functions </dc:title>
  <dc:creator>Mina Gabriel</dc:creator>
  <cp:lastModifiedBy>Mina Gabriel</cp:lastModifiedBy>
  <cp:revision>29</cp:revision>
  <dcterms:created xsi:type="dcterms:W3CDTF">2017-09-12T17:14:20Z</dcterms:created>
  <dcterms:modified xsi:type="dcterms:W3CDTF">2017-10-12T22:44:06Z</dcterms:modified>
</cp:coreProperties>
</file>