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0"/>
  </p:notesMasterIdLst>
  <p:sldIdLst>
    <p:sldId id="256" r:id="rId2"/>
    <p:sldId id="303" r:id="rId3"/>
    <p:sldId id="304" r:id="rId4"/>
    <p:sldId id="305" r:id="rId5"/>
    <p:sldId id="306" r:id="rId6"/>
    <p:sldId id="307" r:id="rId7"/>
    <p:sldId id="308" r:id="rId8"/>
    <p:sldId id="309" r:id="rId9"/>
    <p:sldId id="310" r:id="rId10"/>
    <p:sldId id="311" r:id="rId11"/>
    <p:sldId id="257" r:id="rId12"/>
    <p:sldId id="258" r:id="rId13"/>
    <p:sldId id="259" r:id="rId14"/>
    <p:sldId id="260" r:id="rId15"/>
    <p:sldId id="261" r:id="rId16"/>
    <p:sldId id="262" r:id="rId17"/>
    <p:sldId id="263" r:id="rId18"/>
    <p:sldId id="264" r:id="rId19"/>
    <p:sldId id="265" r:id="rId20"/>
    <p:sldId id="292"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 id="278" r:id="rId34"/>
    <p:sldId id="279" r:id="rId35"/>
    <p:sldId id="280" r:id="rId36"/>
    <p:sldId id="282" r:id="rId37"/>
    <p:sldId id="281" r:id="rId38"/>
    <p:sldId id="283" r:id="rId39"/>
    <p:sldId id="284" r:id="rId40"/>
    <p:sldId id="285" r:id="rId41"/>
    <p:sldId id="286" r:id="rId42"/>
    <p:sldId id="287" r:id="rId43"/>
    <p:sldId id="288" r:id="rId44"/>
    <p:sldId id="289" r:id="rId45"/>
    <p:sldId id="290" r:id="rId46"/>
    <p:sldId id="291" r:id="rId47"/>
    <p:sldId id="293" r:id="rId48"/>
    <p:sldId id="294" r:id="rId49"/>
    <p:sldId id="295" r:id="rId50"/>
    <p:sldId id="296" r:id="rId51"/>
    <p:sldId id="297" r:id="rId52"/>
    <p:sldId id="298" r:id="rId53"/>
    <p:sldId id="299" r:id="rId54"/>
    <p:sldId id="300" r:id="rId55"/>
    <p:sldId id="302" r:id="rId56"/>
    <p:sldId id="301" r:id="rId57"/>
    <p:sldId id="318" r:id="rId58"/>
    <p:sldId id="319" r:id="rId59"/>
    <p:sldId id="327" r:id="rId60"/>
    <p:sldId id="320" r:id="rId61"/>
    <p:sldId id="321" r:id="rId62"/>
    <p:sldId id="322" r:id="rId63"/>
    <p:sldId id="328" r:id="rId64"/>
    <p:sldId id="329" r:id="rId65"/>
    <p:sldId id="330" r:id="rId66"/>
    <p:sldId id="331" r:id="rId67"/>
    <p:sldId id="332" r:id="rId68"/>
    <p:sldId id="333" r:id="rId69"/>
    <p:sldId id="334" r:id="rId70"/>
    <p:sldId id="335" r:id="rId71"/>
    <p:sldId id="336" r:id="rId72"/>
    <p:sldId id="337" r:id="rId73"/>
    <p:sldId id="339" r:id="rId74"/>
    <p:sldId id="323" r:id="rId75"/>
    <p:sldId id="324" r:id="rId76"/>
    <p:sldId id="325" r:id="rId77"/>
    <p:sldId id="326" r:id="rId78"/>
    <p:sldId id="340" r:id="rId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64"/>
    <p:restoredTop sz="94493"/>
  </p:normalViewPr>
  <p:slideViewPr>
    <p:cSldViewPr snapToGrid="0" snapToObjects="1">
      <p:cViewPr varScale="1">
        <p:scale>
          <a:sx n="104" d="100"/>
          <a:sy n="104" d="100"/>
        </p:scale>
        <p:origin x="124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7A2203-9DAD-4845-BB34-D838622BC3DB}" type="datetimeFigureOut">
              <a:rPr lang="en-US" smtClean="0"/>
              <a:t>8/15/2018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485B53-12DF-7442-85A7-5BD5602A1849}" type="slidenum">
              <a:rPr lang="en-US" smtClean="0"/>
              <a:t>‹#›</a:t>
            </a:fld>
            <a:endParaRPr lang="en-US"/>
          </a:p>
        </p:txBody>
      </p:sp>
    </p:spTree>
    <p:extLst>
      <p:ext uri="{BB962C8B-B14F-4D97-AF65-F5344CB8AC3E}">
        <p14:creationId xmlns:p14="http://schemas.microsoft.com/office/powerpoint/2010/main" val="113094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485B53-12DF-7442-85A7-5BD5602A1849}" type="slidenum">
              <a:rPr lang="en-US" smtClean="0"/>
              <a:t>51</a:t>
            </a:fld>
            <a:endParaRPr lang="en-US"/>
          </a:p>
        </p:txBody>
      </p:sp>
    </p:spTree>
    <p:extLst>
      <p:ext uri="{BB962C8B-B14F-4D97-AF65-F5344CB8AC3E}">
        <p14:creationId xmlns:p14="http://schemas.microsoft.com/office/powerpoint/2010/main" val="754519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E726C64-148A-4445-B4D1-00836D08CF9C}" type="datetimeFigureOut">
              <a:rPr lang="en-US" smtClean="0"/>
              <a:t>8/15/2018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9A2E2F-7C59-4643-9F95-DED2C4FC1E3E}" type="slidenum">
              <a:rPr lang="en-US" smtClean="0"/>
              <a:t>‹#›</a:t>
            </a:fld>
            <a:endParaRPr lang="en-US"/>
          </a:p>
        </p:txBody>
      </p:sp>
    </p:spTree>
    <p:extLst>
      <p:ext uri="{BB962C8B-B14F-4D97-AF65-F5344CB8AC3E}">
        <p14:creationId xmlns:p14="http://schemas.microsoft.com/office/powerpoint/2010/main" val="1219674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726C64-148A-4445-B4D1-00836D08CF9C}" type="datetimeFigureOut">
              <a:rPr lang="en-US" smtClean="0"/>
              <a:t>8/15/2018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9A2E2F-7C59-4643-9F95-DED2C4FC1E3E}" type="slidenum">
              <a:rPr lang="en-US" smtClean="0"/>
              <a:t>‹#›</a:t>
            </a:fld>
            <a:endParaRPr lang="en-US"/>
          </a:p>
        </p:txBody>
      </p:sp>
    </p:spTree>
    <p:extLst>
      <p:ext uri="{BB962C8B-B14F-4D97-AF65-F5344CB8AC3E}">
        <p14:creationId xmlns:p14="http://schemas.microsoft.com/office/powerpoint/2010/main" val="1667639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726C64-148A-4445-B4D1-00836D08CF9C}" type="datetimeFigureOut">
              <a:rPr lang="en-US" smtClean="0"/>
              <a:t>8/15/2018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9A2E2F-7C59-4643-9F95-DED2C4FC1E3E}" type="slidenum">
              <a:rPr lang="en-US" smtClean="0"/>
              <a:t>‹#›</a:t>
            </a:fld>
            <a:endParaRPr lang="en-US"/>
          </a:p>
        </p:txBody>
      </p:sp>
    </p:spTree>
    <p:extLst>
      <p:ext uri="{BB962C8B-B14F-4D97-AF65-F5344CB8AC3E}">
        <p14:creationId xmlns:p14="http://schemas.microsoft.com/office/powerpoint/2010/main" val="1209781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726C64-148A-4445-B4D1-00836D08CF9C}" type="datetimeFigureOut">
              <a:rPr lang="en-US" smtClean="0"/>
              <a:t>8/15/2018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9A2E2F-7C59-4643-9F95-DED2C4FC1E3E}" type="slidenum">
              <a:rPr lang="en-US" smtClean="0"/>
              <a:t>‹#›</a:t>
            </a:fld>
            <a:endParaRPr lang="en-US"/>
          </a:p>
        </p:txBody>
      </p:sp>
    </p:spTree>
    <p:extLst>
      <p:ext uri="{BB962C8B-B14F-4D97-AF65-F5344CB8AC3E}">
        <p14:creationId xmlns:p14="http://schemas.microsoft.com/office/powerpoint/2010/main" val="1336095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726C64-148A-4445-B4D1-00836D08CF9C}" type="datetimeFigureOut">
              <a:rPr lang="en-US" smtClean="0"/>
              <a:t>8/15/2018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9A2E2F-7C59-4643-9F95-DED2C4FC1E3E}" type="slidenum">
              <a:rPr lang="en-US" smtClean="0"/>
              <a:t>‹#›</a:t>
            </a:fld>
            <a:endParaRPr lang="en-US"/>
          </a:p>
        </p:txBody>
      </p:sp>
    </p:spTree>
    <p:extLst>
      <p:ext uri="{BB962C8B-B14F-4D97-AF65-F5344CB8AC3E}">
        <p14:creationId xmlns:p14="http://schemas.microsoft.com/office/powerpoint/2010/main" val="1671904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E726C64-148A-4445-B4D1-00836D08CF9C}" type="datetimeFigureOut">
              <a:rPr lang="en-US" smtClean="0"/>
              <a:t>8/15/2018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9A2E2F-7C59-4643-9F95-DED2C4FC1E3E}" type="slidenum">
              <a:rPr lang="en-US" smtClean="0"/>
              <a:t>‹#›</a:t>
            </a:fld>
            <a:endParaRPr lang="en-US"/>
          </a:p>
        </p:txBody>
      </p:sp>
    </p:spTree>
    <p:extLst>
      <p:ext uri="{BB962C8B-B14F-4D97-AF65-F5344CB8AC3E}">
        <p14:creationId xmlns:p14="http://schemas.microsoft.com/office/powerpoint/2010/main" val="2019045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E726C64-148A-4445-B4D1-00836D08CF9C}" type="datetimeFigureOut">
              <a:rPr lang="en-US" smtClean="0"/>
              <a:t>8/15/2018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9A2E2F-7C59-4643-9F95-DED2C4FC1E3E}" type="slidenum">
              <a:rPr lang="en-US" smtClean="0"/>
              <a:t>‹#›</a:t>
            </a:fld>
            <a:endParaRPr lang="en-US"/>
          </a:p>
        </p:txBody>
      </p:sp>
    </p:spTree>
    <p:extLst>
      <p:ext uri="{BB962C8B-B14F-4D97-AF65-F5344CB8AC3E}">
        <p14:creationId xmlns:p14="http://schemas.microsoft.com/office/powerpoint/2010/main" val="1706074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E726C64-148A-4445-B4D1-00836D08CF9C}" type="datetimeFigureOut">
              <a:rPr lang="en-US" smtClean="0"/>
              <a:t>8/15/2018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9A2E2F-7C59-4643-9F95-DED2C4FC1E3E}" type="slidenum">
              <a:rPr lang="en-US" smtClean="0"/>
              <a:t>‹#›</a:t>
            </a:fld>
            <a:endParaRPr lang="en-US"/>
          </a:p>
        </p:txBody>
      </p:sp>
    </p:spTree>
    <p:extLst>
      <p:ext uri="{BB962C8B-B14F-4D97-AF65-F5344CB8AC3E}">
        <p14:creationId xmlns:p14="http://schemas.microsoft.com/office/powerpoint/2010/main" val="790718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726C64-148A-4445-B4D1-00836D08CF9C}" type="datetimeFigureOut">
              <a:rPr lang="en-US" smtClean="0"/>
              <a:t>8/15/2018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9A2E2F-7C59-4643-9F95-DED2C4FC1E3E}" type="slidenum">
              <a:rPr lang="en-US" smtClean="0"/>
              <a:t>‹#›</a:t>
            </a:fld>
            <a:endParaRPr lang="en-US"/>
          </a:p>
        </p:txBody>
      </p:sp>
    </p:spTree>
    <p:extLst>
      <p:ext uri="{BB962C8B-B14F-4D97-AF65-F5344CB8AC3E}">
        <p14:creationId xmlns:p14="http://schemas.microsoft.com/office/powerpoint/2010/main" val="982534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726C64-148A-4445-B4D1-00836D08CF9C}" type="datetimeFigureOut">
              <a:rPr lang="en-US" smtClean="0"/>
              <a:t>8/15/2018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9A2E2F-7C59-4643-9F95-DED2C4FC1E3E}" type="slidenum">
              <a:rPr lang="en-US" smtClean="0"/>
              <a:t>‹#›</a:t>
            </a:fld>
            <a:endParaRPr lang="en-US"/>
          </a:p>
        </p:txBody>
      </p:sp>
    </p:spTree>
    <p:extLst>
      <p:ext uri="{BB962C8B-B14F-4D97-AF65-F5344CB8AC3E}">
        <p14:creationId xmlns:p14="http://schemas.microsoft.com/office/powerpoint/2010/main" val="1456588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726C64-148A-4445-B4D1-00836D08CF9C}" type="datetimeFigureOut">
              <a:rPr lang="en-US" smtClean="0"/>
              <a:t>8/15/2018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9A2E2F-7C59-4643-9F95-DED2C4FC1E3E}" type="slidenum">
              <a:rPr lang="en-US" smtClean="0"/>
              <a:t>‹#›</a:t>
            </a:fld>
            <a:endParaRPr lang="en-US"/>
          </a:p>
        </p:txBody>
      </p:sp>
    </p:spTree>
    <p:extLst>
      <p:ext uri="{BB962C8B-B14F-4D97-AF65-F5344CB8AC3E}">
        <p14:creationId xmlns:p14="http://schemas.microsoft.com/office/powerpoint/2010/main" val="1710726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726C64-148A-4445-B4D1-00836D08CF9C}" type="datetimeFigureOut">
              <a:rPr lang="en-US" smtClean="0"/>
              <a:t>8/15/2018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9A2E2F-7C59-4643-9F95-DED2C4FC1E3E}" type="slidenum">
              <a:rPr lang="en-US" smtClean="0"/>
              <a:t>‹#›</a:t>
            </a:fld>
            <a:endParaRPr lang="en-US"/>
          </a:p>
        </p:txBody>
      </p:sp>
    </p:spTree>
    <p:extLst>
      <p:ext uri="{BB962C8B-B14F-4D97-AF65-F5344CB8AC3E}">
        <p14:creationId xmlns:p14="http://schemas.microsoft.com/office/powerpoint/2010/main" val="1083333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10.png"/><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40.png"/><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40.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00.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20.png"/><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50.png"/><Relationship Id="rId1" Type="http://schemas.openxmlformats.org/officeDocument/2006/relationships/slideLayout" Target="../slideLayouts/slideLayout3.xml"/><Relationship Id="rId4" Type="http://schemas.openxmlformats.org/officeDocument/2006/relationships/image" Target="../media/image39.png"/></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80.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0.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3.xml"/><Relationship Id="rId4" Type="http://schemas.openxmlformats.org/officeDocument/2006/relationships/image" Target="../media/image57.png"/></Relationships>
</file>

<file path=ppt/slides/_rels/slide4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3.xml"/><Relationship Id="rId4" Type="http://schemas.openxmlformats.org/officeDocument/2006/relationships/image" Target="../media/image60.png"/></Relationships>
</file>

<file path=ppt/slides/_rels/slide4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66.png"/><Relationship Id="rId4" Type="http://schemas.openxmlformats.org/officeDocument/2006/relationships/image" Target="../media/image65.png"/></Relationships>
</file>

<file path=ppt/slides/_rels/slide5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3.xml"/><Relationship Id="rId5" Type="http://schemas.openxmlformats.org/officeDocument/2006/relationships/image" Target="../media/image76.png"/><Relationship Id="rId4" Type="http://schemas.openxmlformats.org/officeDocument/2006/relationships/image" Target="../media/image7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Functions and Limits</a:t>
            </a:r>
          </a:p>
        </p:txBody>
      </p:sp>
      <p:sp>
        <p:nvSpPr>
          <p:cNvPr id="3" name="Subtitle 2"/>
          <p:cNvSpPr>
            <a:spLocks noGrp="1"/>
          </p:cNvSpPr>
          <p:nvPr>
            <p:ph type="subTitle" idx="1"/>
          </p:nvPr>
        </p:nvSpPr>
        <p:spPr/>
        <p:txBody>
          <a:bodyPr/>
          <a:lstStyle/>
          <a:p>
            <a:r>
              <a:rPr lang="en-US" dirty="0"/>
              <a:t>Mina Gabriel</a:t>
            </a:r>
          </a:p>
        </p:txBody>
      </p:sp>
    </p:spTree>
    <p:extLst>
      <p:ext uri="{BB962C8B-B14F-4D97-AF65-F5344CB8AC3E}">
        <p14:creationId xmlns:p14="http://schemas.microsoft.com/office/powerpoint/2010/main" val="414853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3321096D-1697-4CFB-B239-FF5054F76B22}"/>
              </a:ext>
            </a:extLst>
          </p:cNvPr>
          <p:cNvPicPr>
            <a:picLocks noGrp="1" noChangeAspect="1"/>
          </p:cNvPicPr>
          <p:nvPr>
            <p:ph idx="1"/>
          </p:nvPr>
        </p:nvPicPr>
        <p:blipFill>
          <a:blip r:embed="rId2"/>
          <a:stretch>
            <a:fillRect/>
          </a:stretch>
        </p:blipFill>
        <p:spPr>
          <a:xfrm>
            <a:off x="3194402" y="643466"/>
            <a:ext cx="5803196" cy="5571067"/>
          </a:xfrm>
          <a:prstGeom prst="rect">
            <a:avLst/>
          </a:prstGeom>
        </p:spPr>
      </p:pic>
    </p:spTree>
    <p:extLst>
      <p:ext uri="{BB962C8B-B14F-4D97-AF65-F5344CB8AC3E}">
        <p14:creationId xmlns:p14="http://schemas.microsoft.com/office/powerpoint/2010/main" val="3175638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831850" y="719667"/>
            <a:ext cx="10515600" cy="5765799"/>
          </a:xfrm>
        </p:spPr>
        <p:txBody>
          <a:bodyPr anchor="t">
            <a:normAutofit/>
          </a:bodyPr>
          <a:lstStyle/>
          <a:p>
            <a:br>
              <a:rPr lang="en-US" sz="2400" dirty="0"/>
            </a:br>
            <a:br>
              <a:rPr lang="en-US" sz="2400" dirty="0"/>
            </a:br>
            <a:br>
              <a:rPr lang="en-US" sz="2400" dirty="0"/>
            </a:br>
            <a:br>
              <a:rPr lang="en-US" sz="2400" dirty="0"/>
            </a:br>
            <a:r>
              <a:rPr lang="en-US" sz="2400" dirty="0"/>
              <a:t> Another way to picture a function is by an arrow diagram. Each arrow</a:t>
            </a:r>
            <a:br>
              <a:rPr lang="en-US" sz="2400" dirty="0"/>
            </a:br>
            <a:r>
              <a:rPr lang="en-US" sz="2400" dirty="0"/>
              <a:t>connects an element of D to an element of E . The arrow indicates that f(x) is associated with x, f(a) is associated with a , and so on.</a:t>
            </a:r>
            <a:br>
              <a:rPr lang="en-US" sz="2400" dirty="0"/>
            </a:br>
            <a:endParaRPr lang="en-US" sz="2400" dirty="0"/>
          </a:p>
        </p:txBody>
      </p:sp>
      <p:sp>
        <p:nvSpPr>
          <p:cNvPr id="11" name="Text Placeholder 10"/>
          <p:cNvSpPr>
            <a:spLocks noGrp="1"/>
          </p:cNvSpPr>
          <p:nvPr>
            <p:ph type="body" idx="1"/>
          </p:nvPr>
        </p:nvSpPr>
        <p:spPr>
          <a:xfrm>
            <a:off x="831850" y="150814"/>
            <a:ext cx="10515600" cy="441853"/>
          </a:xfrm>
        </p:spPr>
        <p:txBody>
          <a:bodyPr>
            <a:normAutofit/>
          </a:bodyPr>
          <a:lstStyle/>
          <a:p>
            <a:r>
              <a:rPr lang="en-US" sz="2000" dirty="0">
                <a:solidFill>
                  <a:srgbClr val="0070C0"/>
                </a:solidFill>
              </a:rPr>
              <a:t>Functions and Limits </a:t>
            </a:r>
          </a:p>
        </p:txBody>
      </p:sp>
      <p:sp>
        <p:nvSpPr>
          <p:cNvPr id="7" name="TextBox 6"/>
          <p:cNvSpPr txBox="1"/>
          <p:nvPr/>
        </p:nvSpPr>
        <p:spPr>
          <a:xfrm>
            <a:off x="3818467" y="3818467"/>
            <a:ext cx="184731" cy="369332"/>
          </a:xfrm>
          <a:prstGeom prst="rect">
            <a:avLst/>
          </a:prstGeom>
          <a:noFill/>
        </p:spPr>
        <p:txBody>
          <a:bodyPr wrap="none" rtlCol="0">
            <a:spAutoFit/>
          </a:bodyPr>
          <a:lstStyle/>
          <a:p>
            <a:endParaRPr lang="en-US" dirty="0"/>
          </a:p>
        </p:txBody>
      </p:sp>
      <p:sp>
        <p:nvSpPr>
          <p:cNvPr id="9" name="Title 5"/>
          <p:cNvSpPr txBox="1">
            <a:spLocks/>
          </p:cNvSpPr>
          <p:nvPr/>
        </p:nvSpPr>
        <p:spPr>
          <a:xfrm>
            <a:off x="889000" y="1342496"/>
            <a:ext cx="10515600" cy="6170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p>
        </p:txBody>
      </p:sp>
      <p:pic>
        <p:nvPicPr>
          <p:cNvPr id="15" name="Picture 14"/>
          <p:cNvPicPr>
            <a:picLocks noChangeAspect="1"/>
          </p:cNvPicPr>
          <p:nvPr/>
        </p:nvPicPr>
        <p:blipFill>
          <a:blip r:embed="rId2"/>
          <a:stretch>
            <a:fillRect/>
          </a:stretch>
        </p:blipFill>
        <p:spPr>
          <a:xfrm>
            <a:off x="1682750" y="859896"/>
            <a:ext cx="8813800" cy="965200"/>
          </a:xfrm>
          <a:prstGeom prst="rect">
            <a:avLst/>
          </a:prstGeom>
        </p:spPr>
      </p:pic>
      <p:pic>
        <p:nvPicPr>
          <p:cNvPr id="17" name="Picture 16"/>
          <p:cNvPicPr>
            <a:picLocks noChangeAspect="1"/>
          </p:cNvPicPr>
          <p:nvPr/>
        </p:nvPicPr>
        <p:blipFill>
          <a:blip r:embed="rId3"/>
          <a:stretch>
            <a:fillRect/>
          </a:stretch>
        </p:blipFill>
        <p:spPr>
          <a:xfrm>
            <a:off x="4785783" y="3602567"/>
            <a:ext cx="2601965" cy="1767006"/>
          </a:xfrm>
          <a:prstGeom prst="rect">
            <a:avLst/>
          </a:prstGeom>
        </p:spPr>
      </p:pic>
    </p:spTree>
    <p:extLst>
      <p:ext uri="{BB962C8B-B14F-4D97-AF65-F5344CB8AC3E}">
        <p14:creationId xmlns:p14="http://schemas.microsoft.com/office/powerpoint/2010/main" val="1711175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831850" y="719667"/>
            <a:ext cx="10515600" cy="5765799"/>
          </a:xfrm>
        </p:spPr>
        <p:txBody>
          <a:bodyPr anchor="t">
            <a:normAutofit/>
          </a:bodyPr>
          <a:lstStyle/>
          <a:p>
            <a:r>
              <a:rPr lang="en-US" sz="2400" dirty="0"/>
              <a:t> The graph of a function f gives us a useful picture of a function. Since the -coordinate of any point (x, y) on the graph is y = f(x) , we can read</a:t>
            </a:r>
            <a:br>
              <a:rPr lang="en-US" sz="2400" dirty="0"/>
            </a:br>
            <a:r>
              <a:rPr lang="en-US" sz="2400" dirty="0"/>
              <a:t>the value of f(x) from the graph as being the height of the graph above the point x. The graph of f also allows us to picture the domain of f on the x-axis and its</a:t>
            </a:r>
            <a:br>
              <a:rPr lang="en-US" sz="2400" dirty="0"/>
            </a:br>
            <a:r>
              <a:rPr lang="en-US" sz="2400" dirty="0"/>
              <a:t>range on the y-axis.</a:t>
            </a:r>
          </a:p>
        </p:txBody>
      </p:sp>
      <p:sp>
        <p:nvSpPr>
          <p:cNvPr id="11" name="Text Placeholder 10"/>
          <p:cNvSpPr>
            <a:spLocks noGrp="1"/>
          </p:cNvSpPr>
          <p:nvPr>
            <p:ph type="body" idx="1"/>
          </p:nvPr>
        </p:nvSpPr>
        <p:spPr>
          <a:xfrm>
            <a:off x="831850" y="150814"/>
            <a:ext cx="10515600" cy="441853"/>
          </a:xfrm>
        </p:spPr>
        <p:txBody>
          <a:bodyPr>
            <a:normAutofit/>
          </a:bodyPr>
          <a:lstStyle/>
          <a:p>
            <a:endParaRPr lang="en-US" sz="2000" dirty="0">
              <a:solidFill>
                <a:srgbClr val="0070C0"/>
              </a:solidFill>
            </a:endParaRPr>
          </a:p>
        </p:txBody>
      </p:sp>
      <p:sp>
        <p:nvSpPr>
          <p:cNvPr id="7" name="TextBox 6"/>
          <p:cNvSpPr txBox="1"/>
          <p:nvPr/>
        </p:nvSpPr>
        <p:spPr>
          <a:xfrm>
            <a:off x="3818467" y="3818467"/>
            <a:ext cx="184731" cy="369332"/>
          </a:xfrm>
          <a:prstGeom prst="rect">
            <a:avLst/>
          </a:prstGeom>
          <a:noFill/>
        </p:spPr>
        <p:txBody>
          <a:bodyPr wrap="none" rtlCol="0">
            <a:spAutoFit/>
          </a:bodyPr>
          <a:lstStyle/>
          <a:p>
            <a:endParaRPr lang="en-US" dirty="0"/>
          </a:p>
        </p:txBody>
      </p:sp>
      <p:sp>
        <p:nvSpPr>
          <p:cNvPr id="9" name="Title 5"/>
          <p:cNvSpPr txBox="1">
            <a:spLocks/>
          </p:cNvSpPr>
          <p:nvPr/>
        </p:nvSpPr>
        <p:spPr>
          <a:xfrm>
            <a:off x="889000" y="1342496"/>
            <a:ext cx="10515600" cy="6170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p>
        </p:txBody>
      </p:sp>
      <p:pic>
        <p:nvPicPr>
          <p:cNvPr id="2" name="Picture 1"/>
          <p:cNvPicPr>
            <a:picLocks noChangeAspect="1"/>
          </p:cNvPicPr>
          <p:nvPr/>
        </p:nvPicPr>
        <p:blipFill>
          <a:blip r:embed="rId2"/>
          <a:stretch>
            <a:fillRect/>
          </a:stretch>
        </p:blipFill>
        <p:spPr>
          <a:xfrm>
            <a:off x="2465917" y="2709333"/>
            <a:ext cx="6661150" cy="2202390"/>
          </a:xfrm>
          <a:prstGeom prst="rect">
            <a:avLst/>
          </a:prstGeom>
        </p:spPr>
      </p:pic>
    </p:spTree>
    <p:extLst>
      <p:ext uri="{BB962C8B-B14F-4D97-AF65-F5344CB8AC3E}">
        <p14:creationId xmlns:p14="http://schemas.microsoft.com/office/powerpoint/2010/main" val="253763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818467" y="3818467"/>
            <a:ext cx="184731" cy="369332"/>
          </a:xfrm>
          <a:prstGeom prst="rect">
            <a:avLst/>
          </a:prstGeom>
          <a:noFill/>
        </p:spPr>
        <p:txBody>
          <a:bodyPr wrap="none" rtlCol="0">
            <a:spAutoFit/>
          </a:bodyPr>
          <a:lstStyle/>
          <a:p>
            <a:endParaRPr lang="en-US" dirty="0"/>
          </a:p>
        </p:txBody>
      </p:sp>
      <p:sp>
        <p:nvSpPr>
          <p:cNvPr id="9" name="Title 5"/>
          <p:cNvSpPr txBox="1">
            <a:spLocks/>
          </p:cNvSpPr>
          <p:nvPr/>
        </p:nvSpPr>
        <p:spPr>
          <a:xfrm>
            <a:off x="889000" y="1342496"/>
            <a:ext cx="10515600" cy="6170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p>
        </p:txBody>
      </p:sp>
      <p:pic>
        <p:nvPicPr>
          <p:cNvPr id="3" name="Picture 2"/>
          <p:cNvPicPr>
            <a:picLocks noChangeAspect="1"/>
          </p:cNvPicPr>
          <p:nvPr/>
        </p:nvPicPr>
        <p:blipFill>
          <a:blip r:embed="rId2"/>
          <a:stretch>
            <a:fillRect/>
          </a:stretch>
        </p:blipFill>
        <p:spPr>
          <a:xfrm>
            <a:off x="592206" y="1227668"/>
            <a:ext cx="11109188" cy="3789938"/>
          </a:xfrm>
          <a:prstGeom prst="rect">
            <a:avLst/>
          </a:prstGeom>
        </p:spPr>
      </p:pic>
    </p:spTree>
    <p:extLst>
      <p:ext uri="{BB962C8B-B14F-4D97-AF65-F5344CB8AC3E}">
        <p14:creationId xmlns:p14="http://schemas.microsoft.com/office/powerpoint/2010/main" val="96856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818467" y="3818467"/>
            <a:ext cx="184731" cy="369332"/>
          </a:xfrm>
          <a:prstGeom prst="rect">
            <a:avLst/>
          </a:prstGeom>
          <a:noFill/>
        </p:spPr>
        <p:txBody>
          <a:bodyPr wrap="none" rtlCol="0">
            <a:spAutoFit/>
          </a:bodyPr>
          <a:lstStyle/>
          <a:p>
            <a:endParaRPr lang="en-US" dirty="0"/>
          </a:p>
        </p:txBody>
      </p:sp>
      <p:sp>
        <p:nvSpPr>
          <p:cNvPr id="9" name="Title 5"/>
          <p:cNvSpPr txBox="1">
            <a:spLocks/>
          </p:cNvSpPr>
          <p:nvPr/>
        </p:nvSpPr>
        <p:spPr>
          <a:xfrm>
            <a:off x="889000" y="1342496"/>
            <a:ext cx="10515600" cy="6170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p>
        </p:txBody>
      </p:sp>
      <p:pic>
        <p:nvPicPr>
          <p:cNvPr id="2" name="Picture 1"/>
          <p:cNvPicPr>
            <a:picLocks noChangeAspect="1"/>
          </p:cNvPicPr>
          <p:nvPr/>
        </p:nvPicPr>
        <p:blipFill>
          <a:blip r:embed="rId2"/>
          <a:stretch>
            <a:fillRect/>
          </a:stretch>
        </p:blipFill>
        <p:spPr>
          <a:xfrm>
            <a:off x="3910832" y="1041399"/>
            <a:ext cx="7560098" cy="4256617"/>
          </a:xfrm>
          <a:prstGeom prst="rect">
            <a:avLst/>
          </a:prstGeom>
        </p:spPr>
      </p:pic>
      <p:pic>
        <p:nvPicPr>
          <p:cNvPr id="3" name="Picture 2"/>
          <p:cNvPicPr>
            <a:picLocks noChangeAspect="1"/>
          </p:cNvPicPr>
          <p:nvPr/>
        </p:nvPicPr>
        <p:blipFill>
          <a:blip r:embed="rId3"/>
          <a:stretch>
            <a:fillRect/>
          </a:stretch>
        </p:blipFill>
        <p:spPr>
          <a:xfrm>
            <a:off x="334774" y="321732"/>
            <a:ext cx="3263560" cy="5846233"/>
          </a:xfrm>
          <a:prstGeom prst="rect">
            <a:avLst/>
          </a:prstGeom>
        </p:spPr>
      </p:pic>
    </p:spTree>
    <p:extLst>
      <p:ext uri="{BB962C8B-B14F-4D97-AF65-F5344CB8AC3E}">
        <p14:creationId xmlns:p14="http://schemas.microsoft.com/office/powerpoint/2010/main" val="79465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831850" y="719667"/>
            <a:ext cx="10515600" cy="5765799"/>
          </a:xfrm>
        </p:spPr>
        <p:txBody>
          <a:bodyPr anchor="t">
            <a:normAutofit/>
          </a:bodyPr>
          <a:lstStyle/>
          <a:p>
            <a:br>
              <a:rPr lang="en-US" sz="2400" dirty="0"/>
            </a:br>
            <a:endParaRPr lang="en-US" sz="2400" dirty="0"/>
          </a:p>
        </p:txBody>
      </p:sp>
      <p:sp>
        <p:nvSpPr>
          <p:cNvPr id="11" name="Text Placeholder 10"/>
          <p:cNvSpPr>
            <a:spLocks noGrp="1"/>
          </p:cNvSpPr>
          <p:nvPr>
            <p:ph type="body" idx="1"/>
          </p:nvPr>
        </p:nvSpPr>
        <p:spPr>
          <a:xfrm>
            <a:off x="831850" y="150814"/>
            <a:ext cx="10515600" cy="441853"/>
          </a:xfrm>
        </p:spPr>
        <p:txBody>
          <a:bodyPr>
            <a:normAutofit/>
          </a:bodyPr>
          <a:lstStyle/>
          <a:p>
            <a:r>
              <a:rPr lang="en-US" sz="2000" dirty="0">
                <a:solidFill>
                  <a:srgbClr val="0070C0"/>
                </a:solidFill>
              </a:rPr>
              <a:t>REPRESENTATIONS OF FUNCTIONS</a:t>
            </a:r>
          </a:p>
        </p:txBody>
      </p:sp>
      <p:sp>
        <p:nvSpPr>
          <p:cNvPr id="7" name="TextBox 6"/>
          <p:cNvSpPr txBox="1"/>
          <p:nvPr/>
        </p:nvSpPr>
        <p:spPr>
          <a:xfrm>
            <a:off x="3818467" y="3818467"/>
            <a:ext cx="184731" cy="369332"/>
          </a:xfrm>
          <a:prstGeom prst="rect">
            <a:avLst/>
          </a:prstGeom>
          <a:noFill/>
        </p:spPr>
        <p:txBody>
          <a:bodyPr wrap="none" rtlCol="0">
            <a:spAutoFit/>
          </a:bodyPr>
          <a:lstStyle/>
          <a:p>
            <a:endParaRPr lang="en-US" dirty="0"/>
          </a:p>
        </p:txBody>
      </p:sp>
      <p:sp>
        <p:nvSpPr>
          <p:cNvPr id="9" name="Title 5"/>
          <p:cNvSpPr txBox="1">
            <a:spLocks/>
          </p:cNvSpPr>
          <p:nvPr/>
        </p:nvSpPr>
        <p:spPr>
          <a:xfrm>
            <a:off x="889000" y="1342496"/>
            <a:ext cx="10515600" cy="6170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p>
        </p:txBody>
      </p:sp>
      <p:pic>
        <p:nvPicPr>
          <p:cNvPr id="3" name="Picture 2"/>
          <p:cNvPicPr>
            <a:picLocks noChangeAspect="1"/>
          </p:cNvPicPr>
          <p:nvPr/>
        </p:nvPicPr>
        <p:blipFill>
          <a:blip r:embed="rId2"/>
          <a:stretch>
            <a:fillRect/>
          </a:stretch>
        </p:blipFill>
        <p:spPr>
          <a:xfrm>
            <a:off x="831850" y="865285"/>
            <a:ext cx="5157960" cy="1887059"/>
          </a:xfrm>
          <a:prstGeom prst="rect">
            <a:avLst/>
          </a:prstGeom>
        </p:spPr>
      </p:pic>
    </p:spTree>
    <p:extLst>
      <p:ext uri="{BB962C8B-B14F-4D97-AF65-F5344CB8AC3E}">
        <p14:creationId xmlns:p14="http://schemas.microsoft.com/office/powerpoint/2010/main" val="1982658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94560" y="996695"/>
            <a:ext cx="7799832" cy="4806745"/>
          </a:xfrm>
          <a:prstGeom prst="rect">
            <a:avLst/>
          </a:prstGeom>
        </p:spPr>
      </p:pic>
      <p:sp>
        <p:nvSpPr>
          <p:cNvPr id="11" name="Text Placeholder 10"/>
          <p:cNvSpPr>
            <a:spLocks noGrp="1"/>
          </p:cNvSpPr>
          <p:nvPr>
            <p:ph type="body" idx="1"/>
          </p:nvPr>
        </p:nvSpPr>
        <p:spPr>
          <a:xfrm>
            <a:off x="831850" y="150814"/>
            <a:ext cx="10515600" cy="441853"/>
          </a:xfrm>
        </p:spPr>
        <p:txBody>
          <a:bodyPr>
            <a:normAutofit/>
          </a:bodyPr>
          <a:lstStyle/>
          <a:p>
            <a:r>
              <a:rPr lang="en-US" dirty="0">
                <a:solidFill>
                  <a:srgbClr val="0070C0"/>
                </a:solidFill>
              </a:rPr>
              <a:t>Find the domain of each function.</a:t>
            </a:r>
            <a:endParaRPr lang="en-US" sz="2000" dirty="0">
              <a:solidFill>
                <a:srgbClr val="0070C0"/>
              </a:solidFill>
            </a:endParaRPr>
          </a:p>
        </p:txBody>
      </p:sp>
      <p:sp>
        <p:nvSpPr>
          <p:cNvPr id="7" name="TextBox 6"/>
          <p:cNvSpPr txBox="1"/>
          <p:nvPr/>
        </p:nvSpPr>
        <p:spPr>
          <a:xfrm>
            <a:off x="3818467" y="3818467"/>
            <a:ext cx="184731" cy="369332"/>
          </a:xfrm>
          <a:prstGeom prst="rect">
            <a:avLst/>
          </a:prstGeom>
          <a:noFill/>
        </p:spPr>
        <p:txBody>
          <a:bodyPr wrap="none" rtlCol="0">
            <a:spAutoFit/>
          </a:bodyPr>
          <a:lstStyle/>
          <a:p>
            <a:endParaRPr lang="en-US" dirty="0"/>
          </a:p>
        </p:txBody>
      </p:sp>
      <p:sp>
        <p:nvSpPr>
          <p:cNvPr id="9" name="Title 5"/>
          <p:cNvSpPr txBox="1">
            <a:spLocks/>
          </p:cNvSpPr>
          <p:nvPr/>
        </p:nvSpPr>
        <p:spPr>
          <a:xfrm>
            <a:off x="889000" y="1342496"/>
            <a:ext cx="10515600" cy="6170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p>
        </p:txBody>
      </p:sp>
    </p:spTree>
    <p:extLst>
      <p:ext uri="{BB962C8B-B14F-4D97-AF65-F5344CB8AC3E}">
        <p14:creationId xmlns:p14="http://schemas.microsoft.com/office/powerpoint/2010/main" val="316252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831850" y="719667"/>
            <a:ext cx="10515600" cy="5765799"/>
          </a:xfrm>
        </p:spPr>
        <p:txBody>
          <a:bodyPr anchor="t">
            <a:normAutofit/>
          </a:bodyPr>
          <a:lstStyle/>
          <a:p>
            <a:r>
              <a:rPr lang="en-US" sz="2400" dirty="0"/>
              <a:t>The functions in the following examples are defined by different formulas in different parts of their domains.</a:t>
            </a:r>
            <a:br>
              <a:rPr lang="en-US" sz="2400" dirty="0"/>
            </a:br>
            <a:br>
              <a:rPr lang="en-US" sz="2400" dirty="0"/>
            </a:br>
            <a:br>
              <a:rPr lang="en-US" sz="2400" dirty="0"/>
            </a:br>
            <a:br>
              <a:rPr lang="en-US" sz="2400" dirty="0"/>
            </a:br>
            <a:br>
              <a:rPr lang="en-US" sz="2400" dirty="0"/>
            </a:br>
            <a:br>
              <a:rPr lang="en-US" sz="2400" dirty="0"/>
            </a:br>
            <a:br>
              <a:rPr lang="en-US" sz="2400" dirty="0"/>
            </a:br>
            <a:r>
              <a:rPr lang="en-US" sz="2400" dirty="0">
                <a:solidFill>
                  <a:srgbClr val="0070C0"/>
                </a:solidFill>
              </a:rPr>
              <a:t>Solution</a:t>
            </a:r>
            <a:r>
              <a:rPr lang="en-US" sz="2400" dirty="0"/>
              <a:t> </a:t>
            </a:r>
            <a:br>
              <a:rPr lang="en-US" sz="2400" dirty="0"/>
            </a:br>
            <a:endParaRPr lang="en-US" sz="2400" dirty="0"/>
          </a:p>
        </p:txBody>
      </p:sp>
      <p:sp>
        <p:nvSpPr>
          <p:cNvPr id="11" name="Text Placeholder 10"/>
          <p:cNvSpPr>
            <a:spLocks noGrp="1"/>
          </p:cNvSpPr>
          <p:nvPr>
            <p:ph type="body" idx="1"/>
          </p:nvPr>
        </p:nvSpPr>
        <p:spPr>
          <a:xfrm>
            <a:off x="831850" y="150814"/>
            <a:ext cx="10515600" cy="441853"/>
          </a:xfrm>
        </p:spPr>
        <p:txBody>
          <a:bodyPr>
            <a:normAutofit/>
          </a:bodyPr>
          <a:lstStyle/>
          <a:p>
            <a:r>
              <a:rPr lang="en-US" sz="2000" dirty="0">
                <a:solidFill>
                  <a:srgbClr val="0070C0"/>
                </a:solidFill>
              </a:rPr>
              <a:t>PIECEWISE DEFINED FUNCTIONS</a:t>
            </a:r>
          </a:p>
        </p:txBody>
      </p:sp>
      <p:sp>
        <p:nvSpPr>
          <p:cNvPr id="7" name="TextBox 6"/>
          <p:cNvSpPr txBox="1"/>
          <p:nvPr/>
        </p:nvSpPr>
        <p:spPr>
          <a:xfrm>
            <a:off x="3818467" y="3818467"/>
            <a:ext cx="184731" cy="369332"/>
          </a:xfrm>
          <a:prstGeom prst="rect">
            <a:avLst/>
          </a:prstGeom>
          <a:noFill/>
        </p:spPr>
        <p:txBody>
          <a:bodyPr wrap="none" rtlCol="0">
            <a:spAutoFit/>
          </a:bodyPr>
          <a:lstStyle/>
          <a:p>
            <a:endParaRPr lang="en-US" dirty="0"/>
          </a:p>
        </p:txBody>
      </p:sp>
      <p:sp>
        <p:nvSpPr>
          <p:cNvPr id="9" name="Title 5"/>
          <p:cNvSpPr txBox="1">
            <a:spLocks/>
          </p:cNvSpPr>
          <p:nvPr/>
        </p:nvSpPr>
        <p:spPr>
          <a:xfrm>
            <a:off x="889000" y="1342496"/>
            <a:ext cx="10515600" cy="6170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p>
        </p:txBody>
      </p:sp>
      <p:pic>
        <p:nvPicPr>
          <p:cNvPr id="2" name="Picture 1"/>
          <p:cNvPicPr>
            <a:picLocks noChangeAspect="1"/>
          </p:cNvPicPr>
          <p:nvPr/>
        </p:nvPicPr>
        <p:blipFill>
          <a:blip r:embed="rId2"/>
          <a:stretch>
            <a:fillRect/>
          </a:stretch>
        </p:blipFill>
        <p:spPr>
          <a:xfrm>
            <a:off x="831850" y="1670242"/>
            <a:ext cx="6723809" cy="1438095"/>
          </a:xfrm>
          <a:prstGeom prst="rect">
            <a:avLst/>
          </a:prstGeom>
        </p:spPr>
      </p:pic>
      <p:pic>
        <p:nvPicPr>
          <p:cNvPr id="3" name="Picture 2"/>
          <p:cNvPicPr>
            <a:picLocks noChangeAspect="1"/>
          </p:cNvPicPr>
          <p:nvPr/>
        </p:nvPicPr>
        <p:blipFill>
          <a:blip r:embed="rId3"/>
          <a:stretch>
            <a:fillRect/>
          </a:stretch>
        </p:blipFill>
        <p:spPr>
          <a:xfrm>
            <a:off x="1099398" y="3831262"/>
            <a:ext cx="3409524" cy="1066667"/>
          </a:xfrm>
          <a:prstGeom prst="rect">
            <a:avLst/>
          </a:prstGeom>
        </p:spPr>
      </p:pic>
    </p:spTree>
    <p:extLst>
      <p:ext uri="{BB962C8B-B14F-4D97-AF65-F5344CB8AC3E}">
        <p14:creationId xmlns:p14="http://schemas.microsoft.com/office/powerpoint/2010/main" val="1097754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Title 9"/>
              <p:cNvSpPr>
                <a:spLocks noGrp="1"/>
              </p:cNvSpPr>
              <p:nvPr>
                <p:ph type="title"/>
              </p:nvPr>
            </p:nvSpPr>
            <p:spPr>
              <a:xfrm>
                <a:off x="831850" y="719667"/>
                <a:ext cx="10515600" cy="5765799"/>
              </a:xfrm>
            </p:spPr>
            <p:txBody>
              <a:bodyPr anchor="t">
                <a:normAutofit/>
              </a:bodyPr>
              <a:lstStyle/>
              <a:p>
                <a:pPr/>
                <a:r>
                  <a:rPr lang="en-US" sz="2400" dirty="0"/>
                  <a:t>The next example of a piecewise defined function is the absolute value function. Recall that the absolute value of a number , denoted by |a| , is the distance from a to 0 on the real number line. </a:t>
                </a:r>
                <a:br>
                  <a:rPr lang="en-US" sz="2400" dirty="0"/>
                </a:br>
                <a:br>
                  <a:rPr lang="en-US" sz="2400" dirty="0"/>
                </a:br>
                <a:br>
                  <a:rPr lang="en-US" sz="2400" dirty="0"/>
                </a:br>
                <a:r>
                  <a:rPr lang="en-US" sz="2400" dirty="0"/>
                  <a:t>Distances are always positive or 0, so we have </a:t>
                </a:r>
                <a:br>
                  <a:rPr lang="en-US" sz="2400" dirty="0"/>
                </a:br>
                <a:br>
                  <a:rPr lang="en-US" sz="2400" dirty="0"/>
                </a:br>
                <a14:m>
                  <m:oMathPara xmlns:m="http://schemas.openxmlformats.org/officeDocument/2006/math">
                    <m:oMathParaPr>
                      <m:jc m:val="centerGroup"/>
                    </m:oMathParaPr>
                    <m:oMath xmlns:m="http://schemas.openxmlformats.org/officeDocument/2006/math">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𝑎</m:t>
                          </m:r>
                        </m:e>
                      </m:d>
                      <m:r>
                        <a:rPr lang="en-US" sz="2400" b="0" i="1" smtClean="0">
                          <a:latin typeface="Cambria Math" panose="02040503050406030204" pitchFamily="18" charset="0"/>
                          <a:ea typeface="Cambria Math" panose="02040503050406030204" pitchFamily="18" charset="0"/>
                        </a:rPr>
                        <m:t>≥0 </m:t>
                      </m:r>
                      <m:r>
                        <a:rPr lang="en-US" sz="2400" b="0" i="1" smtClean="0">
                          <a:latin typeface="Cambria Math" panose="02040503050406030204" pitchFamily="18" charset="0"/>
                          <a:ea typeface="Cambria Math" panose="02040503050406030204" pitchFamily="18" charset="0"/>
                        </a:rPr>
                        <m:t>𝑓𝑜𝑟</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𝑒𝑣𝑒𝑟𝑦</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𝑛𝑢𝑚𝑏𝑒𝑟</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𝑎</m:t>
                      </m:r>
                    </m:oMath>
                  </m:oMathPara>
                </a14:m>
                <a:br>
                  <a:rPr lang="en-US" sz="2400" b="0" dirty="0">
                    <a:ea typeface="Cambria Math" panose="02040503050406030204" pitchFamily="18" charset="0"/>
                  </a:rPr>
                </a:br>
                <a:br>
                  <a:rPr lang="en-US" sz="2400" b="0" dirty="0">
                    <a:ea typeface="Cambria Math" panose="02040503050406030204" pitchFamily="18" charset="0"/>
                  </a:rPr>
                </a:br>
                <a:r>
                  <a:rPr lang="en-US" sz="2400" dirty="0">
                    <a:ea typeface="Cambria Math" panose="02040503050406030204" pitchFamily="18" charset="0"/>
                  </a:rPr>
                  <a:t>for example </a:t>
                </a:r>
                <a:br>
                  <a:rPr lang="en-US" sz="2400" dirty="0">
                    <a:ea typeface="Cambria Math" panose="02040503050406030204" pitchFamily="18" charset="0"/>
                  </a:rPr>
                </a:br>
                <a:br>
                  <a:rPr lang="en-US" sz="2400" dirty="0">
                    <a:ea typeface="Cambria Math" panose="02040503050406030204" pitchFamily="18" charset="0"/>
                  </a:rPr>
                </a:br>
                <a:br>
                  <a:rPr lang="en-US" sz="2400" dirty="0"/>
                </a:br>
                <a:br>
                  <a:rPr lang="en-US" sz="2400" dirty="0"/>
                </a:br>
                <a14:m>
                  <m:oMathPara xmlns:m="http://schemas.openxmlformats.org/officeDocument/2006/math">
                    <m:oMathParaPr>
                      <m:jc m:val="centerGroup"/>
                    </m:oMathParaPr>
                    <m:oMath xmlns:m="http://schemas.openxmlformats.org/officeDocument/2006/math">
                      <a:fld id="{59BFB7C9-4CE2-4BED-9F20-283025F13EF6}" type="mathplaceholder">
                        <a:rPr lang="en-US" sz="2400" i="1" smtClean="0">
                          <a:latin typeface="Cambria Math" panose="02040503050406030204" pitchFamily="18" charset="0"/>
                        </a:rPr>
                        <a:t>Type equation here.</a:t>
                      </a:fld>
                    </m:oMath>
                  </m:oMathPara>
                </a14:m>
                <a:endParaRPr lang="en-US" sz="2400" dirty="0"/>
              </a:p>
            </p:txBody>
          </p:sp>
        </mc:Choice>
        <mc:Fallback xmlns="">
          <p:sp>
            <p:nvSpPr>
              <p:cNvPr id="10" name="Title 9"/>
              <p:cNvSpPr>
                <a:spLocks noGrp="1" noRot="1" noChangeAspect="1" noMove="1" noResize="1" noEditPoints="1" noAdjustHandles="1" noChangeArrowheads="1" noChangeShapeType="1" noTextEdit="1"/>
              </p:cNvSpPr>
              <p:nvPr>
                <p:ph type="title"/>
              </p:nvPr>
            </p:nvSpPr>
            <p:spPr>
              <a:xfrm>
                <a:off x="831850" y="719667"/>
                <a:ext cx="10515600" cy="5765799"/>
              </a:xfrm>
              <a:blipFill>
                <a:blip r:embed="rId2"/>
                <a:stretch>
                  <a:fillRect l="-870" t="-1480"/>
                </a:stretch>
              </a:blipFill>
            </p:spPr>
            <p:txBody>
              <a:bodyPr/>
              <a:lstStyle/>
              <a:p>
                <a:r>
                  <a:rPr lang="en-US">
                    <a:noFill/>
                  </a:rPr>
                  <a:t> </a:t>
                </a:r>
              </a:p>
            </p:txBody>
          </p:sp>
        </mc:Fallback>
      </mc:AlternateContent>
      <p:sp>
        <p:nvSpPr>
          <p:cNvPr id="11" name="Text Placeholder 10"/>
          <p:cNvSpPr>
            <a:spLocks noGrp="1"/>
          </p:cNvSpPr>
          <p:nvPr>
            <p:ph type="body" idx="1"/>
          </p:nvPr>
        </p:nvSpPr>
        <p:spPr>
          <a:xfrm>
            <a:off x="831850" y="150814"/>
            <a:ext cx="10515600" cy="441853"/>
          </a:xfrm>
        </p:spPr>
        <p:txBody>
          <a:bodyPr>
            <a:normAutofit/>
          </a:bodyPr>
          <a:lstStyle/>
          <a:p>
            <a:r>
              <a:rPr lang="en-US" sz="2000" dirty="0">
                <a:solidFill>
                  <a:srgbClr val="0070C0"/>
                </a:solidFill>
              </a:rPr>
              <a:t>Absolute Value </a:t>
            </a:r>
          </a:p>
        </p:txBody>
      </p:sp>
      <p:sp>
        <p:nvSpPr>
          <p:cNvPr id="7" name="TextBox 6"/>
          <p:cNvSpPr txBox="1"/>
          <p:nvPr/>
        </p:nvSpPr>
        <p:spPr>
          <a:xfrm>
            <a:off x="3818467" y="3818467"/>
            <a:ext cx="184731" cy="369332"/>
          </a:xfrm>
          <a:prstGeom prst="rect">
            <a:avLst/>
          </a:prstGeom>
          <a:noFill/>
        </p:spPr>
        <p:txBody>
          <a:bodyPr wrap="none" rtlCol="0">
            <a:spAutoFit/>
          </a:bodyPr>
          <a:lstStyle/>
          <a:p>
            <a:endParaRPr lang="en-US" dirty="0"/>
          </a:p>
        </p:txBody>
      </p:sp>
      <p:sp>
        <p:nvSpPr>
          <p:cNvPr id="9" name="Title 5"/>
          <p:cNvSpPr txBox="1">
            <a:spLocks/>
          </p:cNvSpPr>
          <p:nvPr/>
        </p:nvSpPr>
        <p:spPr>
          <a:xfrm>
            <a:off x="889000" y="1342496"/>
            <a:ext cx="10515600" cy="6170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p>
        </p:txBody>
      </p:sp>
      <p:pic>
        <p:nvPicPr>
          <p:cNvPr id="2" name="Picture 1"/>
          <p:cNvPicPr>
            <a:picLocks noChangeAspect="1"/>
          </p:cNvPicPr>
          <p:nvPr/>
        </p:nvPicPr>
        <p:blipFill>
          <a:blip r:embed="rId3"/>
          <a:stretch>
            <a:fillRect/>
          </a:stretch>
        </p:blipFill>
        <p:spPr>
          <a:xfrm>
            <a:off x="7905738" y="1651000"/>
            <a:ext cx="3256047" cy="1070706"/>
          </a:xfrm>
          <a:prstGeom prst="rect">
            <a:avLst/>
          </a:prstGeom>
        </p:spPr>
      </p:pic>
      <p:pic>
        <p:nvPicPr>
          <p:cNvPr id="3" name="Picture 2"/>
          <p:cNvPicPr>
            <a:picLocks noChangeAspect="1"/>
          </p:cNvPicPr>
          <p:nvPr/>
        </p:nvPicPr>
        <p:blipFill>
          <a:blip r:embed="rId4"/>
          <a:stretch>
            <a:fillRect/>
          </a:stretch>
        </p:blipFill>
        <p:spPr>
          <a:xfrm>
            <a:off x="1124786" y="4274727"/>
            <a:ext cx="6780952" cy="2123810"/>
          </a:xfrm>
          <a:prstGeom prst="rect">
            <a:avLst/>
          </a:prstGeom>
        </p:spPr>
      </p:pic>
    </p:spTree>
    <p:extLst>
      <p:ext uri="{BB962C8B-B14F-4D97-AF65-F5344CB8AC3E}">
        <p14:creationId xmlns:p14="http://schemas.microsoft.com/office/powerpoint/2010/main" val="929668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Title 9"/>
              <p:cNvSpPr>
                <a:spLocks noGrp="1"/>
              </p:cNvSpPr>
              <p:nvPr>
                <p:ph type="title"/>
              </p:nvPr>
            </p:nvSpPr>
            <p:spPr>
              <a:xfrm>
                <a:off x="831850" y="719667"/>
                <a:ext cx="10515600" cy="5765799"/>
              </a:xfrm>
            </p:spPr>
            <p:txBody>
              <a:bodyPr anchor="t">
                <a:normAutofit/>
              </a:bodyPr>
              <a:lstStyle/>
              <a:p>
                <a:r>
                  <a:rPr lang="en-US" sz="2400" dirty="0"/>
                  <a:t>Sketch the graph of the absolute value function </a:t>
                </a:r>
                <a14:m>
                  <m:oMath xmlns:m="http://schemas.openxmlformats.org/officeDocument/2006/math">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oMath>
                </a14:m>
                <a:br>
                  <a:rPr lang="en-US" sz="2400" b="0" dirty="0"/>
                </a:br>
                <a:endParaRPr lang="en-US" sz="2400" dirty="0"/>
              </a:p>
            </p:txBody>
          </p:sp>
        </mc:Choice>
        <mc:Fallback xmlns="">
          <p:sp>
            <p:nvSpPr>
              <p:cNvPr id="10" name="Title 9"/>
              <p:cNvSpPr>
                <a:spLocks noGrp="1" noRot="1" noChangeAspect="1" noMove="1" noResize="1" noEditPoints="1" noAdjustHandles="1" noChangeArrowheads="1" noChangeShapeType="1" noTextEdit="1"/>
              </p:cNvSpPr>
              <p:nvPr>
                <p:ph type="title"/>
              </p:nvPr>
            </p:nvSpPr>
            <p:spPr>
              <a:xfrm>
                <a:off x="831850" y="719667"/>
                <a:ext cx="10515600" cy="5765799"/>
              </a:xfrm>
              <a:blipFill>
                <a:blip r:embed="rId2"/>
                <a:stretch>
                  <a:fillRect l="-870" t="-1480"/>
                </a:stretch>
              </a:blipFill>
            </p:spPr>
            <p:txBody>
              <a:bodyPr/>
              <a:lstStyle/>
              <a:p>
                <a:r>
                  <a:rPr lang="en-US">
                    <a:noFill/>
                  </a:rPr>
                  <a:t> </a:t>
                </a:r>
              </a:p>
            </p:txBody>
          </p:sp>
        </mc:Fallback>
      </mc:AlternateContent>
      <p:sp>
        <p:nvSpPr>
          <p:cNvPr id="11" name="Text Placeholder 10"/>
          <p:cNvSpPr>
            <a:spLocks noGrp="1"/>
          </p:cNvSpPr>
          <p:nvPr>
            <p:ph type="body" idx="1"/>
          </p:nvPr>
        </p:nvSpPr>
        <p:spPr>
          <a:xfrm>
            <a:off x="831850" y="150814"/>
            <a:ext cx="10515600" cy="441853"/>
          </a:xfrm>
        </p:spPr>
        <p:txBody>
          <a:bodyPr>
            <a:normAutofit/>
          </a:bodyPr>
          <a:lstStyle/>
          <a:p>
            <a:r>
              <a:rPr lang="en-US" sz="2000" dirty="0">
                <a:solidFill>
                  <a:srgbClr val="0070C0"/>
                </a:solidFill>
              </a:rPr>
              <a:t>Exercise </a:t>
            </a:r>
          </a:p>
        </p:txBody>
      </p:sp>
      <p:sp>
        <p:nvSpPr>
          <p:cNvPr id="7" name="TextBox 6"/>
          <p:cNvSpPr txBox="1"/>
          <p:nvPr/>
        </p:nvSpPr>
        <p:spPr>
          <a:xfrm>
            <a:off x="3818467" y="3818467"/>
            <a:ext cx="184731" cy="369332"/>
          </a:xfrm>
          <a:prstGeom prst="rect">
            <a:avLst/>
          </a:prstGeom>
          <a:noFill/>
        </p:spPr>
        <p:txBody>
          <a:bodyPr wrap="none" rtlCol="0">
            <a:spAutoFit/>
          </a:bodyPr>
          <a:lstStyle/>
          <a:p>
            <a:endParaRPr lang="en-US" dirty="0"/>
          </a:p>
        </p:txBody>
      </p:sp>
      <p:sp>
        <p:nvSpPr>
          <p:cNvPr id="9" name="Title 5"/>
          <p:cNvSpPr txBox="1">
            <a:spLocks/>
          </p:cNvSpPr>
          <p:nvPr/>
        </p:nvSpPr>
        <p:spPr>
          <a:xfrm>
            <a:off x="889000" y="1342496"/>
            <a:ext cx="10515600" cy="6170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p>
        </p:txBody>
      </p:sp>
    </p:spTree>
    <p:extLst>
      <p:ext uri="{BB962C8B-B14F-4D97-AF65-F5344CB8AC3E}">
        <p14:creationId xmlns:p14="http://schemas.microsoft.com/office/powerpoint/2010/main" val="1994476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831850" y="719667"/>
            <a:ext cx="10515600" cy="5765799"/>
          </a:xfrm>
        </p:spPr>
        <p:txBody>
          <a:bodyPr anchor="t">
            <a:normAutofit/>
          </a:bodyPr>
          <a:lstStyle/>
          <a:p>
            <a:br>
              <a:rPr lang="en-US" sz="2400" dirty="0"/>
            </a:br>
            <a:br>
              <a:rPr lang="en-US" sz="2400" dirty="0"/>
            </a:br>
            <a:br>
              <a:rPr lang="en-US" sz="2400" dirty="0"/>
            </a:br>
            <a:br>
              <a:rPr lang="en-US" sz="2400" dirty="0"/>
            </a:br>
            <a:r>
              <a:rPr lang="en-US" sz="2400" dirty="0"/>
              <a:t> </a:t>
            </a:r>
            <a:br>
              <a:rPr lang="en-US" sz="2400" dirty="0"/>
            </a:br>
            <a:endParaRPr lang="en-US" sz="2400" dirty="0"/>
          </a:p>
        </p:txBody>
      </p:sp>
      <p:sp>
        <p:nvSpPr>
          <p:cNvPr id="11" name="Text Placeholder 10"/>
          <p:cNvSpPr>
            <a:spLocks noGrp="1"/>
          </p:cNvSpPr>
          <p:nvPr>
            <p:ph type="body" idx="1"/>
          </p:nvPr>
        </p:nvSpPr>
        <p:spPr>
          <a:xfrm>
            <a:off x="831850" y="150814"/>
            <a:ext cx="10515600" cy="441853"/>
          </a:xfrm>
        </p:spPr>
        <p:txBody>
          <a:bodyPr>
            <a:normAutofit/>
          </a:bodyPr>
          <a:lstStyle/>
          <a:p>
            <a:r>
              <a:rPr lang="en-US" sz="2000" dirty="0">
                <a:solidFill>
                  <a:srgbClr val="0070C0"/>
                </a:solidFill>
              </a:rPr>
              <a:t>A Summation </a:t>
            </a:r>
          </a:p>
        </p:txBody>
      </p:sp>
      <p:sp>
        <p:nvSpPr>
          <p:cNvPr id="7" name="TextBox 6"/>
          <p:cNvSpPr txBox="1"/>
          <p:nvPr/>
        </p:nvSpPr>
        <p:spPr>
          <a:xfrm>
            <a:off x="3818467" y="3818467"/>
            <a:ext cx="184731" cy="369332"/>
          </a:xfrm>
          <a:prstGeom prst="rect">
            <a:avLst/>
          </a:prstGeom>
          <a:noFill/>
        </p:spPr>
        <p:txBody>
          <a:bodyPr wrap="none" rtlCol="0">
            <a:spAutoFit/>
          </a:bodyPr>
          <a:lstStyle/>
          <a:p>
            <a:endParaRPr lang="en-US" dirty="0"/>
          </a:p>
        </p:txBody>
      </p:sp>
      <p:sp>
        <p:nvSpPr>
          <p:cNvPr id="9" name="Title 5"/>
          <p:cNvSpPr txBox="1">
            <a:spLocks/>
          </p:cNvSpPr>
          <p:nvPr/>
        </p:nvSpPr>
        <p:spPr>
          <a:xfrm>
            <a:off x="889000" y="1342496"/>
            <a:ext cx="10515600" cy="6170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p>
        </p:txBody>
      </p:sp>
      <mc:AlternateContent xmlns:mc="http://schemas.openxmlformats.org/markup-compatibility/2006">
        <mc:Choice xmlns:a14="http://schemas.microsoft.com/office/drawing/2010/main" Requires="a14">
          <p:sp>
            <p:nvSpPr>
              <p:cNvPr id="2" name="Rectangle 1">
                <a:extLst>
                  <a:ext uri="{FF2B5EF4-FFF2-40B4-BE49-F238E27FC236}">
                    <a16:creationId xmlns:a16="http://schemas.microsoft.com/office/drawing/2014/main" id="{2BF87311-2D94-47B8-A612-53D410AB5DB9}"/>
                  </a:ext>
                </a:extLst>
              </p:cNvPr>
              <p:cNvSpPr/>
              <p:nvPr/>
            </p:nvSpPr>
            <p:spPr>
              <a:xfrm>
                <a:off x="889000" y="719668"/>
                <a:ext cx="11303000" cy="3962367"/>
              </a:xfrm>
              <a:prstGeom prst="rect">
                <a:avLst/>
              </a:prstGeom>
            </p:spPr>
            <p:txBody>
              <a:bodyPr wrap="square">
                <a:spAutoFit/>
              </a:bodyPr>
              <a:lstStyle/>
              <a:p>
                <a:r>
                  <a:rPr lang="en-US" dirty="0"/>
                  <a:t>When an algorithm contains an iterative control construct such as a while or for loop, we can express its running time as the sum of the times spent on each execution of the body of the loop. For example insertion sort. </a:t>
                </a:r>
              </a:p>
              <a:p>
                <a:r>
                  <a:rPr lang="en-US" dirty="0"/>
                  <a:t>By adding up the time spent on each iteration, we obtained the summation (or series)</a:t>
                </a:r>
              </a:p>
              <a:p>
                <a:endParaRPr lang="en-US" dirty="0"/>
              </a:p>
              <a:p>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=2</m:t>
                          </m:r>
                        </m:sub>
                        <m:sup>
                          <m:r>
                            <a:rPr lang="en-US" b="0" i="1" smtClean="0">
                              <a:latin typeface="Cambria Math" panose="02040503050406030204" pitchFamily="18" charset="0"/>
                            </a:rPr>
                            <m:t>𝑛</m:t>
                          </m:r>
                        </m:sup>
                        <m:e>
                          <m:r>
                            <a:rPr lang="en-US" b="0" i="1" smtClean="0">
                              <a:latin typeface="Cambria Math" panose="02040503050406030204" pitchFamily="18" charset="0"/>
                            </a:rPr>
                            <m:t>𝑗</m:t>
                          </m:r>
                        </m:e>
                      </m:nary>
                    </m:oMath>
                  </m:oMathPara>
                </a14:m>
                <a:endParaRPr lang="en-US" dirty="0"/>
              </a:p>
              <a:p>
                <a:endParaRPr lang="en-US" dirty="0"/>
              </a:p>
              <a:p>
                <a:r>
                  <a:rPr lang="en-US" dirty="0"/>
                  <a:t>When we evaluated this summation, we attained a bound of </a:t>
                </a:r>
                <a:r>
                  <a:rPr lang="el-GR" dirty="0"/>
                  <a:t>Θ</a:t>
                </a:r>
                <a:r>
                  <a:rPr lang="en-US" dirty="0"/>
                  <a:t>(</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oMath>
                </a14:m>
                <a:r>
                  <a:rPr lang="en-US" dirty="0"/>
                  <a:t>) on the worst-case running time of the algorithm. This example illustrates why you should know how to manipulate and bound summations</a:t>
                </a:r>
              </a:p>
              <a:p>
                <a:endParaRPr lang="en-US" dirty="0"/>
              </a:p>
              <a:p>
                <a:endParaRPr lang="en-US" dirty="0"/>
              </a:p>
              <a:p>
                <a:endParaRPr lang="en-US" dirty="0"/>
              </a:p>
              <a:p>
                <a:endParaRPr lang="en-US" dirty="0"/>
              </a:p>
            </p:txBody>
          </p:sp>
        </mc:Choice>
        <mc:Fallback>
          <p:sp>
            <p:nvSpPr>
              <p:cNvPr id="2" name="Rectangle 1">
                <a:extLst>
                  <a:ext uri="{FF2B5EF4-FFF2-40B4-BE49-F238E27FC236}">
                    <a16:creationId xmlns:a16="http://schemas.microsoft.com/office/drawing/2014/main" id="{2BF87311-2D94-47B8-A612-53D410AB5DB9}"/>
                  </a:ext>
                </a:extLst>
              </p:cNvPr>
              <p:cNvSpPr>
                <a:spLocks noRot="1" noChangeAspect="1" noMove="1" noResize="1" noEditPoints="1" noAdjustHandles="1" noChangeArrowheads="1" noChangeShapeType="1" noTextEdit="1"/>
              </p:cNvSpPr>
              <p:nvPr/>
            </p:nvSpPr>
            <p:spPr>
              <a:xfrm>
                <a:off x="889000" y="719668"/>
                <a:ext cx="11303000" cy="3962367"/>
              </a:xfrm>
              <a:prstGeom prst="rect">
                <a:avLst/>
              </a:prstGeom>
              <a:blipFill>
                <a:blip r:embed="rId2"/>
                <a:stretch>
                  <a:fillRect l="-485" t="-769"/>
                </a:stretch>
              </a:blipFill>
            </p:spPr>
            <p:txBody>
              <a:bodyPr/>
              <a:lstStyle/>
              <a:p>
                <a:r>
                  <a:rPr lang="en-US">
                    <a:noFill/>
                  </a:rPr>
                  <a:t> </a:t>
                </a:r>
              </a:p>
            </p:txBody>
          </p:sp>
        </mc:Fallback>
      </mc:AlternateContent>
    </p:spTree>
    <p:extLst>
      <p:ext uri="{BB962C8B-B14F-4D97-AF65-F5344CB8AC3E}">
        <p14:creationId xmlns:p14="http://schemas.microsoft.com/office/powerpoint/2010/main" val="34563203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Title 9"/>
              <p:cNvSpPr>
                <a:spLocks noGrp="1"/>
              </p:cNvSpPr>
              <p:nvPr>
                <p:ph type="title"/>
              </p:nvPr>
            </p:nvSpPr>
            <p:spPr>
              <a:xfrm>
                <a:off x="831850" y="719667"/>
                <a:ext cx="10515600" cy="5765799"/>
              </a:xfrm>
            </p:spPr>
            <p:txBody>
              <a:bodyPr anchor="t">
                <a:normAutofit/>
              </a:bodyPr>
              <a:lstStyle/>
              <a:p>
                <a:r>
                  <a:rPr lang="en-US" sz="2400" dirty="0"/>
                  <a:t>Sketch the graph of the absolute value function </a:t>
                </a:r>
                <a14:m>
                  <m:oMath xmlns:m="http://schemas.openxmlformats.org/officeDocument/2006/math">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oMath>
                </a14:m>
                <a:br>
                  <a:rPr lang="en-US" sz="2400" b="0" dirty="0"/>
                </a:br>
                <a:endParaRPr lang="en-US" sz="2400" dirty="0"/>
              </a:p>
            </p:txBody>
          </p:sp>
        </mc:Choice>
        <mc:Fallback xmlns="">
          <p:sp>
            <p:nvSpPr>
              <p:cNvPr id="10" name="Title 9"/>
              <p:cNvSpPr>
                <a:spLocks noGrp="1" noRot="1" noChangeAspect="1" noMove="1" noResize="1" noEditPoints="1" noAdjustHandles="1" noChangeArrowheads="1" noChangeShapeType="1" noTextEdit="1"/>
              </p:cNvSpPr>
              <p:nvPr>
                <p:ph type="title"/>
              </p:nvPr>
            </p:nvSpPr>
            <p:spPr>
              <a:xfrm>
                <a:off x="831850" y="719667"/>
                <a:ext cx="10515600" cy="5765799"/>
              </a:xfrm>
              <a:blipFill>
                <a:blip r:embed="rId2"/>
                <a:stretch>
                  <a:fillRect l="-870" t="-1480"/>
                </a:stretch>
              </a:blipFill>
            </p:spPr>
            <p:txBody>
              <a:bodyPr/>
              <a:lstStyle/>
              <a:p>
                <a:r>
                  <a:rPr lang="en-US">
                    <a:noFill/>
                  </a:rPr>
                  <a:t> </a:t>
                </a:r>
              </a:p>
            </p:txBody>
          </p:sp>
        </mc:Fallback>
      </mc:AlternateContent>
      <p:sp>
        <p:nvSpPr>
          <p:cNvPr id="11" name="Text Placeholder 10"/>
          <p:cNvSpPr>
            <a:spLocks noGrp="1"/>
          </p:cNvSpPr>
          <p:nvPr>
            <p:ph type="body" idx="1"/>
          </p:nvPr>
        </p:nvSpPr>
        <p:spPr>
          <a:xfrm>
            <a:off x="831850" y="150814"/>
            <a:ext cx="10515600" cy="441853"/>
          </a:xfrm>
        </p:spPr>
        <p:txBody>
          <a:bodyPr>
            <a:normAutofit/>
          </a:bodyPr>
          <a:lstStyle/>
          <a:p>
            <a:r>
              <a:rPr lang="en-US" sz="2000" dirty="0">
                <a:solidFill>
                  <a:srgbClr val="0070C0"/>
                </a:solidFill>
              </a:rPr>
              <a:t>Answer </a:t>
            </a:r>
          </a:p>
        </p:txBody>
      </p:sp>
      <p:sp>
        <p:nvSpPr>
          <p:cNvPr id="7" name="TextBox 6"/>
          <p:cNvSpPr txBox="1"/>
          <p:nvPr/>
        </p:nvSpPr>
        <p:spPr>
          <a:xfrm>
            <a:off x="3818467" y="3818467"/>
            <a:ext cx="184731" cy="369332"/>
          </a:xfrm>
          <a:prstGeom prst="rect">
            <a:avLst/>
          </a:prstGeom>
          <a:noFill/>
        </p:spPr>
        <p:txBody>
          <a:bodyPr wrap="none" rtlCol="0">
            <a:spAutoFit/>
          </a:bodyPr>
          <a:lstStyle/>
          <a:p>
            <a:endParaRPr lang="en-US" dirty="0"/>
          </a:p>
        </p:txBody>
      </p:sp>
      <p:sp>
        <p:nvSpPr>
          <p:cNvPr id="9" name="Title 5"/>
          <p:cNvSpPr txBox="1">
            <a:spLocks/>
          </p:cNvSpPr>
          <p:nvPr/>
        </p:nvSpPr>
        <p:spPr>
          <a:xfrm>
            <a:off x="889000" y="1342496"/>
            <a:ext cx="10515600" cy="6170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p>
        </p:txBody>
      </p:sp>
      <p:pic>
        <p:nvPicPr>
          <p:cNvPr id="2" name="Picture 1"/>
          <p:cNvPicPr>
            <a:picLocks noChangeAspect="1"/>
          </p:cNvPicPr>
          <p:nvPr/>
        </p:nvPicPr>
        <p:blipFill>
          <a:blip r:embed="rId3"/>
          <a:stretch>
            <a:fillRect/>
          </a:stretch>
        </p:blipFill>
        <p:spPr>
          <a:xfrm>
            <a:off x="831850" y="1451194"/>
            <a:ext cx="8907554" cy="1493174"/>
          </a:xfrm>
          <a:prstGeom prst="rect">
            <a:avLst/>
          </a:prstGeom>
        </p:spPr>
      </p:pic>
      <p:pic>
        <p:nvPicPr>
          <p:cNvPr id="3" name="Picture 2"/>
          <p:cNvPicPr>
            <a:picLocks noChangeAspect="1"/>
          </p:cNvPicPr>
          <p:nvPr/>
        </p:nvPicPr>
        <p:blipFill>
          <a:blip r:embed="rId4"/>
          <a:stretch>
            <a:fillRect/>
          </a:stretch>
        </p:blipFill>
        <p:spPr>
          <a:xfrm>
            <a:off x="3927642" y="3068944"/>
            <a:ext cx="4324015" cy="3291946"/>
          </a:xfrm>
          <a:prstGeom prst="rect">
            <a:avLst/>
          </a:prstGeom>
        </p:spPr>
      </p:pic>
    </p:spTree>
    <p:extLst>
      <p:ext uri="{BB962C8B-B14F-4D97-AF65-F5344CB8AC3E}">
        <p14:creationId xmlns:p14="http://schemas.microsoft.com/office/powerpoint/2010/main" val="16406695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89000" y="1078992"/>
            <a:ext cx="8116281" cy="1427544"/>
          </a:xfrm>
          <a:prstGeom prst="rect">
            <a:avLst/>
          </a:prstGeom>
        </p:spPr>
      </p:pic>
      <p:sp>
        <p:nvSpPr>
          <p:cNvPr id="11" name="Text Placeholder 10"/>
          <p:cNvSpPr>
            <a:spLocks noGrp="1"/>
          </p:cNvSpPr>
          <p:nvPr>
            <p:ph type="body" idx="1"/>
          </p:nvPr>
        </p:nvSpPr>
        <p:spPr>
          <a:xfrm>
            <a:off x="831850" y="150814"/>
            <a:ext cx="10515600" cy="441853"/>
          </a:xfrm>
        </p:spPr>
        <p:txBody>
          <a:bodyPr>
            <a:normAutofit/>
          </a:bodyPr>
          <a:lstStyle/>
          <a:p>
            <a:r>
              <a:rPr lang="en-US" sz="2000" dirty="0">
                <a:solidFill>
                  <a:srgbClr val="0070C0"/>
                </a:solidFill>
              </a:rPr>
              <a:t>SYMMETRY</a:t>
            </a:r>
          </a:p>
        </p:txBody>
      </p:sp>
      <p:sp>
        <p:nvSpPr>
          <p:cNvPr id="7" name="TextBox 6"/>
          <p:cNvSpPr txBox="1"/>
          <p:nvPr/>
        </p:nvSpPr>
        <p:spPr>
          <a:xfrm>
            <a:off x="3818467" y="3818467"/>
            <a:ext cx="184731" cy="369332"/>
          </a:xfrm>
          <a:prstGeom prst="rect">
            <a:avLst/>
          </a:prstGeom>
          <a:noFill/>
        </p:spPr>
        <p:txBody>
          <a:bodyPr wrap="none" rtlCol="0">
            <a:spAutoFit/>
          </a:bodyPr>
          <a:lstStyle/>
          <a:p>
            <a:endParaRPr lang="en-US" dirty="0"/>
          </a:p>
        </p:txBody>
      </p:sp>
      <p:sp>
        <p:nvSpPr>
          <p:cNvPr id="9" name="Title 5"/>
          <p:cNvSpPr txBox="1">
            <a:spLocks/>
          </p:cNvSpPr>
          <p:nvPr/>
        </p:nvSpPr>
        <p:spPr>
          <a:xfrm>
            <a:off x="889000" y="1342496"/>
            <a:ext cx="10515600" cy="6170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p>
        </p:txBody>
      </p:sp>
      <p:pic>
        <p:nvPicPr>
          <p:cNvPr id="3" name="Picture 2"/>
          <p:cNvPicPr>
            <a:picLocks noChangeAspect="1"/>
          </p:cNvPicPr>
          <p:nvPr/>
        </p:nvPicPr>
        <p:blipFill>
          <a:blip r:embed="rId3"/>
          <a:stretch>
            <a:fillRect/>
          </a:stretch>
        </p:blipFill>
        <p:spPr>
          <a:xfrm>
            <a:off x="4527073" y="2770040"/>
            <a:ext cx="4015170" cy="3018925"/>
          </a:xfrm>
          <a:prstGeom prst="rect">
            <a:avLst/>
          </a:prstGeom>
        </p:spPr>
      </p:pic>
    </p:spTree>
    <p:extLst>
      <p:ext uri="{BB962C8B-B14F-4D97-AF65-F5344CB8AC3E}">
        <p14:creationId xmlns:p14="http://schemas.microsoft.com/office/powerpoint/2010/main" val="9530009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89000" y="1042416"/>
            <a:ext cx="9057403" cy="1409214"/>
          </a:xfrm>
          <a:prstGeom prst="rect">
            <a:avLst/>
          </a:prstGeom>
        </p:spPr>
      </p:pic>
      <p:sp>
        <p:nvSpPr>
          <p:cNvPr id="11" name="Text Placeholder 10"/>
          <p:cNvSpPr>
            <a:spLocks noGrp="1"/>
          </p:cNvSpPr>
          <p:nvPr>
            <p:ph type="body" idx="1"/>
          </p:nvPr>
        </p:nvSpPr>
        <p:spPr>
          <a:xfrm>
            <a:off x="831850" y="150814"/>
            <a:ext cx="10515600" cy="441853"/>
          </a:xfrm>
        </p:spPr>
        <p:txBody>
          <a:bodyPr>
            <a:normAutofit/>
          </a:bodyPr>
          <a:lstStyle/>
          <a:p>
            <a:endParaRPr lang="en-US" sz="2000" dirty="0">
              <a:solidFill>
                <a:srgbClr val="0070C0"/>
              </a:solidFill>
            </a:endParaRPr>
          </a:p>
        </p:txBody>
      </p:sp>
      <p:sp>
        <p:nvSpPr>
          <p:cNvPr id="7" name="TextBox 6"/>
          <p:cNvSpPr txBox="1"/>
          <p:nvPr/>
        </p:nvSpPr>
        <p:spPr>
          <a:xfrm>
            <a:off x="3818467" y="3818467"/>
            <a:ext cx="184731" cy="369332"/>
          </a:xfrm>
          <a:prstGeom prst="rect">
            <a:avLst/>
          </a:prstGeom>
          <a:noFill/>
        </p:spPr>
        <p:txBody>
          <a:bodyPr wrap="none" rtlCol="0">
            <a:spAutoFit/>
          </a:bodyPr>
          <a:lstStyle/>
          <a:p>
            <a:endParaRPr lang="en-US" dirty="0"/>
          </a:p>
        </p:txBody>
      </p:sp>
      <p:sp>
        <p:nvSpPr>
          <p:cNvPr id="9" name="Title 5"/>
          <p:cNvSpPr txBox="1">
            <a:spLocks/>
          </p:cNvSpPr>
          <p:nvPr/>
        </p:nvSpPr>
        <p:spPr>
          <a:xfrm>
            <a:off x="889000" y="1342496"/>
            <a:ext cx="10515600" cy="6170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p>
        </p:txBody>
      </p:sp>
      <p:pic>
        <p:nvPicPr>
          <p:cNvPr id="3" name="Picture 2"/>
          <p:cNvPicPr>
            <a:picLocks noChangeAspect="1"/>
          </p:cNvPicPr>
          <p:nvPr/>
        </p:nvPicPr>
        <p:blipFill>
          <a:blip r:embed="rId3"/>
          <a:stretch>
            <a:fillRect/>
          </a:stretch>
        </p:blipFill>
        <p:spPr>
          <a:xfrm>
            <a:off x="4598138" y="2901379"/>
            <a:ext cx="3900664" cy="3072825"/>
          </a:xfrm>
          <a:prstGeom prst="rect">
            <a:avLst/>
          </a:prstGeom>
        </p:spPr>
      </p:pic>
    </p:spTree>
    <p:extLst>
      <p:ext uri="{BB962C8B-B14F-4D97-AF65-F5344CB8AC3E}">
        <p14:creationId xmlns:p14="http://schemas.microsoft.com/office/powerpoint/2010/main" val="33716919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31515" y="877824"/>
            <a:ext cx="8830570" cy="1162249"/>
          </a:xfrm>
          <a:prstGeom prst="rect">
            <a:avLst/>
          </a:prstGeom>
        </p:spPr>
      </p:pic>
      <p:sp>
        <p:nvSpPr>
          <p:cNvPr id="11" name="Text Placeholder 10"/>
          <p:cNvSpPr>
            <a:spLocks noGrp="1"/>
          </p:cNvSpPr>
          <p:nvPr>
            <p:ph type="body" idx="1"/>
          </p:nvPr>
        </p:nvSpPr>
        <p:spPr>
          <a:xfrm>
            <a:off x="831850" y="150814"/>
            <a:ext cx="10515600" cy="441853"/>
          </a:xfrm>
        </p:spPr>
        <p:txBody>
          <a:bodyPr>
            <a:normAutofit/>
          </a:bodyPr>
          <a:lstStyle/>
          <a:p>
            <a:r>
              <a:rPr lang="en-US" sz="2000" dirty="0">
                <a:solidFill>
                  <a:srgbClr val="0070C0"/>
                </a:solidFill>
              </a:rPr>
              <a:t>Exercise </a:t>
            </a:r>
          </a:p>
        </p:txBody>
      </p:sp>
      <p:sp>
        <p:nvSpPr>
          <p:cNvPr id="7" name="TextBox 6"/>
          <p:cNvSpPr txBox="1"/>
          <p:nvPr/>
        </p:nvSpPr>
        <p:spPr>
          <a:xfrm>
            <a:off x="3818467" y="3818467"/>
            <a:ext cx="184731" cy="369332"/>
          </a:xfrm>
          <a:prstGeom prst="rect">
            <a:avLst/>
          </a:prstGeom>
          <a:noFill/>
        </p:spPr>
        <p:txBody>
          <a:bodyPr wrap="none" rtlCol="0">
            <a:spAutoFit/>
          </a:bodyPr>
          <a:lstStyle/>
          <a:p>
            <a:endParaRPr lang="en-US" dirty="0"/>
          </a:p>
        </p:txBody>
      </p:sp>
      <p:sp>
        <p:nvSpPr>
          <p:cNvPr id="9" name="Title 5"/>
          <p:cNvSpPr txBox="1">
            <a:spLocks/>
          </p:cNvSpPr>
          <p:nvPr/>
        </p:nvSpPr>
        <p:spPr>
          <a:xfrm>
            <a:off x="889000" y="1342496"/>
            <a:ext cx="10515600" cy="6170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p>
        </p:txBody>
      </p:sp>
    </p:spTree>
    <p:extLst>
      <p:ext uri="{BB962C8B-B14F-4D97-AF65-F5344CB8AC3E}">
        <p14:creationId xmlns:p14="http://schemas.microsoft.com/office/powerpoint/2010/main" val="24508737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831850" y="719667"/>
            <a:ext cx="10515600" cy="5765799"/>
          </a:xfrm>
        </p:spPr>
        <p:txBody>
          <a:bodyPr anchor="t">
            <a:normAutofit/>
          </a:bodyPr>
          <a:lstStyle/>
          <a:p>
            <a:r>
              <a:rPr lang="en-US" sz="2400" dirty="0"/>
              <a:t>A mathematical model is a mathematical description (often by means of a function or an equation) of a real-world phenomenon such as the size of a population, the demand for a product, the speed of a falling object, the concentration of a product in a chemical reaction, the life expectancy of a person at birth, or the cost of emission reductions. The purpose of the model is to understand the phenomenon and perhaps to make predictions about future behavior.</a:t>
            </a:r>
          </a:p>
        </p:txBody>
      </p:sp>
      <p:sp>
        <p:nvSpPr>
          <p:cNvPr id="11" name="Text Placeholder 10"/>
          <p:cNvSpPr>
            <a:spLocks noGrp="1"/>
          </p:cNvSpPr>
          <p:nvPr>
            <p:ph type="body" idx="1"/>
          </p:nvPr>
        </p:nvSpPr>
        <p:spPr>
          <a:xfrm>
            <a:off x="831850" y="150814"/>
            <a:ext cx="10515600" cy="441853"/>
          </a:xfrm>
        </p:spPr>
        <p:txBody>
          <a:bodyPr>
            <a:normAutofit/>
          </a:bodyPr>
          <a:lstStyle/>
          <a:p>
            <a:r>
              <a:rPr lang="en-US" sz="2000" dirty="0">
                <a:solidFill>
                  <a:srgbClr val="0070C0"/>
                </a:solidFill>
              </a:rPr>
              <a:t>MATHEMATICAL MODELS: A CATALOG OF ESSENTIAL FUNCTIONS</a:t>
            </a:r>
          </a:p>
        </p:txBody>
      </p:sp>
      <p:sp>
        <p:nvSpPr>
          <p:cNvPr id="7" name="TextBox 6"/>
          <p:cNvSpPr txBox="1"/>
          <p:nvPr/>
        </p:nvSpPr>
        <p:spPr>
          <a:xfrm>
            <a:off x="3818467" y="3818467"/>
            <a:ext cx="184731" cy="369332"/>
          </a:xfrm>
          <a:prstGeom prst="rect">
            <a:avLst/>
          </a:prstGeom>
          <a:noFill/>
        </p:spPr>
        <p:txBody>
          <a:bodyPr wrap="none" rtlCol="0">
            <a:spAutoFit/>
          </a:bodyPr>
          <a:lstStyle/>
          <a:p>
            <a:endParaRPr lang="en-US" dirty="0"/>
          </a:p>
        </p:txBody>
      </p:sp>
      <p:sp>
        <p:nvSpPr>
          <p:cNvPr id="9" name="Title 5"/>
          <p:cNvSpPr txBox="1">
            <a:spLocks/>
          </p:cNvSpPr>
          <p:nvPr/>
        </p:nvSpPr>
        <p:spPr>
          <a:xfrm>
            <a:off x="889000" y="1342496"/>
            <a:ext cx="10515600" cy="6170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p>
        </p:txBody>
      </p:sp>
    </p:spTree>
    <p:extLst>
      <p:ext uri="{BB962C8B-B14F-4D97-AF65-F5344CB8AC3E}">
        <p14:creationId xmlns:p14="http://schemas.microsoft.com/office/powerpoint/2010/main" val="12753341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831850" y="320039"/>
            <a:ext cx="10515600" cy="6165427"/>
          </a:xfrm>
        </p:spPr>
        <p:txBody>
          <a:bodyPr anchor="t">
            <a:normAutofit/>
          </a:bodyPr>
          <a:lstStyle/>
          <a:p>
            <a:r>
              <a:rPr lang="en-US" sz="2400" dirty="0"/>
              <a:t>Given a real-world problem, our first task is to formulate a mathematical model by identifying and naming the independent and dependent variables and obtaining equations.</a:t>
            </a:r>
            <a:br>
              <a:rPr lang="en-US" sz="2400" dirty="0"/>
            </a:br>
            <a:br>
              <a:rPr lang="en-US" sz="2400" dirty="0"/>
            </a:br>
            <a:r>
              <a:rPr lang="en-US" sz="2400" dirty="0"/>
              <a:t>Mathematical model: applying math knowledge </a:t>
            </a:r>
            <a:br>
              <a:rPr lang="en-US" sz="2400" dirty="0"/>
            </a:br>
            <a:br>
              <a:rPr lang="en-US" sz="2400" dirty="0"/>
            </a:br>
            <a:r>
              <a:rPr lang="en-US" sz="2400" dirty="0"/>
              <a:t>Mathematical conclusion: produce information </a:t>
            </a:r>
            <a:br>
              <a:rPr lang="en-US" sz="2400" dirty="0"/>
            </a:br>
            <a:br>
              <a:rPr lang="en-US" sz="2400" dirty="0"/>
            </a:br>
            <a:r>
              <a:rPr lang="en-US" sz="2400" dirty="0"/>
              <a:t>Real-word prediction: Testing against real data </a:t>
            </a:r>
          </a:p>
        </p:txBody>
      </p:sp>
      <p:sp>
        <p:nvSpPr>
          <p:cNvPr id="7" name="TextBox 6"/>
          <p:cNvSpPr txBox="1"/>
          <p:nvPr/>
        </p:nvSpPr>
        <p:spPr>
          <a:xfrm>
            <a:off x="3818467" y="3818467"/>
            <a:ext cx="184731" cy="369332"/>
          </a:xfrm>
          <a:prstGeom prst="rect">
            <a:avLst/>
          </a:prstGeom>
          <a:noFill/>
        </p:spPr>
        <p:txBody>
          <a:bodyPr wrap="none" rtlCol="0">
            <a:spAutoFit/>
          </a:bodyPr>
          <a:lstStyle/>
          <a:p>
            <a:endParaRPr lang="en-US" dirty="0"/>
          </a:p>
        </p:txBody>
      </p:sp>
      <p:sp>
        <p:nvSpPr>
          <p:cNvPr id="9" name="Title 5"/>
          <p:cNvSpPr txBox="1">
            <a:spLocks/>
          </p:cNvSpPr>
          <p:nvPr/>
        </p:nvSpPr>
        <p:spPr>
          <a:xfrm>
            <a:off x="889000" y="1342496"/>
            <a:ext cx="10515600" cy="6170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p>
        </p:txBody>
      </p:sp>
      <p:pic>
        <p:nvPicPr>
          <p:cNvPr id="2" name="Picture 1"/>
          <p:cNvPicPr>
            <a:picLocks noChangeAspect="1"/>
          </p:cNvPicPr>
          <p:nvPr/>
        </p:nvPicPr>
        <p:blipFill>
          <a:blip r:embed="rId2"/>
          <a:stretch>
            <a:fillRect/>
          </a:stretch>
        </p:blipFill>
        <p:spPr>
          <a:xfrm>
            <a:off x="1281714" y="4195666"/>
            <a:ext cx="9628571" cy="1533333"/>
          </a:xfrm>
          <a:prstGeom prst="rect">
            <a:avLst/>
          </a:prstGeom>
        </p:spPr>
      </p:pic>
    </p:spTree>
    <p:extLst>
      <p:ext uri="{BB962C8B-B14F-4D97-AF65-F5344CB8AC3E}">
        <p14:creationId xmlns:p14="http://schemas.microsoft.com/office/powerpoint/2010/main" val="40028946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Title 9"/>
              <p:cNvSpPr>
                <a:spLocks noGrp="1"/>
              </p:cNvSpPr>
              <p:nvPr>
                <p:ph type="title"/>
              </p:nvPr>
            </p:nvSpPr>
            <p:spPr>
              <a:xfrm>
                <a:off x="831850" y="719667"/>
                <a:ext cx="10515600" cy="5765799"/>
              </a:xfrm>
            </p:spPr>
            <p:txBody>
              <a:bodyPr anchor="t">
                <a:normAutofit/>
              </a:bodyPr>
              <a:lstStyle/>
              <a:p>
                <a:pPr/>
                <a:r>
                  <a:rPr lang="en-US" sz="2400" dirty="0"/>
                  <a:t>When we say that y is a </a:t>
                </a:r>
                <a:r>
                  <a:rPr lang="en-US" sz="2400" b="1" dirty="0"/>
                  <a:t>linear function </a:t>
                </a:r>
                <a:r>
                  <a:rPr lang="en-US" sz="2400" dirty="0"/>
                  <a:t>of x, we mean that the graph of the function is a line, so we can use the slope-intercept form of the equation of a line to write a formula for the function as</a:t>
                </a:r>
                <a:br>
                  <a:rPr lang="en-US" sz="2400" dirty="0"/>
                </a:br>
                <a:br>
                  <a:rPr lang="en-US" sz="2400" dirty="0"/>
                </a:b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𝑦</m:t>
                      </m:r>
                      <m:r>
                        <a:rPr lang="en-US" sz="2400" b="0" i="1" smtClean="0">
                          <a:latin typeface="Cambria Math" panose="02040503050406030204" pitchFamily="18" charset="0"/>
                        </a:rPr>
                        <m:t>=</m:t>
                      </m:r>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r>
                        <a:rPr lang="en-US" sz="2400" b="0" i="1" smtClean="0">
                          <a:latin typeface="Cambria Math" panose="02040503050406030204" pitchFamily="18" charset="0"/>
                        </a:rPr>
                        <m:t>=</m:t>
                      </m:r>
                      <m:r>
                        <a:rPr lang="en-US" sz="2400" b="0" i="1" smtClean="0">
                          <a:latin typeface="Cambria Math" panose="02040503050406030204" pitchFamily="18" charset="0"/>
                        </a:rPr>
                        <m:t>𝑚𝑥</m:t>
                      </m:r>
                      <m:r>
                        <a:rPr lang="en-US" sz="2400" b="0" i="1" smtClean="0">
                          <a:latin typeface="Cambria Math" panose="02040503050406030204" pitchFamily="18" charset="0"/>
                        </a:rPr>
                        <m:t>+</m:t>
                      </m:r>
                      <m:r>
                        <a:rPr lang="en-US" sz="2400" b="0" i="1" smtClean="0">
                          <a:latin typeface="Cambria Math" panose="02040503050406030204" pitchFamily="18" charset="0"/>
                        </a:rPr>
                        <m:t>𝑏</m:t>
                      </m:r>
                      <m:r>
                        <a:rPr lang="en-US" sz="2400" b="0" i="1" smtClean="0">
                          <a:latin typeface="Cambria Math" panose="02040503050406030204" pitchFamily="18" charset="0"/>
                        </a:rPr>
                        <m:t> </m:t>
                      </m:r>
                    </m:oMath>
                  </m:oMathPara>
                </a14:m>
                <a:br>
                  <a:rPr lang="en-US" sz="2400" b="0" dirty="0"/>
                </a:br>
                <a:br>
                  <a:rPr lang="en-US" sz="2400" b="0" dirty="0"/>
                </a:br>
                <a:r>
                  <a:rPr lang="en-US" sz="2400" dirty="0"/>
                  <a:t>where m is the slope of the line and b is the y-intercept </a:t>
                </a:r>
                <a:br>
                  <a:rPr lang="en-US" sz="2400" dirty="0"/>
                </a:br>
                <a:endParaRPr lang="en-US" sz="2400" dirty="0"/>
              </a:p>
            </p:txBody>
          </p:sp>
        </mc:Choice>
        <mc:Fallback xmlns="">
          <p:sp>
            <p:nvSpPr>
              <p:cNvPr id="10" name="Title 9"/>
              <p:cNvSpPr>
                <a:spLocks noGrp="1" noRot="1" noChangeAspect="1" noMove="1" noResize="1" noEditPoints="1" noAdjustHandles="1" noChangeArrowheads="1" noChangeShapeType="1" noTextEdit="1"/>
              </p:cNvSpPr>
              <p:nvPr>
                <p:ph type="title"/>
              </p:nvPr>
            </p:nvSpPr>
            <p:spPr>
              <a:xfrm>
                <a:off x="831850" y="719667"/>
                <a:ext cx="10515600" cy="5765799"/>
              </a:xfrm>
              <a:blipFill>
                <a:blip r:embed="rId2"/>
                <a:stretch>
                  <a:fillRect l="-870" t="-1480"/>
                </a:stretch>
              </a:blipFill>
            </p:spPr>
            <p:txBody>
              <a:bodyPr/>
              <a:lstStyle/>
              <a:p>
                <a:r>
                  <a:rPr lang="en-US">
                    <a:noFill/>
                  </a:rPr>
                  <a:t> </a:t>
                </a:r>
              </a:p>
            </p:txBody>
          </p:sp>
        </mc:Fallback>
      </mc:AlternateContent>
      <p:sp>
        <p:nvSpPr>
          <p:cNvPr id="11" name="Text Placeholder 10"/>
          <p:cNvSpPr>
            <a:spLocks noGrp="1"/>
          </p:cNvSpPr>
          <p:nvPr>
            <p:ph type="body" idx="1"/>
          </p:nvPr>
        </p:nvSpPr>
        <p:spPr>
          <a:xfrm>
            <a:off x="831850" y="150814"/>
            <a:ext cx="10515600" cy="441853"/>
          </a:xfrm>
        </p:spPr>
        <p:txBody>
          <a:bodyPr>
            <a:normAutofit/>
          </a:bodyPr>
          <a:lstStyle/>
          <a:p>
            <a:r>
              <a:rPr lang="en-US" sz="2000" dirty="0">
                <a:solidFill>
                  <a:srgbClr val="0070C0"/>
                </a:solidFill>
              </a:rPr>
              <a:t>LINEAR MODELS</a:t>
            </a:r>
          </a:p>
        </p:txBody>
      </p:sp>
      <p:sp>
        <p:nvSpPr>
          <p:cNvPr id="7" name="TextBox 6"/>
          <p:cNvSpPr txBox="1"/>
          <p:nvPr/>
        </p:nvSpPr>
        <p:spPr>
          <a:xfrm>
            <a:off x="3818467" y="3818467"/>
            <a:ext cx="184731" cy="369332"/>
          </a:xfrm>
          <a:prstGeom prst="rect">
            <a:avLst/>
          </a:prstGeom>
          <a:noFill/>
        </p:spPr>
        <p:txBody>
          <a:bodyPr wrap="none" rtlCol="0">
            <a:spAutoFit/>
          </a:bodyPr>
          <a:lstStyle/>
          <a:p>
            <a:endParaRPr lang="en-US" dirty="0"/>
          </a:p>
        </p:txBody>
      </p:sp>
      <p:sp>
        <p:nvSpPr>
          <p:cNvPr id="9" name="Title 5"/>
          <p:cNvSpPr txBox="1">
            <a:spLocks/>
          </p:cNvSpPr>
          <p:nvPr/>
        </p:nvSpPr>
        <p:spPr>
          <a:xfrm>
            <a:off x="889000" y="1342496"/>
            <a:ext cx="10515600" cy="6170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p>
        </p:txBody>
      </p:sp>
    </p:spTree>
    <p:extLst>
      <p:ext uri="{BB962C8B-B14F-4D97-AF65-F5344CB8AC3E}">
        <p14:creationId xmlns:p14="http://schemas.microsoft.com/office/powerpoint/2010/main" val="18603533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Title 9"/>
              <p:cNvSpPr>
                <a:spLocks noGrp="1"/>
              </p:cNvSpPr>
              <p:nvPr>
                <p:ph type="title"/>
              </p:nvPr>
            </p:nvSpPr>
            <p:spPr>
              <a:xfrm>
                <a:off x="831850" y="210313"/>
                <a:ext cx="10515600" cy="6275154"/>
              </a:xfrm>
            </p:spPr>
            <p:txBody>
              <a:bodyPr anchor="t">
                <a:normAutofit/>
              </a:bodyPr>
              <a:lstStyle/>
              <a:p>
                <a:r>
                  <a:rPr lang="en-US" sz="2400" dirty="0"/>
                  <a:t>A characteristic feature of linear functions is that they grow at a constant rate. For</a:t>
                </a:r>
                <a:br>
                  <a:rPr lang="en-US" sz="2400" dirty="0"/>
                </a:br>
                <a:r>
                  <a:rPr lang="en-US" sz="2400" dirty="0"/>
                  <a:t>instance, Figure 2 shows a graph of the linear function </a:t>
                </a:r>
                <a14:m>
                  <m:oMath xmlns:m="http://schemas.openxmlformats.org/officeDocument/2006/math">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r>
                      <a:rPr lang="en-US" sz="2400" b="0" i="1" smtClean="0">
                        <a:latin typeface="Cambria Math" panose="02040503050406030204" pitchFamily="18" charset="0"/>
                      </a:rPr>
                      <m:t>=3</m:t>
                    </m:r>
                    <m:r>
                      <a:rPr lang="en-US" sz="2400" b="0" i="1" smtClean="0">
                        <a:latin typeface="Cambria Math" panose="02040503050406030204" pitchFamily="18" charset="0"/>
                      </a:rPr>
                      <m:t>𝑥</m:t>
                    </m:r>
                    <m:r>
                      <a:rPr lang="en-US" sz="2400" b="0" i="1" smtClean="0">
                        <a:latin typeface="Cambria Math" panose="02040503050406030204" pitchFamily="18" charset="0"/>
                      </a:rPr>
                      <m:t> −2</m:t>
                    </m:r>
                  </m:oMath>
                </a14:m>
                <a:r>
                  <a:rPr lang="en-US" sz="2400" dirty="0"/>
                  <a:t> and a table of sample values. Notice that whenever x increases by 0.1, the value of  </a:t>
                </a:r>
                <a14:m>
                  <m:oMath xmlns:m="http://schemas.openxmlformats.org/officeDocument/2006/math">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oMath>
                </a14:m>
                <a:r>
                  <a:rPr lang="en-US" sz="2400" dirty="0"/>
                  <a:t> increases by 0.3. So increases three times as fast as x. Thus the slope of the graph </a:t>
                </a:r>
                <a14:m>
                  <m:oMath xmlns:m="http://schemas.openxmlformats.org/officeDocument/2006/math">
                    <m:r>
                      <a:rPr lang="en-US" sz="2400" b="0" i="1" smtClean="0">
                        <a:latin typeface="Cambria Math" panose="02040503050406030204" pitchFamily="18" charset="0"/>
                      </a:rPr>
                      <m:t>𝑦</m:t>
                    </m:r>
                    <m:r>
                      <a:rPr lang="en-US" sz="2400" b="0" i="1" smtClean="0">
                        <a:latin typeface="Cambria Math" panose="02040503050406030204" pitchFamily="18" charset="0"/>
                      </a:rPr>
                      <m:t>=3</m:t>
                    </m:r>
                    <m:r>
                      <a:rPr lang="en-US" sz="2400" b="0" i="1" smtClean="0">
                        <a:latin typeface="Cambria Math" panose="02040503050406030204" pitchFamily="18" charset="0"/>
                      </a:rPr>
                      <m:t>𝑥</m:t>
                    </m:r>
                    <m:r>
                      <a:rPr lang="en-US" sz="2400" b="0" i="1" smtClean="0">
                        <a:latin typeface="Cambria Math" panose="02040503050406030204" pitchFamily="18" charset="0"/>
                      </a:rPr>
                      <m:t> −2</m:t>
                    </m:r>
                  </m:oMath>
                </a14:m>
                <a:r>
                  <a:rPr lang="en-US" sz="2400" dirty="0"/>
                  <a:t> , namely 3, can be interpreted as the rate of change of y with respect to x.</a:t>
                </a:r>
                <a:br>
                  <a:rPr lang="en-US" sz="2400" dirty="0"/>
                </a:br>
                <a:endParaRPr lang="en-US" sz="2400" dirty="0"/>
              </a:p>
            </p:txBody>
          </p:sp>
        </mc:Choice>
        <mc:Fallback xmlns="">
          <p:sp>
            <p:nvSpPr>
              <p:cNvPr id="10" name="Title 9"/>
              <p:cNvSpPr>
                <a:spLocks noGrp="1" noRot="1" noChangeAspect="1" noMove="1" noResize="1" noEditPoints="1" noAdjustHandles="1" noChangeArrowheads="1" noChangeShapeType="1" noTextEdit="1"/>
              </p:cNvSpPr>
              <p:nvPr>
                <p:ph type="title"/>
              </p:nvPr>
            </p:nvSpPr>
            <p:spPr>
              <a:xfrm>
                <a:off x="831850" y="210313"/>
                <a:ext cx="10515600" cy="6275154"/>
              </a:xfrm>
              <a:blipFill>
                <a:blip r:embed="rId2"/>
                <a:stretch>
                  <a:fillRect l="-870" t="-1361" r="-1275"/>
                </a:stretch>
              </a:blipFill>
            </p:spPr>
            <p:txBody>
              <a:bodyPr/>
              <a:lstStyle/>
              <a:p>
                <a:r>
                  <a:rPr lang="en-US">
                    <a:noFill/>
                  </a:rPr>
                  <a:t> </a:t>
                </a:r>
              </a:p>
            </p:txBody>
          </p:sp>
        </mc:Fallback>
      </mc:AlternateContent>
      <p:sp>
        <p:nvSpPr>
          <p:cNvPr id="7" name="TextBox 6"/>
          <p:cNvSpPr txBox="1"/>
          <p:nvPr/>
        </p:nvSpPr>
        <p:spPr>
          <a:xfrm>
            <a:off x="3818467" y="3818467"/>
            <a:ext cx="184731" cy="369332"/>
          </a:xfrm>
          <a:prstGeom prst="rect">
            <a:avLst/>
          </a:prstGeom>
          <a:noFill/>
        </p:spPr>
        <p:txBody>
          <a:bodyPr wrap="none" rtlCol="0">
            <a:spAutoFit/>
          </a:bodyPr>
          <a:lstStyle/>
          <a:p>
            <a:endParaRPr lang="en-US" dirty="0"/>
          </a:p>
        </p:txBody>
      </p:sp>
      <p:sp>
        <p:nvSpPr>
          <p:cNvPr id="9" name="Title 5"/>
          <p:cNvSpPr txBox="1">
            <a:spLocks/>
          </p:cNvSpPr>
          <p:nvPr/>
        </p:nvSpPr>
        <p:spPr>
          <a:xfrm>
            <a:off x="889000" y="1342496"/>
            <a:ext cx="10515600" cy="6170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p>
        </p:txBody>
      </p:sp>
      <p:pic>
        <p:nvPicPr>
          <p:cNvPr id="2" name="Picture 1"/>
          <p:cNvPicPr>
            <a:picLocks noChangeAspect="1"/>
          </p:cNvPicPr>
          <p:nvPr/>
        </p:nvPicPr>
        <p:blipFill>
          <a:blip r:embed="rId3"/>
          <a:stretch>
            <a:fillRect/>
          </a:stretch>
        </p:blipFill>
        <p:spPr>
          <a:xfrm>
            <a:off x="3042038" y="2695724"/>
            <a:ext cx="6209524" cy="2380952"/>
          </a:xfrm>
          <a:prstGeom prst="rect">
            <a:avLst/>
          </a:prstGeom>
        </p:spPr>
      </p:pic>
    </p:spTree>
    <p:extLst>
      <p:ext uri="{BB962C8B-B14F-4D97-AF65-F5344CB8AC3E}">
        <p14:creationId xmlns:p14="http://schemas.microsoft.com/office/powerpoint/2010/main" val="37917376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29855" y="754963"/>
            <a:ext cx="8919590" cy="3063504"/>
          </a:xfrm>
          <a:prstGeom prst="rect">
            <a:avLst/>
          </a:prstGeom>
        </p:spPr>
      </p:pic>
      <p:sp>
        <p:nvSpPr>
          <p:cNvPr id="11" name="Text Placeholder 10"/>
          <p:cNvSpPr>
            <a:spLocks noGrp="1"/>
          </p:cNvSpPr>
          <p:nvPr>
            <p:ph type="body" idx="1"/>
          </p:nvPr>
        </p:nvSpPr>
        <p:spPr>
          <a:xfrm>
            <a:off x="831850" y="150814"/>
            <a:ext cx="10515600" cy="441853"/>
          </a:xfrm>
        </p:spPr>
        <p:txBody>
          <a:bodyPr>
            <a:normAutofit/>
          </a:bodyPr>
          <a:lstStyle/>
          <a:p>
            <a:r>
              <a:rPr lang="en-US" sz="2000" dirty="0">
                <a:solidFill>
                  <a:srgbClr val="0070C0"/>
                </a:solidFill>
              </a:rPr>
              <a:t>POLYNOMIALS</a:t>
            </a:r>
          </a:p>
        </p:txBody>
      </p:sp>
      <p:sp>
        <p:nvSpPr>
          <p:cNvPr id="7" name="TextBox 6"/>
          <p:cNvSpPr txBox="1"/>
          <p:nvPr/>
        </p:nvSpPr>
        <p:spPr>
          <a:xfrm>
            <a:off x="3818467" y="3818467"/>
            <a:ext cx="184731" cy="369332"/>
          </a:xfrm>
          <a:prstGeom prst="rect">
            <a:avLst/>
          </a:prstGeom>
          <a:noFill/>
        </p:spPr>
        <p:txBody>
          <a:bodyPr wrap="none" rtlCol="0">
            <a:spAutoFit/>
          </a:bodyPr>
          <a:lstStyle/>
          <a:p>
            <a:endParaRPr lang="en-US" dirty="0"/>
          </a:p>
        </p:txBody>
      </p:sp>
      <p:sp>
        <p:nvSpPr>
          <p:cNvPr id="9" name="Title 5"/>
          <p:cNvSpPr txBox="1">
            <a:spLocks/>
          </p:cNvSpPr>
          <p:nvPr/>
        </p:nvSpPr>
        <p:spPr>
          <a:xfrm>
            <a:off x="889000" y="1342496"/>
            <a:ext cx="10515600" cy="6170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p>
        </p:txBody>
      </p:sp>
    </p:spTree>
    <p:extLst>
      <p:ext uri="{BB962C8B-B14F-4D97-AF65-F5344CB8AC3E}">
        <p14:creationId xmlns:p14="http://schemas.microsoft.com/office/powerpoint/2010/main" val="7418453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89000" y="786384"/>
            <a:ext cx="9464925" cy="1249235"/>
          </a:xfrm>
          <a:prstGeom prst="rect">
            <a:avLst/>
          </a:prstGeom>
        </p:spPr>
      </p:pic>
      <p:sp>
        <p:nvSpPr>
          <p:cNvPr id="7" name="TextBox 6"/>
          <p:cNvSpPr txBox="1"/>
          <p:nvPr/>
        </p:nvSpPr>
        <p:spPr>
          <a:xfrm>
            <a:off x="3818467" y="3818467"/>
            <a:ext cx="184731" cy="369332"/>
          </a:xfrm>
          <a:prstGeom prst="rect">
            <a:avLst/>
          </a:prstGeom>
          <a:noFill/>
        </p:spPr>
        <p:txBody>
          <a:bodyPr wrap="none" rtlCol="0">
            <a:spAutoFit/>
          </a:bodyPr>
          <a:lstStyle/>
          <a:p>
            <a:endParaRPr lang="en-US" dirty="0"/>
          </a:p>
        </p:txBody>
      </p:sp>
      <p:sp>
        <p:nvSpPr>
          <p:cNvPr id="9" name="Title 5"/>
          <p:cNvSpPr txBox="1">
            <a:spLocks/>
          </p:cNvSpPr>
          <p:nvPr/>
        </p:nvSpPr>
        <p:spPr>
          <a:xfrm>
            <a:off x="889000" y="1342496"/>
            <a:ext cx="10515600" cy="6170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p>
        </p:txBody>
      </p:sp>
      <p:pic>
        <p:nvPicPr>
          <p:cNvPr id="3" name="Picture 2"/>
          <p:cNvPicPr>
            <a:picLocks noChangeAspect="1"/>
          </p:cNvPicPr>
          <p:nvPr/>
        </p:nvPicPr>
        <p:blipFill>
          <a:blip r:embed="rId3"/>
          <a:stretch>
            <a:fillRect/>
          </a:stretch>
        </p:blipFill>
        <p:spPr>
          <a:xfrm>
            <a:off x="3437276" y="2679323"/>
            <a:ext cx="5419048" cy="2647619"/>
          </a:xfrm>
          <a:prstGeom prst="rect">
            <a:avLst/>
          </a:prstGeom>
        </p:spPr>
      </p:pic>
    </p:spTree>
    <p:extLst>
      <p:ext uri="{BB962C8B-B14F-4D97-AF65-F5344CB8AC3E}">
        <p14:creationId xmlns:p14="http://schemas.microsoft.com/office/powerpoint/2010/main" val="2714084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 name="Content Placeholder 5">
            <a:extLst>
              <a:ext uri="{FF2B5EF4-FFF2-40B4-BE49-F238E27FC236}">
                <a16:creationId xmlns:a16="http://schemas.microsoft.com/office/drawing/2014/main" id="{823FF0E5-0782-4831-A128-E3C3B65FD0BF}"/>
              </a:ext>
            </a:extLst>
          </p:cNvPr>
          <p:cNvPicPr>
            <a:picLocks noGrp="1" noChangeAspect="1"/>
          </p:cNvPicPr>
          <p:nvPr>
            <p:ph idx="1"/>
          </p:nvPr>
        </p:nvPicPr>
        <p:blipFill>
          <a:blip r:embed="rId2"/>
          <a:stretch>
            <a:fillRect/>
          </a:stretch>
        </p:blipFill>
        <p:spPr>
          <a:xfrm>
            <a:off x="643467" y="1084410"/>
            <a:ext cx="10905066" cy="4689178"/>
          </a:xfrm>
          <a:prstGeom prst="rect">
            <a:avLst/>
          </a:prstGeom>
        </p:spPr>
      </p:pic>
    </p:spTree>
    <p:extLst>
      <p:ext uri="{BB962C8B-B14F-4D97-AF65-F5344CB8AC3E}">
        <p14:creationId xmlns:p14="http://schemas.microsoft.com/office/powerpoint/2010/main" val="29715618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818467" y="3818467"/>
            <a:ext cx="184731" cy="369332"/>
          </a:xfrm>
          <a:prstGeom prst="rect">
            <a:avLst/>
          </a:prstGeom>
          <a:noFill/>
        </p:spPr>
        <p:txBody>
          <a:bodyPr wrap="none" rtlCol="0">
            <a:spAutoFit/>
          </a:bodyPr>
          <a:lstStyle/>
          <a:p>
            <a:endParaRPr lang="en-US" dirty="0"/>
          </a:p>
        </p:txBody>
      </p:sp>
      <p:sp>
        <p:nvSpPr>
          <p:cNvPr id="9" name="Title 5"/>
          <p:cNvSpPr txBox="1">
            <a:spLocks/>
          </p:cNvSpPr>
          <p:nvPr/>
        </p:nvSpPr>
        <p:spPr>
          <a:xfrm>
            <a:off x="889000" y="1342496"/>
            <a:ext cx="10515600" cy="6170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p>
        </p:txBody>
      </p:sp>
      <p:pic>
        <p:nvPicPr>
          <p:cNvPr id="2" name="Picture 1"/>
          <p:cNvPicPr>
            <a:picLocks noChangeAspect="1"/>
          </p:cNvPicPr>
          <p:nvPr/>
        </p:nvPicPr>
        <p:blipFill>
          <a:blip r:embed="rId2"/>
          <a:stretch>
            <a:fillRect/>
          </a:stretch>
        </p:blipFill>
        <p:spPr>
          <a:xfrm>
            <a:off x="1160891" y="804672"/>
            <a:ext cx="9971818" cy="4919566"/>
          </a:xfrm>
          <a:prstGeom prst="rect">
            <a:avLst/>
          </a:prstGeom>
        </p:spPr>
      </p:pic>
    </p:spTree>
    <p:extLst>
      <p:ext uri="{BB962C8B-B14F-4D97-AF65-F5344CB8AC3E}">
        <p14:creationId xmlns:p14="http://schemas.microsoft.com/office/powerpoint/2010/main" val="10009060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Title 9"/>
              <p:cNvSpPr>
                <a:spLocks noGrp="1"/>
              </p:cNvSpPr>
              <p:nvPr>
                <p:ph type="title"/>
              </p:nvPr>
            </p:nvSpPr>
            <p:spPr>
              <a:xfrm>
                <a:off x="831850" y="719667"/>
                <a:ext cx="10515600" cy="5765799"/>
              </a:xfrm>
            </p:spPr>
            <p:txBody>
              <a:bodyPr anchor="t">
                <a:normAutofit/>
              </a:bodyPr>
              <a:lstStyle/>
              <a:p>
                <a:r>
                  <a:rPr lang="en-US" sz="2400" dirty="0"/>
                  <a:t>A function of the form </a:t>
                </a:r>
                <a14:m>
                  <m:oMath xmlns:m="http://schemas.openxmlformats.org/officeDocument/2006/math">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𝑎</m:t>
                        </m:r>
                      </m:sup>
                    </m:sSup>
                  </m:oMath>
                </a14:m>
                <a:r>
                  <a:rPr lang="en-US" sz="2400" dirty="0"/>
                  <a:t> , where a is a constant, is called a power function. We consider several cases.</a:t>
                </a:r>
                <a:br>
                  <a:rPr lang="en-US" sz="2400" dirty="0"/>
                </a:br>
                <a:br>
                  <a:rPr lang="en-US" sz="2400" dirty="0"/>
                </a:br>
                <a:r>
                  <a:rPr lang="en-US" sz="2400" dirty="0"/>
                  <a:t>The graph of </a:t>
                </a:r>
                <a14:m>
                  <m:oMath xmlns:m="http://schemas.openxmlformats.org/officeDocument/2006/math">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𝑛</m:t>
                        </m:r>
                      </m:sup>
                    </m:sSup>
                  </m:oMath>
                </a14:m>
                <a:r>
                  <a:rPr lang="en-US" sz="2400" dirty="0"/>
                  <a:t> where n = 1, 2, 3, 4 and 5 </a:t>
                </a:r>
                <a:br>
                  <a:rPr lang="en-US" sz="2400" dirty="0"/>
                </a:br>
                <a:endParaRPr lang="en-US" sz="2400" dirty="0"/>
              </a:p>
            </p:txBody>
          </p:sp>
        </mc:Choice>
        <mc:Fallback xmlns="">
          <p:sp>
            <p:nvSpPr>
              <p:cNvPr id="10" name="Title 9"/>
              <p:cNvSpPr>
                <a:spLocks noGrp="1" noRot="1" noChangeAspect="1" noMove="1" noResize="1" noEditPoints="1" noAdjustHandles="1" noChangeArrowheads="1" noChangeShapeType="1" noTextEdit="1"/>
              </p:cNvSpPr>
              <p:nvPr>
                <p:ph type="title"/>
              </p:nvPr>
            </p:nvSpPr>
            <p:spPr>
              <a:xfrm>
                <a:off x="831850" y="719667"/>
                <a:ext cx="10515600" cy="5765799"/>
              </a:xfrm>
              <a:blipFill>
                <a:blip r:embed="rId2"/>
                <a:stretch>
                  <a:fillRect l="-870" t="-1480" r="-1275"/>
                </a:stretch>
              </a:blipFill>
            </p:spPr>
            <p:txBody>
              <a:bodyPr/>
              <a:lstStyle/>
              <a:p>
                <a:r>
                  <a:rPr lang="en-US">
                    <a:noFill/>
                  </a:rPr>
                  <a:t> </a:t>
                </a:r>
              </a:p>
            </p:txBody>
          </p:sp>
        </mc:Fallback>
      </mc:AlternateContent>
      <p:sp>
        <p:nvSpPr>
          <p:cNvPr id="11" name="Text Placeholder 10"/>
          <p:cNvSpPr>
            <a:spLocks noGrp="1"/>
          </p:cNvSpPr>
          <p:nvPr>
            <p:ph type="body" idx="1"/>
          </p:nvPr>
        </p:nvSpPr>
        <p:spPr>
          <a:xfrm>
            <a:off x="831850" y="150814"/>
            <a:ext cx="10515600" cy="441853"/>
          </a:xfrm>
        </p:spPr>
        <p:txBody>
          <a:bodyPr>
            <a:normAutofit/>
          </a:bodyPr>
          <a:lstStyle/>
          <a:p>
            <a:r>
              <a:rPr lang="en-US" sz="2000" dirty="0">
                <a:solidFill>
                  <a:srgbClr val="0070C0"/>
                </a:solidFill>
              </a:rPr>
              <a:t>POWER FUNCTIONS</a:t>
            </a:r>
          </a:p>
        </p:txBody>
      </p:sp>
      <p:sp>
        <p:nvSpPr>
          <p:cNvPr id="7" name="TextBox 6"/>
          <p:cNvSpPr txBox="1"/>
          <p:nvPr/>
        </p:nvSpPr>
        <p:spPr>
          <a:xfrm>
            <a:off x="3818467" y="3818467"/>
            <a:ext cx="184731" cy="369332"/>
          </a:xfrm>
          <a:prstGeom prst="rect">
            <a:avLst/>
          </a:prstGeom>
          <a:noFill/>
        </p:spPr>
        <p:txBody>
          <a:bodyPr wrap="none" rtlCol="0">
            <a:spAutoFit/>
          </a:bodyPr>
          <a:lstStyle/>
          <a:p>
            <a:endParaRPr lang="en-US" dirty="0"/>
          </a:p>
        </p:txBody>
      </p:sp>
      <p:sp>
        <p:nvSpPr>
          <p:cNvPr id="9" name="Title 5"/>
          <p:cNvSpPr txBox="1">
            <a:spLocks/>
          </p:cNvSpPr>
          <p:nvPr/>
        </p:nvSpPr>
        <p:spPr>
          <a:xfrm>
            <a:off x="889000" y="1342496"/>
            <a:ext cx="10515600" cy="6170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p>
        </p:txBody>
      </p:sp>
      <p:pic>
        <p:nvPicPr>
          <p:cNvPr id="2" name="Picture 1"/>
          <p:cNvPicPr>
            <a:picLocks noChangeAspect="1"/>
          </p:cNvPicPr>
          <p:nvPr/>
        </p:nvPicPr>
        <p:blipFill>
          <a:blip r:embed="rId3"/>
          <a:stretch>
            <a:fillRect/>
          </a:stretch>
        </p:blipFill>
        <p:spPr>
          <a:xfrm>
            <a:off x="831850" y="3005922"/>
            <a:ext cx="10811442" cy="2433125"/>
          </a:xfrm>
          <a:prstGeom prst="rect">
            <a:avLst/>
          </a:prstGeom>
        </p:spPr>
      </p:pic>
    </p:spTree>
    <p:extLst>
      <p:ext uri="{BB962C8B-B14F-4D97-AF65-F5344CB8AC3E}">
        <p14:creationId xmlns:p14="http://schemas.microsoft.com/office/powerpoint/2010/main" val="41560323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Title 9"/>
              <p:cNvSpPr>
                <a:spLocks noGrp="1"/>
              </p:cNvSpPr>
              <p:nvPr>
                <p:ph type="title"/>
              </p:nvPr>
            </p:nvSpPr>
            <p:spPr>
              <a:xfrm>
                <a:off x="831850" y="320041"/>
                <a:ext cx="10515600" cy="6165426"/>
              </a:xfrm>
            </p:spPr>
            <p:txBody>
              <a:bodyPr anchor="t">
                <a:normAutofit/>
              </a:bodyPr>
              <a:lstStyle/>
              <a:p>
                <a:r>
                  <a:rPr lang="en-US" sz="2400" dirty="0"/>
                  <a:t>The general shape of the graph of </a:t>
                </a:r>
                <a14:m>
                  <m:oMath xmlns:m="http://schemas.openxmlformats.org/officeDocument/2006/math">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𝑛</m:t>
                        </m:r>
                      </m:sup>
                    </m:sSup>
                  </m:oMath>
                </a14:m>
                <a:r>
                  <a:rPr lang="en-US" sz="2400" dirty="0"/>
                  <a:t> depends on whether is even or odd. If</a:t>
                </a:r>
                <a:br>
                  <a:rPr lang="en-US" sz="2400" dirty="0"/>
                </a:br>
                <a:r>
                  <a:rPr lang="en-US" sz="2400" dirty="0"/>
                  <a:t>is even, then </a:t>
                </a:r>
                <a14:m>
                  <m:oMath xmlns:m="http://schemas.openxmlformats.org/officeDocument/2006/math">
                    <m:r>
                      <a:rPr lang="en-US" sz="2400" i="1">
                        <a:latin typeface="Cambria Math" panose="02040503050406030204" pitchFamily="18" charset="0"/>
                      </a:rPr>
                      <m:t>𝑓</m:t>
                    </m:r>
                    <m:d>
                      <m:dPr>
                        <m:ctrlPr>
                          <a:rPr lang="en-US" sz="2400" i="1">
                            <a:latin typeface="Cambria Math" panose="02040503050406030204" pitchFamily="18" charset="0"/>
                          </a:rPr>
                        </m:ctrlPr>
                      </m:dPr>
                      <m:e>
                        <m:r>
                          <a:rPr lang="en-US" sz="2400" i="1">
                            <a:latin typeface="Cambria Math" panose="02040503050406030204" pitchFamily="18" charset="0"/>
                          </a:rPr>
                          <m:t>𝑥</m:t>
                        </m:r>
                      </m:e>
                    </m:d>
                    <m:r>
                      <a:rPr lang="en-US" sz="2400" i="1">
                        <a:latin typeface="Cambria Math" panose="02040503050406030204" pitchFamily="18" charset="0"/>
                      </a:rPr>
                      <m:t>= </m:t>
                    </m:r>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𝑛</m:t>
                        </m:r>
                      </m:sup>
                    </m:sSup>
                  </m:oMath>
                </a14:m>
                <a:r>
                  <a:rPr lang="en-US" sz="2400" dirty="0"/>
                  <a:t> is an even function and its graph is similar to the parabola </a:t>
                </a:r>
                <a14:m>
                  <m:oMath xmlns:m="http://schemas.openxmlformats.org/officeDocument/2006/math">
                    <m:r>
                      <m:rPr>
                        <m:sty m:val="p"/>
                      </m:rPr>
                      <a:rPr lang="en-US" sz="2400" b="0" i="0" smtClean="0">
                        <a:latin typeface="Cambria Math" panose="02040503050406030204" pitchFamily="18" charset="0"/>
                      </a:rPr>
                      <m:t>y</m:t>
                    </m:r>
                    <m:r>
                      <a:rPr lang="en-US" sz="2400" i="1">
                        <a:latin typeface="Cambria Math" panose="02040503050406030204" pitchFamily="18" charset="0"/>
                      </a:rPr>
                      <m:t>= </m:t>
                    </m:r>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b="0" i="1" smtClean="0">
                            <a:latin typeface="Cambria Math" panose="02040503050406030204" pitchFamily="18" charset="0"/>
                          </a:rPr>
                          <m:t>2</m:t>
                        </m:r>
                      </m:sup>
                    </m:sSup>
                  </m:oMath>
                </a14:m>
                <a:br>
                  <a:rPr lang="en-US" sz="2400" dirty="0"/>
                </a:br>
                <a:r>
                  <a:rPr lang="en-US" sz="2400" dirty="0"/>
                  <a:t>If is odd, then </a:t>
                </a:r>
                <a14:m>
                  <m:oMath xmlns:m="http://schemas.openxmlformats.org/officeDocument/2006/math">
                    <m:r>
                      <a:rPr lang="en-US" sz="2400" i="1">
                        <a:latin typeface="Cambria Math" panose="02040503050406030204" pitchFamily="18" charset="0"/>
                      </a:rPr>
                      <m:t>𝑓</m:t>
                    </m:r>
                    <m:d>
                      <m:dPr>
                        <m:ctrlPr>
                          <a:rPr lang="en-US" sz="2400" i="1">
                            <a:latin typeface="Cambria Math" panose="02040503050406030204" pitchFamily="18" charset="0"/>
                          </a:rPr>
                        </m:ctrlPr>
                      </m:dPr>
                      <m:e>
                        <m:r>
                          <a:rPr lang="en-US" sz="2400" i="1">
                            <a:latin typeface="Cambria Math" panose="02040503050406030204" pitchFamily="18" charset="0"/>
                          </a:rPr>
                          <m:t>𝑥</m:t>
                        </m:r>
                      </m:e>
                    </m:d>
                    <m:r>
                      <a:rPr lang="en-US" sz="2400" i="1">
                        <a:latin typeface="Cambria Math" panose="02040503050406030204" pitchFamily="18" charset="0"/>
                      </a:rPr>
                      <m:t>= </m:t>
                    </m:r>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𝑛</m:t>
                        </m:r>
                      </m:sup>
                    </m:sSup>
                  </m:oMath>
                </a14:m>
                <a:r>
                  <a:rPr lang="en-US" sz="2400" dirty="0"/>
                  <a:t> is an odd function and its graph is similar to that of        </a:t>
                </a:r>
                <a14:m>
                  <m:oMath xmlns:m="http://schemas.openxmlformats.org/officeDocument/2006/math">
                    <m:r>
                      <m:rPr>
                        <m:sty m:val="p"/>
                      </m:rPr>
                      <a:rPr lang="en-US" sz="2400">
                        <a:latin typeface="Cambria Math" panose="02040503050406030204" pitchFamily="18" charset="0"/>
                      </a:rPr>
                      <m:t>y</m:t>
                    </m:r>
                    <m:r>
                      <a:rPr lang="en-US" sz="2400" i="1">
                        <a:latin typeface="Cambria Math" panose="02040503050406030204" pitchFamily="18" charset="0"/>
                      </a:rPr>
                      <m:t>= </m:t>
                    </m:r>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b="0" i="1" smtClean="0">
                            <a:latin typeface="Cambria Math" panose="02040503050406030204" pitchFamily="18" charset="0"/>
                          </a:rPr>
                          <m:t>3</m:t>
                        </m:r>
                      </m:sup>
                    </m:sSup>
                  </m:oMath>
                </a14:m>
                <a:br>
                  <a:rPr lang="en-US" sz="2400" dirty="0"/>
                </a:br>
                <a:br>
                  <a:rPr lang="en-US" sz="2400" dirty="0"/>
                </a:br>
                <a:endParaRPr lang="en-US" sz="2400" dirty="0"/>
              </a:p>
            </p:txBody>
          </p:sp>
        </mc:Choice>
        <mc:Fallback xmlns="">
          <p:sp>
            <p:nvSpPr>
              <p:cNvPr id="10" name="Title 9"/>
              <p:cNvSpPr>
                <a:spLocks noGrp="1" noRot="1" noChangeAspect="1" noMove="1" noResize="1" noEditPoints="1" noAdjustHandles="1" noChangeArrowheads="1" noChangeShapeType="1" noTextEdit="1"/>
              </p:cNvSpPr>
              <p:nvPr>
                <p:ph type="title"/>
              </p:nvPr>
            </p:nvSpPr>
            <p:spPr>
              <a:xfrm>
                <a:off x="831850" y="320041"/>
                <a:ext cx="10515600" cy="6165426"/>
              </a:xfrm>
              <a:blipFill>
                <a:blip r:embed="rId2"/>
                <a:stretch>
                  <a:fillRect l="-870" t="-1385" r="-522"/>
                </a:stretch>
              </a:blipFill>
            </p:spPr>
            <p:txBody>
              <a:bodyPr/>
              <a:lstStyle/>
              <a:p>
                <a:r>
                  <a:rPr lang="en-US">
                    <a:noFill/>
                  </a:rPr>
                  <a:t> </a:t>
                </a:r>
              </a:p>
            </p:txBody>
          </p:sp>
        </mc:Fallback>
      </mc:AlternateContent>
      <p:sp>
        <p:nvSpPr>
          <p:cNvPr id="7" name="TextBox 6"/>
          <p:cNvSpPr txBox="1"/>
          <p:nvPr/>
        </p:nvSpPr>
        <p:spPr>
          <a:xfrm>
            <a:off x="3818467" y="3818467"/>
            <a:ext cx="184731" cy="369332"/>
          </a:xfrm>
          <a:prstGeom prst="rect">
            <a:avLst/>
          </a:prstGeom>
          <a:noFill/>
        </p:spPr>
        <p:txBody>
          <a:bodyPr wrap="none" rtlCol="0">
            <a:spAutoFit/>
          </a:bodyPr>
          <a:lstStyle/>
          <a:p>
            <a:endParaRPr lang="en-US" dirty="0"/>
          </a:p>
        </p:txBody>
      </p:sp>
      <p:sp>
        <p:nvSpPr>
          <p:cNvPr id="9" name="Title 5"/>
          <p:cNvSpPr txBox="1">
            <a:spLocks/>
          </p:cNvSpPr>
          <p:nvPr/>
        </p:nvSpPr>
        <p:spPr>
          <a:xfrm>
            <a:off x="889000" y="1342496"/>
            <a:ext cx="10515600" cy="6170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p>
        </p:txBody>
      </p:sp>
      <p:pic>
        <p:nvPicPr>
          <p:cNvPr id="2" name="Picture 1"/>
          <p:cNvPicPr>
            <a:picLocks noChangeAspect="1"/>
          </p:cNvPicPr>
          <p:nvPr/>
        </p:nvPicPr>
        <p:blipFill>
          <a:blip r:embed="rId3"/>
          <a:stretch>
            <a:fillRect/>
          </a:stretch>
        </p:blipFill>
        <p:spPr>
          <a:xfrm>
            <a:off x="2596895" y="2394464"/>
            <a:ext cx="7108889" cy="2848005"/>
          </a:xfrm>
          <a:prstGeom prst="rect">
            <a:avLst/>
          </a:prstGeom>
        </p:spPr>
      </p:pic>
      <p:pic>
        <p:nvPicPr>
          <p:cNvPr id="3" name="Picture 2"/>
          <p:cNvPicPr>
            <a:picLocks noChangeAspect="1"/>
          </p:cNvPicPr>
          <p:nvPr/>
        </p:nvPicPr>
        <p:blipFill>
          <a:blip r:embed="rId4"/>
          <a:stretch>
            <a:fillRect/>
          </a:stretch>
        </p:blipFill>
        <p:spPr>
          <a:xfrm>
            <a:off x="5184895" y="5530634"/>
            <a:ext cx="1923810" cy="333333"/>
          </a:xfrm>
          <a:prstGeom prst="rect">
            <a:avLst/>
          </a:prstGeom>
        </p:spPr>
      </p:pic>
    </p:spTree>
    <p:extLst>
      <p:ext uri="{BB962C8B-B14F-4D97-AF65-F5344CB8AC3E}">
        <p14:creationId xmlns:p14="http://schemas.microsoft.com/office/powerpoint/2010/main" val="18613922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Title 9"/>
              <p:cNvSpPr>
                <a:spLocks noGrp="1"/>
              </p:cNvSpPr>
              <p:nvPr>
                <p:ph type="title"/>
              </p:nvPr>
            </p:nvSpPr>
            <p:spPr>
              <a:xfrm>
                <a:off x="831850" y="719667"/>
                <a:ext cx="10515600" cy="5765799"/>
              </a:xfrm>
            </p:spPr>
            <p:txBody>
              <a:bodyPr anchor="t">
                <a:normAutofit/>
              </a:bodyPr>
              <a:lstStyle/>
              <a:p>
                <a:pPr/>
                <a:r>
                  <a:rPr lang="en-US" sz="2400" dirty="0"/>
                  <a:t>A rational function is a ratio of two polynomials:</a:t>
                </a:r>
                <a:br>
                  <a:rPr lang="en-US" sz="2400" dirty="0"/>
                </a:b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𝑃</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num>
                        <m:den>
                          <m:r>
                            <a:rPr lang="en-US" sz="2400" b="0" i="1" smtClean="0">
                              <a:latin typeface="Cambria Math" panose="02040503050406030204" pitchFamily="18" charset="0"/>
                            </a:rPr>
                            <m:t>𝑄</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den>
                      </m:f>
                    </m:oMath>
                  </m:oMathPara>
                </a14:m>
                <a:br>
                  <a:rPr lang="en-US" sz="2400" dirty="0"/>
                </a:br>
                <a:r>
                  <a:rPr lang="en-US" sz="2400" dirty="0"/>
                  <a:t>where P and Q are polynomials.</a:t>
                </a:r>
                <a:br>
                  <a:rPr lang="en-US" sz="2400" dirty="0"/>
                </a:br>
                <a:br>
                  <a:rPr lang="en-US" sz="2400" dirty="0"/>
                </a:br>
                <a:r>
                  <a:rPr lang="en-US" sz="2400" dirty="0"/>
                  <a:t>The function: </a:t>
                </a:r>
              </a:p>
            </p:txBody>
          </p:sp>
        </mc:Choice>
        <mc:Fallback xmlns="">
          <p:sp>
            <p:nvSpPr>
              <p:cNvPr id="10" name="Title 9"/>
              <p:cNvSpPr>
                <a:spLocks noGrp="1" noRot="1" noChangeAspect="1" noMove="1" noResize="1" noEditPoints="1" noAdjustHandles="1" noChangeArrowheads="1" noChangeShapeType="1" noTextEdit="1"/>
              </p:cNvSpPr>
              <p:nvPr>
                <p:ph type="title"/>
              </p:nvPr>
            </p:nvSpPr>
            <p:spPr>
              <a:xfrm>
                <a:off x="831850" y="719667"/>
                <a:ext cx="10515600" cy="5765799"/>
              </a:xfrm>
              <a:blipFill>
                <a:blip r:embed="rId2"/>
                <a:stretch>
                  <a:fillRect l="-870" t="-1480"/>
                </a:stretch>
              </a:blipFill>
            </p:spPr>
            <p:txBody>
              <a:bodyPr/>
              <a:lstStyle/>
              <a:p>
                <a:r>
                  <a:rPr lang="en-US">
                    <a:noFill/>
                  </a:rPr>
                  <a:t> </a:t>
                </a:r>
              </a:p>
            </p:txBody>
          </p:sp>
        </mc:Fallback>
      </mc:AlternateContent>
      <p:sp>
        <p:nvSpPr>
          <p:cNvPr id="11" name="Text Placeholder 10"/>
          <p:cNvSpPr>
            <a:spLocks noGrp="1"/>
          </p:cNvSpPr>
          <p:nvPr>
            <p:ph type="body" idx="1"/>
          </p:nvPr>
        </p:nvSpPr>
        <p:spPr>
          <a:xfrm>
            <a:off x="831850" y="150814"/>
            <a:ext cx="10515600" cy="441853"/>
          </a:xfrm>
        </p:spPr>
        <p:txBody>
          <a:bodyPr>
            <a:normAutofit/>
          </a:bodyPr>
          <a:lstStyle/>
          <a:p>
            <a:r>
              <a:rPr lang="en-US" sz="2000" dirty="0">
                <a:solidFill>
                  <a:srgbClr val="0070C0"/>
                </a:solidFill>
              </a:rPr>
              <a:t>Rational Functions</a:t>
            </a:r>
          </a:p>
        </p:txBody>
      </p:sp>
      <p:sp>
        <p:nvSpPr>
          <p:cNvPr id="7" name="TextBox 6"/>
          <p:cNvSpPr txBox="1"/>
          <p:nvPr/>
        </p:nvSpPr>
        <p:spPr>
          <a:xfrm>
            <a:off x="3818467" y="3818467"/>
            <a:ext cx="184731" cy="369332"/>
          </a:xfrm>
          <a:prstGeom prst="rect">
            <a:avLst/>
          </a:prstGeom>
          <a:noFill/>
        </p:spPr>
        <p:txBody>
          <a:bodyPr wrap="none" rtlCol="0">
            <a:spAutoFit/>
          </a:bodyPr>
          <a:lstStyle/>
          <a:p>
            <a:endParaRPr lang="en-US" dirty="0"/>
          </a:p>
        </p:txBody>
      </p:sp>
      <p:sp>
        <p:nvSpPr>
          <p:cNvPr id="9" name="Title 5"/>
          <p:cNvSpPr txBox="1">
            <a:spLocks/>
          </p:cNvSpPr>
          <p:nvPr/>
        </p:nvSpPr>
        <p:spPr>
          <a:xfrm>
            <a:off x="889000" y="1342496"/>
            <a:ext cx="10515600" cy="6170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p>
        </p:txBody>
      </p:sp>
      <p:pic>
        <p:nvPicPr>
          <p:cNvPr id="4" name="Picture 3"/>
          <p:cNvPicPr>
            <a:picLocks noChangeAspect="1"/>
          </p:cNvPicPr>
          <p:nvPr/>
        </p:nvPicPr>
        <p:blipFill>
          <a:blip r:embed="rId3"/>
          <a:stretch>
            <a:fillRect/>
          </a:stretch>
        </p:blipFill>
        <p:spPr>
          <a:xfrm>
            <a:off x="4602204" y="2848047"/>
            <a:ext cx="2974892" cy="970419"/>
          </a:xfrm>
          <a:prstGeom prst="rect">
            <a:avLst/>
          </a:prstGeom>
        </p:spPr>
      </p:pic>
      <p:pic>
        <p:nvPicPr>
          <p:cNvPr id="5" name="Picture 4"/>
          <p:cNvPicPr>
            <a:picLocks noChangeAspect="1"/>
          </p:cNvPicPr>
          <p:nvPr/>
        </p:nvPicPr>
        <p:blipFill>
          <a:blip r:embed="rId4"/>
          <a:stretch>
            <a:fillRect/>
          </a:stretch>
        </p:blipFill>
        <p:spPr>
          <a:xfrm>
            <a:off x="3879088" y="4040199"/>
            <a:ext cx="4535424" cy="364571"/>
          </a:xfrm>
          <a:prstGeom prst="rect">
            <a:avLst/>
          </a:prstGeom>
        </p:spPr>
      </p:pic>
    </p:spTree>
    <p:extLst>
      <p:ext uri="{BB962C8B-B14F-4D97-AF65-F5344CB8AC3E}">
        <p14:creationId xmlns:p14="http://schemas.microsoft.com/office/powerpoint/2010/main" val="34917879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Title 9"/>
              <p:cNvSpPr>
                <a:spLocks noGrp="1"/>
              </p:cNvSpPr>
              <p:nvPr>
                <p:ph type="title"/>
              </p:nvPr>
            </p:nvSpPr>
            <p:spPr>
              <a:xfrm>
                <a:off x="831850" y="719667"/>
                <a:ext cx="10515600" cy="5765799"/>
              </a:xfrm>
            </p:spPr>
            <p:txBody>
              <a:bodyPr anchor="t">
                <a:normAutofit/>
              </a:bodyPr>
              <a:lstStyle/>
              <a:p>
                <a:r>
                  <a:rPr lang="en-US" sz="2400" dirty="0"/>
                  <a:t>The </a:t>
                </a:r>
                <a:r>
                  <a:rPr lang="en-US" sz="2400" b="1" dirty="0"/>
                  <a:t>exponential functions </a:t>
                </a:r>
                <a:r>
                  <a:rPr lang="en-US" sz="2400" dirty="0"/>
                  <a:t>are the functions of the form </a:t>
                </a:r>
                <a14:m>
                  <m:oMath xmlns:m="http://schemas.openxmlformats.org/officeDocument/2006/math">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𝑎</m:t>
                        </m:r>
                      </m:e>
                      <m:sup>
                        <m:r>
                          <a:rPr lang="en-US" sz="2400" b="0" i="1" smtClean="0">
                            <a:latin typeface="Cambria Math" panose="02040503050406030204" pitchFamily="18" charset="0"/>
                          </a:rPr>
                          <m:t>𝑥</m:t>
                        </m:r>
                      </m:sup>
                    </m:sSup>
                  </m:oMath>
                </a14:m>
                <a:r>
                  <a:rPr lang="en-US" sz="2400" dirty="0"/>
                  <a:t> , where the base is a</a:t>
                </a:r>
                <a:br>
                  <a:rPr lang="en-US" sz="2400" dirty="0"/>
                </a:br>
                <a:r>
                  <a:rPr lang="en-US" sz="2400" dirty="0"/>
                  <a:t>positive constant. The graphs of </a:t>
                </a:r>
                <a14:m>
                  <m:oMath xmlns:m="http://schemas.openxmlformats.org/officeDocument/2006/math">
                    <m:r>
                      <a:rPr lang="en-US" sz="2400" b="0" i="1" smtClean="0">
                        <a:latin typeface="Cambria Math" panose="02040503050406030204" pitchFamily="18" charset="0"/>
                      </a:rPr>
                      <m:t>𝑦</m:t>
                    </m:r>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2</m:t>
                        </m:r>
                      </m:e>
                      <m:sup>
                        <m:r>
                          <a:rPr lang="en-US" sz="2400" b="0" i="1" smtClean="0">
                            <a:latin typeface="Cambria Math" panose="02040503050406030204" pitchFamily="18" charset="0"/>
                          </a:rPr>
                          <m:t>𝑥</m:t>
                        </m:r>
                      </m:sup>
                    </m:sSup>
                  </m:oMath>
                </a14:m>
                <a:r>
                  <a:rPr lang="en-US" sz="2400" dirty="0"/>
                  <a:t> and </a:t>
                </a:r>
                <a14:m>
                  <m:oMath xmlns:m="http://schemas.openxmlformats.org/officeDocument/2006/math">
                    <m:r>
                      <a:rPr lang="en-US" sz="2400" b="0" i="1" smtClean="0">
                        <a:latin typeface="Cambria Math" panose="02040503050406030204" pitchFamily="18" charset="0"/>
                      </a:rPr>
                      <m:t>𝑦</m:t>
                    </m:r>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(0.5)</m:t>
                        </m:r>
                      </m:e>
                      <m:sup>
                        <m:r>
                          <a:rPr lang="en-US" sz="2400" b="0" i="1" smtClean="0">
                            <a:latin typeface="Cambria Math" panose="02040503050406030204" pitchFamily="18" charset="0"/>
                          </a:rPr>
                          <m:t>𝑥</m:t>
                        </m:r>
                      </m:sup>
                    </m:sSup>
                  </m:oMath>
                </a14:m>
                <a:r>
                  <a:rPr lang="en-US" sz="2400" dirty="0"/>
                  <a:t> are shown in the figure below. </a:t>
                </a:r>
                <a:br>
                  <a:rPr lang="en-US" sz="2400" dirty="0"/>
                </a:br>
                <a:r>
                  <a:rPr lang="en-US" sz="2400" dirty="0"/>
                  <a:t>In both cases the domain </a:t>
                </a:r>
                <a14:m>
                  <m:oMath xmlns:m="http://schemas.openxmlformats.org/officeDocument/2006/math">
                    <m:r>
                      <a:rPr lang="en-US" sz="2400" i="1">
                        <a:latin typeface="Cambria Math" panose="02040503050406030204" pitchFamily="18" charset="0"/>
                      </a:rPr>
                      <m:t>(</m:t>
                    </m:r>
                    <m:r>
                      <a:rPr lang="en-US" sz="2400" b="0" i="1" smtClean="0">
                        <a:latin typeface="Cambria Math" panose="02040503050406030204" pitchFamily="18" charset="0"/>
                      </a:rPr>
                      <m:t>−</m:t>
                    </m:r>
                    <m:r>
                      <a:rPr lang="en-US" sz="2400" i="1">
                        <a:latin typeface="Cambria Math" panose="02040503050406030204" pitchFamily="18" charset="0"/>
                        <a:ea typeface="Cambria Math" panose="02040503050406030204" pitchFamily="18" charset="0"/>
                      </a:rPr>
                      <m:t>∞,∞)</m:t>
                    </m:r>
                  </m:oMath>
                </a14:m>
                <a:r>
                  <a:rPr lang="en-US" sz="2400" dirty="0"/>
                  <a:t> is and the range is </a:t>
                </a:r>
                <a14:m>
                  <m:oMath xmlns:m="http://schemas.openxmlformats.org/officeDocument/2006/math">
                    <m:r>
                      <a:rPr lang="en-US" sz="2400" b="0" i="1" smtClean="0">
                        <a:latin typeface="Cambria Math" panose="02040503050406030204" pitchFamily="18" charset="0"/>
                      </a:rPr>
                      <m:t>(0</m:t>
                    </m:r>
                    <m:r>
                      <a:rPr lang="en-US" sz="2400" b="0" i="1" smtClean="0">
                        <a:latin typeface="Cambria Math" panose="02040503050406030204" pitchFamily="18" charset="0"/>
                        <a:ea typeface="Cambria Math" panose="02040503050406030204" pitchFamily="18" charset="0"/>
                      </a:rPr>
                      <m:t>,∞)</m:t>
                    </m:r>
                  </m:oMath>
                </a14:m>
                <a:br>
                  <a:rPr lang="en-US" sz="2400" dirty="0"/>
                </a:br>
                <a:br>
                  <a:rPr lang="en-US" sz="2400" dirty="0"/>
                </a:br>
                <a:endParaRPr lang="en-US" sz="2400" dirty="0"/>
              </a:p>
            </p:txBody>
          </p:sp>
        </mc:Choice>
        <mc:Fallback xmlns="">
          <p:sp>
            <p:nvSpPr>
              <p:cNvPr id="10" name="Title 9"/>
              <p:cNvSpPr>
                <a:spLocks noGrp="1" noRot="1" noChangeAspect="1" noMove="1" noResize="1" noEditPoints="1" noAdjustHandles="1" noChangeArrowheads="1" noChangeShapeType="1" noTextEdit="1"/>
              </p:cNvSpPr>
              <p:nvPr>
                <p:ph type="title"/>
              </p:nvPr>
            </p:nvSpPr>
            <p:spPr>
              <a:xfrm>
                <a:off x="831850" y="719667"/>
                <a:ext cx="10515600" cy="5765799"/>
              </a:xfrm>
              <a:blipFill>
                <a:blip r:embed="rId2"/>
                <a:stretch>
                  <a:fillRect l="-870" t="-1480" r="-1217"/>
                </a:stretch>
              </a:blipFill>
            </p:spPr>
            <p:txBody>
              <a:bodyPr/>
              <a:lstStyle/>
              <a:p>
                <a:r>
                  <a:rPr lang="en-US">
                    <a:noFill/>
                  </a:rPr>
                  <a:t> </a:t>
                </a:r>
              </a:p>
            </p:txBody>
          </p:sp>
        </mc:Fallback>
      </mc:AlternateContent>
      <p:sp>
        <p:nvSpPr>
          <p:cNvPr id="11" name="Text Placeholder 10"/>
          <p:cNvSpPr>
            <a:spLocks noGrp="1"/>
          </p:cNvSpPr>
          <p:nvPr>
            <p:ph type="body" idx="1"/>
          </p:nvPr>
        </p:nvSpPr>
        <p:spPr>
          <a:xfrm>
            <a:off x="831850" y="150814"/>
            <a:ext cx="10515600" cy="441853"/>
          </a:xfrm>
        </p:spPr>
        <p:txBody>
          <a:bodyPr>
            <a:normAutofit/>
          </a:bodyPr>
          <a:lstStyle/>
          <a:p>
            <a:r>
              <a:rPr lang="en-US" sz="2000" dirty="0">
                <a:solidFill>
                  <a:srgbClr val="0070C0"/>
                </a:solidFill>
              </a:rPr>
              <a:t>Exponential Functions</a:t>
            </a:r>
          </a:p>
        </p:txBody>
      </p:sp>
      <p:sp>
        <p:nvSpPr>
          <p:cNvPr id="7" name="TextBox 6"/>
          <p:cNvSpPr txBox="1"/>
          <p:nvPr/>
        </p:nvSpPr>
        <p:spPr>
          <a:xfrm>
            <a:off x="3818467" y="3818467"/>
            <a:ext cx="184731" cy="369332"/>
          </a:xfrm>
          <a:prstGeom prst="rect">
            <a:avLst/>
          </a:prstGeom>
          <a:noFill/>
        </p:spPr>
        <p:txBody>
          <a:bodyPr wrap="none" rtlCol="0">
            <a:spAutoFit/>
          </a:bodyPr>
          <a:lstStyle/>
          <a:p>
            <a:endParaRPr lang="en-US" dirty="0"/>
          </a:p>
        </p:txBody>
      </p:sp>
      <p:sp>
        <p:nvSpPr>
          <p:cNvPr id="9" name="Title 5"/>
          <p:cNvSpPr txBox="1">
            <a:spLocks/>
          </p:cNvSpPr>
          <p:nvPr/>
        </p:nvSpPr>
        <p:spPr>
          <a:xfrm>
            <a:off x="889000" y="1342496"/>
            <a:ext cx="10515600" cy="6170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p>
        </p:txBody>
      </p:sp>
      <p:pic>
        <p:nvPicPr>
          <p:cNvPr id="2" name="Picture 1"/>
          <p:cNvPicPr>
            <a:picLocks noChangeAspect="1"/>
          </p:cNvPicPr>
          <p:nvPr/>
        </p:nvPicPr>
        <p:blipFill>
          <a:blip r:embed="rId3"/>
          <a:stretch>
            <a:fillRect/>
          </a:stretch>
        </p:blipFill>
        <p:spPr>
          <a:xfrm>
            <a:off x="4247856" y="2894852"/>
            <a:ext cx="3797887" cy="2216561"/>
          </a:xfrm>
          <a:prstGeom prst="rect">
            <a:avLst/>
          </a:prstGeom>
        </p:spPr>
      </p:pic>
    </p:spTree>
    <p:extLst>
      <p:ext uri="{BB962C8B-B14F-4D97-AF65-F5344CB8AC3E}">
        <p14:creationId xmlns:p14="http://schemas.microsoft.com/office/powerpoint/2010/main" val="1053380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Title 9"/>
              <p:cNvSpPr>
                <a:spLocks noGrp="1"/>
              </p:cNvSpPr>
              <p:nvPr>
                <p:ph type="title"/>
              </p:nvPr>
            </p:nvSpPr>
            <p:spPr>
              <a:xfrm>
                <a:off x="831850" y="402337"/>
                <a:ext cx="10515600" cy="6083130"/>
              </a:xfrm>
            </p:spPr>
            <p:txBody>
              <a:bodyPr anchor="t">
                <a:normAutofit/>
              </a:bodyPr>
              <a:lstStyle/>
              <a:p>
                <a:r>
                  <a:rPr lang="en-US" sz="2400" dirty="0"/>
                  <a:t>The logarithmic functions </a:t>
                </a:r>
                <a14:m>
                  <m:oMath xmlns:m="http://schemas.openxmlformats.org/officeDocument/2006/math">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r>
                      <a:rPr lang="en-US" sz="2400" b="0" i="1" smtClean="0">
                        <a:latin typeface="Cambria Math" panose="02040503050406030204" pitchFamily="18" charset="0"/>
                      </a:rPr>
                      <m:t>= </m:t>
                    </m:r>
                    <m:func>
                      <m:funcPr>
                        <m:ctrlPr>
                          <a:rPr lang="en-US" sz="2400" b="0" i="1" smtClean="0">
                            <a:latin typeface="Cambria Math" panose="02040503050406030204" pitchFamily="18" charset="0"/>
                          </a:rPr>
                        </m:ctrlPr>
                      </m:funcPr>
                      <m:fName>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log</m:t>
                            </m:r>
                          </m:e>
                          <m:sub>
                            <m:r>
                              <a:rPr lang="en-US" sz="2400" b="0" i="1" smtClean="0">
                                <a:latin typeface="Cambria Math" panose="02040503050406030204" pitchFamily="18" charset="0"/>
                              </a:rPr>
                              <m:t>𝑎</m:t>
                            </m:r>
                          </m:sub>
                        </m:sSub>
                      </m:fName>
                      <m:e>
                        <m:r>
                          <a:rPr lang="en-US" sz="2400" b="0" i="1" smtClean="0">
                            <a:latin typeface="Cambria Math" panose="02040503050406030204" pitchFamily="18" charset="0"/>
                          </a:rPr>
                          <m:t>𝑥</m:t>
                        </m:r>
                      </m:e>
                    </m:func>
                    <m:r>
                      <a:rPr lang="en-US" sz="2400" b="0" i="1" smtClean="0">
                        <a:latin typeface="Cambria Math" panose="02040503050406030204" pitchFamily="18" charset="0"/>
                      </a:rPr>
                      <m:t> </m:t>
                    </m:r>
                  </m:oMath>
                </a14:m>
                <a:r>
                  <a:rPr lang="en-US" sz="2400" dirty="0"/>
                  <a:t> , where the base is a positive constant, are the inverse functions of the </a:t>
                </a:r>
                <a:r>
                  <a:rPr lang="en-US" sz="2400" b="1" dirty="0">
                    <a:solidFill>
                      <a:srgbClr val="C00000"/>
                    </a:solidFill>
                  </a:rPr>
                  <a:t>exponential functions</a:t>
                </a:r>
                <a:r>
                  <a:rPr lang="en-US" sz="2400" dirty="0"/>
                  <a:t>. Figure shows the graphs of four logarithmic functions with various bases. In each case the</a:t>
                </a:r>
                <a:br>
                  <a:rPr lang="en-US" sz="2400" dirty="0"/>
                </a:br>
                <a:r>
                  <a:rPr lang="en-US" sz="2400" dirty="0"/>
                  <a:t>domain is </a:t>
                </a:r>
                <a14:m>
                  <m:oMath xmlns:m="http://schemas.openxmlformats.org/officeDocument/2006/math">
                    <m:r>
                      <a:rPr lang="en-US" sz="2400" i="1">
                        <a:latin typeface="Cambria Math" panose="02040503050406030204" pitchFamily="18" charset="0"/>
                      </a:rPr>
                      <m:t>(0</m:t>
                    </m:r>
                    <m:r>
                      <a:rPr lang="en-US" sz="2400" i="1">
                        <a:latin typeface="Cambria Math" panose="02040503050406030204" pitchFamily="18" charset="0"/>
                        <a:ea typeface="Cambria Math" panose="02040503050406030204" pitchFamily="18" charset="0"/>
                      </a:rPr>
                      <m:t>,∞)</m:t>
                    </m:r>
                  </m:oMath>
                </a14:m>
                <a:r>
                  <a:rPr lang="en-US" sz="2400" dirty="0"/>
                  <a:t> , the range is </a:t>
                </a:r>
                <a14:m>
                  <m:oMath xmlns:m="http://schemas.openxmlformats.org/officeDocument/2006/math">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m:t>
                    </m:r>
                  </m:oMath>
                </a14:m>
                <a:r>
                  <a:rPr lang="en-US" sz="2400" dirty="0"/>
                  <a:t> , and the function increases slowly when </a:t>
                </a:r>
                <a14:m>
                  <m:oMath xmlns:m="http://schemas.openxmlformats.org/officeDocument/2006/math">
                    <m:r>
                      <a:rPr lang="en-US" sz="2400" b="0" i="1" smtClean="0">
                        <a:latin typeface="Cambria Math" panose="02040503050406030204" pitchFamily="18" charset="0"/>
                      </a:rPr>
                      <m:t>𝑥</m:t>
                    </m:r>
                    <m:r>
                      <a:rPr lang="en-US" sz="2400" b="0" i="1" smtClean="0">
                        <a:latin typeface="Cambria Math" panose="02040503050406030204" pitchFamily="18" charset="0"/>
                      </a:rPr>
                      <m:t>&gt;1</m:t>
                    </m:r>
                  </m:oMath>
                </a14:m>
                <a:r>
                  <a:rPr lang="en-US" sz="2400" dirty="0"/>
                  <a:t>.</a:t>
                </a:r>
                <a:br>
                  <a:rPr lang="en-US" sz="2400" dirty="0"/>
                </a:br>
                <a:br>
                  <a:rPr lang="en-US" sz="2400" dirty="0"/>
                </a:br>
                <a:endParaRPr lang="en-US" sz="2400" dirty="0"/>
              </a:p>
            </p:txBody>
          </p:sp>
        </mc:Choice>
        <mc:Fallback xmlns="">
          <p:sp>
            <p:nvSpPr>
              <p:cNvPr id="10" name="Title 9"/>
              <p:cNvSpPr>
                <a:spLocks noGrp="1" noRot="1" noChangeAspect="1" noMove="1" noResize="1" noEditPoints="1" noAdjustHandles="1" noChangeArrowheads="1" noChangeShapeType="1" noTextEdit="1"/>
              </p:cNvSpPr>
              <p:nvPr>
                <p:ph type="title"/>
              </p:nvPr>
            </p:nvSpPr>
            <p:spPr>
              <a:xfrm>
                <a:off x="831850" y="402337"/>
                <a:ext cx="10515600" cy="6083130"/>
              </a:xfrm>
              <a:blipFill>
                <a:blip r:embed="rId2"/>
                <a:stretch>
                  <a:fillRect l="-870" t="-1403"/>
                </a:stretch>
              </a:blipFill>
            </p:spPr>
            <p:txBody>
              <a:bodyPr/>
              <a:lstStyle/>
              <a:p>
                <a:r>
                  <a:rPr lang="en-US">
                    <a:noFill/>
                  </a:rPr>
                  <a:t> </a:t>
                </a:r>
              </a:p>
            </p:txBody>
          </p:sp>
        </mc:Fallback>
      </mc:AlternateContent>
      <p:sp>
        <p:nvSpPr>
          <p:cNvPr id="7" name="TextBox 6"/>
          <p:cNvSpPr txBox="1"/>
          <p:nvPr/>
        </p:nvSpPr>
        <p:spPr>
          <a:xfrm>
            <a:off x="3818467" y="3818467"/>
            <a:ext cx="184731" cy="369332"/>
          </a:xfrm>
          <a:prstGeom prst="rect">
            <a:avLst/>
          </a:prstGeom>
          <a:noFill/>
        </p:spPr>
        <p:txBody>
          <a:bodyPr wrap="none" rtlCol="0">
            <a:spAutoFit/>
          </a:bodyPr>
          <a:lstStyle/>
          <a:p>
            <a:endParaRPr lang="en-US" dirty="0"/>
          </a:p>
        </p:txBody>
      </p:sp>
      <p:sp>
        <p:nvSpPr>
          <p:cNvPr id="9" name="Title 5"/>
          <p:cNvSpPr txBox="1">
            <a:spLocks/>
          </p:cNvSpPr>
          <p:nvPr/>
        </p:nvSpPr>
        <p:spPr>
          <a:xfrm>
            <a:off x="889000" y="1342496"/>
            <a:ext cx="10515600" cy="6170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p>
        </p:txBody>
      </p:sp>
      <p:pic>
        <p:nvPicPr>
          <p:cNvPr id="2" name="Picture 1"/>
          <p:cNvPicPr>
            <a:picLocks noChangeAspect="1"/>
          </p:cNvPicPr>
          <p:nvPr/>
        </p:nvPicPr>
        <p:blipFill>
          <a:blip r:embed="rId3"/>
          <a:stretch>
            <a:fillRect/>
          </a:stretch>
        </p:blipFill>
        <p:spPr>
          <a:xfrm>
            <a:off x="4318292" y="2217918"/>
            <a:ext cx="3542716" cy="3201097"/>
          </a:xfrm>
          <a:prstGeom prst="rect">
            <a:avLst/>
          </a:prstGeom>
        </p:spPr>
      </p:pic>
    </p:spTree>
    <p:extLst>
      <p:ext uri="{BB962C8B-B14F-4D97-AF65-F5344CB8AC3E}">
        <p14:creationId xmlns:p14="http://schemas.microsoft.com/office/powerpoint/2010/main" val="3644603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831850" y="719667"/>
            <a:ext cx="10515600" cy="5765799"/>
          </a:xfrm>
        </p:spPr>
        <p:txBody>
          <a:bodyPr anchor="t">
            <a:normAutofit/>
          </a:bodyPr>
          <a:lstStyle/>
          <a:p>
            <a:r>
              <a:rPr lang="en-US" sz="2400" dirty="0"/>
              <a:t>A function is called an algebraic function if it can be constructed using algebraic operations (such as addition, subtraction, multiplication, division, and taking roots) starting with polynomials. Any rational function is automatically an algebraic function. Here are two more examples:</a:t>
            </a:r>
          </a:p>
        </p:txBody>
      </p:sp>
      <p:sp>
        <p:nvSpPr>
          <p:cNvPr id="11" name="Text Placeholder 10"/>
          <p:cNvSpPr>
            <a:spLocks noGrp="1"/>
          </p:cNvSpPr>
          <p:nvPr>
            <p:ph type="body" idx="1"/>
          </p:nvPr>
        </p:nvSpPr>
        <p:spPr>
          <a:xfrm>
            <a:off x="831850" y="150814"/>
            <a:ext cx="10515600" cy="441853"/>
          </a:xfrm>
        </p:spPr>
        <p:txBody>
          <a:bodyPr>
            <a:normAutofit/>
          </a:bodyPr>
          <a:lstStyle/>
          <a:p>
            <a:r>
              <a:rPr lang="en-US" sz="2000" dirty="0">
                <a:solidFill>
                  <a:srgbClr val="0070C0"/>
                </a:solidFill>
              </a:rPr>
              <a:t>Algebraic Functions</a:t>
            </a:r>
          </a:p>
        </p:txBody>
      </p:sp>
      <p:sp>
        <p:nvSpPr>
          <p:cNvPr id="7" name="TextBox 6"/>
          <p:cNvSpPr txBox="1"/>
          <p:nvPr/>
        </p:nvSpPr>
        <p:spPr>
          <a:xfrm>
            <a:off x="3818467" y="3818467"/>
            <a:ext cx="184731" cy="369332"/>
          </a:xfrm>
          <a:prstGeom prst="rect">
            <a:avLst/>
          </a:prstGeom>
          <a:noFill/>
        </p:spPr>
        <p:txBody>
          <a:bodyPr wrap="none" rtlCol="0">
            <a:spAutoFit/>
          </a:bodyPr>
          <a:lstStyle/>
          <a:p>
            <a:endParaRPr lang="en-US" dirty="0"/>
          </a:p>
        </p:txBody>
      </p:sp>
      <p:sp>
        <p:nvSpPr>
          <p:cNvPr id="9" name="Title 5"/>
          <p:cNvSpPr txBox="1">
            <a:spLocks/>
          </p:cNvSpPr>
          <p:nvPr/>
        </p:nvSpPr>
        <p:spPr>
          <a:xfrm>
            <a:off x="889000" y="1342496"/>
            <a:ext cx="10515600" cy="6170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p>
        </p:txBody>
      </p:sp>
      <p:pic>
        <p:nvPicPr>
          <p:cNvPr id="2" name="Picture 1"/>
          <p:cNvPicPr>
            <a:picLocks noChangeAspect="1"/>
          </p:cNvPicPr>
          <p:nvPr/>
        </p:nvPicPr>
        <p:blipFill>
          <a:blip r:embed="rId2"/>
          <a:stretch>
            <a:fillRect/>
          </a:stretch>
        </p:blipFill>
        <p:spPr>
          <a:xfrm>
            <a:off x="2938280" y="2825497"/>
            <a:ext cx="6414218" cy="788634"/>
          </a:xfrm>
          <a:prstGeom prst="rect">
            <a:avLst/>
          </a:prstGeom>
        </p:spPr>
      </p:pic>
    </p:spTree>
    <p:extLst>
      <p:ext uri="{BB962C8B-B14F-4D97-AF65-F5344CB8AC3E}">
        <p14:creationId xmlns:p14="http://schemas.microsoft.com/office/powerpoint/2010/main" val="19043198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831850" y="719667"/>
            <a:ext cx="10515600" cy="5765799"/>
          </a:xfrm>
        </p:spPr>
        <p:txBody>
          <a:bodyPr anchor="t">
            <a:normAutofit/>
          </a:bodyPr>
          <a:lstStyle/>
          <a:p>
            <a:r>
              <a:rPr lang="en-US" sz="2400" dirty="0"/>
              <a:t>Classify the following functions as one of the types of functions that we have discussed.</a:t>
            </a:r>
          </a:p>
        </p:txBody>
      </p:sp>
      <p:sp>
        <p:nvSpPr>
          <p:cNvPr id="11" name="Text Placeholder 10"/>
          <p:cNvSpPr>
            <a:spLocks noGrp="1"/>
          </p:cNvSpPr>
          <p:nvPr>
            <p:ph type="body" idx="1"/>
          </p:nvPr>
        </p:nvSpPr>
        <p:spPr>
          <a:xfrm>
            <a:off x="831850" y="150814"/>
            <a:ext cx="10515600" cy="441853"/>
          </a:xfrm>
        </p:spPr>
        <p:txBody>
          <a:bodyPr>
            <a:normAutofit/>
          </a:bodyPr>
          <a:lstStyle/>
          <a:p>
            <a:r>
              <a:rPr lang="en-US" sz="2000" dirty="0">
                <a:solidFill>
                  <a:srgbClr val="0070C0"/>
                </a:solidFill>
              </a:rPr>
              <a:t>Exercise </a:t>
            </a:r>
          </a:p>
        </p:txBody>
      </p:sp>
      <p:sp>
        <p:nvSpPr>
          <p:cNvPr id="7" name="TextBox 6"/>
          <p:cNvSpPr txBox="1"/>
          <p:nvPr/>
        </p:nvSpPr>
        <p:spPr>
          <a:xfrm>
            <a:off x="3818467" y="3818467"/>
            <a:ext cx="184731" cy="369332"/>
          </a:xfrm>
          <a:prstGeom prst="rect">
            <a:avLst/>
          </a:prstGeom>
          <a:noFill/>
        </p:spPr>
        <p:txBody>
          <a:bodyPr wrap="none" rtlCol="0">
            <a:spAutoFit/>
          </a:bodyPr>
          <a:lstStyle/>
          <a:p>
            <a:endParaRPr lang="en-US" dirty="0"/>
          </a:p>
        </p:txBody>
      </p:sp>
      <p:sp>
        <p:nvSpPr>
          <p:cNvPr id="9" name="Title 5"/>
          <p:cNvSpPr txBox="1">
            <a:spLocks/>
          </p:cNvSpPr>
          <p:nvPr/>
        </p:nvSpPr>
        <p:spPr>
          <a:xfrm>
            <a:off x="889000" y="1342496"/>
            <a:ext cx="10515600" cy="6170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p>
        </p:txBody>
      </p:sp>
      <p:pic>
        <p:nvPicPr>
          <p:cNvPr id="2" name="Picture 1"/>
          <p:cNvPicPr>
            <a:picLocks noChangeAspect="1"/>
          </p:cNvPicPr>
          <p:nvPr/>
        </p:nvPicPr>
        <p:blipFill>
          <a:blip r:embed="rId2"/>
          <a:stretch>
            <a:fillRect/>
          </a:stretch>
        </p:blipFill>
        <p:spPr>
          <a:xfrm>
            <a:off x="2495877" y="1959504"/>
            <a:ext cx="7187546" cy="1177847"/>
          </a:xfrm>
          <a:prstGeom prst="rect">
            <a:avLst/>
          </a:prstGeom>
        </p:spPr>
      </p:pic>
    </p:spTree>
    <p:extLst>
      <p:ext uri="{BB962C8B-B14F-4D97-AF65-F5344CB8AC3E}">
        <p14:creationId xmlns:p14="http://schemas.microsoft.com/office/powerpoint/2010/main" val="23240503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831850" y="719667"/>
            <a:ext cx="10515600" cy="5765799"/>
          </a:xfrm>
        </p:spPr>
        <p:txBody>
          <a:bodyPr anchor="t">
            <a:normAutofit/>
          </a:bodyPr>
          <a:lstStyle/>
          <a:p>
            <a:r>
              <a:rPr lang="en-US" sz="2400" dirty="0"/>
              <a:t>By applying certain transformations to the graph of a given function we can obtain the graphs of certain related functions. This will give us the ability to sketch the graphs of many functions quickly by hand. It will also enable us to write equations for given graphs.</a:t>
            </a:r>
            <a:br>
              <a:rPr lang="en-US" sz="2400" dirty="0"/>
            </a:br>
            <a:br>
              <a:rPr lang="en-US" sz="2400" dirty="0"/>
            </a:br>
            <a:r>
              <a:rPr lang="en-US" sz="2400" dirty="0"/>
              <a:t>Let’s first consider translations.</a:t>
            </a:r>
          </a:p>
        </p:txBody>
      </p:sp>
      <p:sp>
        <p:nvSpPr>
          <p:cNvPr id="11" name="Text Placeholder 10"/>
          <p:cNvSpPr>
            <a:spLocks noGrp="1"/>
          </p:cNvSpPr>
          <p:nvPr>
            <p:ph type="body" idx="1"/>
          </p:nvPr>
        </p:nvSpPr>
        <p:spPr>
          <a:xfrm>
            <a:off x="831850" y="150814"/>
            <a:ext cx="10515600" cy="441853"/>
          </a:xfrm>
        </p:spPr>
        <p:txBody>
          <a:bodyPr>
            <a:normAutofit/>
          </a:bodyPr>
          <a:lstStyle/>
          <a:p>
            <a:r>
              <a:rPr lang="en-US" sz="2000" dirty="0">
                <a:solidFill>
                  <a:srgbClr val="0070C0"/>
                </a:solidFill>
              </a:rPr>
              <a:t>Transformations of Functions</a:t>
            </a:r>
          </a:p>
        </p:txBody>
      </p:sp>
      <p:sp>
        <p:nvSpPr>
          <p:cNvPr id="7" name="TextBox 6"/>
          <p:cNvSpPr txBox="1"/>
          <p:nvPr/>
        </p:nvSpPr>
        <p:spPr>
          <a:xfrm>
            <a:off x="3818467" y="3818467"/>
            <a:ext cx="184731" cy="369332"/>
          </a:xfrm>
          <a:prstGeom prst="rect">
            <a:avLst/>
          </a:prstGeom>
          <a:noFill/>
        </p:spPr>
        <p:txBody>
          <a:bodyPr wrap="none" rtlCol="0">
            <a:spAutoFit/>
          </a:bodyPr>
          <a:lstStyle/>
          <a:p>
            <a:endParaRPr lang="en-US" dirty="0"/>
          </a:p>
        </p:txBody>
      </p:sp>
      <p:sp>
        <p:nvSpPr>
          <p:cNvPr id="9" name="Title 5"/>
          <p:cNvSpPr txBox="1">
            <a:spLocks/>
          </p:cNvSpPr>
          <p:nvPr/>
        </p:nvSpPr>
        <p:spPr>
          <a:xfrm>
            <a:off x="889000" y="1342496"/>
            <a:ext cx="10515600" cy="6170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p>
        </p:txBody>
      </p:sp>
      <p:pic>
        <p:nvPicPr>
          <p:cNvPr id="2" name="Picture 1"/>
          <p:cNvPicPr>
            <a:picLocks noChangeAspect="1"/>
          </p:cNvPicPr>
          <p:nvPr/>
        </p:nvPicPr>
        <p:blipFill>
          <a:blip r:embed="rId2"/>
          <a:stretch>
            <a:fillRect/>
          </a:stretch>
        </p:blipFill>
        <p:spPr>
          <a:xfrm>
            <a:off x="831850" y="3278417"/>
            <a:ext cx="7766083" cy="1888136"/>
          </a:xfrm>
          <a:prstGeom prst="rect">
            <a:avLst/>
          </a:prstGeom>
        </p:spPr>
      </p:pic>
      <p:pic>
        <p:nvPicPr>
          <p:cNvPr id="3" name="Picture 2"/>
          <p:cNvPicPr>
            <a:picLocks noChangeAspect="1"/>
          </p:cNvPicPr>
          <p:nvPr/>
        </p:nvPicPr>
        <p:blipFill>
          <a:blip r:embed="rId3"/>
          <a:stretch>
            <a:fillRect/>
          </a:stretch>
        </p:blipFill>
        <p:spPr>
          <a:xfrm>
            <a:off x="8839225" y="2893604"/>
            <a:ext cx="3134462" cy="2657762"/>
          </a:xfrm>
          <a:prstGeom prst="rect">
            <a:avLst/>
          </a:prstGeom>
        </p:spPr>
      </p:pic>
    </p:spTree>
    <p:extLst>
      <p:ext uri="{BB962C8B-B14F-4D97-AF65-F5344CB8AC3E}">
        <p14:creationId xmlns:p14="http://schemas.microsoft.com/office/powerpoint/2010/main" val="11263138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Title 9"/>
              <p:cNvSpPr>
                <a:spLocks noGrp="1"/>
              </p:cNvSpPr>
              <p:nvPr>
                <p:ph type="title"/>
              </p:nvPr>
            </p:nvSpPr>
            <p:spPr>
              <a:xfrm>
                <a:off x="831850" y="719667"/>
                <a:ext cx="10515600" cy="5765799"/>
              </a:xfrm>
            </p:spPr>
            <p:txBody>
              <a:bodyPr anchor="t">
                <a:normAutofit/>
              </a:bodyPr>
              <a:lstStyle/>
              <a:p>
                <a:pPr/>
                <a:r>
                  <a:rPr lang="en-US" sz="2400" dirty="0"/>
                  <a:t>Two functions f and g can be combined to form new functions</a:t>
                </a:r>
                <a14:m>
                  <m:oMath xmlns:m="http://schemas.openxmlformats.org/officeDocument/2006/math">
                    <m:r>
                      <a:rPr lang="en-US" sz="2400" b="0" i="1" smtClean="0">
                        <a:latin typeface="Cambria Math" panose="02040503050406030204" pitchFamily="18" charset="0"/>
                      </a:rPr>
                      <m:t> </m:t>
                    </m:r>
                    <m:r>
                      <a:rPr lang="en-US" sz="2400" b="0" i="1" smtClean="0">
                        <a:latin typeface="Cambria Math" panose="02040503050406030204" pitchFamily="18" charset="0"/>
                      </a:rPr>
                      <m:t>𝑓</m:t>
                    </m:r>
                    <m:r>
                      <a:rPr lang="en-US" sz="2400" b="0" i="1" smtClean="0">
                        <a:latin typeface="Cambria Math" panose="02040503050406030204" pitchFamily="18" charset="0"/>
                      </a:rPr>
                      <m:t>+</m:t>
                    </m:r>
                    <m:r>
                      <a:rPr lang="en-US" sz="2400" b="0" i="1" smtClean="0">
                        <a:latin typeface="Cambria Math" panose="02040503050406030204" pitchFamily="18" charset="0"/>
                      </a:rPr>
                      <m:t>𝑔</m:t>
                    </m:r>
                  </m:oMath>
                </a14:m>
                <a:r>
                  <a:rPr lang="en-US" sz="2400" dirty="0"/>
                  <a:t> , </a:t>
                </a:r>
                <a14:m>
                  <m:oMath xmlns:m="http://schemas.openxmlformats.org/officeDocument/2006/math">
                    <m:r>
                      <a:rPr lang="en-US" sz="2400" i="1">
                        <a:latin typeface="Cambria Math" panose="02040503050406030204" pitchFamily="18" charset="0"/>
                      </a:rPr>
                      <m:t>𝑓</m:t>
                    </m:r>
                    <m:r>
                      <a:rPr lang="en-US" sz="2400" b="0" i="1" smtClean="0">
                        <a:latin typeface="Cambria Math" panose="02040503050406030204" pitchFamily="18" charset="0"/>
                      </a:rPr>
                      <m:t>−</m:t>
                    </m:r>
                    <m:r>
                      <a:rPr lang="en-US" sz="2400" i="1">
                        <a:latin typeface="Cambria Math" panose="02040503050406030204" pitchFamily="18" charset="0"/>
                      </a:rPr>
                      <m:t>𝑔</m:t>
                    </m:r>
                  </m:oMath>
                </a14:m>
                <a:r>
                  <a:rPr lang="en-US" sz="2400" dirty="0"/>
                  <a:t>, </a:t>
                </a:r>
                <a14:m>
                  <m:oMath xmlns:m="http://schemas.openxmlformats.org/officeDocument/2006/math">
                    <m:r>
                      <a:rPr lang="en-US" sz="2400" i="1">
                        <a:latin typeface="Cambria Math" panose="02040503050406030204" pitchFamily="18" charset="0"/>
                      </a:rPr>
                      <m:t>𝑓𝑔</m:t>
                    </m:r>
                  </m:oMath>
                </a14:m>
                <a:r>
                  <a:rPr lang="en-US" sz="2400" dirty="0"/>
                  <a:t> and </a:t>
                </a:r>
                <a14:m>
                  <m:oMath xmlns:m="http://schemas.openxmlformats.org/officeDocument/2006/math">
                    <m:r>
                      <a:rPr lang="en-US" sz="2400" i="1">
                        <a:latin typeface="Cambria Math" panose="02040503050406030204" pitchFamily="18" charset="0"/>
                      </a:rPr>
                      <m:t>𝑓</m:t>
                    </m:r>
                    <m:r>
                      <a:rPr lang="en-US" sz="2400" b="0" i="1" smtClean="0">
                        <a:latin typeface="Cambria Math" panose="02040503050406030204" pitchFamily="18" charset="0"/>
                      </a:rPr>
                      <m:t>/</m:t>
                    </m:r>
                    <m:r>
                      <a:rPr lang="en-US" sz="2400" i="1">
                        <a:latin typeface="Cambria Math" panose="02040503050406030204" pitchFamily="18" charset="0"/>
                      </a:rPr>
                      <m:t>𝑔</m:t>
                    </m:r>
                  </m:oMath>
                </a14:m>
                <a:r>
                  <a:rPr lang="en-US" sz="2400" dirty="0"/>
                  <a:t> in a manner similar to the way we add, subtract, multiply, and divide real numbers. The sum and difference functions are defined by</a:t>
                </a:r>
                <a:br>
                  <a:rPr lang="en-US" sz="2400" dirty="0"/>
                </a:br>
                <a:br>
                  <a:rPr lang="en-US" sz="2400" dirty="0"/>
                </a:b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𝑓</m:t>
                          </m:r>
                          <m:r>
                            <a:rPr lang="en-US" sz="2400" b="0" i="1" smtClean="0">
                              <a:latin typeface="Cambria Math" panose="02040503050406030204" pitchFamily="18" charset="0"/>
                            </a:rPr>
                            <m:t>+</m:t>
                          </m:r>
                          <m:r>
                            <a:rPr lang="en-US" sz="2400" b="0" i="1" smtClean="0">
                              <a:latin typeface="Cambria Math" panose="02040503050406030204" pitchFamily="18" charset="0"/>
                            </a:rPr>
                            <m:t>𝑔</m:t>
                          </m:r>
                        </m:e>
                      </m:d>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r>
                        <a:rPr lang="en-US" sz="2400" b="0" i="1" smtClean="0">
                          <a:latin typeface="Cambria Math" panose="02040503050406030204" pitchFamily="18" charset="0"/>
                        </a:rPr>
                        <m:t>=</m:t>
                      </m:r>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r>
                        <a:rPr lang="en-US" sz="2400" b="0" i="1" smtClean="0">
                          <a:latin typeface="Cambria Math" panose="02040503050406030204" pitchFamily="18" charset="0"/>
                        </a:rPr>
                        <m:t>+</m:t>
                      </m:r>
                      <m:r>
                        <a:rPr lang="en-US" sz="2400" b="0" i="1" smtClean="0">
                          <a:latin typeface="Cambria Math" panose="02040503050406030204" pitchFamily="18" charset="0"/>
                        </a:rPr>
                        <m:t>𝑔</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r>
                        <a:rPr lang="en-US" sz="2400" b="0" i="1" smtClean="0">
                          <a:latin typeface="Cambria Math" panose="02040503050406030204" pitchFamily="18" charset="0"/>
                        </a:rPr>
                        <m:t>          </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𝑓</m:t>
                          </m:r>
                          <m:r>
                            <a:rPr lang="en-US" sz="2400" b="0" i="1" smtClean="0">
                              <a:latin typeface="Cambria Math" panose="02040503050406030204" pitchFamily="18" charset="0"/>
                            </a:rPr>
                            <m:t>−</m:t>
                          </m:r>
                          <m:r>
                            <a:rPr lang="en-US" sz="2400" b="0" i="1" smtClean="0">
                              <a:latin typeface="Cambria Math" panose="02040503050406030204" pitchFamily="18" charset="0"/>
                            </a:rPr>
                            <m:t>𝑔</m:t>
                          </m:r>
                        </m:e>
                      </m:d>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r>
                        <a:rPr lang="en-US" sz="2400" b="0" i="1" smtClean="0">
                          <a:latin typeface="Cambria Math" panose="02040503050406030204" pitchFamily="18" charset="0"/>
                        </a:rPr>
                        <m:t>=</m:t>
                      </m:r>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r>
                        <a:rPr lang="en-US" sz="2400" b="0" i="1" smtClean="0">
                          <a:latin typeface="Cambria Math" panose="02040503050406030204" pitchFamily="18" charset="0"/>
                        </a:rPr>
                        <m:t>−</m:t>
                      </m:r>
                      <m:r>
                        <a:rPr lang="en-US" sz="2400" b="0" i="1" smtClean="0">
                          <a:latin typeface="Cambria Math" panose="02040503050406030204" pitchFamily="18" charset="0"/>
                        </a:rPr>
                        <m:t>𝑔</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oMath>
                  </m:oMathPara>
                </a14:m>
                <a:br>
                  <a:rPr lang="en-US" sz="2400" b="0" dirty="0"/>
                </a:br>
                <a:br>
                  <a:rPr lang="en-US" sz="2400" dirty="0"/>
                </a:br>
                <a:r>
                  <a:rPr lang="en-US" sz="2400" dirty="0"/>
                  <a:t>If the domain of f is A and the domain of g is B, then the domain of </a:t>
                </a:r>
                <a14:m>
                  <m:oMath xmlns:m="http://schemas.openxmlformats.org/officeDocument/2006/math">
                    <m:r>
                      <a:rPr lang="en-US" sz="2400" i="1">
                        <a:latin typeface="Cambria Math" panose="02040503050406030204" pitchFamily="18" charset="0"/>
                      </a:rPr>
                      <m:t>𝑓</m:t>
                    </m:r>
                    <m:r>
                      <a:rPr lang="en-US" sz="2400" i="1">
                        <a:latin typeface="Cambria Math" panose="02040503050406030204" pitchFamily="18" charset="0"/>
                      </a:rPr>
                      <m:t>+</m:t>
                    </m:r>
                    <m:r>
                      <a:rPr lang="en-US" sz="2400" i="1">
                        <a:latin typeface="Cambria Math" panose="02040503050406030204" pitchFamily="18" charset="0"/>
                      </a:rPr>
                      <m:t>𝑔</m:t>
                    </m:r>
                  </m:oMath>
                </a14:m>
                <a:r>
                  <a:rPr lang="en-US" sz="2400" dirty="0"/>
                  <a:t> is the intersection A </a:t>
                </a:r>
                <a14:m>
                  <m:oMath xmlns:m="http://schemas.openxmlformats.org/officeDocument/2006/math">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𝐵</m:t>
                    </m:r>
                  </m:oMath>
                </a14:m>
                <a:r>
                  <a:rPr lang="en-US" sz="2400" dirty="0"/>
                  <a:t> because both </a:t>
                </a:r>
                <a14:m>
                  <m:oMath xmlns:m="http://schemas.openxmlformats.org/officeDocument/2006/math">
                    <m:r>
                      <a:rPr lang="en-US" sz="2400" b="0" i="1" smtClean="0">
                        <a:latin typeface="Cambria Math" panose="02040503050406030204" pitchFamily="18" charset="0"/>
                      </a:rPr>
                      <m:t>𝑓</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oMath>
                </a14:m>
                <a:r>
                  <a:rPr lang="en-US" sz="2400" dirty="0"/>
                  <a:t> and </a:t>
                </a:r>
                <a14:m>
                  <m:oMath xmlns:m="http://schemas.openxmlformats.org/officeDocument/2006/math">
                    <m:r>
                      <a:rPr lang="en-US" sz="2400" b="0" i="1" smtClean="0">
                        <a:latin typeface="Cambria Math" panose="02040503050406030204" pitchFamily="18" charset="0"/>
                      </a:rPr>
                      <m:t>𝑔</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oMath>
                </a14:m>
                <a:r>
                  <a:rPr lang="en-US" sz="2400" dirty="0"/>
                  <a:t> have to be defined. For example, the domain of </a:t>
                </a:r>
                <a14:m>
                  <m:oMath xmlns:m="http://schemas.openxmlformats.org/officeDocument/2006/math">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r>
                      <a:rPr lang="en-US" sz="2400" b="0" i="1" smtClean="0">
                        <a:latin typeface="Cambria Math" panose="02040503050406030204" pitchFamily="18" charset="0"/>
                      </a:rPr>
                      <m:t>= </m:t>
                    </m:r>
                    <m:rad>
                      <m:radPr>
                        <m:degHide m:val="on"/>
                        <m:ctrlPr>
                          <a:rPr lang="en-US" sz="2400" b="0" i="1" smtClean="0">
                            <a:latin typeface="Cambria Math" panose="02040503050406030204" pitchFamily="18" charset="0"/>
                          </a:rPr>
                        </m:ctrlPr>
                      </m:radPr>
                      <m:deg/>
                      <m:e>
                        <m:r>
                          <a:rPr lang="en-US" sz="2400" b="0" i="1" smtClean="0">
                            <a:latin typeface="Cambria Math" panose="02040503050406030204" pitchFamily="18" charset="0"/>
                          </a:rPr>
                          <m:t>𝑥</m:t>
                        </m:r>
                        <m:r>
                          <a:rPr lang="en-US" sz="2400" b="0" i="1" smtClean="0">
                            <a:latin typeface="Cambria Math" panose="02040503050406030204" pitchFamily="18" charset="0"/>
                          </a:rPr>
                          <m:t> </m:t>
                        </m:r>
                      </m:e>
                    </m:rad>
                  </m:oMath>
                </a14:m>
                <a:r>
                  <a:rPr lang="en-US" sz="2400" dirty="0"/>
                  <a:t> is </a:t>
                </a:r>
                <a14:m>
                  <m:oMath xmlns:m="http://schemas.openxmlformats.org/officeDocument/2006/math">
                    <m:r>
                      <a:rPr lang="en-US" sz="2400" b="0" i="1" smtClean="0">
                        <a:latin typeface="Cambria Math" panose="02040503050406030204" pitchFamily="18" charset="0"/>
                      </a:rPr>
                      <m:t>𝐴</m:t>
                    </m:r>
                    <m:r>
                      <a:rPr lang="en-US" sz="2400" b="0" i="1" smtClean="0">
                        <a:latin typeface="Cambria Math" panose="02040503050406030204" pitchFamily="18" charset="0"/>
                      </a:rPr>
                      <m:t>=</m:t>
                    </m:r>
                    <m:d>
                      <m:dPr>
                        <m:begChr m:val="["/>
                        <m:ctrlPr>
                          <a:rPr lang="en-US" sz="2400" b="0" i="1" smtClean="0">
                            <a:latin typeface="Cambria Math" panose="02040503050406030204" pitchFamily="18" charset="0"/>
                          </a:rPr>
                        </m:ctrlPr>
                      </m:dPr>
                      <m:e>
                        <m:r>
                          <a:rPr lang="en-US" sz="2400" b="0" i="1" smtClean="0">
                            <a:latin typeface="Cambria Math" panose="02040503050406030204" pitchFamily="18" charset="0"/>
                          </a:rPr>
                          <m:t>0, </m:t>
                        </m:r>
                        <m:r>
                          <a:rPr lang="en-US" sz="2400" b="0" i="1" smtClean="0">
                            <a:latin typeface="Cambria Math" panose="02040503050406030204" pitchFamily="18" charset="0"/>
                            <a:ea typeface="Cambria Math" panose="02040503050406030204" pitchFamily="18" charset="0"/>
                          </a:rPr>
                          <m:t>∞</m:t>
                        </m:r>
                      </m:e>
                    </m:d>
                  </m:oMath>
                </a14:m>
                <a:r>
                  <a:rPr lang="en-US" sz="2400" dirty="0"/>
                  <a:t>and the domain of </a:t>
                </a:r>
                <a14:m>
                  <m:oMath xmlns:m="http://schemas.openxmlformats.org/officeDocument/2006/math">
                    <m:r>
                      <a:rPr lang="en-US" sz="2400" b="0" i="1" smtClean="0">
                        <a:latin typeface="Cambria Math" panose="02040503050406030204" pitchFamily="18" charset="0"/>
                      </a:rPr>
                      <m:t>𝑔</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r>
                      <a:rPr lang="en-US" sz="2400" b="0" i="1" smtClean="0">
                        <a:latin typeface="Cambria Math" panose="02040503050406030204" pitchFamily="18" charset="0"/>
                      </a:rPr>
                      <m:t>= </m:t>
                    </m:r>
                    <m:rad>
                      <m:radPr>
                        <m:degHide m:val="on"/>
                        <m:ctrlPr>
                          <a:rPr lang="en-US" sz="2400" b="0" i="1" smtClean="0">
                            <a:latin typeface="Cambria Math" panose="02040503050406030204" pitchFamily="18" charset="0"/>
                          </a:rPr>
                        </m:ctrlPr>
                      </m:radPr>
                      <m:deg/>
                      <m:e>
                        <m:r>
                          <a:rPr lang="en-US" sz="2400" b="0" i="1" smtClean="0">
                            <a:latin typeface="Cambria Math" panose="02040503050406030204" pitchFamily="18" charset="0"/>
                          </a:rPr>
                          <m:t>2−</m:t>
                        </m:r>
                        <m:r>
                          <a:rPr lang="en-US" sz="2400" b="0" i="1" smtClean="0">
                            <a:latin typeface="Cambria Math" panose="02040503050406030204" pitchFamily="18" charset="0"/>
                          </a:rPr>
                          <m:t>𝑥</m:t>
                        </m:r>
                      </m:e>
                    </m:rad>
                  </m:oMath>
                </a14:m>
                <a:r>
                  <a:rPr lang="en-US" sz="2400" dirty="0"/>
                  <a:t> is      </a:t>
                </a:r>
                <a14:m>
                  <m:oMath xmlns:m="http://schemas.openxmlformats.org/officeDocument/2006/math">
                    <m:r>
                      <a:rPr lang="en-US" sz="2400" b="0" i="1" smtClean="0">
                        <a:latin typeface="Cambria Math" panose="02040503050406030204" pitchFamily="18" charset="0"/>
                      </a:rPr>
                      <m:t>𝐵</m:t>
                    </m:r>
                    <m:r>
                      <a:rPr lang="en-US" sz="2400" b="0" i="1" smtClean="0">
                        <a:latin typeface="Cambria Math" panose="02040503050406030204" pitchFamily="18" charset="0"/>
                      </a:rPr>
                      <m:t>=(−∞,2]</m:t>
                    </m:r>
                  </m:oMath>
                </a14:m>
                <a:r>
                  <a:rPr lang="en-US" sz="2400" dirty="0"/>
                  <a:t> , so the domain of</a:t>
                </a:r>
                <a14:m>
                  <m:oMath xmlns:m="http://schemas.openxmlformats.org/officeDocument/2006/math">
                    <m:r>
                      <a:rPr lang="en-US" sz="2400" b="0" i="1" smtClean="0">
                        <a:latin typeface="Cambria Math" panose="02040503050406030204" pitchFamily="18" charset="0"/>
                      </a:rPr>
                      <m:t> </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𝑓</m:t>
                        </m:r>
                        <m:r>
                          <a:rPr lang="en-US" sz="2400" b="0" i="1" smtClean="0">
                            <a:latin typeface="Cambria Math" panose="02040503050406030204" pitchFamily="18" charset="0"/>
                          </a:rPr>
                          <m:t>+</m:t>
                        </m:r>
                        <m:r>
                          <a:rPr lang="en-US" sz="2400" b="0" i="1" smtClean="0">
                            <a:latin typeface="Cambria Math" panose="02040503050406030204" pitchFamily="18" charset="0"/>
                          </a:rPr>
                          <m:t>𝑔</m:t>
                        </m:r>
                      </m:e>
                    </m:d>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r>
                      <a:rPr lang="en-US" sz="2400" b="0" i="1" smtClean="0">
                        <a:latin typeface="Cambria Math" panose="02040503050406030204" pitchFamily="18" charset="0"/>
                      </a:rPr>
                      <m:t>= </m:t>
                    </m:r>
                    <m:rad>
                      <m:radPr>
                        <m:degHide m:val="on"/>
                        <m:ctrlPr>
                          <a:rPr lang="en-US" sz="2400" b="0" i="1" smtClean="0">
                            <a:latin typeface="Cambria Math" panose="02040503050406030204" pitchFamily="18" charset="0"/>
                          </a:rPr>
                        </m:ctrlPr>
                      </m:radPr>
                      <m:deg/>
                      <m:e>
                        <m:r>
                          <a:rPr lang="en-US" sz="2400" b="0" i="1" smtClean="0">
                            <a:latin typeface="Cambria Math" panose="02040503050406030204" pitchFamily="18" charset="0"/>
                          </a:rPr>
                          <m:t>𝑥</m:t>
                        </m:r>
                      </m:e>
                    </m:rad>
                    <m:r>
                      <a:rPr lang="en-US" sz="2400" b="0" i="1" smtClean="0">
                        <a:latin typeface="Cambria Math" panose="02040503050406030204" pitchFamily="18" charset="0"/>
                      </a:rPr>
                      <m:t>+ </m:t>
                    </m:r>
                    <m:rad>
                      <m:radPr>
                        <m:degHide m:val="on"/>
                        <m:ctrlPr>
                          <a:rPr lang="en-US" sz="2400" b="0" i="1" smtClean="0">
                            <a:latin typeface="Cambria Math" panose="02040503050406030204" pitchFamily="18" charset="0"/>
                          </a:rPr>
                        </m:ctrlPr>
                      </m:radPr>
                      <m:deg/>
                      <m:e>
                        <m:r>
                          <a:rPr lang="en-US" sz="2400" b="0" i="1" smtClean="0">
                            <a:latin typeface="Cambria Math" panose="02040503050406030204" pitchFamily="18" charset="0"/>
                          </a:rPr>
                          <m:t>2−</m:t>
                        </m:r>
                        <m:r>
                          <a:rPr lang="en-US" sz="2400" b="0" i="1" smtClean="0">
                            <a:latin typeface="Cambria Math" panose="02040503050406030204" pitchFamily="18" charset="0"/>
                          </a:rPr>
                          <m:t>𝑥</m:t>
                        </m:r>
                      </m:e>
                    </m:rad>
                  </m:oMath>
                </a14:m>
                <a:r>
                  <a:rPr lang="en-US" sz="2400" dirty="0"/>
                  <a:t> is A </a:t>
                </a:r>
                <a14:m>
                  <m:oMath xmlns:m="http://schemas.openxmlformats.org/officeDocument/2006/math">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𝐵</m:t>
                    </m:r>
                  </m:oMath>
                </a14:m>
                <a:r>
                  <a:rPr lang="en-US" sz="2400" dirty="0"/>
                  <a:t> = [0,2] .</a:t>
                </a:r>
                <a:br>
                  <a:rPr lang="en-US" sz="2400" dirty="0"/>
                </a:br>
                <a:endParaRPr lang="en-US" sz="2400" dirty="0"/>
              </a:p>
            </p:txBody>
          </p:sp>
        </mc:Choice>
        <mc:Fallback xmlns="">
          <p:sp>
            <p:nvSpPr>
              <p:cNvPr id="10" name="Title 9"/>
              <p:cNvSpPr>
                <a:spLocks noGrp="1" noRot="1" noChangeAspect="1" noMove="1" noResize="1" noEditPoints="1" noAdjustHandles="1" noChangeArrowheads="1" noChangeShapeType="1" noTextEdit="1"/>
              </p:cNvSpPr>
              <p:nvPr>
                <p:ph type="title"/>
              </p:nvPr>
            </p:nvSpPr>
            <p:spPr>
              <a:xfrm>
                <a:off x="831850" y="719667"/>
                <a:ext cx="10515600" cy="5765799"/>
              </a:xfrm>
              <a:blipFill>
                <a:blip r:embed="rId2"/>
                <a:stretch>
                  <a:fillRect l="-870" t="-1480" r="-1449"/>
                </a:stretch>
              </a:blipFill>
            </p:spPr>
            <p:txBody>
              <a:bodyPr/>
              <a:lstStyle/>
              <a:p>
                <a:r>
                  <a:rPr lang="en-US">
                    <a:noFill/>
                  </a:rPr>
                  <a:t> </a:t>
                </a:r>
              </a:p>
            </p:txBody>
          </p:sp>
        </mc:Fallback>
      </mc:AlternateContent>
      <p:sp>
        <p:nvSpPr>
          <p:cNvPr id="11" name="Text Placeholder 10"/>
          <p:cNvSpPr>
            <a:spLocks noGrp="1"/>
          </p:cNvSpPr>
          <p:nvPr>
            <p:ph type="body" idx="1"/>
          </p:nvPr>
        </p:nvSpPr>
        <p:spPr>
          <a:xfrm>
            <a:off x="831850" y="150814"/>
            <a:ext cx="10515600" cy="441853"/>
          </a:xfrm>
        </p:spPr>
        <p:txBody>
          <a:bodyPr>
            <a:normAutofit/>
          </a:bodyPr>
          <a:lstStyle/>
          <a:p>
            <a:r>
              <a:rPr lang="en-US" sz="2000" dirty="0">
                <a:solidFill>
                  <a:srgbClr val="0070C0"/>
                </a:solidFill>
              </a:rPr>
              <a:t>Combinations of Functions</a:t>
            </a:r>
          </a:p>
        </p:txBody>
      </p:sp>
      <p:sp>
        <p:nvSpPr>
          <p:cNvPr id="7" name="TextBox 6"/>
          <p:cNvSpPr txBox="1"/>
          <p:nvPr/>
        </p:nvSpPr>
        <p:spPr>
          <a:xfrm>
            <a:off x="3818467" y="3818467"/>
            <a:ext cx="184731" cy="369332"/>
          </a:xfrm>
          <a:prstGeom prst="rect">
            <a:avLst/>
          </a:prstGeom>
          <a:noFill/>
        </p:spPr>
        <p:txBody>
          <a:bodyPr wrap="none" rtlCol="0">
            <a:spAutoFit/>
          </a:bodyPr>
          <a:lstStyle/>
          <a:p>
            <a:endParaRPr lang="en-US" dirty="0"/>
          </a:p>
        </p:txBody>
      </p:sp>
      <p:sp>
        <p:nvSpPr>
          <p:cNvPr id="9" name="Title 5"/>
          <p:cNvSpPr txBox="1">
            <a:spLocks/>
          </p:cNvSpPr>
          <p:nvPr/>
        </p:nvSpPr>
        <p:spPr>
          <a:xfrm>
            <a:off x="889000" y="1342496"/>
            <a:ext cx="10515600" cy="6170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p>
        </p:txBody>
      </p:sp>
    </p:spTree>
    <p:extLst>
      <p:ext uri="{BB962C8B-B14F-4D97-AF65-F5344CB8AC3E}">
        <p14:creationId xmlns:p14="http://schemas.microsoft.com/office/powerpoint/2010/main" val="3970378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1E9E0A71-6396-4ED0-B709-023401966E9C}"/>
              </a:ext>
            </a:extLst>
          </p:cNvPr>
          <p:cNvPicPr>
            <a:picLocks noGrp="1" noChangeAspect="1"/>
          </p:cNvPicPr>
          <p:nvPr>
            <p:ph idx="1"/>
          </p:nvPr>
        </p:nvPicPr>
        <p:blipFill>
          <a:blip r:embed="rId2"/>
          <a:stretch>
            <a:fillRect/>
          </a:stretch>
        </p:blipFill>
        <p:spPr>
          <a:xfrm>
            <a:off x="1121834" y="643466"/>
            <a:ext cx="9948332" cy="5571067"/>
          </a:xfrm>
          <a:prstGeom prst="rect">
            <a:avLst/>
          </a:prstGeom>
        </p:spPr>
      </p:pic>
    </p:spTree>
    <p:extLst>
      <p:ext uri="{BB962C8B-B14F-4D97-AF65-F5344CB8AC3E}">
        <p14:creationId xmlns:p14="http://schemas.microsoft.com/office/powerpoint/2010/main" val="35008775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831850" y="719667"/>
            <a:ext cx="10515600" cy="5765799"/>
          </a:xfrm>
        </p:spPr>
        <p:txBody>
          <a:bodyPr anchor="t">
            <a:normAutofit/>
          </a:bodyPr>
          <a:lstStyle/>
          <a:p>
            <a:r>
              <a:rPr lang="en-US" sz="2400" dirty="0"/>
              <a:t>The output of the first function is used as the input of the second function </a:t>
            </a:r>
            <a:br>
              <a:rPr lang="en-US" sz="2400" dirty="0"/>
            </a:br>
            <a:endParaRPr lang="en-US" sz="2400" dirty="0"/>
          </a:p>
        </p:txBody>
      </p:sp>
      <p:sp>
        <p:nvSpPr>
          <p:cNvPr id="11" name="Text Placeholder 10"/>
          <p:cNvSpPr>
            <a:spLocks noGrp="1"/>
          </p:cNvSpPr>
          <p:nvPr>
            <p:ph type="body" idx="1"/>
          </p:nvPr>
        </p:nvSpPr>
        <p:spPr>
          <a:xfrm>
            <a:off x="831850" y="150814"/>
            <a:ext cx="10515600" cy="441853"/>
          </a:xfrm>
        </p:spPr>
        <p:txBody>
          <a:bodyPr>
            <a:normAutofit/>
          </a:bodyPr>
          <a:lstStyle/>
          <a:p>
            <a:r>
              <a:rPr lang="en-US" sz="2000" dirty="0">
                <a:solidFill>
                  <a:srgbClr val="0070C0"/>
                </a:solidFill>
              </a:rPr>
              <a:t>Another way is the composition function </a:t>
            </a:r>
          </a:p>
        </p:txBody>
      </p:sp>
      <p:sp>
        <p:nvSpPr>
          <p:cNvPr id="7" name="TextBox 6"/>
          <p:cNvSpPr txBox="1"/>
          <p:nvPr/>
        </p:nvSpPr>
        <p:spPr>
          <a:xfrm>
            <a:off x="3818467" y="3818467"/>
            <a:ext cx="184731" cy="369332"/>
          </a:xfrm>
          <a:prstGeom prst="rect">
            <a:avLst/>
          </a:prstGeom>
          <a:noFill/>
        </p:spPr>
        <p:txBody>
          <a:bodyPr wrap="none" rtlCol="0">
            <a:spAutoFit/>
          </a:bodyPr>
          <a:lstStyle/>
          <a:p>
            <a:endParaRPr lang="en-US" dirty="0"/>
          </a:p>
        </p:txBody>
      </p:sp>
      <p:sp>
        <p:nvSpPr>
          <p:cNvPr id="9" name="Title 5"/>
          <p:cNvSpPr txBox="1">
            <a:spLocks/>
          </p:cNvSpPr>
          <p:nvPr/>
        </p:nvSpPr>
        <p:spPr>
          <a:xfrm>
            <a:off x="889000" y="1342496"/>
            <a:ext cx="10515600" cy="6170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p>
        </p:txBody>
      </p:sp>
      <p:pic>
        <p:nvPicPr>
          <p:cNvPr id="2" name="Picture 1"/>
          <p:cNvPicPr>
            <a:picLocks noChangeAspect="1"/>
          </p:cNvPicPr>
          <p:nvPr/>
        </p:nvPicPr>
        <p:blipFill>
          <a:blip r:embed="rId2"/>
          <a:stretch>
            <a:fillRect/>
          </a:stretch>
        </p:blipFill>
        <p:spPr>
          <a:xfrm>
            <a:off x="2235200" y="1289165"/>
            <a:ext cx="7708900" cy="1340678"/>
          </a:xfrm>
          <a:prstGeom prst="rect">
            <a:avLst/>
          </a:prstGeom>
        </p:spPr>
      </p:pic>
      <p:pic>
        <p:nvPicPr>
          <p:cNvPr id="3" name="Picture 2"/>
          <p:cNvPicPr>
            <a:picLocks noChangeAspect="1"/>
          </p:cNvPicPr>
          <p:nvPr/>
        </p:nvPicPr>
        <p:blipFill>
          <a:blip r:embed="rId3"/>
          <a:stretch>
            <a:fillRect/>
          </a:stretch>
        </p:blipFill>
        <p:spPr>
          <a:xfrm>
            <a:off x="4866798" y="3252672"/>
            <a:ext cx="2123017" cy="2764640"/>
          </a:xfrm>
          <a:prstGeom prst="rect">
            <a:avLst/>
          </a:prstGeom>
        </p:spPr>
      </p:pic>
    </p:spTree>
    <p:extLst>
      <p:ext uri="{BB962C8B-B14F-4D97-AF65-F5344CB8AC3E}">
        <p14:creationId xmlns:p14="http://schemas.microsoft.com/office/powerpoint/2010/main" val="22765666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Title 9"/>
              <p:cNvSpPr>
                <a:spLocks noGrp="1"/>
              </p:cNvSpPr>
              <p:nvPr>
                <p:ph type="title"/>
              </p:nvPr>
            </p:nvSpPr>
            <p:spPr>
              <a:xfrm>
                <a:off x="831850" y="719667"/>
                <a:ext cx="10515600" cy="5765799"/>
              </a:xfrm>
            </p:spPr>
            <p:txBody>
              <a:bodyPr anchor="t">
                <a:normAutofit/>
              </a:bodyPr>
              <a:lstStyle/>
              <a:p>
                <a:r>
                  <a:rPr lang="en-US" sz="2400" dirty="0"/>
                  <a:t>If </a:t>
                </a:r>
                <a14:m>
                  <m:oMath xmlns:m="http://schemas.openxmlformats.org/officeDocument/2006/math">
                    <m:r>
                      <a:rPr lang="en-US" sz="2400" b="0" i="1" smtClean="0">
                        <a:latin typeface="Cambria Math" charset="0"/>
                      </a:rPr>
                      <m:t>𝑓</m:t>
                    </m:r>
                    <m:d>
                      <m:dPr>
                        <m:ctrlPr>
                          <a:rPr lang="en-US" sz="2400" b="0" i="1" smtClean="0">
                            <a:latin typeface="Cambria Math" panose="02040503050406030204" pitchFamily="18" charset="0"/>
                          </a:rPr>
                        </m:ctrlPr>
                      </m:dPr>
                      <m:e>
                        <m:r>
                          <a:rPr lang="en-US" sz="2400" b="0" i="1" smtClean="0">
                            <a:latin typeface="Cambria Math" charset="0"/>
                          </a:rPr>
                          <m:t>𝑥</m:t>
                        </m:r>
                      </m:e>
                    </m:d>
                    <m:r>
                      <a:rPr lang="en-US" sz="2400" b="0" i="1" smtClean="0">
                        <a:latin typeface="Cambria Math" charset="0"/>
                      </a:rPr>
                      <m:t>= </m:t>
                    </m:r>
                    <m:sSup>
                      <m:sSupPr>
                        <m:ctrlPr>
                          <a:rPr lang="en-US" sz="2400" b="0" i="1" smtClean="0">
                            <a:latin typeface="Cambria Math" panose="02040503050406030204" pitchFamily="18" charset="0"/>
                          </a:rPr>
                        </m:ctrlPr>
                      </m:sSupPr>
                      <m:e>
                        <m:r>
                          <a:rPr lang="en-US" sz="2400" b="0" i="1" smtClean="0">
                            <a:latin typeface="Cambria Math" charset="0"/>
                          </a:rPr>
                          <m:t>𝑥</m:t>
                        </m:r>
                      </m:e>
                      <m:sup>
                        <m:r>
                          <a:rPr lang="en-US" sz="2400" b="0" i="1" smtClean="0">
                            <a:latin typeface="Cambria Math" charset="0"/>
                          </a:rPr>
                          <m:t>2</m:t>
                        </m:r>
                      </m:sup>
                    </m:sSup>
                  </m:oMath>
                </a14:m>
                <a:r>
                  <a:rPr lang="en-US" sz="2400" dirty="0"/>
                  <a:t> and </a:t>
                </a:r>
                <a14:m>
                  <m:oMath xmlns:m="http://schemas.openxmlformats.org/officeDocument/2006/math">
                    <m:r>
                      <a:rPr lang="en-US" sz="2400" b="0" i="1" smtClean="0">
                        <a:latin typeface="Cambria Math" charset="0"/>
                      </a:rPr>
                      <m:t>𝑔</m:t>
                    </m:r>
                    <m:d>
                      <m:dPr>
                        <m:ctrlPr>
                          <a:rPr lang="en-US" sz="2400" b="0" i="1" smtClean="0">
                            <a:latin typeface="Cambria Math" panose="02040503050406030204" pitchFamily="18" charset="0"/>
                          </a:rPr>
                        </m:ctrlPr>
                      </m:dPr>
                      <m:e>
                        <m:r>
                          <a:rPr lang="en-US" sz="2400" b="0" i="1" smtClean="0">
                            <a:latin typeface="Cambria Math" charset="0"/>
                          </a:rPr>
                          <m:t>𝑥</m:t>
                        </m:r>
                      </m:e>
                    </m:d>
                    <m:r>
                      <a:rPr lang="en-US" sz="2400" b="0" i="1" smtClean="0">
                        <a:latin typeface="Cambria Math" charset="0"/>
                      </a:rPr>
                      <m:t>=</m:t>
                    </m:r>
                    <m:r>
                      <a:rPr lang="en-US" sz="2400" b="0" i="1" smtClean="0">
                        <a:latin typeface="Cambria Math" charset="0"/>
                      </a:rPr>
                      <m:t>𝑥</m:t>
                    </m:r>
                    <m:r>
                      <a:rPr lang="en-US" sz="2400" b="0" i="1" smtClean="0">
                        <a:latin typeface="Cambria Math" charset="0"/>
                      </a:rPr>
                      <m:t> −3 </m:t>
                    </m:r>
                  </m:oMath>
                </a14:m>
                <a:r>
                  <a:rPr lang="en-US" sz="2400" dirty="0"/>
                  <a:t>find the composite functions </a:t>
                </a:r>
                <a14:m>
                  <m:oMath xmlns:m="http://schemas.openxmlformats.org/officeDocument/2006/math">
                    <m:r>
                      <a:rPr lang="en-US" sz="2400" b="0" i="1" smtClean="0">
                        <a:latin typeface="Cambria Math" charset="0"/>
                      </a:rPr>
                      <m:t>𝑓</m:t>
                    </m:r>
                    <m:r>
                      <a:rPr lang="en-US" sz="2400" b="0" i="1" smtClean="0">
                        <a:latin typeface="Cambria Math" charset="0"/>
                      </a:rPr>
                      <m:t> ° </m:t>
                    </m:r>
                    <m:r>
                      <a:rPr lang="en-US" sz="2400" b="0" i="1" smtClean="0">
                        <a:latin typeface="Cambria Math" charset="0"/>
                        <a:ea typeface="Cambria Math" charset="0"/>
                        <a:cs typeface="Cambria Math" charset="0"/>
                      </a:rPr>
                      <m:t>𝑔</m:t>
                    </m:r>
                    <m:r>
                      <a:rPr lang="en-US" sz="2400" b="0" i="1" smtClean="0">
                        <a:latin typeface="Cambria Math" charset="0"/>
                        <a:ea typeface="Cambria Math" charset="0"/>
                        <a:cs typeface="Cambria Math" charset="0"/>
                      </a:rPr>
                      <m:t> </m:t>
                    </m:r>
                    <m:r>
                      <a:rPr lang="en-US" sz="2400" b="0" i="1" smtClean="0">
                        <a:latin typeface="Cambria Math" charset="0"/>
                        <a:ea typeface="Cambria Math" charset="0"/>
                        <a:cs typeface="Cambria Math" charset="0"/>
                      </a:rPr>
                      <m:t>𝑎𝑛𝑑</m:t>
                    </m:r>
                    <m:r>
                      <a:rPr lang="en-US" sz="2400" b="0" i="1" smtClean="0">
                        <a:latin typeface="Cambria Math" charset="0"/>
                        <a:ea typeface="Cambria Math" charset="0"/>
                        <a:cs typeface="Cambria Math" charset="0"/>
                      </a:rPr>
                      <m:t> </m:t>
                    </m:r>
                    <m:r>
                      <a:rPr lang="en-US" sz="2400" b="0" i="1" smtClean="0">
                        <a:latin typeface="Cambria Math" charset="0"/>
                        <a:ea typeface="Cambria Math" charset="0"/>
                        <a:cs typeface="Cambria Math" charset="0"/>
                      </a:rPr>
                      <m:t>𝑔</m:t>
                    </m:r>
                    <m:r>
                      <a:rPr lang="en-US" sz="2400" b="0" i="1" smtClean="0">
                        <a:latin typeface="Cambria Math" charset="0"/>
                        <a:ea typeface="Cambria Math" charset="0"/>
                        <a:cs typeface="Cambria Math" charset="0"/>
                      </a:rPr>
                      <m:t> ° </m:t>
                    </m:r>
                    <m:r>
                      <a:rPr lang="en-US" sz="2400" b="0" i="1" smtClean="0">
                        <a:latin typeface="Cambria Math" charset="0"/>
                        <a:ea typeface="Cambria Math" charset="0"/>
                        <a:cs typeface="Cambria Math" charset="0"/>
                      </a:rPr>
                      <m:t>𝑓</m:t>
                    </m:r>
                  </m:oMath>
                </a14:m>
                <a:br>
                  <a:rPr lang="en-US" sz="2400" b="0" dirty="0">
                    <a:ea typeface="Cambria Math" charset="0"/>
                    <a:cs typeface="Cambria Math" charset="0"/>
                  </a:rPr>
                </a:br>
                <a:br>
                  <a:rPr lang="en-US" sz="2400" b="0" dirty="0">
                    <a:ea typeface="Cambria Math" charset="0"/>
                    <a:cs typeface="Cambria Math" charset="0"/>
                  </a:rPr>
                </a:br>
                <a:endParaRPr lang="en-US" sz="2400" dirty="0"/>
              </a:p>
            </p:txBody>
          </p:sp>
        </mc:Choice>
        <mc:Fallback xmlns="">
          <p:sp>
            <p:nvSpPr>
              <p:cNvPr id="10" name="Title 9"/>
              <p:cNvSpPr>
                <a:spLocks noGrp="1" noRot="1" noChangeAspect="1" noMove="1" noResize="1" noEditPoints="1" noAdjustHandles="1" noChangeArrowheads="1" noChangeShapeType="1" noTextEdit="1"/>
              </p:cNvSpPr>
              <p:nvPr>
                <p:ph type="title"/>
              </p:nvPr>
            </p:nvSpPr>
            <p:spPr>
              <a:xfrm>
                <a:off x="831850" y="719667"/>
                <a:ext cx="10515600" cy="5765799"/>
              </a:xfrm>
              <a:blipFill rotWithShape="0">
                <a:blip r:embed="rId2"/>
                <a:stretch>
                  <a:fillRect l="-870" t="-8879"/>
                </a:stretch>
              </a:blipFill>
            </p:spPr>
            <p:txBody>
              <a:bodyPr/>
              <a:lstStyle/>
              <a:p>
                <a:r>
                  <a:rPr lang="en-US">
                    <a:noFill/>
                  </a:rPr>
                  <a:t> </a:t>
                </a:r>
              </a:p>
            </p:txBody>
          </p:sp>
        </mc:Fallback>
      </mc:AlternateContent>
      <p:sp>
        <p:nvSpPr>
          <p:cNvPr id="11" name="Text Placeholder 10"/>
          <p:cNvSpPr>
            <a:spLocks noGrp="1"/>
          </p:cNvSpPr>
          <p:nvPr>
            <p:ph type="body" idx="1"/>
          </p:nvPr>
        </p:nvSpPr>
        <p:spPr>
          <a:xfrm>
            <a:off x="831850" y="150814"/>
            <a:ext cx="10515600" cy="441853"/>
          </a:xfrm>
        </p:spPr>
        <p:txBody>
          <a:bodyPr>
            <a:normAutofit/>
          </a:bodyPr>
          <a:lstStyle/>
          <a:p>
            <a:r>
              <a:rPr lang="en-US" sz="2000" dirty="0">
                <a:solidFill>
                  <a:srgbClr val="0070C0"/>
                </a:solidFill>
              </a:rPr>
              <a:t>Example</a:t>
            </a:r>
          </a:p>
        </p:txBody>
      </p:sp>
      <p:sp>
        <p:nvSpPr>
          <p:cNvPr id="7" name="TextBox 6"/>
          <p:cNvSpPr txBox="1"/>
          <p:nvPr/>
        </p:nvSpPr>
        <p:spPr>
          <a:xfrm>
            <a:off x="3818467" y="3818467"/>
            <a:ext cx="184731" cy="369332"/>
          </a:xfrm>
          <a:prstGeom prst="rect">
            <a:avLst/>
          </a:prstGeom>
          <a:noFill/>
        </p:spPr>
        <p:txBody>
          <a:bodyPr wrap="none" rtlCol="0">
            <a:spAutoFit/>
          </a:bodyPr>
          <a:lstStyle/>
          <a:p>
            <a:endParaRPr lang="en-US" dirty="0"/>
          </a:p>
        </p:txBody>
      </p:sp>
      <p:sp>
        <p:nvSpPr>
          <p:cNvPr id="9" name="Title 5"/>
          <p:cNvSpPr txBox="1">
            <a:spLocks/>
          </p:cNvSpPr>
          <p:nvPr/>
        </p:nvSpPr>
        <p:spPr>
          <a:xfrm>
            <a:off x="889000" y="1342496"/>
            <a:ext cx="10515600" cy="6170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p>
        </p:txBody>
      </p:sp>
      <p:pic>
        <p:nvPicPr>
          <p:cNvPr id="4" name="Picture 3"/>
          <p:cNvPicPr>
            <a:picLocks noChangeAspect="1"/>
          </p:cNvPicPr>
          <p:nvPr/>
        </p:nvPicPr>
        <p:blipFill>
          <a:blip r:embed="rId3"/>
          <a:stretch>
            <a:fillRect/>
          </a:stretch>
        </p:blipFill>
        <p:spPr>
          <a:xfrm>
            <a:off x="889000" y="1651000"/>
            <a:ext cx="6642100" cy="1574800"/>
          </a:xfrm>
          <a:prstGeom prst="rect">
            <a:avLst/>
          </a:prstGeom>
        </p:spPr>
      </p:pic>
    </p:spTree>
    <p:extLst>
      <p:ext uri="{BB962C8B-B14F-4D97-AF65-F5344CB8AC3E}">
        <p14:creationId xmlns:p14="http://schemas.microsoft.com/office/powerpoint/2010/main" val="28303518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Title 9"/>
              <p:cNvSpPr>
                <a:spLocks noGrp="1"/>
              </p:cNvSpPr>
              <p:nvPr>
                <p:ph type="title"/>
              </p:nvPr>
            </p:nvSpPr>
            <p:spPr>
              <a:xfrm>
                <a:off x="831850" y="719667"/>
                <a:ext cx="10515600" cy="5765799"/>
              </a:xfrm>
            </p:spPr>
            <p:txBody>
              <a:bodyPr anchor="t">
                <a:normAutofit/>
              </a:bodyPr>
              <a:lstStyle/>
              <a:p>
                <a:r>
                  <a:rPr lang="en-US" sz="2400" dirty="0"/>
                  <a:t>If </a:t>
                </a:r>
                <a14:m>
                  <m:oMath xmlns:m="http://schemas.openxmlformats.org/officeDocument/2006/math">
                    <m:r>
                      <a:rPr lang="en-US" sz="2400" b="0" i="1" smtClean="0">
                        <a:latin typeface="Cambria Math" charset="0"/>
                      </a:rPr>
                      <m:t>𝑓</m:t>
                    </m:r>
                    <m:d>
                      <m:dPr>
                        <m:ctrlPr>
                          <a:rPr lang="en-US" sz="2400" b="0" i="1" smtClean="0">
                            <a:latin typeface="Cambria Math" panose="02040503050406030204" pitchFamily="18" charset="0"/>
                          </a:rPr>
                        </m:ctrlPr>
                      </m:dPr>
                      <m:e>
                        <m:r>
                          <a:rPr lang="en-US" sz="2400" b="0" i="1" smtClean="0">
                            <a:latin typeface="Cambria Math" charset="0"/>
                          </a:rPr>
                          <m:t>𝑥</m:t>
                        </m:r>
                      </m:e>
                    </m:d>
                    <m:r>
                      <a:rPr lang="en-US" sz="2400" b="0" i="1" smtClean="0">
                        <a:latin typeface="Cambria Math" charset="0"/>
                      </a:rPr>
                      <m:t>= </m:t>
                    </m:r>
                    <m:rad>
                      <m:radPr>
                        <m:degHide m:val="on"/>
                        <m:ctrlPr>
                          <a:rPr lang="en-US" sz="2400" b="0" i="1" smtClean="0">
                            <a:latin typeface="Cambria Math" panose="02040503050406030204" pitchFamily="18" charset="0"/>
                          </a:rPr>
                        </m:ctrlPr>
                      </m:radPr>
                      <m:deg/>
                      <m:e>
                        <m:r>
                          <a:rPr lang="en-US" sz="2400" b="0" i="1" smtClean="0">
                            <a:latin typeface="Cambria Math" charset="0"/>
                          </a:rPr>
                          <m:t>𝑥</m:t>
                        </m:r>
                        <m:r>
                          <a:rPr lang="en-US" sz="2400" b="0" i="1" smtClean="0">
                            <a:latin typeface="Cambria Math" charset="0"/>
                          </a:rPr>
                          <m:t> </m:t>
                        </m:r>
                      </m:e>
                    </m:rad>
                    <m:r>
                      <a:rPr lang="en-US" sz="2400" b="0" i="1" smtClean="0">
                        <a:latin typeface="Cambria Math" charset="0"/>
                      </a:rPr>
                      <m:t> </m:t>
                    </m:r>
                  </m:oMath>
                </a14:m>
                <a:r>
                  <a:rPr lang="en-US" sz="2400" dirty="0"/>
                  <a:t>and </a:t>
                </a:r>
                <a14:m>
                  <m:oMath xmlns:m="http://schemas.openxmlformats.org/officeDocument/2006/math">
                    <m:r>
                      <a:rPr lang="en-US" sz="2400" b="0" i="1" smtClean="0">
                        <a:latin typeface="Cambria Math" charset="0"/>
                      </a:rPr>
                      <m:t>𝑔</m:t>
                    </m:r>
                    <m:d>
                      <m:dPr>
                        <m:ctrlPr>
                          <a:rPr lang="en-US" sz="2400" b="0" i="1" smtClean="0">
                            <a:latin typeface="Cambria Math" panose="02040503050406030204" pitchFamily="18" charset="0"/>
                          </a:rPr>
                        </m:ctrlPr>
                      </m:dPr>
                      <m:e>
                        <m:r>
                          <a:rPr lang="en-US" sz="2400" b="0" i="1" smtClean="0">
                            <a:latin typeface="Cambria Math" charset="0"/>
                          </a:rPr>
                          <m:t>𝑥</m:t>
                        </m:r>
                      </m:e>
                    </m:d>
                    <m:r>
                      <a:rPr lang="en-US" sz="2400" b="0" i="1" smtClean="0">
                        <a:latin typeface="Cambria Math" charset="0"/>
                      </a:rPr>
                      <m:t>= </m:t>
                    </m:r>
                    <m:rad>
                      <m:radPr>
                        <m:degHide m:val="on"/>
                        <m:ctrlPr>
                          <a:rPr lang="en-US" sz="2400" b="0" i="1" smtClean="0">
                            <a:latin typeface="Cambria Math" panose="02040503050406030204" pitchFamily="18" charset="0"/>
                          </a:rPr>
                        </m:ctrlPr>
                      </m:radPr>
                      <m:deg/>
                      <m:e>
                        <m:r>
                          <a:rPr lang="en-US" sz="2400" b="0" i="1" smtClean="0">
                            <a:latin typeface="Cambria Math" charset="0"/>
                          </a:rPr>
                          <m:t>2 −</m:t>
                        </m:r>
                        <m:r>
                          <a:rPr lang="en-US" sz="2400" b="0" i="1" smtClean="0">
                            <a:latin typeface="Cambria Math" charset="0"/>
                          </a:rPr>
                          <m:t>𝑥</m:t>
                        </m:r>
                      </m:e>
                    </m:rad>
                  </m:oMath>
                </a14:m>
                <a:r>
                  <a:rPr lang="en-US" sz="2400" dirty="0"/>
                  <a:t> find each function and its domain </a:t>
                </a:r>
                <a:br>
                  <a:rPr lang="en-US" sz="2400" dirty="0"/>
                </a:br>
                <a:br>
                  <a:rPr lang="en-US" sz="2400" dirty="0"/>
                </a:br>
                <a:r>
                  <a:rPr lang="en-US" sz="2400" dirty="0"/>
                  <a:t>a. </a:t>
                </a:r>
                <a14:m>
                  <m:oMath xmlns:m="http://schemas.openxmlformats.org/officeDocument/2006/math">
                    <m:r>
                      <a:rPr lang="en-US" sz="2400" b="0" i="1" smtClean="0">
                        <a:latin typeface="Cambria Math" charset="0"/>
                      </a:rPr>
                      <m:t>𝑓</m:t>
                    </m:r>
                    <m:r>
                      <a:rPr lang="en-US" sz="2400" b="0" i="1" smtClean="0">
                        <a:latin typeface="Cambria Math" charset="0"/>
                      </a:rPr>
                      <m:t> ° </m:t>
                    </m:r>
                    <m:r>
                      <a:rPr lang="en-US" sz="2400" b="0" i="1" smtClean="0">
                        <a:latin typeface="Cambria Math" charset="0"/>
                        <a:ea typeface="Cambria Math" charset="0"/>
                        <a:cs typeface="Cambria Math" charset="0"/>
                      </a:rPr>
                      <m:t>𝑔</m:t>
                    </m:r>
                    <m:r>
                      <a:rPr lang="en-US" sz="2400" b="0" i="0" smtClean="0">
                        <a:latin typeface="Cambria Math" charset="0"/>
                        <a:ea typeface="Cambria Math" charset="0"/>
                        <a:cs typeface="Cambria Math" charset="0"/>
                      </a:rPr>
                      <m:t> </m:t>
                    </m:r>
                  </m:oMath>
                </a14:m>
                <a:r>
                  <a:rPr lang="en-US" sz="2400" dirty="0"/>
                  <a:t>	b. </a:t>
                </a:r>
                <a14:m>
                  <m:oMath xmlns:m="http://schemas.openxmlformats.org/officeDocument/2006/math">
                    <m:r>
                      <a:rPr lang="en-US" sz="2400" b="0" i="1" smtClean="0">
                        <a:latin typeface="Cambria Math" charset="0"/>
                      </a:rPr>
                      <m:t>𝑔</m:t>
                    </m:r>
                    <m:r>
                      <a:rPr lang="en-US" sz="2400" b="0" i="1" smtClean="0">
                        <a:latin typeface="Cambria Math" charset="0"/>
                      </a:rPr>
                      <m:t> ° </m:t>
                    </m:r>
                    <m:r>
                      <a:rPr lang="en-US" sz="2400" b="0" i="1" smtClean="0">
                        <a:latin typeface="Cambria Math" charset="0"/>
                        <a:ea typeface="Cambria Math" charset="0"/>
                        <a:cs typeface="Cambria Math" charset="0"/>
                      </a:rPr>
                      <m:t>𝑓</m:t>
                    </m:r>
                  </m:oMath>
                </a14:m>
                <a:r>
                  <a:rPr lang="en-US" sz="2400" dirty="0"/>
                  <a:t> 	c. </a:t>
                </a:r>
                <a14:m>
                  <m:oMath xmlns:m="http://schemas.openxmlformats.org/officeDocument/2006/math">
                    <m:r>
                      <a:rPr lang="en-US" sz="2400" b="0" i="1" smtClean="0">
                        <a:latin typeface="Cambria Math" charset="0"/>
                      </a:rPr>
                      <m:t>𝑓</m:t>
                    </m:r>
                    <m:r>
                      <a:rPr lang="en-US" sz="2400" b="0" i="1" smtClean="0">
                        <a:latin typeface="Cambria Math" charset="0"/>
                      </a:rPr>
                      <m:t> ° </m:t>
                    </m:r>
                    <m:r>
                      <a:rPr lang="en-US" sz="2400" b="0" i="1" smtClean="0">
                        <a:latin typeface="Cambria Math" charset="0"/>
                        <a:ea typeface="Cambria Math" charset="0"/>
                        <a:cs typeface="Cambria Math" charset="0"/>
                      </a:rPr>
                      <m:t>𝑓</m:t>
                    </m:r>
                  </m:oMath>
                </a14:m>
                <a:r>
                  <a:rPr lang="en-US" sz="2400" dirty="0"/>
                  <a:t> 		d. </a:t>
                </a:r>
                <a14:m>
                  <m:oMath xmlns:m="http://schemas.openxmlformats.org/officeDocument/2006/math">
                    <m:r>
                      <a:rPr lang="en-US" sz="2400" b="0" i="1" smtClean="0">
                        <a:latin typeface="Cambria Math" charset="0"/>
                      </a:rPr>
                      <m:t>𝑔</m:t>
                    </m:r>
                    <m:r>
                      <a:rPr lang="en-US" sz="2400" b="0" i="1" smtClean="0">
                        <a:latin typeface="Cambria Math" charset="0"/>
                      </a:rPr>
                      <m:t> ° </m:t>
                    </m:r>
                    <m:r>
                      <a:rPr lang="en-US" sz="2400" b="0" i="1" smtClean="0">
                        <a:latin typeface="Cambria Math" charset="0"/>
                        <a:ea typeface="Cambria Math" charset="0"/>
                        <a:cs typeface="Cambria Math" charset="0"/>
                      </a:rPr>
                      <m:t>𝑔</m:t>
                    </m:r>
                  </m:oMath>
                </a14:m>
                <a:endParaRPr lang="en-US" sz="2400" dirty="0"/>
              </a:p>
            </p:txBody>
          </p:sp>
        </mc:Choice>
        <mc:Fallback xmlns="">
          <p:sp>
            <p:nvSpPr>
              <p:cNvPr id="10" name="Title 9"/>
              <p:cNvSpPr>
                <a:spLocks noGrp="1" noRot="1" noChangeAspect="1" noMove="1" noResize="1" noEditPoints="1" noAdjustHandles="1" noChangeArrowheads="1" noChangeShapeType="1" noTextEdit="1"/>
              </p:cNvSpPr>
              <p:nvPr>
                <p:ph type="title"/>
              </p:nvPr>
            </p:nvSpPr>
            <p:spPr>
              <a:xfrm>
                <a:off x="831850" y="719667"/>
                <a:ext cx="10515600" cy="5765799"/>
              </a:xfrm>
              <a:blipFill rotWithShape="0">
                <a:blip r:embed="rId2"/>
                <a:stretch>
                  <a:fillRect l="-870" t="-951"/>
                </a:stretch>
              </a:blipFill>
            </p:spPr>
            <p:txBody>
              <a:bodyPr/>
              <a:lstStyle/>
              <a:p>
                <a:r>
                  <a:rPr lang="en-US">
                    <a:noFill/>
                  </a:rPr>
                  <a:t> </a:t>
                </a:r>
              </a:p>
            </p:txBody>
          </p:sp>
        </mc:Fallback>
      </mc:AlternateContent>
      <p:sp>
        <p:nvSpPr>
          <p:cNvPr id="11" name="Text Placeholder 10"/>
          <p:cNvSpPr>
            <a:spLocks noGrp="1"/>
          </p:cNvSpPr>
          <p:nvPr>
            <p:ph type="body" idx="1"/>
          </p:nvPr>
        </p:nvSpPr>
        <p:spPr>
          <a:xfrm>
            <a:off x="831850" y="150814"/>
            <a:ext cx="10515600" cy="441853"/>
          </a:xfrm>
        </p:spPr>
        <p:txBody>
          <a:bodyPr>
            <a:normAutofit/>
          </a:bodyPr>
          <a:lstStyle/>
          <a:p>
            <a:r>
              <a:rPr lang="en-US" sz="2000" dirty="0">
                <a:solidFill>
                  <a:srgbClr val="0070C0"/>
                </a:solidFill>
              </a:rPr>
              <a:t>Exercise </a:t>
            </a:r>
          </a:p>
        </p:txBody>
      </p:sp>
      <p:sp>
        <p:nvSpPr>
          <p:cNvPr id="7" name="TextBox 6"/>
          <p:cNvSpPr txBox="1"/>
          <p:nvPr/>
        </p:nvSpPr>
        <p:spPr>
          <a:xfrm>
            <a:off x="3818467" y="3818467"/>
            <a:ext cx="184731" cy="369332"/>
          </a:xfrm>
          <a:prstGeom prst="rect">
            <a:avLst/>
          </a:prstGeom>
          <a:noFill/>
        </p:spPr>
        <p:txBody>
          <a:bodyPr wrap="none" rtlCol="0">
            <a:spAutoFit/>
          </a:bodyPr>
          <a:lstStyle/>
          <a:p>
            <a:endParaRPr lang="en-US" dirty="0"/>
          </a:p>
        </p:txBody>
      </p:sp>
      <p:sp>
        <p:nvSpPr>
          <p:cNvPr id="9" name="Title 5"/>
          <p:cNvSpPr txBox="1">
            <a:spLocks/>
          </p:cNvSpPr>
          <p:nvPr/>
        </p:nvSpPr>
        <p:spPr>
          <a:xfrm>
            <a:off x="889000" y="1342496"/>
            <a:ext cx="10515600" cy="6170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p>
        </p:txBody>
      </p:sp>
    </p:spTree>
    <p:extLst>
      <p:ext uri="{BB962C8B-B14F-4D97-AF65-F5344CB8AC3E}">
        <p14:creationId xmlns:p14="http://schemas.microsoft.com/office/powerpoint/2010/main" val="29601780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831850" y="719667"/>
            <a:ext cx="10515600" cy="5765799"/>
          </a:xfrm>
        </p:spPr>
        <p:txBody>
          <a:bodyPr anchor="t">
            <a:normAutofit/>
          </a:bodyPr>
          <a:lstStyle/>
          <a:p>
            <a:r>
              <a:rPr lang="en-US" sz="2400" dirty="0"/>
              <a:t>The word tangent is derived from the Latin word </a:t>
            </a:r>
            <a:r>
              <a:rPr lang="en-US" sz="2400" b="1" i="1" dirty="0" err="1"/>
              <a:t>tangens</a:t>
            </a:r>
            <a:r>
              <a:rPr lang="en-US" sz="2400" dirty="0"/>
              <a:t>, which means “touching.” Thus a tangent to a curve is a line that touches the curve. In other words, a tangent line should have the same direction as the curve at the point of contact. How can this idea be made precise?</a:t>
            </a:r>
          </a:p>
        </p:txBody>
      </p:sp>
      <p:sp>
        <p:nvSpPr>
          <p:cNvPr id="11" name="Text Placeholder 10"/>
          <p:cNvSpPr>
            <a:spLocks noGrp="1"/>
          </p:cNvSpPr>
          <p:nvPr>
            <p:ph type="body" idx="1"/>
          </p:nvPr>
        </p:nvSpPr>
        <p:spPr>
          <a:xfrm>
            <a:off x="831850" y="150814"/>
            <a:ext cx="10515600" cy="441853"/>
          </a:xfrm>
        </p:spPr>
        <p:txBody>
          <a:bodyPr>
            <a:normAutofit/>
          </a:bodyPr>
          <a:lstStyle/>
          <a:p>
            <a:r>
              <a:rPr lang="en-US" sz="2000" dirty="0">
                <a:solidFill>
                  <a:srgbClr val="0070C0"/>
                </a:solidFill>
              </a:rPr>
              <a:t>The Tangent Problem</a:t>
            </a:r>
          </a:p>
        </p:txBody>
      </p:sp>
      <p:sp>
        <p:nvSpPr>
          <p:cNvPr id="7" name="TextBox 6"/>
          <p:cNvSpPr txBox="1"/>
          <p:nvPr/>
        </p:nvSpPr>
        <p:spPr>
          <a:xfrm>
            <a:off x="3818467" y="3818467"/>
            <a:ext cx="184731" cy="369332"/>
          </a:xfrm>
          <a:prstGeom prst="rect">
            <a:avLst/>
          </a:prstGeom>
          <a:noFill/>
        </p:spPr>
        <p:txBody>
          <a:bodyPr wrap="none" rtlCol="0">
            <a:spAutoFit/>
          </a:bodyPr>
          <a:lstStyle/>
          <a:p>
            <a:endParaRPr lang="en-US" dirty="0"/>
          </a:p>
        </p:txBody>
      </p:sp>
      <p:sp>
        <p:nvSpPr>
          <p:cNvPr id="9" name="Title 5"/>
          <p:cNvSpPr txBox="1">
            <a:spLocks/>
          </p:cNvSpPr>
          <p:nvPr/>
        </p:nvSpPr>
        <p:spPr>
          <a:xfrm>
            <a:off x="889000" y="1342496"/>
            <a:ext cx="10515600" cy="6170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p>
        </p:txBody>
      </p:sp>
    </p:spTree>
    <p:extLst>
      <p:ext uri="{BB962C8B-B14F-4D97-AF65-F5344CB8AC3E}">
        <p14:creationId xmlns:p14="http://schemas.microsoft.com/office/powerpoint/2010/main" val="27190291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818467" y="3818467"/>
            <a:ext cx="184731" cy="369332"/>
          </a:xfrm>
          <a:prstGeom prst="rect">
            <a:avLst/>
          </a:prstGeom>
          <a:noFill/>
        </p:spPr>
        <p:txBody>
          <a:bodyPr wrap="none" rtlCol="0">
            <a:spAutoFit/>
          </a:bodyPr>
          <a:lstStyle/>
          <a:p>
            <a:endParaRPr lang="en-US" dirty="0"/>
          </a:p>
        </p:txBody>
      </p:sp>
      <p:sp>
        <p:nvSpPr>
          <p:cNvPr id="9" name="Title 5"/>
          <p:cNvSpPr txBox="1">
            <a:spLocks/>
          </p:cNvSpPr>
          <p:nvPr/>
        </p:nvSpPr>
        <p:spPr>
          <a:xfrm>
            <a:off x="889000" y="1342496"/>
            <a:ext cx="10515600" cy="6170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p>
        </p:txBody>
      </p:sp>
      <p:pic>
        <p:nvPicPr>
          <p:cNvPr id="2" name="Picture 1"/>
          <p:cNvPicPr>
            <a:picLocks noChangeAspect="1"/>
          </p:cNvPicPr>
          <p:nvPr/>
        </p:nvPicPr>
        <p:blipFill>
          <a:blip r:embed="rId2"/>
          <a:stretch>
            <a:fillRect/>
          </a:stretch>
        </p:blipFill>
        <p:spPr>
          <a:xfrm>
            <a:off x="1480364" y="923545"/>
            <a:ext cx="8864357" cy="4491418"/>
          </a:xfrm>
          <a:prstGeom prst="rect">
            <a:avLst/>
          </a:prstGeom>
        </p:spPr>
      </p:pic>
    </p:spTree>
    <p:extLst>
      <p:ext uri="{BB962C8B-B14F-4D97-AF65-F5344CB8AC3E}">
        <p14:creationId xmlns:p14="http://schemas.microsoft.com/office/powerpoint/2010/main" val="36069810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Title 9"/>
              <p:cNvSpPr>
                <a:spLocks noGrp="1"/>
              </p:cNvSpPr>
              <p:nvPr>
                <p:ph type="title"/>
              </p:nvPr>
            </p:nvSpPr>
            <p:spPr>
              <a:xfrm>
                <a:off x="831850" y="719667"/>
                <a:ext cx="10515600" cy="5765799"/>
              </a:xfrm>
            </p:spPr>
            <p:txBody>
              <a:bodyPr anchor="t">
                <a:normAutofit/>
              </a:bodyPr>
              <a:lstStyle/>
              <a:p>
                <a:pPr/>
                <a:r>
                  <a:rPr lang="en-US" sz="2400" dirty="0"/>
                  <a:t>Find an equation of the tangent to the parabola </a:t>
                </a:r>
                <a14:m>
                  <m:oMath xmlns:m="http://schemas.openxmlformats.org/officeDocument/2006/math">
                    <m:r>
                      <a:rPr lang="en-US" sz="2400" b="0" i="1" smtClean="0">
                        <a:latin typeface="Cambria Math" panose="02040503050406030204" pitchFamily="18" charset="0"/>
                      </a:rPr>
                      <m:t>𝑦</m:t>
                    </m:r>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2</m:t>
                        </m:r>
                      </m:sup>
                    </m:sSup>
                  </m:oMath>
                </a14:m>
                <a:r>
                  <a:rPr lang="en-US" sz="2400" dirty="0"/>
                  <a:t> at the point </a:t>
                </a:r>
                <a14:m>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1,1</m:t>
                        </m:r>
                      </m:e>
                    </m:d>
                  </m:oMath>
                </a14:m>
                <a:br>
                  <a:rPr lang="en-US" sz="2400" b="0" dirty="0"/>
                </a:br>
                <a:r>
                  <a:rPr lang="en-US" sz="2400" b="0" dirty="0">
                    <a:solidFill>
                      <a:srgbClr val="0070C0"/>
                    </a:solidFill>
                  </a:rPr>
                  <a:t>solution</a:t>
                </a:r>
                <a:r>
                  <a:rPr lang="en-US" sz="2400" b="0" dirty="0"/>
                  <a:t> </a:t>
                </a:r>
                <a:br>
                  <a:rPr lang="en-US" sz="2400" b="0" dirty="0"/>
                </a:br>
                <a:r>
                  <a:rPr lang="en-US" sz="2400" dirty="0"/>
                  <a:t>first we have to find the slope (identify two point on the curve, one is P(</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1 </m:t>
                        </m:r>
                      </m:sub>
                    </m:sSub>
                    <m:r>
                      <a:rPr lang="en-US" sz="2400" b="0" i="1" smtClean="0">
                        <a:latin typeface="Cambria Math" panose="02040503050406030204" pitchFamily="18" charset="0"/>
                      </a:rPr>
                      <m:t>)</m:t>
                    </m:r>
                  </m:oMath>
                </a14:m>
                <a:r>
                  <a:rPr lang="en-US" sz="2400" dirty="0"/>
                  <a:t>the other is Q(</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2</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b="0" i="1" smtClean="0">
                            <a:latin typeface="Cambria Math" panose="02040503050406030204" pitchFamily="18" charset="0"/>
                          </a:rPr>
                          <m:t>2</m:t>
                        </m:r>
                        <m:r>
                          <a:rPr lang="en-US" sz="2400" i="1">
                            <a:latin typeface="Cambria Math" panose="02040503050406030204" pitchFamily="18" charset="0"/>
                          </a:rPr>
                          <m:t> </m:t>
                        </m:r>
                      </m:sub>
                    </m:sSub>
                    <m:r>
                      <a:rPr lang="en-US" sz="2400" b="0" i="1" smtClean="0">
                        <a:latin typeface="Cambria Math" panose="02040503050406030204" pitchFamily="18" charset="0"/>
                      </a:rPr>
                      <m:t>)</m:t>
                    </m:r>
                  </m:oMath>
                </a14:m>
                <a:r>
                  <a:rPr lang="en-US" sz="2400" dirty="0"/>
                  <a:t>, use the slope equation) = </a:t>
                </a:r>
                <a:br>
                  <a:rPr lang="en-US" sz="2400" dirty="0"/>
                </a:br>
                <a:br>
                  <a:rPr lang="en-US" sz="2400" dirty="0"/>
                </a:b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𝑃𝑄</m:t>
                          </m:r>
                        </m:sub>
                      </m:sSub>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 −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den>
                      </m:f>
                    </m:oMath>
                  </m:oMathPara>
                </a14:m>
                <a:br>
                  <a:rPr lang="en-US" sz="2400" dirty="0"/>
                </a:br>
                <a:r>
                  <a:rPr lang="en-US" sz="2400" dirty="0"/>
                  <a:t>Now let’s select another point from the curve Q(1.5,2.25) we have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𝑃𝑄</m:t>
                        </m:r>
                      </m:sub>
                    </m:sSub>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2.25 − 1</m:t>
                        </m:r>
                      </m:num>
                      <m:den>
                        <m:r>
                          <a:rPr lang="en-US" sz="2400" b="0" i="1" smtClean="0">
                            <a:latin typeface="Cambria Math" panose="02040503050406030204" pitchFamily="18" charset="0"/>
                          </a:rPr>
                          <m:t>1.5 −1</m:t>
                        </m:r>
                      </m:den>
                    </m:f>
                    <m:r>
                      <a:rPr lang="en-US" sz="2400" b="0" i="1" smtClean="0">
                        <a:latin typeface="Cambria Math" panose="02040503050406030204" pitchFamily="18" charset="0"/>
                      </a:rPr>
                      <m:t>=2.5</m:t>
                    </m:r>
                  </m:oMath>
                </a14:m>
                <a:br>
                  <a:rPr lang="en-US" sz="2400" dirty="0"/>
                </a:br>
                <a:endParaRPr lang="en-US" sz="2400" dirty="0"/>
              </a:p>
            </p:txBody>
          </p:sp>
        </mc:Choice>
        <mc:Fallback xmlns="">
          <p:sp>
            <p:nvSpPr>
              <p:cNvPr id="10" name="Title 9"/>
              <p:cNvSpPr>
                <a:spLocks noGrp="1" noRot="1" noChangeAspect="1" noMove="1" noResize="1" noEditPoints="1" noAdjustHandles="1" noChangeArrowheads="1" noChangeShapeType="1" noTextEdit="1"/>
              </p:cNvSpPr>
              <p:nvPr>
                <p:ph type="title"/>
              </p:nvPr>
            </p:nvSpPr>
            <p:spPr>
              <a:xfrm>
                <a:off x="831850" y="719667"/>
                <a:ext cx="10515600" cy="5765799"/>
              </a:xfrm>
              <a:blipFill>
                <a:blip r:embed="rId2"/>
                <a:stretch>
                  <a:fillRect l="-870" t="-1480"/>
                </a:stretch>
              </a:blipFill>
            </p:spPr>
            <p:txBody>
              <a:bodyPr/>
              <a:lstStyle/>
              <a:p>
                <a:r>
                  <a:rPr lang="en-US">
                    <a:noFill/>
                  </a:rPr>
                  <a:t> </a:t>
                </a:r>
              </a:p>
            </p:txBody>
          </p:sp>
        </mc:Fallback>
      </mc:AlternateContent>
      <p:sp>
        <p:nvSpPr>
          <p:cNvPr id="11" name="Text Placeholder 10"/>
          <p:cNvSpPr>
            <a:spLocks noGrp="1"/>
          </p:cNvSpPr>
          <p:nvPr>
            <p:ph type="body" idx="1"/>
          </p:nvPr>
        </p:nvSpPr>
        <p:spPr>
          <a:xfrm>
            <a:off x="831850" y="150814"/>
            <a:ext cx="10515600" cy="441853"/>
          </a:xfrm>
        </p:spPr>
        <p:txBody>
          <a:bodyPr>
            <a:normAutofit/>
          </a:bodyPr>
          <a:lstStyle/>
          <a:p>
            <a:r>
              <a:rPr lang="en-US" sz="2000" dirty="0">
                <a:solidFill>
                  <a:srgbClr val="0070C0"/>
                </a:solidFill>
              </a:rPr>
              <a:t>Example </a:t>
            </a:r>
          </a:p>
        </p:txBody>
      </p:sp>
      <p:sp>
        <p:nvSpPr>
          <p:cNvPr id="7" name="TextBox 6"/>
          <p:cNvSpPr txBox="1"/>
          <p:nvPr/>
        </p:nvSpPr>
        <p:spPr>
          <a:xfrm>
            <a:off x="3818467" y="3818467"/>
            <a:ext cx="184731" cy="369332"/>
          </a:xfrm>
          <a:prstGeom prst="rect">
            <a:avLst/>
          </a:prstGeom>
          <a:noFill/>
        </p:spPr>
        <p:txBody>
          <a:bodyPr wrap="none" rtlCol="0">
            <a:spAutoFit/>
          </a:bodyPr>
          <a:lstStyle/>
          <a:p>
            <a:endParaRPr lang="en-US" dirty="0"/>
          </a:p>
        </p:txBody>
      </p:sp>
      <p:sp>
        <p:nvSpPr>
          <p:cNvPr id="9" name="Title 5"/>
          <p:cNvSpPr txBox="1">
            <a:spLocks/>
          </p:cNvSpPr>
          <p:nvPr/>
        </p:nvSpPr>
        <p:spPr>
          <a:xfrm>
            <a:off x="889000" y="1342496"/>
            <a:ext cx="10515600" cy="6170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p>
        </p:txBody>
      </p:sp>
      <p:pic>
        <p:nvPicPr>
          <p:cNvPr id="2" name="Picture 1"/>
          <p:cNvPicPr>
            <a:picLocks noChangeAspect="1"/>
          </p:cNvPicPr>
          <p:nvPr/>
        </p:nvPicPr>
        <p:blipFill>
          <a:blip r:embed="rId3"/>
          <a:stretch>
            <a:fillRect/>
          </a:stretch>
        </p:blipFill>
        <p:spPr>
          <a:xfrm>
            <a:off x="8475853" y="3491315"/>
            <a:ext cx="2900172" cy="2460752"/>
          </a:xfrm>
          <a:prstGeom prst="rect">
            <a:avLst/>
          </a:prstGeom>
        </p:spPr>
      </p:pic>
    </p:spTree>
    <p:extLst>
      <p:ext uri="{BB962C8B-B14F-4D97-AF65-F5344CB8AC3E}">
        <p14:creationId xmlns:p14="http://schemas.microsoft.com/office/powerpoint/2010/main" val="29902660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Title 9"/>
              <p:cNvSpPr>
                <a:spLocks noGrp="1"/>
              </p:cNvSpPr>
              <p:nvPr>
                <p:ph type="title"/>
              </p:nvPr>
            </p:nvSpPr>
            <p:spPr>
              <a:xfrm>
                <a:off x="831850" y="719667"/>
                <a:ext cx="10515600" cy="5765799"/>
              </a:xfrm>
            </p:spPr>
            <p:txBody>
              <a:bodyPr anchor="t">
                <a:normAutofit/>
              </a:bodyPr>
              <a:lstStyle/>
              <a:p>
                <a:r>
                  <a:rPr lang="en-US" sz="2400" dirty="0"/>
                  <a:t>The Q closer is to P, the closer X is to 1 and, it appears from the tables, the closer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𝑃𝑄</m:t>
                        </m:r>
                      </m:sub>
                    </m:sSub>
                  </m:oMath>
                </a14:m>
                <a:r>
                  <a:rPr lang="en-US" sz="2400" dirty="0"/>
                  <a:t> is to 2.</a:t>
                </a:r>
                <a:br>
                  <a:rPr lang="en-US" sz="2400" dirty="0"/>
                </a:br>
                <a:br>
                  <a:rPr lang="en-US" sz="2400" dirty="0"/>
                </a:br>
                <a:r>
                  <a:rPr lang="en-US" sz="2400" dirty="0">
                    <a:solidFill>
                      <a:srgbClr val="C00000"/>
                    </a:solidFill>
                  </a:rPr>
                  <a:t>This suggests that the slope of the tangent line t should be </a:t>
                </a:r>
                <a14:m>
                  <m:oMath xmlns:m="http://schemas.openxmlformats.org/officeDocument/2006/math">
                    <m:r>
                      <a:rPr lang="en-US" sz="2400" b="0" i="1" smtClean="0">
                        <a:solidFill>
                          <a:srgbClr val="C00000"/>
                        </a:solidFill>
                        <a:latin typeface="Cambria Math" panose="02040503050406030204" pitchFamily="18" charset="0"/>
                      </a:rPr>
                      <m:t>𝑚</m:t>
                    </m:r>
                    <m:r>
                      <a:rPr lang="en-US" sz="2400" b="0" i="1" smtClean="0">
                        <a:solidFill>
                          <a:srgbClr val="C00000"/>
                        </a:solidFill>
                        <a:latin typeface="Cambria Math" panose="02040503050406030204" pitchFamily="18" charset="0"/>
                      </a:rPr>
                      <m:t>=2</m:t>
                    </m:r>
                  </m:oMath>
                </a14:m>
                <a:r>
                  <a:rPr lang="en-US" sz="2400" dirty="0">
                    <a:solidFill>
                      <a:srgbClr val="C00000"/>
                    </a:solidFill>
                  </a:rPr>
                  <a:t> .</a:t>
                </a:r>
                <a:br>
                  <a:rPr lang="en-US" sz="2400" dirty="0">
                    <a:solidFill>
                      <a:srgbClr val="C00000"/>
                    </a:solidFill>
                  </a:rPr>
                </a:br>
                <a:br>
                  <a:rPr lang="en-US" sz="2400" dirty="0"/>
                </a:br>
                <a:r>
                  <a:rPr lang="en-US" sz="2400" dirty="0"/>
                  <a:t>We say that the slope of the tangent line is the limit of the slopes of the secant lines,</a:t>
                </a:r>
                <a:br>
                  <a:rPr lang="en-US" sz="2400" dirty="0"/>
                </a:br>
                <a:r>
                  <a:rPr lang="en-US" sz="2400" dirty="0"/>
                  <a:t>and we express this symbolically by writing</a:t>
                </a:r>
              </a:p>
            </p:txBody>
          </p:sp>
        </mc:Choice>
        <mc:Fallback xmlns="">
          <p:sp>
            <p:nvSpPr>
              <p:cNvPr id="10" name="Title 9"/>
              <p:cNvSpPr>
                <a:spLocks noGrp="1" noRot="1" noChangeAspect="1" noMove="1" noResize="1" noEditPoints="1" noAdjustHandles="1" noChangeArrowheads="1" noChangeShapeType="1" noTextEdit="1"/>
              </p:cNvSpPr>
              <p:nvPr>
                <p:ph type="title"/>
              </p:nvPr>
            </p:nvSpPr>
            <p:spPr>
              <a:xfrm>
                <a:off x="831850" y="719667"/>
                <a:ext cx="10515600" cy="5765799"/>
              </a:xfrm>
              <a:blipFill>
                <a:blip r:embed="rId2"/>
                <a:stretch>
                  <a:fillRect l="-870" t="-1480" r="-464"/>
                </a:stretch>
              </a:blipFill>
            </p:spPr>
            <p:txBody>
              <a:bodyPr/>
              <a:lstStyle/>
              <a:p>
                <a:r>
                  <a:rPr lang="en-US">
                    <a:noFill/>
                  </a:rPr>
                  <a:t> </a:t>
                </a:r>
              </a:p>
            </p:txBody>
          </p:sp>
        </mc:Fallback>
      </mc:AlternateContent>
      <p:sp>
        <p:nvSpPr>
          <p:cNvPr id="11" name="Text Placeholder 10"/>
          <p:cNvSpPr>
            <a:spLocks noGrp="1"/>
          </p:cNvSpPr>
          <p:nvPr>
            <p:ph type="body" idx="1"/>
          </p:nvPr>
        </p:nvSpPr>
        <p:spPr>
          <a:xfrm>
            <a:off x="831850" y="150814"/>
            <a:ext cx="10515600" cy="441853"/>
          </a:xfrm>
        </p:spPr>
        <p:txBody>
          <a:bodyPr>
            <a:normAutofit/>
          </a:bodyPr>
          <a:lstStyle/>
          <a:p>
            <a:endParaRPr lang="en-US" sz="2000" dirty="0">
              <a:solidFill>
                <a:srgbClr val="0070C0"/>
              </a:solidFill>
            </a:endParaRPr>
          </a:p>
        </p:txBody>
      </p:sp>
      <p:sp>
        <p:nvSpPr>
          <p:cNvPr id="7" name="TextBox 6"/>
          <p:cNvSpPr txBox="1"/>
          <p:nvPr/>
        </p:nvSpPr>
        <p:spPr>
          <a:xfrm>
            <a:off x="3818467" y="3818467"/>
            <a:ext cx="184731" cy="369332"/>
          </a:xfrm>
          <a:prstGeom prst="rect">
            <a:avLst/>
          </a:prstGeom>
          <a:noFill/>
        </p:spPr>
        <p:txBody>
          <a:bodyPr wrap="none" rtlCol="0">
            <a:spAutoFit/>
          </a:bodyPr>
          <a:lstStyle/>
          <a:p>
            <a:endParaRPr lang="en-US" dirty="0"/>
          </a:p>
        </p:txBody>
      </p:sp>
      <p:sp>
        <p:nvSpPr>
          <p:cNvPr id="9" name="Title 5"/>
          <p:cNvSpPr txBox="1">
            <a:spLocks/>
          </p:cNvSpPr>
          <p:nvPr/>
        </p:nvSpPr>
        <p:spPr>
          <a:xfrm>
            <a:off x="889000" y="1342496"/>
            <a:ext cx="10515600" cy="6170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p>
        </p:txBody>
      </p:sp>
      <p:pic>
        <p:nvPicPr>
          <p:cNvPr id="2" name="Picture 1"/>
          <p:cNvPicPr>
            <a:picLocks noChangeAspect="1"/>
          </p:cNvPicPr>
          <p:nvPr/>
        </p:nvPicPr>
        <p:blipFill>
          <a:blip r:embed="rId3"/>
          <a:stretch>
            <a:fillRect/>
          </a:stretch>
        </p:blipFill>
        <p:spPr>
          <a:xfrm>
            <a:off x="1936622" y="4003133"/>
            <a:ext cx="5064633" cy="723519"/>
          </a:xfrm>
          <a:prstGeom prst="rect">
            <a:avLst/>
          </a:prstGeom>
        </p:spPr>
      </p:pic>
      <p:pic>
        <p:nvPicPr>
          <p:cNvPr id="3" name="Picture 2"/>
          <p:cNvPicPr>
            <a:picLocks noChangeAspect="1"/>
          </p:cNvPicPr>
          <p:nvPr/>
        </p:nvPicPr>
        <p:blipFill>
          <a:blip r:embed="rId4"/>
          <a:stretch>
            <a:fillRect/>
          </a:stretch>
        </p:blipFill>
        <p:spPr>
          <a:xfrm>
            <a:off x="8987667" y="3029347"/>
            <a:ext cx="1685714" cy="3304762"/>
          </a:xfrm>
          <a:prstGeom prst="rect">
            <a:avLst/>
          </a:prstGeom>
        </p:spPr>
      </p:pic>
    </p:spTree>
    <p:extLst>
      <p:ext uri="{BB962C8B-B14F-4D97-AF65-F5344CB8AC3E}">
        <p14:creationId xmlns:p14="http://schemas.microsoft.com/office/powerpoint/2010/main" val="9558894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20368" y="150030"/>
            <a:ext cx="8947354" cy="4167785"/>
          </a:xfrm>
          <a:prstGeom prst="rect">
            <a:avLst/>
          </a:prstGeom>
        </p:spPr>
      </p:pic>
      <p:sp>
        <p:nvSpPr>
          <p:cNvPr id="7" name="TextBox 6"/>
          <p:cNvSpPr txBox="1"/>
          <p:nvPr/>
        </p:nvSpPr>
        <p:spPr>
          <a:xfrm>
            <a:off x="3818467" y="3818467"/>
            <a:ext cx="184731" cy="369332"/>
          </a:xfrm>
          <a:prstGeom prst="rect">
            <a:avLst/>
          </a:prstGeom>
          <a:noFill/>
        </p:spPr>
        <p:txBody>
          <a:bodyPr wrap="none" rtlCol="0">
            <a:spAutoFit/>
          </a:bodyPr>
          <a:lstStyle/>
          <a:p>
            <a:endParaRPr lang="en-US" dirty="0"/>
          </a:p>
        </p:txBody>
      </p:sp>
      <p:sp>
        <p:nvSpPr>
          <p:cNvPr id="9" name="Title 5"/>
          <p:cNvSpPr txBox="1">
            <a:spLocks/>
          </p:cNvSpPr>
          <p:nvPr/>
        </p:nvSpPr>
        <p:spPr>
          <a:xfrm>
            <a:off x="889000" y="1342496"/>
            <a:ext cx="10515600" cy="6170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p>
        </p:txBody>
      </p:sp>
      <p:pic>
        <p:nvPicPr>
          <p:cNvPr id="3" name="Picture 2"/>
          <p:cNvPicPr>
            <a:picLocks noChangeAspect="1"/>
          </p:cNvPicPr>
          <p:nvPr/>
        </p:nvPicPr>
        <p:blipFill>
          <a:blip r:embed="rId3"/>
          <a:stretch>
            <a:fillRect/>
          </a:stretch>
        </p:blipFill>
        <p:spPr>
          <a:xfrm>
            <a:off x="217339" y="1143556"/>
            <a:ext cx="2704762" cy="3133333"/>
          </a:xfrm>
          <a:prstGeom prst="rect">
            <a:avLst/>
          </a:prstGeom>
        </p:spPr>
      </p:pic>
      <mc:AlternateContent xmlns:mc="http://schemas.openxmlformats.org/markup-compatibility/2006" xmlns:a14="http://schemas.microsoft.com/office/drawing/2010/main">
        <mc:Choice Requires="a14">
          <p:sp>
            <p:nvSpPr>
              <p:cNvPr id="4" name="Rectangle 3"/>
              <p:cNvSpPr/>
              <p:nvPr/>
            </p:nvSpPr>
            <p:spPr>
              <a:xfrm>
                <a:off x="414528" y="4554044"/>
                <a:ext cx="11317224" cy="1843453"/>
              </a:xfrm>
              <a:prstGeom prst="rect">
                <a:avLst/>
              </a:prstGeom>
            </p:spPr>
            <p:txBody>
              <a:bodyPr wrap="square">
                <a:spAutoFit/>
              </a:bodyPr>
              <a:lstStyle/>
              <a:p>
                <a:r>
                  <a:rPr lang="en-US" dirty="0"/>
                  <a:t>From the table and the graph of (a parabola) shown in Figure 1 we see that when x is close to 2 (on either side of 2), f(x) is close to 4. </a:t>
                </a:r>
              </a:p>
              <a:p>
                <a:r>
                  <a:rPr lang="en-US" dirty="0"/>
                  <a:t>We express this by saying “the limit of the function </a:t>
                </a:r>
                <a14:m>
                  <m:oMath xmlns:m="http://schemas.openxmlformats.org/officeDocument/2006/math">
                    <m:r>
                      <m:rPr>
                        <m:sty m:val="p"/>
                      </m:rPr>
                      <a:rPr lang="en-US" b="0" i="0" smtClean="0">
                        <a:latin typeface="Cambria Math" panose="02040503050406030204" pitchFamily="18" charset="0"/>
                      </a:rPr>
                      <m:t>f</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x</m:t>
                        </m:r>
                      </m:e>
                    </m:d>
                    <m:r>
                      <a:rPr lang="en-US" b="0" i="0" smtClean="0">
                        <a:latin typeface="Cambria Math" panose="02040503050406030204" pitchFamily="18" charset="0"/>
                      </a:rPr>
                      <m:t>= </m:t>
                    </m:r>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+2</m:t>
                    </m:r>
                  </m:oMath>
                </a14:m>
                <a:r>
                  <a:rPr lang="en-US" dirty="0"/>
                  <a:t> as approaches 2 is equal to 4.” The notation for this is</a:t>
                </a:r>
              </a:p>
              <a:p>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i="0" smtClean="0">
                                  <a:latin typeface="Cambria Math" panose="02040503050406030204" pitchFamily="18" charset="0"/>
                                </a:rPr>
                                <m:t>lim</m:t>
                              </m:r>
                            </m:e>
                            <m:lim>
                              <m:r>
                                <a:rPr lang="en-US" b="0" i="1" smtClean="0">
                                  <a:latin typeface="Cambria Math" panose="02040503050406030204" pitchFamily="18" charset="0"/>
                                </a:rPr>
                                <m:t>𝑥</m:t>
                              </m:r>
                              <m:r>
                                <a:rPr lang="en-US" i="1" smtClean="0">
                                  <a:latin typeface="Cambria Math" panose="02040503050406030204" pitchFamily="18" charset="0"/>
                                </a:rPr>
                                <m:t>→</m:t>
                              </m:r>
                              <m:r>
                                <a:rPr lang="en-US" b="0" i="1" smtClean="0">
                                  <a:latin typeface="Cambria Math" panose="02040503050406030204" pitchFamily="18" charset="0"/>
                                </a:rPr>
                                <m:t>2</m:t>
                              </m:r>
                            </m:lim>
                          </m:limLow>
                          <m:r>
                            <a:rPr lang="en-US" b="0" i="1" smtClean="0">
                              <a:latin typeface="Cambria Math" panose="02040503050406030204" pitchFamily="18" charset="0"/>
                            </a:rPr>
                            <m:t>=</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+2</m:t>
                              </m:r>
                            </m:e>
                          </m:d>
                          <m:r>
                            <a:rPr lang="en-US" b="0" i="1" smtClean="0">
                              <a:latin typeface="Cambria Math" panose="02040503050406030204" pitchFamily="18" charset="0"/>
                            </a:rPr>
                            <m:t>=</m:t>
                          </m:r>
                        </m:fName>
                        <m:e>
                          <m:r>
                            <a:rPr lang="en-US" b="0" i="1" smtClean="0">
                              <a:latin typeface="Cambria Math" panose="02040503050406030204" pitchFamily="18" charset="0"/>
                            </a:rPr>
                            <m:t>4</m:t>
                          </m:r>
                        </m:e>
                      </m:func>
                    </m:oMath>
                  </m:oMathPara>
                </a14:m>
                <a:endParaRPr lang="en-US" dirty="0"/>
              </a:p>
              <a:p>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414528" y="4554044"/>
                <a:ext cx="11317224" cy="1843453"/>
              </a:xfrm>
              <a:prstGeom prst="rect">
                <a:avLst/>
              </a:prstGeom>
              <a:blipFill>
                <a:blip r:embed="rId4"/>
                <a:stretch>
                  <a:fillRect l="-431" t="-1656" r="-700"/>
                </a:stretch>
              </a:blipFill>
            </p:spPr>
            <p:txBody>
              <a:bodyPr/>
              <a:lstStyle/>
              <a:p>
                <a:r>
                  <a:rPr lang="en-US">
                    <a:noFill/>
                  </a:rPr>
                  <a:t> </a:t>
                </a:r>
              </a:p>
            </p:txBody>
          </p:sp>
        </mc:Fallback>
      </mc:AlternateContent>
    </p:spTree>
    <p:extLst>
      <p:ext uri="{BB962C8B-B14F-4D97-AF65-F5344CB8AC3E}">
        <p14:creationId xmlns:p14="http://schemas.microsoft.com/office/powerpoint/2010/main" val="39866178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98814" y="960120"/>
            <a:ext cx="9581672" cy="3511296"/>
          </a:xfrm>
          <a:prstGeom prst="rect">
            <a:avLst/>
          </a:prstGeom>
        </p:spPr>
      </p:pic>
      <p:sp>
        <p:nvSpPr>
          <p:cNvPr id="11" name="Text Placeholder 10"/>
          <p:cNvSpPr>
            <a:spLocks noGrp="1"/>
          </p:cNvSpPr>
          <p:nvPr>
            <p:ph type="body" idx="1"/>
          </p:nvPr>
        </p:nvSpPr>
        <p:spPr>
          <a:xfrm>
            <a:off x="831850" y="150814"/>
            <a:ext cx="10515600" cy="441853"/>
          </a:xfrm>
        </p:spPr>
        <p:txBody>
          <a:bodyPr>
            <a:normAutofit/>
          </a:bodyPr>
          <a:lstStyle/>
          <a:p>
            <a:r>
              <a:rPr lang="en-US" sz="2000" dirty="0">
                <a:solidFill>
                  <a:srgbClr val="0070C0"/>
                </a:solidFill>
              </a:rPr>
              <a:t>In general, we use the following notation.</a:t>
            </a:r>
          </a:p>
        </p:txBody>
      </p:sp>
      <p:sp>
        <p:nvSpPr>
          <p:cNvPr id="7" name="TextBox 6"/>
          <p:cNvSpPr txBox="1"/>
          <p:nvPr/>
        </p:nvSpPr>
        <p:spPr>
          <a:xfrm>
            <a:off x="3818467" y="3818467"/>
            <a:ext cx="184731" cy="369332"/>
          </a:xfrm>
          <a:prstGeom prst="rect">
            <a:avLst/>
          </a:prstGeom>
          <a:noFill/>
        </p:spPr>
        <p:txBody>
          <a:bodyPr wrap="none" rtlCol="0">
            <a:spAutoFit/>
          </a:bodyPr>
          <a:lstStyle/>
          <a:p>
            <a:endParaRPr lang="en-US" dirty="0"/>
          </a:p>
        </p:txBody>
      </p:sp>
      <p:sp>
        <p:nvSpPr>
          <p:cNvPr id="9" name="Title 5"/>
          <p:cNvSpPr txBox="1">
            <a:spLocks/>
          </p:cNvSpPr>
          <p:nvPr/>
        </p:nvSpPr>
        <p:spPr>
          <a:xfrm>
            <a:off x="889000" y="1342496"/>
            <a:ext cx="10515600" cy="6170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p>
        </p:txBody>
      </p:sp>
    </p:spTree>
    <p:extLst>
      <p:ext uri="{BB962C8B-B14F-4D97-AF65-F5344CB8AC3E}">
        <p14:creationId xmlns:p14="http://schemas.microsoft.com/office/powerpoint/2010/main" val="28682649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Title 9"/>
              <p:cNvSpPr>
                <a:spLocks noGrp="1"/>
              </p:cNvSpPr>
              <p:nvPr>
                <p:ph type="title"/>
              </p:nvPr>
            </p:nvSpPr>
            <p:spPr>
              <a:xfrm>
                <a:off x="831850" y="719667"/>
                <a:ext cx="10515600" cy="5765799"/>
              </a:xfrm>
            </p:spPr>
            <p:txBody>
              <a:bodyPr anchor="t">
                <a:normAutofit/>
              </a:bodyPr>
              <a:lstStyle/>
              <a:p>
                <a:pPr/>
                <a:r>
                  <a:rPr lang="en-US" sz="2400" dirty="0"/>
                  <a:t>Guess the value of </a:t>
                </a:r>
                <a:br>
                  <a:rPr lang="en-US" sz="2400" dirty="0"/>
                </a:br>
                <a14:m>
                  <m:oMathPara xmlns:m="http://schemas.openxmlformats.org/officeDocument/2006/math">
                    <m:oMathParaPr>
                      <m:jc m:val="centerGroup"/>
                    </m:oMathParaPr>
                    <m:oMath xmlns:m="http://schemas.openxmlformats.org/officeDocument/2006/math">
                      <m:func>
                        <m:funcPr>
                          <m:ctrlPr>
                            <a:rPr lang="en-US" sz="2400" i="1" smtClean="0">
                              <a:latin typeface="Cambria Math" panose="02040503050406030204" pitchFamily="18" charset="0"/>
                            </a:rPr>
                          </m:ctrlPr>
                        </m:funcPr>
                        <m:fName>
                          <m:limLow>
                            <m:limLowPr>
                              <m:ctrlPr>
                                <a:rPr lang="en-US" sz="2400" i="1" smtClean="0">
                                  <a:latin typeface="Cambria Math" panose="02040503050406030204" pitchFamily="18" charset="0"/>
                                </a:rPr>
                              </m:ctrlPr>
                            </m:limLowPr>
                            <m:e>
                              <m:r>
                                <m:rPr>
                                  <m:sty m:val="p"/>
                                </m:rPr>
                                <a:rPr lang="en-US" sz="2400" i="0" smtClean="0">
                                  <a:latin typeface="Cambria Math" panose="02040503050406030204" pitchFamily="18" charset="0"/>
                                </a:rPr>
                                <m:t>lim</m:t>
                              </m:r>
                            </m:e>
                            <m:lim>
                              <m:r>
                                <a:rPr lang="en-US" sz="2400" b="0" i="1" smtClean="0">
                                  <a:latin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→0</m:t>
                              </m:r>
                            </m:lim>
                          </m:limLow>
                        </m:fName>
                        <m:e>
                          <m:r>
                            <a:rPr lang="en-US" sz="2400" b="0" i="1" smtClean="0">
                              <a:latin typeface="Cambria Math" panose="02040503050406030204" pitchFamily="18" charset="0"/>
                              <a:ea typeface="Cambria Math" panose="02040503050406030204" pitchFamily="18" charset="0"/>
                            </a:rPr>
                            <m:t> </m:t>
                          </m:r>
                          <m:f>
                            <m:fPr>
                              <m:ctrlPr>
                                <a:rPr lang="en-US" sz="2400" i="1" smtClean="0">
                                  <a:latin typeface="Cambria Math" panose="02040503050406030204" pitchFamily="18" charset="0"/>
                                </a:rPr>
                              </m:ctrlPr>
                            </m:fPr>
                            <m:num>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sin</m:t>
                                  </m:r>
                                </m:fName>
                                <m:e>
                                  <m:r>
                                    <a:rPr lang="en-US" sz="2400" b="0" i="1" smtClean="0">
                                      <a:latin typeface="Cambria Math" panose="02040503050406030204" pitchFamily="18" charset="0"/>
                                    </a:rPr>
                                    <m:t>𝑥</m:t>
                                  </m:r>
                                  <m:r>
                                    <a:rPr lang="en-US" sz="2400" b="0" i="1" smtClean="0">
                                      <a:latin typeface="Cambria Math" panose="02040503050406030204" pitchFamily="18" charset="0"/>
                                    </a:rPr>
                                    <m:t> </m:t>
                                  </m:r>
                                </m:e>
                              </m:func>
                            </m:num>
                            <m:den>
                              <m:r>
                                <a:rPr lang="en-US" sz="2400" b="0" i="1" smtClean="0">
                                  <a:latin typeface="Cambria Math" panose="02040503050406030204" pitchFamily="18" charset="0"/>
                                </a:rPr>
                                <m:t>𝑥</m:t>
                              </m:r>
                            </m:den>
                          </m:f>
                        </m:e>
                      </m:func>
                    </m:oMath>
                  </m:oMathPara>
                </a14:m>
                <a:br>
                  <a:rPr lang="en-US" sz="2400" dirty="0"/>
                </a:br>
                <a:br>
                  <a:rPr lang="en-US" sz="2400" dirty="0"/>
                </a:br>
                <a:endParaRPr lang="en-US" sz="2400" dirty="0"/>
              </a:p>
            </p:txBody>
          </p:sp>
        </mc:Choice>
        <mc:Fallback xmlns="">
          <p:sp>
            <p:nvSpPr>
              <p:cNvPr id="10" name="Title 9"/>
              <p:cNvSpPr>
                <a:spLocks noGrp="1" noRot="1" noChangeAspect="1" noMove="1" noResize="1" noEditPoints="1" noAdjustHandles="1" noChangeArrowheads="1" noChangeShapeType="1" noTextEdit="1"/>
              </p:cNvSpPr>
              <p:nvPr>
                <p:ph type="title"/>
              </p:nvPr>
            </p:nvSpPr>
            <p:spPr>
              <a:xfrm>
                <a:off x="831850" y="719667"/>
                <a:ext cx="10515600" cy="5765799"/>
              </a:xfrm>
              <a:blipFill>
                <a:blip r:embed="rId2"/>
                <a:stretch>
                  <a:fillRect l="-870" t="-1480"/>
                </a:stretch>
              </a:blipFill>
            </p:spPr>
            <p:txBody>
              <a:bodyPr/>
              <a:lstStyle/>
              <a:p>
                <a:r>
                  <a:rPr lang="en-US">
                    <a:noFill/>
                  </a:rPr>
                  <a:t> </a:t>
                </a:r>
              </a:p>
            </p:txBody>
          </p:sp>
        </mc:Fallback>
      </mc:AlternateContent>
      <p:sp>
        <p:nvSpPr>
          <p:cNvPr id="11" name="Text Placeholder 10"/>
          <p:cNvSpPr>
            <a:spLocks noGrp="1"/>
          </p:cNvSpPr>
          <p:nvPr>
            <p:ph type="body" idx="1"/>
          </p:nvPr>
        </p:nvSpPr>
        <p:spPr>
          <a:xfrm>
            <a:off x="831850" y="150814"/>
            <a:ext cx="10515600" cy="441853"/>
          </a:xfrm>
        </p:spPr>
        <p:txBody>
          <a:bodyPr>
            <a:normAutofit/>
          </a:bodyPr>
          <a:lstStyle/>
          <a:p>
            <a:r>
              <a:rPr lang="en-US" sz="2000" dirty="0">
                <a:solidFill>
                  <a:srgbClr val="0070C0"/>
                </a:solidFill>
              </a:rPr>
              <a:t>Exercise 		</a:t>
            </a:r>
          </a:p>
        </p:txBody>
      </p:sp>
      <p:sp>
        <p:nvSpPr>
          <p:cNvPr id="7" name="TextBox 6"/>
          <p:cNvSpPr txBox="1"/>
          <p:nvPr/>
        </p:nvSpPr>
        <p:spPr>
          <a:xfrm>
            <a:off x="3818467" y="3818467"/>
            <a:ext cx="184731" cy="369332"/>
          </a:xfrm>
          <a:prstGeom prst="rect">
            <a:avLst/>
          </a:prstGeom>
          <a:noFill/>
        </p:spPr>
        <p:txBody>
          <a:bodyPr wrap="none" rtlCol="0">
            <a:spAutoFit/>
          </a:bodyPr>
          <a:lstStyle/>
          <a:p>
            <a:endParaRPr lang="en-US" dirty="0"/>
          </a:p>
        </p:txBody>
      </p:sp>
      <p:sp>
        <p:nvSpPr>
          <p:cNvPr id="9" name="Title 5"/>
          <p:cNvSpPr txBox="1">
            <a:spLocks/>
          </p:cNvSpPr>
          <p:nvPr/>
        </p:nvSpPr>
        <p:spPr>
          <a:xfrm>
            <a:off x="889000" y="1342496"/>
            <a:ext cx="10515600" cy="6170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p>
        </p:txBody>
      </p:sp>
    </p:spTree>
    <p:extLst>
      <p:ext uri="{BB962C8B-B14F-4D97-AF65-F5344CB8AC3E}">
        <p14:creationId xmlns:p14="http://schemas.microsoft.com/office/powerpoint/2010/main" val="1253644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Content Placeholder 6">
            <a:extLst>
              <a:ext uri="{FF2B5EF4-FFF2-40B4-BE49-F238E27FC236}">
                <a16:creationId xmlns:a16="http://schemas.microsoft.com/office/drawing/2014/main" id="{F1A6D4FA-5200-403E-892D-FA07BA0B0977}"/>
              </a:ext>
            </a:extLst>
          </p:cNvPr>
          <p:cNvPicPr>
            <a:picLocks noGrp="1" noChangeAspect="1"/>
          </p:cNvPicPr>
          <p:nvPr>
            <p:ph idx="1"/>
          </p:nvPr>
        </p:nvPicPr>
        <p:blipFill>
          <a:blip r:embed="rId2"/>
          <a:stretch>
            <a:fillRect/>
          </a:stretch>
        </p:blipFill>
        <p:spPr>
          <a:xfrm>
            <a:off x="3156123" y="643466"/>
            <a:ext cx="5879753" cy="5571067"/>
          </a:xfrm>
          <a:prstGeom prst="rect">
            <a:avLst/>
          </a:prstGeom>
        </p:spPr>
      </p:pic>
    </p:spTree>
    <p:extLst>
      <p:ext uri="{BB962C8B-B14F-4D97-AF65-F5344CB8AC3E}">
        <p14:creationId xmlns:p14="http://schemas.microsoft.com/office/powerpoint/2010/main" val="4650181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99174" y="1069848"/>
            <a:ext cx="11580952" cy="4904762"/>
          </a:xfrm>
          <a:prstGeom prst="rect">
            <a:avLst/>
          </a:prstGeom>
        </p:spPr>
      </p:pic>
      <p:sp>
        <p:nvSpPr>
          <p:cNvPr id="11" name="Text Placeholder 10"/>
          <p:cNvSpPr>
            <a:spLocks noGrp="1"/>
          </p:cNvSpPr>
          <p:nvPr>
            <p:ph type="body" idx="1"/>
          </p:nvPr>
        </p:nvSpPr>
        <p:spPr>
          <a:xfrm>
            <a:off x="831850" y="150814"/>
            <a:ext cx="10515600" cy="441853"/>
          </a:xfrm>
        </p:spPr>
        <p:txBody>
          <a:bodyPr>
            <a:normAutofit/>
          </a:bodyPr>
          <a:lstStyle/>
          <a:p>
            <a:r>
              <a:rPr lang="en-US" sz="2000" dirty="0">
                <a:solidFill>
                  <a:srgbClr val="0070C0"/>
                </a:solidFill>
              </a:rPr>
              <a:t>Solution </a:t>
            </a:r>
          </a:p>
        </p:txBody>
      </p:sp>
      <p:sp>
        <p:nvSpPr>
          <p:cNvPr id="7" name="TextBox 6"/>
          <p:cNvSpPr txBox="1"/>
          <p:nvPr/>
        </p:nvSpPr>
        <p:spPr>
          <a:xfrm>
            <a:off x="3818467" y="3818467"/>
            <a:ext cx="184731" cy="369332"/>
          </a:xfrm>
          <a:prstGeom prst="rect">
            <a:avLst/>
          </a:prstGeom>
          <a:noFill/>
        </p:spPr>
        <p:txBody>
          <a:bodyPr wrap="none" rtlCol="0">
            <a:spAutoFit/>
          </a:bodyPr>
          <a:lstStyle/>
          <a:p>
            <a:endParaRPr lang="en-US" dirty="0"/>
          </a:p>
        </p:txBody>
      </p:sp>
      <p:sp>
        <p:nvSpPr>
          <p:cNvPr id="9" name="Title 5"/>
          <p:cNvSpPr txBox="1">
            <a:spLocks/>
          </p:cNvSpPr>
          <p:nvPr/>
        </p:nvSpPr>
        <p:spPr>
          <a:xfrm>
            <a:off x="889000" y="1342496"/>
            <a:ext cx="10515600" cy="6170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p>
        </p:txBody>
      </p:sp>
    </p:spTree>
    <p:extLst>
      <p:ext uri="{BB962C8B-B14F-4D97-AF65-F5344CB8AC3E}">
        <p14:creationId xmlns:p14="http://schemas.microsoft.com/office/powerpoint/2010/main" val="39389485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Title 9"/>
              <p:cNvSpPr>
                <a:spLocks noGrp="1"/>
              </p:cNvSpPr>
              <p:nvPr>
                <p:ph type="title"/>
              </p:nvPr>
            </p:nvSpPr>
            <p:spPr>
              <a:xfrm>
                <a:off x="831850" y="719667"/>
                <a:ext cx="10515600" cy="5765799"/>
              </a:xfrm>
            </p:spPr>
            <p:txBody>
              <a:bodyPr anchor="t">
                <a:normAutofit fontScale="90000"/>
              </a:bodyPr>
              <a:lstStyle/>
              <a:p>
                <a:r>
                  <a:rPr lang="en-US" sz="2400" dirty="0"/>
                  <a:t>The Heaviside function </a:t>
                </a:r>
                <a:r>
                  <a:rPr lang="en-US" sz="2400" i="1" dirty="0"/>
                  <a:t>H</a:t>
                </a:r>
                <a:r>
                  <a:rPr lang="en-US" sz="2400" dirty="0"/>
                  <a:t> is defined by</a:t>
                </a:r>
                <a:br>
                  <a:rPr lang="en-US" sz="2400" dirty="0"/>
                </a:br>
                <a:br>
                  <a:rPr lang="en-US" sz="2400" dirty="0"/>
                </a:br>
                <a:br>
                  <a:rPr lang="en-US" sz="2400" dirty="0"/>
                </a:br>
                <a:br>
                  <a:rPr lang="en-US" sz="2400" dirty="0"/>
                </a:br>
                <a:br>
                  <a:rPr lang="en-US" sz="2400" dirty="0"/>
                </a:br>
                <a:r>
                  <a:rPr lang="en-US" sz="2400" dirty="0"/>
                  <a:t> </a:t>
                </a:r>
                <a:br>
                  <a:rPr lang="en-US" sz="2400" dirty="0"/>
                </a:br>
                <a:br>
                  <a:rPr lang="en-US" sz="2400" dirty="0"/>
                </a:br>
                <a:br>
                  <a:rPr lang="en-US" sz="2400" dirty="0"/>
                </a:br>
                <a:br>
                  <a:rPr lang="en-US" sz="2400" dirty="0"/>
                </a:br>
                <a:br>
                  <a:rPr lang="en-US" sz="2400" dirty="0"/>
                </a:br>
                <a:br>
                  <a:rPr lang="en-US" sz="2400" dirty="0"/>
                </a:br>
                <a:r>
                  <a:rPr lang="en-US" sz="2400" dirty="0"/>
                  <a:t>[This function is named after the electrical engineer Oliver Heaviside (1850–1925) and can be used to describe an electric current that is switched on at time t = 0.] Its graph is shown in Figure 8.</a:t>
                </a:r>
                <a:br>
                  <a:rPr lang="en-US" sz="2400" dirty="0"/>
                </a:br>
                <a:r>
                  <a:rPr lang="en-US" sz="2400" dirty="0"/>
                  <a:t>As approaches 0 from the left, H(t) approaches 0. As t approaches 0 from the right, H(t) approaches 1. There is no single number that H(t) approaches as approaches 0.</a:t>
                </a:r>
                <a:br>
                  <a:rPr lang="en-US" sz="2400" dirty="0"/>
                </a:br>
                <a:r>
                  <a:rPr lang="en-US" sz="2400" dirty="0"/>
                  <a:t>Therefore </a:t>
                </a:r>
                <a14:m>
                  <m:oMath xmlns:m="http://schemas.openxmlformats.org/officeDocument/2006/math">
                    <m:func>
                      <m:funcPr>
                        <m:ctrlPr>
                          <a:rPr lang="en-US" sz="2400" i="1" smtClean="0">
                            <a:latin typeface="Cambria Math" panose="02040503050406030204" pitchFamily="18" charset="0"/>
                          </a:rPr>
                        </m:ctrlPr>
                      </m:funcPr>
                      <m:fName>
                        <m:limLow>
                          <m:limLowPr>
                            <m:ctrlPr>
                              <a:rPr lang="en-US" sz="2400" i="1" smtClean="0">
                                <a:latin typeface="Cambria Math" panose="02040503050406030204" pitchFamily="18" charset="0"/>
                              </a:rPr>
                            </m:ctrlPr>
                          </m:limLowPr>
                          <m:e>
                            <m:r>
                              <m:rPr>
                                <m:sty m:val="p"/>
                              </m:rPr>
                              <a:rPr lang="en-US" sz="2400" i="0" smtClean="0">
                                <a:latin typeface="Cambria Math" panose="02040503050406030204" pitchFamily="18" charset="0"/>
                              </a:rPr>
                              <m:t>lim</m:t>
                            </m:r>
                          </m:e>
                          <m:lim>
                            <m:r>
                              <a:rPr lang="en-US" sz="2400" b="0" i="1" smtClean="0">
                                <a:latin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→0</m:t>
                            </m:r>
                          </m:lim>
                        </m:limLow>
                      </m:fName>
                      <m:e>
                        <m:r>
                          <a:rPr lang="en-US" sz="2400" b="0" i="1" smtClean="0">
                            <a:latin typeface="Cambria Math" panose="02040503050406030204" pitchFamily="18" charset="0"/>
                          </a:rPr>
                          <m:t>𝐻</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e>
                    </m:func>
                  </m:oMath>
                </a14:m>
                <a:r>
                  <a:rPr lang="en-US" sz="2400" dirty="0"/>
                  <a:t> does not exist.</a:t>
                </a:r>
              </a:p>
            </p:txBody>
          </p:sp>
        </mc:Choice>
        <mc:Fallback xmlns="">
          <p:sp>
            <p:nvSpPr>
              <p:cNvPr id="10" name="Title 9"/>
              <p:cNvSpPr>
                <a:spLocks noGrp="1" noRot="1" noChangeAspect="1" noMove="1" noResize="1" noEditPoints="1" noAdjustHandles="1" noChangeArrowheads="1" noChangeShapeType="1" noTextEdit="1"/>
              </p:cNvSpPr>
              <p:nvPr>
                <p:ph type="title"/>
              </p:nvPr>
            </p:nvSpPr>
            <p:spPr>
              <a:xfrm>
                <a:off x="831850" y="719667"/>
                <a:ext cx="10515600" cy="5765799"/>
              </a:xfrm>
              <a:blipFill>
                <a:blip r:embed="rId3"/>
                <a:stretch>
                  <a:fillRect l="-754" t="-1374"/>
                </a:stretch>
              </a:blipFill>
            </p:spPr>
            <p:txBody>
              <a:bodyPr/>
              <a:lstStyle/>
              <a:p>
                <a:r>
                  <a:rPr lang="en-US">
                    <a:noFill/>
                  </a:rPr>
                  <a:t> </a:t>
                </a:r>
              </a:p>
            </p:txBody>
          </p:sp>
        </mc:Fallback>
      </mc:AlternateContent>
      <p:sp>
        <p:nvSpPr>
          <p:cNvPr id="11" name="Text Placeholder 10"/>
          <p:cNvSpPr>
            <a:spLocks noGrp="1"/>
          </p:cNvSpPr>
          <p:nvPr>
            <p:ph type="body" idx="1"/>
          </p:nvPr>
        </p:nvSpPr>
        <p:spPr>
          <a:xfrm>
            <a:off x="831850" y="150814"/>
            <a:ext cx="10515600" cy="441853"/>
          </a:xfrm>
        </p:spPr>
        <p:txBody>
          <a:bodyPr>
            <a:normAutofit/>
          </a:bodyPr>
          <a:lstStyle/>
          <a:p>
            <a:r>
              <a:rPr lang="en-US" sz="2000" dirty="0">
                <a:solidFill>
                  <a:srgbClr val="0070C0"/>
                </a:solidFill>
              </a:rPr>
              <a:t>The Heaviside function</a:t>
            </a:r>
          </a:p>
        </p:txBody>
      </p:sp>
      <p:sp>
        <p:nvSpPr>
          <p:cNvPr id="7" name="TextBox 6"/>
          <p:cNvSpPr txBox="1"/>
          <p:nvPr/>
        </p:nvSpPr>
        <p:spPr>
          <a:xfrm>
            <a:off x="3818467" y="3818467"/>
            <a:ext cx="184731" cy="369332"/>
          </a:xfrm>
          <a:prstGeom prst="rect">
            <a:avLst/>
          </a:prstGeom>
          <a:noFill/>
        </p:spPr>
        <p:txBody>
          <a:bodyPr wrap="none" rtlCol="0">
            <a:spAutoFit/>
          </a:bodyPr>
          <a:lstStyle/>
          <a:p>
            <a:endParaRPr lang="en-US" dirty="0"/>
          </a:p>
        </p:txBody>
      </p:sp>
      <p:sp>
        <p:nvSpPr>
          <p:cNvPr id="9" name="Title 5"/>
          <p:cNvSpPr txBox="1">
            <a:spLocks/>
          </p:cNvSpPr>
          <p:nvPr/>
        </p:nvSpPr>
        <p:spPr>
          <a:xfrm>
            <a:off x="889000" y="1342496"/>
            <a:ext cx="10515600" cy="6170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p>
        </p:txBody>
      </p:sp>
      <p:pic>
        <p:nvPicPr>
          <p:cNvPr id="2" name="Picture 1"/>
          <p:cNvPicPr>
            <a:picLocks noChangeAspect="1"/>
          </p:cNvPicPr>
          <p:nvPr/>
        </p:nvPicPr>
        <p:blipFill>
          <a:blip r:embed="rId4"/>
          <a:stretch>
            <a:fillRect/>
          </a:stretch>
        </p:blipFill>
        <p:spPr>
          <a:xfrm>
            <a:off x="4730375" y="1179571"/>
            <a:ext cx="2712841" cy="1198979"/>
          </a:xfrm>
          <a:prstGeom prst="rect">
            <a:avLst/>
          </a:prstGeom>
        </p:spPr>
      </p:pic>
      <p:pic>
        <p:nvPicPr>
          <p:cNvPr id="3" name="Picture 2"/>
          <p:cNvPicPr>
            <a:picLocks noChangeAspect="1"/>
          </p:cNvPicPr>
          <p:nvPr/>
        </p:nvPicPr>
        <p:blipFill>
          <a:blip r:embed="rId5"/>
          <a:stretch>
            <a:fillRect/>
          </a:stretch>
        </p:blipFill>
        <p:spPr>
          <a:xfrm>
            <a:off x="7901723" y="1670450"/>
            <a:ext cx="3066667" cy="2171429"/>
          </a:xfrm>
          <a:prstGeom prst="rect">
            <a:avLst/>
          </a:prstGeom>
        </p:spPr>
      </p:pic>
    </p:spTree>
    <p:extLst>
      <p:ext uri="{BB962C8B-B14F-4D97-AF65-F5344CB8AC3E}">
        <p14:creationId xmlns:p14="http://schemas.microsoft.com/office/powerpoint/2010/main" val="32799196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831850" y="719667"/>
            <a:ext cx="10515600" cy="5765799"/>
          </a:xfrm>
        </p:spPr>
        <p:txBody>
          <a:bodyPr anchor="t">
            <a:normAutofit/>
          </a:bodyPr>
          <a:lstStyle/>
          <a:p>
            <a:r>
              <a:rPr lang="en-US" sz="2400" dirty="0"/>
              <a:t>We noticed in the previous example, that H(t) approaches 0 as t approaches 0 from the left and H(t) approaches 1 as t approaches 0 from the right. We indicate this situation symbolically by writing</a:t>
            </a:r>
            <a:br>
              <a:rPr lang="en-US" sz="2400" dirty="0"/>
            </a:br>
            <a:endParaRPr lang="en-US" sz="2400" dirty="0"/>
          </a:p>
        </p:txBody>
      </p:sp>
      <p:sp>
        <p:nvSpPr>
          <p:cNvPr id="11" name="Text Placeholder 10"/>
          <p:cNvSpPr>
            <a:spLocks noGrp="1"/>
          </p:cNvSpPr>
          <p:nvPr>
            <p:ph type="body" idx="1"/>
          </p:nvPr>
        </p:nvSpPr>
        <p:spPr>
          <a:xfrm>
            <a:off x="831850" y="150814"/>
            <a:ext cx="10515600" cy="441853"/>
          </a:xfrm>
        </p:spPr>
        <p:txBody>
          <a:bodyPr>
            <a:normAutofit/>
          </a:bodyPr>
          <a:lstStyle/>
          <a:p>
            <a:r>
              <a:rPr lang="en-US" sz="2000" dirty="0">
                <a:solidFill>
                  <a:srgbClr val="0070C0"/>
                </a:solidFill>
              </a:rPr>
              <a:t>One-Sided Limits</a:t>
            </a:r>
          </a:p>
        </p:txBody>
      </p:sp>
      <p:sp>
        <p:nvSpPr>
          <p:cNvPr id="7" name="TextBox 6"/>
          <p:cNvSpPr txBox="1"/>
          <p:nvPr/>
        </p:nvSpPr>
        <p:spPr>
          <a:xfrm>
            <a:off x="3818467" y="3818467"/>
            <a:ext cx="184731" cy="369332"/>
          </a:xfrm>
          <a:prstGeom prst="rect">
            <a:avLst/>
          </a:prstGeom>
          <a:noFill/>
        </p:spPr>
        <p:txBody>
          <a:bodyPr wrap="none" rtlCol="0">
            <a:spAutoFit/>
          </a:bodyPr>
          <a:lstStyle/>
          <a:p>
            <a:endParaRPr lang="en-US" dirty="0"/>
          </a:p>
        </p:txBody>
      </p:sp>
      <p:sp>
        <p:nvSpPr>
          <p:cNvPr id="9" name="Title 5"/>
          <p:cNvSpPr txBox="1">
            <a:spLocks/>
          </p:cNvSpPr>
          <p:nvPr/>
        </p:nvSpPr>
        <p:spPr>
          <a:xfrm>
            <a:off x="889000" y="1342496"/>
            <a:ext cx="10515600" cy="6170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p>
        </p:txBody>
      </p:sp>
      <p:pic>
        <p:nvPicPr>
          <p:cNvPr id="2" name="Picture 1"/>
          <p:cNvPicPr>
            <a:picLocks noChangeAspect="1"/>
          </p:cNvPicPr>
          <p:nvPr/>
        </p:nvPicPr>
        <p:blipFill>
          <a:blip r:embed="rId2"/>
          <a:stretch>
            <a:fillRect/>
          </a:stretch>
        </p:blipFill>
        <p:spPr>
          <a:xfrm>
            <a:off x="3440951" y="2018093"/>
            <a:ext cx="5411697" cy="622829"/>
          </a:xfrm>
          <a:prstGeom prst="rect">
            <a:avLst/>
          </a:prstGeom>
        </p:spPr>
      </p:pic>
      <p:pic>
        <p:nvPicPr>
          <p:cNvPr id="3" name="Picture 2"/>
          <p:cNvPicPr>
            <a:picLocks noChangeAspect="1"/>
          </p:cNvPicPr>
          <p:nvPr/>
        </p:nvPicPr>
        <p:blipFill>
          <a:blip r:embed="rId3"/>
          <a:stretch>
            <a:fillRect/>
          </a:stretch>
        </p:blipFill>
        <p:spPr>
          <a:xfrm>
            <a:off x="889000" y="3339311"/>
            <a:ext cx="9160061" cy="689467"/>
          </a:xfrm>
          <a:prstGeom prst="rect">
            <a:avLst/>
          </a:prstGeom>
        </p:spPr>
      </p:pic>
    </p:spTree>
    <p:extLst>
      <p:ext uri="{BB962C8B-B14F-4D97-AF65-F5344CB8AC3E}">
        <p14:creationId xmlns:p14="http://schemas.microsoft.com/office/powerpoint/2010/main" val="34355353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78642" y="1909822"/>
            <a:ext cx="9736316" cy="2607313"/>
          </a:xfrm>
          <a:prstGeom prst="rect">
            <a:avLst/>
          </a:prstGeom>
        </p:spPr>
      </p:pic>
      <p:sp>
        <p:nvSpPr>
          <p:cNvPr id="11" name="Text Placeholder 10"/>
          <p:cNvSpPr>
            <a:spLocks noGrp="1"/>
          </p:cNvSpPr>
          <p:nvPr>
            <p:ph type="body" idx="1"/>
          </p:nvPr>
        </p:nvSpPr>
        <p:spPr>
          <a:xfrm>
            <a:off x="831850" y="150814"/>
            <a:ext cx="10515600" cy="441853"/>
          </a:xfrm>
        </p:spPr>
        <p:txBody>
          <a:bodyPr>
            <a:normAutofit/>
          </a:bodyPr>
          <a:lstStyle/>
          <a:p>
            <a:endParaRPr lang="en-US" sz="2000" dirty="0">
              <a:solidFill>
                <a:srgbClr val="0070C0"/>
              </a:solidFill>
            </a:endParaRPr>
          </a:p>
        </p:txBody>
      </p:sp>
      <p:sp>
        <p:nvSpPr>
          <p:cNvPr id="7" name="TextBox 6"/>
          <p:cNvSpPr txBox="1"/>
          <p:nvPr/>
        </p:nvSpPr>
        <p:spPr>
          <a:xfrm>
            <a:off x="3818467" y="3818467"/>
            <a:ext cx="184731" cy="369332"/>
          </a:xfrm>
          <a:prstGeom prst="rect">
            <a:avLst/>
          </a:prstGeom>
          <a:noFill/>
        </p:spPr>
        <p:txBody>
          <a:bodyPr wrap="none" rtlCol="0">
            <a:spAutoFit/>
          </a:bodyPr>
          <a:lstStyle/>
          <a:p>
            <a:endParaRPr lang="en-US" dirty="0"/>
          </a:p>
        </p:txBody>
      </p:sp>
      <p:sp>
        <p:nvSpPr>
          <p:cNvPr id="9" name="Title 5"/>
          <p:cNvSpPr txBox="1">
            <a:spLocks/>
          </p:cNvSpPr>
          <p:nvPr/>
        </p:nvSpPr>
        <p:spPr>
          <a:xfrm>
            <a:off x="889000" y="1342496"/>
            <a:ext cx="10515600" cy="6170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p>
        </p:txBody>
      </p:sp>
    </p:spTree>
    <p:extLst>
      <p:ext uri="{BB962C8B-B14F-4D97-AF65-F5344CB8AC3E}">
        <p14:creationId xmlns:p14="http://schemas.microsoft.com/office/powerpoint/2010/main" val="27387660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Title 9"/>
              <p:cNvSpPr>
                <a:spLocks noGrp="1"/>
              </p:cNvSpPr>
              <p:nvPr>
                <p:ph type="title"/>
              </p:nvPr>
            </p:nvSpPr>
            <p:spPr>
              <a:xfrm>
                <a:off x="831850" y="719667"/>
                <a:ext cx="10515600" cy="5765799"/>
              </a:xfrm>
            </p:spPr>
            <p:txBody>
              <a:bodyPr anchor="t">
                <a:normAutofit/>
              </a:bodyPr>
              <a:lstStyle/>
              <a:p>
                <a:r>
                  <a:rPr lang="en-US" sz="2400" dirty="0"/>
                  <a:t>The symbol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𝑎</m:t>
                        </m:r>
                      </m:e>
                      <m:sup>
                        <m:r>
                          <a:rPr lang="en-US" sz="2400" b="0" i="1" smtClean="0">
                            <a:latin typeface="Cambria Math" panose="02040503050406030204" pitchFamily="18" charset="0"/>
                          </a:rPr>
                          <m:t>+ </m:t>
                        </m:r>
                      </m:sup>
                    </m:sSup>
                    <m:r>
                      <a:rPr lang="en-US" sz="2400" b="0" i="1" smtClean="0">
                        <a:latin typeface="Cambria Math" panose="02040503050406030204" pitchFamily="18" charset="0"/>
                      </a:rPr>
                      <m:t> </m:t>
                    </m:r>
                  </m:oMath>
                </a14:m>
                <a:r>
                  <a:rPr lang="en-US" sz="2400" dirty="0"/>
                  <a:t>means that we consider only </a:t>
                </a:r>
                <a14:m>
                  <m:oMath xmlns:m="http://schemas.openxmlformats.org/officeDocument/2006/math">
                    <m:r>
                      <a:rPr lang="en-US" sz="2400" b="0" i="1" smtClean="0">
                        <a:latin typeface="Cambria Math" panose="02040503050406030204" pitchFamily="18" charset="0"/>
                      </a:rPr>
                      <m:t>𝑥</m:t>
                    </m:r>
                    <m:r>
                      <a:rPr lang="en-US" sz="2400" b="0" i="1" smtClean="0">
                        <a:latin typeface="Cambria Math" panose="02040503050406030204" pitchFamily="18" charset="0"/>
                      </a:rPr>
                      <m:t>&gt;</m:t>
                    </m:r>
                    <m:r>
                      <a:rPr lang="en-US" sz="2400" b="0" i="1" smtClean="0">
                        <a:latin typeface="Cambria Math" panose="02040503050406030204" pitchFamily="18" charset="0"/>
                      </a:rPr>
                      <m:t>𝑎</m:t>
                    </m:r>
                  </m:oMath>
                </a14:m>
                <a:r>
                  <a:rPr lang="en-US" sz="2400" dirty="0"/>
                  <a:t> these definitions are illustrated as </a:t>
                </a:r>
              </a:p>
            </p:txBody>
          </p:sp>
        </mc:Choice>
        <mc:Fallback xmlns="">
          <p:sp>
            <p:nvSpPr>
              <p:cNvPr id="10" name="Title 9"/>
              <p:cNvSpPr>
                <a:spLocks noGrp="1" noRot="1" noChangeAspect="1" noMove="1" noResize="1" noEditPoints="1" noAdjustHandles="1" noChangeArrowheads="1" noChangeShapeType="1" noTextEdit="1"/>
              </p:cNvSpPr>
              <p:nvPr>
                <p:ph type="title"/>
              </p:nvPr>
            </p:nvSpPr>
            <p:spPr>
              <a:xfrm>
                <a:off x="831850" y="719667"/>
                <a:ext cx="10515600" cy="5765799"/>
              </a:xfrm>
              <a:blipFill>
                <a:blip r:embed="rId2"/>
                <a:stretch>
                  <a:fillRect l="-870" t="-1480"/>
                </a:stretch>
              </a:blipFill>
            </p:spPr>
            <p:txBody>
              <a:bodyPr/>
              <a:lstStyle/>
              <a:p>
                <a:r>
                  <a:rPr lang="en-US">
                    <a:noFill/>
                  </a:rPr>
                  <a:t> </a:t>
                </a:r>
              </a:p>
            </p:txBody>
          </p:sp>
        </mc:Fallback>
      </mc:AlternateContent>
      <p:sp>
        <p:nvSpPr>
          <p:cNvPr id="11" name="Text Placeholder 10"/>
          <p:cNvSpPr>
            <a:spLocks noGrp="1"/>
          </p:cNvSpPr>
          <p:nvPr>
            <p:ph type="body" idx="1"/>
          </p:nvPr>
        </p:nvSpPr>
        <p:spPr>
          <a:xfrm>
            <a:off x="831850" y="150814"/>
            <a:ext cx="10515600" cy="441853"/>
          </a:xfrm>
        </p:spPr>
        <p:txBody>
          <a:bodyPr>
            <a:normAutofit/>
          </a:bodyPr>
          <a:lstStyle/>
          <a:p>
            <a:endParaRPr lang="en-US" sz="2000" dirty="0">
              <a:solidFill>
                <a:srgbClr val="0070C0"/>
              </a:solidFill>
            </a:endParaRPr>
          </a:p>
        </p:txBody>
      </p:sp>
      <p:sp>
        <p:nvSpPr>
          <p:cNvPr id="7" name="TextBox 6"/>
          <p:cNvSpPr txBox="1"/>
          <p:nvPr/>
        </p:nvSpPr>
        <p:spPr>
          <a:xfrm>
            <a:off x="3818467" y="3818467"/>
            <a:ext cx="184731" cy="369332"/>
          </a:xfrm>
          <a:prstGeom prst="rect">
            <a:avLst/>
          </a:prstGeom>
          <a:noFill/>
        </p:spPr>
        <p:txBody>
          <a:bodyPr wrap="none" rtlCol="0">
            <a:spAutoFit/>
          </a:bodyPr>
          <a:lstStyle/>
          <a:p>
            <a:endParaRPr lang="en-US" dirty="0"/>
          </a:p>
        </p:txBody>
      </p:sp>
      <p:sp>
        <p:nvSpPr>
          <p:cNvPr id="9" name="Title 5"/>
          <p:cNvSpPr txBox="1">
            <a:spLocks/>
          </p:cNvSpPr>
          <p:nvPr/>
        </p:nvSpPr>
        <p:spPr>
          <a:xfrm>
            <a:off x="889000" y="1342496"/>
            <a:ext cx="10515600" cy="6170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p>
        </p:txBody>
      </p:sp>
      <p:pic>
        <p:nvPicPr>
          <p:cNvPr id="2" name="Picture 1"/>
          <p:cNvPicPr>
            <a:picLocks noChangeAspect="1"/>
          </p:cNvPicPr>
          <p:nvPr/>
        </p:nvPicPr>
        <p:blipFill>
          <a:blip r:embed="rId3"/>
          <a:stretch>
            <a:fillRect/>
          </a:stretch>
        </p:blipFill>
        <p:spPr>
          <a:xfrm>
            <a:off x="1920094" y="1832389"/>
            <a:ext cx="8453412" cy="3023075"/>
          </a:xfrm>
          <a:prstGeom prst="rect">
            <a:avLst/>
          </a:prstGeom>
        </p:spPr>
      </p:pic>
    </p:spTree>
    <p:extLst>
      <p:ext uri="{BB962C8B-B14F-4D97-AF65-F5344CB8AC3E}">
        <p14:creationId xmlns:p14="http://schemas.microsoft.com/office/powerpoint/2010/main" val="1612397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73154" y="1801164"/>
            <a:ext cx="9947292" cy="2108967"/>
          </a:xfrm>
          <a:prstGeom prst="rect">
            <a:avLst/>
          </a:prstGeom>
        </p:spPr>
      </p:pic>
      <p:sp>
        <p:nvSpPr>
          <p:cNvPr id="7" name="TextBox 6"/>
          <p:cNvSpPr txBox="1"/>
          <p:nvPr/>
        </p:nvSpPr>
        <p:spPr>
          <a:xfrm>
            <a:off x="3818467" y="3818467"/>
            <a:ext cx="184731" cy="369332"/>
          </a:xfrm>
          <a:prstGeom prst="rect">
            <a:avLst/>
          </a:prstGeom>
          <a:noFill/>
        </p:spPr>
        <p:txBody>
          <a:bodyPr wrap="none" rtlCol="0">
            <a:spAutoFit/>
          </a:bodyPr>
          <a:lstStyle/>
          <a:p>
            <a:endParaRPr lang="en-US" dirty="0"/>
          </a:p>
        </p:txBody>
      </p:sp>
      <p:sp>
        <p:nvSpPr>
          <p:cNvPr id="9" name="Title 5"/>
          <p:cNvSpPr txBox="1">
            <a:spLocks/>
          </p:cNvSpPr>
          <p:nvPr/>
        </p:nvSpPr>
        <p:spPr>
          <a:xfrm>
            <a:off x="889000" y="1342496"/>
            <a:ext cx="10515600" cy="6170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p>
        </p:txBody>
      </p:sp>
    </p:spTree>
    <p:extLst>
      <p:ext uri="{BB962C8B-B14F-4D97-AF65-F5344CB8AC3E}">
        <p14:creationId xmlns:p14="http://schemas.microsoft.com/office/powerpoint/2010/main" val="9006469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31850" y="557784"/>
            <a:ext cx="9613449" cy="1856232"/>
          </a:xfrm>
          <a:prstGeom prst="rect">
            <a:avLst/>
          </a:prstGeom>
        </p:spPr>
      </p:pic>
      <p:sp>
        <p:nvSpPr>
          <p:cNvPr id="11" name="Text Placeholder 10"/>
          <p:cNvSpPr>
            <a:spLocks noGrp="1"/>
          </p:cNvSpPr>
          <p:nvPr>
            <p:ph type="body" idx="1"/>
          </p:nvPr>
        </p:nvSpPr>
        <p:spPr>
          <a:xfrm>
            <a:off x="831850" y="187326"/>
            <a:ext cx="10515600" cy="441853"/>
          </a:xfrm>
        </p:spPr>
        <p:txBody>
          <a:bodyPr>
            <a:normAutofit/>
          </a:bodyPr>
          <a:lstStyle/>
          <a:p>
            <a:r>
              <a:rPr lang="en-US" sz="2000" dirty="0">
                <a:solidFill>
                  <a:srgbClr val="0070C0"/>
                </a:solidFill>
              </a:rPr>
              <a:t>Example </a:t>
            </a:r>
          </a:p>
        </p:txBody>
      </p:sp>
      <p:sp>
        <p:nvSpPr>
          <p:cNvPr id="7" name="TextBox 6"/>
          <p:cNvSpPr txBox="1"/>
          <p:nvPr/>
        </p:nvSpPr>
        <p:spPr>
          <a:xfrm>
            <a:off x="3818467" y="3818467"/>
            <a:ext cx="184731" cy="369332"/>
          </a:xfrm>
          <a:prstGeom prst="rect">
            <a:avLst/>
          </a:prstGeom>
          <a:noFill/>
        </p:spPr>
        <p:txBody>
          <a:bodyPr wrap="none" rtlCol="0">
            <a:spAutoFit/>
          </a:bodyPr>
          <a:lstStyle/>
          <a:p>
            <a:endParaRPr lang="en-US" dirty="0"/>
          </a:p>
        </p:txBody>
      </p:sp>
      <p:sp>
        <p:nvSpPr>
          <p:cNvPr id="9" name="Title 5"/>
          <p:cNvSpPr txBox="1">
            <a:spLocks/>
          </p:cNvSpPr>
          <p:nvPr/>
        </p:nvSpPr>
        <p:spPr>
          <a:xfrm>
            <a:off x="889000" y="1342496"/>
            <a:ext cx="10515600" cy="6170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p>
        </p:txBody>
      </p:sp>
      <p:pic>
        <p:nvPicPr>
          <p:cNvPr id="3" name="Picture 2"/>
          <p:cNvPicPr>
            <a:picLocks noChangeAspect="1"/>
          </p:cNvPicPr>
          <p:nvPr/>
        </p:nvPicPr>
        <p:blipFill>
          <a:blip r:embed="rId3"/>
          <a:stretch>
            <a:fillRect/>
          </a:stretch>
        </p:blipFill>
        <p:spPr>
          <a:xfrm>
            <a:off x="8622582" y="1056873"/>
            <a:ext cx="3352381" cy="2714286"/>
          </a:xfrm>
          <a:prstGeom prst="rect">
            <a:avLst/>
          </a:prstGeom>
        </p:spPr>
      </p:pic>
      <p:pic>
        <p:nvPicPr>
          <p:cNvPr id="4" name="Picture 3"/>
          <p:cNvPicPr>
            <a:picLocks noChangeAspect="1"/>
          </p:cNvPicPr>
          <p:nvPr/>
        </p:nvPicPr>
        <p:blipFill>
          <a:blip r:embed="rId4"/>
          <a:stretch>
            <a:fillRect/>
          </a:stretch>
        </p:blipFill>
        <p:spPr>
          <a:xfrm>
            <a:off x="831850" y="2414016"/>
            <a:ext cx="7638095" cy="2800000"/>
          </a:xfrm>
          <a:prstGeom prst="rect">
            <a:avLst/>
          </a:prstGeom>
        </p:spPr>
      </p:pic>
      <p:pic>
        <p:nvPicPr>
          <p:cNvPr id="5" name="Picture 4"/>
          <p:cNvPicPr>
            <a:picLocks noChangeAspect="1"/>
          </p:cNvPicPr>
          <p:nvPr/>
        </p:nvPicPr>
        <p:blipFill>
          <a:blip r:embed="rId5"/>
          <a:stretch>
            <a:fillRect/>
          </a:stretch>
        </p:blipFill>
        <p:spPr>
          <a:xfrm>
            <a:off x="831850" y="5367585"/>
            <a:ext cx="6704762" cy="914286"/>
          </a:xfrm>
          <a:prstGeom prst="rect">
            <a:avLst/>
          </a:prstGeom>
        </p:spPr>
      </p:pic>
    </p:spTree>
    <p:extLst>
      <p:ext uri="{BB962C8B-B14F-4D97-AF65-F5344CB8AC3E}">
        <p14:creationId xmlns:p14="http://schemas.microsoft.com/office/powerpoint/2010/main" val="3378182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24E3203-4EC4-4974-B902-7CE6BD085BCC}"/>
              </a:ext>
            </a:extLst>
          </p:cNvPr>
          <p:cNvSpPr>
            <a:spLocks noGrp="1"/>
          </p:cNvSpPr>
          <p:nvPr>
            <p:ph idx="1"/>
          </p:nvPr>
        </p:nvSpPr>
        <p:spPr>
          <a:xfrm>
            <a:off x="838200" y="517236"/>
            <a:ext cx="10515600" cy="5659727"/>
          </a:xfrm>
        </p:spPr>
        <p:txBody>
          <a:bodyPr/>
          <a:lstStyle/>
          <a:p>
            <a:pPr marL="0" indent="0" algn="ctr">
              <a:buNone/>
            </a:pPr>
            <a:endParaRPr lang="en-US" sz="8000" dirty="0"/>
          </a:p>
          <a:p>
            <a:pPr marL="0" indent="0" algn="ctr">
              <a:buNone/>
            </a:pPr>
            <a:r>
              <a:rPr lang="en-US" sz="8000" dirty="0"/>
              <a:t>Derivatives</a:t>
            </a:r>
            <a:r>
              <a:rPr lang="en-US" dirty="0"/>
              <a:t> </a:t>
            </a:r>
          </a:p>
        </p:txBody>
      </p:sp>
    </p:spTree>
    <p:extLst>
      <p:ext uri="{BB962C8B-B14F-4D97-AF65-F5344CB8AC3E}">
        <p14:creationId xmlns:p14="http://schemas.microsoft.com/office/powerpoint/2010/main" val="38084475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DFBBA883-31D7-48EC-8497-C4D64F9DF2F9}"/>
              </a:ext>
            </a:extLst>
          </p:cNvPr>
          <p:cNvPicPr>
            <a:picLocks noGrp="1" noChangeAspect="1"/>
          </p:cNvPicPr>
          <p:nvPr>
            <p:ph idx="1"/>
          </p:nvPr>
        </p:nvPicPr>
        <p:blipFill>
          <a:blip r:embed="rId2"/>
          <a:stretch>
            <a:fillRect/>
          </a:stretch>
        </p:blipFill>
        <p:spPr>
          <a:xfrm>
            <a:off x="840274" y="643466"/>
            <a:ext cx="10511451" cy="5571067"/>
          </a:xfrm>
          <a:prstGeom prst="rect">
            <a:avLst/>
          </a:prstGeom>
        </p:spPr>
      </p:pic>
    </p:spTree>
    <p:extLst>
      <p:ext uri="{BB962C8B-B14F-4D97-AF65-F5344CB8AC3E}">
        <p14:creationId xmlns:p14="http://schemas.microsoft.com/office/powerpoint/2010/main" val="27563164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FBF7A3E8-3F88-4997-9D26-AE7F59A5531B}"/>
              </a:ext>
            </a:extLst>
          </p:cNvPr>
          <p:cNvPicPr>
            <a:picLocks noGrp="1" noChangeAspect="1"/>
          </p:cNvPicPr>
          <p:nvPr>
            <p:ph idx="1"/>
          </p:nvPr>
        </p:nvPicPr>
        <p:blipFill>
          <a:blip r:embed="rId2"/>
          <a:stretch>
            <a:fillRect/>
          </a:stretch>
        </p:blipFill>
        <p:spPr>
          <a:xfrm>
            <a:off x="643467" y="1370668"/>
            <a:ext cx="10905066" cy="4116663"/>
          </a:xfrm>
          <a:prstGeom prst="rect">
            <a:avLst/>
          </a:prstGeom>
        </p:spPr>
      </p:pic>
    </p:spTree>
    <p:extLst>
      <p:ext uri="{BB962C8B-B14F-4D97-AF65-F5344CB8AC3E}">
        <p14:creationId xmlns:p14="http://schemas.microsoft.com/office/powerpoint/2010/main" val="887907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F1273C84-4262-4DC9-BC71-8C477367C078}"/>
              </a:ext>
            </a:extLst>
          </p:cNvPr>
          <p:cNvPicPr>
            <a:picLocks noGrp="1" noChangeAspect="1"/>
          </p:cNvPicPr>
          <p:nvPr>
            <p:ph idx="1"/>
          </p:nvPr>
        </p:nvPicPr>
        <p:blipFill>
          <a:blip r:embed="rId2"/>
          <a:stretch>
            <a:fillRect/>
          </a:stretch>
        </p:blipFill>
        <p:spPr>
          <a:xfrm>
            <a:off x="643467" y="1875028"/>
            <a:ext cx="10905066" cy="3107943"/>
          </a:xfrm>
          <a:prstGeom prst="rect">
            <a:avLst/>
          </a:prstGeom>
        </p:spPr>
      </p:pic>
    </p:spTree>
    <p:extLst>
      <p:ext uri="{BB962C8B-B14F-4D97-AF65-F5344CB8AC3E}">
        <p14:creationId xmlns:p14="http://schemas.microsoft.com/office/powerpoint/2010/main" val="300486920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1678E8A7-4746-43F1-BC0E-3A9B6BE4D43A}"/>
              </a:ext>
            </a:extLst>
          </p:cNvPr>
          <p:cNvPicPr>
            <a:picLocks noGrp="1" noChangeAspect="1"/>
          </p:cNvPicPr>
          <p:nvPr>
            <p:ph idx="1"/>
          </p:nvPr>
        </p:nvPicPr>
        <p:blipFill>
          <a:blip r:embed="rId2"/>
          <a:stretch>
            <a:fillRect/>
          </a:stretch>
        </p:blipFill>
        <p:spPr>
          <a:xfrm>
            <a:off x="2318327" y="270300"/>
            <a:ext cx="7767782" cy="6486100"/>
          </a:xfrm>
          <a:prstGeom prst="rect">
            <a:avLst/>
          </a:prstGeom>
        </p:spPr>
      </p:pic>
    </p:spTree>
    <p:extLst>
      <p:ext uri="{BB962C8B-B14F-4D97-AF65-F5344CB8AC3E}">
        <p14:creationId xmlns:p14="http://schemas.microsoft.com/office/powerpoint/2010/main" val="229323251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9BF6E14D-F976-4B3A-AD09-98F4DEA3DFB4}"/>
              </a:ext>
            </a:extLst>
          </p:cNvPr>
          <p:cNvPicPr>
            <a:picLocks noGrp="1" noChangeAspect="1"/>
          </p:cNvPicPr>
          <p:nvPr>
            <p:ph idx="1"/>
          </p:nvPr>
        </p:nvPicPr>
        <p:blipFill>
          <a:blip r:embed="rId2"/>
          <a:stretch>
            <a:fillRect/>
          </a:stretch>
        </p:blipFill>
        <p:spPr>
          <a:xfrm>
            <a:off x="2971137" y="532629"/>
            <a:ext cx="8595762" cy="5571067"/>
          </a:xfrm>
          <a:prstGeom prst="rect">
            <a:avLst/>
          </a:prstGeom>
        </p:spPr>
      </p:pic>
      <p:pic>
        <p:nvPicPr>
          <p:cNvPr id="3" name="Picture 2">
            <a:extLst>
              <a:ext uri="{FF2B5EF4-FFF2-40B4-BE49-F238E27FC236}">
                <a16:creationId xmlns:a16="http://schemas.microsoft.com/office/drawing/2014/main" id="{EAEEEF3C-8122-41C9-91F0-24EF7A1CC43D}"/>
              </a:ext>
            </a:extLst>
          </p:cNvPr>
          <p:cNvPicPr>
            <a:picLocks noChangeAspect="1"/>
          </p:cNvPicPr>
          <p:nvPr/>
        </p:nvPicPr>
        <p:blipFill>
          <a:blip r:embed="rId3"/>
          <a:stretch>
            <a:fillRect/>
          </a:stretch>
        </p:blipFill>
        <p:spPr>
          <a:xfrm>
            <a:off x="295563" y="2229952"/>
            <a:ext cx="2327564" cy="2398095"/>
          </a:xfrm>
          <a:prstGeom prst="rect">
            <a:avLst/>
          </a:prstGeom>
        </p:spPr>
      </p:pic>
    </p:spTree>
    <p:extLst>
      <p:ext uri="{BB962C8B-B14F-4D97-AF65-F5344CB8AC3E}">
        <p14:creationId xmlns:p14="http://schemas.microsoft.com/office/powerpoint/2010/main" val="39179925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F6B0048A-83D9-4190-B0EA-CA56BCE606BA}"/>
              </a:ext>
            </a:extLst>
          </p:cNvPr>
          <p:cNvPicPr>
            <a:picLocks noGrp="1" noChangeAspect="1"/>
          </p:cNvPicPr>
          <p:nvPr>
            <p:ph idx="1"/>
          </p:nvPr>
        </p:nvPicPr>
        <p:blipFill>
          <a:blip r:embed="rId2"/>
          <a:stretch>
            <a:fillRect/>
          </a:stretch>
        </p:blipFill>
        <p:spPr>
          <a:xfrm>
            <a:off x="3630097" y="1948873"/>
            <a:ext cx="7179456" cy="1934299"/>
          </a:xfrm>
          <a:prstGeom prst="rect">
            <a:avLst/>
          </a:prstGeom>
        </p:spPr>
      </p:pic>
      <p:pic>
        <p:nvPicPr>
          <p:cNvPr id="3" name="Picture 2">
            <a:extLst>
              <a:ext uri="{FF2B5EF4-FFF2-40B4-BE49-F238E27FC236}">
                <a16:creationId xmlns:a16="http://schemas.microsoft.com/office/drawing/2014/main" id="{EB5ED494-827A-418F-BD00-4530BC2F78E2}"/>
              </a:ext>
            </a:extLst>
          </p:cNvPr>
          <p:cNvPicPr>
            <a:picLocks noChangeAspect="1"/>
          </p:cNvPicPr>
          <p:nvPr/>
        </p:nvPicPr>
        <p:blipFill>
          <a:blip r:embed="rId3"/>
          <a:stretch>
            <a:fillRect/>
          </a:stretch>
        </p:blipFill>
        <p:spPr>
          <a:xfrm>
            <a:off x="475163" y="3319024"/>
            <a:ext cx="2868400" cy="3029823"/>
          </a:xfrm>
          <a:prstGeom prst="rect">
            <a:avLst/>
          </a:prstGeom>
        </p:spPr>
      </p:pic>
    </p:spTree>
    <p:extLst>
      <p:ext uri="{BB962C8B-B14F-4D97-AF65-F5344CB8AC3E}">
        <p14:creationId xmlns:p14="http://schemas.microsoft.com/office/powerpoint/2010/main" val="394353937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1FD9BAC3-5100-4287-A270-BA5178DF9335}"/>
              </a:ext>
            </a:extLst>
          </p:cNvPr>
          <p:cNvPicPr>
            <a:picLocks noGrp="1" noChangeAspect="1"/>
          </p:cNvPicPr>
          <p:nvPr>
            <p:ph idx="1"/>
          </p:nvPr>
        </p:nvPicPr>
        <p:blipFill>
          <a:blip r:embed="rId2"/>
          <a:stretch>
            <a:fillRect/>
          </a:stretch>
        </p:blipFill>
        <p:spPr>
          <a:xfrm>
            <a:off x="3199062" y="450143"/>
            <a:ext cx="5793876" cy="5957714"/>
          </a:xfrm>
          <a:prstGeom prst="rect">
            <a:avLst/>
          </a:prstGeom>
        </p:spPr>
      </p:pic>
    </p:spTree>
    <p:extLst>
      <p:ext uri="{BB962C8B-B14F-4D97-AF65-F5344CB8AC3E}">
        <p14:creationId xmlns:p14="http://schemas.microsoft.com/office/powerpoint/2010/main" val="323951858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FC902275-2587-4BA0-A1AF-AC9FE78C19C5}"/>
              </a:ext>
            </a:extLst>
          </p:cNvPr>
          <p:cNvPicPr>
            <a:picLocks noGrp="1" noChangeAspect="1"/>
          </p:cNvPicPr>
          <p:nvPr>
            <p:ph idx="1"/>
          </p:nvPr>
        </p:nvPicPr>
        <p:blipFill>
          <a:blip r:embed="rId2"/>
          <a:stretch>
            <a:fillRect/>
          </a:stretch>
        </p:blipFill>
        <p:spPr>
          <a:xfrm>
            <a:off x="4110567" y="643466"/>
            <a:ext cx="3970866" cy="5571067"/>
          </a:xfrm>
          <a:prstGeom prst="rect">
            <a:avLst/>
          </a:prstGeom>
        </p:spPr>
      </p:pic>
    </p:spTree>
    <p:extLst>
      <p:ext uri="{BB962C8B-B14F-4D97-AF65-F5344CB8AC3E}">
        <p14:creationId xmlns:p14="http://schemas.microsoft.com/office/powerpoint/2010/main" val="319620994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24E3203-4EC4-4974-B902-7CE6BD085BCC}"/>
              </a:ext>
            </a:extLst>
          </p:cNvPr>
          <p:cNvSpPr>
            <a:spLocks noGrp="1"/>
          </p:cNvSpPr>
          <p:nvPr>
            <p:ph idx="1"/>
          </p:nvPr>
        </p:nvSpPr>
        <p:spPr>
          <a:xfrm>
            <a:off x="838200" y="517236"/>
            <a:ext cx="10515600" cy="5659727"/>
          </a:xfrm>
        </p:spPr>
        <p:txBody>
          <a:bodyPr/>
          <a:lstStyle/>
          <a:p>
            <a:pPr marL="0" indent="0" algn="ctr">
              <a:buNone/>
            </a:pPr>
            <a:endParaRPr lang="en-US" sz="6600" dirty="0"/>
          </a:p>
          <a:p>
            <a:pPr marL="0" indent="0" algn="ctr">
              <a:buNone/>
            </a:pPr>
            <a:endParaRPr lang="en-US" sz="6600" dirty="0"/>
          </a:p>
          <a:p>
            <a:pPr marL="0" indent="0" algn="ctr">
              <a:buNone/>
            </a:pPr>
            <a:r>
              <a:rPr lang="en-US" sz="6600" dirty="0"/>
              <a:t>Integrals</a:t>
            </a:r>
            <a:r>
              <a:rPr lang="en-US" dirty="0"/>
              <a:t> </a:t>
            </a:r>
          </a:p>
        </p:txBody>
      </p:sp>
    </p:spTree>
    <p:extLst>
      <p:ext uri="{BB962C8B-B14F-4D97-AF65-F5344CB8AC3E}">
        <p14:creationId xmlns:p14="http://schemas.microsoft.com/office/powerpoint/2010/main" val="119972230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AEA2DCDB-11B3-4538-8A70-F785118819D0}"/>
              </a:ext>
            </a:extLst>
          </p:cNvPr>
          <p:cNvPicPr>
            <a:picLocks noGrp="1" noChangeAspect="1"/>
          </p:cNvPicPr>
          <p:nvPr>
            <p:ph idx="1"/>
          </p:nvPr>
        </p:nvPicPr>
        <p:blipFill>
          <a:blip r:embed="rId2"/>
          <a:stretch>
            <a:fillRect/>
          </a:stretch>
        </p:blipFill>
        <p:spPr>
          <a:xfrm>
            <a:off x="4112705" y="271160"/>
            <a:ext cx="6675369" cy="5943373"/>
          </a:xfrm>
          <a:prstGeom prst="rect">
            <a:avLst/>
          </a:prstGeom>
        </p:spPr>
      </p:pic>
      <p:pic>
        <p:nvPicPr>
          <p:cNvPr id="3" name="Picture 2">
            <a:extLst>
              <a:ext uri="{FF2B5EF4-FFF2-40B4-BE49-F238E27FC236}">
                <a16:creationId xmlns:a16="http://schemas.microsoft.com/office/drawing/2014/main" id="{DBC546F0-D3C2-40FC-A3C0-6C7E7005BDB3}"/>
              </a:ext>
            </a:extLst>
          </p:cNvPr>
          <p:cNvPicPr>
            <a:picLocks noChangeAspect="1"/>
          </p:cNvPicPr>
          <p:nvPr/>
        </p:nvPicPr>
        <p:blipFill>
          <a:blip r:embed="rId3"/>
          <a:stretch>
            <a:fillRect/>
          </a:stretch>
        </p:blipFill>
        <p:spPr>
          <a:xfrm>
            <a:off x="260918" y="685496"/>
            <a:ext cx="2593118" cy="3241398"/>
          </a:xfrm>
          <a:prstGeom prst="rect">
            <a:avLst/>
          </a:prstGeom>
        </p:spPr>
      </p:pic>
    </p:spTree>
    <p:extLst>
      <p:ext uri="{BB962C8B-B14F-4D97-AF65-F5344CB8AC3E}">
        <p14:creationId xmlns:p14="http://schemas.microsoft.com/office/powerpoint/2010/main" val="232170011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EE774D17-D75B-43AE-ADDF-AA2F69C32F78}"/>
              </a:ext>
            </a:extLst>
          </p:cNvPr>
          <p:cNvPicPr>
            <a:picLocks noGrp="1" noChangeAspect="1"/>
          </p:cNvPicPr>
          <p:nvPr>
            <p:ph idx="1"/>
          </p:nvPr>
        </p:nvPicPr>
        <p:blipFill>
          <a:blip r:embed="rId2"/>
          <a:stretch>
            <a:fillRect/>
          </a:stretch>
        </p:blipFill>
        <p:spPr>
          <a:xfrm>
            <a:off x="2545860" y="350981"/>
            <a:ext cx="7780396" cy="4910579"/>
          </a:xfrm>
          <a:prstGeom prst="rect">
            <a:avLst/>
          </a:prstGeom>
        </p:spPr>
      </p:pic>
      <p:pic>
        <p:nvPicPr>
          <p:cNvPr id="3" name="Picture 2">
            <a:extLst>
              <a:ext uri="{FF2B5EF4-FFF2-40B4-BE49-F238E27FC236}">
                <a16:creationId xmlns:a16="http://schemas.microsoft.com/office/drawing/2014/main" id="{9EFFC0AC-0B17-4C74-BC88-8954649A07EC}"/>
              </a:ext>
            </a:extLst>
          </p:cNvPr>
          <p:cNvPicPr>
            <a:picLocks noChangeAspect="1"/>
          </p:cNvPicPr>
          <p:nvPr/>
        </p:nvPicPr>
        <p:blipFill>
          <a:blip r:embed="rId3"/>
          <a:stretch>
            <a:fillRect/>
          </a:stretch>
        </p:blipFill>
        <p:spPr>
          <a:xfrm>
            <a:off x="3907335" y="5593698"/>
            <a:ext cx="5685150" cy="677791"/>
          </a:xfrm>
          <a:prstGeom prst="rect">
            <a:avLst/>
          </a:prstGeom>
        </p:spPr>
      </p:pic>
    </p:spTree>
    <p:extLst>
      <p:ext uri="{BB962C8B-B14F-4D97-AF65-F5344CB8AC3E}">
        <p14:creationId xmlns:p14="http://schemas.microsoft.com/office/powerpoint/2010/main" val="394273259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0010FF13-8F6B-4487-943F-F1D9FF363EBE}"/>
              </a:ext>
            </a:extLst>
          </p:cNvPr>
          <p:cNvPicPr>
            <a:picLocks noGrp="1" noChangeAspect="1"/>
          </p:cNvPicPr>
          <p:nvPr>
            <p:ph idx="1"/>
          </p:nvPr>
        </p:nvPicPr>
        <p:blipFill>
          <a:blip r:embed="rId2"/>
          <a:stretch>
            <a:fillRect/>
          </a:stretch>
        </p:blipFill>
        <p:spPr>
          <a:xfrm>
            <a:off x="643467" y="708262"/>
            <a:ext cx="10905066" cy="5441474"/>
          </a:xfrm>
          <a:prstGeom prst="rect">
            <a:avLst/>
          </a:prstGeom>
        </p:spPr>
      </p:pic>
    </p:spTree>
    <p:extLst>
      <p:ext uri="{BB962C8B-B14F-4D97-AF65-F5344CB8AC3E}">
        <p14:creationId xmlns:p14="http://schemas.microsoft.com/office/powerpoint/2010/main" val="15689258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37701296-3E5A-4415-92F4-EA9F3BE192BD}"/>
              </a:ext>
            </a:extLst>
          </p:cNvPr>
          <p:cNvPicPr>
            <a:picLocks noGrp="1" noChangeAspect="1"/>
          </p:cNvPicPr>
          <p:nvPr>
            <p:ph idx="1"/>
          </p:nvPr>
        </p:nvPicPr>
        <p:blipFill>
          <a:blip r:embed="rId2"/>
          <a:stretch>
            <a:fillRect/>
          </a:stretch>
        </p:blipFill>
        <p:spPr>
          <a:xfrm>
            <a:off x="3357336" y="222442"/>
            <a:ext cx="8377546" cy="5571067"/>
          </a:xfrm>
          <a:prstGeom prst="rect">
            <a:avLst/>
          </a:prstGeom>
        </p:spPr>
      </p:pic>
      <p:sp>
        <p:nvSpPr>
          <p:cNvPr id="4" name="Rectangle 3">
            <a:extLst>
              <a:ext uri="{FF2B5EF4-FFF2-40B4-BE49-F238E27FC236}">
                <a16:creationId xmlns:a16="http://schemas.microsoft.com/office/drawing/2014/main" id="{8DFDE4C3-F624-40FE-81D4-A690C165D98A}"/>
              </a:ext>
            </a:extLst>
          </p:cNvPr>
          <p:cNvSpPr/>
          <p:nvPr/>
        </p:nvSpPr>
        <p:spPr>
          <a:xfrm>
            <a:off x="332508" y="5712228"/>
            <a:ext cx="9568873" cy="923330"/>
          </a:xfrm>
          <a:prstGeom prst="rect">
            <a:avLst/>
          </a:prstGeom>
        </p:spPr>
        <p:txBody>
          <a:bodyPr wrap="square">
            <a:spAutoFit/>
          </a:bodyPr>
          <a:lstStyle/>
          <a:p>
            <a:r>
              <a:rPr lang="en-US" dirty="0">
                <a:latin typeface="Times New Roman" panose="02020603050405020304" pitchFamily="18" charset="0"/>
              </a:rPr>
              <a:t>As </a:t>
            </a:r>
            <a:r>
              <a:rPr lang="en-US" i="1" dirty="0">
                <a:latin typeface="Times New Roman" panose="02020603050405020304" pitchFamily="18" charset="0"/>
              </a:rPr>
              <a:t>n </a:t>
            </a:r>
            <a:r>
              <a:rPr lang="en-US" dirty="0">
                <a:latin typeface="Times New Roman" panose="02020603050405020304" pitchFamily="18" charset="0"/>
              </a:rPr>
              <a:t>increases, both and become better and better</a:t>
            </a:r>
          </a:p>
          <a:p>
            <a:r>
              <a:rPr lang="en-US" dirty="0">
                <a:latin typeface="Times New Roman" panose="02020603050405020304" pitchFamily="18" charset="0"/>
              </a:rPr>
              <a:t>approximations to the area of </a:t>
            </a:r>
            <a:r>
              <a:rPr lang="en-US" i="1" dirty="0">
                <a:latin typeface="Times New Roman" panose="02020603050405020304" pitchFamily="18" charset="0"/>
              </a:rPr>
              <a:t>S</a:t>
            </a:r>
            <a:r>
              <a:rPr lang="en-US" dirty="0">
                <a:latin typeface="Times New Roman" panose="02020603050405020304" pitchFamily="18" charset="0"/>
              </a:rPr>
              <a:t>. Therefore we </a:t>
            </a:r>
            <a:r>
              <a:rPr lang="en-US" i="1" dirty="0">
                <a:latin typeface="Times New Roman" panose="02020603050405020304" pitchFamily="18" charset="0"/>
              </a:rPr>
              <a:t>define </a:t>
            </a:r>
            <a:r>
              <a:rPr lang="en-US" dirty="0">
                <a:latin typeface="Times New Roman" panose="02020603050405020304" pitchFamily="18" charset="0"/>
              </a:rPr>
              <a:t>the area </a:t>
            </a:r>
            <a:r>
              <a:rPr lang="en-US" i="1" dirty="0">
                <a:latin typeface="Times New Roman" panose="02020603050405020304" pitchFamily="18" charset="0"/>
              </a:rPr>
              <a:t>A </a:t>
            </a:r>
            <a:r>
              <a:rPr lang="en-US" dirty="0">
                <a:latin typeface="Times New Roman" panose="02020603050405020304" pitchFamily="18" charset="0"/>
              </a:rPr>
              <a:t>to be the limit of the</a:t>
            </a:r>
          </a:p>
          <a:p>
            <a:r>
              <a:rPr lang="en-US" dirty="0">
                <a:latin typeface="Times New Roman" panose="02020603050405020304" pitchFamily="18" charset="0"/>
              </a:rPr>
              <a:t>sums of the areas of the approximating rectangles, that is,</a:t>
            </a:r>
            <a:endParaRPr lang="en-US" dirty="0"/>
          </a:p>
        </p:txBody>
      </p:sp>
    </p:spTree>
    <p:extLst>
      <p:ext uri="{BB962C8B-B14F-4D97-AF65-F5344CB8AC3E}">
        <p14:creationId xmlns:p14="http://schemas.microsoft.com/office/powerpoint/2010/main" val="4247721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2C039841-4AE1-4776-B135-A24352335805}"/>
              </a:ext>
            </a:extLst>
          </p:cNvPr>
          <p:cNvPicPr>
            <a:picLocks noGrp="1" noChangeAspect="1"/>
          </p:cNvPicPr>
          <p:nvPr>
            <p:ph idx="1"/>
          </p:nvPr>
        </p:nvPicPr>
        <p:blipFill>
          <a:blip r:embed="rId2"/>
          <a:stretch>
            <a:fillRect/>
          </a:stretch>
        </p:blipFill>
        <p:spPr>
          <a:xfrm>
            <a:off x="1414430" y="643466"/>
            <a:ext cx="9363140" cy="5571067"/>
          </a:xfrm>
          <a:prstGeom prst="rect">
            <a:avLst/>
          </a:prstGeom>
        </p:spPr>
      </p:pic>
    </p:spTree>
    <p:extLst>
      <p:ext uri="{BB962C8B-B14F-4D97-AF65-F5344CB8AC3E}">
        <p14:creationId xmlns:p14="http://schemas.microsoft.com/office/powerpoint/2010/main" val="71863403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3C23695D-B932-4A07-81BB-E483D2A9AC5B}"/>
              </a:ext>
            </a:extLst>
          </p:cNvPr>
          <p:cNvPicPr>
            <a:picLocks noGrp="1" noChangeAspect="1"/>
          </p:cNvPicPr>
          <p:nvPr>
            <p:ph idx="1"/>
          </p:nvPr>
        </p:nvPicPr>
        <p:blipFill>
          <a:blip r:embed="rId2"/>
          <a:stretch>
            <a:fillRect/>
          </a:stretch>
        </p:blipFill>
        <p:spPr>
          <a:xfrm>
            <a:off x="4395848" y="220263"/>
            <a:ext cx="6022769" cy="6637737"/>
          </a:xfrm>
          <a:prstGeom prst="rect">
            <a:avLst/>
          </a:prstGeom>
        </p:spPr>
      </p:pic>
      <p:pic>
        <p:nvPicPr>
          <p:cNvPr id="3" name="Picture 2">
            <a:extLst>
              <a:ext uri="{FF2B5EF4-FFF2-40B4-BE49-F238E27FC236}">
                <a16:creationId xmlns:a16="http://schemas.microsoft.com/office/drawing/2014/main" id="{1A82EDD5-B0C6-45E7-8697-29A9F1B280E7}"/>
              </a:ext>
            </a:extLst>
          </p:cNvPr>
          <p:cNvPicPr>
            <a:picLocks noChangeAspect="1"/>
          </p:cNvPicPr>
          <p:nvPr/>
        </p:nvPicPr>
        <p:blipFill>
          <a:blip r:embed="rId3"/>
          <a:stretch>
            <a:fillRect/>
          </a:stretch>
        </p:blipFill>
        <p:spPr>
          <a:xfrm>
            <a:off x="703117" y="1175758"/>
            <a:ext cx="1975428" cy="1022989"/>
          </a:xfrm>
          <a:prstGeom prst="rect">
            <a:avLst/>
          </a:prstGeom>
        </p:spPr>
      </p:pic>
      <p:cxnSp>
        <p:nvCxnSpPr>
          <p:cNvPr id="6" name="Straight Arrow Connector 5">
            <a:extLst>
              <a:ext uri="{FF2B5EF4-FFF2-40B4-BE49-F238E27FC236}">
                <a16:creationId xmlns:a16="http://schemas.microsoft.com/office/drawing/2014/main" id="{2DBE74DC-5F5A-455F-9166-8C119D382412}"/>
              </a:ext>
            </a:extLst>
          </p:cNvPr>
          <p:cNvCxnSpPr/>
          <p:nvPr/>
        </p:nvCxnSpPr>
        <p:spPr>
          <a:xfrm flipV="1">
            <a:off x="2872509" y="1175758"/>
            <a:ext cx="5043055" cy="54220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42702260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020387AF-D359-4D58-A3AC-8429C6FBBFE5}"/>
              </a:ext>
            </a:extLst>
          </p:cNvPr>
          <p:cNvPicPr>
            <a:picLocks noGrp="1" noChangeAspect="1"/>
          </p:cNvPicPr>
          <p:nvPr>
            <p:ph idx="1"/>
          </p:nvPr>
        </p:nvPicPr>
        <p:blipFill>
          <a:blip r:embed="rId2"/>
          <a:stretch>
            <a:fillRect/>
          </a:stretch>
        </p:blipFill>
        <p:spPr>
          <a:xfrm>
            <a:off x="4287310" y="643466"/>
            <a:ext cx="7751593" cy="4805989"/>
          </a:xfrm>
          <a:prstGeom prst="rect">
            <a:avLst/>
          </a:prstGeom>
        </p:spPr>
      </p:pic>
      <p:pic>
        <p:nvPicPr>
          <p:cNvPr id="3" name="Picture 2">
            <a:extLst>
              <a:ext uri="{FF2B5EF4-FFF2-40B4-BE49-F238E27FC236}">
                <a16:creationId xmlns:a16="http://schemas.microsoft.com/office/drawing/2014/main" id="{29C2DA11-9551-42C7-BB72-513BA2F74514}"/>
              </a:ext>
            </a:extLst>
          </p:cNvPr>
          <p:cNvPicPr>
            <a:picLocks noChangeAspect="1"/>
          </p:cNvPicPr>
          <p:nvPr/>
        </p:nvPicPr>
        <p:blipFill>
          <a:blip r:embed="rId3"/>
          <a:stretch>
            <a:fillRect/>
          </a:stretch>
        </p:blipFill>
        <p:spPr>
          <a:xfrm>
            <a:off x="515666" y="2219804"/>
            <a:ext cx="2965626" cy="1653312"/>
          </a:xfrm>
          <a:prstGeom prst="rect">
            <a:avLst/>
          </a:prstGeom>
        </p:spPr>
      </p:pic>
      <p:cxnSp>
        <p:nvCxnSpPr>
          <p:cNvPr id="6" name="Straight Connector 5">
            <a:extLst>
              <a:ext uri="{FF2B5EF4-FFF2-40B4-BE49-F238E27FC236}">
                <a16:creationId xmlns:a16="http://schemas.microsoft.com/office/drawing/2014/main" id="{540F4B6B-2DA1-4F11-8FA6-554936F72880}"/>
              </a:ext>
            </a:extLst>
          </p:cNvPr>
          <p:cNvCxnSpPr/>
          <p:nvPr/>
        </p:nvCxnSpPr>
        <p:spPr>
          <a:xfrm>
            <a:off x="3749964" y="544945"/>
            <a:ext cx="0" cy="5911273"/>
          </a:xfrm>
          <a:prstGeom prst="line">
            <a:avLst/>
          </a:prstGeom>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86500848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3D38BB9B-1E8F-44CA-ABEC-0EF5D14663E5}"/>
              </a:ext>
            </a:extLst>
          </p:cNvPr>
          <p:cNvPicPr>
            <a:picLocks noGrp="1" noChangeAspect="1"/>
          </p:cNvPicPr>
          <p:nvPr>
            <p:ph idx="1"/>
          </p:nvPr>
        </p:nvPicPr>
        <p:blipFill>
          <a:blip r:embed="rId2"/>
          <a:stretch>
            <a:fillRect/>
          </a:stretch>
        </p:blipFill>
        <p:spPr>
          <a:xfrm>
            <a:off x="643467" y="1152568"/>
            <a:ext cx="10905066" cy="4552863"/>
          </a:xfrm>
          <a:prstGeom prst="rect">
            <a:avLst/>
          </a:prstGeom>
        </p:spPr>
      </p:pic>
    </p:spTree>
    <p:extLst>
      <p:ext uri="{BB962C8B-B14F-4D97-AF65-F5344CB8AC3E}">
        <p14:creationId xmlns:p14="http://schemas.microsoft.com/office/powerpoint/2010/main" val="14607924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24E3203-4EC4-4974-B902-7CE6BD085BCC}"/>
              </a:ext>
            </a:extLst>
          </p:cNvPr>
          <p:cNvSpPr>
            <a:spLocks noGrp="1"/>
          </p:cNvSpPr>
          <p:nvPr>
            <p:ph idx="1"/>
          </p:nvPr>
        </p:nvSpPr>
        <p:spPr>
          <a:xfrm>
            <a:off x="838200" y="517236"/>
            <a:ext cx="10515600" cy="5659727"/>
          </a:xfrm>
        </p:spPr>
        <p:txBody>
          <a:bodyPr/>
          <a:lstStyle/>
          <a:p>
            <a:pPr marL="0" indent="0" algn="ctr">
              <a:buNone/>
            </a:pPr>
            <a:endParaRPr lang="en-US" sz="6000" dirty="0"/>
          </a:p>
          <a:p>
            <a:pPr marL="0" indent="0" algn="ctr">
              <a:buNone/>
            </a:pPr>
            <a:endParaRPr lang="en-US" sz="6000" dirty="0"/>
          </a:p>
          <a:p>
            <a:pPr marL="0" indent="0" algn="ctr">
              <a:buNone/>
            </a:pPr>
            <a:r>
              <a:rPr lang="en-US" sz="6000" dirty="0"/>
              <a:t>Matrices</a:t>
            </a:r>
            <a:r>
              <a:rPr lang="en-US" dirty="0"/>
              <a:t> </a:t>
            </a:r>
          </a:p>
        </p:txBody>
      </p:sp>
    </p:spTree>
    <p:extLst>
      <p:ext uri="{BB962C8B-B14F-4D97-AF65-F5344CB8AC3E}">
        <p14:creationId xmlns:p14="http://schemas.microsoft.com/office/powerpoint/2010/main" val="118000867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E8498332-48E5-4565-9D78-0487CAAEEA33}"/>
              </a:ext>
            </a:extLst>
          </p:cNvPr>
          <p:cNvPicPr>
            <a:picLocks noGrp="1" noChangeAspect="1"/>
          </p:cNvPicPr>
          <p:nvPr>
            <p:ph idx="1"/>
          </p:nvPr>
        </p:nvPicPr>
        <p:blipFill>
          <a:blip r:embed="rId2"/>
          <a:stretch>
            <a:fillRect/>
          </a:stretch>
        </p:blipFill>
        <p:spPr>
          <a:xfrm>
            <a:off x="2001212" y="363599"/>
            <a:ext cx="8189575" cy="3236777"/>
          </a:xfrm>
          <a:prstGeom prst="rect">
            <a:avLst/>
          </a:prstGeom>
        </p:spPr>
      </p:pic>
      <p:pic>
        <p:nvPicPr>
          <p:cNvPr id="3" name="Picture 2">
            <a:extLst>
              <a:ext uri="{FF2B5EF4-FFF2-40B4-BE49-F238E27FC236}">
                <a16:creationId xmlns:a16="http://schemas.microsoft.com/office/drawing/2014/main" id="{62E7BDD2-1941-4899-9380-0D3EC9AD9531}"/>
              </a:ext>
            </a:extLst>
          </p:cNvPr>
          <p:cNvPicPr>
            <a:picLocks noChangeAspect="1"/>
          </p:cNvPicPr>
          <p:nvPr/>
        </p:nvPicPr>
        <p:blipFill>
          <a:blip r:embed="rId3"/>
          <a:stretch>
            <a:fillRect/>
          </a:stretch>
        </p:blipFill>
        <p:spPr>
          <a:xfrm>
            <a:off x="2001212" y="3841964"/>
            <a:ext cx="7968982" cy="1589017"/>
          </a:xfrm>
          <a:prstGeom prst="rect">
            <a:avLst/>
          </a:prstGeom>
        </p:spPr>
      </p:pic>
    </p:spTree>
    <p:extLst>
      <p:ext uri="{BB962C8B-B14F-4D97-AF65-F5344CB8AC3E}">
        <p14:creationId xmlns:p14="http://schemas.microsoft.com/office/powerpoint/2010/main" val="370740782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C3B3F1E8-B1A5-458F-B4F2-6E9270CDA999}"/>
              </a:ext>
            </a:extLst>
          </p:cNvPr>
          <p:cNvPicPr>
            <a:picLocks noGrp="1" noChangeAspect="1"/>
          </p:cNvPicPr>
          <p:nvPr>
            <p:ph idx="1"/>
          </p:nvPr>
        </p:nvPicPr>
        <p:blipFill>
          <a:blip r:embed="rId2"/>
          <a:stretch>
            <a:fillRect/>
          </a:stretch>
        </p:blipFill>
        <p:spPr>
          <a:xfrm>
            <a:off x="1656902" y="643466"/>
            <a:ext cx="8878196" cy="5571067"/>
          </a:xfrm>
          <a:prstGeom prst="rect">
            <a:avLst/>
          </a:prstGeom>
        </p:spPr>
      </p:pic>
    </p:spTree>
    <p:extLst>
      <p:ext uri="{BB962C8B-B14F-4D97-AF65-F5344CB8AC3E}">
        <p14:creationId xmlns:p14="http://schemas.microsoft.com/office/powerpoint/2010/main" val="49059982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41B2C01A-7962-4CA9-97D7-4F4DC1D2C007}"/>
              </a:ext>
            </a:extLst>
          </p:cNvPr>
          <p:cNvPicPr>
            <a:picLocks noGrp="1" noChangeAspect="1"/>
          </p:cNvPicPr>
          <p:nvPr>
            <p:ph idx="1"/>
          </p:nvPr>
        </p:nvPicPr>
        <p:blipFill>
          <a:blip r:embed="rId2"/>
          <a:stretch>
            <a:fillRect/>
          </a:stretch>
        </p:blipFill>
        <p:spPr>
          <a:xfrm>
            <a:off x="2200149" y="643466"/>
            <a:ext cx="7791702" cy="5571067"/>
          </a:xfrm>
          <a:prstGeom prst="rect">
            <a:avLst/>
          </a:prstGeom>
        </p:spPr>
      </p:pic>
    </p:spTree>
    <p:extLst>
      <p:ext uri="{BB962C8B-B14F-4D97-AF65-F5344CB8AC3E}">
        <p14:creationId xmlns:p14="http://schemas.microsoft.com/office/powerpoint/2010/main" val="245677461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28F73B24-F2CB-4A6D-91D5-E50C84AB478D}"/>
              </a:ext>
            </a:extLst>
          </p:cNvPr>
          <p:cNvPicPr>
            <a:picLocks noGrp="1" noChangeAspect="1"/>
          </p:cNvPicPr>
          <p:nvPr>
            <p:ph idx="1"/>
          </p:nvPr>
        </p:nvPicPr>
        <p:blipFill>
          <a:blip r:embed="rId2"/>
          <a:stretch>
            <a:fillRect/>
          </a:stretch>
        </p:blipFill>
        <p:spPr>
          <a:xfrm>
            <a:off x="2058996" y="643466"/>
            <a:ext cx="8074008" cy="5571067"/>
          </a:xfrm>
          <a:prstGeom prst="rect">
            <a:avLst/>
          </a:prstGeom>
        </p:spPr>
      </p:pic>
    </p:spTree>
    <p:extLst>
      <p:ext uri="{BB962C8B-B14F-4D97-AF65-F5344CB8AC3E}">
        <p14:creationId xmlns:p14="http://schemas.microsoft.com/office/powerpoint/2010/main" val="346093651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F084A1D9-6A54-4196-90E7-0883F202A0AE}"/>
              </a:ext>
            </a:extLst>
          </p:cNvPr>
          <p:cNvPicPr>
            <a:picLocks noGrp="1" noChangeAspect="1"/>
          </p:cNvPicPr>
          <p:nvPr>
            <p:ph idx="1"/>
          </p:nvPr>
        </p:nvPicPr>
        <p:blipFill>
          <a:blip r:embed="rId2"/>
          <a:stretch>
            <a:fillRect/>
          </a:stretch>
        </p:blipFill>
        <p:spPr>
          <a:xfrm>
            <a:off x="2857007" y="643466"/>
            <a:ext cx="6477985" cy="5571067"/>
          </a:xfrm>
          <a:prstGeom prst="rect">
            <a:avLst/>
          </a:prstGeom>
        </p:spPr>
      </p:pic>
    </p:spTree>
    <p:extLst>
      <p:ext uri="{BB962C8B-B14F-4D97-AF65-F5344CB8AC3E}">
        <p14:creationId xmlns:p14="http://schemas.microsoft.com/office/powerpoint/2010/main" val="1232062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E39848AD-19CE-4231-8C8C-8304B734A20D}"/>
              </a:ext>
            </a:extLst>
          </p:cNvPr>
          <p:cNvPicPr>
            <a:picLocks noGrp="1" noChangeAspect="1"/>
          </p:cNvPicPr>
          <p:nvPr>
            <p:ph idx="1"/>
          </p:nvPr>
        </p:nvPicPr>
        <p:blipFill>
          <a:blip r:embed="rId2"/>
          <a:stretch>
            <a:fillRect/>
          </a:stretch>
        </p:blipFill>
        <p:spPr>
          <a:xfrm>
            <a:off x="1585014" y="643466"/>
            <a:ext cx="9021971" cy="5571067"/>
          </a:xfrm>
          <a:prstGeom prst="rect">
            <a:avLst/>
          </a:prstGeom>
        </p:spPr>
      </p:pic>
    </p:spTree>
    <p:extLst>
      <p:ext uri="{BB962C8B-B14F-4D97-AF65-F5344CB8AC3E}">
        <p14:creationId xmlns:p14="http://schemas.microsoft.com/office/powerpoint/2010/main" val="4171107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2FBF2921-D2E2-43C0-A267-9F660EBFB154}"/>
              </a:ext>
            </a:extLst>
          </p:cNvPr>
          <p:cNvPicPr>
            <a:picLocks noGrp="1" noChangeAspect="1"/>
          </p:cNvPicPr>
          <p:nvPr>
            <p:ph idx="1"/>
          </p:nvPr>
        </p:nvPicPr>
        <p:blipFill>
          <a:blip r:embed="rId2"/>
          <a:stretch>
            <a:fillRect/>
          </a:stretch>
        </p:blipFill>
        <p:spPr>
          <a:xfrm>
            <a:off x="3338322" y="643466"/>
            <a:ext cx="5515356" cy="5571067"/>
          </a:xfrm>
          <a:prstGeom prst="rect">
            <a:avLst/>
          </a:prstGeom>
        </p:spPr>
      </p:pic>
    </p:spTree>
    <p:extLst>
      <p:ext uri="{BB962C8B-B14F-4D97-AF65-F5344CB8AC3E}">
        <p14:creationId xmlns:p14="http://schemas.microsoft.com/office/powerpoint/2010/main" val="4215101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1076</Words>
  <Application>Microsoft Office PowerPoint</Application>
  <PresentationFormat>Widescreen</PresentationFormat>
  <Paragraphs>87</Paragraphs>
  <Slides>78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78</vt:i4>
      </vt:variant>
    </vt:vector>
  </HeadingPairs>
  <TitlesOfParts>
    <vt:vector size="84" baseType="lpstr">
      <vt:lpstr>Arial</vt:lpstr>
      <vt:lpstr>Calibri</vt:lpstr>
      <vt:lpstr>Calibri Light</vt:lpstr>
      <vt:lpstr>Cambria Math</vt:lpstr>
      <vt:lpstr>Times New Roman</vt:lpstr>
      <vt:lpstr>Office Theme</vt:lpstr>
      <vt:lpstr>Introduction to Functions and Limits</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Another way to picture a function is by an arrow diagram. Each arrow connects an element of D to an element of E . The arrow indicates that f(x) is associated with x, f(a) is associated with a , and so on. </vt:lpstr>
      <vt:lpstr> The graph of a function f gives us a useful picture of a function. Since the -coordinate of any point (x, y) on the graph is y = f(x) , we can read the value of f(x) from the graph as being the height of the graph above the point x. The graph of f also allows us to picture the domain of f on the x-axis and its range on the y-axis.</vt:lpstr>
      <vt:lpstr>PowerPoint Presentation</vt:lpstr>
      <vt:lpstr>PowerPoint Presentation</vt:lpstr>
      <vt:lpstr> </vt:lpstr>
      <vt:lpstr>PowerPoint Presentation</vt:lpstr>
      <vt:lpstr>The functions in the following examples are defined by different formulas in different parts of their domains.       Solution  </vt:lpstr>
      <vt:lpstr>The next example of a piecewise defined function is the absolute value function. Recall that the absolute value of a number , denoted by |a| , is the distance from a to 0 on the real number line.    Distances are always positive or 0, so we have   |a|≥0 for every number a  for example     "Type equation here."</vt:lpstr>
      <vt:lpstr>Sketch the graph of the absolute value function f(x)=|x| </vt:lpstr>
      <vt:lpstr>Sketch the graph of the absolute value function f(x)=|x| </vt:lpstr>
      <vt:lpstr>PowerPoint Presentation</vt:lpstr>
      <vt:lpstr>PowerPoint Presentation</vt:lpstr>
      <vt:lpstr>PowerPoint Presentation</vt:lpstr>
      <vt:lpstr>A mathematical model is a mathematical description (often by means of a function or an equation) of a real-world phenomenon such as the size of a population, the demand for a product, the speed of a falling object, the concentration of a product in a chemical reaction, the life expectancy of a person at birth, or the cost of emission reductions. The purpose of the model is to understand the phenomenon and perhaps to make predictions about future behavior.</vt:lpstr>
      <vt:lpstr>Given a real-world problem, our first task is to formulate a mathematical model by identifying and naming the independent and dependent variables and obtaining equations.  Mathematical model: applying math knowledge   Mathematical conclusion: produce information   Real-word prediction: Testing against real data </vt:lpstr>
      <vt:lpstr>When we say that y is a linear function of x, we mean that the graph of the function is a line, so we can use the slope-intercept form of the equation of a line to write a formula for the function as  y=f(x)=mx+b   where m is the slope of the line and b is the y-intercept  </vt:lpstr>
      <vt:lpstr>A characteristic feature of linear functions is that they grow at a constant rate. For instance, Figure 2 shows a graph of the linear function f(x)=3x -2 and a table of sample values. Notice that whenever x increases by 0.1, the value of  f(x) increases by 0.3. So increases three times as fast as x. Thus the slope of the graph y=3x -2 , namely 3, can be interpreted as the rate of change of y with respect to x. </vt:lpstr>
      <vt:lpstr>PowerPoint Presentation</vt:lpstr>
      <vt:lpstr>PowerPoint Presentation</vt:lpstr>
      <vt:lpstr>PowerPoint Presentation</vt:lpstr>
      <vt:lpstr>A function of the form f(x)= x^a , where a is a constant, is called a power function. We consider several cases.  The graph of f(x)= x^n where n = 1, 2, 3, 4 and 5  </vt:lpstr>
      <vt:lpstr>The general shape of the graph of f(x)= x^n depends on whether is even or odd. If is even, then f(x)= x^n is an even function and its graph is similar to the parabola y= x^2 If is odd, then f(x)= x^n is an odd function and its graph is similar to that of        y= x^3  </vt:lpstr>
      <vt:lpstr>A rational function is a ratio of two polynomials: f(x)=  (P(x))/(Q(x)) where P and Q are polynomials.  The function: </vt:lpstr>
      <vt:lpstr>The exponential functions are the functions of the form f(x)= a^x , where the base is a positive constant. The graphs of y= 2^x and y= 〖(0.5)〗^x are shown in the figure below.  In both cases the domain (-∞,∞) is and the range is (0,∞)  </vt:lpstr>
      <vt:lpstr>The logarithmic functions f(x)=  log_a⁡x   , where the base is a positive constant, are the inverse functions of the exponential functions. Figure shows the graphs of four logarithmic functions with various bases. In each case the domain is (0,∞) , the range is (-∞,∞) , and the function increases slowly when x&gt;1.  </vt:lpstr>
      <vt:lpstr>A function is called an algebraic function if it can be constructed using algebraic operations (such as addition, subtraction, multiplication, division, and taking roots) starting with polynomials. Any rational function is automatically an algebraic function. Here are two more examples:</vt:lpstr>
      <vt:lpstr>Classify the following functions as one of the types of functions that we have discussed.</vt:lpstr>
      <vt:lpstr>By applying certain transformations to the graph of a given function we can obtain the graphs of certain related functions. This will give us the ability to sketch the graphs of many functions quickly by hand. It will also enable us to write equations for given graphs.  Let’s first consider translations.</vt:lpstr>
      <vt:lpstr>Two functions f and g can be combined to form new functions f+g , f-g, fg and f/g in a manner similar to the way we add, subtract, multiply, and divide real numbers. The sum and difference functions are defined by  (f+g)(x)=f(x)+g(x)           (f-g)(x)=f(x)-g(x)  If the domain of f is A and the domain of g is B, then the domain of f+g is the intersection A ∩B because both f(x) and g(x) have to be defined. For example, the domain of f(x)= √(x ) is A=[0, ∞)and the domain of g(x)= √(2-x) is      B=(-∞,2] , so the domain of (f+g)(x)= √x+ √(2-x) is A ∩B = [0,2] . </vt:lpstr>
      <vt:lpstr>The output of the first function is used as the input of the second function  </vt:lpstr>
      <vt:lpstr>If f(x)= x^2 and g(x)=x -3 find the composite functions f ° g and g ° f  </vt:lpstr>
      <vt:lpstr>If f(x)= √(x )  and g(x)= √(2 -x) find each function and its domain   a. f ° g  b. g ° f  c. f ° f   d. g ° g</vt:lpstr>
      <vt:lpstr>The word tangent is derived from the Latin word tangens, which means “touching.” Thus a tangent to a curve is a line that touches the curve. In other words, a tangent line should have the same direction as the curve at the point of contact. How can this idea be made precise?</vt:lpstr>
      <vt:lpstr>PowerPoint Presentation</vt:lpstr>
      <vt:lpstr>Find an equation of the tangent to the parabola y= x^2 at the point P(1,1) solution  first we have to find the slope (identify two point on the curve, one is P(x_1,y_(1 ))the other is Q(x_2,y_(2 )), use the slope equation) =   m_PQ=  (y_2  -y_1)/(x_2  - x_1 ) Now let’s select another point from the curve Q(1.5,2.25) we have    m_PQ=  (2.25 - 1)/(1.5 -1)=2.5 </vt:lpstr>
      <vt:lpstr>The Q closer is to P, the closer X is to 1 and, it appears from the tables, the closer m_PQ is to 2.  This suggests that the slope of the tangent line t should be m=2 .  We say that the slope of the tangent line is the limit of the slopes of the secant lines, and we express this symbolically by writing</vt:lpstr>
      <vt:lpstr>PowerPoint Presentation</vt:lpstr>
      <vt:lpstr>PowerPoint Presentation</vt:lpstr>
      <vt:lpstr>Guess the value of  lim┬(x→0)⁡〖 sin⁡〖x 〗/x〗  </vt:lpstr>
      <vt:lpstr>PowerPoint Presentation</vt:lpstr>
      <vt:lpstr>The Heaviside function H is defined by            [This function is named after the electrical engineer Oliver Heaviside (1850–1925) and can be used to describe an electric current that is switched on at time t = 0.] Its graph is shown in Figure 8. As approaches 0 from the left, H(t) approaches 0. As t approaches 0 from the right, H(t) approaches 1. There is no single number that H(t) approaches as approaches 0. Therefore lim┬(t→0)⁡〖H(t)〗 does not exist.</vt:lpstr>
      <vt:lpstr>We noticed in the previous example, that H(t) approaches 0 as t approaches 0 from the left and H(t) approaches 1 as t approaches 0 from the right. We indicate this situation symbolically by writing </vt:lpstr>
      <vt:lpstr>PowerPoint Presentation</vt:lpstr>
      <vt:lpstr>The symbol 〖x→a〗^(+ )  means that we consider only x&gt;a these definitions are illustrated as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Functions and Limits</dc:title>
  <dc:creator>Mina Gabriel</dc:creator>
  <cp:lastModifiedBy>Mina Gabriel</cp:lastModifiedBy>
  <cp:revision>1</cp:revision>
  <dcterms:created xsi:type="dcterms:W3CDTF">2018-08-15T19:05:40Z</dcterms:created>
  <dcterms:modified xsi:type="dcterms:W3CDTF">2018-08-15T19:06:15Z</dcterms:modified>
</cp:coreProperties>
</file>