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74189" autoAdjust="0"/>
  </p:normalViewPr>
  <p:slideViewPr>
    <p:cSldViewPr snapToGrid="0" snapToObjects="1" showGuides="1">
      <p:cViewPr>
        <p:scale>
          <a:sx n="64" d="100"/>
          <a:sy n="64" d="100"/>
        </p:scale>
        <p:origin x="922" y="4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2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0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9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3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1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20"/>
            <a:ext cx="4733772" cy="1083280"/>
          </a:xfrm>
        </p:spPr>
        <p:txBody>
          <a:bodyPr anchor="ctr">
            <a:normAutofit/>
          </a:bodyPr>
          <a:lstStyle/>
          <a:p>
            <a:r>
              <a:rPr lang="en-US" sz="3100" b="1" dirty="0">
                <a:solidFill>
                  <a:srgbClr val="0E659B"/>
                </a:solidFill>
                <a:latin typeface="IBM PleX "/>
              </a:rPr>
              <a:t>STACK OVERFLOW DEVELOPER SURVEY 2019</a:t>
            </a:r>
            <a:endParaRPr lang="en-US" b="1" dirty="0">
              <a:solidFill>
                <a:srgbClr val="0E659B"/>
              </a:solidFill>
              <a:latin typeface="IBM PleX 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MINA JADAV</a:t>
            </a:r>
          </a:p>
          <a:p>
            <a:pPr marL="0" indent="0">
              <a:buNone/>
            </a:pPr>
            <a:r>
              <a:rPr lang="en-US" b="1" dirty="0"/>
              <a:t>February 27/2024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Findings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MySQL, Microsoft SQL server, </a:t>
            </a:r>
            <a:r>
              <a:rPr lang="en-US" sz="2400" dirty="0" err="1">
                <a:solidFill>
                  <a:schemeClr val="tx1"/>
                </a:solidFill>
              </a:rPr>
              <a:t>Postgre</a:t>
            </a:r>
            <a:r>
              <a:rPr lang="en-US" sz="2400" dirty="0">
                <a:solidFill>
                  <a:schemeClr val="tx1"/>
                </a:solidFill>
              </a:rPr>
              <a:t> SQL, SQLite and MongoDB are the top 5 most used databases at the moment.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However, </a:t>
            </a:r>
            <a:r>
              <a:rPr lang="en-US" sz="2400" dirty="0" err="1">
                <a:solidFill>
                  <a:schemeClr val="tx1"/>
                </a:solidFill>
              </a:rPr>
              <a:t>Postgre</a:t>
            </a:r>
            <a:r>
              <a:rPr lang="en-US" sz="2400" dirty="0">
                <a:solidFill>
                  <a:schemeClr val="tx1"/>
                </a:solidFill>
              </a:rPr>
              <a:t> SQL, MongoDB, Redis, MySQL and </a:t>
            </a:r>
            <a:r>
              <a:rPr lang="en-US" sz="2400" dirty="0" err="1">
                <a:solidFill>
                  <a:schemeClr val="tx1"/>
                </a:solidFill>
              </a:rPr>
              <a:t>Elasticsense</a:t>
            </a:r>
            <a:r>
              <a:rPr lang="en-US" sz="2400" dirty="0">
                <a:solidFill>
                  <a:schemeClr val="tx1"/>
                </a:solidFill>
              </a:rPr>
              <a:t> are projected to become more popular in the future.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Redis and </a:t>
            </a:r>
            <a:r>
              <a:rPr lang="en-US" sz="2400" dirty="0" err="1">
                <a:solidFill>
                  <a:schemeClr val="tx1"/>
                </a:solidFill>
              </a:rPr>
              <a:t>Elasticsense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dirty="0" err="1">
                <a:solidFill>
                  <a:schemeClr val="tx1"/>
                </a:solidFill>
              </a:rPr>
              <a:t>relaatively</a:t>
            </a:r>
            <a:r>
              <a:rPr lang="en-US" sz="2400" dirty="0">
                <a:solidFill>
                  <a:schemeClr val="tx1"/>
                </a:solidFill>
              </a:rPr>
              <a:t> new tools and are set to gain more traction in the IT space.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Implications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SQL is still a top tool to watch out for in data specialists.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Companies still prefer Open source databases.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Oracle SQL was not among the top 5. It is losing relevance as time passes.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IBM Plex Mono Text"/>
              </a:rPr>
              <a:t>The permanent link of the Cognos dashboard: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https://github.com/MinaJadav/testtepro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D699121-FB3F-8A69-8BCB-A76DAAFA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54" y="1690688"/>
            <a:ext cx="9706232" cy="425763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10054730-41B5-FE95-F81D-BD4FC193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2" y="1460109"/>
            <a:ext cx="10151075" cy="46441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1927654"/>
            <a:ext cx="10884244" cy="41761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677A273B-EA9C-8FCD-ADC1-D4823102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92" y="1819937"/>
            <a:ext cx="10033686" cy="4210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CA898-4EDC-F40C-DD0C-C9C92F80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Upskilling in the Technology sector.</a:t>
            </a:r>
          </a:p>
          <a:p>
            <a:r>
              <a:rPr lang="en-US" dirty="0">
                <a:solidFill>
                  <a:schemeClr val="tx1"/>
                </a:solidFill>
              </a:rPr>
              <a:t>How do we close the wide gender gap in the Technology sector?</a:t>
            </a:r>
          </a:p>
          <a:p>
            <a:r>
              <a:rPr lang="en-US" dirty="0">
                <a:solidFill>
                  <a:schemeClr val="tx1"/>
                </a:solidFill>
              </a:rPr>
              <a:t>Is completing a masters or doctorate degree really a requirement?</a:t>
            </a:r>
          </a:p>
          <a:p>
            <a:r>
              <a:rPr lang="en-US" dirty="0">
                <a:solidFill>
                  <a:schemeClr val="tx1"/>
                </a:solidFill>
              </a:rPr>
              <a:t>The increasing demand for mobile development as Kotlin is getting popular.</a:t>
            </a:r>
          </a:p>
          <a:p>
            <a:r>
              <a:rPr lang="en-US" dirty="0">
                <a:solidFill>
                  <a:schemeClr val="tx1"/>
                </a:solidFill>
              </a:rPr>
              <a:t>More tech education, access and development in less developed regions in South east Asia, South America, Africa and some parts of Europe.</a:t>
            </a:r>
          </a:p>
          <a:p>
            <a:r>
              <a:rPr lang="en-US" dirty="0">
                <a:solidFill>
                  <a:schemeClr val="tx1"/>
                </a:solidFill>
              </a:rPr>
              <a:t>How relevant will Oracle SQL still be in the future?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Findings</a:t>
            </a:r>
          </a:p>
          <a:p>
            <a:endParaRPr lang="en-CA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CA" sz="2200" b="0" i="0" u="none" strike="noStrike" baseline="0" dirty="0">
                <a:solidFill>
                  <a:srgbClr val="006FC0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•JavaScript widely used and TypeScript getting popular.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•Over 90% young male developers.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•Developers mostly located in developed countries.</a:t>
            </a:r>
          </a:p>
          <a:p>
            <a:endParaRPr lang="en-CA" sz="2200" b="0" i="0" u="none" strike="noStrike" baseline="0" dirty="0">
              <a:solidFill>
                <a:srgbClr val="006FC0"/>
              </a:solidFill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8D205-EDCC-4F74-F59E-8E146BAF8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•JavaScript and TypeScript web frames gaining followers.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•Global polarization of developers location and gender.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•Young developers without postgrad studies on its majority.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Developers are people with very marked characteristics.</a:t>
            </a:r>
          </a:p>
          <a:p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A good idea of popularity trends of different  tools, platforms and languages can be obtained.</a:t>
            </a:r>
          </a:p>
          <a:p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There is a job to be done to spread accessibility of this labor market to countries in development.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33170-193F-FDAE-AC0E-01FF4024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4" y="1864659"/>
            <a:ext cx="7667812" cy="41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9" name="Picture 5" descr="Table&#10;&#10;Description automatically generated">
            <a:extLst>
              <a:ext uri="{FF2B5EF4-FFF2-40B4-BE49-F238E27FC236}">
                <a16:creationId xmlns:a16="http://schemas.microsoft.com/office/drawing/2014/main" id="{52F82393-D9C1-C600-8ABF-1B04EA5722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8729" y="1954306"/>
            <a:ext cx="9713517" cy="34248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l"/>
            <a:endParaRPr lang="en-CA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Data contextualization and analysis goal.</a:t>
            </a:r>
          </a:p>
          <a:p>
            <a:pPr marL="0" indent="0">
              <a:buNone/>
            </a:pPr>
            <a:r>
              <a:rPr lang="en-CA" sz="2200" b="0" i="0" u="none" strike="noStrike" baseline="0" dirty="0">
                <a:solidFill>
                  <a:srgbClr val="006FC0"/>
                </a:solidFill>
                <a:latin typeface="+mn-lt"/>
              </a:rPr>
              <a:t>•Methodology description.</a:t>
            </a:r>
          </a:p>
          <a:p>
            <a:pPr marL="0" indent="0">
              <a:buNone/>
            </a:pPr>
            <a:r>
              <a:rPr lang="en-CA" sz="2200" b="0" i="0" u="none" strike="noStrike" baseline="0" dirty="0">
                <a:solidFill>
                  <a:srgbClr val="006FC0"/>
                </a:solidFill>
                <a:latin typeface="+mn-lt"/>
              </a:rPr>
              <a:t>    •Data gathering.</a:t>
            </a:r>
          </a:p>
          <a:p>
            <a:pPr marL="0" indent="0">
              <a:buNone/>
            </a:pPr>
            <a:r>
              <a:rPr lang="en-CA" sz="2200" b="0" i="0" u="none" strike="noStrike" baseline="0" dirty="0">
                <a:solidFill>
                  <a:srgbClr val="006FC0"/>
                </a:solidFill>
                <a:latin typeface="+mn-lt"/>
              </a:rPr>
              <a:t>    •Data analysis.</a:t>
            </a:r>
          </a:p>
          <a:p>
            <a:pPr marL="0" indent="0">
              <a:buNone/>
            </a:pPr>
            <a:r>
              <a:rPr lang="en-CA" sz="2200" dirty="0">
                <a:solidFill>
                  <a:srgbClr val="006FC0"/>
                </a:solidFill>
                <a:latin typeface="+mn-lt"/>
              </a:rPr>
              <a:t>    </a:t>
            </a:r>
            <a:r>
              <a:rPr lang="en-CA" sz="2200" b="0" i="0" u="none" strike="noStrike" baseline="0" dirty="0">
                <a:solidFill>
                  <a:srgbClr val="006FC0"/>
                </a:solidFill>
                <a:latin typeface="+mn-lt"/>
              </a:rPr>
              <a:t>•Data visualizations.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•Results presentation supported with graphs and trends.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•Discussion of overall findings and implications regarding the results   previously exposed.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•Final conclusions of the carried out research.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Stack Overflow’s annual Developer Survey is the largest and most comprehensive survey of people who code around the world.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•Results don’t represent everyone in the developer community evenly.</a:t>
            </a:r>
          </a:p>
          <a:p>
            <a:pPr marL="0" indent="0">
              <a:buNone/>
            </a:pPr>
            <a:r>
              <a:rPr lang="en-CA" sz="2200" b="0" i="0" u="none" strike="noStrike" baseline="0" dirty="0">
                <a:solidFill>
                  <a:srgbClr val="006FC0"/>
                </a:solidFill>
                <a:latin typeface="+mn-lt"/>
              </a:rPr>
              <a:t>Nearly 90,000 developers.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•Trends to predict where the developers are going.</a:t>
            </a:r>
          </a:p>
          <a:p>
            <a:pPr marL="0" indent="0">
              <a:buNone/>
            </a:pPr>
            <a:r>
              <a:rPr lang="en-US" sz="2200" b="0" i="0" u="none" strike="noStrike" baseline="0" dirty="0">
                <a:solidFill>
                  <a:srgbClr val="006FC0"/>
                </a:solidFill>
                <a:latin typeface="+mn-lt"/>
              </a:rPr>
              <a:t>•Characterization of developers around the globe.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88989"/>
            <a:ext cx="7068725" cy="4687974"/>
          </a:xfrm>
        </p:spPr>
        <p:txBody>
          <a:bodyPr>
            <a:normAutofit fontScale="25000" lnSpcReduction="20000"/>
          </a:bodyPr>
          <a:lstStyle/>
          <a:p>
            <a:pPr algn="l"/>
            <a:endParaRPr lang="en-CA" sz="8800" b="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8800" b="0" i="0" u="none" strike="noStrike" baseline="0" dirty="0">
                <a:solidFill>
                  <a:srgbClr val="006FC0"/>
                </a:solidFill>
                <a:latin typeface="+mn-lt"/>
              </a:rPr>
              <a:t>•Collect survey data &amp; explore its content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    •Web Scraping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    •APIs.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    •Request library.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•Data Wrangling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•Exploratory data analysis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    •Analyzing data distribution.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    •Handling outliers.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    •Correlations.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•Data Visualization</a:t>
            </a:r>
          </a:p>
          <a:p>
            <a:pPr marL="0" indent="0">
              <a:buNone/>
            </a:pPr>
            <a:r>
              <a:rPr lang="en-US" sz="8800" b="0" i="0" u="none" strike="noStrike" baseline="0" dirty="0">
                <a:solidFill>
                  <a:srgbClr val="006FC0"/>
                </a:solidFill>
                <a:latin typeface="+mn-lt"/>
              </a:rPr>
              <a:t>•Highlight distribution of data, relationships, the composition and comparison of data.</a:t>
            </a:r>
          </a:p>
          <a:p>
            <a:pPr marL="0" indent="0">
              <a:buNone/>
            </a:pPr>
            <a:r>
              <a:rPr lang="en-CA" sz="8800" b="0" i="0" u="none" strike="noStrike" baseline="0" dirty="0">
                <a:solidFill>
                  <a:srgbClr val="006FC0"/>
                </a:solidFill>
                <a:latin typeface="+mn-lt"/>
              </a:rPr>
              <a:t>•Dashboards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8EF0F2-23B8-0CE2-C0C1-666DD673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69" y="1690688"/>
            <a:ext cx="4769708" cy="42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10" descr="Chart, funnel chart&#10;&#10;Description automatically generated">
            <a:extLst>
              <a:ext uri="{FF2B5EF4-FFF2-40B4-BE49-F238E27FC236}">
                <a16:creationId xmlns:a16="http://schemas.microsoft.com/office/drawing/2014/main" id="{5B2FE590-4F05-9F5B-89E0-3E184271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5" y="2327564"/>
            <a:ext cx="10304431" cy="43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>
                <a:solidFill>
                  <a:schemeClr val="tx1"/>
                </a:solidFill>
                <a:latin typeface="IBM Plex Mono Text"/>
              </a:rPr>
              <a:t>Javascript</a:t>
            </a:r>
            <a:r>
              <a:rPr lang="en-US" sz="2800" dirty="0">
                <a:solidFill>
                  <a:schemeClr val="tx1"/>
                </a:solidFill>
                <a:latin typeface="IBM Plex Mono Text"/>
              </a:rPr>
              <a:t> and HTML are used for web development which means that web development as a tech skill has the highest demand, especially as Typescript is getting viral.</a:t>
            </a:r>
          </a:p>
          <a:p>
            <a:r>
              <a:rPr lang="en-US" sz="2800" dirty="0">
                <a:solidFill>
                  <a:schemeClr val="tx1"/>
                </a:solidFill>
                <a:latin typeface="IBM Plex Mono Text"/>
              </a:rPr>
              <a:t>Python is gaining more and more traction due to the increase in demand for AI and ML skills.</a:t>
            </a:r>
          </a:p>
          <a:p>
            <a:r>
              <a:rPr lang="en-US" sz="2800" dirty="0">
                <a:solidFill>
                  <a:schemeClr val="tx1"/>
                </a:solidFill>
                <a:latin typeface="IBM Plex Mono Text"/>
              </a:rPr>
              <a:t>SQL is the still the most relevant language for data professionals. It is important for aspiring data analysts, scientists, business analysts </a:t>
            </a:r>
            <a:r>
              <a:rPr lang="en-US" sz="2800" dirty="0" err="1">
                <a:solidFill>
                  <a:schemeClr val="tx1"/>
                </a:solidFill>
                <a:latin typeface="IBM Plex Mono Text"/>
              </a:rPr>
              <a:t>etc</a:t>
            </a:r>
            <a:r>
              <a:rPr lang="en-US" sz="2800" dirty="0">
                <a:solidFill>
                  <a:schemeClr val="tx1"/>
                </a:solidFill>
                <a:latin typeface="IBM Plex Mono Text"/>
              </a:rPr>
              <a:t> to have SQL skills.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7509C-A3DD-899A-D56B-5B8EC6BF6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211" y="1825625"/>
            <a:ext cx="558658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B29804-B7F3-ADD7-3A02-837408162EFF}"/>
              </a:ext>
            </a:extLst>
          </p:cNvPr>
          <p:cNvSpPr txBox="1">
            <a:spLocks/>
          </p:cNvSpPr>
          <p:nvPr/>
        </p:nvSpPr>
        <p:spPr>
          <a:xfrm>
            <a:off x="510200" y="2258426"/>
            <a:ext cx="5585011" cy="4452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>
              <a:solidFill>
                <a:schemeClr val="tx1"/>
              </a:solidFill>
              <a:latin typeface="IBM Plex Mono Text"/>
            </a:endParaRPr>
          </a:p>
          <a:p>
            <a:r>
              <a:rPr lang="en-US" sz="2200" dirty="0" err="1">
                <a:solidFill>
                  <a:schemeClr val="tx1"/>
                </a:solidFill>
                <a:latin typeface="IBM Plex Mono Text"/>
              </a:rPr>
              <a:t>Javascript</a:t>
            </a:r>
            <a:r>
              <a:rPr lang="en-US" sz="2200" dirty="0">
                <a:solidFill>
                  <a:schemeClr val="tx1"/>
                </a:solidFill>
                <a:latin typeface="IBM Plex Mono Text"/>
              </a:rPr>
              <a:t>, HTML/CSS, SQL, Shell languages and Python are the most used languages currently.</a:t>
            </a:r>
          </a:p>
          <a:p>
            <a:r>
              <a:rPr lang="en-US" sz="2200" dirty="0" err="1">
                <a:solidFill>
                  <a:schemeClr val="tx1"/>
                </a:solidFill>
                <a:latin typeface="IBM Plex Mono Text"/>
                <a:ea typeface="+mn-lt"/>
                <a:cs typeface="+mn-lt"/>
              </a:rPr>
              <a:t>Javascript</a:t>
            </a:r>
            <a:r>
              <a:rPr lang="en-US" sz="2200" dirty="0">
                <a:solidFill>
                  <a:schemeClr val="tx1"/>
                </a:solidFill>
                <a:latin typeface="IBM Plex Mono Text"/>
                <a:ea typeface="+mn-lt"/>
                <a:cs typeface="+mn-lt"/>
              </a:rPr>
              <a:t>, HTML/CSS, Python, SQL, and Typescript will be the most used languages next year and future years.</a:t>
            </a:r>
          </a:p>
          <a:p>
            <a:r>
              <a:rPr lang="en-US" sz="2200" dirty="0">
                <a:latin typeface="IBM Plex Mono Text"/>
              </a:rPr>
              <a:t>Python will have more demand than SQL next year.</a:t>
            </a:r>
            <a:endParaRPr lang="en-US" sz="2200" dirty="0">
              <a:latin typeface="IBM Plex Mono Text"/>
              <a:ea typeface="+mn-lt"/>
              <a:cs typeface="+mn-lt"/>
            </a:endParaRPr>
          </a:p>
          <a:p>
            <a:endParaRPr lang="en-US" sz="2000" dirty="0">
              <a:solidFill>
                <a:schemeClr val="tx1"/>
              </a:solidFill>
              <a:latin typeface="IBM Plex Mono Text"/>
            </a:endParaRPr>
          </a:p>
          <a:p>
            <a:endParaRPr lang="en-US" sz="2000" dirty="0">
              <a:solidFill>
                <a:schemeClr val="tx1"/>
              </a:solidFill>
              <a:latin typeface="IBM Plex Mono Text"/>
            </a:endParaRPr>
          </a:p>
          <a:p>
            <a:endParaRPr lang="en-US" sz="2000" dirty="0">
              <a:solidFill>
                <a:schemeClr val="tx1"/>
              </a:solidFill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5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8BEEB24-A3F0-8428-0535-6C286EA13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0" y="2545492"/>
            <a:ext cx="10943425" cy="40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713</Words>
  <Application>Microsoft Office PowerPoint</Application>
  <PresentationFormat>Widescreen</PresentationFormat>
  <Paragraphs>121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Minabahen Cheta Jadav</cp:lastModifiedBy>
  <cp:revision>21</cp:revision>
  <dcterms:created xsi:type="dcterms:W3CDTF">2020-10-28T18:29:43Z</dcterms:created>
  <dcterms:modified xsi:type="dcterms:W3CDTF">2024-02-28T04:41:56Z</dcterms:modified>
</cp:coreProperties>
</file>