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7CD1-4198-43E7-A2FC-F00F5B599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75208C-2895-4D64-AA29-BD4AC4DB3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8C7EBC-8C37-4D92-8B26-DAAB1E0D783C}"/>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5" name="Footer Placeholder 4">
            <a:extLst>
              <a:ext uri="{FF2B5EF4-FFF2-40B4-BE49-F238E27FC236}">
                <a16:creationId xmlns:a16="http://schemas.microsoft.com/office/drawing/2014/main" id="{9ADC55D5-B77C-487A-B1D0-7FF43803A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979CA-C36A-4D4E-8D17-D8A91C8F331B}"/>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305150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0A94-7AA6-4E51-96F7-5A2781A63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FEB94B-AA2F-429E-BCC1-50B495F9D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CB891-C7DA-43DA-9D84-4CB2C233B150}"/>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5" name="Footer Placeholder 4">
            <a:extLst>
              <a:ext uri="{FF2B5EF4-FFF2-40B4-BE49-F238E27FC236}">
                <a16:creationId xmlns:a16="http://schemas.microsoft.com/office/drawing/2014/main" id="{8809A7ED-9DA8-48E9-BEC4-C058D3ADF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D2B02-3BAC-4E43-9628-291F340A3D71}"/>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17207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0BF1CB-CBCE-4C7A-91FF-22B1665DD8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92B9B3-AD31-42AD-9BA1-41F4107FFC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912BA-1FE7-4D9A-A6D2-5F7ACACC1FAD}"/>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5" name="Footer Placeholder 4">
            <a:extLst>
              <a:ext uri="{FF2B5EF4-FFF2-40B4-BE49-F238E27FC236}">
                <a16:creationId xmlns:a16="http://schemas.microsoft.com/office/drawing/2014/main" id="{EA16A277-0421-406F-AABE-464DF330C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7206A-F921-4485-8EA5-24ECB7543A15}"/>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270689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253B-567E-4457-B70B-F9D7E0012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DD903-D96D-4E1B-8940-28BC3B465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7C944-3D94-42F6-8A7A-B77E42D74970}"/>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5" name="Footer Placeholder 4">
            <a:extLst>
              <a:ext uri="{FF2B5EF4-FFF2-40B4-BE49-F238E27FC236}">
                <a16:creationId xmlns:a16="http://schemas.microsoft.com/office/drawing/2014/main" id="{43D476F6-038B-4922-A6B5-66451C2BE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F7544-AB9B-4902-B140-528F088E3DF6}"/>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281576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6908-273F-4838-9E4E-2D87C93395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17B9D0-C800-4108-9919-F31E6937C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2E892-5002-4157-9763-4FDB5F3E8C37}"/>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5" name="Footer Placeholder 4">
            <a:extLst>
              <a:ext uri="{FF2B5EF4-FFF2-40B4-BE49-F238E27FC236}">
                <a16:creationId xmlns:a16="http://schemas.microsoft.com/office/drawing/2014/main" id="{061012CA-7C39-43A2-A0B8-D6087C1D8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6746E-92AE-4A18-9498-99475A9A9517}"/>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17323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C7E8-290A-4119-920B-3C46DAE36E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A54C47-E272-4369-BFB0-DBF8AF58A5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E9D9BA-0DF3-4B28-9A72-E4567AA1BC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07F06D-5F96-4DD4-B510-983078F75206}"/>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6" name="Footer Placeholder 5">
            <a:extLst>
              <a:ext uri="{FF2B5EF4-FFF2-40B4-BE49-F238E27FC236}">
                <a16:creationId xmlns:a16="http://schemas.microsoft.com/office/drawing/2014/main" id="{5736CAB7-2CF0-43E6-845A-D9C53AECF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DD697-31FF-4A24-8623-B5F89E28E6C8}"/>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384963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5C3A-871D-462C-97CE-C16D62B27A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CAA1B9-9EAF-43DC-A5B4-2151391250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E68EC4-EDC7-42E0-AB20-A926471D8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56A65-E03F-414B-98B5-4EF112754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70AE1-8BB9-4D72-A744-9DA1A57DD2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7B1BD4-FA9C-442F-ACA9-ECA4EA0189B2}"/>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8" name="Footer Placeholder 7">
            <a:extLst>
              <a:ext uri="{FF2B5EF4-FFF2-40B4-BE49-F238E27FC236}">
                <a16:creationId xmlns:a16="http://schemas.microsoft.com/office/drawing/2014/main" id="{55DCFF83-1A0D-48B4-BFAB-7EF9C8E1FD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47A479-EF04-4541-ADE9-ABD992DD9984}"/>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342086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266C-5461-4407-80F3-E04D2A53FE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F37CD9-041F-48FA-BE75-C84C99C52224}"/>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4" name="Footer Placeholder 3">
            <a:extLst>
              <a:ext uri="{FF2B5EF4-FFF2-40B4-BE49-F238E27FC236}">
                <a16:creationId xmlns:a16="http://schemas.microsoft.com/office/drawing/2014/main" id="{835AFC4A-CCB0-47CC-9167-70E1BC2E0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853576-D1B2-4509-849F-8E4066FA26A0}"/>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215003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E1413-5984-4510-9011-906326851045}"/>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3" name="Footer Placeholder 2">
            <a:extLst>
              <a:ext uri="{FF2B5EF4-FFF2-40B4-BE49-F238E27FC236}">
                <a16:creationId xmlns:a16="http://schemas.microsoft.com/office/drawing/2014/main" id="{19CCC8C5-716E-4F78-AE28-60E1087C79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B987F3-B0FC-4826-AEEF-AC21BBDB2E2A}"/>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179478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8474-CF26-4D09-AB12-FBB5FE083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979B7F-6DD5-48EA-AAB7-50CAE6964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F7BEC6-85FD-46B5-9496-73B2F18C5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CFA68-C0BD-47EA-A77F-BF661115228C}"/>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6" name="Footer Placeholder 5">
            <a:extLst>
              <a:ext uri="{FF2B5EF4-FFF2-40B4-BE49-F238E27FC236}">
                <a16:creationId xmlns:a16="http://schemas.microsoft.com/office/drawing/2014/main" id="{1702754F-6D3D-4ED0-ADB2-5A6BC7D8B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76C7B-854F-4D12-A733-3620F8D96390}"/>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37634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1DE6-D54F-4F52-A944-A9D69DDA8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C223A0-1313-4825-84A2-9D0515120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D04A4B-8FAF-4FFC-8F70-FD8C2FCDC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016EC-8298-4859-9C2D-3FF4B82A8795}"/>
              </a:ext>
            </a:extLst>
          </p:cNvPr>
          <p:cNvSpPr>
            <a:spLocks noGrp="1"/>
          </p:cNvSpPr>
          <p:nvPr>
            <p:ph type="dt" sz="half" idx="10"/>
          </p:nvPr>
        </p:nvSpPr>
        <p:spPr/>
        <p:txBody>
          <a:bodyPr/>
          <a:lstStyle/>
          <a:p>
            <a:fld id="{21B0DD4B-5E3B-43BE-9970-3A632ED1AA4A}" type="datetimeFigureOut">
              <a:rPr lang="en-US" smtClean="0"/>
              <a:t>1/10/2021</a:t>
            </a:fld>
            <a:endParaRPr lang="en-US"/>
          </a:p>
        </p:txBody>
      </p:sp>
      <p:sp>
        <p:nvSpPr>
          <p:cNvPr id="6" name="Footer Placeholder 5">
            <a:extLst>
              <a:ext uri="{FF2B5EF4-FFF2-40B4-BE49-F238E27FC236}">
                <a16:creationId xmlns:a16="http://schemas.microsoft.com/office/drawing/2014/main" id="{A36440FE-C96F-407B-B01A-0F489CEAE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A4E88A-0CBD-4D66-8E29-39D15C40A4D6}"/>
              </a:ext>
            </a:extLst>
          </p:cNvPr>
          <p:cNvSpPr>
            <a:spLocks noGrp="1"/>
          </p:cNvSpPr>
          <p:nvPr>
            <p:ph type="sldNum" sz="quarter" idx="12"/>
          </p:nvPr>
        </p:nvSpPr>
        <p:spPr/>
        <p:txBody>
          <a:bodyPr/>
          <a:lstStyle/>
          <a:p>
            <a:fld id="{0A297E30-1ACB-4339-AFAF-3887B7BEDA0A}" type="slidenum">
              <a:rPr lang="en-US" smtClean="0"/>
              <a:t>‹#›</a:t>
            </a:fld>
            <a:endParaRPr lang="en-US"/>
          </a:p>
        </p:txBody>
      </p:sp>
    </p:spTree>
    <p:extLst>
      <p:ext uri="{BB962C8B-B14F-4D97-AF65-F5344CB8AC3E}">
        <p14:creationId xmlns:p14="http://schemas.microsoft.com/office/powerpoint/2010/main" val="169979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8B421-6B66-48D1-B780-53202AFD8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543B7B-72D8-49B8-8856-A0B7B2956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94DEA-4FA4-4B9C-AD37-98DF8102E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DD4B-5E3B-43BE-9970-3A632ED1AA4A}" type="datetimeFigureOut">
              <a:rPr lang="en-US" smtClean="0"/>
              <a:t>1/10/2021</a:t>
            </a:fld>
            <a:endParaRPr lang="en-US"/>
          </a:p>
        </p:txBody>
      </p:sp>
      <p:sp>
        <p:nvSpPr>
          <p:cNvPr id="5" name="Footer Placeholder 4">
            <a:extLst>
              <a:ext uri="{FF2B5EF4-FFF2-40B4-BE49-F238E27FC236}">
                <a16:creationId xmlns:a16="http://schemas.microsoft.com/office/drawing/2014/main" id="{4A306B35-5208-4CDA-A15A-03914039A5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9D0EE8-BD56-463A-8EEB-EEE7B3754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97E30-1ACB-4339-AFAF-3887B7BEDA0A}" type="slidenum">
              <a:rPr lang="en-US" smtClean="0"/>
              <a:t>‹#›</a:t>
            </a:fld>
            <a:endParaRPr lang="en-US"/>
          </a:p>
        </p:txBody>
      </p:sp>
    </p:spTree>
    <p:extLst>
      <p:ext uri="{BB962C8B-B14F-4D97-AF65-F5344CB8AC3E}">
        <p14:creationId xmlns:p14="http://schemas.microsoft.com/office/powerpoint/2010/main" val="306633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F9CF-229E-42CD-958A-F554DBD2AF18}"/>
              </a:ext>
            </a:extLst>
          </p:cNvPr>
          <p:cNvSpPr>
            <a:spLocks noGrp="1"/>
          </p:cNvSpPr>
          <p:nvPr>
            <p:ph type="ctrTitle"/>
          </p:nvPr>
        </p:nvSpPr>
        <p:spPr/>
        <p:txBody>
          <a:bodyPr/>
          <a:lstStyle/>
          <a:p>
            <a:r>
              <a:rPr lang="en-US" dirty="0"/>
              <a:t>COVID-19 Diet</a:t>
            </a:r>
          </a:p>
        </p:txBody>
      </p:sp>
      <p:sp>
        <p:nvSpPr>
          <p:cNvPr id="3" name="Subtitle 2">
            <a:extLst>
              <a:ext uri="{FF2B5EF4-FFF2-40B4-BE49-F238E27FC236}">
                <a16:creationId xmlns:a16="http://schemas.microsoft.com/office/drawing/2014/main" id="{F8F7FEAA-752A-4B20-BE5B-0327C151A73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6165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1E3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map of the world&#10;&#10;Description automatically generated with medium confidence">
            <a:extLst>
              <a:ext uri="{FF2B5EF4-FFF2-40B4-BE49-F238E27FC236}">
                <a16:creationId xmlns:a16="http://schemas.microsoft.com/office/drawing/2014/main" id="{5497F584-37F2-48A2-B4B5-CDFBEF30FA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7600" y="635000"/>
            <a:ext cx="5219700" cy="2819400"/>
          </a:xfrm>
        </p:spPr>
      </p:pic>
      <p:pic>
        <p:nvPicPr>
          <p:cNvPr id="7" name="Picture 6" descr="A map of the world&#10;&#10;Description automatically generated with medium confidence">
            <a:extLst>
              <a:ext uri="{FF2B5EF4-FFF2-40B4-BE49-F238E27FC236}">
                <a16:creationId xmlns:a16="http://schemas.microsoft.com/office/drawing/2014/main" id="{A69FFE0C-F985-4658-BE40-C7B2B1977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3517900"/>
            <a:ext cx="5219700" cy="2679700"/>
          </a:xfrm>
          <a:prstGeom prst="rect">
            <a:avLst/>
          </a:prstGeom>
        </p:spPr>
      </p:pic>
      <p:sp>
        <p:nvSpPr>
          <p:cNvPr id="2" name="Title 1">
            <a:extLst>
              <a:ext uri="{FF2B5EF4-FFF2-40B4-BE49-F238E27FC236}">
                <a16:creationId xmlns:a16="http://schemas.microsoft.com/office/drawing/2014/main" id="{E4837CAA-2EA4-48DE-946C-3B92FE523589}"/>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a:solidFill>
                  <a:srgbClr val="FFFFFF"/>
                </a:solidFill>
                <a:latin typeface="+mj-lt"/>
                <a:ea typeface="+mj-ea"/>
                <a:cs typeface="+mj-cs"/>
              </a:rPr>
              <a:t>COVID-19 cases and death in US</a:t>
            </a:r>
          </a:p>
        </p:txBody>
      </p:sp>
      <p:sp>
        <p:nvSpPr>
          <p:cNvPr id="8" name="TextBox 7">
            <a:extLst>
              <a:ext uri="{FF2B5EF4-FFF2-40B4-BE49-F238E27FC236}">
                <a16:creationId xmlns:a16="http://schemas.microsoft.com/office/drawing/2014/main" id="{3ADF4317-9CEC-4333-8F6B-EC93EABDD69E}"/>
              </a:ext>
            </a:extLst>
          </p:cNvPr>
          <p:cNvSpPr txBox="1"/>
          <p:nvPr/>
        </p:nvSpPr>
        <p:spPr>
          <a:xfrm>
            <a:off x="5972961" y="6033232"/>
            <a:ext cx="6206123" cy="646331"/>
          </a:xfrm>
          <a:prstGeom prst="rect">
            <a:avLst/>
          </a:prstGeom>
          <a:noFill/>
        </p:spPr>
        <p:txBody>
          <a:bodyPr wrap="none" rtlCol="0">
            <a:spAutoFit/>
          </a:bodyPr>
          <a:lstStyle/>
          <a:p>
            <a:r>
              <a:rPr lang="en-US" dirty="0"/>
              <a:t>Even the number of the cases in CA is more, the death numbers </a:t>
            </a:r>
          </a:p>
          <a:p>
            <a:r>
              <a:rPr lang="en-US" dirty="0"/>
              <a:t>Are less ! </a:t>
            </a:r>
          </a:p>
        </p:txBody>
      </p:sp>
    </p:spTree>
    <p:extLst>
      <p:ext uri="{BB962C8B-B14F-4D97-AF65-F5344CB8AC3E}">
        <p14:creationId xmlns:p14="http://schemas.microsoft.com/office/powerpoint/2010/main" val="162932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44F094-AAEF-41C0-AEC9-BD03B8D99227}"/>
              </a:ext>
            </a:extLst>
          </p:cNvPr>
          <p:cNvSpPr>
            <a:spLocks noGrp="1"/>
          </p:cNvSpPr>
          <p:nvPr>
            <p:ph type="title"/>
          </p:nvPr>
        </p:nvSpPr>
        <p:spPr>
          <a:xfrm>
            <a:off x="649270" y="506727"/>
            <a:ext cx="3885141" cy="1526741"/>
          </a:xfrm>
        </p:spPr>
        <p:txBody>
          <a:bodyPr>
            <a:normAutofit/>
          </a:bodyPr>
          <a:lstStyle/>
          <a:p>
            <a:pPr algn="r"/>
            <a:r>
              <a:rPr lang="en-US" sz="3000" dirty="0">
                <a:solidFill>
                  <a:schemeClr val="bg1"/>
                </a:solidFill>
              </a:rPr>
              <a:t>COVID-19 cases in CA</a:t>
            </a:r>
          </a:p>
        </p:txBody>
      </p:sp>
      <p:cxnSp>
        <p:nvCxnSpPr>
          <p:cNvPr id="16" name="Straight Connector 15">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10">
            <a:extLst>
              <a:ext uri="{FF2B5EF4-FFF2-40B4-BE49-F238E27FC236}">
                <a16:creationId xmlns:a16="http://schemas.microsoft.com/office/drawing/2014/main" id="{183BDCCE-8C1A-4F73-85D5-4BD9D2635A0D}"/>
              </a:ext>
            </a:extLst>
          </p:cNvPr>
          <p:cNvSpPr>
            <a:spLocks noGrp="1"/>
          </p:cNvSpPr>
          <p:nvPr>
            <p:ph idx="1"/>
          </p:nvPr>
        </p:nvSpPr>
        <p:spPr>
          <a:xfrm>
            <a:off x="4945336" y="506727"/>
            <a:ext cx="6609921" cy="1526741"/>
          </a:xfrm>
        </p:spPr>
        <p:txBody>
          <a:bodyPr anchor="ctr">
            <a:normAutofit/>
          </a:bodyPr>
          <a:lstStyle/>
          <a:p>
            <a:r>
              <a:rPr lang="en-US" sz="2200" dirty="0">
                <a:solidFill>
                  <a:schemeClr val="bg1"/>
                </a:solidFill>
              </a:rPr>
              <a:t>The plots shows that LA county has the highest cases and death cases</a:t>
            </a:r>
          </a:p>
        </p:txBody>
      </p:sp>
      <p:pic>
        <p:nvPicPr>
          <p:cNvPr id="7" name="Picture 6" descr="Chart, histogram&#10;&#10;Description automatically generated">
            <a:extLst>
              <a:ext uri="{FF2B5EF4-FFF2-40B4-BE49-F238E27FC236}">
                <a16:creationId xmlns:a16="http://schemas.microsoft.com/office/drawing/2014/main" id="{7333551C-75DB-4861-A705-11D19B08FF92}"/>
              </a:ext>
            </a:extLst>
          </p:cNvPr>
          <p:cNvPicPr>
            <a:picLocks noChangeAspect="1"/>
          </p:cNvPicPr>
          <p:nvPr/>
        </p:nvPicPr>
        <p:blipFill rotWithShape="1">
          <a:blip r:embed="rId2">
            <a:extLst>
              <a:ext uri="{28A0092B-C50C-407E-A947-70E740481C1C}">
                <a14:useLocalDpi xmlns:a14="http://schemas.microsoft.com/office/drawing/2010/main" val="0"/>
              </a:ext>
            </a:extLst>
          </a:blip>
          <a:srcRect b="11048"/>
          <a:stretch/>
        </p:blipFill>
        <p:spPr>
          <a:xfrm>
            <a:off x="393308" y="2523915"/>
            <a:ext cx="5559480" cy="3749040"/>
          </a:xfrm>
          <a:prstGeom prst="rect">
            <a:avLst/>
          </a:prstGeom>
        </p:spPr>
      </p:pic>
      <p:pic>
        <p:nvPicPr>
          <p:cNvPr id="5" name="Content Placeholder 4" descr="Chart, histogram&#10;&#10;Description automatically generated">
            <a:extLst>
              <a:ext uri="{FF2B5EF4-FFF2-40B4-BE49-F238E27FC236}">
                <a16:creationId xmlns:a16="http://schemas.microsoft.com/office/drawing/2014/main" id="{0AA41266-4C0B-441C-8C9D-3380EA25355A}"/>
              </a:ext>
            </a:extLst>
          </p:cNvPr>
          <p:cNvPicPr>
            <a:picLocks noChangeAspect="1"/>
          </p:cNvPicPr>
          <p:nvPr/>
        </p:nvPicPr>
        <p:blipFill rotWithShape="1">
          <a:blip r:embed="rId3">
            <a:extLst>
              <a:ext uri="{28A0092B-C50C-407E-A947-70E740481C1C}">
                <a14:useLocalDpi xmlns:a14="http://schemas.microsoft.com/office/drawing/2010/main" val="0"/>
              </a:ext>
            </a:extLst>
          </a:blip>
          <a:srcRect r="1" b="9514"/>
          <a:stretch/>
        </p:blipFill>
        <p:spPr>
          <a:xfrm>
            <a:off x="6251736" y="2527997"/>
            <a:ext cx="5546955" cy="3749040"/>
          </a:xfrm>
          <a:prstGeom prst="rect">
            <a:avLst/>
          </a:prstGeom>
        </p:spPr>
      </p:pic>
    </p:spTree>
    <p:extLst>
      <p:ext uri="{BB962C8B-B14F-4D97-AF65-F5344CB8AC3E}">
        <p14:creationId xmlns:p14="http://schemas.microsoft.com/office/powerpoint/2010/main" val="188642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8E8E-3DD9-4983-BB49-A2F9BE6D8C0F}"/>
              </a:ext>
            </a:extLst>
          </p:cNvPr>
          <p:cNvSpPr>
            <a:spLocks noGrp="1"/>
          </p:cNvSpPr>
          <p:nvPr>
            <p:ph type="title"/>
          </p:nvPr>
        </p:nvSpPr>
        <p:spPr>
          <a:xfrm>
            <a:off x="804672" y="723578"/>
            <a:ext cx="3387106" cy="1645501"/>
          </a:xfrm>
        </p:spPr>
        <p:txBody>
          <a:bodyPr vert="horz" lIns="91440" tIns="45720" rIns="91440" bIns="45720" rtlCol="0" anchor="ctr">
            <a:normAutofit/>
          </a:bodyPr>
          <a:lstStyle/>
          <a:p>
            <a:r>
              <a:rPr lang="en-US" sz="2800"/>
              <a:t>The COVID-19-cases with different counties and relation with death rates</a:t>
            </a:r>
          </a:p>
        </p:txBody>
      </p:sp>
      <p:sp>
        <p:nvSpPr>
          <p:cNvPr id="3" name="Content Placeholder 2">
            <a:extLst>
              <a:ext uri="{FF2B5EF4-FFF2-40B4-BE49-F238E27FC236}">
                <a16:creationId xmlns:a16="http://schemas.microsoft.com/office/drawing/2014/main" id="{5D787E9D-5E7B-47B4-BA15-A49FA26625A1}"/>
              </a:ext>
            </a:extLst>
          </p:cNvPr>
          <p:cNvSpPr>
            <a:spLocks noGrp="1"/>
          </p:cNvSpPr>
          <p:nvPr>
            <p:ph sz="half" idx="1"/>
          </p:nvPr>
        </p:nvSpPr>
        <p:spPr>
          <a:xfrm>
            <a:off x="804672" y="2548467"/>
            <a:ext cx="3387105" cy="3628495"/>
          </a:xfrm>
        </p:spPr>
        <p:txBody>
          <a:bodyPr vert="horz" lIns="91440" tIns="45720" rIns="91440" bIns="45720" rtlCol="0">
            <a:normAutofit/>
          </a:bodyPr>
          <a:lstStyle/>
          <a:p>
            <a:r>
              <a:rPr lang="en-US" sz="1700"/>
              <a:t>The plots shows that the selected counties in CA, as the dates increase with time from Jan 2020-2021, the number of the death increased and the size of the circles represent the number of the cases which confirms that as the number of cases increase, the number of death increase for all the counties in CA.</a:t>
            </a:r>
          </a:p>
          <a:p>
            <a:r>
              <a:rPr lang="en-US" sz="1700"/>
              <a:t>Significant increase in # cases for all the presented counties in CA in NOV can be seen.</a:t>
            </a:r>
          </a:p>
          <a:p>
            <a:endParaRPr lang="en-US" sz="1700"/>
          </a:p>
        </p:txBody>
      </p:sp>
      <p:sp>
        <p:nvSpPr>
          <p:cNvPr id="17" name="Rectangle 16">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Chart&#10;&#10;Description automatically generated">
            <a:extLst>
              <a:ext uri="{FF2B5EF4-FFF2-40B4-BE49-F238E27FC236}">
                <a16:creationId xmlns:a16="http://schemas.microsoft.com/office/drawing/2014/main" id="{85339EB8-104C-4197-889D-089B1F3EB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463" y="705923"/>
            <a:ext cx="3775899" cy="2898002"/>
          </a:xfrm>
          <a:prstGeom prst="rect">
            <a:avLst/>
          </a:prstGeom>
        </p:spPr>
      </p:pic>
      <p:sp>
        <p:nvSpPr>
          <p:cNvPr id="21" name="Rectangle 20">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Chart, histogram&#10;&#10;Description automatically generated">
            <a:extLst>
              <a:ext uri="{FF2B5EF4-FFF2-40B4-BE49-F238E27FC236}">
                <a16:creationId xmlns:a16="http://schemas.microsoft.com/office/drawing/2014/main" id="{9C02058D-1E07-42E1-897D-D893526DF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639" y="836319"/>
            <a:ext cx="2438503" cy="1993428"/>
          </a:xfrm>
          <a:prstGeom prst="rect">
            <a:avLst/>
          </a:prstGeom>
        </p:spPr>
      </p:pic>
      <p:sp>
        <p:nvSpPr>
          <p:cNvPr id="23" name="Rectangle 22">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 histogram&#10;&#10;Description automatically generated">
            <a:extLst>
              <a:ext uri="{FF2B5EF4-FFF2-40B4-BE49-F238E27FC236}">
                <a16:creationId xmlns:a16="http://schemas.microsoft.com/office/drawing/2014/main" id="{3C9354E2-5715-4808-AB41-BB834642E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098" y="4318312"/>
            <a:ext cx="2724628" cy="2065554"/>
          </a:xfrm>
          <a:prstGeom prst="rect">
            <a:avLst/>
          </a:prstGeom>
        </p:spPr>
      </p:pic>
      <p:sp>
        <p:nvSpPr>
          <p:cNvPr id="25" name="Rectangle 24">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Chart, bubble chart&#10;&#10;Description automatically generated">
            <a:extLst>
              <a:ext uri="{FF2B5EF4-FFF2-40B4-BE49-F238E27FC236}">
                <a16:creationId xmlns:a16="http://schemas.microsoft.com/office/drawing/2014/main" id="{6C89C8D4-1FF5-4688-AB52-EBFFD238F778}"/>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8508537" y="3507737"/>
            <a:ext cx="3683463" cy="2983605"/>
          </a:xfrm>
          <a:prstGeom prst="rect">
            <a:avLst/>
          </a:prstGeom>
        </p:spPr>
      </p:pic>
    </p:spTree>
    <p:extLst>
      <p:ext uri="{BB962C8B-B14F-4D97-AF65-F5344CB8AC3E}">
        <p14:creationId xmlns:p14="http://schemas.microsoft.com/office/powerpoint/2010/main" val="168044604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9">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1">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C7B96E-114A-494C-8873-568D1195C043}"/>
              </a:ext>
            </a:extLst>
          </p:cNvPr>
          <p:cNvSpPr>
            <a:spLocks noGrp="1"/>
          </p:cNvSpPr>
          <p:nvPr>
            <p:ph type="title"/>
          </p:nvPr>
        </p:nvSpPr>
        <p:spPr>
          <a:xfrm>
            <a:off x="841248" y="510047"/>
            <a:ext cx="3300984" cy="1645920"/>
          </a:xfrm>
        </p:spPr>
        <p:txBody>
          <a:bodyPr>
            <a:normAutofit/>
          </a:bodyPr>
          <a:lstStyle/>
          <a:p>
            <a:r>
              <a:rPr lang="en-US" sz="2800"/>
              <a:t>COVID-19 VS Diet</a:t>
            </a:r>
            <a:endParaRPr lang="en-US" sz="2800" dirty="0"/>
          </a:p>
        </p:txBody>
      </p:sp>
      <p:sp>
        <p:nvSpPr>
          <p:cNvPr id="34" name="Rectangle 33">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1AA3E734-A40C-4E47-81B3-F029534FF2A5}"/>
              </a:ext>
            </a:extLst>
          </p:cNvPr>
          <p:cNvSpPr>
            <a:spLocks noGrp="1"/>
          </p:cNvSpPr>
          <p:nvPr>
            <p:ph idx="1"/>
          </p:nvPr>
        </p:nvSpPr>
        <p:spPr>
          <a:xfrm>
            <a:off x="4581144" y="510047"/>
            <a:ext cx="6858000" cy="1645920"/>
          </a:xfrm>
        </p:spPr>
        <p:txBody>
          <a:bodyPr anchor="ctr">
            <a:normAutofit fontScale="92500" lnSpcReduction="10000"/>
          </a:bodyPr>
          <a:lstStyle/>
          <a:p>
            <a:r>
              <a:rPr lang="en-US" sz="1800" dirty="0"/>
              <a:t>The Pearson correlation coefficient for both the confirmed and death cases showed the highest for Animal products and Milk for the whole countries around the world. </a:t>
            </a:r>
          </a:p>
          <a:p>
            <a:r>
              <a:rPr lang="en-US" sz="1800" dirty="0"/>
              <a:t>Also the pie chart showed that people consumed more vegetable products during covid-19 situation than the animal products.</a:t>
            </a:r>
          </a:p>
          <a:p>
            <a:r>
              <a:rPr lang="en-US" sz="1800" dirty="0"/>
              <a:t>The confirmed and death individuals had the same diet habit. </a:t>
            </a:r>
          </a:p>
        </p:txBody>
      </p:sp>
      <p:pic>
        <p:nvPicPr>
          <p:cNvPr id="9" name="Picture 8" descr="Chart, pie chart&#10;&#10;Description automatically generated">
            <a:extLst>
              <a:ext uri="{FF2B5EF4-FFF2-40B4-BE49-F238E27FC236}">
                <a16:creationId xmlns:a16="http://schemas.microsoft.com/office/drawing/2014/main" id="{235505CB-A9D8-4EA8-9DE6-FFE335DA5F11}"/>
              </a:ext>
            </a:extLst>
          </p:cNvPr>
          <p:cNvPicPr>
            <a:picLocks noChangeAspect="1"/>
          </p:cNvPicPr>
          <p:nvPr/>
        </p:nvPicPr>
        <p:blipFill rotWithShape="1">
          <a:blip r:embed="rId2">
            <a:extLst>
              <a:ext uri="{28A0092B-C50C-407E-A947-70E740481C1C}">
                <a14:useLocalDpi xmlns:a14="http://schemas.microsoft.com/office/drawing/2010/main" val="0"/>
              </a:ext>
            </a:extLst>
          </a:blip>
          <a:srcRect l="8650" r="16493" b="-4"/>
          <a:stretch/>
        </p:blipFill>
        <p:spPr>
          <a:xfrm>
            <a:off x="381576" y="2599364"/>
            <a:ext cx="3584448" cy="3639312"/>
          </a:xfrm>
          <a:prstGeom prst="rect">
            <a:avLst/>
          </a:prstGeom>
        </p:spPr>
      </p:pic>
      <p:pic>
        <p:nvPicPr>
          <p:cNvPr id="7" name="Picture 6" descr="Table&#10;&#10;Description automatically generated">
            <a:extLst>
              <a:ext uri="{FF2B5EF4-FFF2-40B4-BE49-F238E27FC236}">
                <a16:creationId xmlns:a16="http://schemas.microsoft.com/office/drawing/2014/main" id="{2002C4B4-B118-4BA9-ACDC-368D75F2F67D}"/>
              </a:ext>
            </a:extLst>
          </p:cNvPr>
          <p:cNvPicPr>
            <a:picLocks noChangeAspect="1"/>
          </p:cNvPicPr>
          <p:nvPr/>
        </p:nvPicPr>
        <p:blipFill rotWithShape="1">
          <a:blip r:embed="rId3">
            <a:extLst>
              <a:ext uri="{28A0092B-C50C-407E-A947-70E740481C1C}">
                <a14:useLocalDpi xmlns:a14="http://schemas.microsoft.com/office/drawing/2010/main" val="0"/>
              </a:ext>
            </a:extLst>
          </a:blip>
          <a:srcRect l="26045" r="13874" b="-1"/>
          <a:stretch/>
        </p:blipFill>
        <p:spPr>
          <a:xfrm>
            <a:off x="8506885" y="2708641"/>
            <a:ext cx="3584448" cy="3639312"/>
          </a:xfrm>
          <a:prstGeom prst="rect">
            <a:avLst/>
          </a:prstGeom>
        </p:spPr>
      </p:pic>
      <p:pic>
        <p:nvPicPr>
          <p:cNvPr id="19" name="Picture 18" descr="Table&#10;&#10;Description automatically generated">
            <a:extLst>
              <a:ext uri="{FF2B5EF4-FFF2-40B4-BE49-F238E27FC236}">
                <a16:creationId xmlns:a16="http://schemas.microsoft.com/office/drawing/2014/main" id="{E42E6A87-8A22-4C46-A9C3-D7C8F3E08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8268" y="2690804"/>
            <a:ext cx="5198203" cy="3267876"/>
          </a:xfrm>
          <a:prstGeom prst="rect">
            <a:avLst/>
          </a:prstGeom>
        </p:spPr>
      </p:pic>
    </p:spTree>
    <p:extLst>
      <p:ext uri="{BB962C8B-B14F-4D97-AF65-F5344CB8AC3E}">
        <p14:creationId xmlns:p14="http://schemas.microsoft.com/office/powerpoint/2010/main" val="1609024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COVID-19 Diet</vt:lpstr>
      <vt:lpstr>COVID-19 cases and death in US</vt:lpstr>
      <vt:lpstr>COVID-19 cases in CA</vt:lpstr>
      <vt:lpstr>The COVID-19-cases with different counties and relation with death rates</vt:lpstr>
      <vt:lpstr>COVID-19 VS Diet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Diet</dc:title>
  <dc:creator>Mina Mohammadzadeh</dc:creator>
  <cp:lastModifiedBy>Mina Mohammadzadeh</cp:lastModifiedBy>
  <cp:revision>2</cp:revision>
  <dcterms:created xsi:type="dcterms:W3CDTF">2021-01-10T21:17:04Z</dcterms:created>
  <dcterms:modified xsi:type="dcterms:W3CDTF">2021-01-10T21:18:52Z</dcterms:modified>
</cp:coreProperties>
</file>