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Barlow" panose="00000500000000000000" pitchFamily="2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jxx+yOaSTTd3wyA+vxktv7Dl16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E8C64A-E2B3-4AC5-B3A8-EF82B94B1BB0}">
  <a:tblStyle styleId="{69E8C64A-E2B3-4AC5-B3A8-EF82B94B1B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4"/>
  </p:normalViewPr>
  <p:slideViewPr>
    <p:cSldViewPr snapToGrid="0">
      <p:cViewPr varScale="1">
        <p:scale>
          <a:sx n="90" d="100"/>
          <a:sy n="90" d="100"/>
        </p:scale>
        <p:origin x="232" y="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92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63c5de99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063c5de99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69df90286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069df90286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6bf1585f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6bf1585f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6b7c8ea4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106b7c8ea4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6bf1585f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06bf1585f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bf0ea5a7a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1" name="Google Shape;61;gfbf0ea5a7a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bf0ea5a7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gfbf0ea5a7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bf0ea5a7a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fbf0ea5a7a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bf66e7907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fbf66e7907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bf66e7907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fbf66e7907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69df9028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69df9028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69df9028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69df90286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69df9028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69df9028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fbf66e790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gfbf66e790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gfbf66e790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fbf66e7907_0_39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fbf66e7907_0_39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fbf66e790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fbf66e7907_0_4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fbf66e790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gfbf66e790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fbf66e790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fbf66e790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gfbf66e790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fbf66e7907_0_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fbf66e7907_0_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gfbf66e7907_0_1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gfbf66e7907_0_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fbf66e7907_0_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fbf66e7907_0_2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fbf66e7907_0_2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gfbf66e7907_0_2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fbf66e7907_0_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fbf66e7907_0_27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gfbf66e7907_0_2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fbf66e7907_0_3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fbf66e7907_0_3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gfbf66e7907_0_3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gfbf66e7907_0_3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gfbf66e790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bf66e7907_0_36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gfbf66e7907_0_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fbf66e790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fbf66e790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gfbf66e790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722725" y="1561502"/>
            <a:ext cx="85179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zh-CN" sz="4200" dirty="0">
                <a:solidFill>
                  <a:schemeClr val="dk1"/>
                </a:solidFill>
              </a:rPr>
              <a:t>Evaluating the impact of </a:t>
            </a:r>
            <a:r>
              <a:rPr lang="en-US" altLang="zh-CN" sz="4200" dirty="0">
                <a:solidFill>
                  <a:schemeClr val="dk1"/>
                </a:solidFill>
              </a:rPr>
              <a:t>various</a:t>
            </a:r>
            <a:r>
              <a:rPr lang="zh-CN" sz="4200" dirty="0">
                <a:solidFill>
                  <a:schemeClr val="dk1"/>
                </a:solidFill>
              </a:rPr>
              <a:t>  factors on forest loss</a:t>
            </a:r>
            <a:r>
              <a:rPr lang="zh-CN" sz="4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Amapa, Para, and Mato Grasso  </a:t>
            </a:r>
            <a:endParaRPr sz="4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zh-CN" sz="4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 2000 and 2020</a:t>
            </a:r>
            <a:endParaRPr sz="4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4219639" y="4832981"/>
            <a:ext cx="3752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C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Chengming Zhou, Jason Zheng, Mina Wei, </a:t>
            </a:r>
            <a:r>
              <a:rPr lang="zh-CN" sz="1800">
                <a:solidFill>
                  <a:schemeClr val="dk1"/>
                </a:solidFill>
              </a:rPr>
              <a:t>Jessie</a:t>
            </a:r>
            <a:r>
              <a:rPr lang="zh-C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Xu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zh-CN"/>
              <a:t>1</a:t>
            </a:fld>
            <a:endParaRPr/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250" y="5325550"/>
            <a:ext cx="2764920" cy="109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15375" y="5325550"/>
            <a:ext cx="4512925" cy="96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63c5de992_0_2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altLang="zh-CN"/>
              <a:t>10</a:t>
            </a:fld>
            <a:endParaRPr/>
          </a:p>
        </p:txBody>
      </p:sp>
      <p:sp>
        <p:nvSpPr>
          <p:cNvPr id="210" name="Google Shape;210;g1063c5de992_0_29"/>
          <p:cNvSpPr txBox="1"/>
          <p:nvPr/>
        </p:nvSpPr>
        <p:spPr>
          <a:xfrm>
            <a:off x="137950" y="137950"/>
            <a:ext cx="47016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zh-CN" sz="2400" b="1" i="0" u="none" strike="noStrike" cap="none">
                <a:solidFill>
                  <a:srgbClr val="363739"/>
                </a:solidFill>
                <a:latin typeface="Barlow"/>
                <a:ea typeface="Barlow"/>
                <a:cs typeface="Barlow"/>
                <a:sym typeface="Barlow"/>
              </a:rPr>
              <a:t>Run </a:t>
            </a:r>
            <a:r>
              <a:rPr lang="zh-CN" sz="2400" b="1">
                <a:solidFill>
                  <a:srgbClr val="363739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r>
              <a:rPr lang="zh-CN" sz="2400" b="1" i="0" u="none" strike="noStrike" cap="none">
                <a:solidFill>
                  <a:srgbClr val="363739"/>
                </a:solidFill>
                <a:latin typeface="Barlow"/>
                <a:ea typeface="Barlow"/>
                <a:cs typeface="Barlow"/>
                <a:sym typeface="Barlow"/>
              </a:rPr>
              <a:t> without strata image result</a:t>
            </a:r>
            <a:endParaRPr sz="2400" b="1" i="0" u="none" strike="noStrike" cap="none">
              <a:solidFill>
                <a:srgbClr val="36373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11" name="Google Shape;211;g1063c5de992_0_29"/>
          <p:cNvSpPr txBox="1"/>
          <p:nvPr/>
        </p:nvSpPr>
        <p:spPr>
          <a:xfrm>
            <a:off x="6188119" y="137950"/>
            <a:ext cx="42750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zh-CN" sz="2400" b="1" i="0" u="none" strike="noStrike" cap="none">
                <a:solidFill>
                  <a:srgbClr val="363739"/>
                </a:solidFill>
                <a:latin typeface="Barlow"/>
                <a:ea typeface="Barlow"/>
                <a:cs typeface="Barlow"/>
                <a:sym typeface="Barlow"/>
              </a:rPr>
              <a:t>Run </a:t>
            </a:r>
            <a:r>
              <a:rPr lang="zh-CN" sz="2400" b="1">
                <a:solidFill>
                  <a:srgbClr val="363739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r>
              <a:rPr lang="zh-CN" sz="2400" b="1" i="0" u="none" strike="noStrike" cap="none">
                <a:solidFill>
                  <a:srgbClr val="363739"/>
                </a:solidFill>
                <a:latin typeface="Barlow"/>
                <a:ea typeface="Barlow"/>
                <a:cs typeface="Barlow"/>
                <a:sym typeface="Barlow"/>
              </a:rPr>
              <a:t> with strata image result</a:t>
            </a:r>
            <a:endParaRPr sz="2400" b="1" i="0" u="none" strike="noStrike" cap="none">
              <a:solidFill>
                <a:srgbClr val="36373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12" name="Google Shape;212;g1063c5de992_0_29"/>
          <p:cNvPicPr preferRelativeResize="0"/>
          <p:nvPr/>
        </p:nvPicPr>
        <p:blipFill rotWithShape="1">
          <a:blip r:embed="rId3">
            <a:alphaModFix/>
          </a:blip>
          <a:srcRect l="11912" r="7546"/>
          <a:stretch/>
        </p:blipFill>
        <p:spPr>
          <a:xfrm>
            <a:off x="33687" y="889550"/>
            <a:ext cx="5537276" cy="5260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1063c5de992_0_29"/>
          <p:cNvPicPr preferRelativeResize="0"/>
          <p:nvPr/>
        </p:nvPicPr>
        <p:blipFill rotWithShape="1">
          <a:blip r:embed="rId4">
            <a:alphaModFix/>
          </a:blip>
          <a:srcRect t="20979" r="2534"/>
          <a:stretch/>
        </p:blipFill>
        <p:spPr>
          <a:xfrm>
            <a:off x="3111256" y="3065125"/>
            <a:ext cx="2672494" cy="13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1063c5de992_0_29"/>
          <p:cNvPicPr preferRelativeResize="0"/>
          <p:nvPr/>
        </p:nvPicPr>
        <p:blipFill rotWithShape="1">
          <a:blip r:embed="rId5">
            <a:alphaModFix/>
          </a:blip>
          <a:srcRect l="6079" r="8538" b="-1306"/>
          <a:stretch/>
        </p:blipFill>
        <p:spPr>
          <a:xfrm>
            <a:off x="5929751" y="837475"/>
            <a:ext cx="5851775" cy="53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1063c5de992_0_29"/>
          <p:cNvPicPr preferRelativeResize="0"/>
          <p:nvPr/>
        </p:nvPicPr>
        <p:blipFill rotWithShape="1">
          <a:blip r:embed="rId6">
            <a:alphaModFix/>
          </a:blip>
          <a:srcRect l="3741" t="23646" r="2721"/>
          <a:stretch/>
        </p:blipFill>
        <p:spPr>
          <a:xfrm>
            <a:off x="9512482" y="3137850"/>
            <a:ext cx="2679518" cy="13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063c5de992_0_29"/>
          <p:cNvSpPr txBox="1"/>
          <p:nvPr/>
        </p:nvSpPr>
        <p:spPr>
          <a:xfrm>
            <a:off x="451525" y="6034325"/>
            <a:ext cx="4701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zh-C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FOM = 20927/(50411+143910+20927)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zh-C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=</a:t>
            </a:r>
            <a:r>
              <a:rPr lang="zh-CN" sz="17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9.72%</a:t>
            </a:r>
            <a:r>
              <a:rPr lang="zh-C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 9.80%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1063c5de992_0_29"/>
          <p:cNvSpPr txBox="1"/>
          <p:nvPr/>
        </p:nvSpPr>
        <p:spPr>
          <a:xfrm>
            <a:off x="6904275" y="6034325"/>
            <a:ext cx="4701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zh-C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FOM = 23143/(48195+141694+23143)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zh-C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= 10.86% &gt; 9.80%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g1069df90286_2_46"/>
          <p:cNvPicPr preferRelativeResize="0"/>
          <p:nvPr/>
        </p:nvPicPr>
        <p:blipFill rotWithShape="1">
          <a:blip r:embed="rId3">
            <a:alphaModFix/>
          </a:blip>
          <a:srcRect l="14795" r="5357"/>
          <a:stretch/>
        </p:blipFill>
        <p:spPr>
          <a:xfrm>
            <a:off x="142788" y="763525"/>
            <a:ext cx="5593126" cy="50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1069df90286_2_46"/>
          <p:cNvPicPr preferRelativeResize="0"/>
          <p:nvPr/>
        </p:nvPicPr>
        <p:blipFill rotWithShape="1">
          <a:blip r:embed="rId4">
            <a:alphaModFix/>
          </a:blip>
          <a:srcRect l="19258" r="4317"/>
          <a:stretch/>
        </p:blipFill>
        <p:spPr>
          <a:xfrm>
            <a:off x="6180612" y="748137"/>
            <a:ext cx="5355925" cy="507437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1069df90286_2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altLang="zh-CN"/>
              <a:t>11</a:t>
            </a:fld>
            <a:endParaRPr/>
          </a:p>
        </p:txBody>
      </p:sp>
      <p:sp>
        <p:nvSpPr>
          <p:cNvPr id="225" name="Google Shape;225;g1069df90286_2_46"/>
          <p:cNvSpPr txBox="1"/>
          <p:nvPr/>
        </p:nvSpPr>
        <p:spPr>
          <a:xfrm>
            <a:off x="6551200" y="6034325"/>
            <a:ext cx="4701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zh-C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FOM = </a:t>
            </a:r>
            <a:r>
              <a:rPr lang="zh-CN" sz="1700">
                <a:solidFill>
                  <a:schemeClr val="dk1"/>
                </a:solidFill>
              </a:rPr>
              <a:t>13845</a:t>
            </a:r>
            <a:r>
              <a:rPr lang="zh-C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CN" sz="1700">
                <a:solidFill>
                  <a:schemeClr val="dk1"/>
                </a:solidFill>
              </a:rPr>
              <a:t>13845</a:t>
            </a:r>
            <a:r>
              <a:rPr lang="zh-C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</a:t>
            </a:r>
            <a:r>
              <a:rPr lang="zh-CN" sz="1700">
                <a:solidFill>
                  <a:schemeClr val="dk1"/>
                </a:solidFill>
              </a:rPr>
              <a:t>50992</a:t>
            </a:r>
            <a:r>
              <a:rPr lang="zh-C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zh-CN" sz="1700">
                <a:solidFill>
                  <a:schemeClr val="dk1"/>
                </a:solidFill>
              </a:rPr>
              <a:t>57493</a:t>
            </a:r>
            <a:r>
              <a:rPr lang="zh-C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zh-C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= </a:t>
            </a:r>
            <a:r>
              <a:rPr lang="zh-CN" sz="1700">
                <a:solidFill>
                  <a:srgbClr val="FF0000"/>
                </a:solidFill>
              </a:rPr>
              <a:t>6.23</a:t>
            </a:r>
            <a:r>
              <a:rPr lang="zh-CN" sz="17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r>
              <a:rPr lang="zh-C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 9.80%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1069df90286_2_46"/>
          <p:cNvSpPr txBox="1"/>
          <p:nvPr/>
        </p:nvSpPr>
        <p:spPr>
          <a:xfrm>
            <a:off x="588550" y="6034313"/>
            <a:ext cx="4701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zh-C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FOM = 1</a:t>
            </a:r>
            <a:r>
              <a:rPr lang="zh-CN" sz="1700">
                <a:solidFill>
                  <a:schemeClr val="dk1"/>
                </a:solidFill>
              </a:rPr>
              <a:t>2938</a:t>
            </a:r>
            <a:r>
              <a:rPr lang="zh-C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/(</a:t>
            </a:r>
            <a:r>
              <a:rPr lang="zh-CN" sz="1700">
                <a:solidFill>
                  <a:schemeClr val="dk1"/>
                </a:solidFill>
              </a:rPr>
              <a:t>12938</a:t>
            </a:r>
            <a:r>
              <a:rPr lang="zh-C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</a:t>
            </a:r>
            <a:r>
              <a:rPr lang="zh-CN" sz="1700">
                <a:solidFill>
                  <a:schemeClr val="dk1"/>
                </a:solidFill>
              </a:rPr>
              <a:t>51899</a:t>
            </a:r>
            <a:r>
              <a:rPr lang="zh-C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zh-CN" sz="1700">
                <a:solidFill>
                  <a:schemeClr val="dk1"/>
                </a:solidFill>
              </a:rPr>
              <a:t>58400</a:t>
            </a:r>
            <a:r>
              <a:rPr lang="zh-C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zh-C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= </a:t>
            </a:r>
            <a:r>
              <a:rPr lang="zh-CN" sz="1700">
                <a:solidFill>
                  <a:srgbClr val="FF0000"/>
                </a:solidFill>
              </a:rPr>
              <a:t>5.80</a:t>
            </a:r>
            <a:r>
              <a:rPr lang="zh-CN" sz="17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% </a:t>
            </a:r>
            <a:r>
              <a:rPr lang="zh-C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9.80%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1069df90286_2_46"/>
          <p:cNvSpPr txBox="1"/>
          <p:nvPr/>
        </p:nvSpPr>
        <p:spPr>
          <a:xfrm>
            <a:off x="137950" y="137950"/>
            <a:ext cx="47016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zh-CN" sz="2400" b="1" i="0" u="none" strike="noStrike" cap="none">
                <a:solidFill>
                  <a:srgbClr val="363739"/>
                </a:solidFill>
                <a:latin typeface="Barlow"/>
                <a:ea typeface="Barlow"/>
                <a:cs typeface="Barlow"/>
                <a:sym typeface="Barlow"/>
              </a:rPr>
              <a:t>Run 2 without strata image result</a:t>
            </a:r>
            <a:endParaRPr sz="2400" b="1" i="0" u="none" strike="noStrike" cap="none">
              <a:solidFill>
                <a:srgbClr val="36373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8" name="Google Shape;228;g1069df90286_2_46"/>
          <p:cNvSpPr txBox="1"/>
          <p:nvPr/>
        </p:nvSpPr>
        <p:spPr>
          <a:xfrm>
            <a:off x="6095994" y="137950"/>
            <a:ext cx="42750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zh-CN" sz="2400" b="1" i="0" u="none" strike="noStrike" cap="none">
                <a:solidFill>
                  <a:srgbClr val="363739"/>
                </a:solidFill>
                <a:latin typeface="Barlow"/>
                <a:ea typeface="Barlow"/>
                <a:cs typeface="Barlow"/>
                <a:sym typeface="Barlow"/>
              </a:rPr>
              <a:t>Run 2 with strata image result</a:t>
            </a:r>
            <a:endParaRPr sz="2400" b="1" i="0" u="none" strike="noStrike" cap="none">
              <a:solidFill>
                <a:srgbClr val="36373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29" name="Google Shape;229;g1069df90286_2_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02496" y="2784358"/>
            <a:ext cx="2730226" cy="13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1069df90286_2_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2150" y="2765150"/>
            <a:ext cx="2811700" cy="13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6bf1585fa_0_1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12</a:t>
            </a:fld>
            <a:endParaRPr/>
          </a:p>
        </p:txBody>
      </p:sp>
      <p:sp>
        <p:nvSpPr>
          <p:cNvPr id="236" name="Google Shape;236;g106bf1585fa_0_17"/>
          <p:cNvSpPr txBox="1"/>
          <p:nvPr/>
        </p:nvSpPr>
        <p:spPr>
          <a:xfrm>
            <a:off x="0" y="0"/>
            <a:ext cx="32931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zh-CN" sz="2500" b="1">
                <a:solidFill>
                  <a:srgbClr val="363739"/>
                </a:solidFill>
                <a:latin typeface="Barlow"/>
                <a:ea typeface="Barlow"/>
                <a:cs typeface="Barlow"/>
                <a:sym typeface="Barlow"/>
              </a:rPr>
              <a:t>R</a:t>
            </a:r>
            <a:r>
              <a:rPr lang="zh-CN" sz="2500" b="1" i="0" u="none" strike="noStrike" cap="none">
                <a:solidFill>
                  <a:srgbClr val="363739"/>
                </a:solidFill>
                <a:latin typeface="Barlow"/>
                <a:ea typeface="Barlow"/>
                <a:cs typeface="Barlow"/>
                <a:sym typeface="Barlow"/>
              </a:rPr>
              <a:t>un </a:t>
            </a:r>
            <a:r>
              <a:rPr lang="zh-CN" sz="2500" b="1">
                <a:solidFill>
                  <a:srgbClr val="363739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r>
              <a:rPr lang="zh-CN" sz="2500" b="1" i="0" u="none" strike="noStrike" cap="none">
                <a:solidFill>
                  <a:srgbClr val="363739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zh-CN" sz="2500" b="1">
                <a:solidFill>
                  <a:srgbClr val="363739"/>
                </a:solidFill>
                <a:latin typeface="Barlow"/>
                <a:ea typeface="Barlow"/>
                <a:cs typeface="Barlow"/>
                <a:sym typeface="Barlow"/>
              </a:rPr>
              <a:t>Results </a:t>
            </a:r>
            <a:endParaRPr sz="2500" b="1" i="0" u="none" strike="noStrike" cap="none">
              <a:solidFill>
                <a:srgbClr val="36373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7" name="Google Shape;237;g106bf1585fa_0_17"/>
          <p:cNvSpPr txBox="1"/>
          <p:nvPr/>
        </p:nvSpPr>
        <p:spPr>
          <a:xfrm>
            <a:off x="8389750" y="798725"/>
            <a:ext cx="33939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 b="1">
                <a:solidFill>
                  <a:srgbClr val="363739"/>
                </a:solidFill>
                <a:latin typeface="Barlow"/>
                <a:ea typeface="Barlow"/>
                <a:cs typeface="Barlow"/>
                <a:sym typeface="Barlow"/>
              </a:rPr>
              <a:t>Suitability with strata image</a:t>
            </a:r>
            <a:endParaRPr sz="1600"/>
          </a:p>
        </p:txBody>
      </p:sp>
      <p:sp>
        <p:nvSpPr>
          <p:cNvPr id="238" name="Google Shape;238;g106bf1585fa_0_17"/>
          <p:cNvSpPr txBox="1"/>
          <p:nvPr/>
        </p:nvSpPr>
        <p:spPr>
          <a:xfrm>
            <a:off x="4807525" y="811175"/>
            <a:ext cx="3215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 b="1">
                <a:solidFill>
                  <a:srgbClr val="363739"/>
                </a:solidFill>
                <a:latin typeface="Barlow"/>
                <a:ea typeface="Barlow"/>
                <a:cs typeface="Barlow"/>
                <a:sym typeface="Barlow"/>
              </a:rPr>
              <a:t>Suitability without strata image</a:t>
            </a:r>
            <a:endParaRPr sz="1600"/>
          </a:p>
        </p:txBody>
      </p:sp>
      <p:sp>
        <p:nvSpPr>
          <p:cNvPr id="239" name="Google Shape;239;g106bf1585fa_0_17"/>
          <p:cNvSpPr txBox="1"/>
          <p:nvPr/>
        </p:nvSpPr>
        <p:spPr>
          <a:xfrm>
            <a:off x="987125" y="798725"/>
            <a:ext cx="3393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 b="1"/>
              <a:t>TOC Curve</a:t>
            </a:r>
            <a:r>
              <a:rPr lang="zh-CN" sz="1600"/>
              <a:t> (Without strata image)</a:t>
            </a:r>
            <a:endParaRPr sz="1600"/>
          </a:p>
        </p:txBody>
      </p:sp>
      <p:sp>
        <p:nvSpPr>
          <p:cNvPr id="240" name="Google Shape;240;g106bf1585fa_0_17"/>
          <p:cNvSpPr txBox="1"/>
          <p:nvPr/>
        </p:nvSpPr>
        <p:spPr>
          <a:xfrm>
            <a:off x="37225" y="3525163"/>
            <a:ext cx="862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 b="1"/>
              <a:t>Run 3:</a:t>
            </a:r>
            <a:endParaRPr sz="1700" b="1"/>
          </a:p>
        </p:txBody>
      </p:sp>
      <p:cxnSp>
        <p:nvCxnSpPr>
          <p:cNvPr id="241" name="Google Shape;241;g106bf1585fa_0_17"/>
          <p:cNvCxnSpPr/>
          <p:nvPr/>
        </p:nvCxnSpPr>
        <p:spPr>
          <a:xfrm rot="10800000" flipH="1">
            <a:off x="-14700" y="509063"/>
            <a:ext cx="4831800" cy="4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g106bf1585fa_0_17"/>
          <p:cNvCxnSpPr/>
          <p:nvPr/>
        </p:nvCxnSpPr>
        <p:spPr>
          <a:xfrm>
            <a:off x="852050" y="706600"/>
            <a:ext cx="0" cy="60864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43" name="Google Shape;243;g106bf1585fa_0_17"/>
          <p:cNvCxnSpPr/>
          <p:nvPr/>
        </p:nvCxnSpPr>
        <p:spPr>
          <a:xfrm>
            <a:off x="4807525" y="706600"/>
            <a:ext cx="0" cy="60864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44" name="Google Shape;244;g106bf1585fa_0_17"/>
          <p:cNvCxnSpPr/>
          <p:nvPr/>
        </p:nvCxnSpPr>
        <p:spPr>
          <a:xfrm rot="10800000" flipH="1">
            <a:off x="-13050" y="1316738"/>
            <a:ext cx="12218100" cy="231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245" name="Google Shape;245;g106bf1585fa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950" y="1497550"/>
            <a:ext cx="3755050" cy="335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106bf1585fa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1500" y="1790700"/>
            <a:ext cx="3624299" cy="3251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106bf1585fa_0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7175" y="1793275"/>
            <a:ext cx="3612874" cy="3236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106bf1585fa_0_17"/>
          <p:cNvPicPr preferRelativeResize="0"/>
          <p:nvPr/>
        </p:nvPicPr>
        <p:blipFill rotWithShape="1">
          <a:blip r:embed="rId6">
            <a:alphaModFix/>
          </a:blip>
          <a:srcRect l="4150"/>
          <a:stretch/>
        </p:blipFill>
        <p:spPr>
          <a:xfrm>
            <a:off x="1166900" y="4619700"/>
            <a:ext cx="1397025" cy="15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g106b7c8ea46_0_16"/>
          <p:cNvPicPr preferRelativeResize="0"/>
          <p:nvPr/>
        </p:nvPicPr>
        <p:blipFill rotWithShape="1">
          <a:blip r:embed="rId3">
            <a:alphaModFix/>
          </a:blip>
          <a:srcRect l="18749" r="1671"/>
          <a:stretch/>
        </p:blipFill>
        <p:spPr>
          <a:xfrm>
            <a:off x="92675" y="770613"/>
            <a:ext cx="5339839" cy="482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106b7c8ea46_0_16"/>
          <p:cNvPicPr preferRelativeResize="0"/>
          <p:nvPr/>
        </p:nvPicPr>
        <p:blipFill rotWithShape="1">
          <a:blip r:embed="rId4">
            <a:alphaModFix/>
          </a:blip>
          <a:srcRect l="21141"/>
          <a:stretch/>
        </p:blipFill>
        <p:spPr>
          <a:xfrm>
            <a:off x="6168150" y="720000"/>
            <a:ext cx="5467699" cy="4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06b7c8ea46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altLang="zh-CN"/>
              <a:t>13</a:t>
            </a:fld>
            <a:endParaRPr/>
          </a:p>
        </p:txBody>
      </p:sp>
      <p:sp>
        <p:nvSpPr>
          <p:cNvPr id="256" name="Google Shape;256;g106b7c8ea46_0_16"/>
          <p:cNvSpPr txBox="1"/>
          <p:nvPr/>
        </p:nvSpPr>
        <p:spPr>
          <a:xfrm>
            <a:off x="6551200" y="5643925"/>
            <a:ext cx="4701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zh-C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FOM = 23820/(23820+141017+47518)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zh-C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= 11.22% </a:t>
            </a:r>
            <a:r>
              <a:rPr lang="zh-CN" sz="1700">
                <a:solidFill>
                  <a:schemeClr val="dk1"/>
                </a:solidFill>
              </a:rPr>
              <a:t>&gt;</a:t>
            </a:r>
            <a:r>
              <a:rPr lang="zh-C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9.80%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106b7c8ea46_0_16"/>
          <p:cNvSpPr txBox="1"/>
          <p:nvPr/>
        </p:nvSpPr>
        <p:spPr>
          <a:xfrm>
            <a:off x="557825" y="5643913"/>
            <a:ext cx="4701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zh-C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FOM =2</a:t>
            </a:r>
            <a:r>
              <a:rPr lang="zh-CN" sz="1700">
                <a:solidFill>
                  <a:schemeClr val="dk1"/>
                </a:solidFill>
              </a:rPr>
              <a:t>2049</a:t>
            </a:r>
            <a:r>
              <a:rPr lang="zh-C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/(22039+142743+49244)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zh-C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= 10.32%</a:t>
            </a:r>
            <a:r>
              <a:rPr lang="zh-CN" sz="17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CN" sz="1700">
                <a:solidFill>
                  <a:schemeClr val="dk1"/>
                </a:solidFill>
              </a:rPr>
              <a:t>&gt;</a:t>
            </a:r>
            <a:r>
              <a:rPr lang="zh-C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9.80%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106b7c8ea46_0_16"/>
          <p:cNvSpPr txBox="1"/>
          <p:nvPr/>
        </p:nvSpPr>
        <p:spPr>
          <a:xfrm>
            <a:off x="137950" y="137950"/>
            <a:ext cx="47016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zh-CN" sz="2400" b="1" i="0" u="none" strike="noStrike" cap="none">
                <a:solidFill>
                  <a:srgbClr val="363739"/>
                </a:solidFill>
                <a:latin typeface="Barlow"/>
                <a:ea typeface="Barlow"/>
                <a:cs typeface="Barlow"/>
                <a:sym typeface="Barlow"/>
              </a:rPr>
              <a:t>Run </a:t>
            </a:r>
            <a:r>
              <a:rPr lang="zh-CN" sz="2400" b="1">
                <a:solidFill>
                  <a:srgbClr val="363739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r>
              <a:rPr lang="zh-CN" sz="2400" b="1" i="0" u="none" strike="noStrike" cap="none">
                <a:solidFill>
                  <a:srgbClr val="363739"/>
                </a:solidFill>
                <a:latin typeface="Barlow"/>
                <a:ea typeface="Barlow"/>
                <a:cs typeface="Barlow"/>
                <a:sym typeface="Barlow"/>
              </a:rPr>
              <a:t> without strata image result</a:t>
            </a:r>
            <a:endParaRPr sz="2400" b="1" i="0" u="none" strike="noStrike" cap="none">
              <a:solidFill>
                <a:srgbClr val="36373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9" name="Google Shape;259;g106b7c8ea46_0_16"/>
          <p:cNvSpPr txBox="1"/>
          <p:nvPr/>
        </p:nvSpPr>
        <p:spPr>
          <a:xfrm>
            <a:off x="6095994" y="137950"/>
            <a:ext cx="42750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zh-CN" sz="2400" b="1" i="0" u="none" strike="noStrike" cap="none">
                <a:solidFill>
                  <a:srgbClr val="363739"/>
                </a:solidFill>
                <a:latin typeface="Barlow"/>
                <a:ea typeface="Barlow"/>
                <a:cs typeface="Barlow"/>
                <a:sym typeface="Barlow"/>
              </a:rPr>
              <a:t>Run </a:t>
            </a:r>
            <a:r>
              <a:rPr lang="zh-CN" sz="2400" b="1">
                <a:solidFill>
                  <a:srgbClr val="363739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r>
              <a:rPr lang="zh-CN" sz="2400" b="1" i="0" u="none" strike="noStrike" cap="none">
                <a:solidFill>
                  <a:srgbClr val="363739"/>
                </a:solidFill>
                <a:latin typeface="Barlow"/>
                <a:ea typeface="Barlow"/>
                <a:cs typeface="Barlow"/>
                <a:sym typeface="Barlow"/>
              </a:rPr>
              <a:t> with strata image result</a:t>
            </a:r>
            <a:endParaRPr sz="2400" b="1" i="0" u="none" strike="noStrike" cap="none">
              <a:solidFill>
                <a:srgbClr val="36373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60" name="Google Shape;260;g106b7c8ea46_0_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00065" y="2560037"/>
            <a:ext cx="2585785" cy="1243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106b7c8ea46_0_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8900" y="2837488"/>
            <a:ext cx="2476775" cy="118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6bf1585fa_0_5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altLang="zh-CN"/>
              <a:t>14</a:t>
            </a:fld>
            <a:endParaRPr/>
          </a:p>
        </p:txBody>
      </p:sp>
      <p:sp>
        <p:nvSpPr>
          <p:cNvPr id="267" name="Google Shape;267;g106bf1585fa_0_55"/>
          <p:cNvSpPr txBox="1"/>
          <p:nvPr/>
        </p:nvSpPr>
        <p:spPr>
          <a:xfrm>
            <a:off x="281775" y="187425"/>
            <a:ext cx="2444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600" b="1"/>
              <a:t>Conclusion</a:t>
            </a:r>
            <a:endParaRPr sz="2600" b="1"/>
          </a:p>
        </p:txBody>
      </p:sp>
      <p:sp>
        <p:nvSpPr>
          <p:cNvPr id="268" name="Google Shape;268;g106bf1585fa_0_55"/>
          <p:cNvSpPr txBox="1"/>
          <p:nvPr/>
        </p:nvSpPr>
        <p:spPr>
          <a:xfrm>
            <a:off x="772300" y="772425"/>
            <a:ext cx="10524300" cy="397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altLang="zh-CN" sz="2800" dirty="0">
                <a:solidFill>
                  <a:schemeClr val="dk1"/>
                </a:solidFill>
              </a:rPr>
              <a:t>M</a:t>
            </a:r>
            <a:r>
              <a:rPr lang="zh-CN" sz="2800" dirty="0">
                <a:solidFill>
                  <a:schemeClr val="dk1"/>
                </a:solidFill>
              </a:rPr>
              <a:t>ore drivers will not necessarily produce a more accurate simulation than a single driver map.</a:t>
            </a:r>
            <a:endParaRPr lang="en-US" altLang="zh-CN" sz="2800" dirty="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zh-CN" sz="2800" dirty="0">
                <a:solidFill>
                  <a:schemeClr val="dk1"/>
                </a:solidFill>
              </a:rPr>
              <a:t>Crop and Pasture produce larger AUC values than other factors.</a:t>
            </a:r>
            <a:endParaRPr lang="en-US" altLang="zh-CN" sz="2800" dirty="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zh-CN" sz="2800" dirty="0">
                <a:solidFill>
                  <a:schemeClr val="dk1"/>
                </a:solidFill>
              </a:rPr>
              <a:t>Stratification increases the accuracy of the simulations.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pic>
        <p:nvPicPr>
          <p:cNvPr id="269" name="Google Shape;269;g106bf1585fa_0_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175" y="4914350"/>
            <a:ext cx="3803075" cy="150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106bf1585fa_0_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6150" y="5041600"/>
            <a:ext cx="5836926" cy="12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gfbf0ea5a7a_2_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9075" y="2796919"/>
            <a:ext cx="3268849" cy="34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gfbf0ea5a7a_2_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9275" y="1416850"/>
            <a:ext cx="2146550" cy="19343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fbf0ea5a7a_2_25"/>
          <p:cNvSpPr txBox="1"/>
          <p:nvPr/>
        </p:nvSpPr>
        <p:spPr>
          <a:xfrm>
            <a:off x="3469300" y="3006913"/>
            <a:ext cx="78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CN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Amapa</a:t>
            </a: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fbf0ea5a7a_2_25"/>
          <p:cNvSpPr txBox="1"/>
          <p:nvPr/>
        </p:nvSpPr>
        <p:spPr>
          <a:xfrm>
            <a:off x="3469300" y="3991625"/>
            <a:ext cx="6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CN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</a:t>
            </a: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fbf0ea5a7a_2_25"/>
          <p:cNvSpPr txBox="1"/>
          <p:nvPr/>
        </p:nvSpPr>
        <p:spPr>
          <a:xfrm>
            <a:off x="3106275" y="5070838"/>
            <a:ext cx="85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CN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Mato Grasso</a:t>
            </a: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fbf0ea5a7a_2_25"/>
          <p:cNvSpPr txBox="1"/>
          <p:nvPr/>
        </p:nvSpPr>
        <p:spPr>
          <a:xfrm>
            <a:off x="1551675" y="2076500"/>
            <a:ext cx="58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C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Brazil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fbf0ea5a7a_2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zh-CN"/>
              <a:t>2</a:t>
            </a:fld>
            <a:endParaRPr/>
          </a:p>
        </p:txBody>
      </p:sp>
      <p:cxnSp>
        <p:nvCxnSpPr>
          <p:cNvPr id="70" name="Google Shape;70;gfbf0ea5a7a_2_25"/>
          <p:cNvCxnSpPr/>
          <p:nvPr/>
        </p:nvCxnSpPr>
        <p:spPr>
          <a:xfrm>
            <a:off x="1362150" y="2427600"/>
            <a:ext cx="1821300" cy="807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cxnSp>
      <p:sp>
        <p:nvSpPr>
          <p:cNvPr id="71" name="Google Shape;71;gfbf0ea5a7a_2_25"/>
          <p:cNvSpPr txBox="1"/>
          <p:nvPr/>
        </p:nvSpPr>
        <p:spPr>
          <a:xfrm>
            <a:off x="6142650" y="1000300"/>
            <a:ext cx="4896900" cy="2539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zh-CN" sz="1700" dirty="0">
                <a:solidFill>
                  <a:schemeClr val="dk1"/>
                </a:solidFill>
              </a:rPr>
              <a:t>Do more drivers produce more accurate simulations?</a:t>
            </a:r>
            <a:endParaRPr lang="en-US" altLang="zh-CN" sz="1700" dirty="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zh-CN" sz="1700" dirty="0">
                <a:solidFill>
                  <a:schemeClr val="dk1"/>
                </a:solidFill>
              </a:rPr>
              <a:t>Which drivers produce the most accurate simulations?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zh-CN" sz="1700" dirty="0">
                <a:solidFill>
                  <a:schemeClr val="dk1"/>
                </a:solidFill>
              </a:rPr>
              <a:t>What is the effect of stratification on the simulations?</a:t>
            </a:r>
            <a:endParaRPr sz="1700" dirty="0">
              <a:solidFill>
                <a:schemeClr val="dk1"/>
              </a:solidFill>
            </a:endParaRPr>
          </a:p>
        </p:txBody>
      </p:sp>
      <p:cxnSp>
        <p:nvCxnSpPr>
          <p:cNvPr id="72" name="Google Shape;72;gfbf0ea5a7a_2_25"/>
          <p:cNvCxnSpPr/>
          <p:nvPr/>
        </p:nvCxnSpPr>
        <p:spPr>
          <a:xfrm>
            <a:off x="1709075" y="820225"/>
            <a:ext cx="17532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gfbf0ea5a7a_2_25"/>
          <p:cNvCxnSpPr/>
          <p:nvPr/>
        </p:nvCxnSpPr>
        <p:spPr>
          <a:xfrm>
            <a:off x="7014450" y="820225"/>
            <a:ext cx="2818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gfbf0ea5a7a_2_25"/>
          <p:cNvSpPr txBox="1"/>
          <p:nvPr/>
        </p:nvSpPr>
        <p:spPr>
          <a:xfrm>
            <a:off x="6783150" y="189025"/>
            <a:ext cx="3615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 b="1">
                <a:solidFill>
                  <a:schemeClr val="dk1"/>
                </a:solidFill>
              </a:rPr>
              <a:t>Research Questions</a:t>
            </a:r>
            <a:endParaRPr sz="2500" b="1"/>
          </a:p>
        </p:txBody>
      </p:sp>
      <p:sp>
        <p:nvSpPr>
          <p:cNvPr id="75" name="Google Shape;75;gfbf0ea5a7a_2_25"/>
          <p:cNvSpPr txBox="1"/>
          <p:nvPr/>
        </p:nvSpPr>
        <p:spPr>
          <a:xfrm>
            <a:off x="1371725" y="189025"/>
            <a:ext cx="24279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zh-CN" sz="2900" b="1">
                <a:latin typeface="Barlow"/>
                <a:ea typeface="Barlow"/>
                <a:cs typeface="Barlow"/>
                <a:sym typeface="Barlow"/>
              </a:rPr>
              <a:t>Study Area</a:t>
            </a:r>
            <a:endParaRPr sz="2900" b="1" i="0" u="none" strike="noStrike" cap="non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aphicFrame>
        <p:nvGraphicFramePr>
          <p:cNvPr id="76" name="Google Shape;76;gfbf0ea5a7a_2_25"/>
          <p:cNvGraphicFramePr/>
          <p:nvPr/>
        </p:nvGraphicFramePr>
        <p:xfrm>
          <a:off x="125975" y="4073600"/>
          <a:ext cx="2544950" cy="1584840"/>
        </p:xfrm>
        <a:graphic>
          <a:graphicData uri="http://schemas.openxmlformats.org/drawingml/2006/table">
            <a:tbl>
              <a:tblPr>
                <a:noFill/>
                <a:tableStyleId>{69E8C64A-E2B3-4AC5-B3A8-EF82B94B1BB0}</a:tableStyleId>
              </a:tblPr>
              <a:tblGrid>
                <a:gridCol w="130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State 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Forest Loss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dirty="0"/>
                        <a:t>Mato Grasso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3.3%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Para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3.3%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Amapa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dirty="0"/>
                        <a:t>0.5%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7" name="Google Shape;77;gfbf0ea5a7a_2_25"/>
          <p:cNvSpPr txBox="1"/>
          <p:nvPr/>
        </p:nvSpPr>
        <p:spPr>
          <a:xfrm>
            <a:off x="6142650" y="4181000"/>
            <a:ext cx="4896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</p:txBody>
      </p:sp>
      <p:graphicFrame>
        <p:nvGraphicFramePr>
          <p:cNvPr id="78" name="Google Shape;78;gfbf0ea5a7a_2_25"/>
          <p:cNvGraphicFramePr/>
          <p:nvPr>
            <p:extLst>
              <p:ext uri="{D42A27DB-BD31-4B8C-83A1-F6EECF244321}">
                <p14:modId xmlns:p14="http://schemas.microsoft.com/office/powerpoint/2010/main" val="2845385664"/>
              </p:ext>
            </p:extLst>
          </p:nvPr>
        </p:nvGraphicFramePr>
        <p:xfrm>
          <a:off x="5893400" y="3991625"/>
          <a:ext cx="5948200" cy="1584900"/>
        </p:xfrm>
        <a:graphic>
          <a:graphicData uri="http://schemas.openxmlformats.org/drawingml/2006/table">
            <a:tbl>
              <a:tblPr>
                <a:noFill/>
                <a:tableStyleId>{69E8C64A-E2B3-4AC5-B3A8-EF82B94B1BB0}</a:tableStyleId>
              </a:tblPr>
              <a:tblGrid>
                <a:gridCol w="148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25"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dirty="0"/>
                        <a:t>Reference </a:t>
                      </a:r>
                      <a:r>
                        <a:rPr lang="en-US" altLang="zh-CN" dirty="0"/>
                        <a:t>Forest</a:t>
                      </a:r>
                      <a:endParaRPr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5"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Loss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Stable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5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dirty="0"/>
                        <a:t>Simulation </a:t>
                      </a:r>
                      <a:r>
                        <a:rPr lang="en-US" altLang="zh-CN" dirty="0"/>
                        <a:t>Forest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Loss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dirty="0"/>
                        <a:t>Hit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False Alarm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Stable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Miss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dirty="0"/>
                        <a:t>Correct Rection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bf0ea5a7a_1_0"/>
          <p:cNvSpPr txBox="1"/>
          <p:nvPr/>
        </p:nvSpPr>
        <p:spPr>
          <a:xfrm>
            <a:off x="714625" y="265075"/>
            <a:ext cx="24279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zh-CN" sz="2900" b="1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Time </a:t>
            </a:r>
            <a:r>
              <a:rPr lang="zh-CN" sz="2900" b="1">
                <a:latin typeface="Barlow"/>
                <a:ea typeface="Barlow"/>
                <a:cs typeface="Barlow"/>
                <a:sym typeface="Barlow"/>
              </a:rPr>
              <a:t>I</a:t>
            </a:r>
            <a:r>
              <a:rPr lang="zh-CN" sz="2900" b="1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nterval</a:t>
            </a:r>
            <a:endParaRPr sz="2900" b="1" i="0" u="none" strike="noStrike" cap="non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84" name="Google Shape;84;gfbf0ea5a7a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1211" y="1018050"/>
            <a:ext cx="7669576" cy="557558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fbf0ea5a7a_1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zh-CN"/>
              <a:t>3</a:t>
            </a:fld>
            <a:endParaRPr/>
          </a:p>
        </p:txBody>
      </p:sp>
      <p:cxnSp>
        <p:nvCxnSpPr>
          <p:cNvPr id="86" name="Google Shape;86;gfbf0ea5a7a_1_0"/>
          <p:cNvCxnSpPr/>
          <p:nvPr/>
        </p:nvCxnSpPr>
        <p:spPr>
          <a:xfrm rot="10800000" flipH="1">
            <a:off x="812875" y="896275"/>
            <a:ext cx="2231400" cy="10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bf0ea5a7a_2_9"/>
          <p:cNvSpPr txBox="1"/>
          <p:nvPr/>
        </p:nvSpPr>
        <p:spPr>
          <a:xfrm>
            <a:off x="67975" y="-31850"/>
            <a:ext cx="28842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zh-CN" sz="3700" b="1" i="0" u="none" strike="noStrike" cap="none">
                <a:solidFill>
                  <a:srgbClr val="363739"/>
                </a:solidFill>
                <a:latin typeface="Barlow"/>
                <a:ea typeface="Barlow"/>
                <a:cs typeface="Barlow"/>
                <a:sym typeface="Barlow"/>
              </a:rPr>
              <a:t>Methodology</a:t>
            </a:r>
            <a:endParaRPr sz="2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fbf0ea5a7a_2_9"/>
          <p:cNvSpPr txBox="1"/>
          <p:nvPr/>
        </p:nvSpPr>
        <p:spPr>
          <a:xfrm>
            <a:off x="227875" y="3312675"/>
            <a:ext cx="5335800" cy="16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zh-CN" sz="1600" b="1">
                <a:solidFill>
                  <a:schemeClr val="dk1"/>
                </a:solidFill>
              </a:rPr>
              <a:t>Run 0:</a:t>
            </a:r>
            <a:r>
              <a:rPr lang="zh-CN" sz="1600">
                <a:solidFill>
                  <a:schemeClr val="dk1"/>
                </a:solidFill>
              </a:rPr>
              <a:t> Individual Driver for 4 sub-runs</a:t>
            </a:r>
            <a:endParaRPr sz="1600" b="1"/>
          </a:p>
          <a:p>
            <a:pPr marL="0" marR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C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1:</a:t>
            </a:r>
            <a:r>
              <a:rPr lang="zh-C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Elevation and Distance from Crop and Pastures</a:t>
            </a:r>
            <a:endParaRPr sz="1600"/>
          </a:p>
          <a:p>
            <a:pPr marL="0" marR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CN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2:</a:t>
            </a:r>
            <a:r>
              <a:rPr lang="zh-C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Protection and Indigenous Distribution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CN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3:</a:t>
            </a:r>
            <a:r>
              <a:rPr lang="zh-C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All the 4 driver maps above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fbf0ea5a7a_2_9"/>
          <p:cNvSpPr txBox="1"/>
          <p:nvPr/>
        </p:nvSpPr>
        <p:spPr>
          <a:xfrm>
            <a:off x="41150" y="5104313"/>
            <a:ext cx="54864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zh-C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sub-runs in </a:t>
            </a:r>
            <a:r>
              <a:rPr lang="zh-CN" sz="1700">
                <a:solidFill>
                  <a:schemeClr val="dk1"/>
                </a:solidFill>
              </a:rPr>
              <a:t>run 1 - run 3</a:t>
            </a:r>
            <a:r>
              <a:rPr lang="zh-C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zh-CN" sz="1700">
                <a:solidFill>
                  <a:schemeClr val="dk1"/>
                </a:solidFill>
              </a:rPr>
              <a:t>One</a:t>
            </a:r>
            <a:r>
              <a:rPr lang="zh-C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uses the state map as the strata image, and the other one does not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fbf0ea5a7a_2_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zh-CN"/>
              <a:t>4</a:t>
            </a:fld>
            <a:endParaRPr/>
          </a:p>
        </p:txBody>
      </p:sp>
      <p:sp>
        <p:nvSpPr>
          <p:cNvPr id="95" name="Google Shape;95;gfbf0ea5a7a_2_9"/>
          <p:cNvSpPr txBox="1"/>
          <p:nvPr/>
        </p:nvSpPr>
        <p:spPr>
          <a:xfrm>
            <a:off x="0" y="2123100"/>
            <a:ext cx="54339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zh-C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2010 masked Forest map as starting image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zh-C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Neighborhood search mod to unconstrained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zh-C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</a:t>
            </a:r>
            <a:r>
              <a:rPr lang="zh-CN" sz="1700">
                <a:solidFill>
                  <a:schemeClr val="dk1"/>
                </a:solidFill>
              </a:rPr>
              <a:t>4</a:t>
            </a:r>
            <a:r>
              <a:rPr lang="zh-C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runs: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fbf0ea5a7a_2_9"/>
          <p:cNvSpPr txBox="1"/>
          <p:nvPr/>
        </p:nvSpPr>
        <p:spPr>
          <a:xfrm>
            <a:off x="41150" y="6001938"/>
            <a:ext cx="5486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zh-CN" sz="1700">
                <a:solidFill>
                  <a:schemeClr val="dk1"/>
                </a:solidFill>
              </a:rPr>
              <a:t>Calculate FOM and r</a:t>
            </a:r>
            <a:r>
              <a:rPr lang="zh-C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TOC Curve 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gfbf0ea5a7a_2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9702" y="0"/>
            <a:ext cx="2700098" cy="218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fbf0ea5a7a_2_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87775" y="20180"/>
            <a:ext cx="2584000" cy="2170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fbf0ea5a7a_2_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29700" y="2219164"/>
            <a:ext cx="2700101" cy="218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fbf0ea5a7a_2_9"/>
          <p:cNvPicPr preferRelativeResize="0"/>
          <p:nvPr/>
        </p:nvPicPr>
        <p:blipFill rotWithShape="1">
          <a:blip r:embed="rId6">
            <a:alphaModFix/>
          </a:blip>
          <a:srcRect r="2562"/>
          <a:stretch/>
        </p:blipFill>
        <p:spPr>
          <a:xfrm>
            <a:off x="8687775" y="2228300"/>
            <a:ext cx="3037194" cy="218917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fbf0ea5a7a_2_9"/>
          <p:cNvSpPr txBox="1"/>
          <p:nvPr/>
        </p:nvSpPr>
        <p:spPr>
          <a:xfrm>
            <a:off x="526850" y="837375"/>
            <a:ext cx="45150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 b="1">
                <a:solidFill>
                  <a:schemeClr val="dk1"/>
                </a:solidFill>
              </a:rPr>
              <a:t>Drivers: </a:t>
            </a:r>
            <a:endParaRPr sz="17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</a:rPr>
              <a:t> Elevation, Distance from Crop and Pastures,   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</a:rPr>
              <a:t> Indegenous distribution, Protection area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2" name="Google Shape;102;gfbf0ea5a7a_2_9"/>
          <p:cNvSpPr txBox="1"/>
          <p:nvPr/>
        </p:nvSpPr>
        <p:spPr>
          <a:xfrm>
            <a:off x="41150" y="1776375"/>
            <a:ext cx="1398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 b="1"/>
              <a:t>In GeoMod:</a:t>
            </a:r>
            <a:endParaRPr sz="1600" b="1"/>
          </a:p>
        </p:txBody>
      </p:sp>
      <p:pic>
        <p:nvPicPr>
          <p:cNvPr id="103" name="Google Shape;103;gfbf0ea5a7a_2_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14900" y="4529075"/>
            <a:ext cx="2511209" cy="218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fbf0ea5a7a_2_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29700" y="4538200"/>
            <a:ext cx="2385200" cy="2170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gfbf0ea5a7a_2_9"/>
          <p:cNvCxnSpPr/>
          <p:nvPr/>
        </p:nvCxnSpPr>
        <p:spPr>
          <a:xfrm rot="10800000" flipH="1">
            <a:off x="104725" y="716650"/>
            <a:ext cx="2810700" cy="5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gfbf66e7907_0_109"/>
          <p:cNvPicPr preferRelativeResize="0"/>
          <p:nvPr/>
        </p:nvPicPr>
        <p:blipFill rotWithShape="1">
          <a:blip r:embed="rId3">
            <a:alphaModFix/>
          </a:blip>
          <a:srcRect l="10125" r="17488"/>
          <a:stretch/>
        </p:blipFill>
        <p:spPr>
          <a:xfrm>
            <a:off x="6053675" y="0"/>
            <a:ext cx="6071475" cy="651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fbf66e7907_0_109"/>
          <p:cNvPicPr preferRelativeResize="0"/>
          <p:nvPr/>
        </p:nvPicPr>
        <p:blipFill rotWithShape="1">
          <a:blip r:embed="rId4">
            <a:alphaModFix/>
          </a:blip>
          <a:srcRect t="18113"/>
          <a:stretch/>
        </p:blipFill>
        <p:spPr>
          <a:xfrm>
            <a:off x="311525" y="2364823"/>
            <a:ext cx="5253650" cy="174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fbf66e7907_0_10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zh-CN"/>
              <a:t>5</a:t>
            </a:fld>
            <a:endParaRPr/>
          </a:p>
        </p:txBody>
      </p:sp>
      <p:sp>
        <p:nvSpPr>
          <p:cNvPr id="113" name="Google Shape;113;gfbf66e7907_0_109"/>
          <p:cNvSpPr/>
          <p:nvPr/>
        </p:nvSpPr>
        <p:spPr>
          <a:xfrm>
            <a:off x="3454690" y="3119960"/>
            <a:ext cx="998100" cy="2547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fbf66e7907_0_109"/>
          <p:cNvSpPr txBox="1"/>
          <p:nvPr/>
        </p:nvSpPr>
        <p:spPr>
          <a:xfrm>
            <a:off x="114300" y="0"/>
            <a:ext cx="7282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zh-CN" sz="3600" b="1">
                <a:solidFill>
                  <a:srgbClr val="363739"/>
                </a:solidFill>
                <a:latin typeface="Barlow"/>
                <a:ea typeface="Barlow"/>
                <a:cs typeface="Barlow"/>
                <a:sym typeface="Barlow"/>
              </a:rPr>
              <a:t>Calibration </a:t>
            </a:r>
            <a:r>
              <a:rPr lang="zh-CN" sz="3600" b="1" i="0" u="none" strike="noStrike" cap="none">
                <a:solidFill>
                  <a:srgbClr val="363739"/>
                </a:solidFill>
                <a:latin typeface="Barlow"/>
                <a:ea typeface="Barlow"/>
                <a:cs typeface="Barlow"/>
                <a:sym typeface="Barlow"/>
              </a:rPr>
              <a:t>without strata image</a:t>
            </a:r>
            <a:endParaRPr sz="3600" b="0" i="0" u="none" strike="noStrike" cap="non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15" name="Google Shape;115;gfbf66e7907_0_109"/>
          <p:cNvPicPr preferRelativeResize="0"/>
          <p:nvPr/>
        </p:nvPicPr>
        <p:blipFill rotWithShape="1">
          <a:blip r:embed="rId5">
            <a:alphaModFix/>
          </a:blip>
          <a:srcRect b="42211"/>
          <a:stretch/>
        </p:blipFill>
        <p:spPr>
          <a:xfrm>
            <a:off x="180975" y="4285000"/>
            <a:ext cx="5809625" cy="23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fbf66e7907_0_109"/>
          <p:cNvSpPr txBox="1"/>
          <p:nvPr/>
        </p:nvSpPr>
        <p:spPr>
          <a:xfrm>
            <a:off x="241650" y="946350"/>
            <a:ext cx="5393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zh-C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1 END representing forest in 2020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C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1,516,824 - 164,837 = 1,351,987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fbf66e7907_0_109"/>
          <p:cNvSpPr txBox="1"/>
          <p:nvPr/>
        </p:nvSpPr>
        <p:spPr>
          <a:xfrm>
            <a:off x="241650" y="1575425"/>
            <a:ext cx="5053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zh-C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Proportion change during calibration interval 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zh-CN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= 164837/1681661= 9.80%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fbf66e7907_0_128"/>
          <p:cNvPicPr preferRelativeResize="0"/>
          <p:nvPr/>
        </p:nvPicPr>
        <p:blipFill rotWithShape="1">
          <a:blip r:embed="rId3">
            <a:alphaModFix/>
          </a:blip>
          <a:srcRect t="19191"/>
          <a:stretch/>
        </p:blipFill>
        <p:spPr>
          <a:xfrm>
            <a:off x="336500" y="1577602"/>
            <a:ext cx="4152599" cy="251937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fbf66e7907_0_12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zh-CN"/>
              <a:t>6</a:t>
            </a:fld>
            <a:endParaRPr/>
          </a:p>
        </p:txBody>
      </p:sp>
      <p:pic>
        <p:nvPicPr>
          <p:cNvPr id="124" name="Google Shape;124;gfbf66e7907_0_128"/>
          <p:cNvPicPr preferRelativeResize="0"/>
          <p:nvPr/>
        </p:nvPicPr>
        <p:blipFill rotWithShape="1">
          <a:blip r:embed="rId4">
            <a:alphaModFix/>
          </a:blip>
          <a:srcRect l="14283" r="8122"/>
          <a:stretch/>
        </p:blipFill>
        <p:spPr>
          <a:xfrm>
            <a:off x="4923900" y="264575"/>
            <a:ext cx="7200799" cy="54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fbf66e7907_0_128"/>
          <p:cNvSpPr txBox="1"/>
          <p:nvPr/>
        </p:nvSpPr>
        <p:spPr>
          <a:xfrm>
            <a:off x="241525" y="0"/>
            <a:ext cx="48690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zh-CN" sz="3600" b="1">
                <a:solidFill>
                  <a:srgbClr val="363739"/>
                </a:solidFill>
                <a:latin typeface="Barlow"/>
                <a:ea typeface="Barlow"/>
                <a:cs typeface="Barlow"/>
                <a:sym typeface="Barlow"/>
              </a:rPr>
              <a:t>Calibration</a:t>
            </a:r>
            <a:r>
              <a:rPr lang="zh-CN" sz="3600" b="1" i="0" u="none" strike="noStrike" cap="none">
                <a:solidFill>
                  <a:srgbClr val="363739"/>
                </a:solidFill>
                <a:latin typeface="Barlow"/>
                <a:ea typeface="Barlow"/>
                <a:cs typeface="Barlow"/>
                <a:sym typeface="Barlow"/>
              </a:rPr>
              <a:t> with strata image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gfbf66e7907_0_128"/>
          <p:cNvPicPr preferRelativeResize="0"/>
          <p:nvPr/>
        </p:nvPicPr>
        <p:blipFill rotWithShape="1">
          <a:blip r:embed="rId5">
            <a:alphaModFix/>
          </a:blip>
          <a:srcRect b="43371"/>
          <a:stretch/>
        </p:blipFill>
        <p:spPr>
          <a:xfrm>
            <a:off x="176050" y="4333150"/>
            <a:ext cx="4934475" cy="1937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fbf66e7907_0_128"/>
          <p:cNvSpPr/>
          <p:nvPr/>
        </p:nvSpPr>
        <p:spPr>
          <a:xfrm>
            <a:off x="1212250" y="2881150"/>
            <a:ext cx="731700" cy="1971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fbf66e7907_0_128"/>
          <p:cNvSpPr/>
          <p:nvPr/>
        </p:nvSpPr>
        <p:spPr>
          <a:xfrm>
            <a:off x="1212250" y="3523713"/>
            <a:ext cx="731700" cy="1971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fbf66e7907_0_128"/>
          <p:cNvSpPr/>
          <p:nvPr/>
        </p:nvSpPr>
        <p:spPr>
          <a:xfrm>
            <a:off x="1212250" y="2238563"/>
            <a:ext cx="731700" cy="1971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69df90286_0_2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7</a:t>
            </a:fld>
            <a:endParaRPr/>
          </a:p>
        </p:txBody>
      </p:sp>
      <p:sp>
        <p:nvSpPr>
          <p:cNvPr id="135" name="Google Shape;135;g1069df90286_0_26"/>
          <p:cNvSpPr txBox="1"/>
          <p:nvPr/>
        </p:nvSpPr>
        <p:spPr>
          <a:xfrm>
            <a:off x="0" y="0"/>
            <a:ext cx="120282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900" b="1">
                <a:solidFill>
                  <a:srgbClr val="363739"/>
                </a:solidFill>
                <a:latin typeface="Barlow"/>
                <a:ea typeface="Barlow"/>
                <a:cs typeface="Barlow"/>
                <a:sym typeface="Barlow"/>
              </a:rPr>
              <a:t>Run 0: Suitability Maps and TOC Curves of Individual Variable</a:t>
            </a:r>
            <a:endParaRPr sz="300"/>
          </a:p>
        </p:txBody>
      </p:sp>
      <p:sp>
        <p:nvSpPr>
          <p:cNvPr id="136" name="Google Shape;136;g1069df90286_0_26"/>
          <p:cNvSpPr txBox="1"/>
          <p:nvPr/>
        </p:nvSpPr>
        <p:spPr>
          <a:xfrm>
            <a:off x="6425475" y="736875"/>
            <a:ext cx="1949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CN" sz="1600">
                <a:solidFill>
                  <a:schemeClr val="dk1"/>
                </a:solidFill>
              </a:rPr>
              <a:t>Protection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7" name="Google Shape;137;g1069df90286_0_26"/>
          <p:cNvSpPr txBox="1"/>
          <p:nvPr/>
        </p:nvSpPr>
        <p:spPr>
          <a:xfrm>
            <a:off x="2931125" y="736875"/>
            <a:ext cx="2169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CN" sz="1600">
                <a:solidFill>
                  <a:schemeClr val="dk1"/>
                </a:solidFill>
              </a:rPr>
              <a:t>Crops and Pastures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8" name="Google Shape;138;g1069df90286_0_26"/>
          <p:cNvSpPr txBox="1"/>
          <p:nvPr/>
        </p:nvSpPr>
        <p:spPr>
          <a:xfrm>
            <a:off x="9492825" y="736875"/>
            <a:ext cx="2369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CN" sz="1600">
                <a:solidFill>
                  <a:schemeClr val="dk1"/>
                </a:solidFill>
              </a:rPr>
              <a:t>Indegenous Distribution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9" name="Google Shape;139;g1069df90286_0_26"/>
          <p:cNvSpPr txBox="1"/>
          <p:nvPr/>
        </p:nvSpPr>
        <p:spPr>
          <a:xfrm>
            <a:off x="182975" y="736875"/>
            <a:ext cx="1949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CN" sz="1600">
                <a:solidFill>
                  <a:schemeClr val="dk1"/>
                </a:solidFill>
              </a:rPr>
              <a:t>Elevation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40" name="Google Shape;140;g1069df90286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8587" y="1248075"/>
            <a:ext cx="3129875" cy="277797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069df90286_0_26"/>
          <p:cNvSpPr txBox="1"/>
          <p:nvPr/>
        </p:nvSpPr>
        <p:spPr>
          <a:xfrm>
            <a:off x="6425475" y="4222800"/>
            <a:ext cx="182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TOC Curve 图</a:t>
            </a:r>
            <a:endParaRPr/>
          </a:p>
        </p:txBody>
      </p:sp>
      <p:sp>
        <p:nvSpPr>
          <p:cNvPr id="142" name="Google Shape;142;g1069df90286_0_26"/>
          <p:cNvSpPr txBox="1"/>
          <p:nvPr/>
        </p:nvSpPr>
        <p:spPr>
          <a:xfrm>
            <a:off x="6425475" y="4822850"/>
            <a:ext cx="128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AUC Value</a:t>
            </a:r>
            <a:endParaRPr/>
          </a:p>
        </p:txBody>
      </p:sp>
      <p:pic>
        <p:nvPicPr>
          <p:cNvPr id="143" name="Google Shape;143;g1069df90286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2075" y="4103395"/>
            <a:ext cx="2369700" cy="2114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1069df90286_0_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300" y="4150400"/>
            <a:ext cx="2118101" cy="1889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1069df90286_0_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9525" y="4215625"/>
            <a:ext cx="2118101" cy="188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1069df90286_0_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61363" y="4150400"/>
            <a:ext cx="2264325" cy="202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069df90286_0_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197700" y="1318350"/>
            <a:ext cx="2959961" cy="2630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1069df90286_0_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" y="1318350"/>
            <a:ext cx="2791762" cy="2485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1069df90286_0_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944163" y="1320375"/>
            <a:ext cx="2832024" cy="251691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1069df90286_0_26"/>
          <p:cNvSpPr txBox="1"/>
          <p:nvPr/>
        </p:nvSpPr>
        <p:spPr>
          <a:xfrm>
            <a:off x="815650" y="6271799"/>
            <a:ext cx="128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AUC = 0.522</a:t>
            </a:r>
            <a:endParaRPr sz="1200"/>
          </a:p>
        </p:txBody>
      </p:sp>
      <p:sp>
        <p:nvSpPr>
          <p:cNvPr id="151" name="Google Shape;151;g1069df90286_0_26"/>
          <p:cNvSpPr txBox="1"/>
          <p:nvPr/>
        </p:nvSpPr>
        <p:spPr>
          <a:xfrm>
            <a:off x="3441525" y="6271799"/>
            <a:ext cx="128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AUC = 0.701</a:t>
            </a:r>
            <a:endParaRPr sz="1200"/>
          </a:p>
        </p:txBody>
      </p:sp>
      <p:sp>
        <p:nvSpPr>
          <p:cNvPr id="152" name="Google Shape;152;g1069df90286_0_26"/>
          <p:cNvSpPr txBox="1"/>
          <p:nvPr/>
        </p:nvSpPr>
        <p:spPr>
          <a:xfrm>
            <a:off x="6695925" y="6271799"/>
            <a:ext cx="128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AUC = 0.553</a:t>
            </a:r>
            <a:endParaRPr sz="1200"/>
          </a:p>
        </p:txBody>
      </p:sp>
      <p:sp>
        <p:nvSpPr>
          <p:cNvPr id="153" name="Google Shape;153;g1069df90286_0_26"/>
          <p:cNvSpPr txBox="1"/>
          <p:nvPr/>
        </p:nvSpPr>
        <p:spPr>
          <a:xfrm>
            <a:off x="10386875" y="6271799"/>
            <a:ext cx="128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AUC = 0.623</a:t>
            </a:r>
            <a:endParaRPr sz="1200"/>
          </a:p>
        </p:txBody>
      </p:sp>
      <p:pic>
        <p:nvPicPr>
          <p:cNvPr id="154" name="Google Shape;154;g1069df90286_0_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930487" y="4687627"/>
            <a:ext cx="1039038" cy="11077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g1069df90286_0_26"/>
          <p:cNvCxnSpPr/>
          <p:nvPr/>
        </p:nvCxnSpPr>
        <p:spPr>
          <a:xfrm>
            <a:off x="984904" y="561273"/>
            <a:ext cx="100584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69df90286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8</a:t>
            </a:fld>
            <a:endParaRPr/>
          </a:p>
        </p:txBody>
      </p:sp>
      <p:sp>
        <p:nvSpPr>
          <p:cNvPr id="161" name="Google Shape;161;g1069df90286_0_46"/>
          <p:cNvSpPr txBox="1"/>
          <p:nvPr/>
        </p:nvSpPr>
        <p:spPr>
          <a:xfrm>
            <a:off x="612600" y="-10375"/>
            <a:ext cx="109668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900" b="1">
                <a:solidFill>
                  <a:srgbClr val="363739"/>
                </a:solidFill>
                <a:latin typeface="Barlow"/>
                <a:ea typeface="Barlow"/>
                <a:cs typeface="Barlow"/>
                <a:sym typeface="Barlow"/>
              </a:rPr>
              <a:t>Run 0: Validation Maps for individual variable without strata image</a:t>
            </a:r>
            <a:endParaRPr sz="300"/>
          </a:p>
        </p:txBody>
      </p:sp>
      <p:pic>
        <p:nvPicPr>
          <p:cNvPr id="162" name="Google Shape;162;g1069df90286_0_46"/>
          <p:cNvPicPr preferRelativeResize="0"/>
          <p:nvPr/>
        </p:nvPicPr>
        <p:blipFill rotWithShape="1">
          <a:blip r:embed="rId3">
            <a:alphaModFix/>
          </a:blip>
          <a:srcRect l="11144" r="10918"/>
          <a:stretch/>
        </p:blipFill>
        <p:spPr>
          <a:xfrm>
            <a:off x="5841263" y="1328725"/>
            <a:ext cx="3117501" cy="2752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1069df90286_0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0175" y="4125350"/>
            <a:ext cx="2764425" cy="138814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1069df90286_0_46"/>
          <p:cNvSpPr txBox="1"/>
          <p:nvPr/>
        </p:nvSpPr>
        <p:spPr>
          <a:xfrm>
            <a:off x="6001225" y="5779401"/>
            <a:ext cx="3117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FOM =10277/(10277+154560+61061)</a:t>
            </a:r>
            <a:endParaRPr sz="13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         = 4.55% &lt; 9.80%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65" name="Google Shape;165;g1069df90286_0_46"/>
          <p:cNvSpPr txBox="1"/>
          <p:nvPr/>
        </p:nvSpPr>
        <p:spPr>
          <a:xfrm>
            <a:off x="6425475" y="736875"/>
            <a:ext cx="1949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CN" sz="1600">
                <a:solidFill>
                  <a:schemeClr val="dk1"/>
                </a:solidFill>
              </a:rPr>
              <a:t>Protection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66" name="Google Shape;166;g1069df90286_0_46"/>
          <p:cNvSpPr txBox="1"/>
          <p:nvPr/>
        </p:nvSpPr>
        <p:spPr>
          <a:xfrm>
            <a:off x="2931125" y="736875"/>
            <a:ext cx="2169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CN" sz="1600" dirty="0">
                <a:solidFill>
                  <a:schemeClr val="dk1"/>
                </a:solidFill>
              </a:rPr>
              <a:t>Crops and Pastures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67" name="Google Shape;167;g1069df90286_0_46"/>
          <p:cNvSpPr txBox="1"/>
          <p:nvPr/>
        </p:nvSpPr>
        <p:spPr>
          <a:xfrm>
            <a:off x="9492825" y="736875"/>
            <a:ext cx="2369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CN" sz="1600">
                <a:solidFill>
                  <a:schemeClr val="dk1"/>
                </a:solidFill>
              </a:rPr>
              <a:t>Indegenous Distribution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68" name="Google Shape;168;g1069df90286_0_46"/>
          <p:cNvSpPr txBox="1"/>
          <p:nvPr/>
        </p:nvSpPr>
        <p:spPr>
          <a:xfrm>
            <a:off x="182975" y="736875"/>
            <a:ext cx="1949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CN" sz="1600" dirty="0">
                <a:solidFill>
                  <a:schemeClr val="dk1"/>
                </a:solidFill>
              </a:rPr>
              <a:t>Elevation</a:t>
            </a:r>
            <a:endParaRPr sz="1600" dirty="0">
              <a:solidFill>
                <a:schemeClr val="dk1"/>
              </a:solidFill>
            </a:endParaRPr>
          </a:p>
        </p:txBody>
      </p:sp>
      <p:cxnSp>
        <p:nvCxnSpPr>
          <p:cNvPr id="169" name="Google Shape;169;g1069df90286_0_46"/>
          <p:cNvCxnSpPr/>
          <p:nvPr/>
        </p:nvCxnSpPr>
        <p:spPr>
          <a:xfrm>
            <a:off x="1066804" y="571498"/>
            <a:ext cx="100584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0" name="Google Shape;170;g1069df90286_0_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71225" y="4195500"/>
            <a:ext cx="2653225" cy="12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1069df90286_0_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44500" y="4193495"/>
            <a:ext cx="2653225" cy="1251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1069df90286_0_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32250" y="4193500"/>
            <a:ext cx="2653225" cy="1251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069df90286_0_46"/>
          <p:cNvPicPr preferRelativeResize="0"/>
          <p:nvPr/>
        </p:nvPicPr>
        <p:blipFill rotWithShape="1">
          <a:blip r:embed="rId8">
            <a:alphaModFix/>
          </a:blip>
          <a:srcRect l="24191" r="1805"/>
          <a:stretch/>
        </p:blipFill>
        <p:spPr>
          <a:xfrm>
            <a:off x="9295462" y="1336775"/>
            <a:ext cx="2764424" cy="268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069df90286_0_46"/>
          <p:cNvSpPr txBox="1"/>
          <p:nvPr/>
        </p:nvSpPr>
        <p:spPr>
          <a:xfrm>
            <a:off x="8996000" y="5779401"/>
            <a:ext cx="3117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FOM =10</a:t>
            </a:r>
            <a:r>
              <a:rPr lang="zh-CN" sz="1300">
                <a:solidFill>
                  <a:schemeClr val="dk1"/>
                </a:solidFill>
              </a:rPr>
              <a:t>098</a:t>
            </a:r>
            <a:r>
              <a:rPr lang="zh-C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/(</a:t>
            </a:r>
            <a:r>
              <a:rPr lang="zh-CN" sz="1300">
                <a:solidFill>
                  <a:schemeClr val="dk1"/>
                </a:solidFill>
              </a:rPr>
              <a:t>10098</a:t>
            </a:r>
            <a:r>
              <a:rPr lang="zh-C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zh-CN" sz="1300">
                <a:solidFill>
                  <a:schemeClr val="dk1"/>
                </a:solidFill>
              </a:rPr>
              <a:t>154739</a:t>
            </a:r>
            <a:r>
              <a:rPr lang="zh-C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zh-CN" sz="1300">
                <a:solidFill>
                  <a:schemeClr val="dk1"/>
                </a:solidFill>
              </a:rPr>
              <a:t>61240</a:t>
            </a:r>
            <a:r>
              <a:rPr lang="zh-C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zh-C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= 4.</a:t>
            </a:r>
            <a:r>
              <a:rPr lang="zh-CN" sz="1300">
                <a:solidFill>
                  <a:schemeClr val="dk1"/>
                </a:solidFill>
              </a:rPr>
              <a:t>47</a:t>
            </a:r>
            <a:r>
              <a:rPr lang="zh-C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 &lt; 9.80%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1069df90286_0_46"/>
          <p:cNvSpPr txBox="1"/>
          <p:nvPr/>
        </p:nvSpPr>
        <p:spPr>
          <a:xfrm>
            <a:off x="62150" y="5779401"/>
            <a:ext cx="3117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FOM </a:t>
            </a:r>
            <a:r>
              <a:rPr lang="zh-CN" sz="1300">
                <a:solidFill>
                  <a:schemeClr val="dk1"/>
                </a:solidFill>
              </a:rPr>
              <a:t>7917</a:t>
            </a:r>
            <a:r>
              <a:rPr lang="zh-C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/(</a:t>
            </a:r>
            <a:r>
              <a:rPr lang="zh-CN" sz="1300">
                <a:solidFill>
                  <a:schemeClr val="dk1"/>
                </a:solidFill>
              </a:rPr>
              <a:t>7919</a:t>
            </a:r>
            <a:r>
              <a:rPr lang="zh-C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+15</a:t>
            </a:r>
            <a:r>
              <a:rPr lang="zh-CN" sz="1300">
                <a:solidFill>
                  <a:schemeClr val="dk1"/>
                </a:solidFill>
              </a:rPr>
              <a:t>6918</a:t>
            </a:r>
            <a:r>
              <a:rPr lang="zh-C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zh-CN" sz="1300">
                <a:solidFill>
                  <a:schemeClr val="dk1"/>
                </a:solidFill>
              </a:rPr>
              <a:t>63419</a:t>
            </a:r>
            <a:r>
              <a:rPr lang="zh-C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zh-C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= </a:t>
            </a:r>
            <a:r>
              <a:rPr lang="zh-CN" sz="1300">
                <a:solidFill>
                  <a:schemeClr val="dk1"/>
                </a:solidFill>
              </a:rPr>
              <a:t>3.70</a:t>
            </a:r>
            <a:r>
              <a:rPr lang="zh-C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 &lt; 9.80%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1069df90286_0_46"/>
          <p:cNvSpPr txBox="1"/>
          <p:nvPr/>
        </p:nvSpPr>
        <p:spPr>
          <a:xfrm>
            <a:off x="2931125" y="5779401"/>
            <a:ext cx="3117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FOM =23809/(23809+141028+47529)</a:t>
            </a:r>
            <a:endParaRPr sz="13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         = 11.21% &gt; 9.80%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77" name="Google Shape;177;g1069df90286_0_46"/>
          <p:cNvPicPr preferRelativeResize="0"/>
          <p:nvPr/>
        </p:nvPicPr>
        <p:blipFill rotWithShape="1">
          <a:blip r:embed="rId9">
            <a:alphaModFix/>
          </a:blip>
          <a:srcRect l="21853" r="2002"/>
          <a:stretch/>
        </p:blipFill>
        <p:spPr>
          <a:xfrm>
            <a:off x="0" y="1335775"/>
            <a:ext cx="2764424" cy="259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1069df90286_0_46"/>
          <p:cNvPicPr preferRelativeResize="0"/>
          <p:nvPr/>
        </p:nvPicPr>
        <p:blipFill rotWithShape="1">
          <a:blip r:embed="rId10">
            <a:alphaModFix/>
          </a:blip>
          <a:srcRect l="16701" r="3807"/>
          <a:stretch/>
        </p:blipFill>
        <p:spPr>
          <a:xfrm>
            <a:off x="2715500" y="1335775"/>
            <a:ext cx="2975050" cy="268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1069df90286_0_6"/>
          <p:cNvPicPr preferRelativeResize="0"/>
          <p:nvPr/>
        </p:nvPicPr>
        <p:blipFill rotWithShape="1">
          <a:blip r:embed="rId3">
            <a:alphaModFix/>
          </a:blip>
          <a:srcRect t="2846"/>
          <a:stretch/>
        </p:blipFill>
        <p:spPr>
          <a:xfrm>
            <a:off x="1075450" y="3687825"/>
            <a:ext cx="3450275" cy="2990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1069df90286_0_6"/>
          <p:cNvPicPr preferRelativeResize="0"/>
          <p:nvPr/>
        </p:nvPicPr>
        <p:blipFill rotWithShape="1">
          <a:blip r:embed="rId4">
            <a:alphaModFix/>
          </a:blip>
          <a:srcRect t="5387" b="3752"/>
          <a:stretch/>
        </p:blipFill>
        <p:spPr>
          <a:xfrm>
            <a:off x="983850" y="1015400"/>
            <a:ext cx="3541875" cy="241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1069df90286_0_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9</a:t>
            </a:fld>
            <a:endParaRPr/>
          </a:p>
        </p:txBody>
      </p:sp>
      <p:pic>
        <p:nvPicPr>
          <p:cNvPr id="186" name="Google Shape;186;g1069df90286_0_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99700" y="387151"/>
            <a:ext cx="3293101" cy="314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1069df90286_0_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43199" y="387160"/>
            <a:ext cx="3293101" cy="314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1069df90286_0_6"/>
          <p:cNvSpPr txBox="1"/>
          <p:nvPr/>
        </p:nvSpPr>
        <p:spPr>
          <a:xfrm>
            <a:off x="0" y="0"/>
            <a:ext cx="32931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zh-CN" sz="2500" b="1">
                <a:solidFill>
                  <a:srgbClr val="363739"/>
                </a:solidFill>
                <a:latin typeface="Barlow"/>
                <a:ea typeface="Barlow"/>
                <a:cs typeface="Barlow"/>
                <a:sym typeface="Barlow"/>
              </a:rPr>
              <a:t>R</a:t>
            </a:r>
            <a:r>
              <a:rPr lang="zh-CN" sz="2500" b="1" i="0" u="none" strike="noStrike" cap="none">
                <a:solidFill>
                  <a:srgbClr val="363739"/>
                </a:solidFill>
                <a:latin typeface="Barlow"/>
                <a:ea typeface="Barlow"/>
                <a:cs typeface="Barlow"/>
                <a:sym typeface="Barlow"/>
              </a:rPr>
              <a:t>un 1 </a:t>
            </a:r>
            <a:r>
              <a:rPr lang="zh-CN" sz="2500" b="1">
                <a:solidFill>
                  <a:srgbClr val="363739"/>
                </a:solidFill>
                <a:latin typeface="Barlow"/>
                <a:ea typeface="Barlow"/>
                <a:cs typeface="Barlow"/>
                <a:sym typeface="Barlow"/>
              </a:rPr>
              <a:t>&amp; Run 2 Results </a:t>
            </a:r>
            <a:endParaRPr sz="2500" b="1" i="0" u="none" strike="noStrike" cap="none">
              <a:solidFill>
                <a:srgbClr val="36373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9" name="Google Shape;189;g1069df90286_0_6"/>
          <p:cNvSpPr txBox="1"/>
          <p:nvPr/>
        </p:nvSpPr>
        <p:spPr>
          <a:xfrm>
            <a:off x="8343200" y="0"/>
            <a:ext cx="33939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 b="1">
                <a:solidFill>
                  <a:srgbClr val="363739"/>
                </a:solidFill>
                <a:latin typeface="Barlow"/>
                <a:ea typeface="Barlow"/>
                <a:cs typeface="Barlow"/>
                <a:sym typeface="Barlow"/>
              </a:rPr>
              <a:t>Suitability with strata image</a:t>
            </a:r>
            <a:endParaRPr sz="1600"/>
          </a:p>
        </p:txBody>
      </p:sp>
      <p:sp>
        <p:nvSpPr>
          <p:cNvPr id="190" name="Google Shape;190;g1069df90286_0_6"/>
          <p:cNvSpPr txBox="1"/>
          <p:nvPr/>
        </p:nvSpPr>
        <p:spPr>
          <a:xfrm>
            <a:off x="4926975" y="0"/>
            <a:ext cx="3215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 b="1">
                <a:solidFill>
                  <a:srgbClr val="363739"/>
                </a:solidFill>
                <a:latin typeface="Barlow"/>
                <a:ea typeface="Barlow"/>
                <a:cs typeface="Barlow"/>
                <a:sym typeface="Barlow"/>
              </a:rPr>
              <a:t>Suitability without strata image</a:t>
            </a:r>
            <a:endParaRPr sz="1600"/>
          </a:p>
        </p:txBody>
      </p:sp>
      <p:sp>
        <p:nvSpPr>
          <p:cNvPr id="191" name="Google Shape;191;g1069df90286_0_6"/>
          <p:cNvSpPr txBox="1"/>
          <p:nvPr/>
        </p:nvSpPr>
        <p:spPr>
          <a:xfrm>
            <a:off x="1025250" y="614100"/>
            <a:ext cx="3393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 b="1"/>
              <a:t>TOC Curve</a:t>
            </a:r>
            <a:r>
              <a:rPr lang="zh-CN" sz="1600"/>
              <a:t> (Without strata image)</a:t>
            </a:r>
            <a:endParaRPr sz="1600"/>
          </a:p>
        </p:txBody>
      </p:sp>
      <p:sp>
        <p:nvSpPr>
          <p:cNvPr id="192" name="Google Shape;192;g1069df90286_0_6"/>
          <p:cNvSpPr txBox="1"/>
          <p:nvPr/>
        </p:nvSpPr>
        <p:spPr>
          <a:xfrm>
            <a:off x="852050" y="3244349"/>
            <a:ext cx="128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AUC = 0.659 </a:t>
            </a:r>
            <a:endParaRPr sz="1200"/>
          </a:p>
        </p:txBody>
      </p:sp>
      <p:sp>
        <p:nvSpPr>
          <p:cNvPr id="193" name="Google Shape;193;g1069df90286_0_6"/>
          <p:cNvSpPr txBox="1"/>
          <p:nvPr/>
        </p:nvSpPr>
        <p:spPr>
          <a:xfrm>
            <a:off x="0" y="3687775"/>
            <a:ext cx="862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 b="1"/>
              <a:t>Run 2:</a:t>
            </a:r>
            <a:endParaRPr sz="1700" b="1"/>
          </a:p>
        </p:txBody>
      </p:sp>
      <p:sp>
        <p:nvSpPr>
          <p:cNvPr id="194" name="Google Shape;194;g1069df90286_0_6"/>
          <p:cNvSpPr txBox="1"/>
          <p:nvPr/>
        </p:nvSpPr>
        <p:spPr>
          <a:xfrm>
            <a:off x="0" y="1045200"/>
            <a:ext cx="862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 b="1"/>
              <a:t>Run 1:</a:t>
            </a:r>
            <a:endParaRPr sz="1700" b="1"/>
          </a:p>
        </p:txBody>
      </p:sp>
      <p:cxnSp>
        <p:nvCxnSpPr>
          <p:cNvPr id="195" name="Google Shape;195;g1069df90286_0_6"/>
          <p:cNvCxnSpPr/>
          <p:nvPr/>
        </p:nvCxnSpPr>
        <p:spPr>
          <a:xfrm rot="10800000" flipH="1">
            <a:off x="-14700" y="509063"/>
            <a:ext cx="4831800" cy="4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g1069df90286_0_6"/>
          <p:cNvCxnSpPr/>
          <p:nvPr/>
        </p:nvCxnSpPr>
        <p:spPr>
          <a:xfrm>
            <a:off x="-8700" y="3604263"/>
            <a:ext cx="12209400" cy="105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97" name="Google Shape;197;g1069df90286_0_6"/>
          <p:cNvCxnSpPr/>
          <p:nvPr/>
        </p:nvCxnSpPr>
        <p:spPr>
          <a:xfrm>
            <a:off x="852050" y="706600"/>
            <a:ext cx="0" cy="60864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98" name="Google Shape;198;g1069df90286_0_6"/>
          <p:cNvCxnSpPr/>
          <p:nvPr/>
        </p:nvCxnSpPr>
        <p:spPr>
          <a:xfrm>
            <a:off x="4807525" y="706600"/>
            <a:ext cx="0" cy="60864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99" name="Google Shape;199;g1069df90286_0_6"/>
          <p:cNvCxnSpPr/>
          <p:nvPr/>
        </p:nvCxnSpPr>
        <p:spPr>
          <a:xfrm rot="10800000" flipH="1">
            <a:off x="-8700" y="982513"/>
            <a:ext cx="4819500" cy="84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00" name="Google Shape;200;g1069df90286_0_6"/>
          <p:cNvSpPr txBox="1"/>
          <p:nvPr/>
        </p:nvSpPr>
        <p:spPr>
          <a:xfrm>
            <a:off x="852050" y="6488699"/>
            <a:ext cx="128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AUC = 0.669</a:t>
            </a:r>
            <a:endParaRPr sz="1200"/>
          </a:p>
        </p:txBody>
      </p:sp>
      <p:sp>
        <p:nvSpPr>
          <p:cNvPr id="201" name="Google Shape;201;g1069df90286_0_6"/>
          <p:cNvSpPr txBox="1"/>
          <p:nvPr/>
        </p:nvSpPr>
        <p:spPr>
          <a:xfrm>
            <a:off x="-33300" y="1633575"/>
            <a:ext cx="928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Elevation,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Crops 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 and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Pastures</a:t>
            </a:r>
            <a:endParaRPr sz="1200"/>
          </a:p>
        </p:txBody>
      </p:sp>
      <p:sp>
        <p:nvSpPr>
          <p:cNvPr id="202" name="Google Shape;202;g1069df90286_0_6"/>
          <p:cNvSpPr txBox="1"/>
          <p:nvPr/>
        </p:nvSpPr>
        <p:spPr>
          <a:xfrm>
            <a:off x="-70500" y="4787550"/>
            <a:ext cx="1003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Protection, Indigenous Distribution</a:t>
            </a:r>
            <a:endParaRPr sz="1200"/>
          </a:p>
        </p:txBody>
      </p:sp>
      <p:pic>
        <p:nvPicPr>
          <p:cNvPr id="203" name="Google Shape;203;g1069df90286_0_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43200" y="3687825"/>
            <a:ext cx="3271525" cy="2934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1069df90286_0_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10486" y="3687788"/>
            <a:ext cx="3271520" cy="2938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621</Words>
  <Application>Microsoft Office PowerPoint</Application>
  <PresentationFormat>Widescreen</PresentationFormat>
  <Paragraphs>130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BMI</dc:creator>
  <cp:lastModifiedBy>Zhou, Chengming</cp:lastModifiedBy>
  <cp:revision>4</cp:revision>
  <dcterms:created xsi:type="dcterms:W3CDTF">2020-04-10T03:38:00Z</dcterms:created>
  <dcterms:modified xsi:type="dcterms:W3CDTF">2021-12-18T02:25:11Z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D29D0FC8C329425093402CC5B9466814</vt:lpwstr>
  </property>
  <property fmtid="{D5CDD505-2E9C-101B-9397-08002B2CF9AE}" pid="3" name="KSOProductBuildVer">
    <vt:lpwstr>2052-11.1.0.11045</vt:lpwstr>
  </property>
</Properties>
</file>