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73886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19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For this section you would begin to engage the audience with a discussion of your implications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that were drawn from the research.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For example, let’s say you were conducting research for top programming languages for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college graduates.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Would you find they need to learn multiple languages to remain competitive in the job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market, or would one language always reign supreme?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8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This final section should reiterate the problem given in the introduction and gives an overall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summary of the findings.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It would also state the outcome of the analysis and if any other steps would be taken in the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future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33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This section would contain information that really didn’t fit in the main body of the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report, but you deemed it was still important enough to include.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This type of information could include locations where the raw data was collected or other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details such as resources, acknowledgements or references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8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ataplatform.cloud.ibm.com/dashboards/fe52d392-0d9c-4f29-8996-389531352958/view/6e1bdc0911b91dfc56efe6e4079979037f652454e1bb8b0b83867b495e607197a96f12c7c87a495cd9425037fbee4708cc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825625"/>
            <a:ext cx="5901452" cy="184565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IBM Data Analytics Capstone Project – Final Representation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0187" y="3659152"/>
            <a:ext cx="5181600" cy="1298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  Mina Tawfik Danial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800" dirty="0"/>
              <a:t>23 / 10 / 2023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 (insights)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MySQL most popular Behind Microsoft SQL</a:t>
            </a:r>
          </a:p>
          <a:p>
            <a:r>
              <a:rPr lang="en-US" sz="2400" dirty="0"/>
              <a:t>Elasticsearch, Redis &amp; MongoDB comes out to show progressive trends in upcoming years whereas MySQL shows declining trend as compared to current-next years charts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 (What's comes Next)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PostgreSQL is becoming the new upcoming popular desired database skills among users replacing MySQL</a:t>
            </a:r>
          </a:p>
          <a:p>
            <a:r>
              <a:rPr lang="en-US" sz="2400" dirty="0"/>
              <a:t>Open-source databases are still preferable in companies</a:t>
            </a:r>
          </a:p>
          <a:p>
            <a:r>
              <a:rPr lang="en-US" sz="2400" dirty="0"/>
              <a:t>NoSQL databases will make an impact for storing non-relational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1"/>
            <a:ext cx="7068725" cy="629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hlinkClick r:id="rId2"/>
              </a:rPr>
              <a:t>DASHBOARD Link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AEB4AC2-FDCF-95AD-E875-331B1CFE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3500"/>
            <a:ext cx="10515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98297DAF-1B97-B204-C1A5-7BC10189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024"/>
            <a:ext cx="10515600" cy="49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998D03E6-479D-7CF0-C2F6-12710FB0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14450"/>
            <a:ext cx="105156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Fast changing technology every year</a:t>
            </a:r>
          </a:p>
          <a:p>
            <a:r>
              <a:rPr lang="en-US" sz="2400" dirty="0"/>
              <a:t>Platforms like Docker and AWS are growing</a:t>
            </a:r>
          </a:p>
          <a:p>
            <a:r>
              <a:rPr lang="en-US" sz="2400" dirty="0"/>
              <a:t>The upcoming trend for databases is non-relational databases mostly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People are looking for big data because it seem to have great future</a:t>
            </a:r>
          </a:p>
          <a:p>
            <a:r>
              <a:rPr lang="en-US" sz="2400" dirty="0"/>
              <a:t>People are looking for advanced programming languages with easy learning in focus</a:t>
            </a:r>
          </a:p>
          <a:p>
            <a:r>
              <a:rPr lang="en-US" sz="2400" dirty="0"/>
              <a:t>Companies need to be flexible and adjust to rapid changes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top programming language in demand Present &amp; Future is Java-script.</a:t>
            </a:r>
          </a:p>
          <a:p>
            <a:r>
              <a:rPr lang="en-US" sz="2400" dirty="0"/>
              <a:t>The top database skills in demand Present - MySQL , Future - PostgreSQL.</a:t>
            </a:r>
          </a:p>
          <a:p>
            <a:r>
              <a:rPr lang="en-US" sz="2400" dirty="0"/>
              <a:t>Popular Platform Present - Windows , Future - Linux Docker</a:t>
            </a:r>
          </a:p>
          <a:p>
            <a:r>
              <a:rPr lang="en-US" sz="2400" dirty="0"/>
              <a:t>The top Web-frame in Demand Present - jQuery , Future - React.js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 descr="A graph with red bars&#10;&#10;Description automatically generated">
            <a:extLst>
              <a:ext uri="{FF2B5EF4-FFF2-40B4-BE49-F238E27FC236}">
                <a16:creationId xmlns:a16="http://schemas.microsoft.com/office/drawing/2014/main" id="{2265809F-C0CB-DA42-7135-845EE30760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9" y="1455821"/>
            <a:ext cx="11115503" cy="4812632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 descr="A graph showing the average salary of popular language&#10;&#10;Description automatically generated">
            <a:extLst>
              <a:ext uri="{FF2B5EF4-FFF2-40B4-BE49-F238E27FC236}">
                <a16:creationId xmlns:a16="http://schemas.microsoft.com/office/drawing/2014/main" id="{BD251F72-A4BA-CB65-1EBF-DF7E5A6FFD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19725"/>
            <a:ext cx="11240668" cy="4908885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Trends in programming languages and databases</a:t>
            </a:r>
          </a:p>
          <a:p>
            <a:r>
              <a:rPr lang="en-US" sz="2200" dirty="0"/>
              <a:t>Current Technology Usage</a:t>
            </a:r>
          </a:p>
          <a:p>
            <a:pPr lvl="1"/>
            <a:r>
              <a:rPr lang="en-US" sz="1800" dirty="0"/>
              <a:t>Top 10 Languages Worked with</a:t>
            </a:r>
          </a:p>
          <a:p>
            <a:pPr lvl="1"/>
            <a:r>
              <a:rPr lang="en-US" sz="1800" dirty="0"/>
              <a:t>Top 10 Database Worked with</a:t>
            </a:r>
          </a:p>
          <a:p>
            <a:pPr lvl="1"/>
            <a:r>
              <a:rPr lang="en-US" sz="1800" dirty="0"/>
              <a:t>Platform worked with Word-Cloud</a:t>
            </a:r>
          </a:p>
          <a:p>
            <a:pPr lvl="1"/>
            <a:r>
              <a:rPr lang="en-US" sz="1800" dirty="0"/>
              <a:t>Top 10 Web-frame Worked with</a:t>
            </a:r>
          </a:p>
          <a:p>
            <a:r>
              <a:rPr lang="en-US" sz="2200" dirty="0"/>
              <a:t>Future Technology Trend</a:t>
            </a:r>
          </a:p>
          <a:p>
            <a:pPr lvl="1"/>
            <a:r>
              <a:rPr lang="en-US" sz="1800" dirty="0"/>
              <a:t>Top 10 Languages Desired Next Year</a:t>
            </a:r>
          </a:p>
          <a:p>
            <a:pPr lvl="1"/>
            <a:r>
              <a:rPr lang="en-US" sz="1800" dirty="0"/>
              <a:t>Top 10 Database Desired Next Year</a:t>
            </a:r>
          </a:p>
          <a:p>
            <a:pPr lvl="1"/>
            <a:r>
              <a:rPr lang="en-US" sz="1800" dirty="0"/>
              <a:t>Top 10 Web-frame Desired Next Year</a:t>
            </a:r>
          </a:p>
          <a:p>
            <a:pPr lvl="1"/>
            <a:r>
              <a:rPr lang="en-US" sz="1800" dirty="0"/>
              <a:t>Platform worked with Desired Next Year</a:t>
            </a:r>
          </a:p>
          <a:p>
            <a:r>
              <a:rPr lang="en-US" sz="2200" dirty="0"/>
              <a:t>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314572" y="2438400"/>
            <a:ext cx="7068725" cy="3261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Analyzing the trends in software development</a:t>
            </a:r>
          </a:p>
          <a:p>
            <a:r>
              <a:rPr lang="en-US" sz="2200" dirty="0"/>
              <a:t>Purpose : </a:t>
            </a:r>
          </a:p>
          <a:p>
            <a:pPr lvl="1"/>
            <a:r>
              <a:rPr lang="en-US" sz="1800" dirty="0"/>
              <a:t>Identify skill requirements for future</a:t>
            </a:r>
          </a:p>
          <a:p>
            <a:pPr lvl="1"/>
            <a:r>
              <a:rPr lang="en-US" sz="1800" dirty="0"/>
              <a:t>What are the top programming languages in demand?</a:t>
            </a:r>
          </a:p>
          <a:p>
            <a:pPr lvl="1"/>
            <a:r>
              <a:rPr lang="en-US" sz="1800" dirty="0"/>
              <a:t>What are the top database skills in demand?</a:t>
            </a:r>
          </a:p>
          <a:p>
            <a:pPr lvl="1"/>
            <a:r>
              <a:rPr lang="en-US" sz="1800" dirty="0"/>
              <a:t>What are the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popular</a:t>
            </a:r>
            <a:r>
              <a:rPr lang="en-US" sz="1800" dirty="0"/>
              <a:t> IDEs?</a:t>
            </a:r>
          </a:p>
          <a:p>
            <a:pPr marL="0" indent="0">
              <a:buNone/>
            </a:pPr>
            <a:r>
              <a:rPr lang="en-US" sz="1600" dirty="0"/>
              <a:t>• </a:t>
            </a:r>
            <a:r>
              <a:rPr lang="en-US" sz="2200" dirty="0"/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352550"/>
            <a:ext cx="7068725" cy="4824413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Collecting Data</a:t>
            </a:r>
          </a:p>
          <a:p>
            <a:pPr lvl="1"/>
            <a:r>
              <a:rPr lang="en-US" sz="1800" dirty="0"/>
              <a:t>Stack Overflow Developer 2019 Survey </a:t>
            </a:r>
          </a:p>
          <a:p>
            <a:pPr lvl="1"/>
            <a:r>
              <a:rPr lang="en-US" sz="1800" dirty="0"/>
              <a:t>GitHub Job Postings Using API and Web-scrapping.</a:t>
            </a:r>
          </a:p>
          <a:p>
            <a:pPr lvl="1"/>
            <a:r>
              <a:rPr lang="en-US" sz="1800" dirty="0"/>
              <a:t>Programming Languages Annual Salary Using API and Web-scrapping.</a:t>
            </a:r>
          </a:p>
          <a:p>
            <a:r>
              <a:rPr lang="en-US" sz="2200" dirty="0"/>
              <a:t>Exploring Data</a:t>
            </a:r>
          </a:p>
          <a:p>
            <a:pPr lvl="1"/>
            <a:r>
              <a:rPr lang="en-US" sz="1900" dirty="0"/>
              <a:t>Finding Duplicates &amp; Removing Duplicates.</a:t>
            </a:r>
          </a:p>
          <a:p>
            <a:pPr lvl="1"/>
            <a:r>
              <a:rPr lang="en-US" sz="1900" dirty="0"/>
              <a:t>Finding &amp; Imputing Missing Value.</a:t>
            </a:r>
          </a:p>
          <a:p>
            <a:pPr lvl="1"/>
            <a:r>
              <a:rPr lang="en-US" sz="1900" dirty="0"/>
              <a:t>Normalizing Data.</a:t>
            </a:r>
          </a:p>
          <a:p>
            <a:pPr lvl="1"/>
            <a:r>
              <a:rPr lang="en-US" sz="1900" dirty="0"/>
              <a:t>Handling Outliers.</a:t>
            </a:r>
          </a:p>
          <a:p>
            <a:pPr lvl="1"/>
            <a:r>
              <a:rPr lang="en-US" sz="1900" dirty="0"/>
              <a:t>Correlation</a:t>
            </a:r>
          </a:p>
          <a:p>
            <a:r>
              <a:rPr lang="en-US" sz="2200" dirty="0"/>
              <a:t>Visualization Data</a:t>
            </a:r>
          </a:p>
          <a:p>
            <a:pPr lvl="1"/>
            <a:r>
              <a:rPr lang="en-US" sz="1800" dirty="0"/>
              <a:t>Visualization Distribution, Relation, Composition &amp; Comparison of data.</a:t>
            </a:r>
          </a:p>
          <a:p>
            <a:pPr lvl="1"/>
            <a:r>
              <a:rPr lang="en-US" sz="1800" dirty="0"/>
              <a:t>Building Dashboard.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C0111-7F73-F1C7-A9D7-6BEB6DDA5A74}"/>
              </a:ext>
            </a:extLst>
          </p:cNvPr>
          <p:cNvSpPr txBox="1"/>
          <p:nvPr/>
        </p:nvSpPr>
        <p:spPr>
          <a:xfrm>
            <a:off x="838200" y="1595438"/>
            <a:ext cx="10106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 Results are based on these tables: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5CBAABB-292C-ADE7-CA89-EED6744F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4" y="2262863"/>
            <a:ext cx="5438775" cy="3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 descr="A bar graph with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9490DED0-2D88-675E-4BE6-E5D89D4D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22" y="2462501"/>
            <a:ext cx="5407743" cy="3670301"/>
          </a:xfrm>
          <a:prstGeom prst="rect">
            <a:avLst/>
          </a:prstGeom>
        </p:spPr>
      </p:pic>
      <p:pic>
        <p:nvPicPr>
          <p:cNvPr id="12" name="Picture 11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9532AD1B-C9E0-5726-3180-59A794EBC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795" y="2420386"/>
            <a:ext cx="5662083" cy="34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  <a:endParaRPr lang="en-US" sz="1800" dirty="0"/>
          </a:p>
          <a:p>
            <a:r>
              <a:rPr lang="en-US" sz="2400" dirty="0"/>
              <a:t>JavaScript, HTML/CSS, SQL are top 3 this year</a:t>
            </a:r>
            <a:endParaRPr lang="en-US" sz="3600" dirty="0"/>
          </a:p>
          <a:p>
            <a:r>
              <a:rPr lang="en-US" sz="2400" dirty="0"/>
              <a:t>Web Assembly comes as least popular for current years and VBA appears least choice for next year </a:t>
            </a:r>
          </a:p>
          <a:p>
            <a:r>
              <a:rPr lang="en-US" sz="2400" dirty="0"/>
              <a:t>Python and Typescript becoming popular next yea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sz="2400" dirty="0"/>
              <a:t>Web Assembly and VBA has been replaced by other programming languages at most places.</a:t>
            </a:r>
          </a:p>
          <a:p>
            <a:r>
              <a:rPr lang="en-US" sz="2400" dirty="0"/>
              <a:t>Java-script is becoming the new upcoming popular demanding programming language among users</a:t>
            </a:r>
          </a:p>
          <a:p>
            <a:r>
              <a:rPr lang="en-US" sz="2400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734983" y="2278497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2D4AD0BC-52DE-3BEC-459A-669A1068A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83" y="2278496"/>
            <a:ext cx="5284817" cy="3865642"/>
          </a:xfrm>
          <a:prstGeom prst="rect">
            <a:avLst/>
          </a:prstGeom>
        </p:spPr>
      </p:pic>
      <p:pic>
        <p:nvPicPr>
          <p:cNvPr id="9" name="Picture 8" descr="A graph of a number of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FE1955E0-2BC8-FCB3-D903-C8F650EFB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278496"/>
            <a:ext cx="6172200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f80a141d-92ca-4d3d-9308-f7e7b1d44ce8"/>
    <ds:schemaRef ds:uri="http://schemas.microsoft.com/office/2006/documentManagement/types"/>
    <ds:schemaRef ds:uri="155be751-a274-42e8-93fb-f39d3b9bccc8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680</Words>
  <Application>Microsoft Office PowerPoint</Application>
  <PresentationFormat>Widescreen</PresentationFormat>
  <Paragraphs>122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IBM Plex Sans Text</vt:lpstr>
      <vt:lpstr>OpenSans</vt:lpstr>
      <vt:lpstr>SLIDE_TEMPLATE_skill_network</vt:lpstr>
      <vt:lpstr>IBM Data Analytics Capstone Project – Final Representation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مينا توفيق دانيال توفيق</cp:lastModifiedBy>
  <cp:revision>19</cp:revision>
  <dcterms:created xsi:type="dcterms:W3CDTF">2020-10-28T18:29:43Z</dcterms:created>
  <dcterms:modified xsi:type="dcterms:W3CDTF">2023-10-23T18:07:52Z</dcterms:modified>
</cp:coreProperties>
</file>