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2" r:id="rId6"/>
    <p:sldId id="261" r:id="rId7"/>
    <p:sldId id="260" r:id="rId8"/>
    <p:sldId id="259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code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zh-CN"/>
          </a:p>
          <a:p>
            <a:r>
              <a:rPr lang="en-US" altLang="zh-CN" sz="2400"/>
              <a:t>XinZhi Yao</a:t>
            </a: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1455" y="177800"/>
            <a:ext cx="116973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800"/>
              <a:t>准备工作</a:t>
            </a:r>
            <a:br>
              <a:rPr lang="zh-CN" altLang="en-US" sz="2800"/>
            </a:br>
            <a:endParaRPr lang="zh-CN" altLang="en-US" sz="28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800"/>
              <a:t>Java 1.8+</a:t>
            </a:r>
            <a:br>
              <a:rPr lang="en-US" altLang="zh-CN" sz="2800"/>
            </a:br>
            <a:endParaRPr lang="en-US" altLang="zh-CN" sz="28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800"/>
              <a:t>pip install stanfordcorenlp</a:t>
            </a:r>
            <a:br>
              <a:rPr lang="en-US" altLang="zh-CN" sz="2800"/>
            </a:br>
            <a:endParaRPr lang="en-US" altLang="zh-CN" sz="28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800"/>
              <a:t>Download CoreNLP3.9.2</a:t>
            </a:r>
            <a:br>
              <a:rPr lang="en-US" altLang="zh-CN" sz="2800"/>
            </a:br>
            <a:r>
              <a:rPr lang="en-US" altLang="zh-CN" sz="2800"/>
              <a:t>stanford-corenlp-full-2018-10-05.zip </a:t>
            </a:r>
            <a:endParaRPr lang="en-US" altLang="zh-CN" sz="28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9720" y="194945"/>
            <a:ext cx="1160907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zh-CN" altLang="en-US" sz="2800"/>
              <a:t>加载 </a:t>
            </a:r>
            <a:r>
              <a:rPr lang="en-US" altLang="zh-CN" sz="2800"/>
              <a:t>StanfordCoreNLP </a:t>
            </a:r>
            <a:r>
              <a:rPr lang="zh-CN" altLang="en-US" sz="2800"/>
              <a:t>模型 解析句子</a:t>
            </a:r>
            <a:endParaRPr lang="zh-CN" altLang="en-US" sz="2800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zh-CN" altLang="en-US" sz="2800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zh-CN" altLang="en-US" sz="2800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zh-CN" altLang="en-US" sz="2800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zh-CN" altLang="en-US" sz="2800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zh-CN" altLang="en-US" sz="2800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zh-CN" altLang="en-US" sz="2800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zh-CN" altLang="en-US" sz="2800"/>
              <a:t>计算每个单词位置</a:t>
            </a:r>
            <a:br>
              <a:rPr lang="zh-CN" altLang="en-US" sz="2800"/>
            </a:br>
            <a:br>
              <a:rPr lang="zh-CN" altLang="en-US" sz="2800"/>
            </a:br>
            <a:endParaRPr lang="en-US" altLang="zh-CN" sz="2800"/>
          </a:p>
        </p:txBody>
      </p:sp>
      <p:pic>
        <p:nvPicPr>
          <p:cNvPr id="3" name="图片 2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5" y="715010"/>
            <a:ext cx="7629525" cy="2247900"/>
          </a:xfrm>
          <a:prstGeom prst="rect">
            <a:avLst/>
          </a:prstGeom>
        </p:spPr>
      </p:pic>
      <p:pic>
        <p:nvPicPr>
          <p:cNvPr id="4" name="图片 3" descr="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" y="3740150"/>
            <a:ext cx="7458710" cy="2961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106680"/>
            <a:ext cx="1178560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800"/>
              <a:t>解析结果</a:t>
            </a:r>
            <a:endParaRPr lang="zh-CN" altLang="en-US"/>
          </a:p>
          <a:p>
            <a:r>
              <a:rPr lang="zh-CN" altLang="en-US"/>
              <a:t>DependencyParsingResult:</a:t>
            </a:r>
            <a:endParaRPr lang="zh-CN" altLang="en-US"/>
          </a:p>
          <a:p>
            <a:r>
              <a:rPr lang="zh-CN" altLang="en-US"/>
              <a:t>[</a:t>
            </a:r>
            <a:r>
              <a:rPr lang="zh-CN" altLang="en-US">
                <a:solidFill>
                  <a:srgbClr val="FF0000"/>
                </a:solidFill>
              </a:rPr>
              <a:t>('ROOT', 0, 17)</a:t>
            </a:r>
            <a:r>
              <a:rPr lang="zh-CN" altLang="en-US"/>
              <a:t>, ('compound', 3, 1), ('compound', 3, 2), ('nsubj', 17, 3), ('case', 5, 4), </a:t>
            </a:r>
            <a:endParaRPr lang="zh-CN" altLang="en-US"/>
          </a:p>
          <a:p>
            <a:r>
              <a:rPr lang="zh-CN" altLang="en-US"/>
              <a:t>('nmod', 3, 5), ('punct', 17, 6), ('case', 11, 7), ('nmod:poss', 11, 8), ('amod', 11, 9), </a:t>
            </a:r>
            <a:endParaRPr lang="zh-CN" altLang="en-US"/>
          </a:p>
          <a:p>
            <a:r>
              <a:rPr lang="zh-CN" altLang="en-US"/>
              <a:t>('compound', 11, 10), ('nmod', 17, 11), ('case', 15, 12), ('det', 15, 13), ('compound', 15, 14),</a:t>
            </a:r>
            <a:endParaRPr lang="zh-CN" altLang="en-US"/>
          </a:p>
          <a:p>
            <a:r>
              <a:rPr lang="zh-CN" altLang="en-US"/>
              <a:t>('nmod', 11, 15), ('punct', 17, 16), ('compound:prt', 17, 18), ('nmod:poss', 20, 19), </a:t>
            </a:r>
            <a:endParaRPr lang="zh-CN" altLang="en-US"/>
          </a:p>
          <a:p>
            <a:r>
              <a:rPr lang="zh-CN" altLang="en-US"/>
              <a:t>('dobj', 17, 20), </a:t>
            </a:r>
            <a:r>
              <a:rPr lang="zh-CN" altLang="en-US">
                <a:solidFill>
                  <a:srgbClr val="FF0000"/>
                </a:solidFill>
              </a:rPr>
              <a:t>('case', 23, 21)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('amod', 23, 22)</a:t>
            </a:r>
            <a:r>
              <a:rPr lang="zh-CN" altLang="en-US"/>
              <a:t>,</a:t>
            </a:r>
            <a:r>
              <a:rPr lang="zh-CN" altLang="en-US">
                <a:solidFill>
                  <a:srgbClr val="FF0000"/>
                </a:solidFill>
              </a:rPr>
              <a:t> ('nmod', 20, 23)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('cc', 23, 24)</a:t>
            </a:r>
            <a:r>
              <a:rPr lang="zh-CN" altLang="en-US"/>
              <a:t>,</a:t>
            </a:r>
            <a:endParaRPr lang="zh-CN" altLang="en-US"/>
          </a:p>
          <a:p>
            <a:r>
              <a:rPr lang="zh-CN" altLang="en-US"/>
              <a:t>('compound', 26, 25), </a:t>
            </a:r>
            <a:r>
              <a:rPr lang="zh-CN" altLang="en-US">
                <a:solidFill>
                  <a:srgbClr val="FF0000"/>
                </a:solidFill>
              </a:rPr>
              <a:t>('conj', 23, 26)</a:t>
            </a:r>
            <a:r>
              <a:rPr lang="zh-CN" altLang="en-US"/>
              <a:t>, ('case', 29, 27), ('compound', 29, 28), ('nmod', 17, 29),('punct', 17, 30)]</a:t>
            </a:r>
            <a:endParaRPr lang="zh-CN" altLang="en-US"/>
          </a:p>
          <a:p>
            <a:r>
              <a:rPr lang="zh-CN" altLang="en-US"/>
              <a:t>token_index_dic:</a:t>
            </a:r>
            <a:endParaRPr lang="zh-CN" altLang="en-US"/>
          </a:p>
          <a:p>
            <a:r>
              <a:rPr lang="zh-CN" altLang="en-US"/>
              <a:t>{'15': 'States', '7': 'on', '18': 'off', '29': 'night', '27': 'on', '28': 'Tuesday',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'20': 'familiarity'</a:t>
            </a:r>
            <a:r>
              <a:rPr lang="zh-CN" altLang="en-US"/>
              <a:t>, '13': 'the', '10': 'state', '9': 'first', '6': ',', </a:t>
            </a:r>
            <a:r>
              <a:rPr lang="zh-CN" altLang="en-US">
                <a:solidFill>
                  <a:srgbClr val="FF0000"/>
                </a:solidFill>
              </a:rPr>
              <a:t>'24': 'and'</a:t>
            </a:r>
            <a:r>
              <a:rPr lang="zh-CN" altLang="en-US"/>
              <a:t>, </a:t>
            </a:r>
            <a:endParaRPr lang="zh-CN" altLang="en-US"/>
          </a:p>
          <a:p>
            <a:r>
              <a:rPr lang="zh-CN" altLang="en-US"/>
              <a:t>'1': 'President', </a:t>
            </a:r>
            <a:r>
              <a:rPr lang="zh-CN" altLang="en-US">
                <a:solidFill>
                  <a:srgbClr val="FF0000"/>
                </a:solidFill>
              </a:rPr>
              <a:t>'21': 'with'</a:t>
            </a:r>
            <a:r>
              <a:rPr lang="zh-CN" altLang="en-US"/>
              <a:t>, '26': 'culture', </a:t>
            </a:r>
            <a:r>
              <a:rPr lang="zh-CN" altLang="en-US">
                <a:solidFill>
                  <a:srgbClr val="FF0000"/>
                </a:solidFill>
              </a:rPr>
              <a:t>'22': 'American</a:t>
            </a:r>
            <a:r>
              <a:rPr lang="zh-CN" altLang="en-US"/>
              <a:t>', '5': 'china', '14': 'United', </a:t>
            </a:r>
            <a:endParaRPr lang="zh-CN" altLang="en-US"/>
          </a:p>
          <a:p>
            <a:r>
              <a:rPr lang="zh-CN" altLang="en-US"/>
              <a:t>'16': ',',</a:t>
            </a:r>
            <a:r>
              <a:rPr lang="zh-CN" altLang="en-US">
                <a:solidFill>
                  <a:srgbClr val="FF0000"/>
                </a:solidFill>
              </a:rPr>
              <a:t> '23': 'history'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'17': 'showed'</a:t>
            </a:r>
            <a:r>
              <a:rPr lang="zh-CN" altLang="en-US"/>
              <a:t>, '25': 'pop', '2': 'Xi', '11': 'visit', '19': 'his',</a:t>
            </a:r>
            <a:endParaRPr lang="zh-CN" altLang="en-US"/>
          </a:p>
          <a:p>
            <a:r>
              <a:rPr lang="zh-CN" altLang="en-US"/>
              <a:t>'12': 'to', '4': 'of', '3': 'Jinping', '30': '.', '8': 'his'}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 descr="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1980" y="4497705"/>
            <a:ext cx="7684135" cy="2459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3190" y="177800"/>
            <a:ext cx="1192657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800"/>
              <a:t>构建树 </a:t>
            </a:r>
            <a:r>
              <a:rPr lang="en-US" altLang="zh-CN" sz="2800"/>
              <a:t>&amp; </a:t>
            </a:r>
            <a:r>
              <a:rPr lang="zh-CN" altLang="en-US" sz="2800"/>
              <a:t>计算根节点到目标节点路径 </a:t>
            </a:r>
            <a:r>
              <a:rPr lang="en-US" altLang="zh-CN" sz="2800"/>
              <a:t>&amp; </a:t>
            </a:r>
            <a:r>
              <a:rPr lang="zh-CN" altLang="en-US" sz="2800"/>
              <a:t>计算最短依存路径</a:t>
            </a:r>
            <a:endParaRPr lang="zh-CN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800"/>
              <a:t>结果</a:t>
            </a:r>
            <a:br>
              <a:rPr lang="zh-CN" altLang="en-US" sz="2800"/>
            </a:br>
            <a:br>
              <a:rPr lang="zh-CN" altLang="en-US" sz="2800"/>
            </a:br>
            <a:br>
              <a:rPr lang="zh-CN" altLang="en-US" sz="2800"/>
            </a:br>
            <a:endParaRPr lang="zh-CN" altLang="en-US" sz="2800"/>
          </a:p>
        </p:txBody>
      </p:sp>
      <p:pic>
        <p:nvPicPr>
          <p:cNvPr id="3" name="图片 2" descr="4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10" y="659130"/>
            <a:ext cx="9029065" cy="3860800"/>
          </a:xfrm>
          <a:prstGeom prst="rect">
            <a:avLst/>
          </a:prstGeom>
        </p:spPr>
      </p:pic>
      <p:pic>
        <p:nvPicPr>
          <p:cNvPr id="4" name="图片 3" descr="5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45" y="5048885"/>
            <a:ext cx="7727315" cy="1692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410" y="124460"/>
            <a:ext cx="117678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800"/>
              <a:t>建树代码</a:t>
            </a:r>
            <a:br>
              <a:rPr lang="zh-CN" altLang="en-US" sz="2800"/>
            </a:br>
            <a:br>
              <a:rPr lang="zh-CN" altLang="en-US" sz="2800"/>
            </a:br>
            <a:br>
              <a:rPr lang="zh-CN" altLang="en-US" sz="2800"/>
            </a:br>
            <a:br>
              <a:rPr lang="zh-CN" altLang="en-US" sz="2800"/>
            </a:br>
            <a:br>
              <a:rPr lang="zh-CN" altLang="en-US" sz="2800"/>
            </a:br>
            <a:br>
              <a:rPr lang="zh-CN" altLang="en-US" sz="2800"/>
            </a:br>
            <a:br>
              <a:rPr lang="zh-CN" altLang="en-US" sz="2800"/>
            </a:br>
            <a:br>
              <a:rPr lang="zh-CN" altLang="en-US" sz="2800"/>
            </a:br>
            <a:br>
              <a:rPr lang="zh-CN" altLang="en-US" sz="2800"/>
            </a:br>
            <a:endParaRPr lang="zh-CN" altLang="en-US" sz="2800"/>
          </a:p>
        </p:txBody>
      </p:sp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770890"/>
            <a:ext cx="5986780" cy="2388235"/>
          </a:xfrm>
          <a:prstGeom prst="rect">
            <a:avLst/>
          </a:prstGeom>
        </p:spPr>
      </p:pic>
      <p:pic>
        <p:nvPicPr>
          <p:cNvPr id="4" name="图片 3" descr="2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159125"/>
            <a:ext cx="6749415" cy="3543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3190" y="194945"/>
            <a:ext cx="1152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800"/>
              <a:t>深度优先查找</a:t>
            </a:r>
            <a:br>
              <a:rPr lang="zh-CN" altLang="en-US" sz="2800"/>
            </a:br>
            <a:endParaRPr lang="zh-CN" altLang="en-US" sz="2800"/>
          </a:p>
        </p:txBody>
      </p:sp>
      <p:pic>
        <p:nvPicPr>
          <p:cNvPr id="3" name="图片 2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" y="792480"/>
            <a:ext cx="6286500" cy="4248150"/>
          </a:xfrm>
          <a:prstGeom prst="rect">
            <a:avLst/>
          </a:prstGeom>
        </p:spPr>
      </p:pic>
      <p:pic>
        <p:nvPicPr>
          <p:cNvPr id="4" name="图片 3" descr="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55" y="1253490"/>
            <a:ext cx="7129145" cy="3787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850" y="142240"/>
            <a:ext cx="118211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800"/>
              <a:t>获得最短路径</a:t>
            </a:r>
            <a:br>
              <a:rPr lang="zh-CN" altLang="en-US" sz="2800"/>
            </a:br>
            <a:endParaRPr lang="zh-CN" altLang="en-US" sz="2800"/>
          </a:p>
        </p:txBody>
      </p:sp>
      <p:pic>
        <p:nvPicPr>
          <p:cNvPr id="3" name="图片 2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955" y="762635"/>
            <a:ext cx="9270365" cy="5136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1249</Words>
  <Application>WPS 演示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微软雅黑</vt:lpstr>
      <vt:lpstr>文泉驿微米黑</vt:lpstr>
      <vt:lpstr>微软雅黑</vt:lpstr>
      <vt:lpstr>黑体</vt:lpstr>
      <vt:lpstr>OpenSymbol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yaoxinzhi</dc:creator>
  <cp:lastModifiedBy>yaoxinzhi</cp:lastModifiedBy>
  <cp:revision>8</cp:revision>
  <dcterms:created xsi:type="dcterms:W3CDTF">2019-04-04T10:38:12Z</dcterms:created>
  <dcterms:modified xsi:type="dcterms:W3CDTF">2019-04-04T10:38:12Z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2052-11.1.0.8372</vt:lpwstr>
  </property>
</Properties>
</file>