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28"/>
  </p:notesMasterIdLst>
  <p:sldIdLst>
    <p:sldId id="331" r:id="rId4"/>
    <p:sldId id="306" r:id="rId5"/>
    <p:sldId id="333" r:id="rId6"/>
    <p:sldId id="372" r:id="rId7"/>
    <p:sldId id="373" r:id="rId8"/>
    <p:sldId id="375" r:id="rId9"/>
    <p:sldId id="374" r:id="rId10"/>
    <p:sldId id="376" r:id="rId11"/>
    <p:sldId id="377" r:id="rId12"/>
    <p:sldId id="378" r:id="rId13"/>
    <p:sldId id="379" r:id="rId14"/>
    <p:sldId id="380" r:id="rId15"/>
    <p:sldId id="385" r:id="rId16"/>
    <p:sldId id="381" r:id="rId17"/>
    <p:sldId id="382" r:id="rId18"/>
    <p:sldId id="383" r:id="rId19"/>
    <p:sldId id="384" r:id="rId20"/>
    <p:sldId id="386" r:id="rId21"/>
    <p:sldId id="387" r:id="rId22"/>
    <p:sldId id="388" r:id="rId23"/>
    <p:sldId id="389" r:id="rId24"/>
    <p:sldId id="390" r:id="rId25"/>
    <p:sldId id="391" r:id="rId26"/>
    <p:sldId id="3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  <p:cmAuthor id="2" name="Abanoub Samy" initials="AS" lastIdx="2" clrIdx="1">
    <p:extLst>
      <p:ext uri="{19B8F6BF-5375-455C-9EA6-DF929625EA0E}">
        <p15:presenceInfo xmlns:p15="http://schemas.microsoft.com/office/powerpoint/2012/main" userId="S::abanoub.samy@fresh.com.eg::32625054-9fdd-4273-8c78-4b24a8f651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95D4"/>
    <a:srgbClr val="246CA9"/>
    <a:srgbClr val="FFFFFF"/>
    <a:srgbClr val="2D85B7"/>
    <a:srgbClr val="8FAECD"/>
    <a:srgbClr val="7FB6E8"/>
    <a:srgbClr val="3679BD"/>
    <a:srgbClr val="010109"/>
    <a:srgbClr val="010101"/>
    <a:srgbClr val="79A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196" autoAdjust="0"/>
  </p:normalViewPr>
  <p:slideViewPr>
    <p:cSldViewPr snapToGrid="0" showGuides="1">
      <p:cViewPr>
        <p:scale>
          <a:sx n="110" d="100"/>
          <a:sy n="110" d="100"/>
        </p:scale>
        <p:origin x="642" y="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8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848F4-ED3B-7FDD-5924-DF54A4790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6D9C5-63DC-41CD-197D-D695D8042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316BF-ACC6-4068-5244-2F953FFB9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4783B-C7C2-7B70-3D47-0861C96BC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69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67535" y="227641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745323" y="3000565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-1318157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50575" y="662059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25.jf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3227745-A39A-4E4F-B826-03D30F35EB0D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D98EE80-DEDE-430B-935C-DB5A307EB381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BB555E24-6D38-4A4A-861D-6AF072B96FAC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7D9085C-2B58-4F88-9B08-2B2F4B0DBF73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E698BC45-A595-4DD2-87C7-3302FA8BE79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5A89F4B4-1ED6-4282-BAE7-5107B2DD902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9DE2CED2-AEEB-4346-B8BA-39D5C9F008E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A86DA89-BF25-4B2F-B746-19009E28529A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A31B3607-BD19-4C4C-B903-0E09D92762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E0AD24E-7646-4E0E-B33F-FBCA5E5E3A55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CDE1FC3-06F7-42CE-9911-5FEC1436C053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0A650D8B-2C6F-4CAD-B6D5-FE7BDEFD4CE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D8DB57F-27AE-4641-A856-C26060E5CCAA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10D57C7-999C-42DA-AF11-D48981C22307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3077C34-CBAE-4645-92CD-6DF20774BB54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7183266-7827-4E9F-84EA-469E59172608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6CA7BCC-4553-4E37-AEA2-3EB99A1C138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7962633-7205-4392-AE46-2DCD52369CED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F7579618-1C24-40C8-A27D-763A2EDC201E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105B8F30-72EC-476F-BEF8-7534C575E875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E1A9330-7C3E-42EF-9689-A307053E150C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767F0B7-D8C1-4D35-AD36-EBAAE383780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C91E6EC7-EAD1-4E13-93D7-56F5A0CC4EDF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3822756-2E6A-4C01-B51C-7B5998A2AA43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FB5A917-5A10-4B61-AECD-DF53363D1AD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9E326-94C9-4F3D-9DF9-72EE68F8DD51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34B25F4-A622-4E94-91F2-EE926E055A3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8CF2E195-A136-4A42-B1B4-0B0148CDFE1A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0B124FED-97B6-4F06-9731-9D29B0561BC7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0EA6782A-0670-41FA-9AE6-7B65C293465D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04327686-E7B8-4F3B-9E28-57504EB680B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3337CC3D-84B2-4AD8-B61E-01ED6854D66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9385788-1A56-4FAA-99BB-4D1E186F07D4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21F8A59E-C6F6-4724-87EE-8E94B37F3CBB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0A417290-EEF9-41B0-B262-7A482058F11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D84579D-4389-4EC7-A4CB-9681E03F82B8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1267AEE3-0B9A-4F04-9A01-D73730080DA0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D2EC9984-CBE1-4789-B02E-812C1985D0FD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B75C2C5-EC3E-4D2E-A7B9-0C388DE0B877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84A35F0-BD57-4A3A-A86D-7CDC896DFDE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3180975-4EF8-4D47-8846-45CD19732CF1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C7E0D0C-5A75-457A-983C-CE2B9453616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84F0334-3B67-4DB2-8E8A-153CB7F3A0E5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53406839-AC3B-4A8E-BD7B-371FF6E0EDCB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3B4A039-0226-4710-BA77-B2733CA7E982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D036E978-CAEF-4576-83F5-B79017F86032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97DC697-5A84-461C-82D8-B044E999F46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A6F0CB0-F8B1-4874-BEAD-F3D7BCDCC4B5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44F3C12-B133-4331-B02E-9987EA31F24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97E590C-DA32-413F-B669-8836D72BE73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6D5E445-5649-4117-8BBC-CD6118CE33C0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CD6C908-6459-4021-AE8E-283EF4C1ED44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8E10A3-87FE-411F-8160-E4A16FBE5C18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9DFACE2-C01D-41A1-9C0A-6263A2FEB12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7933EEAA-4372-4E6E-B080-989D7C86440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3D83A195-5740-4BED-B69A-C7FA44BE5FA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3B4FC330-7F8A-43B5-985B-55F5E4F35871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CCE0CA2E-64C6-4D2B-B04B-0556FBF44D65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EFF41D70-805D-4A30-926C-EDBBE6189782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755CC93-2275-4511-A2BE-B151B3A394B3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862881E-F60F-462D-85D7-9BC8170787EA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E4FBBD6-5D50-4CF2-9DD3-40C94371A74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3A88D-85DD-43A3-8732-47D97401EECE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02E8560-FD37-4513-B6D2-1C6C77AAFC4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6F17736-523B-4733-8F89-65A939EC03E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9718FD80-7C49-4094-8FBD-D3601FF8C90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EF77CC75-10ED-4334-8C55-E2BFF7F3935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B7AD5D59-46AE-4863-AE03-B88E6E7A5510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15E0BCD7-EF9F-4A1E-BE33-C96CD4ACA15D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A82C3C5-6304-401A-82B3-EDC0E26976CF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6792953-F4B9-43CC-8511-49184ED7929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E9EAEF9-FEFC-4538-A8A8-6863A8156719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01F196-6775-5C8B-2308-EF8590E88612}"/>
              </a:ext>
            </a:extLst>
          </p:cNvPr>
          <p:cNvSpPr txBox="1"/>
          <p:nvPr/>
        </p:nvSpPr>
        <p:spPr>
          <a:xfrm>
            <a:off x="6763081" y="1494481"/>
            <a:ext cx="505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Air cooler and Microwave Factory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C8072-0237-C15E-3C89-2C8E05F11785}"/>
              </a:ext>
            </a:extLst>
          </p:cNvPr>
          <p:cNvSpPr/>
          <p:nvPr/>
        </p:nvSpPr>
        <p:spPr>
          <a:xfrm>
            <a:off x="7519707" y="356456"/>
            <a:ext cx="3351939" cy="10363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9" t="-57154" r="429" b="-75514"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1E909-F8F4-1085-CA6A-E3B1CA2AF317}"/>
              </a:ext>
            </a:extLst>
          </p:cNvPr>
          <p:cNvSpPr txBox="1"/>
          <p:nvPr/>
        </p:nvSpPr>
        <p:spPr>
          <a:xfrm>
            <a:off x="3158920" y="3020535"/>
            <a:ext cx="532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Lean Six Sigma White Belt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AF526-7780-1B0F-7860-22550BE8C9E7}"/>
              </a:ext>
            </a:extLst>
          </p:cNvPr>
          <p:cNvSpPr txBox="1"/>
          <p:nvPr/>
        </p:nvSpPr>
        <p:spPr>
          <a:xfrm>
            <a:off x="5296741" y="2137337"/>
            <a:ext cx="1046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200" b="1" dirty="0">
                <a:solidFill>
                  <a:srgbClr val="00B050"/>
                </a:solidFill>
              </a:rPr>
              <a:t>تدريب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5C1484-FB3F-40AE-3B83-4577093BEF66}"/>
              </a:ext>
            </a:extLst>
          </p:cNvPr>
          <p:cNvSpPr txBox="1"/>
          <p:nvPr/>
        </p:nvSpPr>
        <p:spPr>
          <a:xfrm>
            <a:off x="3129628" y="3928053"/>
            <a:ext cx="532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200" b="1" dirty="0">
                <a:solidFill>
                  <a:srgbClr val="00B050"/>
                </a:solidFill>
              </a:rPr>
              <a:t>لين 6 سيجما – الحزام الابيض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1D85-3EA8-4092-A074-2ADF0F8B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5E37A0E-87E9-1ED2-1648-7D9B72683634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B5B0DAF-EF69-9BF2-FB82-77ED3697550C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E0BDDFE3-BF57-C32C-C0D4-446ABF97441E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9B9744B-63AC-A8F1-632B-4D9F3BD06AC7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F0F79237-B275-B9C8-71DF-729D00BBDE97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2552500-1AF5-59C8-BB5E-6D707EE875F0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0A77D2B-C584-B184-8526-773C0EE163DD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B15C02DE-8F42-A220-8240-F5929428D4C4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1A02E37-DD0B-423C-4CC4-18AEB6B60AF7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6D1223D-DC3A-9AAE-D14A-E636BFC27225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2BA8AB8-418B-EFAA-E9AD-995146B2A579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C6CA66C-8724-4B9D-618F-B9454CAA56DA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6139624-60F3-439A-25F7-01CF22E05632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C49A7B1-3751-176D-AC0B-2E6AE5C3561F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C78C09-2EC1-1A37-FECA-AEFAF9CE154E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6493126-8FE8-9E21-0E7D-FDE8CD6C09EC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6392AC0-BFD9-6BE1-ED4E-CF8B25051660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4927A2A-FFF6-1DDA-A9C2-5737F8F7937B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91C5AD8-5657-B52D-5E27-145EAFB99BF7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E3E9B235-6CB3-C8AC-91CC-A694401CF4CF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D27CB9B-EEDC-E214-E197-2AF1C5E79DE4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2F58E32-3CAC-7A99-A3A2-B6E858CB6265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E6B33CBB-2F02-A475-E2FA-2EDCD1ED81AC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E87F123D-4888-AC56-5585-7A3A20A88377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2F3B6FD3-E3EC-2E03-30BC-E176EE28125E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183197F2-B2A1-1770-162A-F82A2170672F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14724CCC-136D-2C0C-9B3D-5DA33873401A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54CE1D24-A0EC-D8E9-AF3D-918F870CC6A0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1C871DC6-EBE7-6167-A690-3B0BB276546B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03F1759-2E10-0363-0EA2-BE466F6C53D2}"/>
              </a:ext>
            </a:extLst>
          </p:cNvPr>
          <p:cNvSpPr txBox="1"/>
          <p:nvPr/>
        </p:nvSpPr>
        <p:spPr>
          <a:xfrm>
            <a:off x="7301689" y="1336260"/>
            <a:ext cx="4387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ما هو الكايزن؟</a:t>
            </a:r>
          </a:p>
          <a:p>
            <a:pPr algn="r" rtl="1"/>
            <a:r>
              <a:rPr lang="en-US" dirty="0"/>
              <a:t>Kai = </a:t>
            </a:r>
            <a:r>
              <a:rPr lang="ar-EG" dirty="0"/>
              <a:t>التغيير</a:t>
            </a:r>
          </a:p>
          <a:p>
            <a:pPr algn="r" rtl="1"/>
            <a:r>
              <a:rPr lang="en-US" dirty="0"/>
              <a:t>Zen = </a:t>
            </a:r>
            <a:r>
              <a:rPr lang="ar-EG" dirty="0"/>
              <a:t>للأفضل</a:t>
            </a:r>
          </a:p>
          <a:p>
            <a:pPr algn="r" rtl="1"/>
            <a:r>
              <a:rPr lang="ar-EG" dirty="0"/>
              <a:t>المعنى: التحسين المستمر للأفضل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فلسفة الكايزن:</a:t>
            </a:r>
          </a:p>
          <a:p>
            <a:pPr algn="r" rtl="1"/>
            <a:r>
              <a:rPr lang="ar-EG" dirty="0"/>
              <a:t>1. التغييرات الصغيرة المستمرة</a:t>
            </a:r>
          </a:p>
          <a:p>
            <a:pPr algn="r" rtl="1"/>
            <a:r>
              <a:rPr lang="ar-EG" dirty="0"/>
              <a:t>2. مشاركة الجميع</a:t>
            </a:r>
          </a:p>
          <a:p>
            <a:pPr algn="r" rtl="1"/>
            <a:r>
              <a:rPr lang="ar-EG" dirty="0"/>
              <a:t>3. التركيز على العمليات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F58BE-9794-6418-F3CC-7B4E25C416A4}"/>
              </a:ext>
            </a:extLst>
          </p:cNvPr>
          <p:cNvSpPr txBox="1"/>
          <p:nvPr/>
        </p:nvSpPr>
        <p:spPr>
          <a:xfrm>
            <a:off x="4881014" y="20262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cs typeface="Arial" pitchFamily="34" charset="0"/>
              </a:rPr>
              <a:t>6</a:t>
            </a:r>
            <a:endParaRPr lang="ko-KR" altLang="en-US" sz="36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1ECAD-B734-1C69-B849-B768B05CFF1B}"/>
              </a:ext>
            </a:extLst>
          </p:cNvPr>
          <p:cNvSpPr txBox="1"/>
          <p:nvPr/>
        </p:nvSpPr>
        <p:spPr>
          <a:xfrm>
            <a:off x="5951869" y="314307"/>
            <a:ext cx="5737181" cy="43279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ثقافة الكايزن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(Kaizen)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A6FCB5-0EA1-D431-564C-F97EAF3B0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6" y="133626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7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398A2-E3B4-1603-645D-D95C34DE6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E3C79DA-52E6-60FD-E0B1-0BB84B4E357B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5D04907-5C26-437B-4C74-EF49FA5E15A1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35E94A8C-0CFA-5488-11BE-CFB04B7873DA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3A3377F-9C0E-32C3-4A8F-2D5F2F363CDE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04EB75E3-50FE-575D-4A12-2B66DE7858BE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01EC61B9-8521-519B-2CAB-1B7BADD84DB7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AEEF335-EBAB-9860-7715-70B2E187DD12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6F468094-2AC0-AE2C-8C19-FA886502D7E5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C8977DE-01E8-CD98-F486-95023BF030FD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87657F1-56A0-8850-B79C-9E884F1F626B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3E15B990-9F0D-BE3B-8B3C-4CF68E2C9C73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459C2AF-24A3-F1DA-121A-8074A74C8651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4E28142-CEBE-97C7-AF19-59D83ADBC90B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386A4E6C-D8D6-6849-0F1B-69EA28424903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9630268-A1FC-6BDB-4D45-6DAFB830B093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60F6440-15DF-2CDE-E925-F8103A90F60B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42185A8-B2C5-812D-C8B5-895CCEB19F3C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530AA55-CFF6-7A71-2FC8-3668D8B94726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134E51E-0E04-D89D-A1BC-5FC4822798D6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2742661-CE2E-3DBD-EA04-C88FA54336EC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3B98DC10-8453-D91E-F529-98D1871990BE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2E05EE3-9EF8-9BB0-FD27-8F970CE92EB0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8B7B850F-2C28-0DB3-63D5-4489643A9A96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82AF65B3-3BC2-7DB8-6ABB-DCC69DA7744E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23CF9E81-5D06-DE66-8BA3-C9549990EEE2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5473BC29-15AC-7B18-A2B8-726DF97BFAE8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76CAA2F2-B34A-65A8-BFF1-D391CA615B6A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998D1031-8A9C-0DC7-D0B2-0C436FAF5AD0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0B3F8B4C-7798-44C2-FE85-A7DCD4A26D4E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544299-438D-3BAB-7148-0805D5CD0D38}"/>
              </a:ext>
            </a:extLst>
          </p:cNvPr>
          <p:cNvSpPr txBox="1"/>
          <p:nvPr/>
        </p:nvSpPr>
        <p:spPr>
          <a:xfrm>
            <a:off x="7301689" y="2092399"/>
            <a:ext cx="438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1. مقترحات التحسين الفردية</a:t>
            </a:r>
          </a:p>
          <a:p>
            <a:pPr algn="r" rtl="1"/>
            <a:r>
              <a:rPr lang="ar-EG" dirty="0"/>
              <a:t>   • كل عامل يقدم مقترحات أسبوعية</a:t>
            </a:r>
          </a:p>
          <a:p>
            <a:pPr algn="r" rtl="1"/>
            <a:r>
              <a:rPr lang="ar-EG" dirty="0"/>
              <a:t>   • نظام مكافآت للأفكار المطبقة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2. فرق التحسين الصغيرة</a:t>
            </a:r>
          </a:p>
          <a:p>
            <a:pPr algn="r" rtl="1"/>
            <a:r>
              <a:rPr lang="ar-EG" dirty="0"/>
              <a:t>   • فرق صغيرة لحل مشاكل محددة</a:t>
            </a:r>
          </a:p>
          <a:p>
            <a:pPr algn="r" rtl="1"/>
            <a:r>
              <a:rPr lang="ar-EG" dirty="0"/>
              <a:t>   • اجتماعات أسبوعية سريعة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3. فعاليات الكايزن المركزة</a:t>
            </a:r>
          </a:p>
          <a:p>
            <a:pPr algn="r" rtl="1"/>
            <a:r>
              <a:rPr lang="ar-EG" dirty="0"/>
              <a:t>   • أنشطة مكثفة لمدة أسبوع</a:t>
            </a:r>
          </a:p>
          <a:p>
            <a:pPr algn="r" rtl="1"/>
            <a:r>
              <a:rPr lang="ar-EG" dirty="0"/>
              <a:t>   • تركيز على مشكلة محددة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DFF2D-E35D-D354-55F1-9CCA5D933D41}"/>
              </a:ext>
            </a:extLst>
          </p:cNvPr>
          <p:cNvSpPr txBox="1"/>
          <p:nvPr/>
        </p:nvSpPr>
        <p:spPr>
          <a:xfrm>
            <a:off x="4881014" y="20262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cs typeface="Arial" pitchFamily="34" charset="0"/>
              </a:rPr>
              <a:t>6</a:t>
            </a:r>
            <a:endParaRPr lang="ko-KR" altLang="en-US" sz="36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861BE-94D2-7065-04FF-A6160E5FA43D}"/>
              </a:ext>
            </a:extLst>
          </p:cNvPr>
          <p:cNvSpPr txBox="1"/>
          <p:nvPr/>
        </p:nvSpPr>
        <p:spPr>
          <a:xfrm>
            <a:off x="5951869" y="314307"/>
            <a:ext cx="5737181" cy="43279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ثقافة الكايزن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(Kaizen)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EAB9A-4A4F-C830-06FA-7E13544FF448}"/>
              </a:ext>
            </a:extLst>
          </p:cNvPr>
          <p:cNvSpPr txBox="1"/>
          <p:nvPr/>
        </p:nvSpPr>
        <p:spPr>
          <a:xfrm>
            <a:off x="6747250" y="1235083"/>
            <a:ext cx="49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 أنشطة الكايزن في مصنع المبرد الصحراوي و الميكروويف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1AE3F1-B7AE-71AA-7F4B-BA57389C8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16" y="1938337"/>
            <a:ext cx="4572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FB0A2-A890-78DF-EE55-377B97FBC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89E4AC1-634A-6CAB-30B1-AF8533C7CE60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D25F40E-3BA8-BFF4-65C3-82BAEF7F3201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1F3A605A-B687-F88E-5B52-DCDE78FB1F01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9F4FB44-786D-8F29-3DE8-567D54CD7282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381549CC-A39B-AEF4-5C05-AB188B4B3307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1016CA83-550E-28BF-5B0E-7D72C43372AA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1C0BD46-58E1-C726-3D05-029A6A8A523B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26278786-79E3-577C-8440-E379060E424D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4F249E6-F9B6-C734-A0E6-F5E4D88BDCE9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A7C5BDE-5B8B-65C1-1E63-4C413DA02C94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34372F72-AD92-8041-1AD2-F04D78E64FCF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C6B523A-523E-4117-616F-73AE66E1B2EB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06717215-E805-2512-375D-36DBDF79B7BC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F9D2455-30C0-0CF1-66B2-8A2938538E45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B24670D7-4612-5125-0295-4719D3C10BE9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0671DD74-B9BC-B634-9F94-B54EA2ACFAFE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65CD87FB-6268-F7DA-28B9-547C6FACE247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419FFE-89B4-7645-ED8E-4924D4F7320F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8A98EDC-6790-AD38-FBA4-340C025E77A6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E74E4508-944D-3DA3-B219-0388149C60ED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D5C7DC8C-8687-80CA-882C-6FC8E0CEE8C5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562DA9E-7600-BE4A-C332-DCBC48DA9403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FA1F621D-0E77-C592-740D-A0C659012199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22E4C914-0381-1335-270B-48452150E8B2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9D1BC8DF-77BF-3A3B-D4E4-0740C2A99B7C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6663EA0C-C8C1-A721-7D1F-0F51FC121401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14B2CAA6-64DD-1A9F-B4B2-9DDD2AC80CDA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7647794E-13F6-5F23-B716-3F86B1E8028D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264B3CE1-A72E-F681-58DA-55CEDC1DCCB2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FE607A7-51A1-BA14-4FA1-EFB4AF8F6626}"/>
              </a:ext>
            </a:extLst>
          </p:cNvPr>
          <p:cNvSpPr txBox="1"/>
          <p:nvPr/>
        </p:nvSpPr>
        <p:spPr>
          <a:xfrm>
            <a:off x="7873189" y="1443841"/>
            <a:ext cx="43873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 SEIRI = </a:t>
            </a:r>
            <a:r>
              <a:rPr lang="ar-EG" dirty="0"/>
              <a:t>التصنيف</a:t>
            </a:r>
          </a:p>
          <a:p>
            <a:pPr algn="ctr"/>
            <a:r>
              <a:rPr lang="ar-EG" dirty="0"/>
              <a:t>   • تخلص من ما لا تحتاجه</a:t>
            </a:r>
          </a:p>
          <a:p>
            <a:pPr algn="ctr"/>
            <a:endParaRPr lang="ar-EG" dirty="0"/>
          </a:p>
          <a:p>
            <a:pPr algn="ctr"/>
            <a:r>
              <a:rPr lang="ar-EG" dirty="0"/>
              <a:t>2</a:t>
            </a:r>
            <a:r>
              <a:rPr lang="en-US" dirty="0"/>
              <a:t>-</a:t>
            </a:r>
            <a:r>
              <a:rPr lang="ar-EG" dirty="0"/>
              <a:t> </a:t>
            </a:r>
            <a:r>
              <a:rPr lang="en-US" dirty="0"/>
              <a:t>SEITON = </a:t>
            </a:r>
            <a:r>
              <a:rPr lang="ar-EG" dirty="0"/>
              <a:t>الترتيب</a:t>
            </a:r>
          </a:p>
          <a:p>
            <a:pPr algn="ctr"/>
            <a:r>
              <a:rPr lang="ar-EG" dirty="0"/>
              <a:t>   • كل شيء في مكانه المحدد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3- SEISO = </a:t>
            </a:r>
            <a:r>
              <a:rPr lang="ar-EG" dirty="0"/>
              <a:t>التنظيف</a:t>
            </a:r>
          </a:p>
          <a:p>
            <a:pPr algn="ctr"/>
            <a:r>
              <a:rPr lang="ar-EG" dirty="0"/>
              <a:t>   • النظافة جزء من العمل</a:t>
            </a:r>
          </a:p>
          <a:p>
            <a:pPr algn="ctr"/>
            <a:endParaRPr lang="ar-EG" dirty="0"/>
          </a:p>
          <a:p>
            <a:pPr algn="ctr"/>
            <a:r>
              <a:rPr lang="ar-EG" dirty="0"/>
              <a:t>4</a:t>
            </a:r>
            <a:r>
              <a:rPr lang="en-US" dirty="0"/>
              <a:t>- SEIKETSU = </a:t>
            </a:r>
            <a:r>
              <a:rPr lang="ar-EG" dirty="0"/>
              <a:t>التوحيد</a:t>
            </a:r>
          </a:p>
          <a:p>
            <a:pPr algn="ctr"/>
            <a:r>
              <a:rPr lang="ar-EG" dirty="0"/>
              <a:t>   • نظام موحد للجميع</a:t>
            </a:r>
          </a:p>
          <a:p>
            <a:pPr algn="ctr"/>
            <a:endParaRPr lang="ar-EG" dirty="0"/>
          </a:p>
          <a:p>
            <a:pPr algn="ctr"/>
            <a:r>
              <a:rPr lang="ar-EG" dirty="0"/>
              <a:t>5</a:t>
            </a:r>
            <a:r>
              <a:rPr lang="en-US" dirty="0"/>
              <a:t>-</a:t>
            </a:r>
            <a:r>
              <a:rPr lang="ar-EG" dirty="0"/>
              <a:t> </a:t>
            </a:r>
            <a:r>
              <a:rPr lang="en-US" dirty="0"/>
              <a:t>SHITSUKE = </a:t>
            </a:r>
            <a:r>
              <a:rPr lang="ar-EG" dirty="0"/>
              <a:t>الاستمرارية</a:t>
            </a:r>
          </a:p>
          <a:p>
            <a:pPr algn="ctr"/>
            <a:r>
              <a:rPr lang="ar-EG" dirty="0"/>
              <a:t>   • الحفاظ على النظام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0DA01-3F13-0A06-5337-49020C7D4089}"/>
              </a:ext>
            </a:extLst>
          </p:cNvPr>
          <p:cNvSpPr txBox="1"/>
          <p:nvPr/>
        </p:nvSpPr>
        <p:spPr>
          <a:xfrm>
            <a:off x="4881014" y="286659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62601"/>
                </a:solidFill>
                <a:cs typeface="Arial" pitchFamily="34" charset="0"/>
              </a:rPr>
              <a:t>7</a:t>
            </a:r>
            <a:endParaRPr lang="ko-KR" altLang="en-US" sz="3600" b="1" dirty="0">
              <a:solidFill>
                <a:srgbClr val="E6260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FCBC3-D0CA-0ED4-C67B-0FB8E1C041CB}"/>
              </a:ext>
            </a:extLst>
          </p:cNvPr>
          <p:cNvSpPr txBox="1"/>
          <p:nvPr/>
        </p:nvSpPr>
        <p:spPr>
          <a:xfrm>
            <a:off x="5951869" y="398337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نظام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5S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لتنظيم مكان العمل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5A62CE-4D93-A62C-7EF1-C8BF7F29B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6" y="1155409"/>
            <a:ext cx="8204078" cy="46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D4D2D-1481-144D-6B87-A859C2C55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968C703-765B-738D-3FC2-6F2C6595CF6F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4A777E-253C-1D69-618D-53C5E93E7277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0E3134C0-F7A1-0F26-F564-F65A7407D7BA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B7E2FE5-791F-9FFF-23A9-2CD28D63351A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65BF918-82C9-E633-DCEA-751C5CD16905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854DF23-FA92-2892-5D88-AC57D44F0376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42DA3C6-4F25-4102-9784-C3FD8B0EBE1D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2EEA5D41-7785-1048-AE1B-EE778D2C5521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4CF014C1-A189-1A35-82B4-F4507775EEB3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C2EC3F1-6711-7F7C-39E4-7C9F7FE6B0EE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13C3B35-0586-88CB-2419-38B4FD699580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4A494FD-87B8-F83D-459E-4B03FF95021C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A5B8DE6F-D180-E6D6-D1F9-E12E4199FEFD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12C55CA-0D0B-7D84-E546-E77C07E14409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A4ED3366-E1BF-F733-30D0-735B70B2757A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F8DD303-8324-8A43-AC66-358713E3844C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C5FC552-A0C0-5227-1089-736988762145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85331F-4F81-3A5A-3DC2-BB7199B9AB3E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A3585FF-B62E-C756-B217-0DE6E4D47D55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3B571D13-2C39-93C8-87EF-7BC98008F963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93A82F85-5BDE-F0D0-8A7B-1FA20A251B42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D3C6C21-EB25-BB93-0BFF-3162A583F776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F3B6B94C-D921-7EEE-040F-78031C209618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215A3DC7-0BC6-C8AA-4E83-9A0715C362DA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0A5B40B1-C4DC-3230-5044-90F39DF32D17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482EE7D5-DF97-A9C0-23E3-19CB7E8EAA29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E158A1DE-D3AD-39F8-000C-9A062922250F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7AFB8616-3678-FDC9-CE1B-13BCF104A0D6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F9182826-8746-A3D1-A56D-50FFFA5EFED2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67051F-F229-116E-47E6-3C179B7615B5}"/>
              </a:ext>
            </a:extLst>
          </p:cNvPr>
          <p:cNvSpPr txBox="1"/>
          <p:nvPr/>
        </p:nvSpPr>
        <p:spPr>
          <a:xfrm>
            <a:off x="6570786" y="1214938"/>
            <a:ext cx="51182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1. مخطط عظمة السمكة (إيشيكاوا)</a:t>
            </a:r>
          </a:p>
          <a:p>
            <a:pPr algn="r" rtl="1"/>
            <a:r>
              <a:rPr lang="ar-EG" dirty="0"/>
              <a:t>   • ينظم الأسباب المحتملة للمشكلة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2. تحليل باريتو </a:t>
            </a:r>
            <a:r>
              <a:rPr lang="en-US" dirty="0"/>
              <a:t>(Pareto)</a:t>
            </a:r>
          </a:p>
          <a:p>
            <a:pPr algn="r" rtl="1"/>
            <a:r>
              <a:rPr lang="en-US" dirty="0"/>
              <a:t>   • </a:t>
            </a:r>
            <a:r>
              <a:rPr lang="ar-EG" dirty="0"/>
              <a:t>قاعدة 80/20: 80% من المشاكل سببها 20% من الأسباب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3. تقنية 5 </a:t>
            </a:r>
            <a:r>
              <a:rPr lang="en-US" dirty="0"/>
              <a:t>Whys</a:t>
            </a:r>
          </a:p>
          <a:p>
            <a:pPr algn="r" rtl="1"/>
            <a:r>
              <a:rPr lang="en-US" dirty="0"/>
              <a:t>   • </a:t>
            </a:r>
            <a:r>
              <a:rPr lang="ar-EG" dirty="0"/>
              <a:t>اسأل "ليه" 5 مرات للوصول للسبب الجذري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4. مخطط التدفق </a:t>
            </a:r>
            <a:r>
              <a:rPr lang="en-US" dirty="0"/>
              <a:t>(Flow Chart)</a:t>
            </a:r>
          </a:p>
          <a:p>
            <a:pPr algn="r" rtl="1"/>
            <a:r>
              <a:rPr lang="en-US" dirty="0"/>
              <a:t>   • </a:t>
            </a:r>
            <a:r>
              <a:rPr lang="ar-EG" dirty="0"/>
              <a:t>يوضح خطوات العملية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7376A-F660-0EA2-4C9C-FEE8A8ADC35A}"/>
              </a:ext>
            </a:extLst>
          </p:cNvPr>
          <p:cNvSpPr txBox="1"/>
          <p:nvPr/>
        </p:nvSpPr>
        <p:spPr>
          <a:xfrm>
            <a:off x="4881014" y="30306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F6A100"/>
                </a:solidFill>
                <a:cs typeface="Arial" pitchFamily="34" charset="0"/>
              </a:rPr>
              <a:t>8</a:t>
            </a:r>
            <a:endParaRPr lang="ko-KR" altLang="en-US" sz="3600" b="1" dirty="0">
              <a:solidFill>
                <a:srgbClr val="F6A10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85ABE-A96D-2A55-EA03-DA495B85CC21}"/>
              </a:ext>
            </a:extLst>
          </p:cNvPr>
          <p:cNvSpPr txBox="1"/>
          <p:nvPr/>
        </p:nvSpPr>
        <p:spPr>
          <a:xfrm>
            <a:off x="5951869" y="414744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أدوات تحليل المشاكل المتقدمة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32A81-E60D-34E7-1E83-3BAC86EF3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6601"/>
            <a:ext cx="3884476" cy="258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16C3-5386-FB00-0AEF-CA1E51E3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EC04EB5-1442-459D-EFAD-05B57E7639A8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26ED1DF-CE08-3BFF-1268-6D49085A1801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60505D05-9B62-D336-A2EF-221ED0FE2B70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475FD1C-FD8C-6E51-98D3-FBA3EEC764F0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5D2BBE74-2C92-556B-263D-DD7AE4E45D46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7E591E0-A94C-B15C-8516-9649C0E11031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706DB3D-A801-78D5-ABA7-AD7546BD5077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92EE211C-088D-66B9-8501-F2AF13DE1BD6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BA48562-10A1-D5A0-BE48-63C5C56A5EAA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FBB40A8-60D4-3FC8-913D-6609C46ECD13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ADC603E-D24E-E9D0-2C61-5C03E0E873D1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A5C4B2E5-18BD-A5C0-7732-8A240AE07AE9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46B641F8-5584-D914-D530-E0F397CC02AC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EC5A48A-DE77-3781-E6CF-E5B1362B6110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559C1EC9-308F-9819-CB42-97E480B51978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A2200474-AE1F-B020-0635-F7548292FE5D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009E0146-CDAB-2C42-C848-DBC7459D28D3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EFBAEE0-5784-E88E-380D-623F8A5DE7CB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4940F9D-C233-FC04-4AD3-E11EF1D4EA58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A2912859-A94A-4145-1F15-A04AF3FD7D72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0EE8C54F-431C-3BB5-9A31-82996192142A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B4BA92B-AB23-7EA5-D173-C3759C0AF27C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483FF527-4EE7-0E3C-7529-4B14B8804AE1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85F253F0-07FC-F3A2-614A-64ECDBA6B67A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94A10C77-2D2F-DCB0-B3CE-D5E52AD04948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6EABB70D-27EB-D7C3-0780-F234E5F743D4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1C8947D2-BEC8-B155-52FF-F9B5D3FEEE9F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DB7BAC65-3DB7-96CD-426F-27A15F0550B1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7923AC70-CB9D-9B0D-EB3F-1EEE5B5D83A3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54534C-4DAC-65C3-4E9B-ED646CE12E07}"/>
              </a:ext>
            </a:extLst>
          </p:cNvPr>
          <p:cNvSpPr txBox="1"/>
          <p:nvPr/>
        </p:nvSpPr>
        <p:spPr>
          <a:xfrm>
            <a:off x="6570786" y="1214938"/>
            <a:ext cx="511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1. مخطط عظمة السمكة (إيشيكاوا)</a:t>
            </a:r>
          </a:p>
          <a:p>
            <a:pPr algn="r" rtl="1"/>
            <a:r>
              <a:rPr lang="ar-EG" dirty="0"/>
              <a:t>   • ينظم الأسباب المحتملة للمشكلة</a:t>
            </a:r>
          </a:p>
          <a:p>
            <a:pPr algn="r" rtl="1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10589-C212-D331-16A6-FA4179448841}"/>
              </a:ext>
            </a:extLst>
          </p:cNvPr>
          <p:cNvSpPr txBox="1"/>
          <p:nvPr/>
        </p:nvSpPr>
        <p:spPr>
          <a:xfrm>
            <a:off x="4881014" y="30306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F6A100"/>
                </a:solidFill>
                <a:cs typeface="Arial" pitchFamily="34" charset="0"/>
              </a:rPr>
              <a:t>8</a:t>
            </a:r>
            <a:endParaRPr lang="ko-KR" altLang="en-US" sz="3600" b="1" dirty="0">
              <a:solidFill>
                <a:srgbClr val="F6A10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668D1-AE40-8753-8E05-0DCA783F74D6}"/>
              </a:ext>
            </a:extLst>
          </p:cNvPr>
          <p:cNvSpPr txBox="1"/>
          <p:nvPr/>
        </p:nvSpPr>
        <p:spPr>
          <a:xfrm>
            <a:off x="5951869" y="414744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أدوات تحليل المشاكل المتقدمة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7DAC2E-BAB3-7021-4DBB-780B1CF4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" y="1001100"/>
            <a:ext cx="6074493" cy="2438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BD6978-A092-EF5D-7E4D-F26ED3684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7" y="3429000"/>
            <a:ext cx="6141901" cy="3429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B6CEE4-A011-9A28-B2C0-288814214C27}"/>
              </a:ext>
            </a:extLst>
          </p:cNvPr>
          <p:cNvSpPr txBox="1"/>
          <p:nvPr/>
        </p:nvSpPr>
        <p:spPr>
          <a:xfrm>
            <a:off x="6708531" y="1987062"/>
            <a:ext cx="4980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خطوات التطبيق:</a:t>
            </a:r>
            <a:endParaRPr lang="ar-EG" dirty="0"/>
          </a:p>
          <a:p>
            <a:pPr algn="r" rtl="1"/>
            <a:r>
              <a:rPr lang="ar-EG" dirty="0"/>
              <a:t>اكتب المشكلة في رأس السمكة</a:t>
            </a:r>
          </a:p>
          <a:p>
            <a:pPr algn="r" rtl="1"/>
            <a:r>
              <a:rPr lang="ar-EG" dirty="0"/>
              <a:t>ارسم الخطوط الرئيسية (عظام السمكة)</a:t>
            </a:r>
          </a:p>
          <a:p>
            <a:pPr algn="r" rtl="1"/>
            <a:r>
              <a:rPr lang="ar-EG" dirty="0"/>
              <a:t>حدد الفئات الرئيسية للأسباب</a:t>
            </a:r>
          </a:p>
          <a:p>
            <a:pPr algn="r" rtl="1"/>
            <a:r>
              <a:rPr lang="ar-EG" dirty="0"/>
              <a:t>أضف الأسباب التفصيلية تحت كل فئة</a:t>
            </a:r>
          </a:p>
          <a:p>
            <a:pPr algn="r" rtl="1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8B1E8B-7621-7006-8119-D267E73B168C}"/>
              </a:ext>
            </a:extLst>
          </p:cNvPr>
          <p:cNvSpPr txBox="1"/>
          <p:nvPr/>
        </p:nvSpPr>
        <p:spPr>
          <a:xfrm>
            <a:off x="6479931" y="3666392"/>
            <a:ext cx="534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الفئات الرئيسية (</a:t>
            </a:r>
            <a:r>
              <a:rPr lang="en-US" b="1" dirty="0"/>
              <a:t>6M</a:t>
            </a:r>
            <a:r>
              <a:rPr lang="ar-EG" b="1" dirty="0"/>
              <a:t>):</a:t>
            </a:r>
            <a:endParaRPr lang="en-US" dirty="0"/>
          </a:p>
          <a:p>
            <a:pPr algn="r" rtl="1"/>
            <a:r>
              <a:rPr lang="ar-EG" dirty="0"/>
              <a:t>المواد - الخامات، المكونات </a:t>
            </a:r>
            <a:r>
              <a:rPr lang="en-US" dirty="0"/>
              <a:t>(Materials)</a:t>
            </a:r>
          </a:p>
          <a:p>
            <a:pPr algn="r" rtl="1"/>
            <a:r>
              <a:rPr lang="ar-EG" dirty="0"/>
              <a:t>المعدات - الماكينات، الأدوات </a:t>
            </a:r>
            <a:r>
              <a:rPr lang="en-US" dirty="0"/>
              <a:t>(Machines)</a:t>
            </a:r>
          </a:p>
          <a:p>
            <a:pPr algn="r" rtl="1"/>
            <a:r>
              <a:rPr lang="ar-EG" dirty="0"/>
              <a:t>الأفراد - العمال، المهارات </a:t>
            </a:r>
            <a:r>
              <a:rPr lang="en-US" dirty="0"/>
              <a:t>(Manpower)</a:t>
            </a:r>
          </a:p>
          <a:p>
            <a:pPr algn="r" rtl="1"/>
            <a:r>
              <a:rPr lang="ar-EG" dirty="0"/>
              <a:t>الطرق - الإجراءات، التعليمات </a:t>
            </a:r>
            <a:r>
              <a:rPr lang="en-US" dirty="0"/>
              <a:t>(Methods)</a:t>
            </a:r>
          </a:p>
          <a:p>
            <a:pPr algn="r" rtl="1"/>
            <a:r>
              <a:rPr lang="ar-EG" dirty="0"/>
              <a:t>القياس - أدوات القياس، المعايير </a:t>
            </a:r>
            <a:r>
              <a:rPr lang="en-US" dirty="0"/>
              <a:t>(Measurement)</a:t>
            </a:r>
          </a:p>
          <a:p>
            <a:pPr algn="r" rtl="1"/>
            <a:r>
              <a:rPr lang="ar-EG" dirty="0"/>
              <a:t>البيئة - المكان، الظروف </a:t>
            </a:r>
            <a:r>
              <a:rPr lang="en-US" dirty="0"/>
              <a:t>(Environment)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A35EE-E0DE-1C28-51F8-C6FF5A6F8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412F159-020F-2712-BDD7-320E2019AA76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29805F9-E958-535A-B68A-F994560CD1F3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F8AE5740-179F-93B1-E896-07E5908C2935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2AC5CBA-EEB5-B695-F89E-BECF0E24B599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14BC9A1F-9335-578B-B11C-0EE2BAE117B5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1379121-3774-88E1-C47B-78D7716BA91B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A176A35-B0B8-155B-2764-D38BD4E348D6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F48E390A-6F62-B7E6-C030-DC140CBF8E8C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F8355BE-2E09-AF77-7026-49492AB52D48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EDD3A87-DA3B-B80C-23DD-2FAAF1127144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C95C559D-914B-0E55-1980-4770DE32F859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B707421A-662B-6697-6846-001149EDC44A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DD7BADE-62D7-9BFD-DE3D-129AF4601271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B3E6956-3E95-6828-AB55-9432607C4AEB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02B10E8F-4F2B-90D6-C049-E661CFD74435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D0A19D0-C0AE-05BB-367E-801F77F3DB9D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096B6D3-E34D-C419-310C-DEE38436DF1D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13EB934-6A48-5592-AC7D-CC687162C77F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845E333-A8BF-ABB1-A351-3C627A5D016C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C2B3CD1-8265-B00A-FEB0-1538A1F4E8DA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E8082E11-40C6-9D9F-7BF7-E6C786B18EB1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EF696A7-4937-DBC4-EA99-D46875745004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F6DF13BC-E8D8-7F21-64DC-A81D06D782A1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601997AB-45D1-D195-9F8C-F73504D864BE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FD18BCBA-F7D3-01D5-BC4A-252BF4812114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934089FA-0301-B765-7DCA-E2AC293728F5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D9DF262E-2AB6-70A0-9BB6-E03209924B23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B6C4C507-EA84-4A57-2212-CC012EFE5D8B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51D036BF-5600-E556-E912-EF8FB3FA3471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FD2353-07E6-0F72-4871-14AA5303ACB0}"/>
              </a:ext>
            </a:extLst>
          </p:cNvPr>
          <p:cNvSpPr txBox="1"/>
          <p:nvPr/>
        </p:nvSpPr>
        <p:spPr>
          <a:xfrm>
            <a:off x="6570786" y="974437"/>
            <a:ext cx="5118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ar-EG" dirty="0"/>
          </a:p>
          <a:p>
            <a:pPr algn="r" rtl="1"/>
            <a:r>
              <a:rPr lang="ar-EG" dirty="0"/>
              <a:t>2. تحليل باريتو </a:t>
            </a:r>
            <a:r>
              <a:rPr lang="en-US" dirty="0"/>
              <a:t>Pareto)</a:t>
            </a:r>
            <a:r>
              <a:rPr lang="ar-EG" dirty="0"/>
              <a:t>)</a:t>
            </a:r>
            <a:endParaRPr lang="en-US" dirty="0"/>
          </a:p>
          <a:p>
            <a:pPr algn="r" rtl="1"/>
            <a:r>
              <a:rPr lang="en-US" dirty="0"/>
              <a:t>   • </a:t>
            </a:r>
            <a:r>
              <a:rPr lang="ar-EG" dirty="0"/>
              <a:t>قاعدة 80/20: 80% من المشاكل سببها 20% من الأسباب</a:t>
            </a:r>
          </a:p>
          <a:p>
            <a:pPr algn="r" rtl="1"/>
            <a:endParaRPr lang="ar-EG" dirty="0"/>
          </a:p>
          <a:p>
            <a:pPr algn="r" rt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DD07B-CED5-7B2E-7815-0D6BC8319108}"/>
              </a:ext>
            </a:extLst>
          </p:cNvPr>
          <p:cNvSpPr txBox="1"/>
          <p:nvPr/>
        </p:nvSpPr>
        <p:spPr>
          <a:xfrm>
            <a:off x="4881014" y="30306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F6A100"/>
                </a:solidFill>
                <a:cs typeface="Arial" pitchFamily="34" charset="0"/>
              </a:rPr>
              <a:t>8</a:t>
            </a:r>
            <a:endParaRPr lang="ko-KR" altLang="en-US" sz="3600" b="1" dirty="0">
              <a:solidFill>
                <a:srgbClr val="F6A10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CE1E7B-20AB-F233-90F4-AFF183BB84FE}"/>
              </a:ext>
            </a:extLst>
          </p:cNvPr>
          <p:cNvSpPr txBox="1"/>
          <p:nvPr/>
        </p:nvSpPr>
        <p:spPr>
          <a:xfrm>
            <a:off x="5951869" y="414744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أدوات تحليل المشاكل المتقدمة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66772-25EA-B4F6-FE16-B5FE80BF2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4" y="1347787"/>
            <a:ext cx="6229350" cy="416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F658C-447E-5A79-6469-C5D2CD6B7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50" y="3606746"/>
            <a:ext cx="4914900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CA047-412F-CCAD-1FA3-1B5421159959}"/>
              </a:ext>
            </a:extLst>
          </p:cNvPr>
          <p:cNvSpPr txBox="1"/>
          <p:nvPr/>
        </p:nvSpPr>
        <p:spPr>
          <a:xfrm>
            <a:off x="7789985" y="1877617"/>
            <a:ext cx="38752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خطوات التطبيق:</a:t>
            </a:r>
            <a:endParaRPr lang="ar-EG" dirty="0"/>
          </a:p>
          <a:p>
            <a:pPr algn="r" rtl="1"/>
            <a:r>
              <a:rPr lang="ar-EG" dirty="0"/>
              <a:t>جمع البيانات عن المشاكل</a:t>
            </a:r>
          </a:p>
          <a:p>
            <a:pPr algn="r" rtl="1"/>
            <a:r>
              <a:rPr lang="ar-EG" dirty="0"/>
              <a:t>رتبها تنازلياً حسب التكرار</a:t>
            </a:r>
          </a:p>
          <a:p>
            <a:pPr algn="r" rtl="1"/>
            <a:r>
              <a:rPr lang="ar-EG" dirty="0"/>
              <a:t>احسب النسبة المئوية لكل مشكلة</a:t>
            </a:r>
          </a:p>
          <a:p>
            <a:pPr algn="r" rtl="1"/>
            <a:r>
              <a:rPr lang="ar-EG" dirty="0"/>
              <a:t>احسب النسبة التراكمية</a:t>
            </a:r>
          </a:p>
          <a:p>
            <a:pPr algn="r" rtl="1"/>
            <a:r>
              <a:rPr lang="ar-EG" dirty="0"/>
              <a:t>حدد المشاكل الحرجة (الـ 20%)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2654D-C977-2E9E-0F0C-0E7D9ED64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523EFCA-83F4-FA28-775C-F77CA5744D24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99FB0F7-CE60-EC83-5CAC-ECAF6CE702EE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96C7D1AD-492F-D082-0747-7A46C98FF3D8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4AA9012-1C74-75E3-BBDB-D82CA9798A01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F4798CC3-ADB7-994D-16CE-71DEBF6F85B4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588D578-01EF-6FDC-4C6D-A47B367BABDE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704ECBE-6B8A-3031-61B9-EBFE6D358FD0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F10C5584-F854-E16D-38B1-7FA4C6118013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F3AE075-09F3-56B0-6283-D71BF5C19F4E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A43F04C-C4DC-F2C3-791A-9E7ECF7D490F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8FE43757-085D-8C93-9F02-17BA3EA6DA15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C63517D-200A-AC11-D8AE-C6B1C44B4F2C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33DF2ED-D24A-CF34-B437-9F7A95B191AB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98BFA88-84BC-72ED-9199-01BD91B4F5FA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C22B99E2-13EE-7343-65A4-E994E5EB65A1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C90493F-FBF6-F6A9-C308-EEF7B0846B12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0B20FC79-1048-6EAC-1A85-F63B5F585958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33BAA4-0A0C-1DD0-69EF-7C0D07D5F64C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3BE1D4C-F2AB-53B8-90CB-D9A9F46870E9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9C2F6671-FF16-0AB4-7BE0-2A2273402A18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115E007-BE87-E4AB-B6A9-03FD2FCD94F3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950031F-3973-C542-486E-15E687D0E2D3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6529E032-797F-C7D8-EF84-198093EB8CAF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433D6024-11D8-0CA5-7A37-E93623C0D856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2E7B3C0D-2963-5627-E156-618C9C9BD93B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2738106D-862B-8D41-B2C7-6F960D7D45A5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FDDD315A-4E56-14FA-F765-14B5C69CF44B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95D8604E-8EBC-4F39-3F30-470A47BB0312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DDF669FF-0270-4083-CEC9-E471094E8C02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A5D3EF-4439-C0F0-630D-84E3898CB93B}"/>
              </a:ext>
            </a:extLst>
          </p:cNvPr>
          <p:cNvSpPr txBox="1"/>
          <p:nvPr/>
        </p:nvSpPr>
        <p:spPr>
          <a:xfrm>
            <a:off x="6570787" y="2092399"/>
            <a:ext cx="511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ar-EG" dirty="0"/>
          </a:p>
          <a:p>
            <a:pPr algn="r" rtl="1"/>
            <a:r>
              <a:rPr lang="ar-EG" dirty="0"/>
              <a:t>3. تقنية 5 </a:t>
            </a:r>
            <a:r>
              <a:rPr lang="en-US" dirty="0"/>
              <a:t>Whys</a:t>
            </a:r>
          </a:p>
          <a:p>
            <a:pPr algn="r" rtl="1"/>
            <a:r>
              <a:rPr lang="en-US" dirty="0"/>
              <a:t>   • </a:t>
            </a:r>
            <a:r>
              <a:rPr lang="ar-EG" dirty="0"/>
              <a:t>اسأل "ليه" 5 مرات للوصول للسبب الجذري</a:t>
            </a:r>
          </a:p>
          <a:p>
            <a:pPr algn="r" rtl="1"/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8B95-C0B7-CCA0-E7B5-3CCFAF791B23}"/>
              </a:ext>
            </a:extLst>
          </p:cNvPr>
          <p:cNvSpPr txBox="1"/>
          <p:nvPr/>
        </p:nvSpPr>
        <p:spPr>
          <a:xfrm>
            <a:off x="4881014" y="30306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F6A100"/>
                </a:solidFill>
                <a:cs typeface="Arial" pitchFamily="34" charset="0"/>
              </a:rPr>
              <a:t>8</a:t>
            </a:r>
            <a:endParaRPr lang="ko-KR" altLang="en-US" sz="3600" b="1" dirty="0">
              <a:solidFill>
                <a:srgbClr val="F6A10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3BA4B-120C-D1EF-B9C9-CE5855DAF48A}"/>
              </a:ext>
            </a:extLst>
          </p:cNvPr>
          <p:cNvSpPr txBox="1"/>
          <p:nvPr/>
        </p:nvSpPr>
        <p:spPr>
          <a:xfrm>
            <a:off x="5951869" y="414744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أدوات تحليل المشاكل المتقدمة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AFF4E-8D67-C716-E953-297D3234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" y="1125416"/>
            <a:ext cx="7620000" cy="571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BDC963-EC47-53E6-EE29-EB926AC72D3A}"/>
              </a:ext>
            </a:extLst>
          </p:cNvPr>
          <p:cNvSpPr txBox="1"/>
          <p:nvPr/>
        </p:nvSpPr>
        <p:spPr>
          <a:xfrm>
            <a:off x="7755957" y="3292728"/>
            <a:ext cx="39330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خطوات التطبيق:</a:t>
            </a:r>
          </a:p>
          <a:p>
            <a:pPr algn="r" rtl="1"/>
            <a:r>
              <a:rPr lang="ar-EG" dirty="0"/>
              <a:t>اكتب المشكلة بوضوح</a:t>
            </a:r>
          </a:p>
          <a:p>
            <a:pPr algn="r" rtl="1"/>
            <a:r>
              <a:rPr lang="ar-EG" dirty="0"/>
              <a:t>اسأل "ليه حدثت المشكلة؟"</a:t>
            </a:r>
          </a:p>
          <a:p>
            <a:pPr algn="r" rtl="1"/>
            <a:r>
              <a:rPr lang="ar-EG" dirty="0"/>
              <a:t>اكتب الإجابة</a:t>
            </a:r>
          </a:p>
          <a:p>
            <a:pPr algn="r" rtl="1"/>
            <a:r>
              <a:rPr lang="ar-EG" dirty="0"/>
              <a:t>كرر السؤال 5 مرات</a:t>
            </a:r>
          </a:p>
          <a:p>
            <a:pPr algn="r" rtl="1"/>
            <a:r>
              <a:rPr lang="ar-EG" dirty="0"/>
              <a:t>توصل للسبب الجذري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4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8F39-50A0-FDCE-3AC9-FC5843568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517A2C9-6DC8-8E98-2E65-0B352C3D83CF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A8B0178-199E-8FB0-AA4A-8A04FA3CFB5E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6E45406C-9BC2-9322-E67C-69582293EBE9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2DE4DA2-07EF-954B-4D45-B6B0A394225F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3155CF3D-6F08-7C65-AE74-6ECCCBFF1421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E2514889-4593-9D00-8778-814699AAA014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0B8E0E4-44CD-82D5-B93D-38225F0F4D9A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DD65DCEF-DB55-F2C2-29D7-EA74F1990A34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0032B0D-C339-E58A-B062-C9D3C7BF15D5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64436AB-C2BE-34E4-7626-69FFABEC2682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8D6697A-BF1B-2BD2-7FE3-F17E49015302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F46A964F-3E11-0510-D604-6F64F53B4941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84567DEC-116C-054C-D9AE-60495AA377E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294385E-3A71-CD6A-B5A3-C4A144CEA3A2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1405B62B-2F25-F368-5376-A1EAC8D4AB99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D3E0A859-B53E-A7D8-06AE-3EAF4A609F9C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7C3FEE8B-65FC-BDC3-ECEB-8A4F30275FEB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EFA494C-BFDC-D9BD-2627-7EA7B6A7BA35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8E92514-038F-C76F-D082-4C5A11FCFAAA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A2989C7C-CB7C-D8C3-E12E-73DBD08C1576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05C6535E-84E4-B692-09F4-99CD3375251D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6E4A88A-0CBB-BAAE-3FF8-98F65F87D80D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255AC539-2B81-24DC-A353-6151FA247F03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0761C644-44F1-FF8B-60AC-3D5F9018F85F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9BC315F7-DFE9-A355-B0C7-8FEFFAA9586B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179863E3-33E1-371B-CE7D-6081982ECFC2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F955BF74-7DB3-292D-9E13-AA615F75418E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225D7FAF-C3F1-8F37-C3D0-A8C9E6E341EC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788CF39E-EC31-62EC-23B9-6E30999F3BD4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58D45B-2F59-A037-0C10-10E31770BBD4}"/>
              </a:ext>
            </a:extLst>
          </p:cNvPr>
          <p:cNvSpPr txBox="1"/>
          <p:nvPr/>
        </p:nvSpPr>
        <p:spPr>
          <a:xfrm>
            <a:off x="5495192" y="2092399"/>
            <a:ext cx="619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ar-EG" dirty="0"/>
          </a:p>
          <a:p>
            <a:pPr algn="r" rtl="1"/>
            <a:r>
              <a:rPr lang="ar-EG" dirty="0"/>
              <a:t>4. مخطط التدفق </a:t>
            </a:r>
            <a:r>
              <a:rPr lang="en-US" dirty="0"/>
              <a:t>Flow Chart)</a:t>
            </a:r>
            <a:r>
              <a:rPr lang="ar-EG" dirty="0"/>
              <a:t>)</a:t>
            </a:r>
            <a:endParaRPr lang="en-US" dirty="0"/>
          </a:p>
          <a:p>
            <a:pPr algn="r" rtl="1"/>
            <a:r>
              <a:rPr lang="en-US" dirty="0"/>
              <a:t>   • </a:t>
            </a:r>
            <a:r>
              <a:rPr lang="ar-EG" dirty="0"/>
              <a:t>يوضح خطوات العملية ، يساعد في فهم العمليات وتحديد مناطق التحسين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94D6C-AAE5-6384-5938-89FB7BB2B232}"/>
              </a:ext>
            </a:extLst>
          </p:cNvPr>
          <p:cNvSpPr txBox="1"/>
          <p:nvPr/>
        </p:nvSpPr>
        <p:spPr>
          <a:xfrm>
            <a:off x="4881014" y="30306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F6A100"/>
                </a:solidFill>
                <a:cs typeface="Arial" pitchFamily="34" charset="0"/>
              </a:rPr>
              <a:t>8</a:t>
            </a:r>
            <a:endParaRPr lang="ko-KR" altLang="en-US" sz="3600" b="1" dirty="0">
              <a:solidFill>
                <a:srgbClr val="F6A10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E243-73A1-20A3-58CB-3EB91326A461}"/>
              </a:ext>
            </a:extLst>
          </p:cNvPr>
          <p:cNvSpPr txBox="1"/>
          <p:nvPr/>
        </p:nvSpPr>
        <p:spPr>
          <a:xfrm>
            <a:off x="5951869" y="414744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أدوات تحليل المشاكل المتقدمة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BFF9A-82EB-2D6F-136E-4AC37D84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28" y="1079927"/>
            <a:ext cx="4575613" cy="5710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BF9AE-5D0F-C5CB-79A4-3EE797496535}"/>
              </a:ext>
            </a:extLst>
          </p:cNvPr>
          <p:cNvSpPr txBox="1"/>
          <p:nvPr/>
        </p:nvSpPr>
        <p:spPr>
          <a:xfrm>
            <a:off x="7149161" y="3341077"/>
            <a:ext cx="43687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رموز المخطط:</a:t>
            </a:r>
          </a:p>
          <a:p>
            <a:pPr algn="r" rtl="1"/>
            <a:r>
              <a:rPr lang="ar-EG" dirty="0"/>
              <a:t>بيضاوي = بداية/نهاية</a:t>
            </a:r>
          </a:p>
          <a:p>
            <a:pPr algn="r" rtl="1"/>
            <a:r>
              <a:rPr lang="ar-EG" dirty="0"/>
              <a:t>مستطيل = خطوة عملية</a:t>
            </a:r>
          </a:p>
          <a:p>
            <a:pPr algn="r" rtl="1"/>
            <a:r>
              <a:rPr lang="ar-EG" dirty="0"/>
              <a:t>معين = قرار (نعم/لا)</a:t>
            </a:r>
          </a:p>
          <a:p>
            <a:pPr algn="r" rtl="1"/>
            <a:r>
              <a:rPr lang="ar-EG" dirty="0"/>
              <a:t>أسهم = اتجاه التدفق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11844-E08A-ABF5-62E5-A50BC904B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278B4F9-44A5-0346-C63E-75AC4D3E53F0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C8B280-5BE8-8159-2FD2-8F177B881DD5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B677707D-30A2-5000-72E2-C6D1E0753C1A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4D11135-E136-6C31-E0CC-EACAEA3035E9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2E6CB67-2CCE-5E46-B9A6-09D4EF574CB5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F500D748-E566-5300-DF97-15A254EBD4DE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3287F59-662B-9863-622F-33BB40CCD9D9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29FC50A-F1FE-8578-A17E-CAC1E97EC05C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380373BB-88E8-A59A-2291-28539D371382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B14F31A-324D-1E40-9CD0-5DCEFE6B6CDA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19E3253A-533A-58EA-435E-CB6EE117C847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F9699F2B-14C5-3A5A-EEA3-AC78B6E3E627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87AEBF8-69EB-8DD3-F9B8-535E0940EAB4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809D97E-DBDF-D0A6-C8EE-BA1F9F80E7C1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D0F15C0-6EBD-36A2-70CF-150BD2F23793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D4594A35-2139-2147-1D74-6E8159FD4B78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56B364F-E5DC-8467-7079-C1CCD903412E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D24A53-C412-2C26-FB8D-A03533712E6B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C891701-F911-61A8-6D17-B5D98837C1EC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7883BB9-33EC-D287-BBBA-99035E435BE3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7426DFC6-529E-0529-CB9C-1DCE368C85C3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3054373-0AA1-0693-B3FB-15C5912269CC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35D31BAB-EFC6-C6B0-821A-48BFD8FEE163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97C1B35A-3441-4949-394B-CEC53C86E060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A1C2D60D-D0ED-2FED-5FAC-470EE53DAE6F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BF0F6558-419E-19CF-CB66-74C76F268378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544EC69E-7C00-B64A-B638-506D4C91EABD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90B30F04-11BC-E2BF-6F52-7FAF14FFFFD1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3D45D17C-EEF5-D3E8-3E7F-A21DE4F8ACD5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17B4FD-BE15-0B5C-9064-988FF2D8E2A2}"/>
              </a:ext>
            </a:extLst>
          </p:cNvPr>
          <p:cNvSpPr txBox="1"/>
          <p:nvPr/>
        </p:nvSpPr>
        <p:spPr>
          <a:xfrm>
            <a:off x="4881014" y="28849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007CC5"/>
                </a:solidFill>
                <a:cs typeface="Arial" pitchFamily="34" charset="0"/>
              </a:rPr>
              <a:t>9</a:t>
            </a:r>
            <a:endParaRPr lang="ko-KR" altLang="en-US" sz="3600" b="1" dirty="0">
              <a:solidFill>
                <a:srgbClr val="007CC5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E84CD2-8ED0-3169-8FB3-B4601D228B24}"/>
              </a:ext>
            </a:extLst>
          </p:cNvPr>
          <p:cNvSpPr txBox="1"/>
          <p:nvPr/>
        </p:nvSpPr>
        <p:spPr>
          <a:xfrm>
            <a:off x="5951869" y="400175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مؤشرات الأداء والجودة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3231B-1CB7-8299-9747-A886DE6D0023}"/>
              </a:ext>
            </a:extLst>
          </p:cNvPr>
          <p:cNvSpPr txBox="1"/>
          <p:nvPr/>
        </p:nvSpPr>
        <p:spPr>
          <a:xfrm>
            <a:off x="6721397" y="1689643"/>
            <a:ext cx="49676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/>
              <a:t>مؤشرات الجودة:</a:t>
            </a:r>
          </a:p>
          <a:p>
            <a:pPr algn="r" rtl="1"/>
            <a:r>
              <a:rPr lang="ar-EG" dirty="0"/>
              <a:t>• معدل العيوب</a:t>
            </a:r>
          </a:p>
          <a:p>
            <a:pPr algn="r" rtl="1"/>
            <a:r>
              <a:rPr lang="ar-EG" dirty="0"/>
              <a:t>• معدل إعادة العمل</a:t>
            </a:r>
          </a:p>
          <a:p>
            <a:pPr algn="r" rtl="1"/>
            <a:r>
              <a:rPr lang="ar-EG" dirty="0"/>
              <a:t>• شكاوى العملاء</a:t>
            </a:r>
          </a:p>
          <a:p>
            <a:pPr algn="r" rtl="1"/>
            <a:endParaRPr lang="ar-EG" dirty="0"/>
          </a:p>
          <a:p>
            <a:pPr algn="r" rtl="1"/>
            <a:r>
              <a:rPr lang="ar-EG" sz="2000" b="1" dirty="0"/>
              <a:t>مؤشرات الإنتاجية:</a:t>
            </a:r>
          </a:p>
          <a:p>
            <a:pPr algn="r" rtl="1"/>
            <a:r>
              <a:rPr lang="ar-EG" dirty="0"/>
              <a:t>• معدل الإنتاج</a:t>
            </a:r>
          </a:p>
          <a:p>
            <a:pPr algn="r" rtl="1"/>
            <a:r>
              <a:rPr lang="ar-EG" dirty="0"/>
              <a:t>• وقت الدورة</a:t>
            </a:r>
          </a:p>
          <a:p>
            <a:pPr algn="r" rtl="1"/>
            <a:r>
              <a:rPr lang="ar-EG" dirty="0"/>
              <a:t>• استخدام المعدات</a:t>
            </a:r>
          </a:p>
          <a:p>
            <a:pPr algn="r" rtl="1"/>
            <a:endParaRPr lang="ar-EG" dirty="0"/>
          </a:p>
          <a:p>
            <a:pPr algn="r" rtl="1"/>
            <a:r>
              <a:rPr lang="ar-EG" sz="2000" b="1" dirty="0"/>
              <a:t>مؤشرات السلامة:</a:t>
            </a:r>
          </a:p>
          <a:p>
            <a:pPr algn="r" rtl="1"/>
            <a:r>
              <a:rPr lang="ar-EG" dirty="0"/>
              <a:t>• عدد الحوادث</a:t>
            </a:r>
          </a:p>
          <a:p>
            <a:pPr algn="r" rtl="1"/>
            <a:r>
              <a:rPr lang="ar-EG" dirty="0"/>
              <a:t>• أيام العمل المفقودة</a:t>
            </a:r>
          </a:p>
          <a:p>
            <a:pPr algn="r" rtl="1"/>
            <a:r>
              <a:rPr lang="ar-EG" dirty="0"/>
              <a:t>• مخالفات السلامة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FBEE7-9D2D-F0C1-A7DF-38413468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" y="1236402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0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8667-D583-DD86-0119-E6EE27992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AAE9CB4-E76F-0686-EF40-1F039582C3EF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112076E-4479-68CC-51AD-2008C44C31FD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82ACABF3-5D1E-CDEF-F952-979709D66FF9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7C505E3-72A1-267B-687C-24E555ED0B23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0B751E91-8BF7-2868-D6AE-3FF8F215C804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3E7923C-309A-CB55-7E81-6CCBA5450CF4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3719343-D552-DB82-A88D-D2FFE117D386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0BB7179C-1D3A-2D59-1FA8-7FD59A8851A2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DF52D85-85D8-7D5C-7380-295F375885F2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FBFA691-0C48-A223-A6D2-C017B56E649D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CD014811-A59A-407D-7B17-1FF420C77A8E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CF80A71-ED10-643D-618E-F97870F97AAD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6B0E8BC4-4750-4859-B046-313F31E25EA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65D8521-5462-5EAC-5101-D72E4C9E0D80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A7E26A60-D987-77A2-4516-DEF94867BCB0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50B6D33C-6918-D211-3572-7431F21CE8BC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D738317-D5A0-7207-ADAD-6F5849ACDD25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4799CA-B2A6-6E5A-A22C-F474D32E55B5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D03D0110-476F-3692-A325-C71527092B15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9629F9DB-4A8F-8AAC-8344-970F9B182E25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F42B4765-7071-EC8B-8857-4D0E00D04C5D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73062CD-9895-2D22-C1C7-2DA92DBDB2AE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DD6D079C-4AA2-97D1-E74F-B04D2CA207E5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EBC5E3A8-028B-EDDE-07FA-3343C3BB1586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4E6F00F7-F6C2-3938-E2E8-A83EC8137407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F8CFBE92-ADC5-EC1E-C204-EDD88B1FD24C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509DDD90-7919-9F1E-F452-6ABD878C07C2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E9F5F5A8-B292-17A5-1919-37CF6F5B3ECD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7B6281EA-35FB-9AB1-DB7A-88A4099ABDF8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13343F-03CD-6D56-D2C5-3FD2D3B73A7E}"/>
              </a:ext>
            </a:extLst>
          </p:cNvPr>
          <p:cNvSpPr txBox="1"/>
          <p:nvPr/>
        </p:nvSpPr>
        <p:spPr>
          <a:xfrm>
            <a:off x="6721397" y="1698352"/>
            <a:ext cx="49676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في خط إنتاج المبرد الصحراوي:</a:t>
            </a:r>
          </a:p>
          <a:p>
            <a:pPr algn="r" rtl="1"/>
            <a:r>
              <a:rPr lang="ar-EG" dirty="0"/>
              <a:t>• تقليل وقت تجميع الوحدة</a:t>
            </a:r>
          </a:p>
          <a:p>
            <a:pPr algn="r" rtl="1"/>
            <a:r>
              <a:rPr lang="ar-EG" dirty="0"/>
              <a:t>• تحسين جودة اللحام</a:t>
            </a:r>
          </a:p>
          <a:p>
            <a:pPr algn="r" rtl="1"/>
            <a:r>
              <a:rPr lang="ar-EG" dirty="0"/>
              <a:t>• تقليل هدر المواد الخام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في خط إنتاج الميكروويف:</a:t>
            </a:r>
          </a:p>
          <a:p>
            <a:pPr algn="r" rtl="1"/>
            <a:r>
              <a:rPr lang="ar-EG" dirty="0"/>
              <a:t>• تحسين دقة تركيب المكونات</a:t>
            </a:r>
          </a:p>
          <a:p>
            <a:pPr algn="r" rtl="1"/>
            <a:r>
              <a:rPr lang="ar-EG" dirty="0"/>
              <a:t>• تقليل أعمال إعادة اللحام</a:t>
            </a:r>
          </a:p>
          <a:p>
            <a:pPr algn="r" rtl="1"/>
            <a:r>
              <a:rPr lang="ar-EG" dirty="0"/>
              <a:t>• تحسين كفاءة الفحص البصري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E9593-F1CC-9F1B-EE4F-A22A986C83F8}"/>
              </a:ext>
            </a:extLst>
          </p:cNvPr>
          <p:cNvSpPr txBox="1"/>
          <p:nvPr/>
        </p:nvSpPr>
        <p:spPr>
          <a:xfrm>
            <a:off x="4881014" y="29254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79A41C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rgbClr val="79A41C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678A3-CCEA-CC24-53A1-DF5777D05F27}"/>
              </a:ext>
            </a:extLst>
          </p:cNvPr>
          <p:cNvSpPr txBox="1"/>
          <p:nvPr/>
        </p:nvSpPr>
        <p:spPr>
          <a:xfrm>
            <a:off x="5951869" y="404222"/>
            <a:ext cx="5737181" cy="4327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التطبيق العملي في مصنع المبرد الصحراوي و الميكروويف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5CFBD-F421-CFF8-6189-9363A783A35C}"/>
              </a:ext>
            </a:extLst>
          </p:cNvPr>
          <p:cNvSpPr txBox="1"/>
          <p:nvPr/>
        </p:nvSpPr>
        <p:spPr>
          <a:xfrm>
            <a:off x="7082216" y="1158240"/>
            <a:ext cx="460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تطبيق عملي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58D98-9960-CCA0-2EF4-65C4587DA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175"/>
            <a:ext cx="4897707" cy="36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>
            <a:extLst>
              <a:ext uri="{FF2B5EF4-FFF2-40B4-BE49-F238E27FC236}">
                <a16:creationId xmlns:a16="http://schemas.microsoft.com/office/drawing/2014/main" id="{CC8905E8-278A-4BD2-B75B-0CAAFBDB26F1}"/>
              </a:ext>
            </a:extLst>
          </p:cNvPr>
          <p:cNvSpPr txBox="1"/>
          <p:nvPr/>
        </p:nvSpPr>
        <p:spPr>
          <a:xfrm>
            <a:off x="4660065" y="12495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EEEB66-0819-4EF7-B983-0AFE673F7D27}"/>
              </a:ext>
            </a:extLst>
          </p:cNvPr>
          <p:cNvSpPr txBox="1"/>
          <p:nvPr/>
        </p:nvSpPr>
        <p:spPr>
          <a:xfrm>
            <a:off x="5730920" y="23663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مدخل إلى عالم الجودة والتحسين المستمر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08AEC-260E-4620-A344-02DA4D7253FC}"/>
              </a:ext>
            </a:extLst>
          </p:cNvPr>
          <p:cNvSpPr txBox="1"/>
          <p:nvPr/>
        </p:nvSpPr>
        <p:spPr>
          <a:xfrm>
            <a:off x="4660065" y="703838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3675F2-9A72-4B96-9291-9F0BED2AF5D7}"/>
              </a:ext>
            </a:extLst>
          </p:cNvPr>
          <p:cNvSpPr txBox="1"/>
          <p:nvPr/>
        </p:nvSpPr>
        <p:spPr>
          <a:xfrm>
            <a:off x="5730920" y="815516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مبادئ ال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Lean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 (التصنيع الرشيق)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92E20-0B25-47A5-9ABF-8CBCF8F31CF5}"/>
              </a:ext>
            </a:extLst>
          </p:cNvPr>
          <p:cNvSpPr txBox="1"/>
          <p:nvPr/>
        </p:nvSpPr>
        <p:spPr>
          <a:xfrm>
            <a:off x="4660065" y="129515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2A0BE8-4E1C-478F-AE7B-D913C667D3CA}"/>
              </a:ext>
            </a:extLst>
          </p:cNvPr>
          <p:cNvSpPr txBox="1"/>
          <p:nvPr/>
        </p:nvSpPr>
        <p:spPr>
          <a:xfrm>
            <a:off x="5730920" y="1406829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مبادئ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Six Sigma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75E27B-4D35-43D7-8422-85D445BDB7E1}"/>
              </a:ext>
            </a:extLst>
          </p:cNvPr>
          <p:cNvSpPr txBox="1"/>
          <p:nvPr/>
        </p:nvSpPr>
        <p:spPr>
          <a:xfrm>
            <a:off x="4660065" y="193376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9EA2C1"/>
                </a:solidFill>
                <a:cs typeface="Arial" pitchFamily="34" charset="0"/>
              </a:rPr>
              <a:t>4</a:t>
            </a:r>
            <a:endParaRPr lang="ko-KR" altLang="en-US" sz="3600" b="1" dirty="0">
              <a:solidFill>
                <a:srgbClr val="9EA2C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AE23BF-9144-41BB-82CF-6D901195B783}"/>
              </a:ext>
            </a:extLst>
          </p:cNvPr>
          <p:cNvSpPr txBox="1"/>
          <p:nvPr/>
        </p:nvSpPr>
        <p:spPr>
          <a:xfrm>
            <a:off x="5730920" y="2045442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أدوار ومستويات الأحزمة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E8A68-B618-10A4-3629-AC9A08E6B530}"/>
              </a:ext>
            </a:extLst>
          </p:cNvPr>
          <p:cNvSpPr txBox="1"/>
          <p:nvPr/>
        </p:nvSpPr>
        <p:spPr>
          <a:xfrm>
            <a:off x="4660065" y="258656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cs typeface="Arial" pitchFamily="34" charset="0"/>
              </a:rPr>
              <a:t>5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C37CB-FE70-A8C1-14C5-942F16F635CD}"/>
              </a:ext>
            </a:extLst>
          </p:cNvPr>
          <p:cNvSpPr txBox="1"/>
          <p:nvPr/>
        </p:nvSpPr>
        <p:spPr>
          <a:xfrm>
            <a:off x="5730920" y="2698242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دورة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PDCA 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للتطوير المستمر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71665-52DA-B46E-FB64-C679E4D23D5C}"/>
              </a:ext>
            </a:extLst>
          </p:cNvPr>
          <p:cNvSpPr txBox="1"/>
          <p:nvPr/>
        </p:nvSpPr>
        <p:spPr>
          <a:xfrm>
            <a:off x="4660065" y="323959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C000"/>
                </a:solidFill>
                <a:cs typeface="Arial" pitchFamily="34" charset="0"/>
              </a:rPr>
              <a:t>6</a:t>
            </a:r>
            <a:endParaRPr lang="ko-KR" altLang="en-US" sz="3600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DF8AE0-B181-DBBF-0931-888BD01EFFDC}"/>
              </a:ext>
            </a:extLst>
          </p:cNvPr>
          <p:cNvSpPr txBox="1"/>
          <p:nvPr/>
        </p:nvSpPr>
        <p:spPr>
          <a:xfrm>
            <a:off x="5730920" y="3351275"/>
            <a:ext cx="5737181" cy="432792"/>
          </a:xfrm>
          <a:prstGeom prst="roundRect">
            <a:avLst>
              <a:gd name="adj" fmla="val 50000"/>
            </a:avLst>
          </a:prstGeom>
          <a:solidFill>
            <a:srgbClr val="FFC000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ثقافة الكايزن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(Kaizen)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585F-6E36-C4E3-3205-63F05E044D28}"/>
              </a:ext>
            </a:extLst>
          </p:cNvPr>
          <p:cNvSpPr txBox="1"/>
          <p:nvPr/>
        </p:nvSpPr>
        <p:spPr>
          <a:xfrm>
            <a:off x="4660065" y="385441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E62601"/>
                </a:solidFill>
                <a:cs typeface="Arial" pitchFamily="34" charset="0"/>
              </a:rPr>
              <a:t>7</a:t>
            </a:r>
            <a:endParaRPr lang="ko-KR" altLang="en-US" sz="3600" b="1" dirty="0">
              <a:solidFill>
                <a:srgbClr val="E6260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2F70B-2A9C-653A-A118-DA60F57BEC14}"/>
              </a:ext>
            </a:extLst>
          </p:cNvPr>
          <p:cNvSpPr txBox="1"/>
          <p:nvPr/>
        </p:nvSpPr>
        <p:spPr>
          <a:xfrm>
            <a:off x="5730920" y="3966093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نظام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5S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لتنظيم مكان العمل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2EA1DA-A163-F56A-0E2E-B59A2470ADAC}"/>
              </a:ext>
            </a:extLst>
          </p:cNvPr>
          <p:cNvSpPr txBox="1"/>
          <p:nvPr/>
        </p:nvSpPr>
        <p:spPr>
          <a:xfrm>
            <a:off x="4645411" y="4446435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F6A100"/>
                </a:solidFill>
                <a:cs typeface="Arial" pitchFamily="34" charset="0"/>
              </a:rPr>
              <a:t>8</a:t>
            </a:r>
            <a:endParaRPr lang="ko-KR" altLang="en-US" sz="3600" b="1" dirty="0">
              <a:solidFill>
                <a:srgbClr val="F6A100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1099DC-A452-4C1A-5D0C-FC1FE89937CE}"/>
              </a:ext>
            </a:extLst>
          </p:cNvPr>
          <p:cNvSpPr txBox="1"/>
          <p:nvPr/>
        </p:nvSpPr>
        <p:spPr>
          <a:xfrm>
            <a:off x="5716266" y="4558113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أدوات تحليل المشاكل المتقدمة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EE9DCB-E178-75D7-31A2-6A4F864010B5}"/>
              </a:ext>
            </a:extLst>
          </p:cNvPr>
          <p:cNvSpPr txBox="1"/>
          <p:nvPr/>
        </p:nvSpPr>
        <p:spPr>
          <a:xfrm>
            <a:off x="4662999" y="509706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007CC5"/>
                </a:solidFill>
                <a:cs typeface="Arial" pitchFamily="34" charset="0"/>
              </a:rPr>
              <a:t>9</a:t>
            </a:r>
            <a:endParaRPr lang="ko-KR" altLang="en-US" sz="3600" b="1" dirty="0">
              <a:solidFill>
                <a:srgbClr val="007CC5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63BA94-4459-E31F-6F27-211A0EA32490}"/>
              </a:ext>
            </a:extLst>
          </p:cNvPr>
          <p:cNvSpPr txBox="1"/>
          <p:nvPr/>
        </p:nvSpPr>
        <p:spPr>
          <a:xfrm>
            <a:off x="5733854" y="5208744"/>
            <a:ext cx="5737181" cy="432792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مؤشرات الأداء والجودة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E02393-D930-FE0F-7F08-F3C16D814EDC}"/>
              </a:ext>
            </a:extLst>
          </p:cNvPr>
          <p:cNvSpPr txBox="1"/>
          <p:nvPr/>
        </p:nvSpPr>
        <p:spPr>
          <a:xfrm>
            <a:off x="4680584" y="5721312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79A41C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rgbClr val="79A41C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A35ED6-F445-A336-EA3D-3D53F0084F40}"/>
              </a:ext>
            </a:extLst>
          </p:cNvPr>
          <p:cNvSpPr txBox="1"/>
          <p:nvPr/>
        </p:nvSpPr>
        <p:spPr>
          <a:xfrm>
            <a:off x="5751439" y="5832990"/>
            <a:ext cx="5737181" cy="4327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التطبيق العملي في مصنع المبرد الصحراوي و الميكروويف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10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29" grpId="0"/>
      <p:bldP spid="34" grpId="0"/>
      <p:bldP spid="39" grpId="0"/>
      <p:bldP spid="2" grpId="0"/>
      <p:bldP spid="6" grpId="0"/>
      <p:bldP spid="10" grpId="0"/>
      <p:bldP spid="47" grpId="0"/>
      <p:bldP spid="49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B786-CA7C-56DF-AACB-606128CC9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6D7650E-471C-E77E-314E-E7B1B586D14D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61CDEB5-BBC1-8A14-6C67-966C588D8623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A9B742E8-4002-E53B-9B61-4040EEF2BEA1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0B7E76-B9CC-DB59-5151-2F1FCF3C17BD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2D95037-6CFE-B0BC-30AC-8C98681CF2EF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07A12ADE-B699-D5AD-0D4C-1241E231B890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6CC84F5-AB69-CA75-9B98-68722386E7E9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A163BD22-420C-9AC4-759D-6FBEDB892524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F1A726A3-F183-B7A2-2909-77A6660C0F4C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99B1784-0B06-ED28-B140-6F437D530F0C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C668F6E8-4234-335A-10FA-98FE4BF73694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54CFFB9-AF0E-FC3A-814A-F7AE3E90D3EA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ADA6275-9F0A-599C-ECC1-6C3570DD0608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CC72B24-2BF4-29D6-D5A0-5A63B20191C7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2985C57-5685-E33F-0EE7-0787005FB9F3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1DEF386F-2AE4-EB25-F5CF-914A9631F55F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E5194020-4516-F69C-6388-AAE1C4BF182D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5CC5C0F-2477-E682-95FB-5B605EBE8BF7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40A96C1-6A70-F075-9CC1-8BD6BB05CC93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060343D8-8826-3AC7-19A6-D6743605E864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787C502-F0E6-25B0-C487-CF08AD57957A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6806433-2079-E093-945B-C859835A21CA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7AD7C1E5-4F1C-D520-EDAA-4DBA69D875EE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F7CF5DC6-43FC-CD03-D4AE-95A97C6A7214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052D3CF2-695D-618A-C7B9-A6E6C9A689DC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ECA251F-1508-5664-F79F-A211444D1379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BF43DF28-0828-5105-D3CE-791ABE99833D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B07960E9-66D2-F0C1-A3D2-FC5EC79E0488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5D37E744-51DC-AC53-B6BE-A9448C6D4914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16CAA75-EB61-B05B-DD1E-69B8827A7381}"/>
              </a:ext>
            </a:extLst>
          </p:cNvPr>
          <p:cNvSpPr txBox="1"/>
          <p:nvPr/>
        </p:nvSpPr>
        <p:spPr>
          <a:xfrm>
            <a:off x="6721397" y="1698352"/>
            <a:ext cx="49676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مشروع 1: تحسين تنظيم مكان العمل</a:t>
            </a:r>
          </a:p>
          <a:p>
            <a:pPr algn="r" rtl="1"/>
            <a:r>
              <a:rPr lang="ar-EG" dirty="0"/>
              <a:t>• تطبيق نظام </a:t>
            </a:r>
            <a:r>
              <a:rPr lang="en-US" dirty="0"/>
              <a:t>5S</a:t>
            </a:r>
            <a:r>
              <a:rPr lang="ar-EG" dirty="0"/>
              <a:t> في جميع المحطات</a:t>
            </a:r>
          </a:p>
          <a:p>
            <a:pPr algn="r" rtl="1"/>
            <a:r>
              <a:rPr lang="ar-EG" dirty="0"/>
              <a:t>• تقليل وقت البحث عن الأدوات بنسبة 50%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مشروع 2: تقليل العيوب في اللحام</a:t>
            </a:r>
          </a:p>
          <a:p>
            <a:pPr algn="r" rtl="1"/>
            <a:r>
              <a:rPr lang="ar-EG" dirty="0"/>
              <a:t>• تقليل نسبة اللحام المعيب من 2% إلى 1.5%</a:t>
            </a:r>
          </a:p>
          <a:p>
            <a:pPr algn="r" rtl="1"/>
            <a:r>
              <a:rPr lang="ar-EG" dirty="0"/>
              <a:t>• توحيد إجراءات اللحام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مشروع 3: تحسين كفاءة خط التجميع</a:t>
            </a:r>
          </a:p>
          <a:p>
            <a:pPr algn="r" rtl="1"/>
            <a:r>
              <a:rPr lang="ar-EG" dirty="0"/>
              <a:t>• موازنة خط الإنتاج</a:t>
            </a:r>
          </a:p>
          <a:p>
            <a:pPr algn="r" rtl="1"/>
            <a:r>
              <a:rPr lang="ar-EG" dirty="0"/>
              <a:t>• زيادة الإنتاجية بنسبة 15%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52B90-FF70-A07B-1F02-E3E5671B36C2}"/>
              </a:ext>
            </a:extLst>
          </p:cNvPr>
          <p:cNvSpPr txBox="1"/>
          <p:nvPr/>
        </p:nvSpPr>
        <p:spPr>
          <a:xfrm>
            <a:off x="4881014" y="29254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79A41C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rgbClr val="79A41C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CB63-2611-2FC3-0FB8-1E8367D8CCEE}"/>
              </a:ext>
            </a:extLst>
          </p:cNvPr>
          <p:cNvSpPr txBox="1"/>
          <p:nvPr/>
        </p:nvSpPr>
        <p:spPr>
          <a:xfrm>
            <a:off x="5951869" y="404222"/>
            <a:ext cx="5737181" cy="4327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التطبيق العملي في مصنع المبرد الصحراوي و الميكروويف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41196-20FC-4286-71D7-D903127AE2CC}"/>
              </a:ext>
            </a:extLst>
          </p:cNvPr>
          <p:cNvSpPr txBox="1"/>
          <p:nvPr/>
        </p:nvSpPr>
        <p:spPr>
          <a:xfrm>
            <a:off x="7082216" y="1158240"/>
            <a:ext cx="460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مشاريع تحسين محددة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287E9-9595-7C64-9C8B-46C55274C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572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E4B0-8344-DCA4-1ED2-4DFBA7588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225B6AD-3AB9-0F13-0E55-B9B00A06E674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499B99-5FA8-3940-B9F8-A43C95430824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C24F51DF-E961-600C-B31D-33BB2DEBA5A6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900B924E-92FD-5C12-4150-59E67577FCC9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623BA10-727D-37A0-E713-D9F187CC5FA1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367CFF3-0D4D-E90A-DE3E-8A7962FF35BC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03BC818-7DB0-BC35-A0D7-D97C5586DA57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24E6BEC-2AB4-4F63-1857-BCEAFFFDB6F2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1925129F-96C7-27D5-1B91-DC34060E0C91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FC740CC-300D-9EDE-7B7D-402000514CA0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AABF921-D9E5-9053-5708-F9EBB6F23BEE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39CB06D2-F570-47DD-7049-562B69F10E3F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8F90469-3CD2-381B-0C12-9717AE41AFF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2E7D45B-AA61-9EFD-CA61-1913C1B950EF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15F0A5A2-6197-0F39-1E70-D8A8BD2B652C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141E184C-BFC4-30E0-3E9B-A9A6F3F5E9E8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73EFB1C8-A293-164C-EFA3-942F2C98D5CB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3C56BE6-2E1A-B71D-81F7-7514E9AA8A17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71AFE06-461F-2275-CA1F-A5D7B44D17DE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FC18880E-0857-D332-A50C-F8F431964760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F2D376E-B724-BD2F-7F5B-F53717C4ADBA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90D5099C-FB73-4469-F23C-86D19F86C6E5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CF2F1504-E6E9-9898-6265-77E4992D4A46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336C0095-C50C-C493-3809-03867EBBAAD4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D05C6C9E-FF1F-0DD1-AFA0-C77C1299346E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5D5D67BC-1B20-8256-6314-3DB9DDF497D1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1B0B6D2C-FA80-86A9-7E53-6652686B8A61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318F985B-B937-19E6-D544-8903080BE7E1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D750BD50-9D6F-21DF-4542-3C0189ED81F4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6FA0908-927E-9D41-CB61-4191F35914D5}"/>
              </a:ext>
            </a:extLst>
          </p:cNvPr>
          <p:cNvSpPr txBox="1"/>
          <p:nvPr/>
        </p:nvSpPr>
        <p:spPr>
          <a:xfrm>
            <a:off x="6721397" y="1698352"/>
            <a:ext cx="4967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مسؤولياتك:</a:t>
            </a:r>
          </a:p>
          <a:p>
            <a:pPr algn="r" rtl="1"/>
            <a:r>
              <a:rPr lang="ar-EG" dirty="0"/>
              <a:t>• تقديم مقترحات تحسين أسبوعية</a:t>
            </a:r>
          </a:p>
          <a:p>
            <a:pPr algn="r" rtl="1"/>
            <a:r>
              <a:rPr lang="ar-EG" dirty="0"/>
              <a:t>• المشاركة في فرق التحسين</a:t>
            </a:r>
          </a:p>
          <a:p>
            <a:pPr algn="r" rtl="1"/>
            <a:r>
              <a:rPr lang="ar-EG" dirty="0"/>
              <a:t>• تطبيق أدوات الجودة في عملك</a:t>
            </a:r>
          </a:p>
          <a:p>
            <a:pPr algn="r" rtl="1"/>
            <a:r>
              <a:rPr lang="ar-EG" dirty="0"/>
              <a:t>• المساعدة في جمع البيانات</a:t>
            </a:r>
          </a:p>
          <a:p>
            <a:pPr algn="r" rtl="1"/>
            <a:r>
              <a:rPr lang="ar-EG" dirty="0"/>
              <a:t>• نشر ثقافة الجودة بين زملائك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EEA49-820E-B34B-1A89-A1A87CC7B03C}"/>
              </a:ext>
            </a:extLst>
          </p:cNvPr>
          <p:cNvSpPr txBox="1"/>
          <p:nvPr/>
        </p:nvSpPr>
        <p:spPr>
          <a:xfrm>
            <a:off x="4881014" y="29254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79A41C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rgbClr val="79A41C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9DC55-4478-F97D-2BF3-8617C70AD743}"/>
              </a:ext>
            </a:extLst>
          </p:cNvPr>
          <p:cNvSpPr txBox="1"/>
          <p:nvPr/>
        </p:nvSpPr>
        <p:spPr>
          <a:xfrm>
            <a:off x="5951869" y="404222"/>
            <a:ext cx="5737181" cy="4327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التطبيق العملي في مصنع المبرد الصحراوي و الميكروويف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9CFA2-4752-3B53-2ABE-A132A63562F8}"/>
              </a:ext>
            </a:extLst>
          </p:cNvPr>
          <p:cNvSpPr txBox="1"/>
          <p:nvPr/>
        </p:nvSpPr>
        <p:spPr>
          <a:xfrm>
            <a:off x="7299930" y="1149532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دورك كـ </a:t>
            </a:r>
            <a:r>
              <a:rPr lang="en-US" b="1" dirty="0"/>
              <a:t>White Belt </a:t>
            </a:r>
            <a:r>
              <a:rPr lang="ar-EG" b="1" dirty="0"/>
              <a:t>في التحسين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FE4D4-A122-035D-2CA0-9E0AC8166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928"/>
            <a:ext cx="6000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A815-39A0-E73D-792C-3F021F716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7506171-FAD0-88A6-3284-15A4CC988179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C5546D0-D05D-A120-2D74-2ADC44A2F69B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DAF43121-59FF-B4E4-B810-0A2AF7584984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B1DED6F-F68C-CCF5-1FEE-348E5E2CD373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384AD91F-77F3-A94F-CEB4-498DBE13EA00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559AB86C-9C4D-F443-F2B9-DD96E847EF2F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391F062-91A7-2AC8-B651-1739157E721F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6DE79CC5-CD79-EB9E-5836-9C5D91CC9F2B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68AE41B6-CA82-0A41-0E52-3B9E9DD292AB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315F641-55B1-5175-8154-5D6ADF35E24F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0F53B24-1E8A-30F8-E34B-A4CD135C13DD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88B6D6D0-FB40-9EAE-F68A-A98A3A67B9BE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4C96298-2D85-6A0B-2B4C-AE3F4021AD8E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3C9439D-5B27-7491-16A0-19271CAF2412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174C265-5074-AE92-7897-CE6144AEE49C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EAAAEEF-AC29-5167-2580-71752D3FD52E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FB38404-17BF-F83C-1268-41D8CD05D731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2B2CA05-2391-9969-8C9D-A570BE23998B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0D907F7-A476-5455-C09F-6D681BADCB3A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833F2378-1327-A8DC-7BCF-60117333B2AE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37B65742-12FF-5395-AC5D-2C3AA09D34F5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BEDA1A2-583A-CDA3-0F33-34146E9CAAAF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B02A4945-A2C1-ADF9-29C4-E6FE52E3CF65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72487D2D-4E66-2AC4-6DAC-29BB726D102A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C90214DF-575F-D38E-5C74-578B13344DBB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3E0A7C41-2731-7080-06E1-EEAEA93027CE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4218F85D-3D17-0E24-6682-F7B498CD7D3D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CCE88A76-4062-6870-E4D4-2CEE0076D75E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E54DF713-FC5C-A633-08B1-3483A59CC5EF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4BC6BE-5437-BC43-8E04-4329A1950C09}"/>
              </a:ext>
            </a:extLst>
          </p:cNvPr>
          <p:cNvSpPr txBox="1"/>
          <p:nvPr/>
        </p:nvSpPr>
        <p:spPr>
          <a:xfrm>
            <a:off x="6721397" y="1698352"/>
            <a:ext cx="4967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أنواع المكافآت:</a:t>
            </a:r>
          </a:p>
          <a:p>
            <a:pPr algn="r" rtl="1"/>
            <a:r>
              <a:rPr lang="ar-EG" dirty="0"/>
              <a:t>• مكافآت مالية للأفكار المطبقة</a:t>
            </a:r>
          </a:p>
          <a:p>
            <a:pPr algn="r" rtl="1"/>
            <a:r>
              <a:rPr lang="ar-EG" dirty="0"/>
              <a:t>• شهادات تقدير للتميز</a:t>
            </a:r>
          </a:p>
          <a:p>
            <a:pPr algn="r" rtl="1"/>
            <a:r>
              <a:rPr lang="ar-EG" dirty="0"/>
              <a:t>• ترقيات وظيفية للمتميزين</a:t>
            </a:r>
          </a:p>
          <a:p>
            <a:pPr algn="r" rtl="1"/>
            <a:r>
              <a:rPr lang="ar-EG" dirty="0"/>
              <a:t>• تكريم شهري لأفضل مقترح تحسين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D4E5E8-E96E-BA66-8B3F-5DA49CF6A9D0}"/>
              </a:ext>
            </a:extLst>
          </p:cNvPr>
          <p:cNvSpPr txBox="1"/>
          <p:nvPr/>
        </p:nvSpPr>
        <p:spPr>
          <a:xfrm>
            <a:off x="4881014" y="29254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79A41C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rgbClr val="79A41C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9BC74-92FC-FEDE-12D3-24C9AA3DD47D}"/>
              </a:ext>
            </a:extLst>
          </p:cNvPr>
          <p:cNvSpPr txBox="1"/>
          <p:nvPr/>
        </p:nvSpPr>
        <p:spPr>
          <a:xfrm>
            <a:off x="5951869" y="404222"/>
            <a:ext cx="5737181" cy="4327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التطبيق العملي في مصنع المبرد الصحراوي و الميكروويف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40AC2-9C71-C8BE-96CE-D6381053230D}"/>
              </a:ext>
            </a:extLst>
          </p:cNvPr>
          <p:cNvSpPr txBox="1"/>
          <p:nvPr/>
        </p:nvSpPr>
        <p:spPr>
          <a:xfrm>
            <a:off x="7299930" y="1149532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نظام المكافآت والتقدير</a:t>
            </a:r>
          </a:p>
          <a:p>
            <a:pPr algn="r" rt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DC5CA-271C-1460-1775-3A1AC5541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" y="1109497"/>
            <a:ext cx="5316583" cy="53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E1D38-3DCF-04B5-6E2B-EA98FB3BE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D3286D7-C13F-0877-BADA-8493BD054CEC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F5247A7-8A4D-D6B9-3F01-DCBAB31FB627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A0F9F520-6728-A98B-541C-212C7A0BE5EF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884C01D-372C-067F-F240-1BD55397866D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F75C2EF3-4B76-7364-07F4-EB512A9BA266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052B492-CD1C-4AAC-1A8F-F046DD594DB3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335F7DE-03C5-F40F-A45C-66D6DEF39C30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BEEF1DCB-4281-551B-C141-D968168D909F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86F4010F-DBD4-5142-163B-7BEB6FB7DAE7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522C0B1-5FFF-26EA-CBC8-2A17078EE025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312BA70-C203-AE67-DF3D-A16AEDBEB39F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3337BED-EA91-3E3A-3C30-4D50BC805B60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C4FB50D4-708A-A874-768B-6883DD12E831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0C569BCC-6F29-ECEF-BCFF-6D3614996333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FFED7F6D-8390-E3F1-1940-E4AFF722CF0A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D247AF04-1EFD-87D7-1463-1A215A521F4A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ADFA6B3-8258-B7F3-7164-095E537E9599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5817ED6-2598-B1F1-EF70-074BDECD3CA5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8F0116B-BEFB-B994-E31F-D77630A1520F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44A6B2F2-EF96-5E37-5245-15EF9149D2AB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3E6148C7-EAA6-8619-AE5C-4DA4FA49CCC4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0F0038D-A284-1ADC-EC4F-7E71717A330C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485EDCB4-BAA6-99DC-75C0-22310F9794B0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ACA1063C-95BF-819A-194C-2269639FE9D2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4FB3FEB4-01C6-677C-B157-8617CB52E7CE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B915F9E4-68F7-7B93-9AE1-E70E8687F9EF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DB2F773D-5D25-2D36-9A74-36DB5F4AB8E3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6249C959-CCCB-5771-2085-DD917C37191E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0F4E459A-F554-3EA3-67CB-5861A8E85282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B171948-6C19-A23F-11A2-7C503A58B708}"/>
              </a:ext>
            </a:extLst>
          </p:cNvPr>
          <p:cNvSpPr txBox="1"/>
          <p:nvPr/>
        </p:nvSpPr>
        <p:spPr>
          <a:xfrm>
            <a:off x="5342612" y="2966540"/>
            <a:ext cx="5429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• اللين 6 سيغما = تحسين مستمر + جودة عالية</a:t>
            </a:r>
          </a:p>
          <a:p>
            <a:pPr algn="r" rtl="1"/>
            <a:r>
              <a:rPr lang="ar-EG" dirty="0"/>
              <a:t>• الحزام الأبيض = نقطة البداية للتطور</a:t>
            </a:r>
          </a:p>
          <a:p>
            <a:pPr algn="r" rtl="1"/>
            <a:r>
              <a:rPr lang="ar-EG" dirty="0"/>
              <a:t>• مشاركتك = نجاح النظام في مصنع المبرد الصحراوي و الميكروويف</a:t>
            </a:r>
          </a:p>
          <a:p>
            <a:pPr algn="r" rtl="1"/>
            <a:r>
              <a:rPr lang="ar-EG" dirty="0"/>
              <a:t>• مستقبلك = فرص نمو وتطور مستمر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82E95-2FE4-6ED4-EDC5-9A8312EFB7A5}"/>
              </a:ext>
            </a:extLst>
          </p:cNvPr>
          <p:cNvSpPr txBox="1"/>
          <p:nvPr/>
        </p:nvSpPr>
        <p:spPr>
          <a:xfrm>
            <a:off x="4881014" y="292544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ar-EG" altLang="ko-KR" sz="3600" b="1" dirty="0">
                <a:solidFill>
                  <a:srgbClr val="79A41C"/>
                </a:solidFill>
                <a:cs typeface="Arial" pitchFamily="34" charset="0"/>
              </a:rPr>
              <a:t>10</a:t>
            </a:r>
            <a:endParaRPr lang="ko-KR" altLang="en-US" sz="3600" b="1" dirty="0">
              <a:solidFill>
                <a:srgbClr val="79A41C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2822B-E69D-9281-9076-8BC43DED60DF}"/>
              </a:ext>
            </a:extLst>
          </p:cNvPr>
          <p:cNvSpPr txBox="1"/>
          <p:nvPr/>
        </p:nvSpPr>
        <p:spPr>
          <a:xfrm>
            <a:off x="5951869" y="404222"/>
            <a:ext cx="5737181" cy="43279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التطبيق العملي في مصنع المبرد الصحراوي و الميكروويف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3A9DE-E7AC-9C76-069B-F326E1691765}"/>
              </a:ext>
            </a:extLst>
          </p:cNvPr>
          <p:cNvSpPr txBox="1"/>
          <p:nvPr/>
        </p:nvSpPr>
        <p:spPr>
          <a:xfrm>
            <a:off x="7299930" y="1149532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الخلاصة والتقييم</a:t>
            </a:r>
          </a:p>
          <a:p>
            <a:pPr algn="r" rt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B9F23-1976-6BD5-B947-315E44AE8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6705"/>
            <a:ext cx="5342612" cy="1841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10DC3D-2ACE-A14E-A216-0DDE9C93C4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8436"/>
            <a:ext cx="4568337" cy="25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B535B-86FC-3C42-34C9-8CB4B5C6A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C4AB119-9474-99B1-2F2B-34AD7E7C2967}"/>
              </a:ext>
            </a:extLst>
          </p:cNvPr>
          <p:cNvGrpSpPr/>
          <p:nvPr/>
        </p:nvGrpSpPr>
        <p:grpSpPr>
          <a:xfrm>
            <a:off x="-211043" y="242749"/>
            <a:ext cx="3451519" cy="2538224"/>
            <a:chOff x="-211043" y="242749"/>
            <a:chExt cx="3451519" cy="253822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3EEFEC5-AA12-1713-391D-20C7FEDBE1E6}"/>
                </a:ext>
              </a:extLst>
            </p:cNvPr>
            <p:cNvGrpSpPr/>
            <p:nvPr/>
          </p:nvGrpSpPr>
          <p:grpSpPr>
            <a:xfrm rot="18821504" flipH="1">
              <a:off x="2536016" y="1987747"/>
              <a:ext cx="830987" cy="577933"/>
              <a:chOff x="5405974" y="1533288"/>
              <a:chExt cx="611040" cy="424965"/>
            </a:xfrm>
          </p:grpSpPr>
          <p:sp>
            <p:nvSpPr>
              <p:cNvPr id="117" name="Trapezoid 116">
                <a:extLst>
                  <a:ext uri="{FF2B5EF4-FFF2-40B4-BE49-F238E27FC236}">
                    <a16:creationId xmlns:a16="http://schemas.microsoft.com/office/drawing/2014/main" id="{7C393E3A-2381-9930-281B-1C0CF236C67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A02199CB-55AE-FBED-F406-DCCEC20C7820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apezoid 117">
                <a:extLst>
                  <a:ext uri="{FF2B5EF4-FFF2-40B4-BE49-F238E27FC236}">
                    <a16:creationId xmlns:a16="http://schemas.microsoft.com/office/drawing/2014/main" id="{75650991-C807-BCAC-C1E6-68B6ABBA8A4C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apezoid 118">
                <a:extLst>
                  <a:ext uri="{FF2B5EF4-FFF2-40B4-BE49-F238E27FC236}">
                    <a16:creationId xmlns:a16="http://schemas.microsoft.com/office/drawing/2014/main" id="{94D19BD3-017E-846C-485F-209697352F3B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B8B707DE-554E-F815-2629-638BDF902263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84F2A15E-CA74-3521-B005-03AADE7BFCAF}"/>
                </a:ext>
              </a:extLst>
            </p:cNvPr>
            <p:cNvGrpSpPr/>
            <p:nvPr/>
          </p:nvGrpSpPr>
          <p:grpSpPr>
            <a:xfrm rot="20700986">
              <a:off x="-211043" y="561627"/>
              <a:ext cx="688855" cy="2063532"/>
              <a:chOff x="391500" y="630207"/>
              <a:chExt cx="531845" cy="1593193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CA56D430-8DD6-3A83-A000-C29547C7DE47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9BBC1B00-9AB0-C635-EE38-5F8CFD8378D2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01E7639-F317-F925-19B2-D239CBFF3B88}"/>
                </a:ext>
              </a:extLst>
            </p:cNvPr>
            <p:cNvGrpSpPr/>
            <p:nvPr/>
          </p:nvGrpSpPr>
          <p:grpSpPr>
            <a:xfrm rot="14601445">
              <a:off x="1150919" y="215556"/>
              <a:ext cx="729571" cy="2548346"/>
              <a:chOff x="391500" y="630207"/>
              <a:chExt cx="531845" cy="1593193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5821D200-22FD-3F7C-2F36-ED569E08B279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9192BEC2-E6C5-D269-265C-A0DFA2FE1CDF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0EDBCF5-C5EA-52EB-0280-25D39533D4D6}"/>
                </a:ext>
              </a:extLst>
            </p:cNvPr>
            <p:cNvSpPr/>
            <p:nvPr/>
          </p:nvSpPr>
          <p:spPr>
            <a:xfrm>
              <a:off x="182294" y="1854426"/>
              <a:ext cx="926547" cy="926547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A7DC1A-2EA0-6589-B911-164A149B244C}"/>
                </a:ext>
              </a:extLst>
            </p:cNvPr>
            <p:cNvSpPr/>
            <p:nvPr/>
          </p:nvSpPr>
          <p:spPr>
            <a:xfrm>
              <a:off x="282221" y="1954353"/>
              <a:ext cx="726695" cy="726695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6318E38-B9D4-C959-BB7E-DA5D04C37403}"/>
                </a:ext>
              </a:extLst>
            </p:cNvPr>
            <p:cNvSpPr/>
            <p:nvPr/>
          </p:nvSpPr>
          <p:spPr>
            <a:xfrm>
              <a:off x="464259" y="2137337"/>
              <a:ext cx="362617" cy="360726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05672A7-5F3A-93E3-8620-3C0727774ADA}"/>
                </a:ext>
              </a:extLst>
            </p:cNvPr>
            <p:cNvSpPr/>
            <p:nvPr/>
          </p:nvSpPr>
          <p:spPr>
            <a:xfrm>
              <a:off x="585218" y="2257350"/>
              <a:ext cx="120700" cy="1207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5140DBE-B789-A227-6991-EFB95EF3DACE}"/>
                </a:ext>
              </a:extLst>
            </p:cNvPr>
            <p:cNvGrpSpPr/>
            <p:nvPr/>
          </p:nvGrpSpPr>
          <p:grpSpPr>
            <a:xfrm rot="8720915">
              <a:off x="2465418" y="429474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71" name="Trapezoid 70">
                <a:extLst>
                  <a:ext uri="{FF2B5EF4-FFF2-40B4-BE49-F238E27FC236}">
                    <a16:creationId xmlns:a16="http://schemas.microsoft.com/office/drawing/2014/main" id="{CA976BDD-7151-2697-3980-CB2694A18C81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94">
                <a:extLst>
                  <a:ext uri="{FF2B5EF4-FFF2-40B4-BE49-F238E27FC236}">
                    <a16:creationId xmlns:a16="http://schemas.microsoft.com/office/drawing/2014/main" id="{00253D73-4C2D-C309-E05A-0CBBF28CF481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67462D0-102B-342A-D2F7-E3698BABC933}"/>
                </a:ext>
              </a:extLst>
            </p:cNvPr>
            <p:cNvGrpSpPr/>
            <p:nvPr/>
          </p:nvGrpSpPr>
          <p:grpSpPr>
            <a:xfrm>
              <a:off x="1986951" y="242749"/>
              <a:ext cx="770532" cy="770532"/>
              <a:chOff x="121429" y="411152"/>
              <a:chExt cx="607378" cy="607378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A1B6F32-2B9A-31C8-7EE9-475FB1F6C392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3AC16A1-23D2-9A08-91FB-E1AC140D22C6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22DCA0ED-2C1E-4A78-3209-F8CC0B529445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AFC0EE5-6645-D66C-4AC5-D259832C8F4C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01F226-7529-0D22-EFF1-85A5EC16AB72}"/>
              </a:ext>
            </a:extLst>
          </p:cNvPr>
          <p:cNvGrpSpPr/>
          <p:nvPr/>
        </p:nvGrpSpPr>
        <p:grpSpPr>
          <a:xfrm>
            <a:off x="9069470" y="2982614"/>
            <a:ext cx="3046078" cy="3734081"/>
            <a:chOff x="9087758" y="3138062"/>
            <a:chExt cx="3046078" cy="373408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A3125B9-5381-4792-C891-875E5859948A}"/>
                </a:ext>
              </a:extLst>
            </p:cNvPr>
            <p:cNvGrpSpPr/>
            <p:nvPr/>
          </p:nvGrpSpPr>
          <p:grpSpPr>
            <a:xfrm rot="2947662" flipH="1">
              <a:off x="9383082" y="3263151"/>
              <a:ext cx="827730" cy="577552"/>
              <a:chOff x="5405974" y="1533288"/>
              <a:chExt cx="608646" cy="424685"/>
            </a:xfrm>
          </p:grpSpPr>
          <p:sp>
            <p:nvSpPr>
              <p:cNvPr id="140" name="Trapezoid 139">
                <a:extLst>
                  <a:ext uri="{FF2B5EF4-FFF2-40B4-BE49-F238E27FC236}">
                    <a16:creationId xmlns:a16="http://schemas.microsoft.com/office/drawing/2014/main" id="{F75918BE-3DA9-A9B0-8DE4-2136E4169FFD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1762A0BB-355D-F65C-9C6C-CBBA5D3F7F44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apezoid 141">
                <a:extLst>
                  <a:ext uri="{FF2B5EF4-FFF2-40B4-BE49-F238E27FC236}">
                    <a16:creationId xmlns:a16="http://schemas.microsoft.com/office/drawing/2014/main" id="{721416BF-7148-B2CC-6F64-58608C0415D7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apezoid 142">
                <a:extLst>
                  <a:ext uri="{FF2B5EF4-FFF2-40B4-BE49-F238E27FC236}">
                    <a16:creationId xmlns:a16="http://schemas.microsoft.com/office/drawing/2014/main" id="{38861BB0-5B26-F568-A136-878CA6A05CA7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FF0EBCA9-1366-DFDF-BB69-5F25B1DEFF23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4955F947-B3A1-F939-C3E1-1A690382ABA7}"/>
                </a:ext>
              </a:extLst>
            </p:cNvPr>
            <p:cNvGrpSpPr/>
            <p:nvPr/>
          </p:nvGrpSpPr>
          <p:grpSpPr>
            <a:xfrm rot="7415005" flipH="1">
              <a:off x="9775096" y="5495950"/>
              <a:ext cx="688855" cy="2063532"/>
              <a:chOff x="391500" y="630207"/>
              <a:chExt cx="531845" cy="1593193"/>
            </a:xfrm>
          </p:grpSpPr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5EEDCCBB-2F26-01BB-5452-B1BFB6310A78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48F442E-0A70-5F98-B03D-6CD47EFDAF9B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82103C5-545E-8F3A-B1F2-FD52E7C588D1}"/>
                </a:ext>
              </a:extLst>
            </p:cNvPr>
            <p:cNvGrpSpPr/>
            <p:nvPr/>
          </p:nvGrpSpPr>
          <p:grpSpPr>
            <a:xfrm rot="13514546" flipH="1">
              <a:off x="10293888" y="3976487"/>
              <a:ext cx="729571" cy="2548346"/>
              <a:chOff x="391500" y="630207"/>
              <a:chExt cx="531845" cy="1593193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C4759DBA-10A7-0EA1-846D-D2FFACBDC6E5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94C7001A-DF96-7BB3-832B-AD4720A670CF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E595D1D-E718-12EF-347B-7FF798DEC059}"/>
                </a:ext>
              </a:extLst>
            </p:cNvPr>
            <p:cNvGrpSpPr/>
            <p:nvPr/>
          </p:nvGrpSpPr>
          <p:grpSpPr>
            <a:xfrm rot="6515991" flipH="1">
              <a:off x="9133139" y="5347988"/>
              <a:ext cx="926547" cy="926547"/>
              <a:chOff x="121429" y="411152"/>
              <a:chExt cx="607378" cy="607378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DDDCF4D5-8210-B62D-3A64-4F32B4FFA130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EA4E8EFC-5165-479C-75D4-228217F177E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84F4498B-2628-1779-1B77-BEE091B1721A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E16CEA3C-747E-8CD7-439B-9511364CEAE2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38C45AB-6A15-82E1-118C-F52C1ECE01C3}"/>
                </a:ext>
              </a:extLst>
            </p:cNvPr>
            <p:cNvGrpSpPr/>
            <p:nvPr/>
          </p:nvGrpSpPr>
          <p:grpSpPr>
            <a:xfrm rot="17832318" flipH="1">
              <a:off x="10630036" y="348355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154" name="Trapezoid 153">
                <a:extLst>
                  <a:ext uri="{FF2B5EF4-FFF2-40B4-BE49-F238E27FC236}">
                    <a16:creationId xmlns:a16="http://schemas.microsoft.com/office/drawing/2014/main" id="{9A44F0D0-2B71-DA83-7AE1-5B95FDFEC433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apezoid 94">
                <a:extLst>
                  <a:ext uri="{FF2B5EF4-FFF2-40B4-BE49-F238E27FC236}">
                    <a16:creationId xmlns:a16="http://schemas.microsoft.com/office/drawing/2014/main" id="{E0C8DC6D-B6CB-9B89-EA82-9F9EF5A65844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5D300FD-0951-A61A-30C3-28697DBBA65C}"/>
                </a:ext>
              </a:extLst>
            </p:cNvPr>
            <p:cNvGrpSpPr/>
            <p:nvPr/>
          </p:nvGrpSpPr>
          <p:grpSpPr>
            <a:xfrm rot="6515991" flipH="1">
              <a:off x="11363304" y="4328467"/>
              <a:ext cx="770532" cy="770532"/>
              <a:chOff x="121429" y="411152"/>
              <a:chExt cx="607378" cy="60737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522BCD08-E5F4-058A-C5A1-CA0B5F5CF528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4ACDF74-2E25-69E7-1C23-F254958F418E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4206756-F43D-385F-9246-7E6940219329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3231A09-657A-FB63-BA84-4860C1BF2278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38077FE-7426-65BB-31D7-993A40159DDC}"/>
              </a:ext>
            </a:extLst>
          </p:cNvPr>
          <p:cNvSpPr/>
          <p:nvPr/>
        </p:nvSpPr>
        <p:spPr>
          <a:xfrm>
            <a:off x="8831560" y="2981015"/>
            <a:ext cx="893052" cy="892469"/>
          </a:xfrm>
          <a:custGeom>
            <a:avLst/>
            <a:gdLst>
              <a:gd name="connsiteX0" fmla="*/ 446879 w 893052"/>
              <a:gd name="connsiteY0" fmla="*/ 366069 h 892469"/>
              <a:gd name="connsiteX1" fmla="*/ 367213 w 893052"/>
              <a:gd name="connsiteY1" fmla="*/ 445391 h 892469"/>
              <a:gd name="connsiteX2" fmla="*/ 446535 w 893052"/>
              <a:gd name="connsiteY2" fmla="*/ 525402 h 892469"/>
              <a:gd name="connsiteX3" fmla="*/ 526373 w 893052"/>
              <a:gd name="connsiteY3" fmla="*/ 445907 h 892469"/>
              <a:gd name="connsiteX4" fmla="*/ 446879 w 893052"/>
              <a:gd name="connsiteY4" fmla="*/ 366069 h 892469"/>
              <a:gd name="connsiteX5" fmla="*/ 447223 w 893052"/>
              <a:gd name="connsiteY5" fmla="*/ 129135 h 892469"/>
              <a:gd name="connsiteX6" fmla="*/ 763479 w 893052"/>
              <a:gd name="connsiteY6" fmla="*/ 446251 h 892469"/>
              <a:gd name="connsiteX7" fmla="*/ 446018 w 893052"/>
              <a:gd name="connsiteY7" fmla="*/ 762164 h 892469"/>
              <a:gd name="connsiteX8" fmla="*/ 130278 w 893052"/>
              <a:gd name="connsiteY8" fmla="*/ 445219 h 892469"/>
              <a:gd name="connsiteX9" fmla="*/ 447223 w 893052"/>
              <a:gd name="connsiteY9" fmla="*/ 129135 h 892469"/>
              <a:gd name="connsiteX10" fmla="*/ 446879 w 893052"/>
              <a:gd name="connsiteY10" fmla="*/ 119843 h 892469"/>
              <a:gd name="connsiteX11" fmla="*/ 120643 w 893052"/>
              <a:gd name="connsiteY11" fmla="*/ 444187 h 892469"/>
              <a:gd name="connsiteX12" fmla="*/ 446363 w 893052"/>
              <a:gd name="connsiteY12" fmla="*/ 771283 h 892469"/>
              <a:gd name="connsiteX13" fmla="*/ 772599 w 893052"/>
              <a:gd name="connsiteY13" fmla="*/ 445391 h 892469"/>
              <a:gd name="connsiteX14" fmla="*/ 446879 w 893052"/>
              <a:gd name="connsiteY14" fmla="*/ 119843 h 892469"/>
              <a:gd name="connsiteX15" fmla="*/ 500047 w 893052"/>
              <a:gd name="connsiteY15" fmla="*/ 85 h 892469"/>
              <a:gd name="connsiteX16" fmla="*/ 504692 w 893052"/>
              <a:gd name="connsiteY16" fmla="*/ 258 h 892469"/>
              <a:gd name="connsiteX17" fmla="*/ 524652 w 893052"/>
              <a:gd name="connsiteY17" fmla="*/ 21766 h 892469"/>
              <a:gd name="connsiteX18" fmla="*/ 525857 w 893052"/>
              <a:gd name="connsiteY18" fmla="*/ 61857 h 892469"/>
              <a:gd name="connsiteX19" fmla="*/ 532911 w 893052"/>
              <a:gd name="connsiteY19" fmla="*/ 73557 h 892469"/>
              <a:gd name="connsiteX20" fmla="*/ 558377 w 893052"/>
              <a:gd name="connsiteY20" fmla="*/ 80268 h 892469"/>
              <a:gd name="connsiteX21" fmla="*/ 570422 w 893052"/>
              <a:gd name="connsiteY21" fmla="*/ 73901 h 892469"/>
              <a:gd name="connsiteX22" fmla="*/ 593306 w 893052"/>
              <a:gd name="connsiteY22" fmla="*/ 37252 h 892469"/>
              <a:gd name="connsiteX23" fmla="*/ 615503 w 893052"/>
              <a:gd name="connsiteY23" fmla="*/ 29509 h 892469"/>
              <a:gd name="connsiteX24" fmla="*/ 619460 w 893052"/>
              <a:gd name="connsiteY24" fmla="*/ 30885 h 892469"/>
              <a:gd name="connsiteX25" fmla="*/ 632021 w 893052"/>
              <a:gd name="connsiteY25" fmla="*/ 55491 h 892469"/>
              <a:gd name="connsiteX26" fmla="*/ 623074 w 893052"/>
              <a:gd name="connsiteY26" fmla="*/ 94033 h 892469"/>
              <a:gd name="connsiteX27" fmla="*/ 629268 w 893052"/>
              <a:gd name="connsiteY27" fmla="*/ 110724 h 892469"/>
              <a:gd name="connsiteX28" fmla="*/ 649227 w 893052"/>
              <a:gd name="connsiteY28" fmla="*/ 121736 h 892469"/>
              <a:gd name="connsiteX29" fmla="*/ 662477 w 893052"/>
              <a:gd name="connsiteY29" fmla="*/ 118639 h 892469"/>
              <a:gd name="connsiteX30" fmla="*/ 694137 w 893052"/>
              <a:gd name="connsiteY30" fmla="*/ 89215 h 892469"/>
              <a:gd name="connsiteX31" fmla="*/ 717538 w 893052"/>
              <a:gd name="connsiteY31" fmla="*/ 87323 h 892469"/>
              <a:gd name="connsiteX32" fmla="*/ 718742 w 893052"/>
              <a:gd name="connsiteY32" fmla="*/ 88183 h 892469"/>
              <a:gd name="connsiteX33" fmla="*/ 726141 w 893052"/>
              <a:gd name="connsiteY33" fmla="*/ 117951 h 892469"/>
              <a:gd name="connsiteX34" fmla="*/ 707730 w 893052"/>
              <a:gd name="connsiteY34" fmla="*/ 152363 h 892469"/>
              <a:gd name="connsiteX35" fmla="*/ 709279 w 893052"/>
              <a:gd name="connsiteY35" fmla="*/ 168710 h 892469"/>
              <a:gd name="connsiteX36" fmla="*/ 724764 w 893052"/>
              <a:gd name="connsiteY36" fmla="*/ 184024 h 892469"/>
              <a:gd name="connsiteX37" fmla="*/ 740250 w 893052"/>
              <a:gd name="connsiteY37" fmla="*/ 185400 h 892469"/>
              <a:gd name="connsiteX38" fmla="*/ 779309 w 893052"/>
              <a:gd name="connsiteY38" fmla="*/ 164752 h 892469"/>
              <a:gd name="connsiteX39" fmla="*/ 800645 w 893052"/>
              <a:gd name="connsiteY39" fmla="*/ 169226 h 892469"/>
              <a:gd name="connsiteX40" fmla="*/ 807184 w 893052"/>
              <a:gd name="connsiteY40" fmla="*/ 178001 h 892469"/>
              <a:gd name="connsiteX41" fmla="*/ 805463 w 893052"/>
              <a:gd name="connsiteY41" fmla="*/ 197273 h 892469"/>
              <a:gd name="connsiteX42" fmla="*/ 774319 w 893052"/>
              <a:gd name="connsiteY42" fmla="*/ 230825 h 892469"/>
              <a:gd name="connsiteX43" fmla="*/ 771566 w 893052"/>
              <a:gd name="connsiteY43" fmla="*/ 244591 h 892469"/>
              <a:gd name="connsiteX44" fmla="*/ 783439 w 893052"/>
              <a:gd name="connsiteY44" fmla="*/ 265238 h 892469"/>
              <a:gd name="connsiteX45" fmla="*/ 798580 w 893052"/>
              <a:gd name="connsiteY45" fmla="*/ 270229 h 892469"/>
              <a:gd name="connsiteX46" fmla="*/ 842629 w 893052"/>
              <a:gd name="connsiteY46" fmla="*/ 260249 h 892469"/>
              <a:gd name="connsiteX47" fmla="*/ 858975 w 893052"/>
              <a:gd name="connsiteY47" fmla="*/ 267819 h 892469"/>
              <a:gd name="connsiteX48" fmla="*/ 864137 w 893052"/>
              <a:gd name="connsiteY48" fmla="*/ 279692 h 892469"/>
              <a:gd name="connsiteX49" fmla="*/ 857082 w 893052"/>
              <a:gd name="connsiteY49" fmla="*/ 298963 h 892469"/>
              <a:gd name="connsiteX50" fmla="*/ 820777 w 893052"/>
              <a:gd name="connsiteY50" fmla="*/ 321504 h 892469"/>
              <a:gd name="connsiteX51" fmla="*/ 813034 w 893052"/>
              <a:gd name="connsiteY51" fmla="*/ 338366 h 892469"/>
              <a:gd name="connsiteX52" fmla="*/ 818368 w 893052"/>
              <a:gd name="connsiteY52" fmla="*/ 357982 h 892469"/>
              <a:gd name="connsiteX53" fmla="*/ 831273 w 893052"/>
              <a:gd name="connsiteY53" fmla="*/ 367101 h 892469"/>
              <a:gd name="connsiteX54" fmla="*/ 876526 w 893052"/>
              <a:gd name="connsiteY54" fmla="*/ 368822 h 892469"/>
              <a:gd name="connsiteX55" fmla="*/ 891152 w 893052"/>
              <a:gd name="connsiteY55" fmla="*/ 380350 h 892469"/>
              <a:gd name="connsiteX56" fmla="*/ 893044 w 893052"/>
              <a:gd name="connsiteY56" fmla="*/ 394288 h 892469"/>
              <a:gd name="connsiteX57" fmla="*/ 881860 w 893052"/>
              <a:gd name="connsiteY57" fmla="*/ 410118 h 892469"/>
              <a:gd name="connsiteX58" fmla="*/ 841080 w 893052"/>
              <a:gd name="connsiteY58" fmla="*/ 422679 h 892469"/>
              <a:gd name="connsiteX59" fmla="*/ 828348 w 893052"/>
              <a:gd name="connsiteY59" fmla="*/ 438852 h 892469"/>
              <a:gd name="connsiteX60" fmla="*/ 829208 w 893052"/>
              <a:gd name="connsiteY60" fmla="*/ 460189 h 892469"/>
              <a:gd name="connsiteX61" fmla="*/ 837983 w 893052"/>
              <a:gd name="connsiteY61" fmla="*/ 469480 h 892469"/>
              <a:gd name="connsiteX62" fmla="*/ 880827 w 893052"/>
              <a:gd name="connsiteY62" fmla="*/ 482557 h 892469"/>
              <a:gd name="connsiteX63" fmla="*/ 893044 w 893052"/>
              <a:gd name="connsiteY63" fmla="*/ 499592 h 892469"/>
              <a:gd name="connsiteX64" fmla="*/ 893044 w 893052"/>
              <a:gd name="connsiteY64" fmla="*/ 502689 h 892469"/>
              <a:gd name="connsiteX65" fmla="*/ 871020 w 893052"/>
              <a:gd name="connsiteY65" fmla="*/ 524541 h 892469"/>
              <a:gd name="connsiteX66" fmla="*/ 830413 w 893052"/>
              <a:gd name="connsiteY66" fmla="*/ 525746 h 892469"/>
              <a:gd name="connsiteX67" fmla="*/ 819572 w 893052"/>
              <a:gd name="connsiteY67" fmla="*/ 532456 h 892469"/>
              <a:gd name="connsiteX68" fmla="*/ 812690 w 893052"/>
              <a:gd name="connsiteY68" fmla="*/ 557922 h 892469"/>
              <a:gd name="connsiteX69" fmla="*/ 819400 w 893052"/>
              <a:gd name="connsiteY69" fmla="*/ 570311 h 892469"/>
              <a:gd name="connsiteX70" fmla="*/ 855190 w 893052"/>
              <a:gd name="connsiteY70" fmla="*/ 592679 h 892469"/>
              <a:gd name="connsiteX71" fmla="*/ 863277 w 893052"/>
              <a:gd name="connsiteY71" fmla="*/ 615564 h 892469"/>
              <a:gd name="connsiteX72" fmla="*/ 857599 w 893052"/>
              <a:gd name="connsiteY72" fmla="*/ 627264 h 892469"/>
              <a:gd name="connsiteX73" fmla="*/ 846587 w 893052"/>
              <a:gd name="connsiteY73" fmla="*/ 632770 h 892469"/>
              <a:gd name="connsiteX74" fmla="*/ 819228 w 893052"/>
              <a:gd name="connsiteY74" fmla="*/ 626748 h 892469"/>
              <a:gd name="connsiteX75" fmla="*/ 796860 w 893052"/>
              <a:gd name="connsiteY75" fmla="*/ 621586 h 892469"/>
              <a:gd name="connsiteX76" fmla="*/ 785159 w 893052"/>
              <a:gd name="connsiteY76" fmla="*/ 625200 h 892469"/>
              <a:gd name="connsiteX77" fmla="*/ 771050 w 893052"/>
              <a:gd name="connsiteY77" fmla="*/ 650493 h 892469"/>
              <a:gd name="connsiteX78" fmla="*/ 774491 w 893052"/>
              <a:gd name="connsiteY78" fmla="*/ 661333 h 892469"/>
              <a:gd name="connsiteX79" fmla="*/ 804603 w 893052"/>
              <a:gd name="connsiteY79" fmla="*/ 693682 h 892469"/>
              <a:gd name="connsiteX80" fmla="*/ 806495 w 893052"/>
              <a:gd name="connsiteY80" fmla="*/ 715878 h 892469"/>
              <a:gd name="connsiteX81" fmla="*/ 805291 w 893052"/>
              <a:gd name="connsiteY81" fmla="*/ 717599 h 892469"/>
              <a:gd name="connsiteX82" fmla="*/ 775007 w 893052"/>
              <a:gd name="connsiteY82" fmla="*/ 725170 h 892469"/>
              <a:gd name="connsiteX83" fmla="*/ 740078 w 893052"/>
              <a:gd name="connsiteY83" fmla="*/ 706586 h 892469"/>
              <a:gd name="connsiteX84" fmla="*/ 726485 w 893052"/>
              <a:gd name="connsiteY84" fmla="*/ 707103 h 892469"/>
              <a:gd name="connsiteX85" fmla="*/ 708762 w 893052"/>
              <a:gd name="connsiteY85" fmla="*/ 724481 h 892469"/>
              <a:gd name="connsiteX86" fmla="*/ 707902 w 893052"/>
              <a:gd name="connsiteY86" fmla="*/ 739451 h 892469"/>
              <a:gd name="connsiteX87" fmla="*/ 728550 w 893052"/>
              <a:gd name="connsiteY87" fmla="*/ 778510 h 892469"/>
              <a:gd name="connsiteX88" fmla="*/ 725109 w 893052"/>
              <a:gd name="connsiteY88" fmla="*/ 798814 h 892469"/>
              <a:gd name="connsiteX89" fmla="*/ 721667 w 893052"/>
              <a:gd name="connsiteY89" fmla="*/ 801911 h 892469"/>
              <a:gd name="connsiteX90" fmla="*/ 692072 w 893052"/>
              <a:gd name="connsiteY90" fmla="*/ 800878 h 892469"/>
              <a:gd name="connsiteX91" fmla="*/ 663165 w 893052"/>
              <a:gd name="connsiteY91" fmla="*/ 773864 h 892469"/>
              <a:gd name="connsiteX92" fmla="*/ 648367 w 893052"/>
              <a:gd name="connsiteY92" fmla="*/ 770939 h 892469"/>
              <a:gd name="connsiteX93" fmla="*/ 628063 w 893052"/>
              <a:gd name="connsiteY93" fmla="*/ 782467 h 892469"/>
              <a:gd name="connsiteX94" fmla="*/ 623074 w 893052"/>
              <a:gd name="connsiteY94" fmla="*/ 797609 h 892469"/>
              <a:gd name="connsiteX95" fmla="*/ 633398 w 893052"/>
              <a:gd name="connsiteY95" fmla="*/ 842690 h 892469"/>
              <a:gd name="connsiteX96" fmla="*/ 626687 w 893052"/>
              <a:gd name="connsiteY96" fmla="*/ 857660 h 892469"/>
              <a:gd name="connsiteX97" fmla="*/ 613954 w 893052"/>
              <a:gd name="connsiteY97" fmla="*/ 863338 h 892469"/>
              <a:gd name="connsiteX98" fmla="*/ 594511 w 893052"/>
              <a:gd name="connsiteY98" fmla="*/ 856456 h 892469"/>
              <a:gd name="connsiteX99" fmla="*/ 571970 w 893052"/>
              <a:gd name="connsiteY99" fmla="*/ 820150 h 892469"/>
              <a:gd name="connsiteX100" fmla="*/ 555108 w 893052"/>
              <a:gd name="connsiteY100" fmla="*/ 812235 h 892469"/>
              <a:gd name="connsiteX101" fmla="*/ 537041 w 893052"/>
              <a:gd name="connsiteY101" fmla="*/ 817053 h 892469"/>
              <a:gd name="connsiteX102" fmla="*/ 526029 w 893052"/>
              <a:gd name="connsiteY102" fmla="*/ 832022 h 892469"/>
              <a:gd name="connsiteX103" fmla="*/ 524824 w 893052"/>
              <a:gd name="connsiteY103" fmla="*/ 872630 h 892469"/>
              <a:gd name="connsiteX104" fmla="*/ 509166 w 893052"/>
              <a:gd name="connsiteY104" fmla="*/ 891213 h 892469"/>
              <a:gd name="connsiteX105" fmla="*/ 499359 w 893052"/>
              <a:gd name="connsiteY105" fmla="*/ 892417 h 892469"/>
              <a:gd name="connsiteX106" fmla="*/ 483529 w 893052"/>
              <a:gd name="connsiteY106" fmla="*/ 881749 h 892469"/>
              <a:gd name="connsiteX107" fmla="*/ 470280 w 893052"/>
              <a:gd name="connsiteY107" fmla="*/ 838561 h 892469"/>
              <a:gd name="connsiteX108" fmla="*/ 457891 w 893052"/>
              <a:gd name="connsiteY108" fmla="*/ 827893 h 892469"/>
              <a:gd name="connsiteX109" fmla="*/ 435178 w 893052"/>
              <a:gd name="connsiteY109" fmla="*/ 828065 h 892469"/>
              <a:gd name="connsiteX110" fmla="*/ 424166 w 893052"/>
              <a:gd name="connsiteY110" fmla="*/ 837528 h 892469"/>
              <a:gd name="connsiteX111" fmla="*/ 411605 w 893052"/>
              <a:gd name="connsiteY111" fmla="*/ 878308 h 892469"/>
              <a:gd name="connsiteX112" fmla="*/ 390441 w 893052"/>
              <a:gd name="connsiteY112" fmla="*/ 891901 h 892469"/>
              <a:gd name="connsiteX113" fmla="*/ 369105 w 893052"/>
              <a:gd name="connsiteY113" fmla="*/ 867812 h 892469"/>
              <a:gd name="connsiteX114" fmla="*/ 368073 w 893052"/>
              <a:gd name="connsiteY114" fmla="*/ 830818 h 892469"/>
              <a:gd name="connsiteX115" fmla="*/ 360330 w 893052"/>
              <a:gd name="connsiteY115" fmla="*/ 818429 h 892469"/>
              <a:gd name="connsiteX116" fmla="*/ 335208 w 893052"/>
              <a:gd name="connsiteY116" fmla="*/ 812063 h 892469"/>
              <a:gd name="connsiteX117" fmla="*/ 323164 w 893052"/>
              <a:gd name="connsiteY117" fmla="*/ 818429 h 892469"/>
              <a:gd name="connsiteX118" fmla="*/ 300279 w 893052"/>
              <a:gd name="connsiteY118" fmla="*/ 855079 h 892469"/>
              <a:gd name="connsiteX119" fmla="*/ 278943 w 893052"/>
              <a:gd name="connsiteY119" fmla="*/ 862822 h 892469"/>
              <a:gd name="connsiteX120" fmla="*/ 277394 w 893052"/>
              <a:gd name="connsiteY120" fmla="*/ 862306 h 892469"/>
              <a:gd name="connsiteX121" fmla="*/ 261908 w 893052"/>
              <a:gd name="connsiteY121" fmla="*/ 835291 h 892469"/>
              <a:gd name="connsiteX122" fmla="*/ 270684 w 893052"/>
              <a:gd name="connsiteY122" fmla="*/ 797265 h 892469"/>
              <a:gd name="connsiteX123" fmla="*/ 265006 w 893052"/>
              <a:gd name="connsiteY123" fmla="*/ 781779 h 892469"/>
              <a:gd name="connsiteX124" fmla="*/ 246594 w 893052"/>
              <a:gd name="connsiteY124" fmla="*/ 771111 h 892469"/>
              <a:gd name="connsiteX125" fmla="*/ 229904 w 893052"/>
              <a:gd name="connsiteY125" fmla="*/ 774208 h 892469"/>
              <a:gd name="connsiteX126" fmla="*/ 198761 w 893052"/>
              <a:gd name="connsiteY126" fmla="*/ 803287 h 892469"/>
              <a:gd name="connsiteX127" fmla="*/ 176908 w 893052"/>
              <a:gd name="connsiteY127" fmla="*/ 805352 h 892469"/>
              <a:gd name="connsiteX128" fmla="*/ 173811 w 893052"/>
              <a:gd name="connsiteY128" fmla="*/ 803287 h 892469"/>
              <a:gd name="connsiteX129" fmla="*/ 166928 w 893052"/>
              <a:gd name="connsiteY129" fmla="*/ 774552 h 892469"/>
              <a:gd name="connsiteX130" fmla="*/ 185511 w 893052"/>
              <a:gd name="connsiteY130" fmla="*/ 739623 h 892469"/>
              <a:gd name="connsiteX131" fmla="*/ 184135 w 893052"/>
              <a:gd name="connsiteY131" fmla="*/ 723277 h 892469"/>
              <a:gd name="connsiteX132" fmla="*/ 168649 w 893052"/>
              <a:gd name="connsiteY132" fmla="*/ 707963 h 892469"/>
              <a:gd name="connsiteX133" fmla="*/ 152647 w 893052"/>
              <a:gd name="connsiteY133" fmla="*/ 706758 h 892469"/>
              <a:gd name="connsiteX134" fmla="*/ 113932 w 893052"/>
              <a:gd name="connsiteY134" fmla="*/ 727235 h 892469"/>
              <a:gd name="connsiteX135" fmla="*/ 92768 w 893052"/>
              <a:gd name="connsiteY135" fmla="*/ 723277 h 892469"/>
              <a:gd name="connsiteX136" fmla="*/ 91392 w 893052"/>
              <a:gd name="connsiteY136" fmla="*/ 721728 h 892469"/>
              <a:gd name="connsiteX137" fmla="*/ 92252 w 893052"/>
              <a:gd name="connsiteY137" fmla="*/ 690068 h 892469"/>
              <a:gd name="connsiteX138" fmla="*/ 118234 w 893052"/>
              <a:gd name="connsiteY138" fmla="*/ 662366 h 892469"/>
              <a:gd name="connsiteX139" fmla="*/ 121331 w 893052"/>
              <a:gd name="connsiteY139" fmla="*/ 647224 h 892469"/>
              <a:gd name="connsiteX140" fmla="*/ 109459 w 893052"/>
              <a:gd name="connsiteY140" fmla="*/ 626576 h 892469"/>
              <a:gd name="connsiteX141" fmla="*/ 94489 w 893052"/>
              <a:gd name="connsiteY141" fmla="*/ 622274 h 892469"/>
              <a:gd name="connsiteX142" fmla="*/ 56979 w 893052"/>
              <a:gd name="connsiteY142" fmla="*/ 630878 h 892469"/>
              <a:gd name="connsiteX143" fmla="*/ 51989 w 893052"/>
              <a:gd name="connsiteY143" fmla="*/ 632082 h 892469"/>
              <a:gd name="connsiteX144" fmla="*/ 33406 w 893052"/>
              <a:gd name="connsiteY144" fmla="*/ 622963 h 892469"/>
              <a:gd name="connsiteX145" fmla="*/ 29104 w 893052"/>
              <a:gd name="connsiteY145" fmla="*/ 612983 h 892469"/>
              <a:gd name="connsiteX146" fmla="*/ 35987 w 893052"/>
              <a:gd name="connsiteY146" fmla="*/ 593539 h 892469"/>
              <a:gd name="connsiteX147" fmla="*/ 71260 w 893052"/>
              <a:gd name="connsiteY147" fmla="*/ 571515 h 892469"/>
              <a:gd name="connsiteX148" fmla="*/ 79691 w 893052"/>
              <a:gd name="connsiteY148" fmla="*/ 551728 h 892469"/>
              <a:gd name="connsiteX149" fmla="*/ 74357 w 893052"/>
              <a:gd name="connsiteY149" fmla="*/ 533833 h 892469"/>
              <a:gd name="connsiteX150" fmla="*/ 61452 w 893052"/>
              <a:gd name="connsiteY150" fmla="*/ 525229 h 892469"/>
              <a:gd name="connsiteX151" fmla="*/ 19813 w 893052"/>
              <a:gd name="connsiteY151" fmla="*/ 524025 h 892469"/>
              <a:gd name="connsiteX152" fmla="*/ 1230 w 893052"/>
              <a:gd name="connsiteY152" fmla="*/ 508367 h 892469"/>
              <a:gd name="connsiteX153" fmla="*/ 541 w 893052"/>
              <a:gd name="connsiteY153" fmla="*/ 504754 h 892469"/>
              <a:gd name="connsiteX154" fmla="*/ 16199 w 893052"/>
              <a:gd name="connsiteY154" fmla="*/ 481009 h 892469"/>
              <a:gd name="connsiteX155" fmla="*/ 53537 w 893052"/>
              <a:gd name="connsiteY155" fmla="*/ 469652 h 892469"/>
              <a:gd name="connsiteX156" fmla="*/ 64722 w 893052"/>
              <a:gd name="connsiteY156" fmla="*/ 457091 h 892469"/>
              <a:gd name="connsiteX157" fmla="*/ 64205 w 893052"/>
              <a:gd name="connsiteY157" fmla="*/ 433174 h 892469"/>
              <a:gd name="connsiteX158" fmla="*/ 55430 w 893052"/>
              <a:gd name="connsiteY158" fmla="*/ 423367 h 892469"/>
              <a:gd name="connsiteX159" fmla="*/ 15683 w 893052"/>
              <a:gd name="connsiteY159" fmla="*/ 411150 h 892469"/>
              <a:gd name="connsiteX160" fmla="*/ 541 w 893052"/>
              <a:gd name="connsiteY160" fmla="*/ 389126 h 892469"/>
              <a:gd name="connsiteX161" fmla="*/ 2090 w 893052"/>
              <a:gd name="connsiteY161" fmla="*/ 380006 h 892469"/>
              <a:gd name="connsiteX162" fmla="*/ 16371 w 893052"/>
              <a:gd name="connsiteY162" fmla="*/ 368650 h 892469"/>
              <a:gd name="connsiteX163" fmla="*/ 54914 w 893052"/>
              <a:gd name="connsiteY163" fmla="*/ 367445 h 892469"/>
              <a:gd name="connsiteX164" fmla="*/ 60592 w 893052"/>
              <a:gd name="connsiteY164" fmla="*/ 367273 h 892469"/>
              <a:gd name="connsiteX165" fmla="*/ 75906 w 893052"/>
              <a:gd name="connsiteY165" fmla="*/ 355229 h 892469"/>
              <a:gd name="connsiteX166" fmla="*/ 80379 w 893052"/>
              <a:gd name="connsiteY166" fmla="*/ 338194 h 892469"/>
              <a:gd name="connsiteX167" fmla="*/ 73153 w 893052"/>
              <a:gd name="connsiteY167" fmla="*/ 322020 h 892469"/>
              <a:gd name="connsiteX168" fmla="*/ 37879 w 893052"/>
              <a:gd name="connsiteY168" fmla="*/ 299996 h 892469"/>
              <a:gd name="connsiteX169" fmla="*/ 29964 w 893052"/>
              <a:gd name="connsiteY169" fmla="*/ 277455 h 892469"/>
              <a:gd name="connsiteX170" fmla="*/ 34954 w 893052"/>
              <a:gd name="connsiteY170" fmla="*/ 266615 h 892469"/>
              <a:gd name="connsiteX171" fmla="*/ 50440 w 893052"/>
              <a:gd name="connsiteY171" fmla="*/ 260077 h 892469"/>
              <a:gd name="connsiteX172" fmla="*/ 94489 w 893052"/>
              <a:gd name="connsiteY172" fmla="*/ 270229 h 892469"/>
              <a:gd name="connsiteX173" fmla="*/ 110491 w 893052"/>
              <a:gd name="connsiteY173" fmla="*/ 264894 h 892469"/>
              <a:gd name="connsiteX174" fmla="*/ 121331 w 893052"/>
              <a:gd name="connsiteY174" fmla="*/ 245967 h 892469"/>
              <a:gd name="connsiteX175" fmla="*/ 118234 w 893052"/>
              <a:gd name="connsiteY175" fmla="*/ 229793 h 892469"/>
              <a:gd name="connsiteX176" fmla="*/ 88983 w 893052"/>
              <a:gd name="connsiteY176" fmla="*/ 198649 h 892469"/>
              <a:gd name="connsiteX177" fmla="*/ 87262 w 893052"/>
              <a:gd name="connsiteY177" fmla="*/ 176453 h 892469"/>
              <a:gd name="connsiteX178" fmla="*/ 90187 w 893052"/>
              <a:gd name="connsiteY178" fmla="*/ 172151 h 892469"/>
              <a:gd name="connsiteX179" fmla="*/ 116685 w 893052"/>
              <a:gd name="connsiteY179" fmla="*/ 166301 h 892469"/>
              <a:gd name="connsiteX180" fmla="*/ 152475 w 893052"/>
              <a:gd name="connsiteY180" fmla="*/ 185400 h 892469"/>
              <a:gd name="connsiteX181" fmla="*/ 169337 w 893052"/>
              <a:gd name="connsiteY181" fmla="*/ 183852 h 892469"/>
              <a:gd name="connsiteX182" fmla="*/ 183791 w 893052"/>
              <a:gd name="connsiteY182" fmla="*/ 169570 h 892469"/>
              <a:gd name="connsiteX183" fmla="*/ 185684 w 893052"/>
              <a:gd name="connsiteY183" fmla="*/ 152363 h 892469"/>
              <a:gd name="connsiteX184" fmla="*/ 164864 w 893052"/>
              <a:gd name="connsiteY184" fmla="*/ 113305 h 892469"/>
              <a:gd name="connsiteX185" fmla="*/ 168477 w 893052"/>
              <a:gd name="connsiteY185" fmla="*/ 93517 h 892469"/>
              <a:gd name="connsiteX186" fmla="*/ 179317 w 893052"/>
              <a:gd name="connsiteY186" fmla="*/ 85430 h 892469"/>
              <a:gd name="connsiteX187" fmla="*/ 196868 w 893052"/>
              <a:gd name="connsiteY187" fmla="*/ 87323 h 892469"/>
              <a:gd name="connsiteX188" fmla="*/ 226635 w 893052"/>
              <a:gd name="connsiteY188" fmla="*/ 115025 h 892469"/>
              <a:gd name="connsiteX189" fmla="*/ 251757 w 893052"/>
              <a:gd name="connsiteY189" fmla="*/ 118639 h 892469"/>
              <a:gd name="connsiteX190" fmla="*/ 265866 w 893052"/>
              <a:gd name="connsiteY190" fmla="*/ 109863 h 892469"/>
              <a:gd name="connsiteX191" fmla="*/ 270684 w 893052"/>
              <a:gd name="connsiteY191" fmla="*/ 95066 h 892469"/>
              <a:gd name="connsiteX192" fmla="*/ 260704 w 893052"/>
              <a:gd name="connsiteY192" fmla="*/ 52049 h 892469"/>
              <a:gd name="connsiteX193" fmla="*/ 269135 w 893052"/>
              <a:gd name="connsiteY193" fmla="*/ 33638 h 892469"/>
              <a:gd name="connsiteX194" fmla="*/ 280664 w 893052"/>
              <a:gd name="connsiteY194" fmla="*/ 28820 h 892469"/>
              <a:gd name="connsiteX195" fmla="*/ 298903 w 893052"/>
              <a:gd name="connsiteY195" fmla="*/ 35359 h 892469"/>
              <a:gd name="connsiteX196" fmla="*/ 321959 w 893052"/>
              <a:gd name="connsiteY196" fmla="*/ 72525 h 892469"/>
              <a:gd name="connsiteX197" fmla="*/ 337961 w 893052"/>
              <a:gd name="connsiteY197" fmla="*/ 80268 h 892469"/>
              <a:gd name="connsiteX198" fmla="*/ 359470 w 893052"/>
              <a:gd name="connsiteY198" fmla="*/ 74246 h 892469"/>
              <a:gd name="connsiteX199" fmla="*/ 367385 w 893052"/>
              <a:gd name="connsiteY199" fmla="*/ 62717 h 892469"/>
              <a:gd name="connsiteX200" fmla="*/ 369105 w 893052"/>
              <a:gd name="connsiteY200" fmla="*/ 17980 h 892469"/>
              <a:gd name="connsiteX201" fmla="*/ 381838 w 893052"/>
              <a:gd name="connsiteY201" fmla="*/ 1634 h 892469"/>
              <a:gd name="connsiteX202" fmla="*/ 386484 w 893052"/>
              <a:gd name="connsiteY202" fmla="*/ 602 h 892469"/>
              <a:gd name="connsiteX203" fmla="*/ 412122 w 893052"/>
              <a:gd name="connsiteY203" fmla="*/ 16260 h 892469"/>
              <a:gd name="connsiteX204" fmla="*/ 423478 w 893052"/>
              <a:gd name="connsiteY204" fmla="*/ 54114 h 892469"/>
              <a:gd name="connsiteX205" fmla="*/ 434662 w 893052"/>
              <a:gd name="connsiteY205" fmla="*/ 64266 h 892469"/>
              <a:gd name="connsiteX206" fmla="*/ 459095 w 893052"/>
              <a:gd name="connsiteY206" fmla="*/ 64266 h 892469"/>
              <a:gd name="connsiteX207" fmla="*/ 469935 w 893052"/>
              <a:gd name="connsiteY207" fmla="*/ 54458 h 892469"/>
              <a:gd name="connsiteX208" fmla="*/ 482669 w 893052"/>
              <a:gd name="connsiteY208" fmla="*/ 12646 h 892469"/>
              <a:gd name="connsiteX209" fmla="*/ 500047 w 893052"/>
              <a:gd name="connsiteY209" fmla="*/ 85 h 89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893052" h="892469">
                <a:moveTo>
                  <a:pt x="446879" y="366069"/>
                </a:moveTo>
                <a:cubicBezTo>
                  <a:pt x="399045" y="366069"/>
                  <a:pt x="367040" y="405300"/>
                  <a:pt x="367213" y="445391"/>
                </a:cubicBezTo>
                <a:cubicBezTo>
                  <a:pt x="367385" y="489784"/>
                  <a:pt x="402314" y="525402"/>
                  <a:pt x="446535" y="525402"/>
                </a:cubicBezTo>
                <a:cubicBezTo>
                  <a:pt x="490755" y="525402"/>
                  <a:pt x="526201" y="490300"/>
                  <a:pt x="526373" y="445907"/>
                </a:cubicBezTo>
                <a:cubicBezTo>
                  <a:pt x="526545" y="401686"/>
                  <a:pt x="491788" y="366069"/>
                  <a:pt x="446879" y="366069"/>
                </a:cubicBezTo>
                <a:close/>
                <a:moveTo>
                  <a:pt x="447223" y="129135"/>
                </a:moveTo>
                <a:cubicBezTo>
                  <a:pt x="621181" y="129479"/>
                  <a:pt x="763823" y="271777"/>
                  <a:pt x="763479" y="446251"/>
                </a:cubicBezTo>
                <a:cubicBezTo>
                  <a:pt x="763135" y="618833"/>
                  <a:pt x="623074" y="762508"/>
                  <a:pt x="446018" y="762164"/>
                </a:cubicBezTo>
                <a:cubicBezTo>
                  <a:pt x="267587" y="761648"/>
                  <a:pt x="128902" y="616080"/>
                  <a:pt x="130278" y="445219"/>
                </a:cubicBezTo>
                <a:cubicBezTo>
                  <a:pt x="129246" y="271949"/>
                  <a:pt x="272404" y="128791"/>
                  <a:pt x="447223" y="129135"/>
                </a:cubicBezTo>
                <a:close/>
                <a:moveTo>
                  <a:pt x="446879" y="119843"/>
                </a:moveTo>
                <a:cubicBezTo>
                  <a:pt x="265522" y="119671"/>
                  <a:pt x="121331" y="265066"/>
                  <a:pt x="120643" y="444187"/>
                </a:cubicBezTo>
                <a:cubicBezTo>
                  <a:pt x="119954" y="627609"/>
                  <a:pt x="268791" y="771799"/>
                  <a:pt x="446363" y="771283"/>
                </a:cubicBezTo>
                <a:cubicBezTo>
                  <a:pt x="623418" y="771972"/>
                  <a:pt x="772770" y="629501"/>
                  <a:pt x="772599" y="445391"/>
                </a:cubicBezTo>
                <a:cubicBezTo>
                  <a:pt x="772427" y="264378"/>
                  <a:pt x="627203" y="120015"/>
                  <a:pt x="446879" y="119843"/>
                </a:cubicBezTo>
                <a:close/>
                <a:moveTo>
                  <a:pt x="500047" y="85"/>
                </a:moveTo>
                <a:cubicBezTo>
                  <a:pt x="501595" y="85"/>
                  <a:pt x="503144" y="85"/>
                  <a:pt x="504692" y="258"/>
                </a:cubicBezTo>
                <a:cubicBezTo>
                  <a:pt x="520006" y="1806"/>
                  <a:pt x="524308" y="6452"/>
                  <a:pt x="524652" y="21766"/>
                </a:cubicBezTo>
                <a:cubicBezTo>
                  <a:pt x="524996" y="35187"/>
                  <a:pt x="525513" y="48436"/>
                  <a:pt x="525857" y="61857"/>
                </a:cubicBezTo>
                <a:cubicBezTo>
                  <a:pt x="526029" y="67191"/>
                  <a:pt x="527921" y="71321"/>
                  <a:pt x="532911" y="73557"/>
                </a:cubicBezTo>
                <a:cubicBezTo>
                  <a:pt x="540999" y="77171"/>
                  <a:pt x="549429" y="79580"/>
                  <a:pt x="558377" y="80268"/>
                </a:cubicBezTo>
                <a:cubicBezTo>
                  <a:pt x="563883" y="80612"/>
                  <a:pt x="567669" y="78375"/>
                  <a:pt x="570422" y="73901"/>
                </a:cubicBezTo>
                <a:cubicBezTo>
                  <a:pt x="577993" y="61685"/>
                  <a:pt x="585735" y="49468"/>
                  <a:pt x="593306" y="37252"/>
                </a:cubicBezTo>
                <a:cubicBezTo>
                  <a:pt x="599845" y="26928"/>
                  <a:pt x="603803" y="25551"/>
                  <a:pt x="615503" y="29509"/>
                </a:cubicBezTo>
                <a:cubicBezTo>
                  <a:pt x="616879" y="30025"/>
                  <a:pt x="618084" y="30369"/>
                  <a:pt x="619460" y="30885"/>
                </a:cubicBezTo>
                <a:cubicBezTo>
                  <a:pt x="633053" y="36735"/>
                  <a:pt x="635290" y="41037"/>
                  <a:pt x="632021" y="55491"/>
                </a:cubicBezTo>
                <a:cubicBezTo>
                  <a:pt x="629096" y="68395"/>
                  <a:pt x="626171" y="81128"/>
                  <a:pt x="623074" y="94033"/>
                </a:cubicBezTo>
                <a:cubicBezTo>
                  <a:pt x="621353" y="101088"/>
                  <a:pt x="623074" y="106594"/>
                  <a:pt x="629268" y="110724"/>
                </a:cubicBezTo>
                <a:cubicBezTo>
                  <a:pt x="635635" y="115025"/>
                  <a:pt x="642001" y="118983"/>
                  <a:pt x="649227" y="121736"/>
                </a:cubicBezTo>
                <a:cubicBezTo>
                  <a:pt x="654390" y="123629"/>
                  <a:pt x="658519" y="122424"/>
                  <a:pt x="662477" y="118639"/>
                </a:cubicBezTo>
                <a:cubicBezTo>
                  <a:pt x="672972" y="108659"/>
                  <a:pt x="683469" y="99023"/>
                  <a:pt x="694137" y="89215"/>
                </a:cubicBezTo>
                <a:cubicBezTo>
                  <a:pt x="702912" y="80956"/>
                  <a:pt x="707730" y="80612"/>
                  <a:pt x="717538" y="87323"/>
                </a:cubicBezTo>
                <a:cubicBezTo>
                  <a:pt x="718054" y="87667"/>
                  <a:pt x="718398" y="87839"/>
                  <a:pt x="718742" y="88183"/>
                </a:cubicBezTo>
                <a:cubicBezTo>
                  <a:pt x="735433" y="100228"/>
                  <a:pt x="733024" y="105390"/>
                  <a:pt x="726141" y="117951"/>
                </a:cubicBezTo>
                <a:cubicBezTo>
                  <a:pt x="719947" y="129307"/>
                  <a:pt x="714096" y="141007"/>
                  <a:pt x="707730" y="152363"/>
                </a:cubicBezTo>
                <a:cubicBezTo>
                  <a:pt x="704461" y="158386"/>
                  <a:pt x="705149" y="163548"/>
                  <a:pt x="709279" y="168710"/>
                </a:cubicBezTo>
                <a:cubicBezTo>
                  <a:pt x="713924" y="174388"/>
                  <a:pt x="719086" y="179550"/>
                  <a:pt x="724764" y="184024"/>
                </a:cubicBezTo>
                <a:cubicBezTo>
                  <a:pt x="729582" y="187809"/>
                  <a:pt x="734572" y="188325"/>
                  <a:pt x="740250" y="185400"/>
                </a:cubicBezTo>
                <a:cubicBezTo>
                  <a:pt x="753155" y="178346"/>
                  <a:pt x="766232" y="171463"/>
                  <a:pt x="779309" y="164752"/>
                </a:cubicBezTo>
                <a:cubicBezTo>
                  <a:pt x="788600" y="159934"/>
                  <a:pt x="793935" y="160967"/>
                  <a:pt x="800645" y="169226"/>
                </a:cubicBezTo>
                <a:cubicBezTo>
                  <a:pt x="803054" y="171979"/>
                  <a:pt x="805291" y="174904"/>
                  <a:pt x="807184" y="178001"/>
                </a:cubicBezTo>
                <a:cubicBezTo>
                  <a:pt x="812001" y="185572"/>
                  <a:pt x="811485" y="190562"/>
                  <a:pt x="805463" y="197273"/>
                </a:cubicBezTo>
                <a:cubicBezTo>
                  <a:pt x="795139" y="208457"/>
                  <a:pt x="784815" y="219813"/>
                  <a:pt x="774319" y="230825"/>
                </a:cubicBezTo>
                <a:cubicBezTo>
                  <a:pt x="770362" y="234955"/>
                  <a:pt x="769501" y="239429"/>
                  <a:pt x="771566" y="244591"/>
                </a:cubicBezTo>
                <a:cubicBezTo>
                  <a:pt x="774663" y="251989"/>
                  <a:pt x="778449" y="258872"/>
                  <a:pt x="783439" y="265238"/>
                </a:cubicBezTo>
                <a:cubicBezTo>
                  <a:pt x="787396" y="270401"/>
                  <a:pt x="792214" y="271777"/>
                  <a:pt x="798580" y="270229"/>
                </a:cubicBezTo>
                <a:cubicBezTo>
                  <a:pt x="813206" y="266615"/>
                  <a:pt x="828003" y="263346"/>
                  <a:pt x="842629" y="260249"/>
                </a:cubicBezTo>
                <a:cubicBezTo>
                  <a:pt x="850372" y="258528"/>
                  <a:pt x="855018" y="260765"/>
                  <a:pt x="858975" y="267819"/>
                </a:cubicBezTo>
                <a:cubicBezTo>
                  <a:pt x="861040" y="271605"/>
                  <a:pt x="862761" y="275562"/>
                  <a:pt x="864137" y="279692"/>
                </a:cubicBezTo>
                <a:cubicBezTo>
                  <a:pt x="867062" y="289156"/>
                  <a:pt x="865514" y="293629"/>
                  <a:pt x="857082" y="298963"/>
                </a:cubicBezTo>
                <a:cubicBezTo>
                  <a:pt x="845038" y="306534"/>
                  <a:pt x="833165" y="314449"/>
                  <a:pt x="820777" y="321504"/>
                </a:cubicBezTo>
                <a:cubicBezTo>
                  <a:pt x="813722" y="325633"/>
                  <a:pt x="811829" y="331140"/>
                  <a:pt x="813034" y="338366"/>
                </a:cubicBezTo>
                <a:cubicBezTo>
                  <a:pt x="814066" y="345077"/>
                  <a:pt x="815959" y="351615"/>
                  <a:pt x="818368" y="357982"/>
                </a:cubicBezTo>
                <a:cubicBezTo>
                  <a:pt x="820605" y="363832"/>
                  <a:pt x="824562" y="366929"/>
                  <a:pt x="831273" y="367101"/>
                </a:cubicBezTo>
                <a:cubicBezTo>
                  <a:pt x="846415" y="367273"/>
                  <a:pt x="861384" y="368306"/>
                  <a:pt x="876526" y="368822"/>
                </a:cubicBezTo>
                <a:cubicBezTo>
                  <a:pt x="884785" y="369166"/>
                  <a:pt x="888915" y="372435"/>
                  <a:pt x="891152" y="380350"/>
                </a:cubicBezTo>
                <a:cubicBezTo>
                  <a:pt x="892528" y="384824"/>
                  <a:pt x="893044" y="389470"/>
                  <a:pt x="893044" y="394288"/>
                </a:cubicBezTo>
                <a:cubicBezTo>
                  <a:pt x="893044" y="403579"/>
                  <a:pt x="890463" y="407365"/>
                  <a:pt x="881860" y="410118"/>
                </a:cubicBezTo>
                <a:cubicBezTo>
                  <a:pt x="868267" y="414419"/>
                  <a:pt x="854673" y="418549"/>
                  <a:pt x="841080" y="422679"/>
                </a:cubicBezTo>
                <a:cubicBezTo>
                  <a:pt x="831273" y="425603"/>
                  <a:pt x="828692" y="428701"/>
                  <a:pt x="828348" y="438852"/>
                </a:cubicBezTo>
                <a:cubicBezTo>
                  <a:pt x="828175" y="445907"/>
                  <a:pt x="827659" y="453134"/>
                  <a:pt x="829208" y="460189"/>
                </a:cubicBezTo>
                <a:cubicBezTo>
                  <a:pt x="830240" y="465007"/>
                  <a:pt x="833165" y="467932"/>
                  <a:pt x="837983" y="469480"/>
                </a:cubicBezTo>
                <a:cubicBezTo>
                  <a:pt x="852265" y="473782"/>
                  <a:pt x="866546" y="478083"/>
                  <a:pt x="880827" y="482557"/>
                </a:cubicBezTo>
                <a:cubicBezTo>
                  <a:pt x="890807" y="485654"/>
                  <a:pt x="893216" y="489096"/>
                  <a:pt x="893044" y="499592"/>
                </a:cubicBezTo>
                <a:cubicBezTo>
                  <a:pt x="893044" y="500624"/>
                  <a:pt x="893044" y="501656"/>
                  <a:pt x="893044" y="502689"/>
                </a:cubicBezTo>
                <a:cubicBezTo>
                  <a:pt x="892356" y="518863"/>
                  <a:pt x="887194" y="524025"/>
                  <a:pt x="871020" y="524541"/>
                </a:cubicBezTo>
                <a:cubicBezTo>
                  <a:pt x="857427" y="524885"/>
                  <a:pt x="844006" y="525574"/>
                  <a:pt x="830413" y="525746"/>
                </a:cubicBezTo>
                <a:cubicBezTo>
                  <a:pt x="825250" y="525918"/>
                  <a:pt x="821637" y="528155"/>
                  <a:pt x="819572" y="532456"/>
                </a:cubicBezTo>
                <a:cubicBezTo>
                  <a:pt x="815787" y="540543"/>
                  <a:pt x="813378" y="548975"/>
                  <a:pt x="812690" y="557922"/>
                </a:cubicBezTo>
                <a:cubicBezTo>
                  <a:pt x="812173" y="563600"/>
                  <a:pt x="814582" y="567386"/>
                  <a:pt x="819400" y="570311"/>
                </a:cubicBezTo>
                <a:cubicBezTo>
                  <a:pt x="831445" y="577709"/>
                  <a:pt x="843317" y="585108"/>
                  <a:pt x="855190" y="592679"/>
                </a:cubicBezTo>
                <a:cubicBezTo>
                  <a:pt x="866030" y="599390"/>
                  <a:pt x="867407" y="603519"/>
                  <a:pt x="863277" y="615564"/>
                </a:cubicBezTo>
                <a:cubicBezTo>
                  <a:pt x="861901" y="619694"/>
                  <a:pt x="860008" y="623651"/>
                  <a:pt x="857599" y="627264"/>
                </a:cubicBezTo>
                <a:cubicBezTo>
                  <a:pt x="855362" y="630533"/>
                  <a:pt x="851749" y="632770"/>
                  <a:pt x="846587" y="632770"/>
                </a:cubicBezTo>
                <a:cubicBezTo>
                  <a:pt x="837467" y="630706"/>
                  <a:pt x="828348" y="628641"/>
                  <a:pt x="819228" y="626748"/>
                </a:cubicBezTo>
                <a:cubicBezTo>
                  <a:pt x="811829" y="625027"/>
                  <a:pt x="804258" y="623479"/>
                  <a:pt x="796860" y="621586"/>
                </a:cubicBezTo>
                <a:cubicBezTo>
                  <a:pt x="792042" y="620381"/>
                  <a:pt x="788256" y="621758"/>
                  <a:pt x="785159" y="625200"/>
                </a:cubicBezTo>
                <a:cubicBezTo>
                  <a:pt x="778793" y="632598"/>
                  <a:pt x="773803" y="641030"/>
                  <a:pt x="771050" y="650493"/>
                </a:cubicBezTo>
                <a:cubicBezTo>
                  <a:pt x="769673" y="654967"/>
                  <a:pt x="771738" y="658236"/>
                  <a:pt x="774491" y="661333"/>
                </a:cubicBezTo>
                <a:cubicBezTo>
                  <a:pt x="784471" y="672173"/>
                  <a:pt x="794623" y="683013"/>
                  <a:pt x="804603" y="693682"/>
                </a:cubicBezTo>
                <a:cubicBezTo>
                  <a:pt x="812173" y="701769"/>
                  <a:pt x="812518" y="706586"/>
                  <a:pt x="806495" y="715878"/>
                </a:cubicBezTo>
                <a:cubicBezTo>
                  <a:pt x="806151" y="716394"/>
                  <a:pt x="805807" y="717083"/>
                  <a:pt x="805291" y="717599"/>
                </a:cubicBezTo>
                <a:cubicBezTo>
                  <a:pt x="793935" y="732913"/>
                  <a:pt x="788945" y="733085"/>
                  <a:pt x="775007" y="725170"/>
                </a:cubicBezTo>
                <a:cubicBezTo>
                  <a:pt x="763651" y="718631"/>
                  <a:pt x="751606" y="712781"/>
                  <a:pt x="740078" y="706586"/>
                </a:cubicBezTo>
                <a:cubicBezTo>
                  <a:pt x="735260" y="704006"/>
                  <a:pt x="730787" y="704006"/>
                  <a:pt x="726485" y="707103"/>
                </a:cubicBezTo>
                <a:cubicBezTo>
                  <a:pt x="719602" y="711921"/>
                  <a:pt x="713752" y="717771"/>
                  <a:pt x="708762" y="724481"/>
                </a:cubicBezTo>
                <a:cubicBezTo>
                  <a:pt x="705149" y="729299"/>
                  <a:pt x="704977" y="734117"/>
                  <a:pt x="707902" y="739451"/>
                </a:cubicBezTo>
                <a:cubicBezTo>
                  <a:pt x="714957" y="752356"/>
                  <a:pt x="721839" y="765433"/>
                  <a:pt x="728550" y="778510"/>
                </a:cubicBezTo>
                <a:cubicBezTo>
                  <a:pt x="733196" y="787629"/>
                  <a:pt x="732507" y="791759"/>
                  <a:pt x="725109" y="798814"/>
                </a:cubicBezTo>
                <a:cubicBezTo>
                  <a:pt x="723904" y="799846"/>
                  <a:pt x="722872" y="801051"/>
                  <a:pt x="721667" y="801911"/>
                </a:cubicBezTo>
                <a:cubicBezTo>
                  <a:pt x="710655" y="809998"/>
                  <a:pt x="704977" y="813955"/>
                  <a:pt x="692072" y="800878"/>
                </a:cubicBezTo>
                <a:cubicBezTo>
                  <a:pt x="682780" y="791415"/>
                  <a:pt x="672801" y="782984"/>
                  <a:pt x="663165" y="773864"/>
                </a:cubicBezTo>
                <a:cubicBezTo>
                  <a:pt x="658691" y="769562"/>
                  <a:pt x="653873" y="768702"/>
                  <a:pt x="648367" y="770939"/>
                </a:cubicBezTo>
                <a:cubicBezTo>
                  <a:pt x="641141" y="773864"/>
                  <a:pt x="634258" y="777650"/>
                  <a:pt x="628063" y="782467"/>
                </a:cubicBezTo>
                <a:cubicBezTo>
                  <a:pt x="622902" y="786425"/>
                  <a:pt x="621525" y="791415"/>
                  <a:pt x="623074" y="797609"/>
                </a:cubicBezTo>
                <a:cubicBezTo>
                  <a:pt x="626687" y="812579"/>
                  <a:pt x="630128" y="827721"/>
                  <a:pt x="633398" y="842690"/>
                </a:cubicBezTo>
                <a:cubicBezTo>
                  <a:pt x="634774" y="849229"/>
                  <a:pt x="632537" y="854219"/>
                  <a:pt x="626687" y="857660"/>
                </a:cubicBezTo>
                <a:cubicBezTo>
                  <a:pt x="622729" y="860069"/>
                  <a:pt x="618428" y="861962"/>
                  <a:pt x="613954" y="863338"/>
                </a:cubicBezTo>
                <a:cubicBezTo>
                  <a:pt x="604835" y="866263"/>
                  <a:pt x="599673" y="864542"/>
                  <a:pt x="594511" y="856456"/>
                </a:cubicBezTo>
                <a:cubicBezTo>
                  <a:pt x="586940" y="844411"/>
                  <a:pt x="579197" y="832539"/>
                  <a:pt x="571970" y="820150"/>
                </a:cubicBezTo>
                <a:cubicBezTo>
                  <a:pt x="568013" y="813439"/>
                  <a:pt x="562851" y="810858"/>
                  <a:pt x="555108" y="812235"/>
                </a:cubicBezTo>
                <a:cubicBezTo>
                  <a:pt x="548914" y="813439"/>
                  <a:pt x="542891" y="814988"/>
                  <a:pt x="537041" y="817053"/>
                </a:cubicBezTo>
                <a:cubicBezTo>
                  <a:pt x="528954" y="819978"/>
                  <a:pt x="526373" y="823419"/>
                  <a:pt x="526029" y="832022"/>
                </a:cubicBezTo>
                <a:cubicBezTo>
                  <a:pt x="525513" y="845615"/>
                  <a:pt x="525169" y="859036"/>
                  <a:pt x="524824" y="872630"/>
                </a:cubicBezTo>
                <a:cubicBezTo>
                  <a:pt x="524480" y="885018"/>
                  <a:pt x="521383" y="888976"/>
                  <a:pt x="509166" y="891213"/>
                </a:cubicBezTo>
                <a:cubicBezTo>
                  <a:pt x="505897" y="891901"/>
                  <a:pt x="502628" y="892245"/>
                  <a:pt x="499359" y="892417"/>
                </a:cubicBezTo>
                <a:cubicBezTo>
                  <a:pt x="491272" y="892934"/>
                  <a:pt x="486110" y="889664"/>
                  <a:pt x="483529" y="881749"/>
                </a:cubicBezTo>
                <a:cubicBezTo>
                  <a:pt x="478883" y="867296"/>
                  <a:pt x="474409" y="853014"/>
                  <a:pt x="470280" y="838561"/>
                </a:cubicBezTo>
                <a:cubicBezTo>
                  <a:pt x="468387" y="832022"/>
                  <a:pt x="464429" y="828925"/>
                  <a:pt x="457891" y="827893"/>
                </a:cubicBezTo>
                <a:cubicBezTo>
                  <a:pt x="450320" y="826860"/>
                  <a:pt x="442749" y="826860"/>
                  <a:pt x="435178" y="828065"/>
                </a:cubicBezTo>
                <a:cubicBezTo>
                  <a:pt x="429500" y="828925"/>
                  <a:pt x="425887" y="831850"/>
                  <a:pt x="424166" y="837528"/>
                </a:cubicBezTo>
                <a:cubicBezTo>
                  <a:pt x="420209" y="851121"/>
                  <a:pt x="415907" y="864715"/>
                  <a:pt x="411605" y="878308"/>
                </a:cubicBezTo>
                <a:cubicBezTo>
                  <a:pt x="407820" y="890524"/>
                  <a:pt x="403002" y="893622"/>
                  <a:pt x="390441" y="891901"/>
                </a:cubicBezTo>
                <a:cubicBezTo>
                  <a:pt x="371514" y="889320"/>
                  <a:pt x="369277" y="886739"/>
                  <a:pt x="369105" y="867812"/>
                </a:cubicBezTo>
                <a:cubicBezTo>
                  <a:pt x="368933" y="855423"/>
                  <a:pt x="368417" y="843206"/>
                  <a:pt x="368073" y="830818"/>
                </a:cubicBezTo>
                <a:cubicBezTo>
                  <a:pt x="367901" y="825140"/>
                  <a:pt x="365664" y="820666"/>
                  <a:pt x="360330" y="818429"/>
                </a:cubicBezTo>
                <a:cubicBezTo>
                  <a:pt x="352243" y="814988"/>
                  <a:pt x="343984" y="812579"/>
                  <a:pt x="335208" y="812063"/>
                </a:cubicBezTo>
                <a:cubicBezTo>
                  <a:pt x="329874" y="811718"/>
                  <a:pt x="326089" y="813783"/>
                  <a:pt x="323164" y="818429"/>
                </a:cubicBezTo>
                <a:cubicBezTo>
                  <a:pt x="315765" y="830818"/>
                  <a:pt x="307850" y="842862"/>
                  <a:pt x="300279" y="855079"/>
                </a:cubicBezTo>
                <a:cubicBezTo>
                  <a:pt x="294257" y="864715"/>
                  <a:pt x="289611" y="866435"/>
                  <a:pt x="278943" y="862822"/>
                </a:cubicBezTo>
                <a:cubicBezTo>
                  <a:pt x="278427" y="862650"/>
                  <a:pt x="277911" y="862478"/>
                  <a:pt x="277394" y="862306"/>
                </a:cubicBezTo>
                <a:cubicBezTo>
                  <a:pt x="260876" y="855595"/>
                  <a:pt x="257607" y="851810"/>
                  <a:pt x="261908" y="835291"/>
                </a:cubicBezTo>
                <a:cubicBezTo>
                  <a:pt x="265178" y="822731"/>
                  <a:pt x="267587" y="809998"/>
                  <a:pt x="270684" y="797265"/>
                </a:cubicBezTo>
                <a:cubicBezTo>
                  <a:pt x="272232" y="790726"/>
                  <a:pt x="270512" y="785737"/>
                  <a:pt x="265006" y="781779"/>
                </a:cubicBezTo>
                <a:cubicBezTo>
                  <a:pt x="259155" y="777650"/>
                  <a:pt x="253133" y="774036"/>
                  <a:pt x="246594" y="771111"/>
                </a:cubicBezTo>
                <a:cubicBezTo>
                  <a:pt x="240400" y="768358"/>
                  <a:pt x="235066" y="769390"/>
                  <a:pt x="229904" y="774208"/>
                </a:cubicBezTo>
                <a:cubicBezTo>
                  <a:pt x="219580" y="784016"/>
                  <a:pt x="209085" y="793652"/>
                  <a:pt x="198761" y="803287"/>
                </a:cubicBezTo>
                <a:cubicBezTo>
                  <a:pt x="191018" y="810686"/>
                  <a:pt x="186028" y="811030"/>
                  <a:pt x="176908" y="805352"/>
                </a:cubicBezTo>
                <a:cubicBezTo>
                  <a:pt x="175876" y="804664"/>
                  <a:pt x="174843" y="803975"/>
                  <a:pt x="173811" y="803287"/>
                </a:cubicBezTo>
                <a:cubicBezTo>
                  <a:pt x="160562" y="793824"/>
                  <a:pt x="159358" y="788834"/>
                  <a:pt x="166928" y="774552"/>
                </a:cubicBezTo>
                <a:cubicBezTo>
                  <a:pt x="173123" y="762852"/>
                  <a:pt x="179145" y="751151"/>
                  <a:pt x="185511" y="739623"/>
                </a:cubicBezTo>
                <a:cubicBezTo>
                  <a:pt x="188781" y="733601"/>
                  <a:pt x="188265" y="728439"/>
                  <a:pt x="184135" y="723277"/>
                </a:cubicBezTo>
                <a:cubicBezTo>
                  <a:pt x="179661" y="717599"/>
                  <a:pt x="174499" y="712437"/>
                  <a:pt x="168649" y="707963"/>
                </a:cubicBezTo>
                <a:cubicBezTo>
                  <a:pt x="163487" y="704006"/>
                  <a:pt x="158325" y="703662"/>
                  <a:pt x="152647" y="706758"/>
                </a:cubicBezTo>
                <a:cubicBezTo>
                  <a:pt x="139914" y="713641"/>
                  <a:pt x="127009" y="720524"/>
                  <a:pt x="113932" y="727235"/>
                </a:cubicBezTo>
                <a:cubicBezTo>
                  <a:pt x="104813" y="732052"/>
                  <a:pt x="99479" y="730848"/>
                  <a:pt x="92768" y="723277"/>
                </a:cubicBezTo>
                <a:cubicBezTo>
                  <a:pt x="92252" y="722761"/>
                  <a:pt x="91908" y="722244"/>
                  <a:pt x="91392" y="721728"/>
                </a:cubicBezTo>
                <a:cubicBezTo>
                  <a:pt x="79519" y="707963"/>
                  <a:pt x="79691" y="703145"/>
                  <a:pt x="92252" y="690068"/>
                </a:cubicBezTo>
                <a:cubicBezTo>
                  <a:pt x="101027" y="680777"/>
                  <a:pt x="109287" y="671313"/>
                  <a:pt x="118234" y="662366"/>
                </a:cubicBezTo>
                <a:cubicBezTo>
                  <a:pt x="122708" y="657720"/>
                  <a:pt x="123568" y="652902"/>
                  <a:pt x="121331" y="647224"/>
                </a:cubicBezTo>
                <a:cubicBezTo>
                  <a:pt x="118406" y="639825"/>
                  <a:pt x="114276" y="632942"/>
                  <a:pt x="109459" y="626576"/>
                </a:cubicBezTo>
                <a:cubicBezTo>
                  <a:pt x="105501" y="621414"/>
                  <a:pt x="100167" y="620898"/>
                  <a:pt x="94489" y="622274"/>
                </a:cubicBezTo>
                <a:cubicBezTo>
                  <a:pt x="81928" y="625200"/>
                  <a:pt x="69539" y="628124"/>
                  <a:pt x="56979" y="630878"/>
                </a:cubicBezTo>
                <a:cubicBezTo>
                  <a:pt x="55258" y="631222"/>
                  <a:pt x="53537" y="631738"/>
                  <a:pt x="51989" y="632082"/>
                </a:cubicBezTo>
                <a:cubicBezTo>
                  <a:pt x="42525" y="633803"/>
                  <a:pt x="37707" y="631566"/>
                  <a:pt x="33406" y="622963"/>
                </a:cubicBezTo>
                <a:cubicBezTo>
                  <a:pt x="31857" y="619694"/>
                  <a:pt x="30309" y="616424"/>
                  <a:pt x="29104" y="612983"/>
                </a:cubicBezTo>
                <a:cubicBezTo>
                  <a:pt x="26007" y="603863"/>
                  <a:pt x="27727" y="598701"/>
                  <a:pt x="35987" y="593539"/>
                </a:cubicBezTo>
                <a:cubicBezTo>
                  <a:pt x="47687" y="586141"/>
                  <a:pt x="59560" y="578742"/>
                  <a:pt x="71260" y="571515"/>
                </a:cubicBezTo>
                <a:cubicBezTo>
                  <a:pt x="80551" y="565665"/>
                  <a:pt x="81928" y="562396"/>
                  <a:pt x="79691" y="551728"/>
                </a:cubicBezTo>
                <a:cubicBezTo>
                  <a:pt x="78315" y="545705"/>
                  <a:pt x="76766" y="539511"/>
                  <a:pt x="74357" y="533833"/>
                </a:cubicBezTo>
                <a:cubicBezTo>
                  <a:pt x="71948" y="528155"/>
                  <a:pt x="67819" y="525402"/>
                  <a:pt x="61452" y="525229"/>
                </a:cubicBezTo>
                <a:cubicBezTo>
                  <a:pt x="47515" y="525057"/>
                  <a:pt x="33750" y="524541"/>
                  <a:pt x="19813" y="524025"/>
                </a:cubicBezTo>
                <a:cubicBezTo>
                  <a:pt x="7252" y="523681"/>
                  <a:pt x="3466" y="520412"/>
                  <a:pt x="1230" y="508367"/>
                </a:cubicBezTo>
                <a:cubicBezTo>
                  <a:pt x="1057" y="507162"/>
                  <a:pt x="713" y="505958"/>
                  <a:pt x="541" y="504754"/>
                </a:cubicBezTo>
                <a:cubicBezTo>
                  <a:pt x="-1352" y="489440"/>
                  <a:pt x="1230" y="485482"/>
                  <a:pt x="16199" y="481009"/>
                </a:cubicBezTo>
                <a:cubicBezTo>
                  <a:pt x="28588" y="477223"/>
                  <a:pt x="40976" y="473094"/>
                  <a:pt x="53537" y="469652"/>
                </a:cubicBezTo>
                <a:cubicBezTo>
                  <a:pt x="60420" y="467760"/>
                  <a:pt x="64033" y="463802"/>
                  <a:pt x="64722" y="457091"/>
                </a:cubicBezTo>
                <a:cubicBezTo>
                  <a:pt x="65410" y="449176"/>
                  <a:pt x="65754" y="441089"/>
                  <a:pt x="64205" y="433174"/>
                </a:cubicBezTo>
                <a:cubicBezTo>
                  <a:pt x="63345" y="428012"/>
                  <a:pt x="60420" y="424915"/>
                  <a:pt x="55430" y="423367"/>
                </a:cubicBezTo>
                <a:cubicBezTo>
                  <a:pt x="42181" y="419409"/>
                  <a:pt x="28932" y="415280"/>
                  <a:pt x="15683" y="411150"/>
                </a:cubicBezTo>
                <a:cubicBezTo>
                  <a:pt x="1230" y="406676"/>
                  <a:pt x="-319" y="404267"/>
                  <a:pt x="541" y="389126"/>
                </a:cubicBezTo>
                <a:cubicBezTo>
                  <a:pt x="713" y="386028"/>
                  <a:pt x="1402" y="382931"/>
                  <a:pt x="2090" y="380006"/>
                </a:cubicBezTo>
                <a:cubicBezTo>
                  <a:pt x="4155" y="372435"/>
                  <a:pt x="8456" y="368994"/>
                  <a:pt x="16371" y="368650"/>
                </a:cubicBezTo>
                <a:cubicBezTo>
                  <a:pt x="29276" y="368134"/>
                  <a:pt x="42009" y="367790"/>
                  <a:pt x="54914" y="367445"/>
                </a:cubicBezTo>
                <a:cubicBezTo>
                  <a:pt x="56807" y="367445"/>
                  <a:pt x="58699" y="367273"/>
                  <a:pt x="60592" y="367273"/>
                </a:cubicBezTo>
                <a:cubicBezTo>
                  <a:pt x="69195" y="367618"/>
                  <a:pt x="73669" y="362799"/>
                  <a:pt x="75906" y="355229"/>
                </a:cubicBezTo>
                <a:cubicBezTo>
                  <a:pt x="77627" y="349551"/>
                  <a:pt x="79175" y="343872"/>
                  <a:pt x="80379" y="338194"/>
                </a:cubicBezTo>
                <a:cubicBezTo>
                  <a:pt x="81928" y="330279"/>
                  <a:pt x="80036" y="326494"/>
                  <a:pt x="73153" y="322020"/>
                </a:cubicBezTo>
                <a:cubicBezTo>
                  <a:pt x="61452" y="314621"/>
                  <a:pt x="49580" y="307223"/>
                  <a:pt x="37879" y="299996"/>
                </a:cubicBezTo>
                <a:cubicBezTo>
                  <a:pt x="27384" y="293457"/>
                  <a:pt x="25835" y="289328"/>
                  <a:pt x="29964" y="277455"/>
                </a:cubicBezTo>
                <a:cubicBezTo>
                  <a:pt x="31169" y="273670"/>
                  <a:pt x="32718" y="269884"/>
                  <a:pt x="34954" y="266615"/>
                </a:cubicBezTo>
                <a:cubicBezTo>
                  <a:pt x="38568" y="261109"/>
                  <a:pt x="43557" y="258356"/>
                  <a:pt x="50440" y="260077"/>
                </a:cubicBezTo>
                <a:cubicBezTo>
                  <a:pt x="65066" y="263518"/>
                  <a:pt x="79863" y="266615"/>
                  <a:pt x="94489" y="270229"/>
                </a:cubicBezTo>
                <a:cubicBezTo>
                  <a:pt x="101199" y="271949"/>
                  <a:pt x="106361" y="270401"/>
                  <a:pt x="110491" y="264894"/>
                </a:cubicBezTo>
                <a:cubicBezTo>
                  <a:pt x="114793" y="259044"/>
                  <a:pt x="118578" y="252678"/>
                  <a:pt x="121331" y="245967"/>
                </a:cubicBezTo>
                <a:cubicBezTo>
                  <a:pt x="123740" y="239945"/>
                  <a:pt x="123052" y="234783"/>
                  <a:pt x="118234" y="229793"/>
                </a:cubicBezTo>
                <a:cubicBezTo>
                  <a:pt x="108254" y="219641"/>
                  <a:pt x="98791" y="209145"/>
                  <a:pt x="88983" y="198649"/>
                </a:cubicBezTo>
                <a:cubicBezTo>
                  <a:pt x="81412" y="190390"/>
                  <a:pt x="81068" y="185744"/>
                  <a:pt x="87262" y="176453"/>
                </a:cubicBezTo>
                <a:cubicBezTo>
                  <a:pt x="88294" y="175076"/>
                  <a:pt x="89155" y="173527"/>
                  <a:pt x="90187" y="172151"/>
                </a:cubicBezTo>
                <a:cubicBezTo>
                  <a:pt x="98963" y="160623"/>
                  <a:pt x="103780" y="159590"/>
                  <a:pt x="116685" y="166301"/>
                </a:cubicBezTo>
                <a:cubicBezTo>
                  <a:pt x="128730" y="172667"/>
                  <a:pt x="140774" y="178862"/>
                  <a:pt x="152475" y="185400"/>
                </a:cubicBezTo>
                <a:cubicBezTo>
                  <a:pt x="158669" y="188841"/>
                  <a:pt x="164176" y="188153"/>
                  <a:pt x="169337" y="183852"/>
                </a:cubicBezTo>
                <a:cubicBezTo>
                  <a:pt x="174499" y="179550"/>
                  <a:pt x="179317" y="174732"/>
                  <a:pt x="183791" y="169570"/>
                </a:cubicBezTo>
                <a:cubicBezTo>
                  <a:pt x="188265" y="164236"/>
                  <a:pt x="189297" y="158902"/>
                  <a:pt x="185684" y="152363"/>
                </a:cubicBezTo>
                <a:cubicBezTo>
                  <a:pt x="178457" y="139459"/>
                  <a:pt x="171746" y="126381"/>
                  <a:pt x="164864" y="113305"/>
                </a:cubicBezTo>
                <a:cubicBezTo>
                  <a:pt x="160390" y="104701"/>
                  <a:pt x="161422" y="100056"/>
                  <a:pt x="168477" y="93517"/>
                </a:cubicBezTo>
                <a:cubicBezTo>
                  <a:pt x="171746" y="90420"/>
                  <a:pt x="175360" y="87839"/>
                  <a:pt x="179317" y="85430"/>
                </a:cubicBezTo>
                <a:cubicBezTo>
                  <a:pt x="186200" y="81472"/>
                  <a:pt x="191018" y="81989"/>
                  <a:pt x="196868" y="87323"/>
                </a:cubicBezTo>
                <a:cubicBezTo>
                  <a:pt x="206848" y="96442"/>
                  <a:pt x="216828" y="105734"/>
                  <a:pt x="226635" y="115025"/>
                </a:cubicBezTo>
                <a:cubicBezTo>
                  <a:pt x="236959" y="124833"/>
                  <a:pt x="239196" y="125177"/>
                  <a:pt x="251757" y="118639"/>
                </a:cubicBezTo>
                <a:cubicBezTo>
                  <a:pt x="256746" y="116058"/>
                  <a:pt x="261392" y="113305"/>
                  <a:pt x="265866" y="109863"/>
                </a:cubicBezTo>
                <a:cubicBezTo>
                  <a:pt x="270684" y="105906"/>
                  <a:pt x="272232" y="101260"/>
                  <a:pt x="270684" y="95066"/>
                </a:cubicBezTo>
                <a:cubicBezTo>
                  <a:pt x="267070" y="80784"/>
                  <a:pt x="263973" y="66331"/>
                  <a:pt x="260704" y="52049"/>
                </a:cubicBezTo>
                <a:cubicBezTo>
                  <a:pt x="258639" y="42758"/>
                  <a:pt x="260876" y="38112"/>
                  <a:pt x="269135" y="33638"/>
                </a:cubicBezTo>
                <a:cubicBezTo>
                  <a:pt x="272921" y="31746"/>
                  <a:pt x="276706" y="30197"/>
                  <a:pt x="280664" y="28820"/>
                </a:cubicBezTo>
                <a:cubicBezTo>
                  <a:pt x="289095" y="26240"/>
                  <a:pt x="293913" y="27788"/>
                  <a:pt x="298903" y="35359"/>
                </a:cubicBezTo>
                <a:cubicBezTo>
                  <a:pt x="306817" y="47576"/>
                  <a:pt x="314733" y="59792"/>
                  <a:pt x="321959" y="72525"/>
                </a:cubicBezTo>
                <a:cubicBezTo>
                  <a:pt x="325745" y="79064"/>
                  <a:pt x="330907" y="81300"/>
                  <a:pt x="337961" y="80268"/>
                </a:cubicBezTo>
                <a:cubicBezTo>
                  <a:pt x="345360" y="79064"/>
                  <a:pt x="352587" y="77171"/>
                  <a:pt x="359470" y="74246"/>
                </a:cubicBezTo>
                <a:cubicBezTo>
                  <a:pt x="364459" y="72009"/>
                  <a:pt x="367213" y="68568"/>
                  <a:pt x="367385" y="62717"/>
                </a:cubicBezTo>
                <a:cubicBezTo>
                  <a:pt x="367729" y="47748"/>
                  <a:pt x="368589" y="32950"/>
                  <a:pt x="369105" y="17980"/>
                </a:cubicBezTo>
                <a:cubicBezTo>
                  <a:pt x="369449" y="8345"/>
                  <a:pt x="372547" y="4215"/>
                  <a:pt x="381838" y="1634"/>
                </a:cubicBezTo>
                <a:cubicBezTo>
                  <a:pt x="383386" y="1290"/>
                  <a:pt x="384935" y="774"/>
                  <a:pt x="386484" y="602"/>
                </a:cubicBezTo>
                <a:cubicBezTo>
                  <a:pt x="403518" y="-1291"/>
                  <a:pt x="407648" y="602"/>
                  <a:pt x="412122" y="16260"/>
                </a:cubicBezTo>
                <a:cubicBezTo>
                  <a:pt x="415735" y="28992"/>
                  <a:pt x="420037" y="41381"/>
                  <a:pt x="423478" y="54114"/>
                </a:cubicBezTo>
                <a:cubicBezTo>
                  <a:pt x="425198" y="60136"/>
                  <a:pt x="428812" y="63406"/>
                  <a:pt x="434662" y="64266"/>
                </a:cubicBezTo>
                <a:cubicBezTo>
                  <a:pt x="442749" y="65299"/>
                  <a:pt x="451008" y="65299"/>
                  <a:pt x="459095" y="64266"/>
                </a:cubicBezTo>
                <a:cubicBezTo>
                  <a:pt x="464774" y="63578"/>
                  <a:pt x="468215" y="60136"/>
                  <a:pt x="469935" y="54458"/>
                </a:cubicBezTo>
                <a:cubicBezTo>
                  <a:pt x="474065" y="40521"/>
                  <a:pt x="478367" y="26584"/>
                  <a:pt x="482669" y="12646"/>
                </a:cubicBezTo>
                <a:cubicBezTo>
                  <a:pt x="485938" y="2322"/>
                  <a:pt x="489207" y="-87"/>
                  <a:pt x="500047" y="85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0A0120-6106-C4D3-0D9F-BC1E96C8E105}"/>
              </a:ext>
            </a:extLst>
          </p:cNvPr>
          <p:cNvGrpSpPr/>
          <p:nvPr/>
        </p:nvGrpSpPr>
        <p:grpSpPr>
          <a:xfrm>
            <a:off x="9303434" y="3492246"/>
            <a:ext cx="1239124" cy="577933"/>
            <a:chOff x="9321722" y="3647694"/>
            <a:chExt cx="1239124" cy="577933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9186747-D612-E68E-9908-EA6830F11894}"/>
                </a:ext>
              </a:extLst>
            </p:cNvPr>
            <p:cNvGrpSpPr/>
            <p:nvPr/>
          </p:nvGrpSpPr>
          <p:grpSpPr>
            <a:xfrm rot="9652240">
              <a:off x="9321722" y="3647694"/>
              <a:ext cx="830987" cy="577933"/>
              <a:chOff x="5405974" y="1533288"/>
              <a:chExt cx="611040" cy="424965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2A0D5333-DB75-251D-CA11-C8F7E3271EA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1965DBDF-AAE4-B83B-93F0-2A9251207C2E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899C7872-8EBA-6A8C-CA73-C2820D45C97E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999881AE-AB2F-AD06-AE88-35235FF9FAC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C8FEEDC1-5CED-7AAF-40A1-979870F1D8AC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DFFD5B2-8DA2-D28A-3228-64F4E6AD632D}"/>
                </a:ext>
              </a:extLst>
            </p:cNvPr>
            <p:cNvGrpSpPr/>
            <p:nvPr/>
          </p:nvGrpSpPr>
          <p:grpSpPr>
            <a:xfrm rot="2979890" flipH="1">
              <a:off x="10051358" y="3654191"/>
              <a:ext cx="509488" cy="509489"/>
              <a:chOff x="5108331" y="1463790"/>
              <a:chExt cx="374637" cy="374637"/>
            </a:xfrm>
          </p:grpSpPr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9E7B4CE-2080-E121-E054-8BE576535BE5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D5F6773-E9D3-B235-3372-BD0DACA5D3C0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4F349CE-5DED-6A63-BF10-155DEECD3E9B}"/>
              </a:ext>
            </a:extLst>
          </p:cNvPr>
          <p:cNvGrpSpPr/>
          <p:nvPr/>
        </p:nvGrpSpPr>
        <p:grpSpPr>
          <a:xfrm>
            <a:off x="2904492" y="1491640"/>
            <a:ext cx="719484" cy="1265041"/>
            <a:chOff x="2904492" y="1491640"/>
            <a:chExt cx="719484" cy="1265041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8D4A2A9-849E-1971-8E92-DD59D419CC01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6B8404CB-6AF6-9CD6-1CD4-F92E25A48E55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>
                <a:extLst>
                  <a:ext uri="{FF2B5EF4-FFF2-40B4-BE49-F238E27FC236}">
                    <a16:creationId xmlns:a16="http://schemas.microsoft.com/office/drawing/2014/main" id="{AF4974DF-3D8D-B63F-DD00-0012318AF428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549711D0-7A45-D805-4DC3-09FD06C198BA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rapezoid 92">
                <a:extLst>
                  <a:ext uri="{FF2B5EF4-FFF2-40B4-BE49-F238E27FC236}">
                    <a16:creationId xmlns:a16="http://schemas.microsoft.com/office/drawing/2014/main" id="{7615D757-E4D7-E30B-BBD7-3F4DD1E9CFDC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rapezoid 91">
                <a:extLst>
                  <a:ext uri="{FF2B5EF4-FFF2-40B4-BE49-F238E27FC236}">
                    <a16:creationId xmlns:a16="http://schemas.microsoft.com/office/drawing/2014/main" id="{E94359A4-34BA-271D-3D63-9CDBDB1541C4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12E32BE-F903-5ACE-F2D5-A9DB6FEB1A16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0C8D785-F382-D963-F5C8-4941E16ACBD4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D04CD9D-16A1-B79C-1CE4-2EE1C8F56ECF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166F85-E656-EF40-8F71-9CA063FA55EF}"/>
              </a:ext>
            </a:extLst>
          </p:cNvPr>
          <p:cNvSpPr txBox="1"/>
          <p:nvPr/>
        </p:nvSpPr>
        <p:spPr>
          <a:xfrm>
            <a:off x="6763081" y="1494481"/>
            <a:ext cx="505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Air cooler and Microwave Factory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C69C0-796B-6AEF-F1A6-B9B38107E7D4}"/>
              </a:ext>
            </a:extLst>
          </p:cNvPr>
          <p:cNvSpPr/>
          <p:nvPr/>
        </p:nvSpPr>
        <p:spPr>
          <a:xfrm>
            <a:off x="7519707" y="356456"/>
            <a:ext cx="3351939" cy="103634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29" t="-57154" r="429" b="-75514"/>
            </a:stretch>
          </a:blip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8E54B-6296-DFF0-6B08-432323C29B00}"/>
              </a:ext>
            </a:extLst>
          </p:cNvPr>
          <p:cNvSpPr txBox="1"/>
          <p:nvPr/>
        </p:nvSpPr>
        <p:spPr>
          <a:xfrm>
            <a:off x="3158920" y="3020535"/>
            <a:ext cx="532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858D3-3AD4-C203-5389-F88EABFA865A}"/>
              </a:ext>
            </a:extLst>
          </p:cNvPr>
          <p:cNvSpPr txBox="1"/>
          <p:nvPr/>
        </p:nvSpPr>
        <p:spPr>
          <a:xfrm>
            <a:off x="3129628" y="3928053"/>
            <a:ext cx="5321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200" b="1" dirty="0">
                <a:solidFill>
                  <a:srgbClr val="00B050"/>
                </a:solidFill>
              </a:rPr>
              <a:t>شكرا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D6B2683-4D88-F1C8-7049-25C051AF2BC1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9E7D67A-6B55-5DF8-423E-F14EF0F1935B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D61CFE00-A49E-652D-518E-64895DCA48CC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02FCFD0-4E35-6CBA-08B3-252E3B360541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7070FF97-7DF6-6B71-0A0B-91A7F0A852AE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0922710F-AA1F-B0A1-6343-C0275454EA46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1258C77-7F6E-77CB-F2FD-54E14BDFDA1B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50B74F2C-7EA8-555F-14A8-50D773655999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C942C95-20C6-049A-238B-689824EBCF98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B23391F-FE69-14FF-0ED1-A5D9843D382D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FB713DA1-F33A-55FA-7B64-5E31DC24F8F4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B4A6A2B0-80D1-D813-F5CE-4430326149E7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46541D9-7A69-28AB-B1B4-47F15611DA5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DAC65C2-D1DC-6500-9004-4715D2B02744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9FBEA0E-BBBD-EC08-2118-FB53AAFF0492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91D94E6D-DAA6-6279-89DD-14A93E31FA11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94E81823-AB43-6548-8FD9-527DC2C5862D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6E87B4E-0065-FED1-B9BE-576521290047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302CEF7-9D5A-72F0-F4F8-2E871A9DF33E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820C16EB-3840-68CD-CF2B-56557DD8DC67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CBEDDBF5-2F40-D68B-8352-1BD1DF3F0CF5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C5950D0-992E-E045-4CBF-404357015181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B6736FBF-27F4-CA08-E115-D2DD7B067483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2FE2CF3F-A206-A98B-9B6E-A375A408B5ED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16733EF9-403B-E1D8-E2C4-803E0B74B375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D0950F6A-93AE-AC09-FD03-E07AFB05C44A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26D491D0-CB47-4FE6-88BE-86F0E90AC9F6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1CC2007D-9028-D048-1EED-C13D98E230D1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B75F103D-54C5-85B4-853F-595D3252472E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02CD26-3188-8A61-4856-E4845585CE00}"/>
              </a:ext>
            </a:extLst>
          </p:cNvPr>
          <p:cNvSpPr txBox="1"/>
          <p:nvPr/>
        </p:nvSpPr>
        <p:spPr>
          <a:xfrm>
            <a:off x="4959002" y="12495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ADFA8-27B5-7D0B-2B47-953749F0B37E}"/>
              </a:ext>
            </a:extLst>
          </p:cNvPr>
          <p:cNvSpPr txBox="1"/>
          <p:nvPr/>
        </p:nvSpPr>
        <p:spPr>
          <a:xfrm>
            <a:off x="6029857" y="23663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مدخل إلى عالم الجودة والتحسين المستمر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5460B-9A73-C7E3-01FA-654E59EBB1D2}"/>
              </a:ext>
            </a:extLst>
          </p:cNvPr>
          <p:cNvSpPr txBox="1"/>
          <p:nvPr/>
        </p:nvSpPr>
        <p:spPr>
          <a:xfrm>
            <a:off x="4839386" y="1830459"/>
            <a:ext cx="6831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ما هو </a:t>
            </a:r>
            <a:r>
              <a:rPr lang="en-US" b="1" dirty="0"/>
              <a:t>Lean Six Sigma؟</a:t>
            </a:r>
            <a:endParaRPr lang="ar-EG" b="1" dirty="0"/>
          </a:p>
          <a:p>
            <a:pPr algn="r" rtl="1"/>
            <a:endParaRPr lang="en-US" b="1" dirty="0"/>
          </a:p>
          <a:p>
            <a:pPr algn="r" rtl="1"/>
            <a:r>
              <a:rPr lang="en-US" dirty="0"/>
              <a:t> LEAN</a:t>
            </a:r>
            <a:r>
              <a:rPr lang="ar-EG" dirty="0"/>
              <a:t>(التصنيع الرشيق): يعني التخلص من كل ما هو زائد وغير ضروري في العمل</a:t>
            </a:r>
          </a:p>
          <a:p>
            <a:pPr algn="r" rtl="1"/>
            <a:endParaRPr lang="ar-EG" dirty="0"/>
          </a:p>
          <a:p>
            <a:pPr algn="r" rtl="1"/>
            <a:r>
              <a:rPr lang="en-US" dirty="0"/>
              <a:t>SIX SIGMA</a:t>
            </a:r>
            <a:r>
              <a:rPr lang="ar-EG" dirty="0"/>
              <a:t> (ستة سيجما): يعني الوصول للكمال في الجودة وتقليل الأخطاء</a:t>
            </a:r>
          </a:p>
          <a:p>
            <a:pPr algn="r" rtl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E40319-1147-5F6B-5990-F2B7FE1E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699"/>
            <a:ext cx="3875574" cy="2973092"/>
          </a:xfrm>
          <a:prstGeom prst="rect">
            <a:avLst/>
          </a:prstGeom>
          <a:ln>
            <a:solidFill>
              <a:srgbClr val="01010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60A048-C509-42AB-7EA0-F9ECFE414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86" y="3789076"/>
            <a:ext cx="4029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4733-3235-5296-550E-801630802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5C9A874-638D-6218-D8FA-FC48C6E2DB58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7B276E0-2323-C192-1450-3E9639801BE3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457C38A5-4277-BDF1-CC18-10F3CBAF1314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639D28E-6FE8-4269-7228-A07324C72A7B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E04A3AE6-FCCD-1096-39C9-45326DD65B48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1CE96F1-14F1-C209-7CC9-682E88BEF439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716522C-F334-1880-59AF-2082D540DB28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252DA12C-CAB4-4A98-8B29-1318000D1CFF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113E5852-AEA0-4DC5-F705-DB1DC21F05F8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A701E45-1A7C-3315-B4A4-60A3FC5888C8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A25AD65-DEFC-BB48-A409-6F39E9C2B807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6140C36A-2327-AFEA-78A5-6B6BD92040A2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92392C74-D40F-AA01-B552-CBCAB2F9EF2C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119A63C-3687-31FB-83A3-B1A98914036E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8EBB2ACB-76DA-C1EC-2E57-F17F1DFBFE66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71051DD-3B1E-4DC8-716A-90235A807B44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C28B03D9-DED1-4A22-E8F2-C6138CB4FA9C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A0CA86-441F-82E1-8924-0F605DF3BAA5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57CDA300-18A3-6AB4-2486-0697DD7B04B3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739AB923-0285-FCC1-C613-6F0C42DA834A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38E87D80-F703-72BB-2BE2-E7D02937182D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047D9EA-B27D-5EA4-A185-6D47450775B5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D9FF82D2-4649-3220-EC83-E99DB10B8936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B6A457D5-A554-93E0-AFCC-6863006367B9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AFB3D84E-D099-B9CE-7E6E-29DF4D26E3F2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7EC34079-68C4-BFD5-3C73-5BEA78357229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CEE43D9E-C567-0F1A-C238-922EBC3773FE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4EB161CE-F158-EBCD-C572-60CDAA3846D1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823C8FCE-4AA4-A2C7-80DC-CC1B9FE86230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7BE06D-465F-0644-C5CD-F5B42A6CAD37}"/>
              </a:ext>
            </a:extLst>
          </p:cNvPr>
          <p:cNvSpPr txBox="1"/>
          <p:nvPr/>
        </p:nvSpPr>
        <p:spPr>
          <a:xfrm>
            <a:off x="4959002" y="12495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53F57-6C67-EF34-A0D7-04B9E6C2186F}"/>
              </a:ext>
            </a:extLst>
          </p:cNvPr>
          <p:cNvSpPr txBox="1"/>
          <p:nvPr/>
        </p:nvSpPr>
        <p:spPr>
          <a:xfrm>
            <a:off x="6029857" y="23663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مدخل إلى عالم الجودة والتحسين المستمر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144CE-687D-0B83-CDF0-03956F4F7C4E}"/>
              </a:ext>
            </a:extLst>
          </p:cNvPr>
          <p:cNvSpPr txBox="1"/>
          <p:nvPr/>
        </p:nvSpPr>
        <p:spPr>
          <a:xfrm>
            <a:off x="5858607" y="1397675"/>
            <a:ext cx="5908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لماذا نطبق هذا النظام في مصنع فريش؟</a:t>
            </a:r>
          </a:p>
          <a:p>
            <a:pPr algn="r" rtl="1"/>
            <a:r>
              <a:rPr lang="ar-EG" b="1" dirty="0"/>
              <a:t>فوائد النظام للعمال: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شغل أسهل وأسرع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منتج نهائي أفضل وبرضاء العملاء عنه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بيئة عمل آمنة ونظيفة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فرصة لتقديم أفكارك وآرائك</a:t>
            </a:r>
          </a:p>
          <a:p>
            <a:pPr algn="r" rt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818FB-0ACD-6C63-36F3-A554CDD5BBA4}"/>
              </a:ext>
            </a:extLst>
          </p:cNvPr>
          <p:cNvSpPr txBox="1"/>
          <p:nvPr/>
        </p:nvSpPr>
        <p:spPr>
          <a:xfrm>
            <a:off x="8707315" y="3499794"/>
            <a:ext cx="30597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فوائد للمصنع: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تقليل التكاليف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زيادة الانتاجية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تحسين جودة المنتجات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رضاء العملاء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سمعة أفضل في السوق</a:t>
            </a:r>
          </a:p>
          <a:p>
            <a:pPr algn="r" rt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750C0-EBC8-67FE-87F1-B4A0BDBB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99"/>
            <a:ext cx="3909438" cy="21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5839E-E813-584B-AE13-082CC253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FE5712-2B41-A142-51E1-E3FFDE1C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534"/>
            <a:ext cx="4886643" cy="357707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687E3226-A19F-AB8F-CCA2-5087B2AB3B65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2F49091-FEFB-A5CA-86CB-61AE8383B51B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D51DF88C-55A7-7D70-D79B-DA49101E1AFE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FD62703-5963-1717-1A32-FAC997197251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3D251FC5-D8AB-D056-8973-149A5989D953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2F5CB22A-7A47-E7EE-D9CF-6245C7A129E5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DF96811-CA30-B9C2-ED7F-3116D80758BA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0D329B0F-4C1F-CE62-3FF1-BBD747D6CD4C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7ADBCAAD-6BA1-A55E-B774-23A9285BA9A7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570B4A9-D73E-F815-0364-C90F169A218A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738B82D-CB87-892F-1982-D35F5A96740D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C510E2F2-3758-6783-8364-F92F6249364E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376081F9-312C-D2D2-621B-1ABEB6A217EE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D4C69E8-E545-00C8-DC05-A84F6BC5022C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E508AB8-76C1-65DA-D765-9B7E9EF8AC96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366DC62D-5EB7-4A91-04D1-9E9A4017047C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1C0C14B-692B-BE6B-3367-BB6FE457EAC8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D826E6-B964-B4B3-A237-9CE504674579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D643BB2-75EB-F6B8-7B97-23F90C91AE84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11A91E5F-591C-89BF-F8D2-67D42A5453D3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BBBC187E-B1FA-DA20-59E8-D053D39CBFD0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108817E-44CA-0353-5374-32411D433A72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6389C9AF-AB18-3575-6903-34BE32CD2619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01BF3BF6-22CE-2A92-8561-31BC27744729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B18A4E0B-525C-121D-B232-8C39A6456DC5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5A45F1BB-0D3C-CEBE-CDC4-5DD70A680DBE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EF2E4FB8-9B01-7EB3-BEF3-B84CA5792462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54E9CB76-6767-C042-5196-F3F5642CC9F6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0BC8A7DA-1887-A161-B1A4-D1F75DE292B6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6C961F-9A73-2F87-F955-E93DFA7889B9}"/>
              </a:ext>
            </a:extLst>
          </p:cNvPr>
          <p:cNvSpPr txBox="1"/>
          <p:nvPr/>
        </p:nvSpPr>
        <p:spPr>
          <a:xfrm>
            <a:off x="4959002" y="14820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286C01-9061-C9D5-2A03-535D01136177}"/>
              </a:ext>
            </a:extLst>
          </p:cNvPr>
          <p:cNvSpPr txBox="1"/>
          <p:nvPr/>
        </p:nvSpPr>
        <p:spPr>
          <a:xfrm>
            <a:off x="6029857" y="25988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مبادئ ال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Lean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 (التصنيع الرشيق)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BD694-3DAD-3B1D-5B72-5E0F7E1384FF}"/>
              </a:ext>
            </a:extLst>
          </p:cNvPr>
          <p:cNvSpPr txBox="1"/>
          <p:nvPr/>
        </p:nvSpPr>
        <p:spPr>
          <a:xfrm>
            <a:off x="5902568" y="1820008"/>
            <a:ext cx="5864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1. الإنتاج الزائد</a:t>
            </a:r>
          </a:p>
          <a:p>
            <a:pPr algn="r" rtl="1"/>
            <a:r>
              <a:rPr lang="ar-EG" dirty="0"/>
              <a:t>2. الانتظار</a:t>
            </a:r>
          </a:p>
          <a:p>
            <a:pPr algn="r" rtl="1"/>
            <a:r>
              <a:rPr lang="ar-EG" dirty="0"/>
              <a:t>3. النقل غير الضروري</a:t>
            </a:r>
          </a:p>
          <a:p>
            <a:pPr algn="r" rtl="1"/>
            <a:r>
              <a:rPr lang="ar-EG" dirty="0"/>
              <a:t>4. العمليات غير الضرورية</a:t>
            </a:r>
          </a:p>
          <a:p>
            <a:pPr algn="r" rtl="1"/>
            <a:r>
              <a:rPr lang="ar-EG" dirty="0"/>
              <a:t>5. المخزون الزائد</a:t>
            </a:r>
          </a:p>
          <a:p>
            <a:pPr algn="r" rtl="1"/>
            <a:r>
              <a:rPr lang="ar-EG" dirty="0"/>
              <a:t>6. الحركات غير الفعالة</a:t>
            </a:r>
          </a:p>
          <a:p>
            <a:pPr algn="r" rtl="1"/>
            <a:r>
              <a:rPr lang="ar-EG" dirty="0"/>
              <a:t>7. العيوب والأخطاء</a:t>
            </a:r>
          </a:p>
          <a:p>
            <a:pPr algn="r" rtl="1"/>
            <a:r>
              <a:rPr lang="ar-EG" dirty="0"/>
              <a:t>8. هدر المواهب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836AE-FBB5-F07A-0FA2-C5B1469EE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350"/>
            <a:ext cx="4592972" cy="266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D9DC30-833C-1996-CB75-3B66905A9AF6}"/>
              </a:ext>
            </a:extLst>
          </p:cNvPr>
          <p:cNvSpPr txBox="1"/>
          <p:nvPr/>
        </p:nvSpPr>
        <p:spPr>
          <a:xfrm>
            <a:off x="7423638" y="101470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أنواع الهدر الثمانية</a:t>
            </a:r>
          </a:p>
        </p:txBody>
      </p:sp>
    </p:spTree>
    <p:extLst>
      <p:ext uri="{BB962C8B-B14F-4D97-AF65-F5344CB8AC3E}">
        <p14:creationId xmlns:p14="http://schemas.microsoft.com/office/powerpoint/2010/main" val="300760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C078-B12E-3D06-346E-98E8637EF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FCB08C-EEB2-1076-E912-23BB8E63C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4534"/>
            <a:ext cx="4886643" cy="357707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E34B6374-9566-AC43-1D98-4958C4A11536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1D011C0-0B88-FF57-72D8-BA851C2C766F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ED9FFD26-FB7B-0CEE-700B-BCECC5D449D1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35FF799-3CE1-AFC2-DB4B-6B08525AB812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16C5FEEF-48E7-DDDD-3573-2F0420E333D5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4A3660B1-5342-FD81-990B-04C21ED1B1D1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67920FF-91AC-0E07-E26D-24D1EEE3E88F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E52A6DB4-000F-97F3-6FAF-835814E6FC3F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C47829B-7D06-59BA-4416-24E2ABC9B207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4721DA8-2AC2-FDA2-6C98-EE8AF250BF55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44C54787-10B9-FBED-8B7C-BDFCD487687E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0772404E-54F1-3BAC-6BF6-BADC5FE94E8B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A3490C6-EBBD-67E1-5DE5-42208549DC0B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6F7E16C-7C88-F8B0-AAD7-7D8BFB8E9557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853FA5D1-85D2-4C77-BC87-5E1BFA9ED4F2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7CAD3DC-20E0-FE3C-6E17-C81ECA718247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7BDB5EA5-29A8-7F06-A781-3ADFDDB76CE6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B42D851-61F5-28A5-1C74-3644D8950FC1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F85D941-08C0-32C8-3D75-DFE99F7A1FE7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2B0B3B74-E64E-F4E2-B108-D4F73990FCEC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40E56844-F2BF-436E-052F-14AF3607E915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CCB49AD-CBA5-6710-E34D-AC04359CB54C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251016DB-6BA7-CB6F-AA0D-880587E9E93E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25A7AB7D-4959-A498-3646-E046B17AF2FE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69E20E5C-C1E3-3485-EF5A-753F272FBF26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E163691E-4156-CA97-A0FD-3EE8FE37CA8F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38E27AD6-2BD8-DD1E-CD4D-F03EB22300DC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B191D145-B16A-1B23-A655-D95D3FC5ACCE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891AE0F2-0655-90B2-306F-35C93C8FA318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A7A63F-632B-7EFF-42C2-58A8A0C13368}"/>
              </a:ext>
            </a:extLst>
          </p:cNvPr>
          <p:cNvSpPr txBox="1"/>
          <p:nvPr/>
        </p:nvSpPr>
        <p:spPr>
          <a:xfrm>
            <a:off x="4959002" y="148207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5517F-BBE8-2AFF-A1AD-D2A747BC1C61}"/>
              </a:ext>
            </a:extLst>
          </p:cNvPr>
          <p:cNvSpPr txBox="1"/>
          <p:nvPr/>
        </p:nvSpPr>
        <p:spPr>
          <a:xfrm>
            <a:off x="6029857" y="259885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مبادئ ال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Lean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 (التصنيع الرشيق)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41B0B-9E75-4E7A-82B1-D57B9045CEA8}"/>
              </a:ext>
            </a:extLst>
          </p:cNvPr>
          <p:cNvSpPr txBox="1"/>
          <p:nvPr/>
        </p:nvSpPr>
        <p:spPr>
          <a:xfrm>
            <a:off x="5902568" y="1820008"/>
            <a:ext cx="5864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اسأل نفسك هذه الأسئلة:</a:t>
            </a:r>
            <a:endParaRPr lang="en-US" dirty="0"/>
          </a:p>
          <a:p>
            <a:pPr algn="r" rtl="1"/>
            <a:endParaRPr lang="ar-EG" dirty="0"/>
          </a:p>
          <a:p>
            <a:pPr algn="r" rtl="1"/>
            <a:r>
              <a:rPr lang="ar-EG" dirty="0"/>
              <a:t>• هل يتقضي وقت في انتظار حاجة؟</a:t>
            </a:r>
          </a:p>
          <a:p>
            <a:pPr algn="r" rtl="1"/>
            <a:r>
              <a:rPr lang="ar-EG" dirty="0"/>
              <a:t>• هل ينتجرك أكثر من اللازم للشغل؟</a:t>
            </a:r>
          </a:p>
          <a:p>
            <a:pPr algn="r" rtl="1"/>
            <a:r>
              <a:rPr lang="ar-EG" dirty="0"/>
              <a:t>• هل في خطوات في الشغل مش ضرورية؟</a:t>
            </a:r>
          </a:p>
          <a:p>
            <a:pPr algn="r" rtl="1"/>
            <a:r>
              <a:rPr lang="ar-EG" dirty="0"/>
              <a:t>• هل في أدوات أو مواد مش بنستخدمها؟</a:t>
            </a:r>
          </a:p>
          <a:p>
            <a:pPr algn="r" rtl="1"/>
            <a:r>
              <a:rPr lang="ar-EG" dirty="0"/>
              <a:t>• هل في منتجات بتطلع معيبة؟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0CD96-B779-ABCC-89F2-F177956EC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350"/>
            <a:ext cx="4592972" cy="266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4C0A70-8339-32D4-C014-6E6C46E5BA72}"/>
              </a:ext>
            </a:extLst>
          </p:cNvPr>
          <p:cNvSpPr txBox="1"/>
          <p:nvPr/>
        </p:nvSpPr>
        <p:spPr>
          <a:xfrm>
            <a:off x="7423638" y="1014702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كيف تكشف الهدر في مكان عملك؟</a:t>
            </a:r>
          </a:p>
        </p:txBody>
      </p:sp>
    </p:spTree>
    <p:extLst>
      <p:ext uri="{BB962C8B-B14F-4D97-AF65-F5344CB8AC3E}">
        <p14:creationId xmlns:p14="http://schemas.microsoft.com/office/powerpoint/2010/main" val="6934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EC4B-3617-CA80-2CD5-58F9E9CF4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762C9BE-40DD-1FDE-6163-51C4D1E5C8A8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9F1126-290C-7779-6CA0-D542C4500DC3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F3CF558A-FF8C-588E-7990-0D7AE19BBADC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2E4DB4E-1F26-0EF0-B92F-7033ABFBA431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C5D13464-F16E-4B31-2BAF-783ECEEB82C6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1DF1C15D-E3CB-299D-3C88-39F979248297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2A6F4FF-B962-6A85-6CEF-5A85F3BF14BC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EBCC4007-4E6C-2ABA-D9B1-0F1294F4D6A2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BD12A03C-1B96-6A15-52F2-3B9F9092CE53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E142D26-580B-C046-D342-4050BE7B6CC6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52092F3-CE84-3072-118F-B2D27E19E3DD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A8A459A-C41D-82CD-AD86-358749BE063B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CA0A8052-BC21-BFA4-FD76-37EA183326D9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D0D066A-0D89-3AC3-ACF2-884C2C22A75F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8F14FCC5-5828-C853-28C3-077EB7EA6B43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BA2ECEA5-4DAC-0E46-6B4B-6C9CA795A334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935330D-C3A9-2F2F-B1C7-40F5CC205E9C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DC70B7-03A6-D4A5-3DD2-49BF400A3DBB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F5B9353-5135-0081-630E-B736D29CC24F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4077FFE-5622-9F85-C23E-A339871A983D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6ECD520A-7295-9560-F3C1-8FB8472AE136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DAC54B0-E02C-65E9-13CE-E664AC19CE68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82C7D798-C864-2BB9-0EC4-A875DFA8A492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0EB5DB07-A0BD-2E68-4114-2ADF22421045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3D1182BC-DF88-EBD7-44ED-7A6DDF2C3CA5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BEA58D1C-2DDB-97E6-A570-5FE42F7528A6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52431907-1D67-8303-38FB-8DD0D3E6B0C1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53339983-E4F2-38B5-A10A-8F3AD2CC7113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DCD98C07-E3A3-FB2C-42F1-61BD2AD00010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AAAD316-91C4-0253-EAC1-303CB8E0D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054"/>
            <a:ext cx="3884476" cy="25849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BE18B-77A6-FDB4-38B8-4CC151DDA119}"/>
              </a:ext>
            </a:extLst>
          </p:cNvPr>
          <p:cNvSpPr txBox="1"/>
          <p:nvPr/>
        </p:nvSpPr>
        <p:spPr>
          <a:xfrm>
            <a:off x="5583115" y="1793631"/>
            <a:ext cx="5864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الخمس خطوات الذهبية:</a:t>
            </a:r>
          </a:p>
          <a:p>
            <a:pPr algn="l"/>
            <a:endParaRPr lang="ar-EG" dirty="0"/>
          </a:p>
          <a:p>
            <a:r>
              <a:rPr lang="en-US" dirty="0"/>
              <a:t>D – Define (</a:t>
            </a:r>
            <a:r>
              <a:rPr lang="ar-EG" dirty="0"/>
              <a:t>تحديد</a:t>
            </a:r>
            <a:r>
              <a:rPr lang="en-US" dirty="0"/>
              <a:t>) : </a:t>
            </a:r>
            <a:r>
              <a:rPr lang="ar-EG" dirty="0"/>
              <a:t>فهم المشكلة بوضوح</a:t>
            </a:r>
            <a:endParaRPr lang="en-US" dirty="0"/>
          </a:p>
          <a:p>
            <a:r>
              <a:rPr lang="en-US" dirty="0"/>
              <a:t>M – Measure (</a:t>
            </a:r>
            <a:r>
              <a:rPr lang="ar-EG" dirty="0"/>
              <a:t>قياس</a:t>
            </a:r>
            <a:r>
              <a:rPr lang="en-US" dirty="0"/>
              <a:t>) : </a:t>
            </a:r>
            <a:r>
              <a:rPr lang="ar-EG" dirty="0"/>
              <a:t>جمع بيانات دقيقة</a:t>
            </a:r>
            <a:endParaRPr lang="en-US" dirty="0"/>
          </a:p>
          <a:p>
            <a:r>
              <a:rPr lang="en-US" dirty="0"/>
              <a:t>A – Analyze (</a:t>
            </a:r>
            <a:r>
              <a:rPr lang="ar-EG" dirty="0"/>
              <a:t>تحليل</a:t>
            </a:r>
            <a:r>
              <a:rPr lang="en-US" dirty="0"/>
              <a:t>) : </a:t>
            </a:r>
            <a:r>
              <a:rPr lang="ar-EG" dirty="0"/>
              <a:t>فهم الأسباب الحقيقية</a:t>
            </a:r>
            <a:endParaRPr lang="en-US" dirty="0"/>
          </a:p>
          <a:p>
            <a:r>
              <a:rPr lang="en-US" dirty="0"/>
              <a:t>I – Improve (</a:t>
            </a:r>
            <a:r>
              <a:rPr lang="ar-EG" dirty="0"/>
              <a:t>تحسين</a:t>
            </a:r>
            <a:r>
              <a:rPr lang="en-US" dirty="0"/>
              <a:t>) : </a:t>
            </a:r>
            <a:r>
              <a:rPr lang="ar-EG" dirty="0"/>
              <a:t>تطوير وتنفيذ الحلول</a:t>
            </a:r>
            <a:endParaRPr lang="en-US" dirty="0"/>
          </a:p>
          <a:p>
            <a:r>
              <a:rPr lang="en-US" dirty="0"/>
              <a:t>C – Control (</a:t>
            </a:r>
            <a:r>
              <a:rPr lang="ar-EG" dirty="0"/>
              <a:t>تحكم</a:t>
            </a:r>
            <a:r>
              <a:rPr lang="en-US" dirty="0"/>
              <a:t>) : </a:t>
            </a:r>
            <a:r>
              <a:rPr lang="ar-EG" dirty="0"/>
              <a:t>الحفاظ على التحسين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34E8E-A7CA-220A-CD0E-5A6AC18D7382}"/>
              </a:ext>
            </a:extLst>
          </p:cNvPr>
          <p:cNvSpPr txBox="1"/>
          <p:nvPr/>
        </p:nvSpPr>
        <p:spPr>
          <a:xfrm>
            <a:off x="4998539" y="153791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907A4-3322-657A-48C3-A5C3FC4DCA49}"/>
              </a:ext>
            </a:extLst>
          </p:cNvPr>
          <p:cNvSpPr txBox="1"/>
          <p:nvPr/>
        </p:nvSpPr>
        <p:spPr>
          <a:xfrm>
            <a:off x="6069394" y="265469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مبادئ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Six Sigma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05FA9-8171-B8D3-4533-D16D70DF481C}"/>
              </a:ext>
            </a:extLst>
          </p:cNvPr>
          <p:cNvSpPr txBox="1"/>
          <p:nvPr/>
        </p:nvSpPr>
        <p:spPr>
          <a:xfrm>
            <a:off x="8738059" y="915734"/>
            <a:ext cx="306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منهجية </a:t>
            </a:r>
            <a:r>
              <a:rPr lang="en-US" b="1" dirty="0"/>
              <a:t>DMAIC</a:t>
            </a: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19D26-0991-3D58-30C3-5313E79B5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4985761-B1C1-B09C-8E93-15506B661A7D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01F29C7-7D88-8A16-F350-248F18E4F217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0802A16A-C35E-D961-4DAF-26972E757A77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4F9E2960-B8F1-5038-B1C1-A012E143C84A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46E12697-A185-AB1F-F550-8135C3F0C1EF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29D2AE5-C6C9-3BB2-3C6B-DD41C8DCE254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CBF3732-02F6-9A7E-F841-D5460E0D549F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F4F80F2F-9399-0171-0BAE-C80A2AD678A7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C87CEFE-7C02-361F-D632-90A95C4B3DA3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7EF7071-6DF3-5F08-BA2F-ECE503086AB5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717A2995-D4AB-D3A6-B2E8-49321F15F74B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69E70298-A494-74EE-3292-A856F9FAA6E0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F187C10-E860-8C3B-5C31-03FD9528AE83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1A36A7B-2092-B52C-8C8A-B8434AA1D932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6F35D3F7-3976-EF7D-901A-80B9079099C9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09B6E2D-7C6E-B5D4-88E0-00045607FADF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5C9F91CF-3C77-8EA1-FA56-89098D35F966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1C1E40F-AC0F-C7AD-FCB6-3AE0BF79FAE9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6995652-E8A0-A9C1-F8D3-5E8E0D429E05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2F0B9A6F-C6D1-7C4B-02A7-96DE1B898994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5E420ED3-9E75-DA0E-F939-E76599947EC4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D71380B-B73A-EEDD-66E4-73BCEA6B98C7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5C2A91E9-1330-0E13-6D40-5C4F2A08825E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B71CD396-2617-FED9-C567-D99753265846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2EB06B39-347D-0F91-E765-DA197EF4E910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4C234F3C-271E-6D40-FF5B-B77E4028C73A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F8CF9C48-33C1-02A9-3C4D-2C57EA62762E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B8519A43-7590-C29F-151B-0F30A84D8022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F3705949-5D89-5C52-27C9-B1CB3BB9E2EF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60066A-E2E0-D95C-9A6E-34FE1A247A14}"/>
              </a:ext>
            </a:extLst>
          </p:cNvPr>
          <p:cNvSpPr txBox="1"/>
          <p:nvPr/>
        </p:nvSpPr>
        <p:spPr>
          <a:xfrm>
            <a:off x="5591908" y="1327639"/>
            <a:ext cx="5864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dirty="0"/>
              <a:t>الحزام</a:t>
            </a:r>
            <a:r>
              <a:rPr lang="en-US" dirty="0"/>
              <a:t> </a:t>
            </a:r>
            <a:r>
              <a:rPr lang="ar-EG" dirty="0"/>
              <a:t>الأبيض (</a:t>
            </a:r>
            <a:r>
              <a:rPr lang="en-US" dirty="0"/>
              <a:t>White Belt</a:t>
            </a:r>
            <a:r>
              <a:rPr lang="ar-EG" dirty="0"/>
              <a:t>) - ده انتوا</a:t>
            </a:r>
          </a:p>
          <a:p>
            <a:pPr algn="r" rtl="1"/>
            <a:r>
              <a:rPr lang="ar-EG" dirty="0"/>
              <a:t>• الفهم الأساسي للمبادئ</a:t>
            </a:r>
          </a:p>
          <a:p>
            <a:pPr algn="r" rtl="1"/>
            <a:r>
              <a:rPr lang="ar-EG" dirty="0"/>
              <a:t>• المشاركة في التحسينات البسيطة</a:t>
            </a:r>
          </a:p>
          <a:p>
            <a:pPr algn="r" rtl="1"/>
            <a:r>
              <a:rPr lang="ar-EG" dirty="0"/>
              <a:t>• تقديم ملاحظات ومقترحات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الحزام الأصفر (</a:t>
            </a:r>
            <a:r>
              <a:rPr lang="en-US" dirty="0"/>
              <a:t>Yellow Belt</a:t>
            </a:r>
            <a:r>
              <a:rPr lang="ar-EG" dirty="0"/>
              <a:t>)</a:t>
            </a:r>
          </a:p>
          <a:p>
            <a:pPr algn="r" rtl="1"/>
            <a:r>
              <a:rPr lang="ar-EG" dirty="0"/>
              <a:t>• المشاركة في فرق التحسين</a:t>
            </a:r>
          </a:p>
          <a:p>
            <a:pPr algn="r" rtl="1"/>
            <a:r>
              <a:rPr lang="ar-EG" dirty="0"/>
              <a:t>• جمع البيانات والمعلومات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الحزام الأخضر (</a:t>
            </a:r>
            <a:r>
              <a:rPr lang="en-US" dirty="0"/>
              <a:t>Green Belt</a:t>
            </a:r>
            <a:r>
              <a:rPr lang="ar-EG" dirty="0"/>
              <a:t>)</a:t>
            </a:r>
          </a:p>
          <a:p>
            <a:pPr algn="r" rtl="1"/>
            <a:r>
              <a:rPr lang="ar-EG" dirty="0"/>
              <a:t>• قيادة مشاريع تحسين متوسطة</a:t>
            </a:r>
          </a:p>
          <a:p>
            <a:pPr algn="r" rtl="1"/>
            <a:r>
              <a:rPr lang="ar-EG" dirty="0"/>
              <a:t>• تحليل البيانات المتقدمة</a:t>
            </a:r>
          </a:p>
          <a:p>
            <a:pPr algn="r" rtl="1"/>
            <a:endParaRPr lang="ar-EG" dirty="0"/>
          </a:p>
          <a:p>
            <a:pPr algn="r" rtl="1"/>
            <a:r>
              <a:rPr lang="ar-EG" dirty="0"/>
              <a:t>الحزام الأسود (</a:t>
            </a:r>
            <a:r>
              <a:rPr lang="en-US" dirty="0"/>
              <a:t>Black Belt</a:t>
            </a:r>
            <a:r>
              <a:rPr lang="ar-EG" dirty="0"/>
              <a:t>)</a:t>
            </a:r>
          </a:p>
          <a:p>
            <a:pPr algn="r" rtl="1"/>
            <a:r>
              <a:rPr lang="ar-EG" dirty="0"/>
              <a:t>• قيادة مشاريع استراتيجية كبرى</a:t>
            </a:r>
          </a:p>
          <a:p>
            <a:pPr algn="r" rtl="1"/>
            <a:r>
              <a:rPr lang="ar-EG" dirty="0"/>
              <a:t>• تدريب وإشراف على الفرق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8640D1-7E29-1579-A5D0-7E0DE407B219}"/>
              </a:ext>
            </a:extLst>
          </p:cNvPr>
          <p:cNvSpPr txBox="1"/>
          <p:nvPr/>
        </p:nvSpPr>
        <p:spPr>
          <a:xfrm>
            <a:off x="4998539" y="183566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9EA2C1"/>
                </a:solidFill>
                <a:cs typeface="Arial" pitchFamily="34" charset="0"/>
              </a:rPr>
              <a:t>4</a:t>
            </a:r>
            <a:endParaRPr lang="ko-KR" altLang="en-US" sz="3600" b="1" dirty="0">
              <a:solidFill>
                <a:srgbClr val="9EA2C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57D58-E1F4-7089-C6CD-D06C390024DD}"/>
              </a:ext>
            </a:extLst>
          </p:cNvPr>
          <p:cNvSpPr txBox="1"/>
          <p:nvPr/>
        </p:nvSpPr>
        <p:spPr>
          <a:xfrm>
            <a:off x="6069394" y="295244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أدوار ومستويات الأحزمة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097B33-3B95-0E64-406F-9D28FA1F8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668" y="0"/>
            <a:ext cx="614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6390-7432-DA0C-F546-431AEF8CF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1">
            <a:extLst>
              <a:ext uri="{FF2B5EF4-FFF2-40B4-BE49-F238E27FC236}">
                <a16:creationId xmlns:a16="http://schemas.microsoft.com/office/drawing/2014/main" id="{9CD653D2-B1B7-577C-D840-25D0069C2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" y="1129651"/>
            <a:ext cx="7747538" cy="4225802"/>
          </a:xfrm>
          <a:custGeom>
            <a:avLst/>
            <a:gdLst>
              <a:gd name="connsiteX0" fmla="*/ 0 w 7512537"/>
              <a:gd name="connsiteY0" fmla="*/ 0 h 4225802"/>
              <a:gd name="connsiteX1" fmla="*/ 7512537 w 7512537"/>
              <a:gd name="connsiteY1" fmla="*/ 0 h 4225802"/>
              <a:gd name="connsiteX2" fmla="*/ 7512537 w 7512537"/>
              <a:gd name="connsiteY2" fmla="*/ 4225802 h 4225802"/>
              <a:gd name="connsiteX3" fmla="*/ 0 w 7512537"/>
              <a:gd name="connsiteY3" fmla="*/ 4225802 h 422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12537" h="4225802">
                <a:moveTo>
                  <a:pt x="0" y="0"/>
                </a:moveTo>
                <a:lnTo>
                  <a:pt x="7512537" y="0"/>
                </a:lnTo>
                <a:lnTo>
                  <a:pt x="7512537" y="4225802"/>
                </a:lnTo>
                <a:lnTo>
                  <a:pt x="0" y="4225802"/>
                </a:lnTo>
                <a:close/>
              </a:path>
            </a:pathLst>
          </a:cu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2CB81368-E7CB-2781-79C0-13C6A9D6DFCF}"/>
              </a:ext>
            </a:extLst>
          </p:cNvPr>
          <p:cNvGrpSpPr/>
          <p:nvPr/>
        </p:nvGrpSpPr>
        <p:grpSpPr>
          <a:xfrm>
            <a:off x="3884476" y="41024"/>
            <a:ext cx="1158365" cy="933413"/>
            <a:chOff x="9839517" y="2895698"/>
            <a:chExt cx="4551811" cy="31339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B333B1-4346-5D2F-0710-B9933770677A}"/>
                </a:ext>
              </a:extLst>
            </p:cNvPr>
            <p:cNvGrpSpPr/>
            <p:nvPr/>
          </p:nvGrpSpPr>
          <p:grpSpPr>
            <a:xfrm>
              <a:off x="10095620" y="2895698"/>
              <a:ext cx="3288407" cy="2443852"/>
              <a:chOff x="10095620" y="2895698"/>
              <a:chExt cx="3288407" cy="2443852"/>
            </a:xfrm>
          </p:grpSpPr>
          <p:sp>
            <p:nvSpPr>
              <p:cNvPr id="69" name="Trapezoid 68">
                <a:extLst>
                  <a:ext uri="{FF2B5EF4-FFF2-40B4-BE49-F238E27FC236}">
                    <a16:creationId xmlns:a16="http://schemas.microsoft.com/office/drawing/2014/main" id="{6565FBC9-8300-DBDB-7503-DEC18B776750}"/>
                  </a:ext>
                </a:extLst>
              </p:cNvPr>
              <p:cNvSpPr/>
              <p:nvPr/>
            </p:nvSpPr>
            <p:spPr>
              <a:xfrm rot="6820098">
                <a:off x="12103251" y="2553136"/>
                <a:ext cx="433277" cy="1473747"/>
              </a:xfrm>
              <a:prstGeom prst="trapezoid">
                <a:avLst>
                  <a:gd name="adj" fmla="val 11476"/>
                </a:avLst>
              </a:pr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6D04C76-8297-DA35-305A-AF0BDE87B2BA}"/>
                  </a:ext>
                </a:extLst>
              </p:cNvPr>
              <p:cNvGrpSpPr/>
              <p:nvPr/>
            </p:nvGrpSpPr>
            <p:grpSpPr>
              <a:xfrm>
                <a:off x="10541428" y="2895698"/>
                <a:ext cx="1434926" cy="560920"/>
                <a:chOff x="10541428" y="2895698"/>
                <a:chExt cx="1434926" cy="560920"/>
              </a:xfrm>
            </p:grpSpPr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36010106-0B94-08D5-738C-321A9A1807A1}"/>
                    </a:ext>
                  </a:extLst>
                </p:cNvPr>
                <p:cNvSpPr/>
                <p:nvPr/>
              </p:nvSpPr>
              <p:spPr>
                <a:xfrm rot="19800000">
                  <a:off x="10541428" y="2992155"/>
                  <a:ext cx="1434926" cy="4644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C3F51C1D-BDEC-F7B9-4736-D73936546948}"/>
                    </a:ext>
                  </a:extLst>
                </p:cNvPr>
                <p:cNvSpPr/>
                <p:nvPr/>
              </p:nvSpPr>
              <p:spPr>
                <a:xfrm>
                  <a:off x="11562170" y="289569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F872797-BFE1-D2EE-23E7-152607D9A44D}"/>
                  </a:ext>
                </a:extLst>
              </p:cNvPr>
              <p:cNvGrpSpPr/>
              <p:nvPr/>
            </p:nvGrpSpPr>
            <p:grpSpPr>
              <a:xfrm>
                <a:off x="10226072" y="3384119"/>
                <a:ext cx="1153558" cy="1269798"/>
                <a:chOff x="10226072" y="3384119"/>
                <a:chExt cx="1153558" cy="1269798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2045C5BE-E770-F8AC-3966-AEA92109CEBF}"/>
                    </a:ext>
                  </a:extLst>
                </p:cNvPr>
                <p:cNvSpPr/>
                <p:nvPr/>
              </p:nvSpPr>
              <p:spPr>
                <a:xfrm rot="19176301">
                  <a:off x="10226072" y="3384119"/>
                  <a:ext cx="1153558" cy="1269798"/>
                </a:xfrm>
                <a:custGeom>
                  <a:avLst/>
                  <a:gdLst>
                    <a:gd name="connsiteX0" fmla="*/ 1069399 w 1153558"/>
                    <a:gd name="connsiteY0" fmla="*/ 54157 h 1269798"/>
                    <a:gd name="connsiteX1" fmla="*/ 1098647 w 1153558"/>
                    <a:gd name="connsiteY1" fmla="*/ 383203 h 1269798"/>
                    <a:gd name="connsiteX2" fmla="*/ 358294 w 1153558"/>
                    <a:gd name="connsiteY2" fmla="*/ 1269798 h 1269798"/>
                    <a:gd name="connsiteX3" fmla="*/ 0 w 1153558"/>
                    <a:gd name="connsiteY3" fmla="*/ 970001 h 1269798"/>
                    <a:gd name="connsiteX4" fmla="*/ 740353 w 1153558"/>
                    <a:gd name="connsiteY4" fmla="*/ 83405 h 1269798"/>
                    <a:gd name="connsiteX5" fmla="*/ 1069399 w 1153558"/>
                    <a:gd name="connsiteY5" fmla="*/ 54157 h 1269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53558" h="1269798">
                      <a:moveTo>
                        <a:pt x="1069399" y="54157"/>
                      </a:moveTo>
                      <a:cubicBezTo>
                        <a:pt x="1168112" y="136417"/>
                        <a:pt x="1182737" y="284489"/>
                        <a:pt x="1098647" y="383203"/>
                      </a:cubicBezTo>
                      <a:lnTo>
                        <a:pt x="358294" y="1269798"/>
                      </a:lnTo>
                      <a:lnTo>
                        <a:pt x="0" y="970001"/>
                      </a:lnTo>
                      <a:lnTo>
                        <a:pt x="740353" y="83405"/>
                      </a:lnTo>
                      <a:cubicBezTo>
                        <a:pt x="824442" y="-15309"/>
                        <a:pt x="970685" y="-28106"/>
                        <a:pt x="1069399" y="54157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21A08333-ED2A-1127-4695-4222D877F003}"/>
                    </a:ext>
                  </a:extLst>
                </p:cNvPr>
                <p:cNvSpPr/>
                <p:nvPr/>
              </p:nvSpPr>
              <p:spPr>
                <a:xfrm>
                  <a:off x="10701546" y="3417653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AF1DD4C-FE20-E968-4F58-B0186C27D405}"/>
                  </a:ext>
                </a:extLst>
              </p:cNvPr>
              <p:cNvGrpSpPr/>
              <p:nvPr/>
            </p:nvGrpSpPr>
            <p:grpSpPr>
              <a:xfrm rot="5400000">
                <a:off x="12509125" y="3435921"/>
                <a:ext cx="989342" cy="760462"/>
                <a:chOff x="10999279" y="2698471"/>
                <a:chExt cx="989342" cy="760462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281F2CD7-80A5-F529-94F8-1E629F3D6ECA}"/>
                    </a:ext>
                  </a:extLst>
                </p:cNvPr>
                <p:cNvSpPr/>
                <p:nvPr/>
              </p:nvSpPr>
              <p:spPr>
                <a:xfrm>
                  <a:off x="11237298" y="2698471"/>
                  <a:ext cx="712934" cy="329046"/>
                </a:xfrm>
                <a:custGeom>
                  <a:avLst/>
                  <a:gdLst>
                    <a:gd name="connsiteX0" fmla="*/ 7144 w 371475"/>
                    <a:gd name="connsiteY0" fmla="*/ 145256 h 171450"/>
                    <a:gd name="connsiteX1" fmla="*/ 90011 w 371475"/>
                    <a:gd name="connsiteY1" fmla="*/ 32861 h 171450"/>
                    <a:gd name="connsiteX2" fmla="*/ 250984 w 371475"/>
                    <a:gd name="connsiteY2" fmla="*/ 7144 h 171450"/>
                    <a:gd name="connsiteX3" fmla="*/ 361474 w 371475"/>
                    <a:gd name="connsiteY3" fmla="*/ 103346 h 171450"/>
                    <a:gd name="connsiteX4" fmla="*/ 367189 w 371475"/>
                    <a:gd name="connsiteY4" fmla="*/ 139541 h 171450"/>
                    <a:gd name="connsiteX5" fmla="*/ 343376 w 371475"/>
                    <a:gd name="connsiteY5" fmla="*/ 143351 h 171450"/>
                    <a:gd name="connsiteX6" fmla="*/ 234791 w 371475"/>
                    <a:gd name="connsiteY6" fmla="*/ 58579 h 171450"/>
                    <a:gd name="connsiteX7" fmla="*/ 117634 w 371475"/>
                    <a:gd name="connsiteY7" fmla="*/ 76676 h 171450"/>
                    <a:gd name="connsiteX8" fmla="*/ 58579 w 371475"/>
                    <a:gd name="connsiteY8" fmla="*/ 167164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5" h="171450">
                      <a:moveTo>
                        <a:pt x="7144" y="145256"/>
                      </a:moveTo>
                      <a:lnTo>
                        <a:pt x="90011" y="32861"/>
                      </a:lnTo>
                      <a:lnTo>
                        <a:pt x="250984" y="7144"/>
                      </a:lnTo>
                      <a:lnTo>
                        <a:pt x="361474" y="103346"/>
                      </a:lnTo>
                      <a:lnTo>
                        <a:pt x="367189" y="139541"/>
                      </a:lnTo>
                      <a:lnTo>
                        <a:pt x="343376" y="143351"/>
                      </a:lnTo>
                      <a:lnTo>
                        <a:pt x="234791" y="58579"/>
                      </a:lnTo>
                      <a:lnTo>
                        <a:pt x="117634" y="76676"/>
                      </a:lnTo>
                      <a:lnTo>
                        <a:pt x="58579" y="16716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47A32CE5-FBBD-DA3D-17FC-0DCFCBB0EEDA}"/>
                    </a:ext>
                  </a:extLst>
                </p:cNvPr>
                <p:cNvSpPr/>
                <p:nvPr/>
              </p:nvSpPr>
              <p:spPr>
                <a:xfrm>
                  <a:off x="11293968" y="3075046"/>
                  <a:ext cx="694653" cy="383887"/>
                </a:xfrm>
                <a:custGeom>
                  <a:avLst/>
                  <a:gdLst>
                    <a:gd name="connsiteX0" fmla="*/ 7144 w 361950"/>
                    <a:gd name="connsiteY0" fmla="*/ 114776 h 200025"/>
                    <a:gd name="connsiteX1" fmla="*/ 120491 w 361950"/>
                    <a:gd name="connsiteY1" fmla="*/ 194786 h 200025"/>
                    <a:gd name="connsiteX2" fmla="*/ 281464 w 361950"/>
                    <a:gd name="connsiteY2" fmla="*/ 169069 h 200025"/>
                    <a:gd name="connsiteX3" fmla="*/ 355759 w 361950"/>
                    <a:gd name="connsiteY3" fmla="*/ 43339 h 200025"/>
                    <a:gd name="connsiteX4" fmla="*/ 350044 w 361950"/>
                    <a:gd name="connsiteY4" fmla="*/ 7144 h 200025"/>
                    <a:gd name="connsiteX5" fmla="*/ 327184 w 361950"/>
                    <a:gd name="connsiteY5" fmla="*/ 10954 h 200025"/>
                    <a:gd name="connsiteX6" fmla="*/ 250031 w 361950"/>
                    <a:gd name="connsiteY6" fmla="*/ 125254 h 200025"/>
                    <a:gd name="connsiteX7" fmla="*/ 132874 w 361950"/>
                    <a:gd name="connsiteY7" fmla="*/ 144304 h 200025"/>
                    <a:gd name="connsiteX8" fmla="*/ 48101 w 361950"/>
                    <a:gd name="connsiteY8" fmla="*/ 77629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950" h="200025">
                      <a:moveTo>
                        <a:pt x="7144" y="114776"/>
                      </a:moveTo>
                      <a:lnTo>
                        <a:pt x="120491" y="194786"/>
                      </a:lnTo>
                      <a:lnTo>
                        <a:pt x="281464" y="169069"/>
                      </a:lnTo>
                      <a:lnTo>
                        <a:pt x="355759" y="43339"/>
                      </a:lnTo>
                      <a:lnTo>
                        <a:pt x="350044" y="7144"/>
                      </a:lnTo>
                      <a:lnTo>
                        <a:pt x="327184" y="10954"/>
                      </a:lnTo>
                      <a:lnTo>
                        <a:pt x="250031" y="125254"/>
                      </a:lnTo>
                      <a:lnTo>
                        <a:pt x="132874" y="144304"/>
                      </a:lnTo>
                      <a:lnTo>
                        <a:pt x="48101" y="776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DE82CF10-A51D-260F-8694-B35900FF0A61}"/>
                    </a:ext>
                  </a:extLst>
                </p:cNvPr>
                <p:cNvSpPr/>
                <p:nvPr/>
              </p:nvSpPr>
              <p:spPr>
                <a:xfrm>
                  <a:off x="10999279" y="2942227"/>
                  <a:ext cx="457009" cy="457009"/>
                </a:xfrm>
                <a:custGeom>
                  <a:avLst/>
                  <a:gdLst>
                    <a:gd name="connsiteX0" fmla="*/ 102790 w 238125"/>
                    <a:gd name="connsiteY0" fmla="*/ 8493 h 238125"/>
                    <a:gd name="connsiteX1" fmla="*/ 8493 w 238125"/>
                    <a:gd name="connsiteY1" fmla="*/ 138985 h 238125"/>
                    <a:gd name="connsiteX2" fmla="*/ 138985 w 238125"/>
                    <a:gd name="connsiteY2" fmla="*/ 233283 h 238125"/>
                    <a:gd name="connsiteX3" fmla="*/ 233283 w 238125"/>
                    <a:gd name="connsiteY3" fmla="*/ 102790 h 238125"/>
                    <a:gd name="connsiteX4" fmla="*/ 102790 w 238125"/>
                    <a:gd name="connsiteY4" fmla="*/ 8493 h 238125"/>
                    <a:gd name="connsiteX5" fmla="*/ 128508 w 238125"/>
                    <a:gd name="connsiteY5" fmla="*/ 164703 h 238125"/>
                    <a:gd name="connsiteX6" fmla="*/ 78025 w 238125"/>
                    <a:gd name="connsiteY6" fmla="*/ 128508 h 238125"/>
                    <a:gd name="connsiteX7" fmla="*/ 114220 w 238125"/>
                    <a:gd name="connsiteY7" fmla="*/ 78025 h 238125"/>
                    <a:gd name="connsiteX8" fmla="*/ 164703 w 238125"/>
                    <a:gd name="connsiteY8" fmla="*/ 114220 h 238125"/>
                    <a:gd name="connsiteX9" fmla="*/ 128508 w 238125"/>
                    <a:gd name="connsiteY9" fmla="*/ 164703 h 23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8125" h="238125">
                      <a:moveTo>
                        <a:pt x="102790" y="8493"/>
                      </a:moveTo>
                      <a:cubicBezTo>
                        <a:pt x="40878" y="18018"/>
                        <a:pt x="-1032" y="77073"/>
                        <a:pt x="8493" y="138985"/>
                      </a:cubicBezTo>
                      <a:cubicBezTo>
                        <a:pt x="18018" y="200898"/>
                        <a:pt x="77073" y="242808"/>
                        <a:pt x="138985" y="233283"/>
                      </a:cubicBezTo>
                      <a:cubicBezTo>
                        <a:pt x="200898" y="223758"/>
                        <a:pt x="242808" y="164703"/>
                        <a:pt x="233283" y="102790"/>
                      </a:cubicBezTo>
                      <a:cubicBezTo>
                        <a:pt x="222805" y="40878"/>
                        <a:pt x="164703" y="-1032"/>
                        <a:pt x="102790" y="8493"/>
                      </a:cubicBezTo>
                      <a:close/>
                      <a:moveTo>
                        <a:pt x="128508" y="164703"/>
                      </a:moveTo>
                      <a:cubicBezTo>
                        <a:pt x="104695" y="168513"/>
                        <a:pt x="81835" y="152320"/>
                        <a:pt x="78025" y="128508"/>
                      </a:cubicBezTo>
                      <a:cubicBezTo>
                        <a:pt x="74215" y="104695"/>
                        <a:pt x="90408" y="81835"/>
                        <a:pt x="114220" y="78025"/>
                      </a:cubicBezTo>
                      <a:cubicBezTo>
                        <a:pt x="138033" y="74215"/>
                        <a:pt x="160893" y="90408"/>
                        <a:pt x="164703" y="114220"/>
                      </a:cubicBezTo>
                      <a:cubicBezTo>
                        <a:pt x="169465" y="138033"/>
                        <a:pt x="152320" y="160893"/>
                        <a:pt x="128508" y="1647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B1DC3A1-2BCF-D934-074E-207E850BF1E8}"/>
                  </a:ext>
                </a:extLst>
              </p:cNvPr>
              <p:cNvGrpSpPr/>
              <p:nvPr/>
            </p:nvGrpSpPr>
            <p:grpSpPr>
              <a:xfrm>
                <a:off x="10095620" y="4304882"/>
                <a:ext cx="1425867" cy="1034668"/>
                <a:chOff x="10095620" y="4304882"/>
                <a:chExt cx="1425867" cy="1034668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0A4A4D7-E850-B6F1-0D7F-0677BB3D243F}"/>
                    </a:ext>
                  </a:extLst>
                </p:cNvPr>
                <p:cNvSpPr/>
                <p:nvPr/>
              </p:nvSpPr>
              <p:spPr>
                <a:xfrm>
                  <a:off x="10226256" y="4304882"/>
                  <a:ext cx="1133382" cy="914017"/>
                </a:xfrm>
                <a:custGeom>
                  <a:avLst/>
                  <a:gdLst>
                    <a:gd name="connsiteX0" fmla="*/ 558641 w 590550"/>
                    <a:gd name="connsiteY0" fmla="*/ 470059 h 476250"/>
                    <a:gd name="connsiteX1" fmla="*/ 37624 w 590550"/>
                    <a:gd name="connsiteY1" fmla="*/ 470059 h 476250"/>
                    <a:gd name="connsiteX2" fmla="*/ 7144 w 590550"/>
                    <a:gd name="connsiteY2" fmla="*/ 439579 h 476250"/>
                    <a:gd name="connsiteX3" fmla="*/ 7144 w 590550"/>
                    <a:gd name="connsiteY3" fmla="*/ 98584 h 476250"/>
                    <a:gd name="connsiteX4" fmla="*/ 98584 w 590550"/>
                    <a:gd name="connsiteY4" fmla="*/ 7144 h 476250"/>
                    <a:gd name="connsiteX5" fmla="*/ 498634 w 590550"/>
                    <a:gd name="connsiteY5" fmla="*/ 7144 h 476250"/>
                    <a:gd name="connsiteX6" fmla="*/ 590074 w 590550"/>
                    <a:gd name="connsiteY6" fmla="*/ 98584 h 476250"/>
                    <a:gd name="connsiteX7" fmla="*/ 590074 w 590550"/>
                    <a:gd name="connsiteY7" fmla="*/ 440531 h 476250"/>
                    <a:gd name="connsiteX8" fmla="*/ 558641 w 590550"/>
                    <a:gd name="connsiteY8" fmla="*/ 470059 h 47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550" h="476250">
                      <a:moveTo>
                        <a:pt x="558641" y="470059"/>
                      </a:moveTo>
                      <a:lnTo>
                        <a:pt x="37624" y="470059"/>
                      </a:lnTo>
                      <a:cubicBezTo>
                        <a:pt x="20479" y="470059"/>
                        <a:pt x="7144" y="456724"/>
                        <a:pt x="7144" y="439579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498634" y="7144"/>
                      </a:lnTo>
                      <a:cubicBezTo>
                        <a:pt x="549116" y="7144"/>
                        <a:pt x="590074" y="48101"/>
                        <a:pt x="590074" y="98584"/>
                      </a:cubicBezTo>
                      <a:lnTo>
                        <a:pt x="590074" y="440531"/>
                      </a:lnTo>
                      <a:cubicBezTo>
                        <a:pt x="589121" y="456724"/>
                        <a:pt x="574834" y="470059"/>
                        <a:pt x="558641" y="4700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4689EDF4-0134-A0B3-AEB3-F4D3A6FD695B}"/>
                    </a:ext>
                  </a:extLst>
                </p:cNvPr>
                <p:cNvSpPr/>
                <p:nvPr/>
              </p:nvSpPr>
              <p:spPr>
                <a:xfrm>
                  <a:off x="10095620" y="5083625"/>
                  <a:ext cx="1425867" cy="255925"/>
                </a:xfrm>
                <a:custGeom>
                  <a:avLst/>
                  <a:gdLst>
                    <a:gd name="connsiteX0" fmla="*/ 711994 w 742950"/>
                    <a:gd name="connsiteY0" fmla="*/ 129064 h 133350"/>
                    <a:gd name="connsiteX1" fmla="*/ 37624 w 742950"/>
                    <a:gd name="connsiteY1" fmla="*/ 129064 h 133350"/>
                    <a:gd name="connsiteX2" fmla="*/ 7144 w 742950"/>
                    <a:gd name="connsiteY2" fmla="*/ 98584 h 133350"/>
                    <a:gd name="connsiteX3" fmla="*/ 7144 w 742950"/>
                    <a:gd name="connsiteY3" fmla="*/ 98584 h 133350"/>
                    <a:gd name="connsiteX4" fmla="*/ 98584 w 742950"/>
                    <a:gd name="connsiteY4" fmla="*/ 7144 h 133350"/>
                    <a:gd name="connsiteX5" fmla="*/ 651986 w 742950"/>
                    <a:gd name="connsiteY5" fmla="*/ 7144 h 133350"/>
                    <a:gd name="connsiteX6" fmla="*/ 743426 w 742950"/>
                    <a:gd name="connsiteY6" fmla="*/ 98584 h 133350"/>
                    <a:gd name="connsiteX7" fmla="*/ 743426 w 742950"/>
                    <a:gd name="connsiteY7" fmla="*/ 98584 h 133350"/>
                    <a:gd name="connsiteX8" fmla="*/ 711994 w 742950"/>
                    <a:gd name="connsiteY8" fmla="*/ 129064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42950" h="133350">
                      <a:moveTo>
                        <a:pt x="711994" y="129064"/>
                      </a:moveTo>
                      <a:lnTo>
                        <a:pt x="37624" y="129064"/>
                      </a:lnTo>
                      <a:cubicBezTo>
                        <a:pt x="20479" y="129064"/>
                        <a:pt x="7144" y="115729"/>
                        <a:pt x="7144" y="98584"/>
                      </a:cubicBezTo>
                      <a:lnTo>
                        <a:pt x="7144" y="98584"/>
                      </a:lnTo>
                      <a:cubicBezTo>
                        <a:pt x="7144" y="48101"/>
                        <a:pt x="48101" y="7144"/>
                        <a:pt x="98584" y="7144"/>
                      </a:cubicBezTo>
                      <a:lnTo>
                        <a:pt x="651986" y="7144"/>
                      </a:lnTo>
                      <a:cubicBezTo>
                        <a:pt x="702469" y="7144"/>
                        <a:pt x="743426" y="48101"/>
                        <a:pt x="743426" y="98584"/>
                      </a:cubicBezTo>
                      <a:lnTo>
                        <a:pt x="743426" y="98584"/>
                      </a:lnTo>
                      <a:cubicBezTo>
                        <a:pt x="742474" y="115729"/>
                        <a:pt x="729139" y="129064"/>
                        <a:pt x="711994" y="1290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5793A37-A3D5-7191-9FCA-69A8803BABAD}"/>
                    </a:ext>
                  </a:extLst>
                </p:cNvPr>
                <p:cNvSpPr/>
                <p:nvPr/>
              </p:nvSpPr>
              <p:spPr>
                <a:xfrm>
                  <a:off x="10701546" y="4411068"/>
                  <a:ext cx="182803" cy="182803"/>
                </a:xfrm>
                <a:custGeom>
                  <a:avLst/>
                  <a:gdLst>
                    <a:gd name="connsiteX0" fmla="*/ 94774 w 95250"/>
                    <a:gd name="connsiteY0" fmla="*/ 50959 h 95250"/>
                    <a:gd name="connsiteX1" fmla="*/ 50959 w 95250"/>
                    <a:gd name="connsiteY1" fmla="*/ 94774 h 95250"/>
                    <a:gd name="connsiteX2" fmla="*/ 7144 w 95250"/>
                    <a:gd name="connsiteY2" fmla="*/ 50959 h 95250"/>
                    <a:gd name="connsiteX3" fmla="*/ 50959 w 95250"/>
                    <a:gd name="connsiteY3" fmla="*/ 7144 h 95250"/>
                    <a:gd name="connsiteX4" fmla="*/ 94774 w 95250"/>
                    <a:gd name="connsiteY4" fmla="*/ 50959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94774" y="50959"/>
                      </a:moveTo>
                      <a:cubicBezTo>
                        <a:pt x="94774" y="74771"/>
                        <a:pt x="74771" y="94774"/>
                        <a:pt x="50959" y="94774"/>
                      </a:cubicBezTo>
                      <a:cubicBezTo>
                        <a:pt x="27146" y="94774"/>
                        <a:pt x="7144" y="74771"/>
                        <a:pt x="7144" y="50959"/>
                      </a:cubicBezTo>
                      <a:cubicBezTo>
                        <a:pt x="7144" y="27146"/>
                        <a:pt x="27146" y="7144"/>
                        <a:pt x="50959" y="7144"/>
                      </a:cubicBezTo>
                      <a:cubicBezTo>
                        <a:pt x="74771" y="7144"/>
                        <a:pt x="94774" y="27146"/>
                        <a:pt x="94774" y="5095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1B78318-60E2-076E-70A7-0FD5DEF29903}"/>
                </a:ext>
              </a:extLst>
            </p:cNvPr>
            <p:cNvGrpSpPr/>
            <p:nvPr/>
          </p:nvGrpSpPr>
          <p:grpSpPr>
            <a:xfrm>
              <a:off x="9839517" y="5316702"/>
              <a:ext cx="4551811" cy="712934"/>
              <a:chOff x="2716823" y="4480799"/>
              <a:chExt cx="5838092" cy="91440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497EEA1-E5FA-217C-05A9-76EF59F5F9C4}"/>
                  </a:ext>
                </a:extLst>
              </p:cNvPr>
              <p:cNvGrpSpPr/>
              <p:nvPr/>
            </p:nvGrpSpPr>
            <p:grpSpPr>
              <a:xfrm>
                <a:off x="2716823" y="4480799"/>
                <a:ext cx="5838092" cy="914400"/>
                <a:chOff x="175847" y="4480799"/>
                <a:chExt cx="8801100" cy="914400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87E28118-DB2F-AE08-B890-A8DAF8AE1625}"/>
                    </a:ext>
                  </a:extLst>
                </p:cNvPr>
                <p:cNvSpPr/>
                <p:nvPr/>
              </p:nvSpPr>
              <p:spPr>
                <a:xfrm>
                  <a:off x="175847" y="4480799"/>
                  <a:ext cx="8801100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86075AD2-48E3-61FD-4A81-0574527D4615}"/>
                    </a:ext>
                  </a:extLst>
                </p:cNvPr>
                <p:cNvSpPr/>
                <p:nvPr/>
              </p:nvSpPr>
              <p:spPr>
                <a:xfrm>
                  <a:off x="352032" y="4595617"/>
                  <a:ext cx="8448730" cy="68476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58F06E4-3705-1915-BDC3-FF4AF4E7311F}"/>
                  </a:ext>
                </a:extLst>
              </p:cNvPr>
              <p:cNvGrpSpPr/>
              <p:nvPr/>
            </p:nvGrpSpPr>
            <p:grpSpPr>
              <a:xfrm>
                <a:off x="2954961" y="4660680"/>
                <a:ext cx="5376674" cy="563948"/>
                <a:chOff x="3193903" y="4660680"/>
                <a:chExt cx="5376674" cy="563948"/>
              </a:xfrm>
            </p:grpSpPr>
            <p:sp>
              <p:nvSpPr>
                <p:cNvPr id="60" name="Circle: Hollow 59">
                  <a:extLst>
                    <a:ext uri="{FF2B5EF4-FFF2-40B4-BE49-F238E27FC236}">
                      <a16:creationId xmlns:a16="http://schemas.microsoft.com/office/drawing/2014/main" id="{DE1F3442-DF09-5CA0-04B7-8AF3D17DE633}"/>
                    </a:ext>
                  </a:extLst>
                </p:cNvPr>
                <p:cNvSpPr/>
                <p:nvPr/>
              </p:nvSpPr>
              <p:spPr>
                <a:xfrm>
                  <a:off x="3193903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Circle: Hollow 60">
                  <a:extLst>
                    <a:ext uri="{FF2B5EF4-FFF2-40B4-BE49-F238E27FC236}">
                      <a16:creationId xmlns:a16="http://schemas.microsoft.com/office/drawing/2014/main" id="{A67E3799-8636-90A0-533B-A47575BF41B0}"/>
                    </a:ext>
                  </a:extLst>
                </p:cNvPr>
                <p:cNvSpPr/>
                <p:nvPr/>
              </p:nvSpPr>
              <p:spPr>
                <a:xfrm>
                  <a:off x="3996024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Circle: Hollow 61">
                  <a:extLst>
                    <a:ext uri="{FF2B5EF4-FFF2-40B4-BE49-F238E27FC236}">
                      <a16:creationId xmlns:a16="http://schemas.microsoft.com/office/drawing/2014/main" id="{C58088B7-E7FD-6927-DE34-A1DC1F687072}"/>
                    </a:ext>
                  </a:extLst>
                </p:cNvPr>
                <p:cNvSpPr/>
                <p:nvPr/>
              </p:nvSpPr>
              <p:spPr>
                <a:xfrm>
                  <a:off x="4798145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Circle: Hollow 62">
                  <a:extLst>
                    <a:ext uri="{FF2B5EF4-FFF2-40B4-BE49-F238E27FC236}">
                      <a16:creationId xmlns:a16="http://schemas.microsoft.com/office/drawing/2014/main" id="{AF033329-2228-39BF-CFA0-E56F6EEC01AE}"/>
                    </a:ext>
                  </a:extLst>
                </p:cNvPr>
                <p:cNvSpPr/>
                <p:nvPr/>
              </p:nvSpPr>
              <p:spPr>
                <a:xfrm>
                  <a:off x="5600266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Circle: Hollow 63">
                  <a:extLst>
                    <a:ext uri="{FF2B5EF4-FFF2-40B4-BE49-F238E27FC236}">
                      <a16:creationId xmlns:a16="http://schemas.microsoft.com/office/drawing/2014/main" id="{982C6AC1-B930-41D6-627C-60DEB1C0F425}"/>
                    </a:ext>
                  </a:extLst>
                </p:cNvPr>
                <p:cNvSpPr/>
                <p:nvPr/>
              </p:nvSpPr>
              <p:spPr>
                <a:xfrm>
                  <a:off x="6402387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Circle: Hollow 64">
                  <a:extLst>
                    <a:ext uri="{FF2B5EF4-FFF2-40B4-BE49-F238E27FC236}">
                      <a16:creationId xmlns:a16="http://schemas.microsoft.com/office/drawing/2014/main" id="{ACD94404-FD3E-AD1E-C016-C9B5C0B2BF38}"/>
                    </a:ext>
                  </a:extLst>
                </p:cNvPr>
                <p:cNvSpPr/>
                <p:nvPr/>
              </p:nvSpPr>
              <p:spPr>
                <a:xfrm>
                  <a:off x="7204508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Circle: Hollow 65">
                  <a:extLst>
                    <a:ext uri="{FF2B5EF4-FFF2-40B4-BE49-F238E27FC236}">
                      <a16:creationId xmlns:a16="http://schemas.microsoft.com/office/drawing/2014/main" id="{A60926F4-85F3-FF13-0AAE-4495A6926013}"/>
                    </a:ext>
                  </a:extLst>
                </p:cNvPr>
                <p:cNvSpPr/>
                <p:nvPr/>
              </p:nvSpPr>
              <p:spPr>
                <a:xfrm>
                  <a:off x="8006629" y="4660680"/>
                  <a:ext cx="563948" cy="563948"/>
                </a:xfrm>
                <a:prstGeom prst="donu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DB18E7-1BAB-C060-C6A3-500AE4362334}"/>
              </a:ext>
            </a:extLst>
          </p:cNvPr>
          <p:cNvSpPr txBox="1"/>
          <p:nvPr/>
        </p:nvSpPr>
        <p:spPr>
          <a:xfrm>
            <a:off x="7301689" y="1318675"/>
            <a:ext cx="438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 = Plan </a:t>
            </a:r>
            <a:r>
              <a:rPr lang="ar-EG" dirty="0"/>
              <a:t>التخطيط)</a:t>
            </a:r>
            <a:r>
              <a:rPr lang="en-US" dirty="0"/>
              <a:t>)</a:t>
            </a:r>
            <a:endParaRPr lang="ar-EG" dirty="0"/>
          </a:p>
          <a:p>
            <a:pPr algn="r"/>
            <a:r>
              <a:rPr lang="ar-EG" dirty="0"/>
              <a:t>• حدد المشكلة والأهداف</a:t>
            </a:r>
          </a:p>
          <a:p>
            <a:pPr algn="l"/>
            <a:endParaRPr lang="ar-EG" dirty="0"/>
          </a:p>
          <a:p>
            <a:pPr algn="l"/>
            <a:r>
              <a:rPr lang="en-US" dirty="0"/>
              <a:t>D = Do</a:t>
            </a:r>
            <a:r>
              <a:rPr lang="ar-EG" dirty="0"/>
              <a:t>التنفيذ) </a:t>
            </a:r>
            <a:r>
              <a:rPr lang="en-US" dirty="0"/>
              <a:t>)</a:t>
            </a:r>
            <a:endParaRPr lang="ar-EG" dirty="0"/>
          </a:p>
          <a:p>
            <a:pPr algn="r"/>
            <a:r>
              <a:rPr lang="ar-EG" dirty="0"/>
              <a:t>• نفذ الخطة وجمع البيانات</a:t>
            </a:r>
          </a:p>
          <a:p>
            <a:pPr algn="l"/>
            <a:endParaRPr lang="ar-EG" dirty="0"/>
          </a:p>
          <a:p>
            <a:pPr algn="l"/>
            <a:r>
              <a:rPr lang="en-US" dirty="0"/>
              <a:t>C = Check </a:t>
            </a:r>
            <a:r>
              <a:rPr lang="ar-EG" dirty="0"/>
              <a:t>المراجعة)</a:t>
            </a:r>
            <a:r>
              <a:rPr lang="en-US" dirty="0"/>
              <a:t>)</a:t>
            </a:r>
            <a:endParaRPr lang="ar-EG" dirty="0"/>
          </a:p>
          <a:p>
            <a:pPr algn="r"/>
            <a:r>
              <a:rPr lang="ar-EG" dirty="0"/>
              <a:t>• قارن النتائج وحلل البيانات</a:t>
            </a:r>
          </a:p>
          <a:p>
            <a:pPr algn="l"/>
            <a:endParaRPr lang="ar-EG" dirty="0"/>
          </a:p>
          <a:p>
            <a:pPr algn="l"/>
            <a:r>
              <a:rPr lang="en-US" dirty="0"/>
              <a:t>A = Act </a:t>
            </a:r>
            <a:r>
              <a:rPr lang="ar-EG" dirty="0"/>
              <a:t>التطوير)</a:t>
            </a:r>
            <a:r>
              <a:rPr lang="en-US" dirty="0"/>
              <a:t>)</a:t>
            </a:r>
            <a:endParaRPr lang="ar-EG" dirty="0"/>
          </a:p>
          <a:p>
            <a:pPr algn="r"/>
            <a:r>
              <a:rPr lang="ar-EG" dirty="0"/>
              <a:t>• ثبت النجاح أو عدل الخطة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D5060-BBCA-E2FA-20CA-0AF9700F3F76}"/>
              </a:ext>
            </a:extLst>
          </p:cNvPr>
          <p:cNvSpPr txBox="1"/>
          <p:nvPr/>
        </p:nvSpPr>
        <p:spPr>
          <a:xfrm>
            <a:off x="4881014" y="159040"/>
            <a:ext cx="958096" cy="646331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 algn="ctr"/>
            <a:r>
              <a:rPr lang="en-US" altLang="ko-KR" sz="3600" b="1" dirty="0">
                <a:cs typeface="Arial" pitchFamily="34" charset="0"/>
              </a:rPr>
              <a:t>5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B82B2-9EEC-0805-CAEE-10BD7D1C5EDD}"/>
              </a:ext>
            </a:extLst>
          </p:cNvPr>
          <p:cNvSpPr txBox="1"/>
          <p:nvPr/>
        </p:nvSpPr>
        <p:spPr>
          <a:xfrm>
            <a:off x="5951869" y="270718"/>
            <a:ext cx="5737181" cy="432792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wrap="square" lIns="274320" rtlCol="0" anchor="ctr">
            <a:spAutoFit/>
          </a:bodyPr>
          <a:lstStyle/>
          <a:p>
            <a:pPr algn="r" rtl="1"/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دورة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PDCA </a:t>
            </a:r>
            <a:r>
              <a:rPr lang="ar-EG" altLang="ko-KR" sz="1400" b="1" dirty="0">
                <a:solidFill>
                  <a:schemeClr val="bg1"/>
                </a:solidFill>
                <a:cs typeface="Arial" pitchFamily="34" charset="0"/>
              </a:rPr>
              <a:t>للتطوير المستمر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917E0-5B43-0F02-5E50-1D23F6EF3D01}"/>
              </a:ext>
            </a:extLst>
          </p:cNvPr>
          <p:cNvSpPr txBox="1"/>
          <p:nvPr/>
        </p:nvSpPr>
        <p:spPr>
          <a:xfrm>
            <a:off x="7669459" y="4941068"/>
            <a:ext cx="4206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b="1" dirty="0"/>
              <a:t>العلاقة بين </a:t>
            </a:r>
            <a:r>
              <a:rPr lang="en-US" b="1" dirty="0"/>
              <a:t>PDCA </a:t>
            </a:r>
            <a:r>
              <a:rPr lang="ar-EG" b="1" dirty="0"/>
              <a:t>و </a:t>
            </a:r>
            <a:r>
              <a:rPr lang="en-US" b="1" dirty="0"/>
              <a:t>DMAIC</a:t>
            </a:r>
          </a:p>
          <a:p>
            <a:pPr algn="r" rtl="1"/>
            <a:r>
              <a:rPr lang="en-US" dirty="0"/>
              <a:t>PDCA = </a:t>
            </a:r>
            <a:r>
              <a:rPr lang="ar-EG" dirty="0"/>
              <a:t>للتحسينات السريعة والمستمرة</a:t>
            </a:r>
          </a:p>
          <a:p>
            <a:pPr algn="r" rtl="1"/>
            <a:r>
              <a:rPr lang="en-US" dirty="0"/>
              <a:t>DMAIC = </a:t>
            </a:r>
            <a:r>
              <a:rPr lang="ar-EG" dirty="0"/>
              <a:t>للمشاكل المعقدة والعميقة</a:t>
            </a:r>
          </a:p>
          <a:p>
            <a:pPr algn="r" rtl="1"/>
            <a:r>
              <a:rPr lang="ar-EG" dirty="0"/>
              <a:t>الإثنان معاً = نظام تحسين متكامل</a:t>
            </a:r>
          </a:p>
          <a:p>
            <a:pPr algn="r" rtl="1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7AACD4-7CE7-9298-ECAE-121038412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50" y="4497941"/>
            <a:ext cx="2270689" cy="23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1254</Words>
  <Application>Microsoft Office PowerPoint</Application>
  <PresentationFormat>Widescreen</PresentationFormat>
  <Paragraphs>284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Aharoni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Mina Kharait</cp:lastModifiedBy>
  <cp:revision>215</cp:revision>
  <dcterms:created xsi:type="dcterms:W3CDTF">2019-01-14T06:35:35Z</dcterms:created>
  <dcterms:modified xsi:type="dcterms:W3CDTF">2025-10-20T10:09:33Z</dcterms:modified>
</cp:coreProperties>
</file>