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9" r:id="rId6"/>
    <p:sldId id="259" r:id="rId7"/>
    <p:sldId id="270" r:id="rId8"/>
    <p:sldId id="271" r:id="rId9"/>
    <p:sldId id="272"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1D8E95B-0320-46E3-B9EA-3CC8B1DE7955}" type="datetimeFigureOut">
              <a:rPr lang="ru-KZ" smtClean="0"/>
              <a:t>09/22/2020</a:t>
            </a:fld>
            <a:endParaRPr lang="ru-KZ"/>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KZ"/>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B309249-52AC-4C4F-A6BD-B77AFE7AFE3E}" type="slidenum">
              <a:rPr lang="ru-KZ" smtClean="0"/>
              <a:t>‹#›</a:t>
            </a:fld>
            <a:endParaRPr lang="ru-KZ"/>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198149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1D8E95B-0320-46E3-B9EA-3CC8B1DE7955}" type="datetimeFigureOut">
              <a:rPr lang="ru-KZ" smtClean="0"/>
              <a:t>09/22/2020</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1B309249-52AC-4C4F-A6BD-B77AFE7AFE3E}" type="slidenum">
              <a:rPr lang="ru-KZ" smtClean="0"/>
              <a:t>‹#›</a:t>
            </a:fld>
            <a:endParaRPr lang="ru-KZ"/>
          </a:p>
        </p:txBody>
      </p:sp>
    </p:spTree>
    <p:extLst>
      <p:ext uri="{BB962C8B-B14F-4D97-AF65-F5344CB8AC3E}">
        <p14:creationId xmlns:p14="http://schemas.microsoft.com/office/powerpoint/2010/main" val="85437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1D8E95B-0320-46E3-B9EA-3CC8B1DE7955}" type="datetimeFigureOut">
              <a:rPr lang="ru-KZ" smtClean="0"/>
              <a:t>09/22/2020</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1B309249-52AC-4C4F-A6BD-B77AFE7AFE3E}" type="slidenum">
              <a:rPr lang="ru-KZ" smtClean="0"/>
              <a:t>‹#›</a:t>
            </a:fld>
            <a:endParaRPr lang="ru-KZ"/>
          </a:p>
        </p:txBody>
      </p:sp>
    </p:spTree>
    <p:extLst>
      <p:ext uri="{BB962C8B-B14F-4D97-AF65-F5344CB8AC3E}">
        <p14:creationId xmlns:p14="http://schemas.microsoft.com/office/powerpoint/2010/main" val="286471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1D8E95B-0320-46E3-B9EA-3CC8B1DE7955}" type="datetimeFigureOut">
              <a:rPr lang="ru-KZ" smtClean="0"/>
              <a:t>09/22/2020</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1B309249-52AC-4C4F-A6BD-B77AFE7AFE3E}" type="slidenum">
              <a:rPr lang="ru-KZ" smtClean="0"/>
              <a:t>‹#›</a:t>
            </a:fld>
            <a:endParaRPr lang="ru-KZ"/>
          </a:p>
        </p:txBody>
      </p:sp>
    </p:spTree>
    <p:extLst>
      <p:ext uri="{BB962C8B-B14F-4D97-AF65-F5344CB8AC3E}">
        <p14:creationId xmlns:p14="http://schemas.microsoft.com/office/powerpoint/2010/main" val="325270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1D8E95B-0320-46E3-B9EA-3CC8B1DE7955}" type="datetimeFigureOut">
              <a:rPr lang="ru-KZ" smtClean="0"/>
              <a:t>09/22/2020</a:t>
            </a:fld>
            <a:endParaRPr lang="ru-KZ"/>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KZ"/>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B309249-52AC-4C4F-A6BD-B77AFE7AFE3E}" type="slidenum">
              <a:rPr lang="ru-KZ" smtClean="0"/>
              <a:t>‹#›</a:t>
            </a:fld>
            <a:endParaRPr lang="ru-KZ"/>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75578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1D8E95B-0320-46E3-B9EA-3CC8B1DE7955}" type="datetimeFigureOut">
              <a:rPr lang="ru-KZ" smtClean="0"/>
              <a:t>09/22/2020</a:t>
            </a:fld>
            <a:endParaRPr lang="ru-KZ"/>
          </a:p>
        </p:txBody>
      </p:sp>
      <p:sp>
        <p:nvSpPr>
          <p:cNvPr id="6" name="Footer Placeholder 5"/>
          <p:cNvSpPr>
            <a:spLocks noGrp="1"/>
          </p:cNvSpPr>
          <p:nvPr>
            <p:ph type="ftr" sz="quarter" idx="11"/>
          </p:nvPr>
        </p:nvSpPr>
        <p:spPr/>
        <p:txBody>
          <a:bodyPr/>
          <a:lstStyle/>
          <a:p>
            <a:endParaRPr lang="ru-KZ"/>
          </a:p>
        </p:txBody>
      </p:sp>
      <p:sp>
        <p:nvSpPr>
          <p:cNvPr id="7" name="Slide Number Placeholder 6"/>
          <p:cNvSpPr>
            <a:spLocks noGrp="1"/>
          </p:cNvSpPr>
          <p:nvPr>
            <p:ph type="sldNum" sz="quarter" idx="12"/>
          </p:nvPr>
        </p:nvSpPr>
        <p:spPr/>
        <p:txBody>
          <a:bodyPr/>
          <a:lstStyle/>
          <a:p>
            <a:fld id="{1B309249-52AC-4C4F-A6BD-B77AFE7AFE3E}" type="slidenum">
              <a:rPr lang="ru-KZ" smtClean="0"/>
              <a:t>‹#›</a:t>
            </a:fld>
            <a:endParaRPr lang="ru-KZ"/>
          </a:p>
        </p:txBody>
      </p:sp>
    </p:spTree>
    <p:extLst>
      <p:ext uri="{BB962C8B-B14F-4D97-AF65-F5344CB8AC3E}">
        <p14:creationId xmlns:p14="http://schemas.microsoft.com/office/powerpoint/2010/main" val="337698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1D8E95B-0320-46E3-B9EA-3CC8B1DE7955}" type="datetimeFigureOut">
              <a:rPr lang="ru-KZ" smtClean="0"/>
              <a:t>09/22/2020</a:t>
            </a:fld>
            <a:endParaRPr lang="ru-KZ"/>
          </a:p>
        </p:txBody>
      </p:sp>
      <p:sp>
        <p:nvSpPr>
          <p:cNvPr id="8" name="Footer Placeholder 7"/>
          <p:cNvSpPr>
            <a:spLocks noGrp="1"/>
          </p:cNvSpPr>
          <p:nvPr>
            <p:ph type="ftr" sz="quarter" idx="11"/>
          </p:nvPr>
        </p:nvSpPr>
        <p:spPr/>
        <p:txBody>
          <a:bodyPr/>
          <a:lstStyle/>
          <a:p>
            <a:endParaRPr lang="ru-KZ"/>
          </a:p>
        </p:txBody>
      </p:sp>
      <p:sp>
        <p:nvSpPr>
          <p:cNvPr id="9" name="Slide Number Placeholder 8"/>
          <p:cNvSpPr>
            <a:spLocks noGrp="1"/>
          </p:cNvSpPr>
          <p:nvPr>
            <p:ph type="sldNum" sz="quarter" idx="12"/>
          </p:nvPr>
        </p:nvSpPr>
        <p:spPr/>
        <p:txBody>
          <a:bodyPr/>
          <a:lstStyle/>
          <a:p>
            <a:fld id="{1B309249-52AC-4C4F-A6BD-B77AFE7AFE3E}" type="slidenum">
              <a:rPr lang="ru-KZ" smtClean="0"/>
              <a:t>‹#›</a:t>
            </a:fld>
            <a:endParaRPr lang="ru-KZ"/>
          </a:p>
        </p:txBody>
      </p:sp>
    </p:spTree>
    <p:extLst>
      <p:ext uri="{BB962C8B-B14F-4D97-AF65-F5344CB8AC3E}">
        <p14:creationId xmlns:p14="http://schemas.microsoft.com/office/powerpoint/2010/main" val="203028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1D8E95B-0320-46E3-B9EA-3CC8B1DE7955}" type="datetimeFigureOut">
              <a:rPr lang="ru-KZ" smtClean="0"/>
              <a:t>09/22/2020</a:t>
            </a:fld>
            <a:endParaRPr lang="ru-KZ"/>
          </a:p>
        </p:txBody>
      </p:sp>
      <p:sp>
        <p:nvSpPr>
          <p:cNvPr id="4" name="Footer Placeholder 3"/>
          <p:cNvSpPr>
            <a:spLocks noGrp="1"/>
          </p:cNvSpPr>
          <p:nvPr>
            <p:ph type="ftr" sz="quarter" idx="11"/>
          </p:nvPr>
        </p:nvSpPr>
        <p:spPr/>
        <p:txBody>
          <a:bodyPr/>
          <a:lstStyle/>
          <a:p>
            <a:endParaRPr lang="ru-KZ"/>
          </a:p>
        </p:txBody>
      </p:sp>
      <p:sp>
        <p:nvSpPr>
          <p:cNvPr id="5" name="Slide Number Placeholder 4"/>
          <p:cNvSpPr>
            <a:spLocks noGrp="1"/>
          </p:cNvSpPr>
          <p:nvPr>
            <p:ph type="sldNum" sz="quarter" idx="12"/>
          </p:nvPr>
        </p:nvSpPr>
        <p:spPr/>
        <p:txBody>
          <a:bodyPr/>
          <a:lstStyle/>
          <a:p>
            <a:fld id="{1B309249-52AC-4C4F-A6BD-B77AFE7AFE3E}" type="slidenum">
              <a:rPr lang="ru-KZ" smtClean="0"/>
              <a:t>‹#›</a:t>
            </a:fld>
            <a:endParaRPr lang="ru-KZ"/>
          </a:p>
        </p:txBody>
      </p:sp>
    </p:spTree>
    <p:extLst>
      <p:ext uri="{BB962C8B-B14F-4D97-AF65-F5344CB8AC3E}">
        <p14:creationId xmlns:p14="http://schemas.microsoft.com/office/powerpoint/2010/main" val="34698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8E95B-0320-46E3-B9EA-3CC8B1DE7955}" type="datetimeFigureOut">
              <a:rPr lang="ru-KZ" smtClean="0"/>
              <a:t>09/22/2020</a:t>
            </a:fld>
            <a:endParaRPr lang="ru-KZ"/>
          </a:p>
        </p:txBody>
      </p:sp>
      <p:sp>
        <p:nvSpPr>
          <p:cNvPr id="3" name="Footer Placeholder 2"/>
          <p:cNvSpPr>
            <a:spLocks noGrp="1"/>
          </p:cNvSpPr>
          <p:nvPr>
            <p:ph type="ftr" sz="quarter" idx="11"/>
          </p:nvPr>
        </p:nvSpPr>
        <p:spPr/>
        <p:txBody>
          <a:bodyPr/>
          <a:lstStyle/>
          <a:p>
            <a:endParaRPr lang="ru-KZ"/>
          </a:p>
        </p:txBody>
      </p:sp>
      <p:sp>
        <p:nvSpPr>
          <p:cNvPr id="4" name="Slide Number Placeholder 3"/>
          <p:cNvSpPr>
            <a:spLocks noGrp="1"/>
          </p:cNvSpPr>
          <p:nvPr>
            <p:ph type="sldNum" sz="quarter" idx="12"/>
          </p:nvPr>
        </p:nvSpPr>
        <p:spPr/>
        <p:txBody>
          <a:bodyPr/>
          <a:lstStyle/>
          <a:p>
            <a:fld id="{1B309249-52AC-4C4F-A6BD-B77AFE7AFE3E}" type="slidenum">
              <a:rPr lang="ru-KZ" smtClean="0"/>
              <a:t>‹#›</a:t>
            </a:fld>
            <a:endParaRPr lang="ru-KZ"/>
          </a:p>
        </p:txBody>
      </p:sp>
    </p:spTree>
    <p:extLst>
      <p:ext uri="{BB962C8B-B14F-4D97-AF65-F5344CB8AC3E}">
        <p14:creationId xmlns:p14="http://schemas.microsoft.com/office/powerpoint/2010/main" val="362455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D8E95B-0320-46E3-B9EA-3CC8B1DE7955}" type="datetimeFigureOut">
              <a:rPr lang="ru-KZ" smtClean="0"/>
              <a:t>09/22/2020</a:t>
            </a:fld>
            <a:endParaRPr lang="ru-K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K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B309249-52AC-4C4F-A6BD-B77AFE7AFE3E}" type="slidenum">
              <a:rPr lang="ru-KZ" smtClean="0"/>
              <a:t>‹#›</a:t>
            </a:fld>
            <a:endParaRPr lang="ru-K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91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1D8E95B-0320-46E3-B9EA-3CC8B1DE7955}" type="datetimeFigureOut">
              <a:rPr lang="ru-KZ" smtClean="0"/>
              <a:t>09/22/2020</a:t>
            </a:fld>
            <a:endParaRPr lang="ru-K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K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B309249-52AC-4C4F-A6BD-B77AFE7AFE3E}" type="slidenum">
              <a:rPr lang="ru-KZ" smtClean="0"/>
              <a:t>‹#›</a:t>
            </a:fld>
            <a:endParaRPr lang="ru-K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006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D8E95B-0320-46E3-B9EA-3CC8B1DE7955}" type="datetimeFigureOut">
              <a:rPr lang="ru-KZ" smtClean="0"/>
              <a:t>09/22/2020</a:t>
            </a:fld>
            <a:endParaRPr lang="ru-KZ"/>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KZ"/>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B309249-52AC-4C4F-A6BD-B77AFE7AFE3E}" type="slidenum">
              <a:rPr lang="ru-KZ" smtClean="0"/>
              <a:t>‹#›</a:t>
            </a:fld>
            <a:endParaRPr lang="ru-KZ"/>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116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ciu.nstu.ru/isu/" TargetMode="External"/><Relationship Id="rId2" Type="http://schemas.openxmlformats.org/officeDocument/2006/relationships/hyperlink" Target="http://www.istina.msu.r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E67BBB-7BC0-46C7-B974-98DFDA6921AB}"/>
              </a:ext>
            </a:extLst>
          </p:cNvPr>
          <p:cNvSpPr>
            <a:spLocks noGrp="1"/>
          </p:cNvSpPr>
          <p:nvPr>
            <p:ph type="ctrTitle"/>
          </p:nvPr>
        </p:nvSpPr>
        <p:spPr/>
        <p:txBody>
          <a:bodyPr/>
          <a:lstStyle/>
          <a:p>
            <a:r>
              <a:rPr lang="en-US" dirty="0"/>
              <a:t>Science Activity Accreditation</a:t>
            </a:r>
            <a:endParaRPr lang="ru-KZ" dirty="0"/>
          </a:p>
        </p:txBody>
      </p:sp>
      <p:sp>
        <p:nvSpPr>
          <p:cNvPr id="3" name="Подзаголовок 2">
            <a:extLst>
              <a:ext uri="{FF2B5EF4-FFF2-40B4-BE49-F238E27FC236}">
                <a16:creationId xmlns:a16="http://schemas.microsoft.com/office/drawing/2014/main" id="{18BA6727-FC07-48F5-A86B-0C417B34B07B}"/>
              </a:ext>
            </a:extLst>
          </p:cNvPr>
          <p:cNvSpPr>
            <a:spLocks noGrp="1"/>
          </p:cNvSpPr>
          <p:nvPr>
            <p:ph type="subTitle" idx="1"/>
          </p:nvPr>
        </p:nvSpPr>
        <p:spPr>
          <a:xfrm>
            <a:off x="4984955" y="5185004"/>
            <a:ext cx="6831673" cy="1086237"/>
          </a:xfrm>
        </p:spPr>
        <p:txBody>
          <a:bodyPr/>
          <a:lstStyle/>
          <a:p>
            <a:r>
              <a:rPr lang="en-US" dirty="0" err="1"/>
              <a:t>Abilmazhinov</a:t>
            </a:r>
            <a:r>
              <a:rPr lang="en-US" dirty="0"/>
              <a:t> S., </a:t>
            </a:r>
            <a:r>
              <a:rPr lang="en-US" dirty="0" err="1"/>
              <a:t>Minakov</a:t>
            </a:r>
            <a:r>
              <a:rPr lang="en-US" dirty="0"/>
              <a:t> N., </a:t>
            </a:r>
            <a:r>
              <a:rPr lang="en-US" dirty="0" err="1"/>
              <a:t>Niyazova</a:t>
            </a:r>
            <a:r>
              <a:rPr lang="en-US" dirty="0"/>
              <a:t> D.</a:t>
            </a:r>
            <a:endParaRPr lang="ru-KZ" dirty="0"/>
          </a:p>
        </p:txBody>
      </p:sp>
    </p:spTree>
    <p:extLst>
      <p:ext uri="{BB962C8B-B14F-4D97-AF65-F5344CB8AC3E}">
        <p14:creationId xmlns:p14="http://schemas.microsoft.com/office/powerpoint/2010/main" val="243948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7F4F94-0B01-4201-ABD0-F97DC2080C2D}"/>
              </a:ext>
            </a:extLst>
          </p:cNvPr>
          <p:cNvSpPr>
            <a:spLocks noGrp="1"/>
          </p:cNvSpPr>
          <p:nvPr>
            <p:ph type="title"/>
          </p:nvPr>
        </p:nvSpPr>
        <p:spPr/>
        <p:txBody>
          <a:bodyPr>
            <a:normAutofit/>
          </a:bodyPr>
          <a:lstStyle/>
          <a:p>
            <a:pPr algn="ctr"/>
            <a:r>
              <a:rPr lang="en-US" sz="5200" dirty="0"/>
              <a:t>Using ML</a:t>
            </a:r>
            <a:endParaRPr lang="ru-KZ" sz="5200" dirty="0"/>
          </a:p>
        </p:txBody>
      </p:sp>
      <p:sp>
        <p:nvSpPr>
          <p:cNvPr id="3" name="Объект 2">
            <a:extLst>
              <a:ext uri="{FF2B5EF4-FFF2-40B4-BE49-F238E27FC236}">
                <a16:creationId xmlns:a16="http://schemas.microsoft.com/office/drawing/2014/main" id="{29469D32-B9F2-4889-AD39-924BAB96837A}"/>
              </a:ext>
            </a:extLst>
          </p:cNvPr>
          <p:cNvSpPr>
            <a:spLocks noGrp="1"/>
          </p:cNvSpPr>
          <p:nvPr>
            <p:ph idx="1"/>
          </p:nvPr>
        </p:nvSpPr>
        <p:spPr/>
        <p:txBody>
          <a:bodyPr>
            <a:normAutofit/>
          </a:bodyPr>
          <a:lstStyle/>
          <a:p>
            <a:pPr marL="0" indent="0">
              <a:buNone/>
            </a:pPr>
            <a:r>
              <a:rPr lang="en-US" sz="2800" dirty="0"/>
              <a:t>Implementation of a neural network into the project, which will search for all publications of teachers through search engines, as well as constant monitoring of new publications of the teacher. As soon as any publications are found, teachers will automatically be prompted to add the same publications to the platform.</a:t>
            </a:r>
            <a:endParaRPr lang="ru-KZ" sz="2800" dirty="0"/>
          </a:p>
        </p:txBody>
      </p:sp>
    </p:spTree>
    <p:extLst>
      <p:ext uri="{BB962C8B-B14F-4D97-AF65-F5344CB8AC3E}">
        <p14:creationId xmlns:p14="http://schemas.microsoft.com/office/powerpoint/2010/main" val="50979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CAADB-957B-479A-A028-BD1BD5E4549E}"/>
              </a:ext>
            </a:extLst>
          </p:cNvPr>
          <p:cNvSpPr>
            <a:spLocks noGrp="1"/>
          </p:cNvSpPr>
          <p:nvPr>
            <p:ph type="title"/>
          </p:nvPr>
        </p:nvSpPr>
        <p:spPr>
          <a:xfrm>
            <a:off x="1219200" y="885825"/>
            <a:ext cx="9601200" cy="1485900"/>
          </a:xfrm>
        </p:spPr>
        <p:txBody>
          <a:bodyPr>
            <a:normAutofit/>
          </a:bodyPr>
          <a:lstStyle/>
          <a:p>
            <a:pPr algn="ctr"/>
            <a:r>
              <a:rPr lang="en-US" sz="5200" dirty="0"/>
              <a:t>Introduction</a:t>
            </a:r>
            <a:endParaRPr lang="ru-KZ" sz="5200" dirty="0"/>
          </a:p>
        </p:txBody>
      </p:sp>
      <p:sp>
        <p:nvSpPr>
          <p:cNvPr id="3" name="Объект 2">
            <a:extLst>
              <a:ext uri="{FF2B5EF4-FFF2-40B4-BE49-F238E27FC236}">
                <a16:creationId xmlns:a16="http://schemas.microsoft.com/office/drawing/2014/main" id="{63B31F11-CCEC-4970-85A3-8C97BCA0AFEC}"/>
              </a:ext>
            </a:extLst>
          </p:cNvPr>
          <p:cNvSpPr>
            <a:spLocks noGrp="1"/>
          </p:cNvSpPr>
          <p:nvPr>
            <p:ph idx="1"/>
          </p:nvPr>
        </p:nvSpPr>
        <p:spPr>
          <a:xfrm>
            <a:off x="1685925" y="2247900"/>
            <a:ext cx="9601200" cy="3581400"/>
          </a:xfrm>
        </p:spPr>
        <p:txBody>
          <a:bodyPr>
            <a:normAutofit/>
          </a:bodyPr>
          <a:lstStyle/>
          <a:p>
            <a:pPr marL="0" indent="0">
              <a:buNone/>
            </a:pPr>
            <a:r>
              <a:rPr lang="en-US" sz="3600" dirty="0"/>
              <a:t>SAA platform is a prototype of a system for automating the process of obtaining scientific accreditation of a university, which provides the end user with the ability to create, edit and confirm documents on the platform</a:t>
            </a:r>
            <a:endParaRPr lang="ru-KZ" sz="3600" dirty="0"/>
          </a:p>
        </p:txBody>
      </p:sp>
    </p:spTree>
    <p:extLst>
      <p:ext uri="{BB962C8B-B14F-4D97-AF65-F5344CB8AC3E}">
        <p14:creationId xmlns:p14="http://schemas.microsoft.com/office/powerpoint/2010/main" val="373467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1A624-AF8C-4A04-8664-DBD72E8CD2B8}"/>
              </a:ext>
            </a:extLst>
          </p:cNvPr>
          <p:cNvSpPr>
            <a:spLocks noGrp="1"/>
          </p:cNvSpPr>
          <p:nvPr>
            <p:ph type="title"/>
          </p:nvPr>
        </p:nvSpPr>
        <p:spPr/>
        <p:txBody>
          <a:bodyPr>
            <a:normAutofit/>
          </a:bodyPr>
          <a:lstStyle/>
          <a:p>
            <a:pPr algn="ctr"/>
            <a:r>
              <a:rPr lang="en-US" sz="5200" dirty="0"/>
              <a:t>Project goals:</a:t>
            </a:r>
            <a:endParaRPr lang="ru-KZ" sz="5200" dirty="0"/>
          </a:p>
        </p:txBody>
      </p:sp>
      <p:sp>
        <p:nvSpPr>
          <p:cNvPr id="3" name="Объект 2">
            <a:extLst>
              <a:ext uri="{FF2B5EF4-FFF2-40B4-BE49-F238E27FC236}">
                <a16:creationId xmlns:a16="http://schemas.microsoft.com/office/drawing/2014/main" id="{CA65DFD1-58E0-440A-B526-DB83F8F728A3}"/>
              </a:ext>
            </a:extLst>
          </p:cNvPr>
          <p:cNvSpPr>
            <a:spLocks noGrp="1"/>
          </p:cNvSpPr>
          <p:nvPr>
            <p:ph idx="1"/>
          </p:nvPr>
        </p:nvSpPr>
        <p:spPr>
          <a:xfrm>
            <a:off x="1371600" y="2009775"/>
            <a:ext cx="10341718" cy="3857625"/>
          </a:xfrm>
        </p:spPr>
        <p:txBody>
          <a:bodyPr>
            <a:normAutofit/>
          </a:bodyPr>
          <a:lstStyle/>
          <a:p>
            <a:r>
              <a:rPr lang="en-US" sz="3200" dirty="0"/>
              <a:t>Licensing of scientific activities of the university</a:t>
            </a:r>
          </a:p>
          <a:p>
            <a:r>
              <a:rPr lang="en-US" sz="3200" dirty="0"/>
              <a:t>Optimization of the activities of university employees</a:t>
            </a:r>
          </a:p>
          <a:p>
            <a:r>
              <a:rPr lang="en-US" sz="3200" dirty="0"/>
              <a:t>Compliance with international standards</a:t>
            </a:r>
            <a:endParaRPr lang="ru-KZ" sz="3200" dirty="0"/>
          </a:p>
        </p:txBody>
      </p:sp>
    </p:spTree>
    <p:extLst>
      <p:ext uri="{BB962C8B-B14F-4D97-AF65-F5344CB8AC3E}">
        <p14:creationId xmlns:p14="http://schemas.microsoft.com/office/powerpoint/2010/main" val="397116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643A1F-8F20-471A-8FB6-32EFA60CF25F}"/>
              </a:ext>
            </a:extLst>
          </p:cNvPr>
          <p:cNvSpPr>
            <a:spLocks noGrp="1"/>
          </p:cNvSpPr>
          <p:nvPr>
            <p:ph type="title"/>
          </p:nvPr>
        </p:nvSpPr>
        <p:spPr/>
        <p:txBody>
          <a:bodyPr>
            <a:normAutofit/>
          </a:bodyPr>
          <a:lstStyle/>
          <a:p>
            <a:pPr algn="ctr"/>
            <a:r>
              <a:rPr lang="en-US" sz="5200" dirty="0"/>
              <a:t>Relevance </a:t>
            </a:r>
            <a:endParaRPr lang="ru-KZ" sz="5200" dirty="0"/>
          </a:p>
        </p:txBody>
      </p:sp>
      <p:sp>
        <p:nvSpPr>
          <p:cNvPr id="3" name="Объект 2">
            <a:extLst>
              <a:ext uri="{FF2B5EF4-FFF2-40B4-BE49-F238E27FC236}">
                <a16:creationId xmlns:a16="http://schemas.microsoft.com/office/drawing/2014/main" id="{6D2B62BE-5A84-4446-93AF-4E1309ECA66D}"/>
              </a:ext>
            </a:extLst>
          </p:cNvPr>
          <p:cNvSpPr>
            <a:spLocks noGrp="1"/>
          </p:cNvSpPr>
          <p:nvPr>
            <p:ph idx="1"/>
          </p:nvPr>
        </p:nvSpPr>
        <p:spPr>
          <a:xfrm>
            <a:off x="1562100" y="1514475"/>
            <a:ext cx="9601200" cy="3581400"/>
          </a:xfrm>
        </p:spPr>
        <p:txBody>
          <a:bodyPr>
            <a:noAutofit/>
          </a:bodyPr>
          <a:lstStyle/>
          <a:p>
            <a:pPr marL="0" indent="0">
              <a:buNone/>
            </a:pPr>
            <a:r>
              <a:rPr lang="en-US" sz="2400" dirty="0"/>
              <a:t>The project is relevant, since there are no such projects in Kazakhstan, that is, there are no competitors. As we know, ensuring the educational process at the appropriate level directly depends on the qualifications of teachers, including on their scientific activities. Therefore, the process of university accreditation is a relevant topic for every university. </a:t>
            </a:r>
            <a:endParaRPr lang="ru-RU" sz="2400" dirty="0"/>
          </a:p>
          <a:p>
            <a:pPr marL="0" indent="0">
              <a:buNone/>
            </a:pPr>
            <a:r>
              <a:rPr lang="en-US" sz="2400" dirty="0"/>
              <a:t>Our project solves important problems like:</a:t>
            </a:r>
          </a:p>
          <a:p>
            <a:r>
              <a:rPr lang="en-US" sz="2400" dirty="0"/>
              <a:t>Accelerating the process of collecting, confirming and updating data, compiling reports</a:t>
            </a:r>
          </a:p>
          <a:p>
            <a:r>
              <a:rPr lang="en-US" sz="2400" dirty="0"/>
              <a:t>Reducing the time spent by the teaching staff on the registration of scientific activities</a:t>
            </a:r>
          </a:p>
          <a:p>
            <a:r>
              <a:rPr lang="en-US" sz="2400" dirty="0"/>
              <a:t>Visual representation of existing achievements of employees</a:t>
            </a:r>
          </a:p>
          <a:p>
            <a:r>
              <a:rPr lang="en-US" sz="2400" dirty="0"/>
              <a:t>Reducing the load on the university science department</a:t>
            </a:r>
            <a:endParaRPr lang="ru-KZ" sz="2400" dirty="0"/>
          </a:p>
        </p:txBody>
      </p:sp>
    </p:spTree>
    <p:extLst>
      <p:ext uri="{BB962C8B-B14F-4D97-AF65-F5344CB8AC3E}">
        <p14:creationId xmlns:p14="http://schemas.microsoft.com/office/powerpoint/2010/main" val="48585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1108070"/>
          </a:xfrm>
        </p:spPr>
        <p:txBody>
          <a:bodyPr/>
          <a:lstStyle/>
          <a:p>
            <a:r>
              <a:rPr lang="en-US" dirty="0"/>
              <a:t>Existing accounting services:</a:t>
            </a:r>
            <a:endParaRPr lang="ru-RU" dirty="0"/>
          </a:p>
        </p:txBody>
      </p:sp>
      <p:sp>
        <p:nvSpPr>
          <p:cNvPr id="3" name="Объект 2"/>
          <p:cNvSpPr>
            <a:spLocks noGrp="1"/>
          </p:cNvSpPr>
          <p:nvPr>
            <p:ph idx="1"/>
          </p:nvPr>
        </p:nvSpPr>
        <p:spPr>
          <a:xfrm>
            <a:off x="122509" y="-424542"/>
            <a:ext cx="8534400" cy="1482634"/>
          </a:xfrm>
        </p:spPr>
        <p:txBody>
          <a:bodyPr/>
          <a:lstStyle/>
          <a:p>
            <a:pPr marL="0" indent="0">
              <a:buNone/>
            </a:pPr>
            <a:r>
              <a:rPr lang="ru-RU" dirty="0"/>
              <a:t>Существующие сервисы учёта:</a:t>
            </a:r>
          </a:p>
        </p:txBody>
      </p:sp>
      <p:pic>
        <p:nvPicPr>
          <p:cNvPr id="4" name="Рисунок 3"/>
          <p:cNvPicPr>
            <a:picLocks noChangeAspect="1"/>
          </p:cNvPicPr>
          <p:nvPr/>
        </p:nvPicPr>
        <p:blipFill>
          <a:blip r:embed="rId2"/>
          <a:stretch>
            <a:fillRect/>
          </a:stretch>
        </p:blipFill>
        <p:spPr>
          <a:xfrm>
            <a:off x="1982819" y="4457177"/>
            <a:ext cx="5749584" cy="2075385"/>
          </a:xfrm>
          <a:prstGeom prst="rect">
            <a:avLst/>
          </a:prstGeom>
        </p:spPr>
      </p:pic>
      <p:pic>
        <p:nvPicPr>
          <p:cNvPr id="5" name="Рисунок 4"/>
          <p:cNvPicPr>
            <a:picLocks noChangeAspect="1"/>
          </p:cNvPicPr>
          <p:nvPr/>
        </p:nvPicPr>
        <p:blipFill>
          <a:blip r:embed="rId3"/>
          <a:stretch>
            <a:fillRect/>
          </a:stretch>
        </p:blipFill>
        <p:spPr>
          <a:xfrm>
            <a:off x="8511557" y="4457177"/>
            <a:ext cx="2075385" cy="2075385"/>
          </a:xfrm>
          <a:prstGeom prst="rect">
            <a:avLst/>
          </a:prstGeom>
        </p:spPr>
      </p:pic>
      <p:sp>
        <p:nvSpPr>
          <p:cNvPr id="6" name="AutoShape 2" descr="Картинки по запросу Research Ga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a:blip r:embed="rId4"/>
          <a:stretch>
            <a:fillRect/>
          </a:stretch>
        </p:blipFill>
        <p:spPr>
          <a:xfrm>
            <a:off x="9808325" y="2196039"/>
            <a:ext cx="2024150" cy="1858969"/>
          </a:xfrm>
          <a:prstGeom prst="rect">
            <a:avLst/>
          </a:prstGeom>
        </p:spPr>
      </p:pic>
      <p:pic>
        <p:nvPicPr>
          <p:cNvPr id="8" name="Рисунок 7"/>
          <p:cNvPicPr>
            <a:picLocks noChangeAspect="1"/>
          </p:cNvPicPr>
          <p:nvPr/>
        </p:nvPicPr>
        <p:blipFill>
          <a:blip r:embed="rId5"/>
          <a:stretch>
            <a:fillRect/>
          </a:stretch>
        </p:blipFill>
        <p:spPr>
          <a:xfrm>
            <a:off x="7338137" y="2196039"/>
            <a:ext cx="1858969" cy="1858969"/>
          </a:xfrm>
          <a:prstGeom prst="rect">
            <a:avLst/>
          </a:prstGeom>
        </p:spPr>
      </p:pic>
      <p:pic>
        <p:nvPicPr>
          <p:cNvPr id="9" name="Рисунок 8"/>
          <p:cNvPicPr>
            <a:picLocks noChangeAspect="1"/>
          </p:cNvPicPr>
          <p:nvPr/>
        </p:nvPicPr>
        <p:blipFill>
          <a:blip r:embed="rId6"/>
          <a:stretch>
            <a:fillRect/>
          </a:stretch>
        </p:blipFill>
        <p:spPr>
          <a:xfrm>
            <a:off x="1371600" y="2196040"/>
            <a:ext cx="5355318" cy="1858969"/>
          </a:xfrm>
          <a:prstGeom prst="rect">
            <a:avLst/>
          </a:prstGeom>
        </p:spPr>
      </p:pic>
    </p:spTree>
    <p:extLst>
      <p:ext uri="{BB962C8B-B14F-4D97-AF65-F5344CB8AC3E}">
        <p14:creationId xmlns:p14="http://schemas.microsoft.com/office/powerpoint/2010/main" val="188317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644A94-4B51-406D-8C25-D702D4A3C9A8}"/>
              </a:ext>
            </a:extLst>
          </p:cNvPr>
          <p:cNvSpPr>
            <a:spLocks noGrp="1"/>
          </p:cNvSpPr>
          <p:nvPr>
            <p:ph type="title"/>
          </p:nvPr>
        </p:nvSpPr>
        <p:spPr/>
        <p:txBody>
          <a:bodyPr/>
          <a:lstStyle/>
          <a:p>
            <a:pPr algn="ctr"/>
            <a:r>
              <a:rPr lang="en-US" dirty="0"/>
              <a:t>Analogs</a:t>
            </a:r>
            <a:endParaRPr lang="ru-KZ" dirty="0"/>
          </a:p>
        </p:txBody>
      </p:sp>
      <p:sp>
        <p:nvSpPr>
          <p:cNvPr id="3" name="Объект 2">
            <a:extLst>
              <a:ext uri="{FF2B5EF4-FFF2-40B4-BE49-F238E27FC236}">
                <a16:creationId xmlns:a16="http://schemas.microsoft.com/office/drawing/2014/main" id="{7EAC4C4B-88DE-42A5-B636-05B22D3AE118}"/>
              </a:ext>
            </a:extLst>
          </p:cNvPr>
          <p:cNvSpPr>
            <a:spLocks noGrp="1"/>
          </p:cNvSpPr>
          <p:nvPr>
            <p:ph idx="1"/>
          </p:nvPr>
        </p:nvSpPr>
        <p:spPr>
          <a:xfrm>
            <a:off x="1647825" y="1619250"/>
            <a:ext cx="9324975" cy="4924425"/>
          </a:xfrm>
        </p:spPr>
        <p:txBody>
          <a:bodyPr>
            <a:noAutofit/>
          </a:bodyPr>
          <a:lstStyle/>
          <a:p>
            <a:r>
              <a:rPr lang="ru-RU" sz="2800" dirty="0"/>
              <a:t>ИСУ ПГТУ </a:t>
            </a:r>
          </a:p>
          <a:p>
            <a:pPr marL="0" indent="0">
              <a:buNone/>
            </a:pPr>
            <a:r>
              <a:rPr lang="en-US" sz="2800" dirty="0"/>
              <a:t>Implemented in PHP, using CMS WordPress</a:t>
            </a:r>
          </a:p>
          <a:p>
            <a:r>
              <a:rPr lang="ru-RU" sz="2800" dirty="0"/>
              <a:t>ИСТИНА</a:t>
            </a:r>
            <a:endParaRPr lang="en-US" sz="2800" dirty="0"/>
          </a:p>
          <a:p>
            <a:pPr marL="0" indent="0">
              <a:buNone/>
            </a:pPr>
            <a:r>
              <a:rPr lang="en-US" sz="2800" dirty="0"/>
              <a:t>Operates at the Moscow State University. Lomonosov</a:t>
            </a:r>
          </a:p>
          <a:p>
            <a:pPr marL="0" indent="0">
              <a:buNone/>
            </a:pPr>
            <a:r>
              <a:rPr lang="en-US" sz="2800" dirty="0">
                <a:hlinkClick r:id="rId2"/>
              </a:rPr>
              <a:t>www.istina.msu.ru</a:t>
            </a:r>
            <a:endParaRPr lang="en-US" sz="2800" dirty="0"/>
          </a:p>
          <a:p>
            <a:r>
              <a:rPr lang="ru-RU" sz="2800" dirty="0"/>
              <a:t>ИСУ НГТУ</a:t>
            </a:r>
            <a:endParaRPr lang="en-US" sz="2800" dirty="0"/>
          </a:p>
          <a:p>
            <a:pPr marL="0" indent="0">
              <a:buNone/>
            </a:pPr>
            <a:r>
              <a:rPr lang="en-US" sz="2800" dirty="0"/>
              <a:t>Also used for student tracking, scheduling and campus distribution</a:t>
            </a:r>
          </a:p>
          <a:p>
            <a:pPr marL="0" indent="0">
              <a:buNone/>
            </a:pPr>
            <a:r>
              <a:rPr lang="en-US" sz="2800" dirty="0">
                <a:hlinkClick r:id="rId3"/>
              </a:rPr>
              <a:t>www.ciu.nstu.ru</a:t>
            </a:r>
            <a:endParaRPr lang="ru-KZ" sz="2800" dirty="0"/>
          </a:p>
        </p:txBody>
      </p:sp>
    </p:spTree>
    <p:extLst>
      <p:ext uri="{BB962C8B-B14F-4D97-AF65-F5344CB8AC3E}">
        <p14:creationId xmlns:p14="http://schemas.microsoft.com/office/powerpoint/2010/main" val="20512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0" y="-1"/>
            <a:ext cx="12196152" cy="6858001"/>
          </a:xfrm>
          <a:prstGeom prst="rect">
            <a:avLst/>
          </a:prstGeom>
        </p:spPr>
      </p:pic>
    </p:spTree>
    <p:extLst>
      <p:ext uri="{BB962C8B-B14F-4D97-AF65-F5344CB8AC3E}">
        <p14:creationId xmlns:p14="http://schemas.microsoft.com/office/powerpoint/2010/main" val="114507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2267690" y="558800"/>
            <a:ext cx="8044710" cy="5740400"/>
          </a:xfrm>
          <a:prstGeom prst="rect">
            <a:avLst/>
          </a:prstGeom>
        </p:spPr>
      </p:pic>
    </p:spTree>
    <p:extLst>
      <p:ext uri="{BB962C8B-B14F-4D97-AF65-F5344CB8AC3E}">
        <p14:creationId xmlns:p14="http://schemas.microsoft.com/office/powerpoint/2010/main" val="72530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2438401" y="730250"/>
            <a:ext cx="8178800" cy="5397500"/>
          </a:xfrm>
          <a:prstGeom prst="rect">
            <a:avLst/>
          </a:prstGeom>
        </p:spPr>
      </p:pic>
    </p:spTree>
    <p:extLst>
      <p:ext uri="{BB962C8B-B14F-4D97-AF65-F5344CB8AC3E}">
        <p14:creationId xmlns:p14="http://schemas.microsoft.com/office/powerpoint/2010/main" val="591759695"/>
      </p:ext>
    </p:extLst>
  </p:cSld>
  <p:clrMapOvr>
    <a:masterClrMapping/>
  </p:clrMapOvr>
</p:sld>
</file>

<file path=ppt/theme/theme1.xml><?xml version="1.0" encoding="utf-8"?>
<a:theme xmlns:a="http://schemas.openxmlformats.org/drawingml/2006/main" name="Уголки">
  <a:themeElements>
    <a:clrScheme name="Уголки">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Уголки</Template>
  <TotalTime>352</TotalTime>
  <Words>295</Words>
  <Application>Microsoft Office PowerPoint</Application>
  <PresentationFormat>Широкоэкранный</PresentationFormat>
  <Paragraphs>28</Paragraphs>
  <Slides>10</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10</vt:i4>
      </vt:variant>
    </vt:vector>
  </HeadingPairs>
  <TitlesOfParts>
    <vt:vector size="12" baseType="lpstr">
      <vt:lpstr>Franklin Gothic Book</vt:lpstr>
      <vt:lpstr>Уголки</vt:lpstr>
      <vt:lpstr>Science Activity Accreditation</vt:lpstr>
      <vt:lpstr>Introduction</vt:lpstr>
      <vt:lpstr>Project goals:</vt:lpstr>
      <vt:lpstr>Relevance </vt:lpstr>
      <vt:lpstr>Existing accounting services:</vt:lpstr>
      <vt:lpstr>Analogs</vt:lpstr>
      <vt:lpstr>Презентация PowerPoint</vt:lpstr>
      <vt:lpstr>Презентация PowerPoint</vt:lpstr>
      <vt:lpstr>Презентация PowerPoint</vt:lpstr>
      <vt:lpstr>Using 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Activity Accreditation</dc:title>
  <dc:creator>Дильназ Ниязова</dc:creator>
  <cp:lastModifiedBy>Минаков Никита</cp:lastModifiedBy>
  <cp:revision>8</cp:revision>
  <dcterms:created xsi:type="dcterms:W3CDTF">2020-09-22T07:26:16Z</dcterms:created>
  <dcterms:modified xsi:type="dcterms:W3CDTF">2020-09-22T13:31:59Z</dcterms:modified>
</cp:coreProperties>
</file>