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0" r:id="rId2"/>
    <p:sldId id="267" r:id="rId3"/>
    <p:sldId id="275" r:id="rId4"/>
    <p:sldId id="276" r:id="rId5"/>
    <p:sldId id="274" r:id="rId6"/>
    <p:sldId id="271" r:id="rId7"/>
    <p:sldId id="272" r:id="rId8"/>
    <p:sldId id="277" r:id="rId9"/>
    <p:sldId id="273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C70F39-EDDD-440B-A5D1-EB406F5C8F1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377F259-4A1D-42AF-A2E4-81F92120E59D}">
      <dgm:prSet phldrT="[Text]"/>
      <dgm:spPr/>
      <dgm:t>
        <a:bodyPr/>
        <a:lstStyle/>
        <a:p>
          <a:pPr>
            <a:buAutoNum type="arabicParenR"/>
          </a:pPr>
          <a:r>
            <a:rPr lang="en-US" dirty="0"/>
            <a:t>To analyze negative tweets and find out negative reasons which made travelers angry</a:t>
          </a:r>
        </a:p>
      </dgm:t>
    </dgm:pt>
    <dgm:pt modelId="{959BB6AB-B107-4713-80B8-242852F6ABF4}" type="parTrans" cxnId="{B043C7AD-E81A-41D7-9C4D-8CA9486F736E}">
      <dgm:prSet/>
      <dgm:spPr/>
      <dgm:t>
        <a:bodyPr/>
        <a:lstStyle/>
        <a:p>
          <a:endParaRPr lang="en-US"/>
        </a:p>
      </dgm:t>
    </dgm:pt>
    <dgm:pt modelId="{EC3A60D0-33DB-42E5-B7F5-391F9FAE4B01}" type="sibTrans" cxnId="{B043C7AD-E81A-41D7-9C4D-8CA9486F736E}">
      <dgm:prSet/>
      <dgm:spPr/>
      <dgm:t>
        <a:bodyPr/>
        <a:lstStyle/>
        <a:p>
          <a:endParaRPr lang="en-US"/>
        </a:p>
      </dgm:t>
    </dgm:pt>
    <dgm:pt modelId="{F94A609D-E0A5-4F81-96A3-F3334A37FB9A}">
      <dgm:prSet phldrT="[Text]"/>
      <dgm:spPr/>
      <dgm:t>
        <a:bodyPr/>
        <a:lstStyle/>
        <a:p>
          <a:pPr>
            <a:buAutoNum type="arabicParenR"/>
          </a:pPr>
          <a:r>
            <a:rPr lang="en-US" dirty="0"/>
            <a:t>To Create word vector which represents sentiment of tweets</a:t>
          </a:r>
        </a:p>
      </dgm:t>
    </dgm:pt>
    <dgm:pt modelId="{30AD64BB-B579-49BF-9D04-90C5F93CC554}" type="parTrans" cxnId="{2F739FC5-4141-4179-8E0A-5992297A4D22}">
      <dgm:prSet/>
      <dgm:spPr/>
      <dgm:t>
        <a:bodyPr/>
        <a:lstStyle/>
        <a:p>
          <a:endParaRPr lang="en-US"/>
        </a:p>
      </dgm:t>
    </dgm:pt>
    <dgm:pt modelId="{2EB552DF-3C99-4A9C-A56A-4431D619B497}" type="sibTrans" cxnId="{2F739FC5-4141-4179-8E0A-5992297A4D22}">
      <dgm:prSet/>
      <dgm:spPr/>
      <dgm:t>
        <a:bodyPr/>
        <a:lstStyle/>
        <a:p>
          <a:endParaRPr lang="en-US"/>
        </a:p>
      </dgm:t>
    </dgm:pt>
    <dgm:pt modelId="{BD0CC226-BFB0-4D90-9155-3A16B5F64952}">
      <dgm:prSet phldrT="[Text]"/>
      <dgm:spPr/>
      <dgm:t>
        <a:bodyPr/>
        <a:lstStyle/>
        <a:p>
          <a:pPr>
            <a:buAutoNum type="arabicParenR"/>
          </a:pPr>
          <a:r>
            <a:rPr lang="en-US" dirty="0"/>
            <a:t>To design a machine learning algorithm which can provide better accuracy, F1 score, AUC score</a:t>
          </a:r>
        </a:p>
      </dgm:t>
    </dgm:pt>
    <dgm:pt modelId="{F1763A9F-CB2A-48A7-AE99-EAC9A5B696CC}" type="parTrans" cxnId="{0FA5109F-BED3-471C-A7A8-B82E46F2D6D0}">
      <dgm:prSet/>
      <dgm:spPr/>
      <dgm:t>
        <a:bodyPr/>
        <a:lstStyle/>
        <a:p>
          <a:endParaRPr lang="en-US"/>
        </a:p>
      </dgm:t>
    </dgm:pt>
    <dgm:pt modelId="{EB3F64CF-0F9E-44C5-A86F-D381D61748D3}" type="sibTrans" cxnId="{0FA5109F-BED3-471C-A7A8-B82E46F2D6D0}">
      <dgm:prSet/>
      <dgm:spPr/>
      <dgm:t>
        <a:bodyPr/>
        <a:lstStyle/>
        <a:p>
          <a:endParaRPr lang="en-US"/>
        </a:p>
      </dgm:t>
    </dgm:pt>
    <dgm:pt modelId="{BB45BFDD-ED1B-4795-A4C4-A70A371A4781}" type="pres">
      <dgm:prSet presAssocID="{65C70F39-EDDD-440B-A5D1-EB406F5C8F12}" presName="Name0" presStyleCnt="0">
        <dgm:presLayoutVars>
          <dgm:chMax val="7"/>
          <dgm:chPref val="7"/>
          <dgm:dir/>
        </dgm:presLayoutVars>
      </dgm:prSet>
      <dgm:spPr/>
    </dgm:pt>
    <dgm:pt modelId="{0A6EAA89-A1FE-4246-BCEF-37E427A28E1B}" type="pres">
      <dgm:prSet presAssocID="{65C70F39-EDDD-440B-A5D1-EB406F5C8F12}" presName="Name1" presStyleCnt="0"/>
      <dgm:spPr/>
    </dgm:pt>
    <dgm:pt modelId="{7C91CA3E-5ABD-4D6D-BF91-92786B2F3527}" type="pres">
      <dgm:prSet presAssocID="{65C70F39-EDDD-440B-A5D1-EB406F5C8F12}" presName="cycle" presStyleCnt="0"/>
      <dgm:spPr/>
    </dgm:pt>
    <dgm:pt modelId="{99612569-D6AD-4F8A-9FAB-844D5B7B8CAE}" type="pres">
      <dgm:prSet presAssocID="{65C70F39-EDDD-440B-A5D1-EB406F5C8F12}" presName="srcNode" presStyleLbl="node1" presStyleIdx="0" presStyleCnt="3"/>
      <dgm:spPr/>
    </dgm:pt>
    <dgm:pt modelId="{9C611653-259B-4BE8-A2F1-7FC1E411BA15}" type="pres">
      <dgm:prSet presAssocID="{65C70F39-EDDD-440B-A5D1-EB406F5C8F12}" presName="conn" presStyleLbl="parChTrans1D2" presStyleIdx="0" presStyleCnt="1"/>
      <dgm:spPr/>
    </dgm:pt>
    <dgm:pt modelId="{CA892165-4F85-4870-8811-0C8C0C11406F}" type="pres">
      <dgm:prSet presAssocID="{65C70F39-EDDD-440B-A5D1-EB406F5C8F12}" presName="extraNode" presStyleLbl="node1" presStyleIdx="0" presStyleCnt="3"/>
      <dgm:spPr/>
    </dgm:pt>
    <dgm:pt modelId="{292E811A-5777-4BEB-8A8F-747FA36347B9}" type="pres">
      <dgm:prSet presAssocID="{65C70F39-EDDD-440B-A5D1-EB406F5C8F12}" presName="dstNode" presStyleLbl="node1" presStyleIdx="0" presStyleCnt="3"/>
      <dgm:spPr/>
    </dgm:pt>
    <dgm:pt modelId="{41F138D9-7993-4631-B5D1-C9DB34B797E9}" type="pres">
      <dgm:prSet presAssocID="{B377F259-4A1D-42AF-A2E4-81F92120E59D}" presName="text_1" presStyleLbl="node1" presStyleIdx="0" presStyleCnt="3">
        <dgm:presLayoutVars>
          <dgm:bulletEnabled val="1"/>
        </dgm:presLayoutVars>
      </dgm:prSet>
      <dgm:spPr/>
    </dgm:pt>
    <dgm:pt modelId="{494E4406-A32B-4F5F-8A09-2E3B5B68F87E}" type="pres">
      <dgm:prSet presAssocID="{B377F259-4A1D-42AF-A2E4-81F92120E59D}" presName="accent_1" presStyleCnt="0"/>
      <dgm:spPr/>
    </dgm:pt>
    <dgm:pt modelId="{0BD0A65A-236B-45B9-B455-A08051189C35}" type="pres">
      <dgm:prSet presAssocID="{B377F259-4A1D-42AF-A2E4-81F92120E59D}" presName="accentRepeatNode" presStyleLbl="solidFgAcc1" presStyleIdx="0" presStyleCnt="3"/>
      <dgm:spPr/>
    </dgm:pt>
    <dgm:pt modelId="{332D9BA4-9305-4FBC-8575-4AA3DAC91187}" type="pres">
      <dgm:prSet presAssocID="{F94A609D-E0A5-4F81-96A3-F3334A37FB9A}" presName="text_2" presStyleLbl="node1" presStyleIdx="1" presStyleCnt="3">
        <dgm:presLayoutVars>
          <dgm:bulletEnabled val="1"/>
        </dgm:presLayoutVars>
      </dgm:prSet>
      <dgm:spPr/>
    </dgm:pt>
    <dgm:pt modelId="{93B07A16-914B-4C64-9F28-6ACF4017ABF9}" type="pres">
      <dgm:prSet presAssocID="{F94A609D-E0A5-4F81-96A3-F3334A37FB9A}" presName="accent_2" presStyleCnt="0"/>
      <dgm:spPr/>
    </dgm:pt>
    <dgm:pt modelId="{43E96F91-C768-4FB4-939A-7FA9FDDF6523}" type="pres">
      <dgm:prSet presAssocID="{F94A609D-E0A5-4F81-96A3-F3334A37FB9A}" presName="accentRepeatNode" presStyleLbl="solidFgAcc1" presStyleIdx="1" presStyleCnt="3"/>
      <dgm:spPr/>
    </dgm:pt>
    <dgm:pt modelId="{478AED4A-FA9A-46E3-A3FA-128CF6C62253}" type="pres">
      <dgm:prSet presAssocID="{BD0CC226-BFB0-4D90-9155-3A16B5F64952}" presName="text_3" presStyleLbl="node1" presStyleIdx="2" presStyleCnt="3">
        <dgm:presLayoutVars>
          <dgm:bulletEnabled val="1"/>
        </dgm:presLayoutVars>
      </dgm:prSet>
      <dgm:spPr/>
    </dgm:pt>
    <dgm:pt modelId="{05AA5474-1C2D-4B89-B9BB-1F324503435E}" type="pres">
      <dgm:prSet presAssocID="{BD0CC226-BFB0-4D90-9155-3A16B5F64952}" presName="accent_3" presStyleCnt="0"/>
      <dgm:spPr/>
    </dgm:pt>
    <dgm:pt modelId="{A80C7B7C-DF57-4A97-B987-6E022171A5DE}" type="pres">
      <dgm:prSet presAssocID="{BD0CC226-BFB0-4D90-9155-3A16B5F64952}" presName="accentRepeatNode" presStyleLbl="solidFgAcc1" presStyleIdx="2" presStyleCnt="3"/>
      <dgm:spPr/>
    </dgm:pt>
  </dgm:ptLst>
  <dgm:cxnLst>
    <dgm:cxn modelId="{32711374-B370-42DD-968F-5A5DF661EC11}" type="presOf" srcId="{F94A609D-E0A5-4F81-96A3-F3334A37FB9A}" destId="{332D9BA4-9305-4FBC-8575-4AA3DAC91187}" srcOrd="0" destOrd="0" presId="urn:microsoft.com/office/officeart/2008/layout/VerticalCurvedList"/>
    <dgm:cxn modelId="{0DB0989E-68BA-4AA0-919D-12024447C7FD}" type="presOf" srcId="{65C70F39-EDDD-440B-A5D1-EB406F5C8F12}" destId="{BB45BFDD-ED1B-4795-A4C4-A70A371A4781}" srcOrd="0" destOrd="0" presId="urn:microsoft.com/office/officeart/2008/layout/VerticalCurvedList"/>
    <dgm:cxn modelId="{0FA5109F-BED3-471C-A7A8-B82E46F2D6D0}" srcId="{65C70F39-EDDD-440B-A5D1-EB406F5C8F12}" destId="{BD0CC226-BFB0-4D90-9155-3A16B5F64952}" srcOrd="2" destOrd="0" parTransId="{F1763A9F-CB2A-48A7-AE99-EAC9A5B696CC}" sibTransId="{EB3F64CF-0F9E-44C5-A86F-D381D61748D3}"/>
    <dgm:cxn modelId="{0FC0A7A7-D53F-4CFC-A3B0-C180839AAED6}" type="presOf" srcId="{BD0CC226-BFB0-4D90-9155-3A16B5F64952}" destId="{478AED4A-FA9A-46E3-A3FA-128CF6C62253}" srcOrd="0" destOrd="0" presId="urn:microsoft.com/office/officeart/2008/layout/VerticalCurvedList"/>
    <dgm:cxn modelId="{CDDA76AB-99E2-4E1D-934C-D3F176BBAF10}" type="presOf" srcId="{B377F259-4A1D-42AF-A2E4-81F92120E59D}" destId="{41F138D9-7993-4631-B5D1-C9DB34B797E9}" srcOrd="0" destOrd="0" presId="urn:microsoft.com/office/officeart/2008/layout/VerticalCurvedList"/>
    <dgm:cxn modelId="{B043C7AD-E81A-41D7-9C4D-8CA9486F736E}" srcId="{65C70F39-EDDD-440B-A5D1-EB406F5C8F12}" destId="{B377F259-4A1D-42AF-A2E4-81F92120E59D}" srcOrd="0" destOrd="0" parTransId="{959BB6AB-B107-4713-80B8-242852F6ABF4}" sibTransId="{EC3A60D0-33DB-42E5-B7F5-391F9FAE4B01}"/>
    <dgm:cxn modelId="{2F739FC5-4141-4179-8E0A-5992297A4D22}" srcId="{65C70F39-EDDD-440B-A5D1-EB406F5C8F12}" destId="{F94A609D-E0A5-4F81-96A3-F3334A37FB9A}" srcOrd="1" destOrd="0" parTransId="{30AD64BB-B579-49BF-9D04-90C5F93CC554}" sibTransId="{2EB552DF-3C99-4A9C-A56A-4431D619B497}"/>
    <dgm:cxn modelId="{A49B2FF2-314B-4715-8724-B0AAE7C203E4}" type="presOf" srcId="{EC3A60D0-33DB-42E5-B7F5-391F9FAE4B01}" destId="{9C611653-259B-4BE8-A2F1-7FC1E411BA15}" srcOrd="0" destOrd="0" presId="urn:microsoft.com/office/officeart/2008/layout/VerticalCurvedList"/>
    <dgm:cxn modelId="{5229492F-99B3-4D93-973B-7817552CB297}" type="presParOf" srcId="{BB45BFDD-ED1B-4795-A4C4-A70A371A4781}" destId="{0A6EAA89-A1FE-4246-BCEF-37E427A28E1B}" srcOrd="0" destOrd="0" presId="urn:microsoft.com/office/officeart/2008/layout/VerticalCurvedList"/>
    <dgm:cxn modelId="{17D6528D-2834-4FEE-B17D-7CA68777C117}" type="presParOf" srcId="{0A6EAA89-A1FE-4246-BCEF-37E427A28E1B}" destId="{7C91CA3E-5ABD-4D6D-BF91-92786B2F3527}" srcOrd="0" destOrd="0" presId="urn:microsoft.com/office/officeart/2008/layout/VerticalCurvedList"/>
    <dgm:cxn modelId="{5EF31DFB-7B06-4E72-A53C-472D97D8EAD8}" type="presParOf" srcId="{7C91CA3E-5ABD-4D6D-BF91-92786B2F3527}" destId="{99612569-D6AD-4F8A-9FAB-844D5B7B8CAE}" srcOrd="0" destOrd="0" presId="urn:microsoft.com/office/officeart/2008/layout/VerticalCurvedList"/>
    <dgm:cxn modelId="{330853E6-EAC2-4F8A-93E3-9D4C78282EF1}" type="presParOf" srcId="{7C91CA3E-5ABD-4D6D-BF91-92786B2F3527}" destId="{9C611653-259B-4BE8-A2F1-7FC1E411BA15}" srcOrd="1" destOrd="0" presId="urn:microsoft.com/office/officeart/2008/layout/VerticalCurvedList"/>
    <dgm:cxn modelId="{1BBF64AB-B9C2-4086-A62F-FA0016CEB891}" type="presParOf" srcId="{7C91CA3E-5ABD-4D6D-BF91-92786B2F3527}" destId="{CA892165-4F85-4870-8811-0C8C0C11406F}" srcOrd="2" destOrd="0" presId="urn:microsoft.com/office/officeart/2008/layout/VerticalCurvedList"/>
    <dgm:cxn modelId="{AB6BDE0C-9878-4E0E-A152-8BBBBCD0FDAC}" type="presParOf" srcId="{7C91CA3E-5ABD-4D6D-BF91-92786B2F3527}" destId="{292E811A-5777-4BEB-8A8F-747FA36347B9}" srcOrd="3" destOrd="0" presId="urn:microsoft.com/office/officeart/2008/layout/VerticalCurvedList"/>
    <dgm:cxn modelId="{2A42DEC9-749D-47BF-AE58-BC7842F08DE2}" type="presParOf" srcId="{0A6EAA89-A1FE-4246-BCEF-37E427A28E1B}" destId="{41F138D9-7993-4631-B5D1-C9DB34B797E9}" srcOrd="1" destOrd="0" presId="urn:microsoft.com/office/officeart/2008/layout/VerticalCurvedList"/>
    <dgm:cxn modelId="{74EC64F6-B82F-422A-B2F0-08BF57661D0D}" type="presParOf" srcId="{0A6EAA89-A1FE-4246-BCEF-37E427A28E1B}" destId="{494E4406-A32B-4F5F-8A09-2E3B5B68F87E}" srcOrd="2" destOrd="0" presId="urn:microsoft.com/office/officeart/2008/layout/VerticalCurvedList"/>
    <dgm:cxn modelId="{612CF0F9-9883-478D-A48A-95267EFDA550}" type="presParOf" srcId="{494E4406-A32B-4F5F-8A09-2E3B5B68F87E}" destId="{0BD0A65A-236B-45B9-B455-A08051189C35}" srcOrd="0" destOrd="0" presId="urn:microsoft.com/office/officeart/2008/layout/VerticalCurvedList"/>
    <dgm:cxn modelId="{550CC850-1495-4911-8CEC-79C3E0746DBC}" type="presParOf" srcId="{0A6EAA89-A1FE-4246-BCEF-37E427A28E1B}" destId="{332D9BA4-9305-4FBC-8575-4AA3DAC91187}" srcOrd="3" destOrd="0" presId="urn:microsoft.com/office/officeart/2008/layout/VerticalCurvedList"/>
    <dgm:cxn modelId="{BE466745-F4D2-4D98-81D8-73A7E8B68193}" type="presParOf" srcId="{0A6EAA89-A1FE-4246-BCEF-37E427A28E1B}" destId="{93B07A16-914B-4C64-9F28-6ACF4017ABF9}" srcOrd="4" destOrd="0" presId="urn:microsoft.com/office/officeart/2008/layout/VerticalCurvedList"/>
    <dgm:cxn modelId="{6F7B4929-E2E0-414A-B3D6-F977699831AC}" type="presParOf" srcId="{93B07A16-914B-4C64-9F28-6ACF4017ABF9}" destId="{43E96F91-C768-4FB4-939A-7FA9FDDF6523}" srcOrd="0" destOrd="0" presId="urn:microsoft.com/office/officeart/2008/layout/VerticalCurvedList"/>
    <dgm:cxn modelId="{CF344F4B-DB54-491A-BE31-082BF359F9EE}" type="presParOf" srcId="{0A6EAA89-A1FE-4246-BCEF-37E427A28E1B}" destId="{478AED4A-FA9A-46E3-A3FA-128CF6C62253}" srcOrd="5" destOrd="0" presId="urn:microsoft.com/office/officeart/2008/layout/VerticalCurvedList"/>
    <dgm:cxn modelId="{D75B4EB0-5AE1-4DC1-A500-6A4689730B71}" type="presParOf" srcId="{0A6EAA89-A1FE-4246-BCEF-37E427A28E1B}" destId="{05AA5474-1C2D-4B89-B9BB-1F324503435E}" srcOrd="6" destOrd="0" presId="urn:microsoft.com/office/officeart/2008/layout/VerticalCurvedList"/>
    <dgm:cxn modelId="{E08351B4-4126-4C68-AEAE-47AA11BAFB6A}" type="presParOf" srcId="{05AA5474-1C2D-4B89-B9BB-1F324503435E}" destId="{A80C7B7C-DF57-4A97-B987-6E022171A5D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3E8E49-7C91-4568-B65C-E9C7C65A2ED6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</dgm:pt>
    <dgm:pt modelId="{3A1F8311-58CF-4528-8811-2C57D25C0226}">
      <dgm:prSet phldrT="[Text]"/>
      <dgm:spPr/>
      <dgm:t>
        <a:bodyPr/>
        <a:lstStyle/>
        <a:p>
          <a:pPr>
            <a:buNone/>
          </a:pPr>
          <a:r>
            <a:rPr lang="en-US" dirty="0"/>
            <a:t>Decision Tree</a:t>
          </a:r>
        </a:p>
      </dgm:t>
    </dgm:pt>
    <dgm:pt modelId="{9BA2C766-06D5-4C67-BA93-A95CC78B569D}" type="parTrans" cxnId="{E49E9EEE-6489-4659-A994-A5874EFEF695}">
      <dgm:prSet/>
      <dgm:spPr/>
      <dgm:t>
        <a:bodyPr/>
        <a:lstStyle/>
        <a:p>
          <a:endParaRPr lang="en-US"/>
        </a:p>
      </dgm:t>
    </dgm:pt>
    <dgm:pt modelId="{E8FB9E38-B0F3-4145-AFCE-B57E2FF041D5}" type="sibTrans" cxnId="{E49E9EEE-6489-4659-A994-A5874EFEF695}">
      <dgm:prSet/>
      <dgm:spPr/>
      <dgm:t>
        <a:bodyPr/>
        <a:lstStyle/>
        <a:p>
          <a:endParaRPr lang="en-US"/>
        </a:p>
      </dgm:t>
    </dgm:pt>
    <dgm:pt modelId="{B94A8816-47DD-43AA-936E-6AEBC5FD0E9F}">
      <dgm:prSet phldrT="[Text]"/>
      <dgm:spPr/>
      <dgm:t>
        <a:bodyPr/>
        <a:lstStyle/>
        <a:p>
          <a:pPr>
            <a:buNone/>
          </a:pPr>
          <a:r>
            <a:rPr lang="en-US" dirty="0"/>
            <a:t>Random Forest</a:t>
          </a:r>
        </a:p>
      </dgm:t>
    </dgm:pt>
    <dgm:pt modelId="{27AD471F-35FE-4EDC-97B3-1A1C6F135426}" type="parTrans" cxnId="{750AA85E-A6E8-4D0E-AF3E-C58B838A4D94}">
      <dgm:prSet/>
      <dgm:spPr/>
      <dgm:t>
        <a:bodyPr/>
        <a:lstStyle/>
        <a:p>
          <a:endParaRPr lang="en-US"/>
        </a:p>
      </dgm:t>
    </dgm:pt>
    <dgm:pt modelId="{79A01228-BBF8-4FA9-8C6B-DCDEA597D0BB}" type="sibTrans" cxnId="{750AA85E-A6E8-4D0E-AF3E-C58B838A4D94}">
      <dgm:prSet/>
      <dgm:spPr/>
      <dgm:t>
        <a:bodyPr/>
        <a:lstStyle/>
        <a:p>
          <a:endParaRPr lang="en-US"/>
        </a:p>
      </dgm:t>
    </dgm:pt>
    <dgm:pt modelId="{CDE18698-251B-4BE3-B436-C470C90931B5}">
      <dgm:prSet phldrT="[Text]"/>
      <dgm:spPr/>
      <dgm:t>
        <a:bodyPr/>
        <a:lstStyle/>
        <a:p>
          <a:r>
            <a:rPr lang="en-US" dirty="0"/>
            <a:t>SVM Kernel Linear</a:t>
          </a:r>
        </a:p>
      </dgm:t>
    </dgm:pt>
    <dgm:pt modelId="{E89CC980-C869-4DE6-82E2-733AF25A3EBD}" type="parTrans" cxnId="{052FA7EB-FF2B-49AB-9292-1CFC5DA5064A}">
      <dgm:prSet/>
      <dgm:spPr/>
      <dgm:t>
        <a:bodyPr/>
        <a:lstStyle/>
        <a:p>
          <a:endParaRPr lang="en-US"/>
        </a:p>
      </dgm:t>
    </dgm:pt>
    <dgm:pt modelId="{AD2A99E8-5C74-4393-91A8-B82278CDE482}" type="sibTrans" cxnId="{052FA7EB-FF2B-49AB-9292-1CFC5DA5064A}">
      <dgm:prSet/>
      <dgm:spPr/>
      <dgm:t>
        <a:bodyPr/>
        <a:lstStyle/>
        <a:p>
          <a:endParaRPr lang="en-US"/>
        </a:p>
      </dgm:t>
    </dgm:pt>
    <dgm:pt modelId="{A02BFE40-1447-447E-AF01-AF2DE7A645A8}" type="pres">
      <dgm:prSet presAssocID="{AC3E8E49-7C91-4568-B65C-E9C7C65A2ED6}" presName="Name0" presStyleCnt="0">
        <dgm:presLayoutVars>
          <dgm:chMax val="7"/>
          <dgm:chPref val="7"/>
          <dgm:dir/>
        </dgm:presLayoutVars>
      </dgm:prSet>
      <dgm:spPr/>
    </dgm:pt>
    <dgm:pt modelId="{213CACC1-1356-47C1-984B-E77E3BBC6674}" type="pres">
      <dgm:prSet presAssocID="{AC3E8E49-7C91-4568-B65C-E9C7C65A2ED6}" presName="Name1" presStyleCnt="0"/>
      <dgm:spPr/>
    </dgm:pt>
    <dgm:pt modelId="{4272E581-0DA7-4FEC-B4F6-EE9C0B310512}" type="pres">
      <dgm:prSet presAssocID="{AC3E8E49-7C91-4568-B65C-E9C7C65A2ED6}" presName="cycle" presStyleCnt="0"/>
      <dgm:spPr/>
    </dgm:pt>
    <dgm:pt modelId="{12871A68-3AF0-4168-9018-B7B9BAD7140A}" type="pres">
      <dgm:prSet presAssocID="{AC3E8E49-7C91-4568-B65C-E9C7C65A2ED6}" presName="srcNode" presStyleLbl="node1" presStyleIdx="0" presStyleCnt="3"/>
      <dgm:spPr/>
    </dgm:pt>
    <dgm:pt modelId="{F0B40574-94B4-41A6-B501-26F5F5E6FEB2}" type="pres">
      <dgm:prSet presAssocID="{AC3E8E49-7C91-4568-B65C-E9C7C65A2ED6}" presName="conn" presStyleLbl="parChTrans1D2" presStyleIdx="0" presStyleCnt="1"/>
      <dgm:spPr/>
    </dgm:pt>
    <dgm:pt modelId="{54F4265A-C7A6-454E-9709-5DCB0E7E4965}" type="pres">
      <dgm:prSet presAssocID="{AC3E8E49-7C91-4568-B65C-E9C7C65A2ED6}" presName="extraNode" presStyleLbl="node1" presStyleIdx="0" presStyleCnt="3"/>
      <dgm:spPr/>
    </dgm:pt>
    <dgm:pt modelId="{821E1227-F1F0-4AF5-A47A-0AC0C90E03A0}" type="pres">
      <dgm:prSet presAssocID="{AC3E8E49-7C91-4568-B65C-E9C7C65A2ED6}" presName="dstNode" presStyleLbl="node1" presStyleIdx="0" presStyleCnt="3"/>
      <dgm:spPr/>
    </dgm:pt>
    <dgm:pt modelId="{4003B3B8-2AFE-426C-B507-CDECD4375F39}" type="pres">
      <dgm:prSet presAssocID="{3A1F8311-58CF-4528-8811-2C57D25C0226}" presName="text_1" presStyleLbl="node1" presStyleIdx="0" presStyleCnt="3">
        <dgm:presLayoutVars>
          <dgm:bulletEnabled val="1"/>
        </dgm:presLayoutVars>
      </dgm:prSet>
      <dgm:spPr/>
    </dgm:pt>
    <dgm:pt modelId="{D6CA1027-2FDC-4D2D-BB11-77372E8487C5}" type="pres">
      <dgm:prSet presAssocID="{3A1F8311-58CF-4528-8811-2C57D25C0226}" presName="accent_1" presStyleCnt="0"/>
      <dgm:spPr/>
    </dgm:pt>
    <dgm:pt modelId="{3AA85938-11F8-460B-9700-D67D54F54E83}" type="pres">
      <dgm:prSet presAssocID="{3A1F8311-58CF-4528-8811-2C57D25C0226}" presName="accentRepeatNode" presStyleLbl="solidFgAcc1" presStyleIdx="0" presStyleCnt="3"/>
      <dgm:spPr/>
    </dgm:pt>
    <dgm:pt modelId="{98E2975F-CAC8-4AB5-9DBA-9C28F73108C9}" type="pres">
      <dgm:prSet presAssocID="{B94A8816-47DD-43AA-936E-6AEBC5FD0E9F}" presName="text_2" presStyleLbl="node1" presStyleIdx="1" presStyleCnt="3">
        <dgm:presLayoutVars>
          <dgm:bulletEnabled val="1"/>
        </dgm:presLayoutVars>
      </dgm:prSet>
      <dgm:spPr/>
    </dgm:pt>
    <dgm:pt modelId="{FC598E34-32C5-4B17-BB71-3FECF20ACEFE}" type="pres">
      <dgm:prSet presAssocID="{B94A8816-47DD-43AA-936E-6AEBC5FD0E9F}" presName="accent_2" presStyleCnt="0"/>
      <dgm:spPr/>
    </dgm:pt>
    <dgm:pt modelId="{CDA8ACAA-4774-4513-A239-8E0756D4800B}" type="pres">
      <dgm:prSet presAssocID="{B94A8816-47DD-43AA-936E-6AEBC5FD0E9F}" presName="accentRepeatNode" presStyleLbl="solidFgAcc1" presStyleIdx="1" presStyleCnt="3"/>
      <dgm:spPr/>
    </dgm:pt>
    <dgm:pt modelId="{ED3239F3-DE78-4878-A51A-4038062AB708}" type="pres">
      <dgm:prSet presAssocID="{CDE18698-251B-4BE3-B436-C470C90931B5}" presName="text_3" presStyleLbl="node1" presStyleIdx="2" presStyleCnt="3">
        <dgm:presLayoutVars>
          <dgm:bulletEnabled val="1"/>
        </dgm:presLayoutVars>
      </dgm:prSet>
      <dgm:spPr/>
    </dgm:pt>
    <dgm:pt modelId="{B8D15733-40D6-4D5E-91AE-F488C1CD02D6}" type="pres">
      <dgm:prSet presAssocID="{CDE18698-251B-4BE3-B436-C470C90931B5}" presName="accent_3" presStyleCnt="0"/>
      <dgm:spPr/>
    </dgm:pt>
    <dgm:pt modelId="{98F474BD-E75B-49FC-A0B6-C0EAC82163D2}" type="pres">
      <dgm:prSet presAssocID="{CDE18698-251B-4BE3-B436-C470C90931B5}" presName="accentRepeatNode" presStyleLbl="solidFgAcc1" presStyleIdx="2" presStyleCnt="3"/>
      <dgm:spPr/>
    </dgm:pt>
  </dgm:ptLst>
  <dgm:cxnLst>
    <dgm:cxn modelId="{0B240835-B7A6-4E1E-8C0A-DCEB3F2F8106}" type="presOf" srcId="{3A1F8311-58CF-4528-8811-2C57D25C0226}" destId="{4003B3B8-2AFE-426C-B507-CDECD4375F39}" srcOrd="0" destOrd="0" presId="urn:microsoft.com/office/officeart/2008/layout/VerticalCurvedList"/>
    <dgm:cxn modelId="{750AA85E-A6E8-4D0E-AF3E-C58B838A4D94}" srcId="{AC3E8E49-7C91-4568-B65C-E9C7C65A2ED6}" destId="{B94A8816-47DD-43AA-936E-6AEBC5FD0E9F}" srcOrd="1" destOrd="0" parTransId="{27AD471F-35FE-4EDC-97B3-1A1C6F135426}" sibTransId="{79A01228-BBF8-4FA9-8C6B-DCDEA597D0BB}"/>
    <dgm:cxn modelId="{29BAC641-3161-4E71-9ABF-5FA6F8E929CC}" type="presOf" srcId="{B94A8816-47DD-43AA-936E-6AEBC5FD0E9F}" destId="{98E2975F-CAC8-4AB5-9DBA-9C28F73108C9}" srcOrd="0" destOrd="0" presId="urn:microsoft.com/office/officeart/2008/layout/VerticalCurvedList"/>
    <dgm:cxn modelId="{FC0108AD-BDE2-4AF7-95D2-B9A31DFF5B60}" type="presOf" srcId="{E8FB9E38-B0F3-4145-AFCE-B57E2FF041D5}" destId="{F0B40574-94B4-41A6-B501-26F5F5E6FEB2}" srcOrd="0" destOrd="0" presId="urn:microsoft.com/office/officeart/2008/layout/VerticalCurvedList"/>
    <dgm:cxn modelId="{86F4CCEA-32E6-4C1C-B106-0637A9D4CB92}" type="presOf" srcId="{AC3E8E49-7C91-4568-B65C-E9C7C65A2ED6}" destId="{A02BFE40-1447-447E-AF01-AF2DE7A645A8}" srcOrd="0" destOrd="0" presId="urn:microsoft.com/office/officeart/2008/layout/VerticalCurvedList"/>
    <dgm:cxn modelId="{052FA7EB-FF2B-49AB-9292-1CFC5DA5064A}" srcId="{AC3E8E49-7C91-4568-B65C-E9C7C65A2ED6}" destId="{CDE18698-251B-4BE3-B436-C470C90931B5}" srcOrd="2" destOrd="0" parTransId="{E89CC980-C869-4DE6-82E2-733AF25A3EBD}" sibTransId="{AD2A99E8-5C74-4393-91A8-B82278CDE482}"/>
    <dgm:cxn modelId="{E49E9EEE-6489-4659-A994-A5874EFEF695}" srcId="{AC3E8E49-7C91-4568-B65C-E9C7C65A2ED6}" destId="{3A1F8311-58CF-4528-8811-2C57D25C0226}" srcOrd="0" destOrd="0" parTransId="{9BA2C766-06D5-4C67-BA93-A95CC78B569D}" sibTransId="{E8FB9E38-B0F3-4145-AFCE-B57E2FF041D5}"/>
    <dgm:cxn modelId="{63F70EF1-C76D-4F5E-8192-33A684D883E7}" type="presOf" srcId="{CDE18698-251B-4BE3-B436-C470C90931B5}" destId="{ED3239F3-DE78-4878-A51A-4038062AB708}" srcOrd="0" destOrd="0" presId="urn:microsoft.com/office/officeart/2008/layout/VerticalCurvedList"/>
    <dgm:cxn modelId="{AC427CB0-E0EE-4A97-8E48-86D8C808B0F6}" type="presParOf" srcId="{A02BFE40-1447-447E-AF01-AF2DE7A645A8}" destId="{213CACC1-1356-47C1-984B-E77E3BBC6674}" srcOrd="0" destOrd="0" presId="urn:microsoft.com/office/officeart/2008/layout/VerticalCurvedList"/>
    <dgm:cxn modelId="{3F84B877-3E97-423A-B90E-85016410B277}" type="presParOf" srcId="{213CACC1-1356-47C1-984B-E77E3BBC6674}" destId="{4272E581-0DA7-4FEC-B4F6-EE9C0B310512}" srcOrd="0" destOrd="0" presId="urn:microsoft.com/office/officeart/2008/layout/VerticalCurvedList"/>
    <dgm:cxn modelId="{A641E37C-87D8-4CED-A8F3-CB5F61A88A9A}" type="presParOf" srcId="{4272E581-0DA7-4FEC-B4F6-EE9C0B310512}" destId="{12871A68-3AF0-4168-9018-B7B9BAD7140A}" srcOrd="0" destOrd="0" presId="urn:microsoft.com/office/officeart/2008/layout/VerticalCurvedList"/>
    <dgm:cxn modelId="{2823D454-85F5-4630-A34F-CF85066E1D71}" type="presParOf" srcId="{4272E581-0DA7-4FEC-B4F6-EE9C0B310512}" destId="{F0B40574-94B4-41A6-B501-26F5F5E6FEB2}" srcOrd="1" destOrd="0" presId="urn:microsoft.com/office/officeart/2008/layout/VerticalCurvedList"/>
    <dgm:cxn modelId="{931B9BB6-D257-4DED-A658-2E7942478A3F}" type="presParOf" srcId="{4272E581-0DA7-4FEC-B4F6-EE9C0B310512}" destId="{54F4265A-C7A6-454E-9709-5DCB0E7E4965}" srcOrd="2" destOrd="0" presId="urn:microsoft.com/office/officeart/2008/layout/VerticalCurvedList"/>
    <dgm:cxn modelId="{0D8E3EFB-3764-49AF-8D6D-A9C4C976F7A3}" type="presParOf" srcId="{4272E581-0DA7-4FEC-B4F6-EE9C0B310512}" destId="{821E1227-F1F0-4AF5-A47A-0AC0C90E03A0}" srcOrd="3" destOrd="0" presId="urn:microsoft.com/office/officeart/2008/layout/VerticalCurvedList"/>
    <dgm:cxn modelId="{B880A425-6B1F-4185-A640-F42A1C1F4317}" type="presParOf" srcId="{213CACC1-1356-47C1-984B-E77E3BBC6674}" destId="{4003B3B8-2AFE-426C-B507-CDECD4375F39}" srcOrd="1" destOrd="0" presId="urn:microsoft.com/office/officeart/2008/layout/VerticalCurvedList"/>
    <dgm:cxn modelId="{00EC386D-AFA3-4014-BA64-173261737F55}" type="presParOf" srcId="{213CACC1-1356-47C1-984B-E77E3BBC6674}" destId="{D6CA1027-2FDC-4D2D-BB11-77372E8487C5}" srcOrd="2" destOrd="0" presId="urn:microsoft.com/office/officeart/2008/layout/VerticalCurvedList"/>
    <dgm:cxn modelId="{804E183D-5D43-4BD9-A579-7909A7196AF1}" type="presParOf" srcId="{D6CA1027-2FDC-4D2D-BB11-77372E8487C5}" destId="{3AA85938-11F8-460B-9700-D67D54F54E83}" srcOrd="0" destOrd="0" presId="urn:microsoft.com/office/officeart/2008/layout/VerticalCurvedList"/>
    <dgm:cxn modelId="{9A2155D8-336A-4D96-B7F5-FE91701FDB93}" type="presParOf" srcId="{213CACC1-1356-47C1-984B-E77E3BBC6674}" destId="{98E2975F-CAC8-4AB5-9DBA-9C28F73108C9}" srcOrd="3" destOrd="0" presId="urn:microsoft.com/office/officeart/2008/layout/VerticalCurvedList"/>
    <dgm:cxn modelId="{072B23C1-3FF8-4AA9-A3CA-4897B37D1D59}" type="presParOf" srcId="{213CACC1-1356-47C1-984B-E77E3BBC6674}" destId="{FC598E34-32C5-4B17-BB71-3FECF20ACEFE}" srcOrd="4" destOrd="0" presId="urn:microsoft.com/office/officeart/2008/layout/VerticalCurvedList"/>
    <dgm:cxn modelId="{614A7B93-D894-4DED-B35B-CB41F5421D0F}" type="presParOf" srcId="{FC598E34-32C5-4B17-BB71-3FECF20ACEFE}" destId="{CDA8ACAA-4774-4513-A239-8E0756D4800B}" srcOrd="0" destOrd="0" presId="urn:microsoft.com/office/officeart/2008/layout/VerticalCurvedList"/>
    <dgm:cxn modelId="{A8CC9B0F-5469-47B6-A47A-7098598D9A76}" type="presParOf" srcId="{213CACC1-1356-47C1-984B-E77E3BBC6674}" destId="{ED3239F3-DE78-4878-A51A-4038062AB708}" srcOrd="5" destOrd="0" presId="urn:microsoft.com/office/officeart/2008/layout/VerticalCurvedList"/>
    <dgm:cxn modelId="{91492412-AB67-4CD1-A460-C73807F960A6}" type="presParOf" srcId="{213CACC1-1356-47C1-984B-E77E3BBC6674}" destId="{B8D15733-40D6-4D5E-91AE-F488C1CD02D6}" srcOrd="6" destOrd="0" presId="urn:microsoft.com/office/officeart/2008/layout/VerticalCurvedList"/>
    <dgm:cxn modelId="{FDBDA14A-6655-4644-A009-45E6CF404F92}" type="presParOf" srcId="{B8D15733-40D6-4D5E-91AE-F488C1CD02D6}" destId="{98F474BD-E75B-49FC-A0B6-C0EAC82163D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11653-259B-4BE8-A2F1-7FC1E411BA15}">
      <dsp:nvSpPr>
        <dsp:cNvPr id="0" name=""/>
        <dsp:cNvSpPr/>
      </dsp:nvSpPr>
      <dsp:spPr>
        <a:xfrm>
          <a:off x="-3293660" y="-506670"/>
          <a:ext cx="3927707" cy="3927707"/>
        </a:xfrm>
        <a:prstGeom prst="blockArc">
          <a:avLst>
            <a:gd name="adj1" fmla="val 18900000"/>
            <a:gd name="adj2" fmla="val 2700000"/>
            <a:gd name="adj3" fmla="val 55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138D9-7993-4631-B5D1-C9DB34B797E9}">
      <dsp:nvSpPr>
        <dsp:cNvPr id="0" name=""/>
        <dsp:cNvSpPr/>
      </dsp:nvSpPr>
      <dsp:spPr>
        <a:xfrm>
          <a:off x="407702" y="291436"/>
          <a:ext cx="9714961" cy="5828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65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 analyze negative tweets and find out negative reasons which made travelers angry</a:t>
          </a:r>
        </a:p>
      </dsp:txBody>
      <dsp:txXfrm>
        <a:off x="407702" y="291436"/>
        <a:ext cx="9714961" cy="582873"/>
      </dsp:txXfrm>
    </dsp:sp>
    <dsp:sp modelId="{0BD0A65A-236B-45B9-B455-A08051189C35}">
      <dsp:nvSpPr>
        <dsp:cNvPr id="0" name=""/>
        <dsp:cNvSpPr/>
      </dsp:nvSpPr>
      <dsp:spPr>
        <a:xfrm>
          <a:off x="43407" y="218577"/>
          <a:ext cx="728591" cy="728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D9BA4-9305-4FBC-8575-4AA3DAC91187}">
      <dsp:nvSpPr>
        <dsp:cNvPr id="0" name=""/>
        <dsp:cNvSpPr/>
      </dsp:nvSpPr>
      <dsp:spPr>
        <a:xfrm>
          <a:off x="619577" y="1165746"/>
          <a:ext cx="9503087" cy="5828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65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 Create word vector which represents sentiment of tweets</a:t>
          </a:r>
        </a:p>
      </dsp:txBody>
      <dsp:txXfrm>
        <a:off x="619577" y="1165746"/>
        <a:ext cx="9503087" cy="582873"/>
      </dsp:txXfrm>
    </dsp:sp>
    <dsp:sp modelId="{43E96F91-C768-4FB4-939A-7FA9FDDF6523}">
      <dsp:nvSpPr>
        <dsp:cNvPr id="0" name=""/>
        <dsp:cNvSpPr/>
      </dsp:nvSpPr>
      <dsp:spPr>
        <a:xfrm>
          <a:off x="255281" y="1092887"/>
          <a:ext cx="728591" cy="728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AED4A-FA9A-46E3-A3FA-128CF6C62253}">
      <dsp:nvSpPr>
        <dsp:cNvPr id="0" name=""/>
        <dsp:cNvSpPr/>
      </dsp:nvSpPr>
      <dsp:spPr>
        <a:xfrm>
          <a:off x="407702" y="2040056"/>
          <a:ext cx="9714961" cy="5828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65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 design a machine learning algorithm which can provide better accuracy, F1 score, AUC score</a:t>
          </a:r>
        </a:p>
      </dsp:txBody>
      <dsp:txXfrm>
        <a:off x="407702" y="2040056"/>
        <a:ext cx="9714961" cy="582873"/>
      </dsp:txXfrm>
    </dsp:sp>
    <dsp:sp modelId="{A80C7B7C-DF57-4A97-B987-6E022171A5DE}">
      <dsp:nvSpPr>
        <dsp:cNvPr id="0" name=""/>
        <dsp:cNvSpPr/>
      </dsp:nvSpPr>
      <dsp:spPr>
        <a:xfrm>
          <a:off x="43407" y="1967197"/>
          <a:ext cx="728591" cy="728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40574-94B4-41A6-B501-26F5F5E6FEB2}">
      <dsp:nvSpPr>
        <dsp:cNvPr id="0" name=""/>
        <dsp:cNvSpPr/>
      </dsp:nvSpPr>
      <dsp:spPr>
        <a:xfrm>
          <a:off x="-1613490" y="-251240"/>
          <a:ext cx="1931787" cy="1931787"/>
        </a:xfrm>
        <a:prstGeom prst="blockArc">
          <a:avLst>
            <a:gd name="adj1" fmla="val 18900000"/>
            <a:gd name="adj2" fmla="val 2700000"/>
            <a:gd name="adj3" fmla="val 1118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3B3B8-2AFE-426C-B507-CDECD4375F39}">
      <dsp:nvSpPr>
        <dsp:cNvPr id="0" name=""/>
        <dsp:cNvSpPr/>
      </dsp:nvSpPr>
      <dsp:spPr>
        <a:xfrm>
          <a:off x="204537" y="142930"/>
          <a:ext cx="3609149" cy="2858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02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Decision Tree</a:t>
          </a:r>
        </a:p>
      </dsp:txBody>
      <dsp:txXfrm>
        <a:off x="204537" y="142930"/>
        <a:ext cx="3609149" cy="285861"/>
      </dsp:txXfrm>
    </dsp:sp>
    <dsp:sp modelId="{3AA85938-11F8-460B-9700-D67D54F54E83}">
      <dsp:nvSpPr>
        <dsp:cNvPr id="0" name=""/>
        <dsp:cNvSpPr/>
      </dsp:nvSpPr>
      <dsp:spPr>
        <a:xfrm>
          <a:off x="25874" y="107197"/>
          <a:ext cx="357326" cy="357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2975F-CAC8-4AB5-9DBA-9C28F73108C9}">
      <dsp:nvSpPr>
        <dsp:cNvPr id="0" name=""/>
        <dsp:cNvSpPr/>
      </dsp:nvSpPr>
      <dsp:spPr>
        <a:xfrm>
          <a:off x="308448" y="571722"/>
          <a:ext cx="3505239" cy="2858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02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Random Forest</a:t>
          </a:r>
        </a:p>
      </dsp:txBody>
      <dsp:txXfrm>
        <a:off x="308448" y="571722"/>
        <a:ext cx="3505239" cy="285861"/>
      </dsp:txXfrm>
    </dsp:sp>
    <dsp:sp modelId="{CDA8ACAA-4774-4513-A239-8E0756D4800B}">
      <dsp:nvSpPr>
        <dsp:cNvPr id="0" name=""/>
        <dsp:cNvSpPr/>
      </dsp:nvSpPr>
      <dsp:spPr>
        <a:xfrm>
          <a:off x="129785" y="535989"/>
          <a:ext cx="357326" cy="357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239F3-DE78-4878-A51A-4038062AB708}">
      <dsp:nvSpPr>
        <dsp:cNvPr id="0" name=""/>
        <dsp:cNvSpPr/>
      </dsp:nvSpPr>
      <dsp:spPr>
        <a:xfrm>
          <a:off x="204537" y="1000514"/>
          <a:ext cx="3609149" cy="2858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02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SVM Kernel Linear</a:t>
          </a:r>
        </a:p>
      </dsp:txBody>
      <dsp:txXfrm>
        <a:off x="204537" y="1000514"/>
        <a:ext cx="3609149" cy="285861"/>
      </dsp:txXfrm>
    </dsp:sp>
    <dsp:sp modelId="{98F474BD-E75B-49FC-A0B6-C0EAC82163D2}">
      <dsp:nvSpPr>
        <dsp:cNvPr id="0" name=""/>
        <dsp:cNvSpPr/>
      </dsp:nvSpPr>
      <dsp:spPr>
        <a:xfrm>
          <a:off x="25874" y="964781"/>
          <a:ext cx="357326" cy="357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331AE-3F0F-408B-B9A5-46628EAE8325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1ED2F-4005-4ED4-92C0-870AC92DF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E1ED2F-4005-4ED4-92C0-870AC92DFC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2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3863-A11D-4DA0-B7CC-027731BA6154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3E29-7706-4372-A5BB-A37278618D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7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3863-A11D-4DA0-B7CC-027731BA6154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3E29-7706-4372-A5BB-A37278618D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5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3863-A11D-4DA0-B7CC-027731BA6154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3E29-7706-4372-A5BB-A37278618D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2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3863-A11D-4DA0-B7CC-027731BA6154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3E29-7706-4372-A5BB-A37278618D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3863-A11D-4DA0-B7CC-027731BA6154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3E29-7706-4372-A5BB-A37278618D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2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3863-A11D-4DA0-B7CC-027731BA6154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3E29-7706-4372-A5BB-A37278618D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3863-A11D-4DA0-B7CC-027731BA6154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3E29-7706-4372-A5BB-A37278618D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1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3863-A11D-4DA0-B7CC-027731BA6154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3E29-7706-4372-A5BB-A37278618D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0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3863-A11D-4DA0-B7CC-027731BA6154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3E29-7706-4372-A5BB-A37278618D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3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3863-A11D-4DA0-B7CC-027731BA6154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3E29-7706-4372-A5BB-A37278618D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0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3863-A11D-4DA0-B7CC-027731BA6154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3E29-7706-4372-A5BB-A37278618D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9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3863-A11D-4DA0-B7CC-027731BA6154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3E29-7706-4372-A5BB-A37278618D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1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s://commons.wikimedia.org/wiki/File:Clouds_(5).jpg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sitive negative sentiment classification">
            <a:extLst>
              <a:ext uri="{FF2B5EF4-FFF2-40B4-BE49-F238E27FC236}">
                <a16:creationId xmlns:a16="http://schemas.microsoft.com/office/drawing/2014/main" id="{AB365420-6132-467D-8FFB-9C5440E6A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65" y="0"/>
            <a:ext cx="28860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witter bird emoji">
            <a:extLst>
              <a:ext uri="{FF2B5EF4-FFF2-40B4-BE49-F238E27FC236}">
                <a16:creationId xmlns:a16="http://schemas.microsoft.com/office/drawing/2014/main" id="{762EBB36-1CCF-475D-AF6C-3A363FD07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65" y="1581150"/>
            <a:ext cx="28860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elta airline">
            <a:extLst>
              <a:ext uri="{FF2B5EF4-FFF2-40B4-BE49-F238E27FC236}">
                <a16:creationId xmlns:a16="http://schemas.microsoft.com/office/drawing/2014/main" id="{E5DB7B95-44F1-40E5-A5C0-251882054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11" y="-1"/>
            <a:ext cx="3316411" cy="110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outhwest airlines">
            <a:extLst>
              <a:ext uri="{FF2B5EF4-FFF2-40B4-BE49-F238E27FC236}">
                <a16:creationId xmlns:a16="http://schemas.microsoft.com/office/drawing/2014/main" id="{E7448DFF-BBA5-4DB7-A1BA-B004523D6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61" y="1104900"/>
            <a:ext cx="3297361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virgin america airlines">
            <a:extLst>
              <a:ext uri="{FF2B5EF4-FFF2-40B4-BE49-F238E27FC236}">
                <a16:creationId xmlns:a16="http://schemas.microsoft.com/office/drawing/2014/main" id="{C32D3DD6-CF3B-4106-AD3D-916BC6531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0" y="0"/>
            <a:ext cx="371475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United Airlines MileagePlus Loyalty Program Review">
            <a:extLst>
              <a:ext uri="{FF2B5EF4-FFF2-40B4-BE49-F238E27FC236}">
                <a16:creationId xmlns:a16="http://schemas.microsoft.com/office/drawing/2014/main" id="{5E01249A-19BC-46A0-BAC5-D427974B8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09800"/>
            <a:ext cx="32766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us airways airlines">
            <a:extLst>
              <a:ext uri="{FF2B5EF4-FFF2-40B4-BE49-F238E27FC236}">
                <a16:creationId xmlns:a16="http://schemas.microsoft.com/office/drawing/2014/main" id="{D7467D58-5BED-483E-86FF-418AB2EAC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0" y="1104900"/>
            <a:ext cx="371475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american airline">
            <a:extLst>
              <a:ext uri="{FF2B5EF4-FFF2-40B4-BE49-F238E27FC236}">
                <a16:creationId xmlns:a16="http://schemas.microsoft.com/office/drawing/2014/main" id="{06E0AF8B-DBE0-4106-A710-6A1B56A05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0" y="2209800"/>
            <a:ext cx="37147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49CE12-D837-4654-B7F4-E77F9C6D819B}"/>
              </a:ext>
            </a:extLst>
          </p:cNvPr>
          <p:cNvSpPr txBox="1"/>
          <p:nvPr/>
        </p:nvSpPr>
        <p:spPr>
          <a:xfrm>
            <a:off x="-39811" y="4733924"/>
            <a:ext cx="1172527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Twitter US Airline Sentiment analysis</a:t>
            </a:r>
          </a:p>
          <a:p>
            <a:pPr algn="ctr"/>
            <a:r>
              <a:rPr lang="en-US" dirty="0"/>
              <a:t>	</a:t>
            </a:r>
            <a:r>
              <a:rPr lang="en-US" sz="4000" dirty="0"/>
              <a:t>Minakshi Kesarwani </a:t>
            </a:r>
          </a:p>
        </p:txBody>
      </p:sp>
    </p:spTree>
    <p:extLst>
      <p:ext uri="{BB962C8B-B14F-4D97-AF65-F5344CB8AC3E}">
        <p14:creationId xmlns:p14="http://schemas.microsoft.com/office/powerpoint/2010/main" val="38708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Tm="20000"/>
    </mc:Choice>
    <mc:Fallback xmlns="">
      <p:transition spd="slow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B87687D8-4EF1-4EF2-BF7E-74BB4A3D1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30093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4" descr="https://image.slidesharecdn.com/finalprojectpresentation-130614085733-phpapp02/95/sentiment-analysis-of-twitter-data-21-638.jpg?cb=1371200379">
            <a:extLst>
              <a:ext uri="{FF2B5EF4-FFF2-40B4-BE49-F238E27FC236}">
                <a16:creationId xmlns:a16="http://schemas.microsoft.com/office/drawing/2014/main" id="{65DB8BC0-DF5D-4B83-8495-33A91F790E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7" r="1" b="1"/>
          <a:stretch/>
        </p:blipFill>
        <p:spPr bwMode="auto">
          <a:xfrm>
            <a:off x="2354578" y="544297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07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7ECC8-691D-45C1-99E2-0FB33C2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Goal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609CA6-16AC-4DB0-A6E1-6C15C938C788}"/>
              </a:ext>
            </a:extLst>
          </p:cNvPr>
          <p:cNvSpPr txBox="1"/>
          <p:nvPr/>
        </p:nvSpPr>
        <p:spPr>
          <a:xfrm>
            <a:off x="662277" y="1396588"/>
            <a:ext cx="10999433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To build a machine learning model that can predict the negative and positive sentiment of tweets relating to US airlines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DDC29F7-E351-4B26-BF66-ADB9FCC7A8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8232253"/>
              </p:ext>
            </p:extLst>
          </p:nvPr>
        </p:nvGraphicFramePr>
        <p:xfrm>
          <a:off x="662277" y="3943634"/>
          <a:ext cx="10159694" cy="2914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BD3DFFF-ED17-4172-A704-216A33AA42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4841" y="3062676"/>
            <a:ext cx="12276841" cy="73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4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7ECC8-691D-45C1-99E2-0FB33C2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Dataset Review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44EAF7C-9C50-4E08-B04D-E0EEC9786A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899006"/>
              </p:ext>
            </p:extLst>
          </p:nvPr>
        </p:nvGraphicFramePr>
        <p:xfrm>
          <a:off x="0" y="1400270"/>
          <a:ext cx="12192000" cy="1285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1758">
                  <a:extLst>
                    <a:ext uri="{9D8B030D-6E8A-4147-A177-3AD203B41FA5}">
                      <a16:colId xmlns:a16="http://schemas.microsoft.com/office/drawing/2014/main" val="3563445935"/>
                    </a:ext>
                  </a:extLst>
                </a:gridCol>
                <a:gridCol w="2093743">
                  <a:extLst>
                    <a:ext uri="{9D8B030D-6E8A-4147-A177-3AD203B41FA5}">
                      <a16:colId xmlns:a16="http://schemas.microsoft.com/office/drawing/2014/main" val="3130976946"/>
                    </a:ext>
                  </a:extLst>
                </a:gridCol>
                <a:gridCol w="1234851">
                  <a:extLst>
                    <a:ext uri="{9D8B030D-6E8A-4147-A177-3AD203B41FA5}">
                      <a16:colId xmlns:a16="http://schemas.microsoft.com/office/drawing/2014/main" val="12887826"/>
                    </a:ext>
                  </a:extLst>
                </a:gridCol>
                <a:gridCol w="1661339">
                  <a:extLst>
                    <a:ext uri="{9D8B030D-6E8A-4147-A177-3AD203B41FA5}">
                      <a16:colId xmlns:a16="http://schemas.microsoft.com/office/drawing/2014/main" val="1647127594"/>
                    </a:ext>
                  </a:extLst>
                </a:gridCol>
                <a:gridCol w="2667785">
                  <a:extLst>
                    <a:ext uri="{9D8B030D-6E8A-4147-A177-3AD203B41FA5}">
                      <a16:colId xmlns:a16="http://schemas.microsoft.com/office/drawing/2014/main" val="644856709"/>
                    </a:ext>
                  </a:extLst>
                </a:gridCol>
                <a:gridCol w="3302524">
                  <a:extLst>
                    <a:ext uri="{9D8B030D-6E8A-4147-A177-3AD203B41FA5}">
                      <a16:colId xmlns:a16="http://schemas.microsoft.com/office/drawing/2014/main" val="2988125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Airline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4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Airline travelers tweet 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14640,15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February,2015</a:t>
                      </a:r>
                    </a:p>
                    <a:p>
                      <a:r>
                        <a:rPr lang="en-US" dirty="0"/>
                        <a:t>(~one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Negative, Neutral,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Airlines</a:t>
                      </a:r>
                    </a:p>
                    <a:p>
                      <a:r>
                        <a:rPr lang="en-US" dirty="0"/>
                        <a:t>(Delta, United, Southwest, Virgin America, US airways, American)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90440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385231A-C388-455C-A93B-AEA1C9491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8" y="2858610"/>
            <a:ext cx="5408813" cy="39239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0074D3-7AB1-4635-A16F-B53F72A0E78E}"/>
              </a:ext>
            </a:extLst>
          </p:cNvPr>
          <p:cNvSpPr/>
          <p:nvPr/>
        </p:nvSpPr>
        <p:spPr>
          <a:xfrm>
            <a:off x="5807847" y="3338004"/>
            <a:ext cx="6090081" cy="251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Attributes in dataset</a:t>
            </a:r>
          </a:p>
          <a:p>
            <a:r>
              <a:rPr lang="en-US" dirty="0"/>
              <a:t>1) tweet_id                                         2)</a:t>
            </a:r>
            <a:r>
              <a:rPr lang="en-US" b="1" dirty="0">
                <a:highlight>
                  <a:srgbClr val="C0C0C0"/>
                </a:highlight>
              </a:rPr>
              <a:t>airline_sentiment</a:t>
            </a:r>
          </a:p>
          <a:p>
            <a:r>
              <a:rPr lang="en-US" dirty="0"/>
              <a:t>3)airline_sentiment_confidence     4)negativereason</a:t>
            </a:r>
          </a:p>
          <a:p>
            <a:r>
              <a:rPr lang="en-US" dirty="0"/>
              <a:t>5)negativereason_confidence         6)airline 7)airline_sentiment_gold                 8)name</a:t>
            </a:r>
          </a:p>
          <a:p>
            <a:r>
              <a:rPr lang="en-US" dirty="0"/>
              <a:t>9)negativereason_gold                   10)retweet_count</a:t>
            </a:r>
          </a:p>
          <a:p>
            <a:r>
              <a:rPr lang="en-US" dirty="0"/>
              <a:t>11)</a:t>
            </a:r>
            <a:r>
              <a:rPr lang="en-US" b="1" dirty="0">
                <a:highlight>
                  <a:srgbClr val="C0C0C0"/>
                </a:highlight>
              </a:rPr>
              <a:t>Text 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/>
              <a:t>                                             12)tweet_coord	</a:t>
            </a:r>
          </a:p>
          <a:p>
            <a:r>
              <a:rPr lang="en-US" dirty="0"/>
              <a:t>13)tweet_created                            14)tweet_location</a:t>
            </a:r>
          </a:p>
          <a:p>
            <a:r>
              <a:rPr lang="en-US" dirty="0"/>
              <a:t>15)user_timezone</a:t>
            </a:r>
          </a:p>
        </p:txBody>
      </p:sp>
    </p:spTree>
    <p:extLst>
      <p:ext uri="{BB962C8B-B14F-4D97-AF65-F5344CB8AC3E}">
        <p14:creationId xmlns:p14="http://schemas.microsoft.com/office/powerpoint/2010/main" val="41507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Tm="20000"/>
    </mc:Choice>
    <mc:Fallback xmlns="">
      <p:transition spd="slow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7ECC8-691D-45C1-99E2-0FB33C2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Sentiment Analysis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5F1E9-9858-4842-AF6A-0DF1A0DA1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75227"/>
            <a:ext cx="12049124" cy="518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6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7ECC8-691D-45C1-99E2-0FB33C2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Workflow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053B2-6256-4173-94AA-BB10A1812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675227"/>
            <a:ext cx="11896725" cy="508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0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Tm="30000"/>
    </mc:Choice>
    <mc:Fallback xmlns="">
      <p:transition spd="slow" advTm="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7ECC8-691D-45C1-99E2-0FB33C2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Methodology adopted for tweets classification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3A41B4-978C-4D5F-83AF-084D4935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3693"/>
            <a:ext cx="11220635" cy="5384308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Language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highlight>
                <a:srgbClr val="C0C0C0"/>
              </a:highlight>
            </a:endParaRPr>
          </a:p>
          <a:p>
            <a:r>
              <a:rPr lang="en-US" dirty="0">
                <a:highlight>
                  <a:srgbClr val="C0C0C0"/>
                </a:highlight>
              </a:rPr>
              <a:t>Test Accuracy Result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Classification Model</a:t>
            </a:r>
          </a:p>
          <a:p>
            <a:endParaRPr lang="en-US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B6FEB-7431-453B-8ACC-071F85BAF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6899"/>
            <a:ext cx="12192000" cy="2608243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E23CBC8-BB2E-4875-875D-7D46B19286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3751028"/>
              </p:ext>
            </p:extLst>
          </p:nvPr>
        </p:nvGraphicFramePr>
        <p:xfrm>
          <a:off x="3696686" y="5460315"/>
          <a:ext cx="3827262" cy="1429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48FB5E-8C4B-4C19-B5D7-9F4D6BDE3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752935"/>
              </p:ext>
            </p:extLst>
          </p:nvPr>
        </p:nvGraphicFramePr>
        <p:xfrm>
          <a:off x="3577270" y="4642627"/>
          <a:ext cx="81290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155">
                  <a:extLst>
                    <a:ext uri="{9D8B030D-6E8A-4147-A177-3AD203B41FA5}">
                      <a16:colId xmlns:a16="http://schemas.microsoft.com/office/drawing/2014/main" val="1475020975"/>
                    </a:ext>
                  </a:extLst>
                </a:gridCol>
                <a:gridCol w="2187019">
                  <a:extLst>
                    <a:ext uri="{9D8B030D-6E8A-4147-A177-3AD203B41FA5}">
                      <a16:colId xmlns:a16="http://schemas.microsoft.com/office/drawing/2014/main" val="2328653803"/>
                    </a:ext>
                  </a:extLst>
                </a:gridCol>
                <a:gridCol w="2007909">
                  <a:extLst>
                    <a:ext uri="{9D8B030D-6E8A-4147-A177-3AD203B41FA5}">
                      <a16:colId xmlns:a16="http://schemas.microsoft.com/office/drawing/2014/main" val="1495269097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334489834"/>
                    </a:ext>
                  </a:extLst>
                </a:gridCol>
                <a:gridCol w="1285188">
                  <a:extLst>
                    <a:ext uri="{9D8B030D-6E8A-4147-A177-3AD203B41FA5}">
                      <a16:colId xmlns:a16="http://schemas.microsoft.com/office/drawing/2014/main" val="2195406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Unigram(Unmerged)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Bigram(</a:t>
                      </a:r>
                      <a:r>
                        <a:rPr lang="en-US" dirty="0"/>
                        <a:t>Unmerged)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0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60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47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Tm="30000"/>
    </mc:Choice>
    <mc:Fallback xmlns="">
      <p:transition spd="slow" advTm="3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7ECC8-691D-45C1-99E2-0FB33C2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Bigram network visualization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46E1B8-04DC-4B3A-9BC0-E43F9D108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392" y="1413273"/>
            <a:ext cx="4772086" cy="37113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D3D65A-BA59-46BF-BFC4-93824BD99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8303"/>
            <a:ext cx="2884602" cy="35622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239B1B-A0EB-4845-BCBD-91578EEF3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268" y="1907436"/>
            <a:ext cx="3517732" cy="3562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08E4F1-B437-43C7-A199-0435FDA87CA4}"/>
              </a:ext>
            </a:extLst>
          </p:cNvPr>
          <p:cNvSpPr txBox="1"/>
          <p:nvPr/>
        </p:nvSpPr>
        <p:spPr>
          <a:xfrm>
            <a:off x="8953339" y="1538104"/>
            <a:ext cx="255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Corpus word cloud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21A5B1-E311-4A80-BB11-6C7685C75A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11" r="4510"/>
          <a:stretch/>
        </p:blipFill>
        <p:spPr>
          <a:xfrm>
            <a:off x="0" y="5149626"/>
            <a:ext cx="7739407" cy="17083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256B47-FC3D-4C8C-9B17-2F9B5D31F042}"/>
              </a:ext>
            </a:extLst>
          </p:cNvPr>
          <p:cNvSpPr txBox="1"/>
          <p:nvPr/>
        </p:nvSpPr>
        <p:spPr>
          <a:xfrm>
            <a:off x="372359" y="4755324"/>
            <a:ext cx="349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Merged word in corpus </a:t>
            </a:r>
          </a:p>
        </p:txBody>
      </p:sp>
    </p:spTree>
    <p:extLst>
      <p:ext uri="{BB962C8B-B14F-4D97-AF65-F5344CB8AC3E}">
        <p14:creationId xmlns:p14="http://schemas.microsoft.com/office/powerpoint/2010/main" val="335571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0000"/>
    </mc:Choice>
    <mc:Fallback xmlns=""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7ECC8-691D-45C1-99E2-0FB33C2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Decision tree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523AEF-ED36-4E2B-95A2-37DE7A19E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1713327"/>
            <a:ext cx="794385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3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Tm="30000"/>
    </mc:Choice>
    <mc:Fallback xmlns="">
      <p:transition spd="slow" advTm="3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7ECC8-691D-45C1-99E2-0FB33C2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Result and Conclusion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69A0A194-07A0-408B-B43F-19BB87D8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42" y="2273208"/>
            <a:ext cx="4972050" cy="424472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378DE4-3C98-4F83-BD9F-304D0811D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920886"/>
              </p:ext>
            </p:extLst>
          </p:nvPr>
        </p:nvGraphicFramePr>
        <p:xfrm>
          <a:off x="5874877" y="2507846"/>
          <a:ext cx="5267417" cy="3564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647">
                  <a:extLst>
                    <a:ext uri="{9D8B030D-6E8A-4147-A177-3AD203B41FA5}">
                      <a16:colId xmlns:a16="http://schemas.microsoft.com/office/drawing/2014/main" val="3053745438"/>
                    </a:ext>
                  </a:extLst>
                </a:gridCol>
                <a:gridCol w="1082448">
                  <a:extLst>
                    <a:ext uri="{9D8B030D-6E8A-4147-A177-3AD203B41FA5}">
                      <a16:colId xmlns:a16="http://schemas.microsoft.com/office/drawing/2014/main" val="1002689200"/>
                    </a:ext>
                  </a:extLst>
                </a:gridCol>
                <a:gridCol w="1163279">
                  <a:extLst>
                    <a:ext uri="{9D8B030D-6E8A-4147-A177-3AD203B41FA5}">
                      <a16:colId xmlns:a16="http://schemas.microsoft.com/office/drawing/2014/main" val="1201629214"/>
                    </a:ext>
                  </a:extLst>
                </a:gridCol>
                <a:gridCol w="877002">
                  <a:extLst>
                    <a:ext uri="{9D8B030D-6E8A-4147-A177-3AD203B41FA5}">
                      <a16:colId xmlns:a16="http://schemas.microsoft.com/office/drawing/2014/main" val="814854274"/>
                    </a:ext>
                  </a:extLst>
                </a:gridCol>
                <a:gridCol w="589041">
                  <a:extLst>
                    <a:ext uri="{9D8B030D-6E8A-4147-A177-3AD203B41FA5}">
                      <a16:colId xmlns:a16="http://schemas.microsoft.com/office/drawing/2014/main" val="2444034646"/>
                    </a:ext>
                  </a:extLst>
                </a:gridCol>
              </a:tblGrid>
              <a:tr h="509211">
                <a:tc>
                  <a:txBody>
                    <a:bodyPr/>
                    <a:lstStyle/>
                    <a:p>
                      <a:r>
                        <a:rPr lang="en-US" sz="1300" dirty="0"/>
                        <a:t>Model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 Accuracy(%)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Train Accuracy(%)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F1 score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AUC</a:t>
                      </a:r>
                    </a:p>
                  </a:txBody>
                  <a:tcPr marL="65330" marR="65330" marT="32664" marB="32664"/>
                </a:tc>
                <a:extLst>
                  <a:ext uri="{0D108BD9-81ED-4DB2-BD59-A6C34878D82A}">
                    <a16:rowId xmlns:a16="http://schemas.microsoft.com/office/drawing/2014/main" val="3017624845"/>
                  </a:ext>
                </a:extLst>
              </a:tr>
              <a:tr h="509211">
                <a:tc>
                  <a:txBody>
                    <a:bodyPr/>
                    <a:lstStyle/>
                    <a:p>
                      <a:r>
                        <a:rPr lang="en-US" sz="1300" dirty="0">
                          <a:highlight>
                            <a:srgbClr val="FFFF00"/>
                          </a:highlight>
                        </a:rPr>
                        <a:t>SVM Linear</a:t>
                      </a:r>
                    </a:p>
                    <a:p>
                      <a:r>
                        <a:rPr lang="en-US" sz="1300" dirty="0">
                          <a:highlight>
                            <a:srgbClr val="FFFF00"/>
                          </a:highlight>
                        </a:rPr>
                        <a:t>Unigram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highlight>
                            <a:srgbClr val="FFFF00"/>
                          </a:highlight>
                        </a:rPr>
                        <a:t>88.7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highlight>
                            <a:srgbClr val="FFFF00"/>
                          </a:highlight>
                        </a:rPr>
                        <a:t>90.8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highlight>
                            <a:srgbClr val="FFFF00"/>
                          </a:highlight>
                        </a:rPr>
                        <a:t>93.0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highlight>
                            <a:srgbClr val="FFFF00"/>
                          </a:highlight>
                        </a:rPr>
                        <a:t>78.8</a:t>
                      </a:r>
                    </a:p>
                  </a:txBody>
                  <a:tcPr marL="65330" marR="65330" marT="32664" marB="32664"/>
                </a:tc>
                <a:extLst>
                  <a:ext uri="{0D108BD9-81ED-4DB2-BD59-A6C34878D82A}">
                    <a16:rowId xmlns:a16="http://schemas.microsoft.com/office/drawing/2014/main" val="3303966712"/>
                  </a:ext>
                </a:extLst>
              </a:tr>
              <a:tr h="509211">
                <a:tc>
                  <a:txBody>
                    <a:bodyPr/>
                    <a:lstStyle/>
                    <a:p>
                      <a:r>
                        <a:rPr lang="en-US" sz="1300" dirty="0"/>
                        <a:t>Random Forest Unigram 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88.3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94.7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92.8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78.3</a:t>
                      </a:r>
                    </a:p>
                  </a:txBody>
                  <a:tcPr marL="65330" marR="65330" marT="32664" marB="32664"/>
                </a:tc>
                <a:extLst>
                  <a:ext uri="{0D108BD9-81ED-4DB2-BD59-A6C34878D82A}">
                    <a16:rowId xmlns:a16="http://schemas.microsoft.com/office/drawing/2014/main" val="420870976"/>
                  </a:ext>
                </a:extLst>
              </a:tr>
              <a:tr h="509211">
                <a:tc>
                  <a:txBody>
                    <a:bodyPr/>
                    <a:lstStyle/>
                    <a:p>
                      <a:r>
                        <a:rPr lang="en-US" sz="1300" dirty="0"/>
                        <a:t>Decision Tree Unigram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86.5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87.7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91.6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75.9</a:t>
                      </a:r>
                    </a:p>
                  </a:txBody>
                  <a:tcPr marL="65330" marR="65330" marT="32664" marB="32664"/>
                </a:tc>
                <a:extLst>
                  <a:ext uri="{0D108BD9-81ED-4DB2-BD59-A6C34878D82A}">
                    <a16:rowId xmlns:a16="http://schemas.microsoft.com/office/drawing/2014/main" val="1082237492"/>
                  </a:ext>
                </a:extLst>
              </a:tr>
              <a:tr h="509211">
                <a:tc>
                  <a:txBody>
                    <a:bodyPr/>
                    <a:lstStyle/>
                    <a:p>
                      <a:r>
                        <a:rPr lang="en-US" sz="1300" dirty="0"/>
                        <a:t>Decision Tree </a:t>
                      </a:r>
                    </a:p>
                    <a:p>
                      <a:r>
                        <a:rPr lang="en-US" sz="1300" dirty="0"/>
                        <a:t>Bigram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78.7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80.3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88.0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51.0</a:t>
                      </a:r>
                    </a:p>
                  </a:txBody>
                  <a:tcPr marL="65330" marR="65330" marT="32664" marB="32664"/>
                </a:tc>
                <a:extLst>
                  <a:ext uri="{0D108BD9-81ED-4DB2-BD59-A6C34878D82A}">
                    <a16:rowId xmlns:a16="http://schemas.microsoft.com/office/drawing/2014/main" val="2927957843"/>
                  </a:ext>
                </a:extLst>
              </a:tr>
              <a:tr h="509211">
                <a:tc>
                  <a:txBody>
                    <a:bodyPr/>
                    <a:lstStyle/>
                    <a:p>
                      <a:r>
                        <a:rPr lang="en-US" sz="1300" dirty="0"/>
                        <a:t>Random Forest Bigram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80.2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81.9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88.7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55.3</a:t>
                      </a:r>
                    </a:p>
                  </a:txBody>
                  <a:tcPr marL="65330" marR="65330" marT="32664" marB="32664"/>
                </a:tc>
                <a:extLst>
                  <a:ext uri="{0D108BD9-81ED-4DB2-BD59-A6C34878D82A}">
                    <a16:rowId xmlns:a16="http://schemas.microsoft.com/office/drawing/2014/main" val="2414587061"/>
                  </a:ext>
                </a:extLst>
              </a:tr>
              <a:tr h="509211">
                <a:tc>
                  <a:txBody>
                    <a:bodyPr/>
                    <a:lstStyle/>
                    <a:p>
                      <a:r>
                        <a:rPr lang="en-US" sz="1300" dirty="0"/>
                        <a:t>SVM Linear</a:t>
                      </a:r>
                    </a:p>
                    <a:p>
                      <a:r>
                        <a:rPr lang="en-US" sz="1300" dirty="0"/>
                        <a:t>Bigram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80.0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82.1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88.6</a:t>
                      </a:r>
                    </a:p>
                  </a:txBody>
                  <a:tcPr marL="65330" marR="65330" marT="32664" marB="32664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55.1</a:t>
                      </a:r>
                    </a:p>
                  </a:txBody>
                  <a:tcPr marL="65330" marR="65330" marT="32664" marB="32664"/>
                </a:tc>
                <a:extLst>
                  <a:ext uri="{0D108BD9-81ED-4DB2-BD59-A6C34878D82A}">
                    <a16:rowId xmlns:a16="http://schemas.microsoft.com/office/drawing/2014/main" val="25632239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7A875C-77E5-4E02-872B-7F752BC88BB1}"/>
              </a:ext>
            </a:extLst>
          </p:cNvPr>
          <p:cNvSpPr txBox="1"/>
          <p:nvPr/>
        </p:nvSpPr>
        <p:spPr>
          <a:xfrm>
            <a:off x="6351311" y="1907025"/>
            <a:ext cx="4314547" cy="36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Comparison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41949-F708-43BB-BB14-934A581D2295}"/>
              </a:ext>
            </a:extLst>
          </p:cNvPr>
          <p:cNvSpPr txBox="1"/>
          <p:nvPr/>
        </p:nvSpPr>
        <p:spPr>
          <a:xfrm>
            <a:off x="839758" y="1955277"/>
            <a:ext cx="4314547" cy="36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ROC Plot</a:t>
            </a:r>
          </a:p>
        </p:txBody>
      </p:sp>
    </p:spTree>
    <p:extLst>
      <p:ext uri="{BB962C8B-B14F-4D97-AF65-F5344CB8AC3E}">
        <p14:creationId xmlns:p14="http://schemas.microsoft.com/office/powerpoint/2010/main" val="17848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281</Words>
  <Application>Microsoft Office PowerPoint</Application>
  <PresentationFormat>Widescreen</PresentationFormat>
  <Paragraphs>105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Office Theme</vt:lpstr>
      <vt:lpstr>PowerPoint Presentation</vt:lpstr>
      <vt:lpstr>Project Goal</vt:lpstr>
      <vt:lpstr>Dataset Review</vt:lpstr>
      <vt:lpstr>Sentiment Analysis Dashboard</vt:lpstr>
      <vt:lpstr>Workflow diagram</vt:lpstr>
      <vt:lpstr>Methodology adopted for tweets classification</vt:lpstr>
      <vt:lpstr>Bigram network visualization</vt:lpstr>
      <vt:lpstr>Decision tree</vt:lpstr>
      <vt:lpstr>Result and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Kesarwani, Minakshi</dc:creator>
  <cp:lastModifiedBy>Kesarwani, Minakshi</cp:lastModifiedBy>
  <cp:revision>17</cp:revision>
  <dcterms:created xsi:type="dcterms:W3CDTF">2019-12-04T20:26:14Z</dcterms:created>
  <dcterms:modified xsi:type="dcterms:W3CDTF">2020-07-03T09:03:13Z</dcterms:modified>
</cp:coreProperties>
</file>