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108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75153-4E26-4C96-AD85-8D7DCABAFA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13CC72-1343-42FE-9BD8-041ABC1798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C07775-A965-41F7-AE90-E4671B1B0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E7902-3B82-47BE-97CB-A21D9A4BC0C5}" type="datetimeFigureOut">
              <a:rPr lang="en-GB" smtClean="0"/>
              <a:t>30/07/2023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39441E-A10E-4C6F-9206-285748A70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3E2294-F87E-496C-84FE-E4A636E4D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AF93A-AD2A-4B06-92F5-05E8742205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2277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D2628-3E77-4CBE-A7D1-E7E4426B2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519186-99CA-4D80-B4E9-8B958D0008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A75D07-CDF0-432E-A9D6-6902F2BC8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E7902-3B82-47BE-97CB-A21D9A4BC0C5}" type="datetimeFigureOut">
              <a:rPr lang="en-GB" smtClean="0"/>
              <a:t>30/07/2023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FCB0DC-C898-4EEE-BAB6-E0EF34AD4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2CA82C-ECB7-4717-8A94-C3CDDD5CB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AF93A-AD2A-4B06-92F5-05E8742205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7673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7936A4-04E4-47CF-8257-A467893500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5A835B-D71F-4156-8F88-B6CBA485DC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294C2C-AB65-4F4C-A3A6-AFB88D92B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E7902-3B82-47BE-97CB-A21D9A4BC0C5}" type="datetimeFigureOut">
              <a:rPr lang="en-GB" smtClean="0"/>
              <a:t>30/07/2023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998BF4-E66D-4151-8C94-215300D15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728C4B-37A1-4A8E-92BA-626DA426A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AF93A-AD2A-4B06-92F5-05E8742205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2688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C755B-4482-4A0C-B91D-8DCB3C62C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4D9671-AC69-48C2-A412-F217202460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57B019-8436-4C99-810A-CD31A68B3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E7902-3B82-47BE-97CB-A21D9A4BC0C5}" type="datetimeFigureOut">
              <a:rPr lang="en-GB" smtClean="0"/>
              <a:t>30/07/2023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F6F9AE-10C4-4CD9-8C52-96B22AF8E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C78F84-B493-43C2-9D48-7F2633CAB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AF93A-AD2A-4B06-92F5-05E8742205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7977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C9E10-0D10-4C7F-9579-68F8A651B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A9AE4B-91AC-4722-BCDC-4C0F5AE4D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1812EB-C3E4-4599-BA96-143A8B236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E7902-3B82-47BE-97CB-A21D9A4BC0C5}" type="datetimeFigureOut">
              <a:rPr lang="en-GB" smtClean="0"/>
              <a:t>30/07/2023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E8CD62-64FE-4765-8B7A-492A7CB4C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5412F1-D6ED-46EE-AEE9-D0941AF55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AF93A-AD2A-4B06-92F5-05E8742205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5748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6A947-916D-4A62-B371-18B2CDD4B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0C2114-5A95-4C57-A18D-DD562318E3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FD4476-213E-47B6-BF1E-1C5DC96114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93EBF3-A25E-4A68-849C-8E917FE3C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E7902-3B82-47BE-97CB-A21D9A4BC0C5}" type="datetimeFigureOut">
              <a:rPr lang="en-GB" smtClean="0"/>
              <a:t>30/07/2023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DD79C0-D26E-44AE-869D-50CFE55D1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DE667C-AFF6-4B5F-B9BA-DB1315380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AF93A-AD2A-4B06-92F5-05E8742205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0675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59A2F-4D90-4FA0-90E8-B4924993D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45A012-E475-4C30-9A6F-4DD2C6240A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F2B450-E180-48EB-B256-EF6E314756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2EBC78-E9B1-4AAE-810B-813F664F83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69C795-3F8A-4D03-A2DC-82235039FF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BF027E-846E-4ED2-8DCC-B275AE3EF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E7902-3B82-47BE-97CB-A21D9A4BC0C5}" type="datetimeFigureOut">
              <a:rPr lang="en-GB" smtClean="0"/>
              <a:t>30/07/2023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01C612-CF92-48DD-86EA-9255173DE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4FAB69-8354-4B6F-BD14-39FC5E95D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AF93A-AD2A-4B06-92F5-05E8742205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6945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3B82D-B7D9-4CF3-A333-53484D649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EEA302-A22E-4E32-9DAA-87DE52D37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E7902-3B82-47BE-97CB-A21D9A4BC0C5}" type="datetimeFigureOut">
              <a:rPr lang="en-GB" smtClean="0"/>
              <a:t>30/07/2023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3156A6-0107-4386-B8D7-6B356BB76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227D2C-7E73-46CD-97B8-D98B3B827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AF93A-AD2A-4B06-92F5-05E8742205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0790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95EEA1-CA7E-4443-A4F6-0264D4A26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E7902-3B82-47BE-97CB-A21D9A4BC0C5}" type="datetimeFigureOut">
              <a:rPr lang="en-GB" smtClean="0"/>
              <a:t>30/07/2023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BC7B95-AB79-47A2-883F-CC17DCC62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F3F33A-6B0F-48CA-A008-737F02E1B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AF93A-AD2A-4B06-92F5-05E8742205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4663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3FC24-D008-4DB4-92A0-5876CE113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5C99C9-F933-4DAF-AF61-FD421F0FA4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60F259-4CC7-4A55-9113-66EE0CA0D5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D28944-43CE-4FAE-9765-C33331A69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E7902-3B82-47BE-97CB-A21D9A4BC0C5}" type="datetimeFigureOut">
              <a:rPr lang="en-GB" smtClean="0"/>
              <a:t>30/07/2023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E403C2-B8D1-4112-B858-E114D20C1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29502B-4E03-4540-A5DF-C2842D626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AF93A-AD2A-4B06-92F5-05E8742205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8508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EDEAC-7C57-428E-B47C-DB256420F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B4DA57-C1D5-4D98-8CCD-BF38FD86FE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83080C-1C55-4A14-A8EB-4E438A72AE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B037D5-20AA-45AE-8E8D-82E5C5D3C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E7902-3B82-47BE-97CB-A21D9A4BC0C5}" type="datetimeFigureOut">
              <a:rPr lang="en-GB" smtClean="0"/>
              <a:t>30/07/2023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749959-6CCC-411B-9C57-62EF7BE15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78B94D-FEA8-406C-84F0-1A7347CD0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AF93A-AD2A-4B06-92F5-05E8742205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5459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389B63-BBEB-4E99-B5FE-71A102367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8F7EA4-7625-42E9-8BEC-511755A55D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C11E61-2C53-4C76-A837-B14E1CA068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5E7902-3B82-47BE-97CB-A21D9A4BC0C5}" type="datetimeFigureOut">
              <a:rPr lang="en-GB" smtClean="0"/>
              <a:t>30/07/2023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96942E-FBBB-4A7D-80CB-D980FB37F0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101E9F-5D15-432C-9930-C40C5866B4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FAF93A-AD2A-4B06-92F5-05E8742205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1462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A1EFB-784E-4C93-B3F0-05C8C934DF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665997"/>
            <a:ext cx="9144000" cy="1087821"/>
          </a:xfrm>
        </p:spPr>
        <p:txBody>
          <a:bodyPr>
            <a:noAutofit/>
          </a:bodyPr>
          <a:lstStyle/>
          <a:p>
            <a:r>
              <a:rPr lang="en-US" sz="8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Final year project</a:t>
            </a:r>
            <a:endParaRPr lang="en-GB" sz="80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C07F49-D6C3-46D4-95C6-00006C6A7C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3945" y="2664181"/>
            <a:ext cx="9144000" cy="3169060"/>
          </a:xfrm>
        </p:spPr>
        <p:txBody>
          <a:bodyPr>
            <a:normAutofit lnSpcReduction="10000"/>
          </a:bodyPr>
          <a:lstStyle/>
          <a:p>
            <a:r>
              <a:rPr lang="en-US" sz="4800" u="sng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IOT</a:t>
            </a:r>
          </a:p>
          <a:p>
            <a:endParaRPr lang="en-US" sz="480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  <a:p>
            <a:r>
              <a:rPr lang="en-US" sz="3200" dirty="0">
                <a:latin typeface="Comic Sans MS" panose="030F0702030302020204" pitchFamily="66" charset="0"/>
              </a:rPr>
              <a:t>Shradha Rajput-45</a:t>
            </a:r>
          </a:p>
          <a:p>
            <a:r>
              <a:rPr lang="en-US" sz="3200" dirty="0" err="1">
                <a:latin typeface="Comic Sans MS" panose="030F0702030302020204" pitchFamily="66" charset="0"/>
              </a:rPr>
              <a:t>Sawan</a:t>
            </a:r>
            <a:r>
              <a:rPr lang="en-US" sz="3200" dirty="0">
                <a:latin typeface="Comic Sans MS" panose="030F0702030302020204" pitchFamily="66" charset="0"/>
              </a:rPr>
              <a:t> Kumar-49 </a:t>
            </a:r>
          </a:p>
          <a:p>
            <a:r>
              <a:rPr lang="en-US" sz="3200" dirty="0" err="1">
                <a:latin typeface="Comic Sans MS" panose="030F0702030302020204" pitchFamily="66" charset="0"/>
              </a:rPr>
              <a:t>Minal</a:t>
            </a:r>
            <a:r>
              <a:rPr lang="en-US" sz="3200" dirty="0">
                <a:latin typeface="Comic Sans MS" panose="030F0702030302020204" pitchFamily="66" charset="0"/>
              </a:rPr>
              <a:t> Thombare-67</a:t>
            </a:r>
            <a:endParaRPr lang="en-GB" sz="3200" dirty="0">
              <a:latin typeface="Comic Sans MS" panose="030F0702030302020204" pitchFamily="66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9A3E660-8E94-47F1-AE1A-F540C16BF435}"/>
              </a:ext>
            </a:extLst>
          </p:cNvPr>
          <p:cNvSpPr/>
          <p:nvPr/>
        </p:nvSpPr>
        <p:spPr>
          <a:xfrm>
            <a:off x="1213945" y="303389"/>
            <a:ext cx="9459310" cy="1813035"/>
          </a:xfrm>
          <a:prstGeom prst="roundRect">
            <a:avLst>
              <a:gd name="adj" fmla="val 16667"/>
            </a:avLst>
          </a:prstGeom>
          <a:noFill/>
          <a:ln w="571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>
                <a:solidFill>
                  <a:sysClr val="windowText" lastClr="000000"/>
                </a:solidFill>
              </a:ln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720864-B192-4925-B217-158CAA20C3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3103" b="20359"/>
          <a:stretch/>
        </p:blipFill>
        <p:spPr>
          <a:xfrm>
            <a:off x="8071945" y="2254468"/>
            <a:ext cx="4120055" cy="457768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DD8417E-5722-4F61-A63F-3AE40A97269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455" t="16205" r="18221" b="35059"/>
          <a:stretch/>
        </p:blipFill>
        <p:spPr>
          <a:xfrm>
            <a:off x="783020" y="4991760"/>
            <a:ext cx="1618593" cy="1389238"/>
          </a:xfrm>
          <a:prstGeom prst="rect">
            <a:avLst/>
          </a:prstGeom>
          <a:noFill/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942838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A1EFB-784E-4C93-B3F0-05C8C934DF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3489" y="181732"/>
            <a:ext cx="9144000" cy="859125"/>
          </a:xfrm>
        </p:spPr>
        <p:txBody>
          <a:bodyPr>
            <a:noAutofit/>
          </a:bodyPr>
          <a:lstStyle/>
          <a:p>
            <a:r>
              <a:rPr lang="en-US" sz="5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Requirements</a:t>
            </a:r>
            <a:endParaRPr lang="en-GB" sz="54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C07F49-D6C3-46D4-95C6-00006C6A7C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0714" y="1103016"/>
            <a:ext cx="12192000" cy="5520690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000" u="sng" dirty="0">
                <a:latin typeface="Comic Sans MS" panose="030F0702030302020204" pitchFamily="66" charset="0"/>
              </a:rPr>
              <a:t>Software</a:t>
            </a:r>
          </a:p>
          <a:p>
            <a:pPr algn="l"/>
            <a:r>
              <a:rPr lang="en-US" sz="2000" dirty="0">
                <a:latin typeface="Comic Sans MS" panose="030F0702030302020204" pitchFamily="66" charset="0"/>
              </a:rPr>
              <a:t>           -Windows OS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u="sng" dirty="0">
                <a:latin typeface="Comic Sans MS" panose="030F0702030302020204" pitchFamily="66" charset="0"/>
              </a:rPr>
              <a:t>Programing language </a:t>
            </a:r>
          </a:p>
          <a:p>
            <a:pPr algn="l"/>
            <a:r>
              <a:rPr lang="en-US" sz="2000" dirty="0">
                <a:latin typeface="Comic Sans MS" panose="030F0702030302020204" pitchFamily="66" charset="0"/>
              </a:rPr>
              <a:t>         -python</a:t>
            </a:r>
          </a:p>
          <a:p>
            <a:pPr algn="l"/>
            <a:r>
              <a:rPr lang="en-US" sz="2000" dirty="0">
                <a:latin typeface="Comic Sans MS" panose="030F0702030302020204" pitchFamily="66" charset="0"/>
              </a:rPr>
              <a:t>         -Html</a:t>
            </a:r>
          </a:p>
          <a:p>
            <a:pPr algn="l"/>
            <a:r>
              <a:rPr lang="en-US" sz="2000" dirty="0">
                <a:latin typeface="Comic Sans MS" panose="030F0702030302020204" pitchFamily="66" charset="0"/>
              </a:rPr>
              <a:t>         -CSS</a:t>
            </a:r>
          </a:p>
          <a:p>
            <a:pPr algn="l"/>
            <a:r>
              <a:rPr lang="en-US" sz="2000" dirty="0">
                <a:latin typeface="Comic Sans MS" panose="030F0702030302020204" pitchFamily="66" charset="0"/>
              </a:rPr>
              <a:t>         -JavaScript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u="sng" dirty="0">
                <a:latin typeface="Comic Sans MS" panose="030F0702030302020204" pitchFamily="66" charset="0"/>
              </a:rPr>
              <a:t>Web Framework:</a:t>
            </a:r>
          </a:p>
          <a:p>
            <a:pPr algn="l"/>
            <a:r>
              <a:rPr lang="en-US" sz="2000" dirty="0">
                <a:latin typeface="Comic Sans MS" panose="030F0702030302020204" pitchFamily="66" charset="0"/>
              </a:rPr>
              <a:t>       -  Use a web framework like Flask to develop the backend of the web application.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u="sng" dirty="0">
                <a:latin typeface="Comic Sans MS" panose="030F0702030302020204" pitchFamily="66" charset="0"/>
              </a:rPr>
              <a:t>Hardware</a:t>
            </a:r>
          </a:p>
          <a:p>
            <a:pPr algn="l"/>
            <a:r>
              <a:rPr lang="en-US" sz="2000" dirty="0">
                <a:latin typeface="Comic Sans MS" panose="030F0702030302020204" pitchFamily="66" charset="0"/>
              </a:rPr>
              <a:t>        - 4GB RAM</a:t>
            </a:r>
          </a:p>
          <a:p>
            <a:pPr algn="l"/>
            <a:r>
              <a:rPr lang="en-US" sz="2000" dirty="0">
                <a:latin typeface="Comic Sans MS" panose="030F0702030302020204" pitchFamily="66" charset="0"/>
              </a:rPr>
              <a:t>        -Dual core processor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dirty="0">
              <a:latin typeface="Comic Sans MS" panose="030F0702030302020204" pitchFamily="66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dirty="0">
              <a:latin typeface="Comic Sans MS" panose="030F0702030302020204" pitchFamily="66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dirty="0">
              <a:latin typeface="Comic Sans MS" panose="030F0702030302020204" pitchFamily="66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9A3E660-8E94-47F1-AE1A-F540C16BF435}"/>
              </a:ext>
            </a:extLst>
          </p:cNvPr>
          <p:cNvSpPr/>
          <p:nvPr/>
        </p:nvSpPr>
        <p:spPr>
          <a:xfrm>
            <a:off x="3216167" y="181732"/>
            <a:ext cx="5623034" cy="796536"/>
          </a:xfrm>
          <a:prstGeom prst="roundRect">
            <a:avLst>
              <a:gd name="adj" fmla="val 16667"/>
            </a:avLst>
          </a:prstGeom>
          <a:noFill/>
          <a:ln w="571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>
                <a:solidFill>
                  <a:sysClr val="windowText" lastClr="000000"/>
                </a:solidFill>
              </a:ln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292F61-36E8-40C8-9BD3-665CEF4D34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1248" y="5748814"/>
            <a:ext cx="3224168" cy="1109186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B43FC4C-06C5-4ADC-8A79-A5054CFDCF2B}"/>
              </a:ext>
            </a:extLst>
          </p:cNvPr>
          <p:cNvSpPr/>
          <p:nvPr/>
        </p:nvSpPr>
        <p:spPr>
          <a:xfrm>
            <a:off x="-10511" y="0"/>
            <a:ext cx="12192000" cy="685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69207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F732028-554C-40ED-973F-59B21D83BB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4898" b="22249"/>
          <a:stretch/>
        </p:blipFill>
        <p:spPr>
          <a:xfrm>
            <a:off x="3190875" y="2096814"/>
            <a:ext cx="5505450" cy="1781504"/>
          </a:xfrm>
          <a:prstGeom prst="rect">
            <a:avLst/>
          </a:prstGeom>
        </p:spPr>
      </p:pic>
      <p:sp>
        <p:nvSpPr>
          <p:cNvPr id="5" name="AutoShape 2" descr="416,594 Thank You Images, Stock Photos &amp; Vectors | Shutterstock">
            <a:extLst>
              <a:ext uri="{FF2B5EF4-FFF2-40B4-BE49-F238E27FC236}">
                <a16:creationId xmlns:a16="http://schemas.microsoft.com/office/drawing/2014/main" id="{35B7D218-026E-43AF-8BD0-9A6870AC623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764E92A-9001-4FAC-8EF7-60ABF3600FA4}"/>
              </a:ext>
            </a:extLst>
          </p:cNvPr>
          <p:cNvSpPr/>
          <p:nvPr/>
        </p:nvSpPr>
        <p:spPr>
          <a:xfrm>
            <a:off x="2617076" y="1150883"/>
            <a:ext cx="6684579" cy="3657600"/>
          </a:xfrm>
          <a:prstGeom prst="roundRect">
            <a:avLst/>
          </a:prstGeom>
          <a:noFill/>
          <a:ln w="57150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0959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A1EFB-784E-4C93-B3F0-05C8C934DF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81958" y="3086339"/>
            <a:ext cx="9144000" cy="859125"/>
          </a:xfrm>
        </p:spPr>
        <p:txBody>
          <a:bodyPr>
            <a:noAutofit/>
          </a:bodyPr>
          <a:lstStyle/>
          <a:p>
            <a:r>
              <a:rPr lang="en-US" sz="6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Topic</a:t>
            </a:r>
            <a:endParaRPr lang="en-GB" sz="66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C07F49-D6C3-46D4-95C6-00006C6A7C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8274" y="4511318"/>
            <a:ext cx="10531367" cy="1863551"/>
          </a:xfrm>
        </p:spPr>
        <p:txBody>
          <a:bodyPr>
            <a:normAutofit/>
          </a:bodyPr>
          <a:lstStyle/>
          <a:p>
            <a:r>
              <a:rPr lang="en-US" sz="3200" u="sng" dirty="0">
                <a:latin typeface="Comic Sans MS" panose="030F0702030302020204" pitchFamily="66" charset="0"/>
              </a:rPr>
              <a:t>Indian Crime data analysis &amp; future crime prediction </a:t>
            </a:r>
          </a:p>
          <a:p>
            <a:r>
              <a:rPr lang="en-US" sz="3200" u="sng" dirty="0">
                <a:latin typeface="Comic Sans MS" panose="030F0702030302020204" pitchFamily="66" charset="0"/>
              </a:rPr>
              <a:t>web application</a:t>
            </a:r>
            <a:endParaRPr lang="en-GB" sz="3200" u="sng" dirty="0">
              <a:latin typeface="Comic Sans MS" panose="030F0702030302020204" pitchFamily="66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9A3E660-8E94-47F1-AE1A-F540C16BF435}"/>
              </a:ext>
            </a:extLst>
          </p:cNvPr>
          <p:cNvSpPr/>
          <p:nvPr/>
        </p:nvSpPr>
        <p:spPr>
          <a:xfrm>
            <a:off x="4574626" y="2871511"/>
            <a:ext cx="3042745" cy="1087822"/>
          </a:xfrm>
          <a:prstGeom prst="roundRect">
            <a:avLst>
              <a:gd name="adj" fmla="val 16667"/>
            </a:avLst>
          </a:prstGeom>
          <a:noFill/>
          <a:ln w="571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>
                <a:solidFill>
                  <a:sysClr val="windowText" lastClr="000000"/>
                </a:solidFill>
              </a:ln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292F61-36E8-40C8-9BD3-665CEF4D34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7076" y="169625"/>
            <a:ext cx="6873765" cy="2364729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B43FC4C-06C5-4ADC-8A79-A5054CFDCF2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1704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A1EFB-784E-4C93-B3F0-05C8C934DF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81957" y="546046"/>
            <a:ext cx="9144000" cy="859125"/>
          </a:xfrm>
        </p:spPr>
        <p:txBody>
          <a:bodyPr>
            <a:noAutofit/>
          </a:bodyPr>
          <a:lstStyle/>
          <a:p>
            <a:r>
              <a:rPr lang="en-US" sz="6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Introduction</a:t>
            </a:r>
            <a:endParaRPr lang="en-GB" sz="66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C07F49-D6C3-46D4-95C6-00006C6A7C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5571" y="1858887"/>
            <a:ext cx="10594429" cy="3113070"/>
          </a:xfrm>
        </p:spPr>
        <p:txBody>
          <a:bodyPr>
            <a:normAutofit fontScale="77500" lnSpcReduction="20000"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latin typeface="Comic Sans MS" panose="030F0702030302020204" pitchFamily="66" charset="0"/>
              </a:rPr>
              <a:t>The trends of crimes in India keep changing with the growing population and rapid development of towns and cities.</a:t>
            </a:r>
          </a:p>
          <a:p>
            <a:pPr algn="l"/>
            <a:endParaRPr lang="en-US" sz="2800" dirty="0">
              <a:latin typeface="Comic Sans MS" panose="030F0702030302020204" pitchFamily="66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latin typeface="Comic Sans MS" panose="030F0702030302020204" pitchFamily="66" charset="0"/>
              </a:rPr>
              <a:t>There is a necessity or tools that can help us analyze and visualize the crime trend to ensure proper surveillance.</a:t>
            </a:r>
          </a:p>
          <a:p>
            <a:pPr algn="l"/>
            <a:endParaRPr lang="en-US" sz="2800" dirty="0">
              <a:latin typeface="Comic Sans MS" panose="030F0702030302020204" pitchFamily="66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latin typeface="Comic Sans MS" panose="030F0702030302020204" pitchFamily="66" charset="0"/>
              </a:rPr>
              <a:t>The web application provides this functionality</a:t>
            </a:r>
          </a:p>
          <a:p>
            <a:pPr algn="l"/>
            <a:endParaRPr lang="en-US" sz="2800" dirty="0">
              <a:latin typeface="Comic Sans MS" panose="030F0702030302020204" pitchFamily="66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latin typeface="Comic Sans MS" panose="030F0702030302020204" pitchFamily="66" charset="0"/>
              </a:rPr>
              <a:t>We will developed this not as a project but also as a complete product.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800" dirty="0">
              <a:latin typeface="Comic Sans MS" panose="030F0702030302020204" pitchFamily="66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9A3E660-8E94-47F1-AE1A-F540C16BF435}"/>
              </a:ext>
            </a:extLst>
          </p:cNvPr>
          <p:cNvSpPr/>
          <p:nvPr/>
        </p:nvSpPr>
        <p:spPr>
          <a:xfrm>
            <a:off x="3222792" y="283630"/>
            <a:ext cx="5662329" cy="1121541"/>
          </a:xfrm>
          <a:prstGeom prst="roundRect">
            <a:avLst>
              <a:gd name="adj" fmla="val 16667"/>
            </a:avLst>
          </a:prstGeom>
          <a:noFill/>
          <a:ln w="571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>
                <a:solidFill>
                  <a:sysClr val="windowText" lastClr="000000"/>
                </a:solidFill>
              </a:ln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292F61-36E8-40C8-9BD3-665CEF4D34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86" y="5735236"/>
            <a:ext cx="3224168" cy="1109186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B43FC4C-06C5-4ADC-8A79-A5054CFDCF2B}"/>
              </a:ext>
            </a:extLst>
          </p:cNvPr>
          <p:cNvSpPr/>
          <p:nvPr/>
        </p:nvSpPr>
        <p:spPr>
          <a:xfrm>
            <a:off x="0" y="13578"/>
            <a:ext cx="12192000" cy="685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0643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A1EFB-784E-4C93-B3F0-05C8C934DF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81957" y="546046"/>
            <a:ext cx="9144000" cy="859125"/>
          </a:xfrm>
        </p:spPr>
        <p:txBody>
          <a:bodyPr>
            <a:noAutofit/>
          </a:bodyPr>
          <a:lstStyle/>
          <a:p>
            <a:r>
              <a:rPr lang="en-US" sz="6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Objective</a:t>
            </a:r>
            <a:endParaRPr lang="en-GB" sz="66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C07F49-D6C3-46D4-95C6-00006C6A7C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5569" y="2004621"/>
            <a:ext cx="10594429" cy="3113070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>
                <a:latin typeface="Comic Sans MS" panose="030F0702030302020204" pitchFamily="66" charset="0"/>
              </a:rPr>
              <a:t>The objective of the Crime Data Analysis &amp; Future Crime Prediction web application is to provide valuable insights into crime trends and patterns using historical crime data.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dirty="0">
              <a:latin typeface="Comic Sans MS" panose="030F0702030302020204" pitchFamily="66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>
                <a:latin typeface="Comic Sans MS" panose="030F0702030302020204" pitchFamily="66" charset="0"/>
              </a:rPr>
              <a:t> The application will use </a:t>
            </a:r>
            <a:r>
              <a:rPr lang="en-US" u="sng" dirty="0">
                <a:latin typeface="Comic Sans MS" panose="030F0702030302020204" pitchFamily="66" charset="0"/>
              </a:rPr>
              <a:t>data analysis techniques </a:t>
            </a:r>
            <a:r>
              <a:rPr lang="en-US" dirty="0">
                <a:latin typeface="Comic Sans MS" panose="030F0702030302020204" pitchFamily="66" charset="0"/>
              </a:rPr>
              <a:t>and </a:t>
            </a:r>
            <a:r>
              <a:rPr lang="en-US" u="sng" dirty="0">
                <a:latin typeface="Comic Sans MS" panose="030F0702030302020204" pitchFamily="66" charset="0"/>
              </a:rPr>
              <a:t>machine learning algorithms to predict future crime occurrences</a:t>
            </a:r>
            <a:r>
              <a:rPr lang="en-US" dirty="0">
                <a:latin typeface="Comic Sans MS" panose="030F0702030302020204" pitchFamily="66" charset="0"/>
              </a:rPr>
              <a:t>, aiding law enforcement agencies and policymakers in proactive crime prevention strategies.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9A3E660-8E94-47F1-AE1A-F540C16BF435}"/>
              </a:ext>
            </a:extLst>
          </p:cNvPr>
          <p:cNvSpPr/>
          <p:nvPr/>
        </p:nvSpPr>
        <p:spPr>
          <a:xfrm>
            <a:off x="3704895" y="361884"/>
            <a:ext cx="4855779" cy="1121541"/>
          </a:xfrm>
          <a:prstGeom prst="roundRect">
            <a:avLst>
              <a:gd name="adj" fmla="val 16667"/>
            </a:avLst>
          </a:prstGeom>
          <a:noFill/>
          <a:ln w="571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>
                <a:solidFill>
                  <a:sysClr val="windowText" lastClr="000000"/>
                </a:solidFill>
              </a:ln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292F61-36E8-40C8-9BD3-665CEF4D34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86" y="5500460"/>
            <a:ext cx="3224168" cy="1109186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B43FC4C-06C5-4ADC-8A79-A5054CFDCF2B}"/>
              </a:ext>
            </a:extLst>
          </p:cNvPr>
          <p:cNvSpPr/>
          <p:nvPr/>
        </p:nvSpPr>
        <p:spPr>
          <a:xfrm>
            <a:off x="-10511" y="0"/>
            <a:ext cx="12192000" cy="685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2886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A1EFB-784E-4C93-B3F0-05C8C934DF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81957" y="546046"/>
            <a:ext cx="9144000" cy="859125"/>
          </a:xfrm>
        </p:spPr>
        <p:txBody>
          <a:bodyPr>
            <a:noAutofit/>
          </a:bodyPr>
          <a:lstStyle/>
          <a:p>
            <a:r>
              <a:rPr lang="en-US" sz="6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Problem Statement</a:t>
            </a:r>
            <a:endParaRPr lang="en-GB" sz="66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C07F49-D6C3-46D4-95C6-00006C6A7C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5571" y="1858887"/>
            <a:ext cx="10594429" cy="3686731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>
                <a:latin typeface="Comic Sans MS" panose="030F0702030302020204" pitchFamily="66" charset="0"/>
              </a:rPr>
              <a:t>The unavailability of integrated and unified crime data visualization makes the preventive measures taken by the.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dirty="0">
              <a:latin typeface="Comic Sans MS" panose="030F0702030302020204" pitchFamily="66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>
                <a:latin typeface="Comic Sans MS" panose="030F0702030302020204" pitchFamily="66" charset="0"/>
              </a:rPr>
              <a:t>Moreover, people moving to new and unknown places are also unaware of the criminal activities of that particular region.</a:t>
            </a:r>
          </a:p>
          <a:p>
            <a:pPr algn="l"/>
            <a:endParaRPr lang="en-US" dirty="0">
              <a:latin typeface="Comic Sans MS" panose="030F0702030302020204" pitchFamily="66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>
                <a:latin typeface="Comic Sans MS" panose="030F0702030302020204" pitchFamily="66" charset="0"/>
              </a:rPr>
              <a:t>There is a necessity for tools that can help us analyze and visualize crime trends in order to ensure proper awareness.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9A3E660-8E94-47F1-AE1A-F540C16BF435}"/>
              </a:ext>
            </a:extLst>
          </p:cNvPr>
          <p:cNvSpPr/>
          <p:nvPr/>
        </p:nvSpPr>
        <p:spPr>
          <a:xfrm>
            <a:off x="1876097" y="361884"/>
            <a:ext cx="8276896" cy="1121541"/>
          </a:xfrm>
          <a:prstGeom prst="roundRect">
            <a:avLst>
              <a:gd name="adj" fmla="val 16667"/>
            </a:avLst>
          </a:prstGeom>
          <a:noFill/>
          <a:ln w="571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>
                <a:solidFill>
                  <a:sysClr val="windowText" lastClr="000000"/>
                </a:solidFill>
              </a:ln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292F61-36E8-40C8-9BD3-665CEF4D34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86" y="5500460"/>
            <a:ext cx="3224168" cy="1109186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B43FC4C-06C5-4ADC-8A79-A5054CFDCF2B}"/>
              </a:ext>
            </a:extLst>
          </p:cNvPr>
          <p:cNvSpPr/>
          <p:nvPr/>
        </p:nvSpPr>
        <p:spPr>
          <a:xfrm>
            <a:off x="10511" y="0"/>
            <a:ext cx="12192000" cy="685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01831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A1EFB-784E-4C93-B3F0-05C8C934DF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3358" y="453257"/>
            <a:ext cx="9522374" cy="859125"/>
          </a:xfrm>
        </p:spPr>
        <p:txBody>
          <a:bodyPr>
            <a:noAutofit/>
          </a:bodyPr>
          <a:lstStyle/>
          <a:p>
            <a:r>
              <a:rPr lang="en-US" sz="5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Who will be benefited ?</a:t>
            </a:r>
            <a:endParaRPr lang="en-GB" sz="54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C07F49-D6C3-46D4-95C6-00006C6A7C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5571" y="1858887"/>
            <a:ext cx="10594429" cy="3686731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>
                <a:latin typeface="Comic Sans MS" panose="030F0702030302020204" pitchFamily="66" charset="0"/>
              </a:rPr>
              <a:t>The Prediction model will help to get a better idea to possible crime rate in near future.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dirty="0">
              <a:latin typeface="Comic Sans MS" panose="030F0702030302020204" pitchFamily="66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>
                <a:latin typeface="Comic Sans MS" panose="030F0702030302020204" pitchFamily="66" charset="0"/>
              </a:rPr>
              <a:t>By spotting the crime prone areas the general public can be given an alert about the crimes in different parts of country.</a:t>
            </a:r>
          </a:p>
          <a:p>
            <a:pPr algn="l"/>
            <a:endParaRPr lang="en-US" dirty="0">
              <a:latin typeface="Comic Sans MS" panose="030F0702030302020204" pitchFamily="66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>
                <a:latin typeface="Comic Sans MS" panose="030F0702030302020204" pitchFamily="66" charset="0"/>
              </a:rPr>
              <a:t>It can help the concerned authorities to analyze and predict crime rate in order to ensure proper surveillance.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9A3E660-8E94-47F1-AE1A-F540C16BF435}"/>
              </a:ext>
            </a:extLst>
          </p:cNvPr>
          <p:cNvSpPr/>
          <p:nvPr/>
        </p:nvSpPr>
        <p:spPr>
          <a:xfrm>
            <a:off x="1876097" y="361884"/>
            <a:ext cx="8276896" cy="1121541"/>
          </a:xfrm>
          <a:prstGeom prst="roundRect">
            <a:avLst>
              <a:gd name="adj" fmla="val 16667"/>
            </a:avLst>
          </a:prstGeom>
          <a:noFill/>
          <a:ln w="571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>
                <a:solidFill>
                  <a:sysClr val="windowText" lastClr="000000"/>
                </a:solidFill>
              </a:ln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292F61-36E8-40C8-9BD3-665CEF4D34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86" y="5500460"/>
            <a:ext cx="3224168" cy="1109186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B43FC4C-06C5-4ADC-8A79-A5054CFDCF2B}"/>
              </a:ext>
            </a:extLst>
          </p:cNvPr>
          <p:cNvSpPr/>
          <p:nvPr/>
        </p:nvSpPr>
        <p:spPr>
          <a:xfrm>
            <a:off x="-26276" y="0"/>
            <a:ext cx="12192000" cy="685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21342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A1EFB-784E-4C93-B3F0-05C8C934DF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29706" y="116482"/>
            <a:ext cx="10089933" cy="859125"/>
          </a:xfrm>
        </p:spPr>
        <p:txBody>
          <a:bodyPr>
            <a:noAutofit/>
          </a:bodyPr>
          <a:lstStyle/>
          <a:p>
            <a:r>
              <a:rPr lang="en-US" sz="4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System Design overview</a:t>
            </a:r>
            <a:endParaRPr lang="en-GB" sz="48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9A3E660-8E94-47F1-AE1A-F540C16BF435}"/>
              </a:ext>
            </a:extLst>
          </p:cNvPr>
          <p:cNvSpPr/>
          <p:nvPr/>
        </p:nvSpPr>
        <p:spPr>
          <a:xfrm>
            <a:off x="2376292" y="152773"/>
            <a:ext cx="7729405" cy="859125"/>
          </a:xfrm>
          <a:prstGeom prst="roundRect">
            <a:avLst>
              <a:gd name="adj" fmla="val 16667"/>
            </a:avLst>
          </a:prstGeom>
          <a:noFill/>
          <a:ln w="571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B43FC4C-06C5-4ADC-8A79-A5054CFDCF2B}"/>
              </a:ext>
            </a:extLst>
          </p:cNvPr>
          <p:cNvSpPr/>
          <p:nvPr/>
        </p:nvSpPr>
        <p:spPr>
          <a:xfrm>
            <a:off x="5255" y="0"/>
            <a:ext cx="12192000" cy="685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F313246-6B4D-4274-99D3-5AF2DBE9F19D}"/>
              </a:ext>
            </a:extLst>
          </p:cNvPr>
          <p:cNvSpPr/>
          <p:nvPr/>
        </p:nvSpPr>
        <p:spPr>
          <a:xfrm>
            <a:off x="3279227" y="1355833"/>
            <a:ext cx="1390765" cy="1008993"/>
          </a:xfrm>
          <a:prstGeom prst="round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71B0CDD-0E9A-4DA3-8B0C-863E64DF8EA7}"/>
              </a:ext>
            </a:extLst>
          </p:cNvPr>
          <p:cNvSpPr txBox="1"/>
          <p:nvPr/>
        </p:nvSpPr>
        <p:spPr>
          <a:xfrm>
            <a:off x="3279227" y="1629496"/>
            <a:ext cx="13907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Past Data</a:t>
            </a:r>
            <a:endParaRPr lang="en-GB" sz="2400" b="1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1A88133-356C-4BD6-B5C7-25FB67F953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0483" y="1340609"/>
            <a:ext cx="1402202" cy="102421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73A5367-8C98-436E-A31C-B26DA48164BE}"/>
              </a:ext>
            </a:extLst>
          </p:cNvPr>
          <p:cNvSpPr txBox="1"/>
          <p:nvPr/>
        </p:nvSpPr>
        <p:spPr>
          <a:xfrm>
            <a:off x="5297429" y="1260163"/>
            <a:ext cx="126797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   </a:t>
            </a:r>
            <a:r>
              <a:rPr lang="en-US" sz="2400" b="1" dirty="0"/>
              <a:t>Web</a:t>
            </a:r>
          </a:p>
          <a:p>
            <a:r>
              <a:rPr lang="en-US" sz="2400" b="1" dirty="0"/>
              <a:t>Scraped </a:t>
            </a:r>
          </a:p>
          <a:p>
            <a:r>
              <a:rPr lang="en-US" sz="2400" b="1" dirty="0"/>
              <a:t>   Data</a:t>
            </a:r>
            <a:endParaRPr lang="en-GB" sz="2400" b="1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6C3DFF4-0DA0-4CFA-B0F4-A3F2356122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5874" y="1340608"/>
            <a:ext cx="1402202" cy="102421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8AD91E9-4267-447A-9EDD-1FE0736A5F56}"/>
              </a:ext>
            </a:extLst>
          </p:cNvPr>
          <p:cNvSpPr txBox="1"/>
          <p:nvPr/>
        </p:nvSpPr>
        <p:spPr>
          <a:xfrm>
            <a:off x="6974981" y="1446444"/>
            <a:ext cx="14385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Real Time</a:t>
            </a:r>
          </a:p>
          <a:p>
            <a:r>
              <a:rPr lang="en-US" sz="2400" b="1" dirty="0"/>
              <a:t>    Data</a:t>
            </a:r>
            <a:endParaRPr lang="en-GB" sz="2400" b="1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E9DBB47B-421F-4D59-815A-C85D90DE7319}"/>
              </a:ext>
            </a:extLst>
          </p:cNvPr>
          <p:cNvSpPr/>
          <p:nvPr/>
        </p:nvSpPr>
        <p:spPr>
          <a:xfrm>
            <a:off x="3279227" y="4853415"/>
            <a:ext cx="1390765" cy="1008993"/>
          </a:xfrm>
          <a:prstGeom prst="round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7569988-49C1-415A-A2C2-015E5DC14423}"/>
              </a:ext>
            </a:extLst>
          </p:cNvPr>
          <p:cNvSpPr txBox="1"/>
          <p:nvPr/>
        </p:nvSpPr>
        <p:spPr>
          <a:xfrm>
            <a:off x="3298771" y="4971048"/>
            <a:ext cx="140211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Predicted</a:t>
            </a:r>
          </a:p>
          <a:p>
            <a:r>
              <a:rPr lang="en-US" sz="2400" b="1" dirty="0"/>
              <a:t>   Data</a:t>
            </a:r>
            <a:endParaRPr lang="en-GB" sz="2400" b="1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9B78711A-40C6-4A99-A97E-4C7D1DF800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0483" y="4874439"/>
            <a:ext cx="1402202" cy="102421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77F38C8-978B-455C-A245-5E04DA9CF1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9396" y="4882052"/>
            <a:ext cx="1402202" cy="102421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9DA32965-7087-4BEB-8129-29BF4E752F8A}"/>
              </a:ext>
            </a:extLst>
          </p:cNvPr>
          <p:cNvSpPr txBox="1"/>
          <p:nvPr/>
        </p:nvSpPr>
        <p:spPr>
          <a:xfrm>
            <a:off x="6879396" y="5162100"/>
            <a:ext cx="14639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Live News</a:t>
            </a:r>
            <a:endParaRPr lang="en-GB" sz="24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5CA3511-10F2-4D2B-A8AB-D21BE18526AE}"/>
              </a:ext>
            </a:extLst>
          </p:cNvPr>
          <p:cNvSpPr txBox="1"/>
          <p:nvPr/>
        </p:nvSpPr>
        <p:spPr>
          <a:xfrm>
            <a:off x="5251552" y="4977435"/>
            <a:ext cx="129073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Charts &amp;</a:t>
            </a:r>
          </a:p>
          <a:p>
            <a:r>
              <a:rPr lang="en-US" sz="2400" b="1" dirty="0"/>
              <a:t>    Map</a:t>
            </a:r>
            <a:endParaRPr lang="en-GB" sz="2400" b="1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B0A39E9-1ACE-40BB-A682-ED27B6CF543F}"/>
              </a:ext>
            </a:extLst>
          </p:cNvPr>
          <p:cNvSpPr/>
          <p:nvPr/>
        </p:nvSpPr>
        <p:spPr>
          <a:xfrm>
            <a:off x="3058510" y="3231410"/>
            <a:ext cx="5596759" cy="8755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A38D1B5-EC77-4463-9493-8F1FD522E435}"/>
              </a:ext>
            </a:extLst>
          </p:cNvPr>
          <p:cNvSpPr txBox="1"/>
          <p:nvPr/>
        </p:nvSpPr>
        <p:spPr>
          <a:xfrm>
            <a:off x="4035974" y="3369182"/>
            <a:ext cx="35630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Crime Data Analysis</a:t>
            </a:r>
            <a:endParaRPr lang="en-GB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13E102A-E6F5-450B-83C7-EDE04010ACAF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3974609" y="2364826"/>
            <a:ext cx="1" cy="8799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784E00A-34B9-423E-9B13-E5564744DE50}"/>
              </a:ext>
            </a:extLst>
          </p:cNvPr>
          <p:cNvCxnSpPr>
            <a:cxnSpLocks/>
          </p:cNvCxnSpPr>
          <p:nvPr/>
        </p:nvCxnSpPr>
        <p:spPr>
          <a:xfrm>
            <a:off x="5897539" y="2385994"/>
            <a:ext cx="0" cy="8588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110EDCF-9855-4890-A352-D89B3772F61A}"/>
              </a:ext>
            </a:extLst>
          </p:cNvPr>
          <p:cNvCxnSpPr>
            <a:stCxn id="13" idx="2"/>
          </p:cNvCxnSpPr>
          <p:nvPr/>
        </p:nvCxnSpPr>
        <p:spPr>
          <a:xfrm>
            <a:off x="7666975" y="2364825"/>
            <a:ext cx="0" cy="8799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F9ED376-56B8-4376-ADA7-A33B9814756B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3958846" y="4089509"/>
            <a:ext cx="15764" cy="7639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0DF9D59-CDB4-4837-8D75-E87225D08A18}"/>
              </a:ext>
            </a:extLst>
          </p:cNvPr>
          <p:cNvCxnSpPr>
            <a:cxnSpLocks/>
            <a:stCxn id="21" idx="2"/>
            <a:endCxn id="17" idx="0"/>
          </p:cNvCxnSpPr>
          <p:nvPr/>
        </p:nvCxnSpPr>
        <p:spPr>
          <a:xfrm flipH="1">
            <a:off x="5841584" y="4106940"/>
            <a:ext cx="15306" cy="7674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9278739-3788-4721-9143-D3705B35F3FC}"/>
              </a:ext>
            </a:extLst>
          </p:cNvPr>
          <p:cNvCxnSpPr>
            <a:cxnSpLocks/>
          </p:cNvCxnSpPr>
          <p:nvPr/>
        </p:nvCxnSpPr>
        <p:spPr>
          <a:xfrm>
            <a:off x="7647627" y="4075964"/>
            <a:ext cx="0" cy="8194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6D20D52C-FF7D-474F-84D6-69C2AD1591EC}"/>
              </a:ext>
            </a:extLst>
          </p:cNvPr>
          <p:cNvSpPr txBox="1"/>
          <p:nvPr/>
        </p:nvSpPr>
        <p:spPr>
          <a:xfrm>
            <a:off x="3231930" y="2573845"/>
            <a:ext cx="1072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INPUT</a:t>
            </a:r>
            <a:endParaRPr lang="en-GB" b="1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9CE9F74-9031-4BCF-BD2A-86D784AA4707}"/>
              </a:ext>
            </a:extLst>
          </p:cNvPr>
          <p:cNvSpPr txBox="1"/>
          <p:nvPr/>
        </p:nvSpPr>
        <p:spPr>
          <a:xfrm>
            <a:off x="3043395" y="4329599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OUTPUT</a:t>
            </a:r>
            <a:endParaRPr lang="en-GB" b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067AC4D-7236-439C-B752-23F821DE827F}"/>
              </a:ext>
            </a:extLst>
          </p:cNvPr>
          <p:cNvSpPr txBox="1"/>
          <p:nvPr/>
        </p:nvSpPr>
        <p:spPr>
          <a:xfrm>
            <a:off x="5140482" y="2621988"/>
            <a:ext cx="61249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INPUT</a:t>
            </a:r>
            <a:endParaRPr lang="en-GB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9701CBB-5A0E-40CB-9834-3C4C9460F164}"/>
              </a:ext>
            </a:extLst>
          </p:cNvPr>
          <p:cNvSpPr txBox="1"/>
          <p:nvPr/>
        </p:nvSpPr>
        <p:spPr>
          <a:xfrm>
            <a:off x="6900662" y="2573845"/>
            <a:ext cx="61249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INPUT</a:t>
            </a:r>
            <a:endParaRPr lang="en-GB" b="1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8D2B159-8C35-4B66-B00D-F67DE515D527}"/>
              </a:ext>
            </a:extLst>
          </p:cNvPr>
          <p:cNvSpPr txBox="1"/>
          <p:nvPr/>
        </p:nvSpPr>
        <p:spPr>
          <a:xfrm>
            <a:off x="4890061" y="4309830"/>
            <a:ext cx="65111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OUTPUT</a:t>
            </a:r>
            <a:endParaRPr lang="en-GB" b="1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9872D1A-7DB8-45A1-923B-A80A9DCABE67}"/>
              </a:ext>
            </a:extLst>
          </p:cNvPr>
          <p:cNvSpPr txBox="1"/>
          <p:nvPr/>
        </p:nvSpPr>
        <p:spPr>
          <a:xfrm>
            <a:off x="6585782" y="4309830"/>
            <a:ext cx="65111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OUTPUT</a:t>
            </a:r>
            <a:endParaRPr lang="en-GB" b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B51B043-B864-4D52-AE83-0D937F59BD14}"/>
              </a:ext>
            </a:extLst>
          </p:cNvPr>
          <p:cNvSpPr txBox="1"/>
          <p:nvPr/>
        </p:nvSpPr>
        <p:spPr>
          <a:xfrm>
            <a:off x="3898535" y="6085210"/>
            <a:ext cx="40021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Working of model</a:t>
            </a:r>
            <a:endParaRPr lang="en-GB" sz="4000" b="1" dirty="0"/>
          </a:p>
        </p:txBody>
      </p:sp>
    </p:spTree>
    <p:extLst>
      <p:ext uri="{BB962C8B-B14F-4D97-AF65-F5344CB8AC3E}">
        <p14:creationId xmlns:p14="http://schemas.microsoft.com/office/powerpoint/2010/main" val="40650865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A1EFB-784E-4C93-B3F0-05C8C934DF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45021" y="-425668"/>
            <a:ext cx="9122978" cy="1298372"/>
          </a:xfrm>
        </p:spPr>
        <p:txBody>
          <a:bodyPr>
            <a:noAutofit/>
          </a:bodyPr>
          <a:lstStyle/>
          <a:p>
            <a:r>
              <a:rPr lang="en-US" sz="4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Which technologies are used?</a:t>
            </a:r>
            <a:endParaRPr lang="en-GB" sz="40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C07F49-D6C3-46D4-95C6-00006C6A7C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786" y="1019777"/>
            <a:ext cx="12192000" cy="5018364"/>
          </a:xfrm>
        </p:spPr>
        <p:txBody>
          <a:bodyPr>
            <a:no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u="sng" dirty="0">
                <a:latin typeface="Comic Sans MS" panose="030F0702030302020204" pitchFamily="66" charset="0"/>
              </a:rPr>
              <a:t>Data Analysis </a:t>
            </a:r>
            <a:r>
              <a:rPr lang="en-US" dirty="0">
                <a:latin typeface="Comic Sans MS" panose="030F0702030302020204" pitchFamily="66" charset="0"/>
              </a:rPr>
              <a:t>is the process of bringing order and structure to collected data. It turns data into information teams can use.</a:t>
            </a:r>
          </a:p>
          <a:p>
            <a:pPr algn="l"/>
            <a:endParaRPr lang="en-US" dirty="0">
              <a:latin typeface="Comic Sans MS" panose="030F0702030302020204" pitchFamily="66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u="sng" dirty="0">
                <a:latin typeface="Comic Sans MS" panose="030F0702030302020204" pitchFamily="66" charset="0"/>
              </a:rPr>
              <a:t>Data visualization </a:t>
            </a:r>
            <a:r>
              <a:rPr lang="en-US" dirty="0">
                <a:latin typeface="Comic Sans MS" panose="030F0702030302020204" pitchFamily="66" charset="0"/>
              </a:rPr>
              <a:t>is the process of putting data into a chart, graph, or other visual format that helps inform analysis and interpretation</a:t>
            </a:r>
          </a:p>
          <a:p>
            <a:pPr algn="l"/>
            <a:endParaRPr lang="en-US" dirty="0">
              <a:latin typeface="Comic Sans MS" panose="030F0702030302020204" pitchFamily="66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u="sng" dirty="0">
                <a:latin typeface="Comic Sans MS" panose="030F0702030302020204" pitchFamily="66" charset="0"/>
              </a:rPr>
              <a:t>Web Scrapin</a:t>
            </a:r>
            <a:r>
              <a:rPr lang="en-US" dirty="0">
                <a:latin typeface="Comic Sans MS" panose="030F0702030302020204" pitchFamily="66" charset="0"/>
              </a:rPr>
              <a:t>g is the process to extract content and data from a website.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dirty="0">
              <a:latin typeface="Comic Sans MS" panose="030F0702030302020204" pitchFamily="66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u="sng" dirty="0">
                <a:latin typeface="Comic Sans MS" panose="030F0702030302020204" pitchFamily="66" charset="0"/>
              </a:rPr>
              <a:t>Machine Learning Libraries </a:t>
            </a:r>
            <a:r>
              <a:rPr lang="en-US" dirty="0">
                <a:latin typeface="Comic Sans MS" panose="030F0702030302020204" pitchFamily="66" charset="0"/>
              </a:rPr>
              <a:t>Utilize Python libraries like scikit-learn, Pandas, or </a:t>
            </a:r>
            <a:r>
              <a:rPr lang="en-US" dirty="0" err="1">
                <a:latin typeface="Comic Sans MS" panose="030F0702030302020204" pitchFamily="66" charset="0"/>
              </a:rPr>
              <a:t>PyTorch</a:t>
            </a:r>
            <a:r>
              <a:rPr lang="en-US" dirty="0">
                <a:latin typeface="Comic Sans MS" panose="030F0702030302020204" pitchFamily="66" charset="0"/>
              </a:rPr>
              <a:t> for implementing machine learning algorithms and building predictive models.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dirty="0">
              <a:latin typeface="Comic Sans MS" panose="030F0702030302020204" pitchFamily="66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u="sng" dirty="0">
                <a:latin typeface="Comic Sans MS" panose="030F0702030302020204" pitchFamily="66" charset="0"/>
              </a:rPr>
              <a:t>Model Deployment</a:t>
            </a:r>
            <a:r>
              <a:rPr lang="en-US" dirty="0">
                <a:latin typeface="Comic Sans MS" panose="030F0702030302020204" pitchFamily="66" charset="0"/>
              </a:rPr>
              <a:t> Use Flask, or </a:t>
            </a:r>
            <a:r>
              <a:rPr lang="en-US" dirty="0" err="1">
                <a:latin typeface="Comic Sans MS" panose="030F0702030302020204" pitchFamily="66" charset="0"/>
              </a:rPr>
              <a:t>FastAPI</a:t>
            </a:r>
            <a:r>
              <a:rPr lang="en-US" dirty="0">
                <a:latin typeface="Comic Sans MS" panose="030F0702030302020204" pitchFamily="66" charset="0"/>
              </a:rPr>
              <a:t> to deploy the machine learning model as an API.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9A3E660-8E94-47F1-AE1A-F540C16BF435}"/>
              </a:ext>
            </a:extLst>
          </p:cNvPr>
          <p:cNvSpPr/>
          <p:nvPr/>
        </p:nvSpPr>
        <p:spPr>
          <a:xfrm>
            <a:off x="2176955" y="131044"/>
            <a:ext cx="7838089" cy="744656"/>
          </a:xfrm>
          <a:prstGeom prst="roundRect">
            <a:avLst>
              <a:gd name="adj" fmla="val 16667"/>
            </a:avLst>
          </a:prstGeom>
          <a:noFill/>
          <a:ln w="571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B43FC4C-06C5-4ADC-8A79-A5054CFDCF2B}"/>
              </a:ext>
            </a:extLst>
          </p:cNvPr>
          <p:cNvSpPr/>
          <p:nvPr/>
        </p:nvSpPr>
        <p:spPr>
          <a:xfrm>
            <a:off x="-1" y="0"/>
            <a:ext cx="12192000" cy="685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52309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A1EFB-784E-4C93-B3F0-05C8C934DF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3489" y="181732"/>
            <a:ext cx="9144000" cy="859125"/>
          </a:xfrm>
        </p:spPr>
        <p:txBody>
          <a:bodyPr>
            <a:noAutofit/>
          </a:bodyPr>
          <a:lstStyle/>
          <a:p>
            <a:r>
              <a:rPr lang="en-US" sz="5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Features</a:t>
            </a:r>
            <a:endParaRPr lang="en-GB" sz="54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C07F49-D6C3-46D4-95C6-00006C6A7C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0714" y="1103016"/>
            <a:ext cx="10594429" cy="5520690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Comic Sans MS" panose="030F0702030302020204" pitchFamily="66" charset="0"/>
              </a:rPr>
              <a:t>Mapping and Geospatial Data: Integrating mapping and geospatial data using tools like Leaflet or </a:t>
            </a:r>
            <a:r>
              <a:rPr lang="en-US" sz="2000" dirty="0" err="1">
                <a:latin typeface="Comic Sans MS" panose="030F0702030302020204" pitchFamily="66" charset="0"/>
              </a:rPr>
              <a:t>Mapbox</a:t>
            </a:r>
            <a:r>
              <a:rPr lang="en-US" sz="2000" dirty="0">
                <a:latin typeface="Comic Sans MS" panose="030F0702030302020204" pitchFamily="66" charset="0"/>
              </a:rPr>
              <a:t> to visualize crime incidents on a map.</a:t>
            </a:r>
          </a:p>
          <a:p>
            <a:pPr algn="l"/>
            <a:endParaRPr lang="en-US" sz="2000" dirty="0">
              <a:latin typeface="Comic Sans MS" panose="030F0702030302020204" pitchFamily="66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Comic Sans MS" panose="030F0702030302020204" pitchFamily="66" charset="0"/>
              </a:rPr>
              <a:t>Real- Time analytics the data is analyzed right after data becomes available and processes data and produces insights.</a:t>
            </a:r>
          </a:p>
          <a:p>
            <a:pPr algn="l"/>
            <a:endParaRPr lang="en-US" sz="2000" dirty="0">
              <a:latin typeface="Comic Sans MS" panose="030F0702030302020204" pitchFamily="66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Comic Sans MS" panose="030F0702030302020204" pitchFamily="66" charset="0"/>
              </a:rPr>
              <a:t>Predictive analysis is used to analyze existing data, work out patterns and predict future outcomes or trends.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000" dirty="0">
              <a:latin typeface="Comic Sans MS" panose="030F0702030302020204" pitchFamily="66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Comic Sans MS" panose="030F0702030302020204" pitchFamily="66" charset="0"/>
              </a:rPr>
              <a:t>Model Deployment: Knowledge of model deployment techniques to integrate the machine learning model into the web application.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000" dirty="0">
              <a:latin typeface="Comic Sans MS" panose="030F0702030302020204" pitchFamily="66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Comic Sans MS" panose="030F0702030302020204" pitchFamily="66" charset="0"/>
              </a:rPr>
              <a:t>Feedback Mechanism: Implement a mechanism to collect user feedback and improve the application over time.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000" dirty="0">
              <a:latin typeface="Comic Sans MS" panose="030F0702030302020204" pitchFamily="66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dirty="0">
              <a:latin typeface="Comic Sans MS" panose="030F0702030302020204" pitchFamily="66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dirty="0">
              <a:latin typeface="Comic Sans MS" panose="030F0702030302020204" pitchFamily="66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dirty="0">
              <a:latin typeface="Comic Sans MS" panose="030F0702030302020204" pitchFamily="66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9A3E660-8E94-47F1-AE1A-F540C16BF435}"/>
              </a:ext>
            </a:extLst>
          </p:cNvPr>
          <p:cNvSpPr/>
          <p:nvPr/>
        </p:nvSpPr>
        <p:spPr>
          <a:xfrm>
            <a:off x="3668110" y="193342"/>
            <a:ext cx="4855779" cy="796536"/>
          </a:xfrm>
          <a:prstGeom prst="roundRect">
            <a:avLst>
              <a:gd name="adj" fmla="val 16667"/>
            </a:avLst>
          </a:prstGeom>
          <a:noFill/>
          <a:ln w="571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>
                <a:solidFill>
                  <a:sysClr val="windowText" lastClr="000000"/>
                </a:solidFill>
              </a:ln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292F61-36E8-40C8-9BD3-665CEF4D34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1248" y="5748814"/>
            <a:ext cx="3224168" cy="1109186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B43FC4C-06C5-4ADC-8A79-A5054CFDCF2B}"/>
              </a:ext>
            </a:extLst>
          </p:cNvPr>
          <p:cNvSpPr/>
          <p:nvPr/>
        </p:nvSpPr>
        <p:spPr>
          <a:xfrm>
            <a:off x="-10511" y="0"/>
            <a:ext cx="12192000" cy="685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76717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645</TotalTime>
  <Words>560</Words>
  <Application>Microsoft Office PowerPoint</Application>
  <PresentationFormat>Widescreen</PresentationFormat>
  <Paragraphs>91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Comic Sans MS</vt:lpstr>
      <vt:lpstr>Office Theme</vt:lpstr>
      <vt:lpstr>Final year project</vt:lpstr>
      <vt:lpstr>Topic</vt:lpstr>
      <vt:lpstr>Introduction</vt:lpstr>
      <vt:lpstr>Objective</vt:lpstr>
      <vt:lpstr>Problem Statement</vt:lpstr>
      <vt:lpstr>Who will be benefited ?</vt:lpstr>
      <vt:lpstr>System Design overview</vt:lpstr>
      <vt:lpstr>Which technologies are used?</vt:lpstr>
      <vt:lpstr>Features</vt:lpstr>
      <vt:lpstr>Requirements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Major project</dc:title>
  <dc:creator>rajputs16@outlook.com</dc:creator>
  <cp:lastModifiedBy>rajputs16@outlook.com</cp:lastModifiedBy>
  <cp:revision>27</cp:revision>
  <dcterms:created xsi:type="dcterms:W3CDTF">2023-07-24T04:31:17Z</dcterms:created>
  <dcterms:modified xsi:type="dcterms:W3CDTF">2023-07-30T13:23:30Z</dcterms:modified>
</cp:coreProperties>
</file>