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62" r:id="rId5"/>
    <p:sldId id="276" r:id="rId6"/>
    <p:sldId id="263" r:id="rId7"/>
    <p:sldId id="264" r:id="rId8"/>
    <p:sldId id="265" r:id="rId9"/>
    <p:sldId id="266" r:id="rId10"/>
    <p:sldId id="267" r:id="rId11"/>
    <p:sldId id="268" r:id="rId12"/>
    <p:sldId id="269" r:id="rId13"/>
    <p:sldId id="270" r:id="rId14"/>
    <p:sldId id="271" r:id="rId15"/>
    <p:sldId id="272" r:id="rId16"/>
    <p:sldId id="277" r:id="rId17"/>
    <p:sldId id="274" r:id="rId18"/>
    <p:sldId id="278" r:id="rId19"/>
    <p:sldId id="279" r:id="rId20"/>
    <p:sldId id="275"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29" autoAdjust="0"/>
    <p:restoredTop sz="94624" autoAdjust="0"/>
  </p:normalViewPr>
  <p:slideViewPr>
    <p:cSldViewPr snapToGrid="0">
      <p:cViewPr>
        <p:scale>
          <a:sx n="62" d="100"/>
          <a:sy n="62" d="100"/>
        </p:scale>
        <p:origin x="-978" y="-23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153965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8727378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8008740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9034486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383966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4675392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6589090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9840652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92587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89639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01627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pPr/>
              <a:t>3/30/2021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390930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pPr/>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9667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3/30/2021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05940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4005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3/30/2021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524152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pPr/>
              <a:t>3/30/2021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94108490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051/matecconf/20181760103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541F0882-52F3-4C69-990D-C16DE761175B}"/>
              </a:ext>
            </a:extLst>
          </p:cNvPr>
          <p:cNvPicPr>
            <a:picLocks noChangeAspect="1"/>
          </p:cNvPicPr>
          <p:nvPr/>
        </p:nvPicPr>
        <p:blipFill>
          <a:blip r:embed="rId2"/>
          <a:stretch>
            <a:fillRect/>
          </a:stretch>
        </p:blipFill>
        <p:spPr>
          <a:xfrm>
            <a:off x="1850334" y="202924"/>
            <a:ext cx="1600200" cy="2476500"/>
          </a:xfrm>
          <a:prstGeom prst="rect">
            <a:avLst/>
          </a:prstGeom>
        </p:spPr>
      </p:pic>
      <p:pic>
        <p:nvPicPr>
          <p:cNvPr id="7" name="Picture 6">
            <a:extLst>
              <a:ext uri="{FF2B5EF4-FFF2-40B4-BE49-F238E27FC236}">
                <a16:creationId xmlns:a16="http://schemas.microsoft.com/office/drawing/2014/main" xmlns="" id="{F4EC470C-54D1-42E0-9B0D-B3923EE0DF48}"/>
              </a:ext>
            </a:extLst>
          </p:cNvPr>
          <p:cNvPicPr>
            <a:picLocks noChangeAspect="1"/>
          </p:cNvPicPr>
          <p:nvPr/>
        </p:nvPicPr>
        <p:blipFill>
          <a:blip r:embed="rId3"/>
          <a:stretch>
            <a:fillRect/>
          </a:stretch>
        </p:blipFill>
        <p:spPr>
          <a:xfrm>
            <a:off x="8496300" y="812524"/>
            <a:ext cx="3124200" cy="1257300"/>
          </a:xfrm>
          <a:prstGeom prst="rect">
            <a:avLst/>
          </a:prstGeom>
        </p:spPr>
      </p:pic>
      <p:sp>
        <p:nvSpPr>
          <p:cNvPr id="9" name="Rectangle 8">
            <a:extLst>
              <a:ext uri="{FF2B5EF4-FFF2-40B4-BE49-F238E27FC236}">
                <a16:creationId xmlns:a16="http://schemas.microsoft.com/office/drawing/2014/main" xmlns="" id="{7C66FB3A-EC65-4E34-A4A2-B16DB14CE272}"/>
              </a:ext>
            </a:extLst>
          </p:cNvPr>
          <p:cNvSpPr/>
          <p:nvPr/>
        </p:nvSpPr>
        <p:spPr>
          <a:xfrm>
            <a:off x="1255595" y="2776267"/>
            <a:ext cx="14817707" cy="769441"/>
          </a:xfrm>
          <a:prstGeom prst="rect">
            <a:avLst/>
          </a:prstGeom>
          <a:noFill/>
        </p:spPr>
        <p:txBody>
          <a:bodyPr wrap="square" lIns="91440" tIns="45720" rIns="91440" bIns="45720">
            <a:spAutoFit/>
          </a:bodyPr>
          <a:lstStyle/>
          <a:p>
            <a:r>
              <a:rPr lang="en-IN" sz="4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Regression Analysis on Medicare Spends!</a:t>
            </a:r>
            <a:endParaRPr lang="en-IN" sz="44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xmlns="" id="{F00FBB09-F965-4776-847C-1A992CF22B80}"/>
              </a:ext>
            </a:extLst>
          </p:cNvPr>
          <p:cNvSpPr txBox="1"/>
          <p:nvPr/>
        </p:nvSpPr>
        <p:spPr>
          <a:xfrm>
            <a:off x="3589361" y="614149"/>
            <a:ext cx="4612943" cy="1477328"/>
          </a:xfrm>
          <a:prstGeom prst="rect">
            <a:avLst/>
          </a:prstGeom>
          <a:noFill/>
        </p:spPr>
        <p:txBody>
          <a:bodyPr wrap="square" rtlCol="0">
            <a:sp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Institute for Advanced Computing and Software Development, Akurdi,  Pune</a:t>
            </a:r>
          </a:p>
          <a:p>
            <a:endParaRPr lang="en-IN" dirty="0"/>
          </a:p>
        </p:txBody>
      </p:sp>
      <p:sp>
        <p:nvSpPr>
          <p:cNvPr id="12" name="TextBox 9">
            <a:extLst>
              <a:ext uri="{FF2B5EF4-FFF2-40B4-BE49-F238E27FC236}">
                <a16:creationId xmlns:a16="http://schemas.microsoft.com/office/drawing/2014/main" xmlns="" id="{837454A5-FDDB-44E6-8D8E-621CDBCF524E}"/>
              </a:ext>
            </a:extLst>
          </p:cNvPr>
          <p:cNvSpPr txBox="1"/>
          <p:nvPr/>
        </p:nvSpPr>
        <p:spPr>
          <a:xfrm>
            <a:off x="1959516" y="3869219"/>
            <a:ext cx="8631147" cy="29505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imes New Roman" panose="02020603050405020304" pitchFamily="18" charset="0"/>
                <a:cs typeface="Times New Roman" panose="02020603050405020304" pitchFamily="18" charset="0"/>
              </a:rPr>
              <a:t>Presented By</a:t>
            </a:r>
          </a:p>
          <a:p>
            <a:pPr algn="ctr"/>
            <a:endParaRPr lang="en-US" sz="2400" b="1" dirty="0"/>
          </a:p>
          <a:p>
            <a:pPr algn="ctr">
              <a:lnSpc>
                <a:spcPct val="106000"/>
              </a:lnSpc>
              <a:spcAft>
                <a:spcPts val="800"/>
              </a:spcAft>
            </a:pPr>
            <a:r>
              <a:rPr lang="en-IN" sz="2000" b="1" kern="1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Dhanashree Prakash Deore Roll No: -1511</a:t>
            </a:r>
            <a:r>
              <a:rPr lang="en-IN" sz="20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106000"/>
              </a:lnSpc>
              <a:spcAft>
                <a:spcPts val="800"/>
              </a:spcAft>
            </a:pPr>
            <a:r>
              <a:rPr lang="en-IN" sz="2000" b="1" kern="1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Minal Arvindrao Yawale     Roll No: - 1557</a:t>
            </a:r>
            <a:endParaRPr lang="en-US" sz="2000" b="1" dirty="0">
              <a:solidFill>
                <a:srgbClr val="C00000"/>
              </a:solidFill>
              <a:latin typeface="Times New Roman" panose="02020603050405020304" pitchFamily="18" charset="0"/>
              <a:cs typeface="Times New Roman" panose="02020603050405020304" pitchFamily="18" charset="0"/>
            </a:endParaRPr>
          </a:p>
          <a:p>
            <a:endParaRPr lang="en-US" b="1" dirty="0"/>
          </a:p>
          <a:p>
            <a:r>
              <a:rPr lang="en-US" sz="2000" b="1" dirty="0">
                <a:latin typeface="Times New Roman" panose="02020603050405020304" pitchFamily="18" charset="0"/>
                <a:cs typeface="Times New Roman" panose="02020603050405020304" pitchFamily="18" charset="0"/>
              </a:rPr>
              <a:t>Mr. Prashant Karhale                                                       Mr. Akshay Tilekar</a:t>
            </a:r>
          </a:p>
          <a:p>
            <a:r>
              <a:rPr lang="en-US" sz="2000" b="1" dirty="0">
                <a:latin typeface="Times New Roman" panose="02020603050405020304" pitchFamily="18" charset="0"/>
                <a:cs typeface="Times New Roman" panose="02020603050405020304" pitchFamily="18" charset="0"/>
              </a:rPr>
              <a:t>Center Coordinator                                                               </a:t>
            </a:r>
            <a:r>
              <a:rPr lang="en-US" sz="1600" b="1" dirty="0"/>
              <a:t>(External Guide)</a:t>
            </a:r>
          </a:p>
          <a:p>
            <a:endParaRPr lang="en-US" sz="2400" b="1" dirty="0"/>
          </a:p>
        </p:txBody>
      </p:sp>
    </p:spTree>
    <p:extLst>
      <p:ext uri="{BB962C8B-B14F-4D97-AF65-F5344CB8AC3E}">
        <p14:creationId xmlns:p14="http://schemas.microsoft.com/office/powerpoint/2010/main" xmlns="" val="3321590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C96E83-0938-4C67-B7DF-1FFFDD6C1864}"/>
              </a:ext>
            </a:extLst>
          </p:cNvPr>
          <p:cNvSpPr>
            <a:spLocks noGrp="1"/>
          </p:cNvSpPr>
          <p:nvPr>
            <p:ph type="title"/>
          </p:nvPr>
        </p:nvSpPr>
        <p:spPr>
          <a:xfrm>
            <a:off x="2550023" y="0"/>
            <a:ext cx="8911687" cy="799746"/>
          </a:xfrm>
        </p:spPr>
        <p:txBody>
          <a:bodyPr>
            <a:normAutofit/>
          </a:bodyPr>
          <a:lstStyle/>
          <a:p>
            <a:pPr algn="ct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XGBOOST Regressor</a:t>
            </a:r>
            <a:endParaRPr lang="en-IN" sz="2800" dirty="0"/>
          </a:p>
        </p:txBody>
      </p:sp>
      <p:pic>
        <p:nvPicPr>
          <p:cNvPr id="8" name="Picture 7">
            <a:extLst>
              <a:ext uri="{FF2B5EF4-FFF2-40B4-BE49-F238E27FC236}">
                <a16:creationId xmlns:a16="http://schemas.microsoft.com/office/drawing/2014/main" xmlns="" id="{B7F57442-01ED-4EE5-8455-6808F15C0219}"/>
              </a:ext>
            </a:extLst>
          </p:cNvPr>
          <p:cNvPicPr/>
          <p:nvPr/>
        </p:nvPicPr>
        <p:blipFill>
          <a:blip r:embed="rId2"/>
          <a:stretch>
            <a:fillRect/>
          </a:stretch>
        </p:blipFill>
        <p:spPr>
          <a:xfrm>
            <a:off x="4545873" y="565914"/>
            <a:ext cx="4757721" cy="36272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1280160" y="4291711"/>
            <a:ext cx="10620103" cy="2031325"/>
          </a:xfrm>
          <a:prstGeom prst="rect">
            <a:avLst/>
          </a:prstGeom>
        </p:spPr>
        <p:txBody>
          <a:bodyPr wrap="square">
            <a:spAutoFit/>
          </a:bodyPr>
          <a:lstStyle/>
          <a:p>
            <a:r>
              <a:rPr lang="en-IN" dirty="0" smtClean="0">
                <a:latin typeface="Times New Roman" panose="02020603050405020304" pitchFamily="18" charset="0"/>
                <a:ea typeface="Calibri" panose="020F0502020204030204" pitchFamily="34" charset="0"/>
                <a:cs typeface="Times New Roman" panose="02020603050405020304" pitchFamily="18" charset="0"/>
              </a:rPr>
              <a:t>XGBOOST Regressor </a:t>
            </a:r>
            <a:r>
              <a:rPr lang="en-IN" dirty="0" smtClean="0">
                <a:latin typeface="Times New Roman" pitchFamily="18" charset="0"/>
                <a:cs typeface="Times New Roman" pitchFamily="18" charset="0"/>
              </a:rPr>
              <a:t>gives following result on training dataset</a:t>
            </a:r>
          </a:p>
          <a:p>
            <a:r>
              <a:rPr lang="en-IN" dirty="0" smtClean="0"/>
              <a:t>RMSE : 1558.94</a:t>
            </a:r>
          </a:p>
          <a:p>
            <a:r>
              <a:rPr lang="en-IN" dirty="0" smtClean="0"/>
              <a:t>MAE :975.10</a:t>
            </a:r>
          </a:p>
          <a:p>
            <a:r>
              <a:rPr lang="en-IN" dirty="0" smtClean="0"/>
              <a:t>R2 Score :0.95</a:t>
            </a:r>
          </a:p>
          <a:p>
            <a:r>
              <a:rPr lang="en-IN" dirty="0" smtClean="0">
                <a:latin typeface="Times New Roman" pitchFamily="18" charset="0"/>
                <a:cs typeface="Times New Roman" pitchFamily="18" charset="0"/>
              </a:rPr>
              <a:t>The above graph is giving prediction error for </a:t>
            </a:r>
            <a:r>
              <a:rPr lang="en-IN" dirty="0" smtClean="0">
                <a:latin typeface="Times New Roman" panose="02020603050405020304" pitchFamily="18" charset="0"/>
                <a:ea typeface="Calibri" panose="020F0502020204030204" pitchFamily="34" charset="0"/>
                <a:cs typeface="Times New Roman" panose="02020603050405020304" pitchFamily="18" charset="0"/>
              </a:rPr>
              <a:t>XGBOOST Regressor </a:t>
            </a:r>
            <a:r>
              <a:rPr lang="en-IN" dirty="0" smtClean="0">
                <a:latin typeface="Times New Roman" pitchFamily="18" charset="0"/>
                <a:cs typeface="Times New Roman" pitchFamily="18" charset="0"/>
              </a:rPr>
              <a:t>on training dataset.  The identity line is much closer to best fit line and R2 score is0.95, RMS Error is </a:t>
            </a:r>
            <a:r>
              <a:rPr lang="en-IN" dirty="0" smtClean="0"/>
              <a:t>1558.94</a:t>
            </a:r>
            <a:r>
              <a:rPr lang="en-IN" dirty="0" smtClean="0">
                <a:latin typeface="Times New Roman" pitchFamily="18" charset="0"/>
                <a:cs typeface="Times New Roman" pitchFamily="18" charset="0"/>
              </a:rPr>
              <a:t>. All these parameters makes this model  good .</a:t>
            </a:r>
          </a:p>
        </p:txBody>
      </p:sp>
    </p:spTree>
    <p:extLst>
      <p:ext uri="{BB962C8B-B14F-4D97-AF65-F5344CB8AC3E}">
        <p14:creationId xmlns:p14="http://schemas.microsoft.com/office/powerpoint/2010/main" xmlns="" val="2047579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33EDE5-4A15-4B61-8CA2-5202C3D9D68E}"/>
              </a:ext>
            </a:extLst>
          </p:cNvPr>
          <p:cNvSpPr>
            <a:spLocks noGrp="1"/>
          </p:cNvSpPr>
          <p:nvPr>
            <p:ph type="title"/>
          </p:nvPr>
        </p:nvSpPr>
        <p:spPr>
          <a:xfrm>
            <a:off x="2592925" y="1"/>
            <a:ext cx="8911687" cy="548639"/>
          </a:xfrm>
        </p:spPr>
        <p:txBody>
          <a:bodyPr>
            <a:normAutofit/>
          </a:bodyPr>
          <a:lstStyle/>
          <a:p>
            <a:pPr algn="ctr"/>
            <a:r>
              <a:rPr lang="en-IN" sz="2800" b="1" dirty="0" err="1" smtClean="0">
                <a:effectLst/>
                <a:latin typeface="Times New Roman" panose="02020603050405020304" pitchFamily="18" charset="0"/>
                <a:ea typeface="Calibri" panose="020F0502020204030204" pitchFamily="34" charset="0"/>
                <a:cs typeface="Times New Roman" panose="02020603050405020304" pitchFamily="18" charset="0"/>
              </a:rPr>
              <a:t>KNeighbors</a:t>
            </a:r>
            <a:r>
              <a:rPr lang="en-IN" sz="28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Regressor</a:t>
            </a:r>
            <a:endParaRPr lang="en-IN" sz="2800" dirty="0"/>
          </a:p>
        </p:txBody>
      </p:sp>
      <p:pic>
        <p:nvPicPr>
          <p:cNvPr id="7" name="Picture 6">
            <a:extLst>
              <a:ext uri="{FF2B5EF4-FFF2-40B4-BE49-F238E27FC236}">
                <a16:creationId xmlns:a16="http://schemas.microsoft.com/office/drawing/2014/main" xmlns="" id="{FC948C1C-1982-419A-BB32-48D3F1C00C8B}"/>
              </a:ext>
            </a:extLst>
          </p:cNvPr>
          <p:cNvPicPr/>
          <p:nvPr/>
        </p:nvPicPr>
        <p:blipFill>
          <a:blip r:embed="rId2"/>
          <a:stretch>
            <a:fillRect/>
          </a:stretch>
        </p:blipFill>
        <p:spPr>
          <a:xfrm>
            <a:off x="4140927" y="567052"/>
            <a:ext cx="5451564" cy="38481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1018903" y="4586964"/>
            <a:ext cx="10672354" cy="2031325"/>
          </a:xfrm>
          <a:prstGeom prst="rect">
            <a:avLst/>
          </a:prstGeom>
        </p:spPr>
        <p:txBody>
          <a:bodyPr wrap="square">
            <a:spAutoFit/>
          </a:bodyPr>
          <a:lstStyle/>
          <a:p>
            <a:r>
              <a:rPr lang="en-IN" dirty="0" err="1" smtClean="0">
                <a:latin typeface="Times New Roman" panose="02020603050405020304" pitchFamily="18" charset="0"/>
                <a:ea typeface="Calibri" panose="020F0502020204030204" pitchFamily="34" charset="0"/>
                <a:cs typeface="Times New Roman" panose="02020603050405020304" pitchFamily="18" charset="0"/>
              </a:rPr>
              <a:t>KNeighbors</a:t>
            </a:r>
            <a:r>
              <a:rPr lang="en-IN" dirty="0" smtClean="0">
                <a:latin typeface="Times New Roman" panose="02020603050405020304" pitchFamily="18" charset="0"/>
                <a:ea typeface="Calibri" panose="020F0502020204030204" pitchFamily="34" charset="0"/>
                <a:cs typeface="Times New Roman" panose="02020603050405020304" pitchFamily="18" charset="0"/>
              </a:rPr>
              <a:t> Regressor </a:t>
            </a:r>
            <a:r>
              <a:rPr lang="en-IN" dirty="0" smtClean="0">
                <a:latin typeface="Times New Roman" pitchFamily="18" charset="0"/>
                <a:cs typeface="Times New Roman" pitchFamily="18" charset="0"/>
              </a:rPr>
              <a:t>gives following result on training dataset</a:t>
            </a:r>
          </a:p>
          <a:p>
            <a:r>
              <a:rPr lang="en-IN" dirty="0" smtClean="0"/>
              <a:t>RMSE : 1602.34</a:t>
            </a:r>
          </a:p>
          <a:p>
            <a:r>
              <a:rPr lang="en-IN" dirty="0" smtClean="0"/>
              <a:t>MAE :929.16</a:t>
            </a:r>
          </a:p>
          <a:p>
            <a:r>
              <a:rPr lang="en-IN" dirty="0" smtClean="0"/>
              <a:t>R2 Score :0.95</a:t>
            </a:r>
          </a:p>
          <a:p>
            <a:r>
              <a:rPr lang="en-IN" dirty="0" smtClean="0">
                <a:latin typeface="Times New Roman" pitchFamily="18" charset="0"/>
                <a:cs typeface="Times New Roman" pitchFamily="18" charset="0"/>
              </a:rPr>
              <a:t>The above graph is giving prediction error for </a:t>
            </a:r>
            <a:r>
              <a:rPr lang="en-IN" dirty="0" err="1" smtClean="0">
                <a:latin typeface="Times New Roman" panose="02020603050405020304" pitchFamily="18" charset="0"/>
                <a:ea typeface="Calibri" panose="020F0502020204030204" pitchFamily="34" charset="0"/>
                <a:cs typeface="Times New Roman" panose="02020603050405020304" pitchFamily="18" charset="0"/>
              </a:rPr>
              <a:t>KNeighbors</a:t>
            </a:r>
            <a:r>
              <a:rPr lang="en-IN" dirty="0" smtClean="0">
                <a:latin typeface="Times New Roman" panose="02020603050405020304" pitchFamily="18" charset="0"/>
                <a:ea typeface="Calibri" panose="020F0502020204030204" pitchFamily="34" charset="0"/>
                <a:cs typeface="Times New Roman" panose="02020603050405020304" pitchFamily="18" charset="0"/>
              </a:rPr>
              <a:t> Regressor </a:t>
            </a:r>
            <a:r>
              <a:rPr lang="en-IN" dirty="0" smtClean="0">
                <a:latin typeface="Times New Roman" pitchFamily="18" charset="0"/>
                <a:cs typeface="Times New Roman" pitchFamily="18" charset="0"/>
              </a:rPr>
              <a:t>on training dataset.  The identity line is much closer to best fit line and R2 score is0.95, RMS Error is </a:t>
            </a:r>
            <a:r>
              <a:rPr lang="en-IN" dirty="0" smtClean="0"/>
              <a:t>1602.34</a:t>
            </a:r>
            <a:r>
              <a:rPr lang="en-IN" dirty="0" smtClean="0">
                <a:latin typeface="Times New Roman" pitchFamily="18" charset="0"/>
                <a:cs typeface="Times New Roman" pitchFamily="18" charset="0"/>
              </a:rPr>
              <a:t>. All these parameters makes this model  good .</a:t>
            </a:r>
          </a:p>
        </p:txBody>
      </p:sp>
    </p:spTree>
    <p:extLst>
      <p:ext uri="{BB962C8B-B14F-4D97-AF65-F5344CB8AC3E}">
        <p14:creationId xmlns:p14="http://schemas.microsoft.com/office/powerpoint/2010/main" xmlns="" val="1104160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3C35D9A-0F7D-49DE-BF32-576B9DB50783}"/>
              </a:ext>
            </a:extLst>
          </p:cNvPr>
          <p:cNvSpPr txBox="1"/>
          <p:nvPr/>
        </p:nvSpPr>
        <p:spPr>
          <a:xfrm>
            <a:off x="2651760" y="594360"/>
            <a:ext cx="7269480" cy="800219"/>
          </a:xfrm>
          <a:prstGeom prst="rect">
            <a:avLst/>
          </a:prstGeom>
          <a:noFill/>
        </p:spPr>
        <p:txBody>
          <a:bodyPr wrap="square" rtlCol="0">
            <a:spAutoFit/>
          </a:bodyPr>
          <a:lstStyle/>
          <a:p>
            <a:pPr algn="ctr"/>
            <a:r>
              <a:rPr lang="en-US" sz="2800" b="1" dirty="0">
                <a:effectLst/>
                <a:latin typeface="Times New Roman" panose="02020603050405020304" pitchFamily="18" charset="0"/>
                <a:cs typeface="Times New Roman" panose="02020603050405020304" pitchFamily="18" charset="0"/>
              </a:rPr>
              <a:t>R2 score and RMSE of all regression model</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graphicFrame>
        <p:nvGraphicFramePr>
          <p:cNvPr id="5" name="Table 4">
            <a:extLst>
              <a:ext uri="{FF2B5EF4-FFF2-40B4-BE49-F238E27FC236}">
                <a16:creationId xmlns:a16="http://schemas.microsoft.com/office/drawing/2014/main" xmlns="" id="{BCD79447-A36E-47D5-8C75-4CD5A978DE03}"/>
              </a:ext>
            </a:extLst>
          </p:cNvPr>
          <p:cNvGraphicFramePr>
            <a:graphicFrameLocks noGrp="1"/>
          </p:cNvGraphicFramePr>
          <p:nvPr>
            <p:extLst>
              <p:ext uri="{D42A27DB-BD31-4B8C-83A1-F6EECF244321}">
                <p14:modId xmlns:p14="http://schemas.microsoft.com/office/powerpoint/2010/main" xmlns="" val="3251072593"/>
              </p:ext>
            </p:extLst>
          </p:nvPr>
        </p:nvGraphicFramePr>
        <p:xfrm>
          <a:off x="1711234" y="1185573"/>
          <a:ext cx="9601200" cy="5463420"/>
        </p:xfrm>
        <a:graphic>
          <a:graphicData uri="http://schemas.openxmlformats.org/drawingml/2006/table">
            <a:tbl>
              <a:tblPr>
                <a:tableStyleId>{5C22544A-7EE6-4342-B048-85BDC9FD1C3A}</a:tableStyleId>
              </a:tblPr>
              <a:tblGrid>
                <a:gridCol w="3881004">
                  <a:extLst>
                    <a:ext uri="{9D8B030D-6E8A-4147-A177-3AD203B41FA5}">
                      <a16:colId xmlns:a16="http://schemas.microsoft.com/office/drawing/2014/main" xmlns="" val="1183897342"/>
                    </a:ext>
                  </a:extLst>
                </a:gridCol>
                <a:gridCol w="2175856">
                  <a:extLst>
                    <a:ext uri="{9D8B030D-6E8A-4147-A177-3AD203B41FA5}">
                      <a16:colId xmlns:a16="http://schemas.microsoft.com/office/drawing/2014/main" xmlns="" val="3762535819"/>
                    </a:ext>
                  </a:extLst>
                </a:gridCol>
                <a:gridCol w="2352503">
                  <a:extLst>
                    <a:ext uri="{9D8B030D-6E8A-4147-A177-3AD203B41FA5}">
                      <a16:colId xmlns:a16="http://schemas.microsoft.com/office/drawing/2014/main" xmlns="" val="2615504339"/>
                    </a:ext>
                  </a:extLst>
                </a:gridCol>
                <a:gridCol w="1191837">
                  <a:extLst>
                    <a:ext uri="{9D8B030D-6E8A-4147-A177-3AD203B41FA5}">
                      <a16:colId xmlns:a16="http://schemas.microsoft.com/office/drawing/2014/main" xmlns="" val="3437200925"/>
                    </a:ext>
                  </a:extLst>
                </a:gridCol>
              </a:tblGrid>
              <a:tr h="832343">
                <a:tc>
                  <a:txBody>
                    <a:bodyPr/>
                    <a:lstStyle/>
                    <a:p>
                      <a:pPr algn="just">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Regression Model</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R2 </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Adjusted R2</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RMSE</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04597514"/>
                  </a:ext>
                </a:extLst>
              </a:tr>
              <a:tr h="882789">
                <a:tc>
                  <a:txBody>
                    <a:bodyPr/>
                    <a:lstStyle/>
                    <a:p>
                      <a:pPr algn="just">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Linear Regression</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0.81</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0.81</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3183.04</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36641106"/>
                  </a:ext>
                </a:extLst>
              </a:tr>
              <a:tr h="949683">
                <a:tc>
                  <a:txBody>
                    <a:bodyPr/>
                    <a:lstStyle/>
                    <a:p>
                      <a:pPr algn="just">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Decision Tree Regressor</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1.0</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0.92</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2060.03</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82319368"/>
                  </a:ext>
                </a:extLst>
              </a:tr>
              <a:tr h="966133">
                <a:tc>
                  <a:txBody>
                    <a:bodyPr/>
                    <a:lstStyle/>
                    <a:p>
                      <a:pPr algn="just">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Random Forest Regressor</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0.95</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0.99</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1480.49</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72618228"/>
                  </a:ext>
                </a:extLst>
              </a:tr>
              <a:tr h="949683">
                <a:tc>
                  <a:txBody>
                    <a:bodyPr/>
                    <a:lstStyle/>
                    <a:p>
                      <a:pPr algn="just">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XGBoost Regressor</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0.95</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0.96</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1558.94</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29350926"/>
                  </a:ext>
                </a:extLst>
              </a:tr>
              <a:tr h="882789">
                <a:tc>
                  <a:txBody>
                    <a:bodyPr/>
                    <a:lstStyle/>
                    <a:p>
                      <a:pPr algn="just">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KNeighbors Regressor</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0.95</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a:effectLst/>
                          <a:latin typeface="Times New Roman" panose="02020603050405020304" pitchFamily="18" charset="0"/>
                          <a:cs typeface="Times New Roman" panose="02020603050405020304" pitchFamily="18" charset="0"/>
                        </a:rPr>
                        <a:t>0.97</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4175760" algn="l"/>
                        </a:tabLst>
                      </a:pPr>
                      <a:r>
                        <a:rPr lang="en-US" sz="2400" b="1" dirty="0">
                          <a:effectLst/>
                          <a:latin typeface="Times New Roman" panose="02020603050405020304" pitchFamily="18" charset="0"/>
                          <a:cs typeface="Times New Roman" panose="02020603050405020304" pitchFamily="18" charset="0"/>
                        </a:rPr>
                        <a:t>1602.34</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80008064"/>
                  </a:ext>
                </a:extLst>
              </a:tr>
            </a:tbl>
          </a:graphicData>
        </a:graphic>
      </p:graphicFrame>
    </p:spTree>
    <p:extLst>
      <p:ext uri="{BB962C8B-B14F-4D97-AF65-F5344CB8AC3E}">
        <p14:creationId xmlns:p14="http://schemas.microsoft.com/office/powerpoint/2010/main" xmlns="" val="755755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E2EA9-9DC8-4C6E-A274-6AE01617E4CE}"/>
              </a:ext>
            </a:extLst>
          </p:cNvPr>
          <p:cNvSpPr>
            <a:spLocks noGrp="1"/>
          </p:cNvSpPr>
          <p:nvPr>
            <p:ph type="title"/>
          </p:nvPr>
        </p:nvSpPr>
        <p:spPr>
          <a:xfrm>
            <a:off x="2269172" y="68580"/>
            <a:ext cx="8911687" cy="656050"/>
          </a:xfrm>
        </p:spPr>
        <p:txBody>
          <a:bodyPr>
            <a:normAutofit/>
          </a:bodyPr>
          <a:lstStyle/>
          <a:p>
            <a:pPr algn="ctr"/>
            <a:r>
              <a:rPr lang="en-US" sz="2800" b="1" dirty="0">
                <a:solidFill>
                  <a:srgbClr val="000000"/>
                </a:solidFill>
                <a:effectLst/>
                <a:latin typeface="Times New Roman" panose="02020603050405020304" pitchFamily="18" charset="0"/>
                <a:ea typeface="Calibri" panose="020F0502020204030204" pitchFamily="34" charset="0"/>
              </a:rPr>
              <a:t>Model Testing: </a:t>
            </a:r>
            <a:endParaRPr lang="en-IN" sz="2800" dirty="0"/>
          </a:p>
        </p:txBody>
      </p:sp>
      <p:pic>
        <p:nvPicPr>
          <p:cNvPr id="5" name="Picture 4">
            <a:extLst>
              <a:ext uri="{FF2B5EF4-FFF2-40B4-BE49-F238E27FC236}">
                <a16:creationId xmlns:a16="http://schemas.microsoft.com/office/drawing/2014/main" xmlns="" id="{E3956618-409C-4898-9FAD-074C68DAD610}"/>
              </a:ext>
            </a:extLst>
          </p:cNvPr>
          <p:cNvPicPr/>
          <p:nvPr/>
        </p:nvPicPr>
        <p:blipFill>
          <a:blip r:embed="rId2"/>
          <a:stretch>
            <a:fillRect/>
          </a:stretch>
        </p:blipFill>
        <p:spPr>
          <a:xfrm>
            <a:off x="3474721" y="547810"/>
            <a:ext cx="5679608" cy="36192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948670" y="4345705"/>
            <a:ext cx="9547412" cy="2031325"/>
          </a:xfrm>
          <a:prstGeom prst="rect">
            <a:avLst/>
          </a:prstGeom>
          <a:noFill/>
        </p:spPr>
        <p:txBody>
          <a:bodyPr wrap="square" rtlCol="0">
            <a:spAutoFit/>
          </a:bodyPr>
          <a:lstStyle/>
          <a:p>
            <a:r>
              <a:rPr lang="en-IN" dirty="0" smtClean="0">
                <a:latin typeface="Times New Roman" pitchFamily="18" charset="0"/>
                <a:cs typeface="Times New Roman" pitchFamily="18" charset="0"/>
              </a:rPr>
              <a:t>RF model gives following result on testing dataset</a:t>
            </a:r>
          </a:p>
          <a:p>
            <a:r>
              <a:rPr lang="en-IN" dirty="0" smtClean="0">
                <a:latin typeface="Times New Roman" pitchFamily="18" charset="0"/>
                <a:cs typeface="Times New Roman" pitchFamily="18" charset="0"/>
              </a:rPr>
              <a:t>R2 score : 0.993</a:t>
            </a:r>
          </a:p>
          <a:p>
            <a:r>
              <a:rPr lang="en-IN" dirty="0" smtClean="0">
                <a:latin typeface="Times New Roman" pitchFamily="18" charset="0"/>
                <a:cs typeface="Times New Roman" pitchFamily="18" charset="0"/>
              </a:rPr>
              <a:t>RMS Error : 1545.85</a:t>
            </a:r>
          </a:p>
          <a:p>
            <a:r>
              <a:rPr lang="en-IN" dirty="0" smtClean="0">
                <a:latin typeface="Times New Roman" pitchFamily="18" charset="0"/>
                <a:cs typeface="Times New Roman" pitchFamily="18" charset="0"/>
              </a:rPr>
              <a:t>MA Error : 932.15</a:t>
            </a:r>
          </a:p>
          <a:p>
            <a:r>
              <a:rPr lang="en-IN" dirty="0" smtClean="0">
                <a:latin typeface="Times New Roman" pitchFamily="18" charset="0"/>
                <a:cs typeface="Times New Roman" pitchFamily="18" charset="0"/>
              </a:rPr>
              <a:t>The above graph is giving prediction error for Random Forest Regressor on test dataset.  The identity line is closer to best fit line and R2 score is 0.99 ,RMS Error is 1545.85. All these parameters makes our model best fit.</a:t>
            </a:r>
          </a:p>
        </p:txBody>
      </p:sp>
    </p:spTree>
    <p:extLst>
      <p:ext uri="{BB962C8B-B14F-4D97-AF65-F5344CB8AC3E}">
        <p14:creationId xmlns:p14="http://schemas.microsoft.com/office/powerpoint/2010/main" xmlns="" val="43825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BEED94-9714-4B20-B5B3-365202DE4E99}"/>
              </a:ext>
            </a:extLst>
          </p:cNvPr>
          <p:cNvSpPr>
            <a:spLocks noGrp="1"/>
          </p:cNvSpPr>
          <p:nvPr>
            <p:ph type="title"/>
          </p:nvPr>
        </p:nvSpPr>
        <p:spPr>
          <a:xfrm>
            <a:off x="2592925" y="624110"/>
            <a:ext cx="8911687" cy="595090"/>
          </a:xfrm>
        </p:spPr>
        <p:txBody>
          <a:bodyPr>
            <a:normAutofit/>
          </a:bodyPr>
          <a:lstStyle/>
          <a:p>
            <a:pPr lvl="0" algn="ctr"/>
            <a:r>
              <a:rPr lang="en-IN" sz="2800" b="1" dirty="0" smtClean="0">
                <a:latin typeface="Times New Roman" pitchFamily="18" charset="0"/>
                <a:cs typeface="Times New Roman" pitchFamily="18" charset="0"/>
              </a:rPr>
              <a:t>Prediction</a:t>
            </a:r>
            <a:endParaRPr lang="en-IN" sz="2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4A2A3C2-EEE2-48BB-BDB9-0E3DC0EE6F08}"/>
              </a:ext>
            </a:extLst>
          </p:cNvPr>
          <p:cNvSpPr>
            <a:spLocks noGrp="1"/>
          </p:cNvSpPr>
          <p:nvPr>
            <p:ph idx="1"/>
          </p:nvPr>
        </p:nvSpPr>
        <p:spPr>
          <a:xfrm>
            <a:off x="2339837" y="1947655"/>
            <a:ext cx="9145725" cy="3737865"/>
          </a:xfrm>
        </p:spPr>
        <p:txBody>
          <a:bodyPr/>
          <a:lstStyle/>
          <a:p>
            <a:pPr>
              <a:buNone/>
            </a:pPr>
            <a:r>
              <a:rPr lang="en-US" sz="2000" b="1" dirty="0" smtClean="0"/>
              <a:t>    </a:t>
            </a:r>
            <a:r>
              <a:rPr lang="en-US" sz="2000" dirty="0" smtClean="0">
                <a:latin typeface="Times New Roman" pitchFamily="18" charset="0"/>
                <a:cs typeface="Times New Roman" pitchFamily="18" charset="0"/>
              </a:rPr>
              <a:t>All </a:t>
            </a:r>
            <a:r>
              <a:rPr lang="en-US" sz="2000" dirty="0" smtClean="0">
                <a:latin typeface="Times New Roman" pitchFamily="18" charset="0"/>
                <a:cs typeface="Times New Roman" pitchFamily="18" charset="0"/>
              </a:rPr>
              <a:t>applied regression model gives R2 score and Root Mean Square Error. From that we </a:t>
            </a:r>
            <a:r>
              <a:rPr lang="en-US" sz="2000" dirty="0" smtClean="0">
                <a:latin typeface="Times New Roman" pitchFamily="18" charset="0"/>
                <a:cs typeface="Times New Roman" pitchFamily="18" charset="0"/>
              </a:rPr>
              <a:t>conclude, Random </a:t>
            </a:r>
            <a:r>
              <a:rPr lang="en-US" sz="2000" dirty="0" smtClean="0">
                <a:latin typeface="Times New Roman" pitchFamily="18" charset="0"/>
                <a:cs typeface="Times New Roman" pitchFamily="18" charset="0"/>
              </a:rPr>
              <a:t>forest regression model is best fit model because,</a:t>
            </a:r>
            <a:r>
              <a:rPr lang="en-IN" sz="2000" dirty="0" smtClean="0">
                <a:latin typeface="Times New Roman" pitchFamily="18" charset="0"/>
                <a:cs typeface="Times New Roman" pitchFamily="18" charset="0"/>
              </a:rPr>
              <a:t>The R2 score is much more </a:t>
            </a:r>
            <a:r>
              <a:rPr lang="en-IN" sz="2000" dirty="0" smtClean="0">
                <a:latin typeface="Times New Roman" pitchFamily="18" charset="0"/>
                <a:cs typeface="Times New Roman" pitchFamily="18" charset="0"/>
              </a:rPr>
              <a:t>stable i.e. </a:t>
            </a:r>
            <a:r>
              <a:rPr lang="en-US" sz="2000" dirty="0" smtClean="0">
                <a:latin typeface="Times New Roman" pitchFamily="18" charset="0"/>
                <a:cs typeface="Times New Roman" pitchFamily="18" charset="0"/>
              </a:rPr>
              <a:t>0.95</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and the RMSE is </a:t>
            </a:r>
            <a:r>
              <a:rPr lang="en-US" sz="2000" dirty="0" smtClean="0">
                <a:latin typeface="Times New Roman" pitchFamily="18" charset="0"/>
                <a:cs typeface="Times New Roman" pitchFamily="18" charset="0"/>
              </a:rPr>
              <a:t>also less i.e. 1480.49 than others.</a:t>
            </a:r>
            <a:endParaRPr lang="en-IN" sz="2000" dirty="0" smtClean="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1206599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575" y="289560"/>
            <a:ext cx="8911687" cy="609600"/>
          </a:xfrm>
        </p:spPr>
        <p:txBody>
          <a:bodyPr>
            <a:normAutofit/>
          </a:bodyPr>
          <a:lstStyle/>
          <a:p>
            <a:pPr algn="ctr"/>
            <a:r>
              <a:rPr lang="en-IN" sz="2800" b="1" dirty="0" smtClean="0">
                <a:latin typeface="Times New Roman" panose="02020603050405020304" pitchFamily="18" charset="0"/>
                <a:cs typeface="Times New Roman" panose="02020603050405020304" pitchFamily="18" charset="0"/>
              </a:rPr>
              <a:t>CONCLUSION</a:t>
            </a:r>
            <a:endParaRPr lang="en-IN" sz="2800" b="1" dirty="0"/>
          </a:p>
        </p:txBody>
      </p:sp>
      <p:sp>
        <p:nvSpPr>
          <p:cNvPr id="5" name="TextBox 4"/>
          <p:cNvSpPr txBox="1"/>
          <p:nvPr/>
        </p:nvSpPr>
        <p:spPr>
          <a:xfrm>
            <a:off x="685800" y="1131570"/>
            <a:ext cx="11506200" cy="5909310"/>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1. Linear Regression model:</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R2 score: 0.81</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RMSE:3183.04</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2.Decision Tree Regression:</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R2 score: 1</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RMSE:2060.03</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3.Random Forest Regression:</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R2 score: 0.95</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RMSE: 1480.49</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4.XGboost Regression:</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R2 score:0.95</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RMSE: 1558.94</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5.KNeighbors </a:t>
            </a:r>
            <a:r>
              <a:rPr lang="en-US" sz="2000" dirty="0" err="1" smtClean="0">
                <a:latin typeface="Times New Roman" pitchFamily="18" charset="0"/>
                <a:cs typeface="Times New Roman" pitchFamily="18" charset="0"/>
              </a:rPr>
              <a:t>Regressor</a:t>
            </a:r>
            <a:r>
              <a:rPr lang="en-US" sz="2000" dirty="0" smtClean="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R2 score:0.95</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RMSE: 1602.34</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Above result shows RMSE and R2 score of all applied regression models. From that we can see most of models giving R2 score value above 0.95,which is stable. but its RMSE value is high. Hence, we conclude that, Random Forest regression is best fit to our dataset.</a:t>
            </a:r>
            <a:endParaRPr lang="en-IN" sz="2000"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2800" b="1" dirty="0" smtClean="0">
                <a:latin typeface="Times New Roman" pitchFamily="18" charset="0"/>
                <a:cs typeface="Times New Roman" pitchFamily="18" charset="0"/>
              </a:rPr>
              <a:t>Future Scope</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a:buNone/>
            </a:pPr>
            <a:r>
              <a:rPr lang="en-US" b="1" dirty="0" smtClean="0"/>
              <a:t> </a:t>
            </a:r>
            <a:endParaRPr lang="en-IN" dirty="0" smtClean="0"/>
          </a:p>
          <a:p>
            <a:pPr lvl="0"/>
            <a:r>
              <a:rPr lang="en-US" sz="2000" dirty="0" smtClean="0">
                <a:latin typeface="Times New Roman" pitchFamily="18" charset="0"/>
                <a:cs typeface="Times New Roman" pitchFamily="18" charset="0"/>
              </a:rPr>
              <a:t>For this project we used historical data. In future we can use this model on real time dataset to predict Medicare spends.</a:t>
            </a:r>
            <a:endParaRPr lang="en-IN"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Data set have no restrictions because new data gets added yearly into it. </a:t>
            </a:r>
            <a:endParaRPr lang="en-IN"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In some countries Medicare Insurance is compulsory.</a:t>
            </a:r>
            <a:endParaRPr lang="en-IN"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This model helps the people to plan their financial investments better way. Because it predicts appropriate cost of Medicare spend.</a:t>
            </a:r>
            <a:endParaRPr lang="en-IN" sz="2000" dirty="0" smtClean="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B22121-D00F-4B01-B8F9-E03294A54B00}"/>
              </a:ext>
            </a:extLst>
          </p:cNvPr>
          <p:cNvSpPr>
            <a:spLocks noGrp="1"/>
          </p:cNvSpPr>
          <p:nvPr>
            <p:ph type="title"/>
          </p:nvPr>
        </p:nvSpPr>
        <p:spPr>
          <a:xfrm>
            <a:off x="2462653" y="107275"/>
            <a:ext cx="8911687" cy="608342"/>
          </a:xfrm>
        </p:spPr>
        <p:txBody>
          <a:bodyPr>
            <a:normAutofit fontScale="90000"/>
          </a:bodyPr>
          <a:lstStyle/>
          <a:p>
            <a:pPr algn="ctr"/>
            <a:r>
              <a:rPr lang="en-IN" sz="3100" b="1" dirty="0">
                <a:effectLst/>
                <a:latin typeface="Times New Roman" panose="02020603050405020304" pitchFamily="18" charset="0"/>
                <a:ea typeface="Calibri" panose="020F0502020204030204" pitchFamily="34" charset="0"/>
                <a:cs typeface="Times New Roman" panose="02020603050405020304" pitchFamily="18" charset="0"/>
              </a:rPr>
              <a:t>References </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3C00134D-E72D-4443-86C9-1B92FE705165}"/>
              </a:ext>
            </a:extLst>
          </p:cNvPr>
          <p:cNvSpPr>
            <a:spLocks noGrp="1"/>
          </p:cNvSpPr>
          <p:nvPr>
            <p:ph idx="1"/>
          </p:nvPr>
        </p:nvSpPr>
        <p:spPr>
          <a:xfrm>
            <a:off x="1683026" y="715617"/>
            <a:ext cx="10230678" cy="5897218"/>
          </a:xfrm>
        </p:spPr>
        <p:txBody>
          <a:bodyPr>
            <a:noAutofit/>
          </a:bodyPr>
          <a:lstStyle/>
          <a:p>
            <a:pPr lvl="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1.  Linear regression model for predicting medical expenses based on insurance data, December 2019, [DOI: 10.13140/RG.2.2.32478.38722].</a:t>
            </a:r>
          </a:p>
          <a:p>
            <a:pPr lvl="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2. Regression Analysis of Health Insurance Cost Affecting Factors, 2013 International Conference on Advances in Social Science, Humanities, and Management (ASSHM 2013) </a:t>
            </a:r>
          </a:p>
          <a:p>
            <a:pPr lvl="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3.  The research of regression model in machine learning field, MATEC Web of Conferences 176, 01033 (2018) </a:t>
            </a:r>
            <a:r>
              <a:rPr lang="en-IN" u="none" strike="noStrike"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https://doi.org/10.1051/matecconf/201817601033</a:t>
            </a:r>
            <a:r>
              <a:rPr lang="en-IN" dirty="0">
                <a:effectLst/>
                <a:latin typeface="Times New Roman" panose="02020603050405020304" pitchFamily="18" charset="0"/>
                <a:ea typeface="Calibri" panose="020F0502020204030204" pitchFamily="34" charset="0"/>
                <a:cs typeface="Times New Roman" panose="02020603050405020304" pitchFamily="18" charset="0"/>
              </a:rPr>
              <a:t>  IFID 2018  </a:t>
            </a:r>
          </a:p>
          <a:p>
            <a:pPr lvl="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Health Management based on History of Personalized Physiological Data using Linear Regression Analysis, 2018, GLOBAL MEDICAL ENGINEERING PHYSICS EXCHANGES/PAN AMERICAN HEALTH CARE EXCHANGES (GMEPE / PAHCE)</a:t>
            </a:r>
          </a:p>
          <a:p>
            <a:pPr lvl="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Improving Healthcare Services of Community Clinics using Machine Learning Techniques, 2018 2nd Int. Conf. on Innovations in Science, Engineering and Technology (ICISET) 27-28 October 2018, Chittagong, Bangladesh</a:t>
            </a:r>
          </a:p>
          <a:p>
            <a:pPr>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27409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1F0D2C8-2FFE-483C-85BA-88F592DA8C31}"/>
              </a:ext>
            </a:extLst>
          </p:cNvPr>
          <p:cNvSpPr/>
          <p:nvPr/>
        </p:nvSpPr>
        <p:spPr>
          <a:xfrm>
            <a:off x="3710609" y="2967335"/>
            <a:ext cx="4590450" cy="923330"/>
          </a:xfrm>
          <a:prstGeom prst="rect">
            <a:avLst/>
          </a:prstGeom>
          <a:noFill/>
        </p:spPr>
        <p:txBody>
          <a:bodyPr wrap="square" lIns="91440" tIns="45720" rIns="91440" bIns="45720">
            <a:spAutoFit/>
          </a:bodyPr>
          <a:lstStyle/>
          <a:p>
            <a:pPr algn="ctr"/>
            <a:r>
              <a:rPr lang="en-IN" sz="5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a:t>
            </a:r>
            <a:r>
              <a:rPr lang="en-I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IN" sz="5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YOU</a:t>
            </a:r>
            <a:endParaRPr lang="en-I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1932434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681B3-C85A-41E9-8A52-86C51228645D}"/>
              </a:ext>
            </a:extLst>
          </p:cNvPr>
          <p:cNvSpPr>
            <a:spLocks noGrp="1"/>
          </p:cNvSpPr>
          <p:nvPr>
            <p:ph type="title"/>
          </p:nvPr>
        </p:nvSpPr>
        <p:spPr>
          <a:xfrm>
            <a:off x="2447151" y="0"/>
            <a:ext cx="8911687" cy="516835"/>
          </a:xfrm>
        </p:spPr>
        <p:txBody>
          <a:bodyPr>
            <a:normAutofit fontScale="90000"/>
          </a:bodyPr>
          <a:lstStyle/>
          <a:p>
            <a:pPr algn="ctr"/>
            <a:r>
              <a:rPr lang="en-IN" sz="2800" b="1" dirty="0">
                <a:latin typeface="Times New Roman" panose="02020603050405020304" pitchFamily="18" charset="0"/>
                <a:cs typeface="Times New Roman" panose="02020603050405020304" pitchFamily="18" charset="0"/>
              </a:rPr>
              <a:t>About Dataset</a:t>
            </a:r>
          </a:p>
        </p:txBody>
      </p:sp>
      <p:sp>
        <p:nvSpPr>
          <p:cNvPr id="3" name="Content Placeholder 2">
            <a:extLst>
              <a:ext uri="{FF2B5EF4-FFF2-40B4-BE49-F238E27FC236}">
                <a16:creationId xmlns:a16="http://schemas.microsoft.com/office/drawing/2014/main" xmlns="" id="{243EFE8E-822C-4B5F-9BE0-E314B8E7F459}"/>
              </a:ext>
            </a:extLst>
          </p:cNvPr>
          <p:cNvSpPr>
            <a:spLocks noGrp="1"/>
          </p:cNvSpPr>
          <p:nvPr>
            <p:ph idx="1"/>
          </p:nvPr>
        </p:nvSpPr>
        <p:spPr>
          <a:xfrm>
            <a:off x="1550504" y="622853"/>
            <a:ext cx="9954108" cy="6235148"/>
          </a:xfrm>
        </p:spPr>
        <p:txBody>
          <a:bodyPr>
            <a:normAutofit fontScale="85000" lnSpcReduction="20000"/>
          </a:bodyPr>
          <a:lstStyle/>
          <a:p>
            <a:r>
              <a:rPr lang="en-IN" sz="1900"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healthcare_census.csv (163,065 rows, 19 columns)</a:t>
            </a:r>
          </a:p>
          <a:p>
            <a:pPr algn="l"/>
            <a:r>
              <a:rPr lang="en-US" sz="1900" i="0" dirty="0">
                <a:solidFill>
                  <a:schemeClr val="tx1"/>
                </a:solidFill>
                <a:effectLst/>
                <a:latin typeface="Times New Roman" panose="02020603050405020304" pitchFamily="18" charset="0"/>
                <a:cs typeface="Times New Roman" panose="02020603050405020304" pitchFamily="18" charset="0"/>
              </a:rPr>
              <a:t>DRG_Definition : The Diagnosis related groups (DRGs) are a patient classification scheme which provides a means of relating the type of patients a hospital treats (i.e., its case mix) to the costs incurred by the hospital</a:t>
            </a:r>
          </a:p>
          <a:p>
            <a:pPr algn="l"/>
            <a:r>
              <a:rPr lang="en-US" sz="1900" i="0" dirty="0">
                <a:solidFill>
                  <a:schemeClr val="tx1"/>
                </a:solidFill>
                <a:effectLst/>
                <a:latin typeface="Times New Roman" panose="02020603050405020304" pitchFamily="18" charset="0"/>
                <a:cs typeface="Times New Roman" panose="02020603050405020304" pitchFamily="18" charset="0"/>
              </a:rPr>
              <a:t>Provider_Id : Id of Medicare insurance provider</a:t>
            </a:r>
          </a:p>
          <a:p>
            <a:pPr algn="l"/>
            <a:r>
              <a:rPr lang="en-US" sz="1900" i="0" dirty="0">
                <a:solidFill>
                  <a:schemeClr val="tx1"/>
                </a:solidFill>
                <a:effectLst/>
                <a:latin typeface="Times New Roman" panose="02020603050405020304" pitchFamily="18" charset="0"/>
                <a:cs typeface="Times New Roman" panose="02020603050405020304" pitchFamily="18" charset="0"/>
              </a:rPr>
              <a:t>Provider_Name : Name of Medicare insurance provider</a:t>
            </a:r>
          </a:p>
          <a:p>
            <a:pPr algn="l"/>
            <a:r>
              <a:rPr lang="en-US" sz="1900" i="0" dirty="0">
                <a:solidFill>
                  <a:schemeClr val="tx1"/>
                </a:solidFill>
                <a:effectLst/>
                <a:latin typeface="Times New Roman" panose="02020603050405020304" pitchFamily="18" charset="0"/>
                <a:cs typeface="Times New Roman" panose="02020603050405020304" pitchFamily="18" charset="0"/>
              </a:rPr>
              <a:t>Provider_Street_Address : Address of Medicare insurance provider</a:t>
            </a:r>
          </a:p>
          <a:p>
            <a:pPr algn="l"/>
            <a:r>
              <a:rPr lang="en-US" sz="1900" i="0" dirty="0">
                <a:solidFill>
                  <a:schemeClr val="tx1"/>
                </a:solidFill>
                <a:effectLst/>
                <a:latin typeface="Times New Roman" panose="02020603050405020304" pitchFamily="18" charset="0"/>
                <a:cs typeface="Times New Roman" panose="02020603050405020304" pitchFamily="18" charset="0"/>
              </a:rPr>
              <a:t>Provider_City : City of Medicare insurance provider</a:t>
            </a:r>
          </a:p>
          <a:p>
            <a:pPr algn="l"/>
            <a:r>
              <a:rPr lang="en-US" sz="1900" i="0" dirty="0">
                <a:solidFill>
                  <a:schemeClr val="tx1"/>
                </a:solidFill>
                <a:effectLst/>
                <a:latin typeface="Times New Roman" panose="02020603050405020304" pitchFamily="18" charset="0"/>
                <a:cs typeface="Times New Roman" panose="02020603050405020304" pitchFamily="18" charset="0"/>
              </a:rPr>
              <a:t>Provider_State : State of Medicare insurance provider</a:t>
            </a:r>
          </a:p>
          <a:p>
            <a:pPr algn="l"/>
            <a:r>
              <a:rPr lang="en-US" sz="1900" i="0" dirty="0">
                <a:solidFill>
                  <a:schemeClr val="tx1"/>
                </a:solidFill>
                <a:effectLst/>
                <a:latin typeface="Times New Roman" panose="02020603050405020304" pitchFamily="18" charset="0"/>
                <a:cs typeface="Times New Roman" panose="02020603050405020304" pitchFamily="18" charset="0"/>
              </a:rPr>
              <a:t>Provider_Zip_Code : Zip code of Medicare insurance provider</a:t>
            </a:r>
          </a:p>
          <a:p>
            <a:pPr algn="l"/>
            <a:r>
              <a:rPr lang="en-US" sz="1900" i="0" dirty="0" err="1">
                <a:solidFill>
                  <a:schemeClr val="tx1"/>
                </a:solidFill>
                <a:effectLst/>
                <a:latin typeface="Times New Roman" panose="02020603050405020304" pitchFamily="18" charset="0"/>
                <a:cs typeface="Times New Roman" panose="02020603050405020304" pitchFamily="18" charset="0"/>
              </a:rPr>
              <a:t>Hospital_Referral_Region_Description</a:t>
            </a:r>
            <a:r>
              <a:rPr lang="en-US" sz="1900" i="0" dirty="0">
                <a:solidFill>
                  <a:schemeClr val="tx1"/>
                </a:solidFill>
                <a:effectLst/>
                <a:latin typeface="Times New Roman" panose="02020603050405020304" pitchFamily="18" charset="0"/>
                <a:cs typeface="Times New Roman" panose="02020603050405020304" pitchFamily="18" charset="0"/>
              </a:rPr>
              <a:t> : Hospital Referral Region Description in which Medicare facility available</a:t>
            </a:r>
          </a:p>
          <a:p>
            <a:pPr algn="l"/>
            <a:r>
              <a:rPr lang="en-US" sz="1900" i="0" dirty="0" err="1">
                <a:solidFill>
                  <a:schemeClr val="tx1"/>
                </a:solidFill>
                <a:effectLst/>
                <a:latin typeface="Times New Roman" panose="02020603050405020304" pitchFamily="18" charset="0"/>
                <a:cs typeface="Times New Roman" panose="02020603050405020304" pitchFamily="18" charset="0"/>
              </a:rPr>
              <a:t>Total_Discharges</a:t>
            </a:r>
            <a:r>
              <a:rPr lang="en-US" sz="1900" i="0" dirty="0">
                <a:solidFill>
                  <a:schemeClr val="tx1"/>
                </a:solidFill>
                <a:effectLst/>
                <a:latin typeface="Times New Roman" panose="02020603050405020304" pitchFamily="18" charset="0"/>
                <a:cs typeface="Times New Roman" panose="02020603050405020304" pitchFamily="18" charset="0"/>
              </a:rPr>
              <a:t> : Total patients discharges from hospital</a:t>
            </a:r>
          </a:p>
          <a:p>
            <a:pPr algn="l"/>
            <a:r>
              <a:rPr lang="en-US" sz="1900" i="0" dirty="0" err="1">
                <a:solidFill>
                  <a:schemeClr val="tx1"/>
                </a:solidFill>
                <a:effectLst/>
                <a:latin typeface="Times New Roman" panose="02020603050405020304" pitchFamily="18" charset="0"/>
                <a:cs typeface="Times New Roman" panose="02020603050405020304" pitchFamily="18" charset="0"/>
              </a:rPr>
              <a:t>Average_Covered_Charges</a:t>
            </a:r>
            <a:r>
              <a:rPr lang="en-US" sz="1900" i="0" dirty="0">
                <a:solidFill>
                  <a:schemeClr val="tx1"/>
                </a:solidFill>
                <a:effectLst/>
                <a:latin typeface="Times New Roman" panose="02020603050405020304" pitchFamily="18" charset="0"/>
                <a:cs typeface="Times New Roman" panose="02020603050405020304" pitchFamily="18" charset="0"/>
              </a:rPr>
              <a:t> : Average Covered Charges from patients</a:t>
            </a:r>
          </a:p>
          <a:p>
            <a:pPr algn="l"/>
            <a:r>
              <a:rPr lang="en-US" sz="1900" i="0" dirty="0">
                <a:solidFill>
                  <a:schemeClr val="tx1"/>
                </a:solidFill>
                <a:effectLst/>
                <a:latin typeface="Times New Roman" panose="02020603050405020304" pitchFamily="18" charset="0"/>
                <a:cs typeface="Times New Roman" panose="02020603050405020304" pitchFamily="18" charset="0"/>
              </a:rPr>
              <a:t>Average Total Payments : Average Total Payments</a:t>
            </a:r>
          </a:p>
          <a:p>
            <a:pPr algn="l"/>
            <a:r>
              <a:rPr lang="en-US" sz="1900" i="0" dirty="0">
                <a:solidFill>
                  <a:schemeClr val="tx1"/>
                </a:solidFill>
                <a:effectLst/>
                <a:latin typeface="Times New Roman" panose="02020603050405020304" pitchFamily="18" charset="0"/>
                <a:cs typeface="Times New Roman" panose="02020603050405020304" pitchFamily="18" charset="0"/>
              </a:rPr>
              <a:t>Average Medicare Payments : medical costs billed by health insurance.</a:t>
            </a:r>
          </a:p>
          <a:p>
            <a:pPr algn="l"/>
            <a:r>
              <a:rPr lang="en-US" sz="1900" i="0" dirty="0">
                <a:solidFill>
                  <a:schemeClr val="tx1"/>
                </a:solidFill>
                <a:effectLst/>
                <a:latin typeface="Times New Roman" panose="02020603050405020304" pitchFamily="18" charset="0"/>
                <a:cs typeface="Times New Roman" panose="02020603050405020304" pitchFamily="18" charset="0"/>
              </a:rPr>
              <a:t>State : State of Insurance Provider</a:t>
            </a:r>
          </a:p>
          <a:p>
            <a:pPr algn="l"/>
            <a:r>
              <a:rPr lang="en-US" sz="1900" i="0" dirty="0">
                <a:solidFill>
                  <a:schemeClr val="tx1"/>
                </a:solidFill>
                <a:effectLst/>
                <a:latin typeface="Times New Roman" panose="02020603050405020304" pitchFamily="18" charset="0"/>
                <a:cs typeface="Times New Roman" panose="02020603050405020304" pitchFamily="18" charset="0"/>
              </a:rPr>
              <a:t>Insured_Males_18to25 : count of insured males between age 18-25.</a:t>
            </a:r>
          </a:p>
          <a:p>
            <a:pPr algn="l"/>
            <a:r>
              <a:rPr lang="en-US" sz="1900" i="0" dirty="0">
                <a:solidFill>
                  <a:schemeClr val="tx1"/>
                </a:solidFill>
                <a:effectLst/>
                <a:latin typeface="Times New Roman" panose="02020603050405020304" pitchFamily="18" charset="0"/>
                <a:cs typeface="Times New Roman" panose="02020603050405020304" pitchFamily="18" charset="0"/>
              </a:rPr>
              <a:t>Noninsured_Males_18to25 : count of non insured males between age 18-25</a:t>
            </a:r>
          </a:p>
          <a:p>
            <a:pPr algn="l"/>
            <a:r>
              <a:rPr lang="en-US" sz="1900" i="0" dirty="0">
                <a:solidFill>
                  <a:schemeClr val="tx1"/>
                </a:solidFill>
                <a:effectLst/>
                <a:latin typeface="Times New Roman" panose="02020603050405020304" pitchFamily="18" charset="0"/>
                <a:cs typeface="Times New Roman" panose="02020603050405020304" pitchFamily="18" charset="0"/>
              </a:rPr>
              <a:t>Females_18to25_with_Insurance : count of insured females between age 18-25</a:t>
            </a:r>
          </a:p>
          <a:p>
            <a:pPr algn="l"/>
            <a:r>
              <a:rPr lang="en-US" sz="1900" i="0" dirty="0">
                <a:solidFill>
                  <a:schemeClr val="tx1"/>
                </a:solidFill>
                <a:effectLst/>
                <a:latin typeface="Times New Roman" panose="02020603050405020304" pitchFamily="18" charset="0"/>
                <a:cs typeface="Times New Roman" panose="02020603050405020304" pitchFamily="18" charset="0"/>
              </a:rPr>
              <a:t>Females_18to25_without_insurance :count of non insured females between age 18-25</a:t>
            </a:r>
          </a:p>
          <a:p>
            <a:endParaRPr lang="en-IN" dirty="0"/>
          </a:p>
        </p:txBody>
      </p:sp>
    </p:spTree>
    <p:extLst>
      <p:ext uri="{BB962C8B-B14F-4D97-AF65-F5344CB8AC3E}">
        <p14:creationId xmlns:p14="http://schemas.microsoft.com/office/powerpoint/2010/main" xmlns="" val="358924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1CA046E-19D8-4FDE-BFB3-4ECE569D7AC5}"/>
              </a:ext>
            </a:extLst>
          </p:cNvPr>
          <p:cNvSpPr>
            <a:spLocks noGrp="1"/>
          </p:cNvSpPr>
          <p:nvPr>
            <p:ph type="title"/>
          </p:nvPr>
        </p:nvSpPr>
        <p:spPr>
          <a:xfrm>
            <a:off x="4662514" y="253049"/>
            <a:ext cx="2866971" cy="833629"/>
          </a:xfrm>
        </p:spPr>
        <p:txBody>
          <a:bodyPr>
            <a:normAutofit/>
          </a:bodyPr>
          <a:lstStyle/>
          <a:p>
            <a:pPr algn="ctr"/>
            <a:r>
              <a:rPr lang="en-IN" b="1" dirty="0">
                <a:latin typeface="Times New Roman" pitchFamily="18" charset="0"/>
                <a:cs typeface="Times New Roman" pitchFamily="18" charset="0"/>
              </a:rPr>
              <a:t>Introduction</a:t>
            </a:r>
            <a:endParaRPr lang="en-IN" dirty="0"/>
          </a:p>
        </p:txBody>
      </p:sp>
      <p:sp>
        <p:nvSpPr>
          <p:cNvPr id="5" name="Content Placeholder 4">
            <a:extLst>
              <a:ext uri="{FF2B5EF4-FFF2-40B4-BE49-F238E27FC236}">
                <a16:creationId xmlns:a16="http://schemas.microsoft.com/office/drawing/2014/main" xmlns="" id="{9E75409C-36B9-41DC-87DC-6AD2CC27ED19}"/>
              </a:ext>
            </a:extLst>
          </p:cNvPr>
          <p:cNvSpPr>
            <a:spLocks noGrp="1"/>
          </p:cNvSpPr>
          <p:nvPr>
            <p:ph idx="1"/>
          </p:nvPr>
        </p:nvSpPr>
        <p:spPr>
          <a:xfrm>
            <a:off x="993914" y="1437861"/>
            <a:ext cx="10880034" cy="5420139"/>
          </a:xfrm>
        </p:spPr>
        <p:txBody>
          <a:bodyPr>
            <a:normAutofit/>
          </a:bodyPr>
          <a:lstStyle/>
          <a:p>
            <a:pPr indent="457200" algn="just">
              <a:lnSpc>
                <a:spcPct val="106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Medical expenses are one of the major recurring expenses in our life. It’s a common knowledge that one life style and various physical parameters dictates diseases or ailments one can have and these ailments dictates medical expenses.</a:t>
            </a:r>
          </a:p>
          <a:p>
            <a:pPr indent="457200" algn="just">
              <a:lnSpc>
                <a:spcPct val="106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According to our  dataset prospective payments system based </a:t>
            </a:r>
            <a:r>
              <a:rPr lang="en-IN" sz="2000" dirty="0">
                <a:latin typeface="Times New Roman" panose="02020603050405020304" pitchFamily="18" charset="0"/>
                <a:ea typeface="Calibri" panose="020F0502020204030204" pitchFamily="34" charset="0"/>
                <a:cs typeface="Times New Roman" panose="02020603050405020304" pitchFamily="18" charset="0"/>
              </a:rPr>
              <a:t>on diagnosis related groups (DRGs) by many third party payers represents an important shift in hospital payment policy</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457200" algn="just">
              <a:lnSpc>
                <a:spcPct val="106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 this study, we aim to find a correlation between average medical expenses and different factors, and compare them. </a:t>
            </a:r>
          </a:p>
          <a:p>
            <a:pPr indent="457200" algn="just">
              <a:lnSpc>
                <a:spcPct val="106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Then we use the prominent attributes as predictors to predict medical expenses</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by creating regression models and comparing them. </a:t>
            </a:r>
          </a:p>
          <a:p>
            <a:pPr indent="457200" algn="just">
              <a:lnSpc>
                <a:spcPct val="106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Regression analysis refers to the method of studying the relationship between independent variable and dependent variable. </a:t>
            </a:r>
            <a:r>
              <a:rPr lang="en-IN" sz="2000" b="1" dirty="0">
                <a:solidFill>
                  <a:srgbClr val="161B3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260678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B7F45EA-10FF-4EB6-9EE4-698E4D6C96AF}"/>
              </a:ext>
            </a:extLst>
          </p:cNvPr>
          <p:cNvSpPr>
            <a:spLocks noGrp="1"/>
          </p:cNvSpPr>
          <p:nvPr>
            <p:ph idx="1"/>
          </p:nvPr>
        </p:nvSpPr>
        <p:spPr>
          <a:xfrm>
            <a:off x="1679944" y="510363"/>
            <a:ext cx="9824668" cy="6039293"/>
          </a:xfrm>
        </p:spPr>
        <p:txBody>
          <a:bodyPr/>
          <a:lstStyle/>
          <a:p>
            <a:pPr marL="0" indent="0" algn="ctr">
              <a:lnSpc>
                <a:spcPct val="150000"/>
              </a:lnSpc>
              <a:spcAft>
                <a:spcPts val="800"/>
              </a:spcAft>
              <a:buNone/>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Aims &amp; Objectives</a:t>
            </a:r>
          </a:p>
          <a:p>
            <a:pPr marL="0" indent="0" algn="ctr">
              <a:lnSpc>
                <a:spcPct val="150000"/>
              </a:lnSpc>
              <a:spcAft>
                <a:spcPts val="800"/>
              </a:spcAft>
              <a:buNone/>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goal of this project is to use the trained models to predict Medicare charges. The training of the models will be done using a bunch of different Regressor ML models and after the training is done the Regressor ML models will be compared based on their R2 score and RMSE error and the best model will be selected which will then be used to make predictions.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03378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D036A5D-CA13-4FEA-BDD3-E9EB6B193BC1}"/>
              </a:ext>
            </a:extLst>
          </p:cNvPr>
          <p:cNvSpPr>
            <a:spLocks noGrp="1"/>
          </p:cNvSpPr>
          <p:nvPr>
            <p:ph idx="1"/>
          </p:nvPr>
        </p:nvSpPr>
        <p:spPr>
          <a:xfrm>
            <a:off x="1730677" y="0"/>
            <a:ext cx="9760872" cy="6666614"/>
          </a:xfrm>
        </p:spPr>
        <p:txBody>
          <a:bodyPr/>
          <a:lstStyle/>
          <a:p>
            <a:pPr marL="0" indent="0" algn="ctr">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Workflow of Project</a:t>
            </a:r>
          </a:p>
          <a:p>
            <a:pPr marL="0" indent="0" algn="ctr">
              <a:buNone/>
            </a:pP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26" name="Picture 2"/>
          <p:cNvPicPr>
            <a:picLocks noChangeAspect="1" noChangeArrowheads="1"/>
          </p:cNvPicPr>
          <p:nvPr/>
        </p:nvPicPr>
        <p:blipFill>
          <a:blip r:embed="rId2"/>
          <a:srcRect/>
          <a:stretch>
            <a:fillRect/>
          </a:stretch>
        </p:blipFill>
        <p:spPr bwMode="auto">
          <a:xfrm>
            <a:off x="4572000" y="474887"/>
            <a:ext cx="3929731" cy="6161044"/>
          </a:xfrm>
          <a:prstGeom prst="rect">
            <a:avLst/>
          </a:prstGeom>
          <a:noFill/>
          <a:ln w="9525">
            <a:noFill/>
            <a:miter lim="800000"/>
            <a:headEnd/>
            <a:tailEnd/>
          </a:ln>
          <a:effectLst/>
        </p:spPr>
      </p:pic>
    </p:spTree>
    <p:extLst>
      <p:ext uri="{BB962C8B-B14F-4D97-AF65-F5344CB8AC3E}">
        <p14:creationId xmlns:p14="http://schemas.microsoft.com/office/powerpoint/2010/main" xmlns="" val="3316820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6164A-2CBA-4C3B-ACAC-ADAFD75F6183}"/>
              </a:ext>
            </a:extLst>
          </p:cNvPr>
          <p:cNvSpPr>
            <a:spLocks noGrp="1"/>
          </p:cNvSpPr>
          <p:nvPr>
            <p:ph type="title"/>
          </p:nvPr>
        </p:nvSpPr>
        <p:spPr>
          <a:xfrm>
            <a:off x="3975652" y="239797"/>
            <a:ext cx="4638261" cy="502325"/>
          </a:xfrm>
        </p:spPr>
        <p:txBody>
          <a:bodyPr>
            <a:normAutofit fontScale="90000"/>
          </a:bodyPr>
          <a:lstStyle/>
          <a:p>
            <a:pPr algn="ct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Regression </a:t>
            </a:r>
            <a:r>
              <a:rPr lang="en-US" sz="3100" b="1" dirty="0">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7C36D0A1-9101-4078-9088-4870BE2E7B7C}"/>
              </a:ext>
            </a:extLst>
          </p:cNvPr>
          <p:cNvSpPr>
            <a:spLocks noGrp="1"/>
          </p:cNvSpPr>
          <p:nvPr>
            <p:ph idx="1"/>
          </p:nvPr>
        </p:nvSpPr>
        <p:spPr>
          <a:xfrm>
            <a:off x="1855305" y="993914"/>
            <a:ext cx="9588810" cy="5624289"/>
          </a:xfrm>
        </p:spPr>
        <p:txBody>
          <a:bodyPr>
            <a:normAutofit/>
          </a:bodyPr>
          <a:lstStyle/>
          <a:p>
            <a:r>
              <a:rPr lang="en-IN" sz="2000" dirty="0">
                <a:latin typeface="Times New Roman" panose="02020603050405020304" pitchFamily="18" charset="0"/>
                <a:cs typeface="Times New Roman" panose="02020603050405020304" pitchFamily="18" charset="0"/>
              </a:rPr>
              <a:t>In our project we use total 5 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egression</a:t>
            </a:r>
            <a:r>
              <a:rPr lang="en-IN" sz="2000" dirty="0">
                <a:latin typeface="Times New Roman" panose="02020603050405020304" pitchFamily="18" charset="0"/>
                <a:cs typeface="Times New Roman" panose="02020603050405020304" pitchFamily="18" charset="0"/>
              </a:rPr>
              <a:t> modelling algorithm listed as :</a:t>
            </a:r>
          </a:p>
          <a:p>
            <a:pPr marL="457200" indent="-457200">
              <a:buAutoNum type="arabicPeriod"/>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Linear Regression : </a:t>
            </a:r>
            <a:r>
              <a:rPr lang="en-IN" sz="2000" dirty="0">
                <a:solidFill>
                  <a:srgbClr val="595858"/>
                </a:solidFill>
                <a:effectLst/>
                <a:latin typeface="Times New Roman" panose="02020603050405020304" pitchFamily="18" charset="0"/>
                <a:ea typeface="Calibri" panose="020F0502020204030204" pitchFamily="34" charset="0"/>
              </a:rPr>
              <a:t>It is used to estimate real values based on continuous variable(s).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AutoNum type="arabicPeriod"/>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Decision Tree Regressor :</a:t>
            </a:r>
            <a:r>
              <a:rPr lang="en-IN" sz="20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 A decision tree falls under supervised Machine Learning Algorithms in Python and comes of use for both classification and regression- although mostly for classification. This model takes an instance, traverses the tree, and compares important features with a determined conditional statement. </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AutoNum type="arabicPeriod"/>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Random Forest Regressor : </a:t>
            </a:r>
            <a:r>
              <a:rPr lang="en-IN" sz="2000" spc="10" dirty="0">
                <a:solidFill>
                  <a:srgbClr val="40424E"/>
                </a:solidFill>
                <a:effectLst/>
                <a:latin typeface="Times New Roman" panose="02020603050405020304" pitchFamily="18" charset="0"/>
                <a:ea typeface="Calibri" panose="020F0502020204030204" pitchFamily="34" charset="0"/>
              </a:rPr>
              <a:t>A Random Forest is an ensemble technique capable of performing both regression and classification tasks with the use of multiple decision trees and a technique called Bootstrap and Aggregation, commonly known as </a:t>
            </a:r>
            <a:r>
              <a:rPr lang="en-IN" sz="2000" b="1" spc="10" dirty="0">
                <a:solidFill>
                  <a:srgbClr val="40424E"/>
                </a:solidFill>
                <a:effectLst/>
                <a:latin typeface="Times New Roman" panose="02020603050405020304" pitchFamily="18" charset="0"/>
                <a:ea typeface="Calibri" panose="020F0502020204030204" pitchFamily="34" charset="0"/>
              </a:rPr>
              <a:t>bagging</a:t>
            </a:r>
            <a:r>
              <a:rPr lang="en-IN" sz="2000" spc="10" dirty="0">
                <a:solidFill>
                  <a:srgbClr val="40424E"/>
                </a:solidFill>
                <a:effectLst/>
                <a:latin typeface="Times New Roman" panose="02020603050405020304" pitchFamily="18" charset="0"/>
                <a:ea typeface="Calibri" panose="020F0502020204030204" pitchFamily="34" charset="0"/>
              </a:rPr>
              <a:t>. </a:t>
            </a:r>
            <a:endParaRPr lang="en-IN" sz="2000" b="1" spc="10" dirty="0">
              <a:solidFill>
                <a:srgbClr val="40424E"/>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AutoNum type="arabicPeriod"/>
            </a:pP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XGBOOST Regressor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XGBoost is an optimized distributed gradient boosting library designed to be highly efficient, flexible and portable. It implements machine learning algorithms under the Gradient Boosting framework.</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AutoNum type="arabicPeriod"/>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KNeighbors Regressor : </a:t>
            </a:r>
            <a:r>
              <a:rPr lang="en-IN" sz="2000" dirty="0">
                <a:solidFill>
                  <a:srgbClr val="444444"/>
                </a:solidFill>
                <a:effectLst/>
                <a:latin typeface="Times New Roman" panose="02020603050405020304" pitchFamily="18" charset="0"/>
                <a:ea typeface="Calibri" panose="020F0502020204030204" pitchFamily="34" charset="0"/>
              </a:rPr>
              <a:t>This is a Python Machine Learning algorithms for classification and regression- mostly for classification. This is a supervised learning algorithm that considers different centroids and uses a usually Euclidean function to compare distance.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1054224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B6FF025-51CE-499F-A4EA-EAD38EFC34A7}"/>
              </a:ext>
            </a:extLst>
          </p:cNvPr>
          <p:cNvSpPr txBox="1"/>
          <p:nvPr/>
        </p:nvSpPr>
        <p:spPr>
          <a:xfrm>
            <a:off x="2067339" y="0"/>
            <a:ext cx="8481392" cy="523220"/>
          </a:xfrm>
          <a:prstGeom prst="rect">
            <a:avLst/>
          </a:prstGeom>
          <a:noFill/>
        </p:spPr>
        <p:txBody>
          <a:bodyPr wrap="square" rtlCol="0">
            <a:spAutoFit/>
          </a:bodyPr>
          <a:lstStyle/>
          <a:p>
            <a:pPr algn="ct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Linear Regression</a:t>
            </a:r>
            <a:endParaRPr lang="en-IN" sz="2800" dirty="0"/>
          </a:p>
        </p:txBody>
      </p:sp>
      <p:pic>
        <p:nvPicPr>
          <p:cNvPr id="9" name="Picture 8">
            <a:extLst>
              <a:ext uri="{FF2B5EF4-FFF2-40B4-BE49-F238E27FC236}">
                <a16:creationId xmlns:a16="http://schemas.microsoft.com/office/drawing/2014/main" xmlns="" id="{8CBEC7D4-4F32-47A6-9D25-029B560FDF7E}"/>
              </a:ext>
            </a:extLst>
          </p:cNvPr>
          <p:cNvPicPr/>
          <p:nvPr/>
        </p:nvPicPr>
        <p:blipFill>
          <a:blip r:embed="rId2"/>
          <a:stretch>
            <a:fillRect/>
          </a:stretch>
        </p:blipFill>
        <p:spPr>
          <a:xfrm>
            <a:off x="4075611" y="623316"/>
            <a:ext cx="5000919" cy="38703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856846" y="4549676"/>
            <a:ext cx="9802906" cy="1754326"/>
          </a:xfrm>
          <a:prstGeom prst="rect">
            <a:avLst/>
          </a:prstGeom>
          <a:noFill/>
        </p:spPr>
        <p:txBody>
          <a:bodyPr wrap="square" rtlCol="0">
            <a:spAutoFit/>
          </a:bodyPr>
          <a:lstStyle/>
          <a:p>
            <a:r>
              <a:rPr lang="en-IN" dirty="0" smtClean="0">
                <a:latin typeface="Times New Roman" panose="02020603050405020304" pitchFamily="18" charset="0"/>
                <a:ea typeface="Calibri" panose="020F0502020204030204" pitchFamily="34" charset="0"/>
                <a:cs typeface="Times New Roman" panose="02020603050405020304" pitchFamily="18" charset="0"/>
              </a:rPr>
              <a:t>Linear Regression</a:t>
            </a:r>
            <a:r>
              <a:rPr lang="en-IN" dirty="0" smtClean="0">
                <a:latin typeface="Times New Roman" pitchFamily="18" charset="0"/>
                <a:cs typeface="Times New Roman" pitchFamily="18" charset="0"/>
              </a:rPr>
              <a:t> model gives following result on training dataset</a:t>
            </a:r>
          </a:p>
          <a:p>
            <a:r>
              <a:rPr lang="en-IN" dirty="0" smtClean="0"/>
              <a:t>RMSE : 3183.04</a:t>
            </a:r>
          </a:p>
          <a:p>
            <a:r>
              <a:rPr lang="en-IN" dirty="0" smtClean="0"/>
              <a:t>MAE : 2121.06</a:t>
            </a:r>
          </a:p>
          <a:p>
            <a:r>
              <a:rPr lang="en-IN" dirty="0" smtClean="0"/>
              <a:t>R2 Score : 0.81</a:t>
            </a:r>
          </a:p>
          <a:p>
            <a:r>
              <a:rPr lang="en-IN" dirty="0" smtClean="0">
                <a:latin typeface="Times New Roman" pitchFamily="18" charset="0"/>
                <a:cs typeface="Times New Roman" pitchFamily="18" charset="0"/>
              </a:rPr>
              <a:t>The above graph is giving prediction error for </a:t>
            </a:r>
            <a:r>
              <a:rPr lang="en-IN" dirty="0" smtClean="0">
                <a:latin typeface="Times New Roman" panose="02020603050405020304" pitchFamily="18" charset="0"/>
                <a:ea typeface="Calibri" panose="020F0502020204030204" pitchFamily="34" charset="0"/>
                <a:cs typeface="Times New Roman" panose="02020603050405020304" pitchFamily="18" charset="0"/>
              </a:rPr>
              <a:t>Linear Regression </a:t>
            </a:r>
            <a:r>
              <a:rPr lang="en-IN" dirty="0" smtClean="0">
                <a:latin typeface="Times New Roman" pitchFamily="18" charset="0"/>
                <a:cs typeface="Times New Roman" pitchFamily="18" charset="0"/>
              </a:rPr>
              <a:t>on training dataset.  The identity line is far from best fit line and R2 score is 0.81 ,RMS Error is </a:t>
            </a:r>
            <a:r>
              <a:rPr lang="en-IN" dirty="0" smtClean="0"/>
              <a:t>3183.04</a:t>
            </a:r>
            <a:r>
              <a:rPr lang="en-IN" dirty="0" smtClean="0">
                <a:latin typeface="Times New Roman" pitchFamily="18" charset="0"/>
                <a:cs typeface="Times New Roman" pitchFamily="18" charset="0"/>
              </a:rPr>
              <a:t>. </a:t>
            </a:r>
            <a:endParaRPr lang="en-IN" dirty="0" smtClean="0"/>
          </a:p>
        </p:txBody>
      </p:sp>
    </p:spTree>
    <p:extLst>
      <p:ext uri="{BB962C8B-B14F-4D97-AF65-F5344CB8AC3E}">
        <p14:creationId xmlns:p14="http://schemas.microsoft.com/office/powerpoint/2010/main" xmlns="" val="3872839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8C8061-FAB1-4034-98F0-96BE5A98FA24}"/>
              </a:ext>
            </a:extLst>
          </p:cNvPr>
          <p:cNvSpPr>
            <a:spLocks noGrp="1"/>
          </p:cNvSpPr>
          <p:nvPr>
            <p:ph type="title"/>
          </p:nvPr>
        </p:nvSpPr>
        <p:spPr>
          <a:xfrm>
            <a:off x="2248367" y="94022"/>
            <a:ext cx="8911687" cy="462568"/>
          </a:xfrm>
        </p:spPr>
        <p:txBody>
          <a:bodyPr>
            <a:normAutofit fontScale="90000"/>
          </a:bodyPr>
          <a:lstStyle/>
          <a:p>
            <a:pPr algn="ctr"/>
            <a:r>
              <a:rPr lang="en-IN" sz="3100" b="1" dirty="0">
                <a:effectLst/>
                <a:latin typeface="Times New Roman" panose="02020603050405020304" pitchFamily="18" charset="0"/>
                <a:ea typeface="Calibri" panose="020F0502020204030204" pitchFamily="34" charset="0"/>
                <a:cs typeface="Times New Roman" panose="02020603050405020304" pitchFamily="18" charset="0"/>
              </a:rPr>
              <a:t>Decision Tree 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7" name="Picture 6">
            <a:extLst>
              <a:ext uri="{FF2B5EF4-FFF2-40B4-BE49-F238E27FC236}">
                <a16:creationId xmlns:a16="http://schemas.microsoft.com/office/drawing/2014/main" xmlns="" id="{D67DCA89-D770-4BC8-91E2-064D9319F6AD}"/>
              </a:ext>
            </a:extLst>
          </p:cNvPr>
          <p:cNvPicPr/>
          <p:nvPr/>
        </p:nvPicPr>
        <p:blipFill>
          <a:blip r:embed="rId2"/>
          <a:stretch>
            <a:fillRect/>
          </a:stretch>
        </p:blipFill>
        <p:spPr>
          <a:xfrm>
            <a:off x="4297680" y="786314"/>
            <a:ext cx="4600018" cy="3315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058092" y="4323806"/>
            <a:ext cx="10946674" cy="2308324"/>
          </a:xfrm>
          <a:prstGeom prst="rect">
            <a:avLst/>
          </a:prstGeom>
          <a:noFill/>
        </p:spPr>
        <p:txBody>
          <a:bodyPr wrap="square" rtlCol="0">
            <a:spAutoFit/>
          </a:bodyPr>
          <a:lstStyle/>
          <a:p>
            <a:r>
              <a:rPr lang="en-IN" dirty="0" smtClean="0">
                <a:latin typeface="Times New Roman" panose="02020603050405020304" pitchFamily="18" charset="0"/>
                <a:ea typeface="Calibri" panose="020F0502020204030204" pitchFamily="34" charset="0"/>
                <a:cs typeface="Times New Roman" panose="02020603050405020304" pitchFamily="18" charset="0"/>
              </a:rPr>
              <a:t>Decision Tree Regressor </a:t>
            </a:r>
            <a:r>
              <a:rPr lang="en-IN" dirty="0" smtClean="0">
                <a:latin typeface="Times New Roman" pitchFamily="18" charset="0"/>
                <a:cs typeface="Times New Roman" pitchFamily="18" charset="0"/>
              </a:rPr>
              <a:t>gives following result on training dataset</a:t>
            </a:r>
          </a:p>
          <a:p>
            <a:r>
              <a:rPr lang="en-IN" dirty="0" smtClean="0"/>
              <a:t>RMSE : 2060.03</a:t>
            </a:r>
          </a:p>
          <a:p>
            <a:r>
              <a:rPr lang="en-IN" dirty="0" smtClean="0"/>
              <a:t>MAE : 1214.26</a:t>
            </a:r>
          </a:p>
          <a:p>
            <a:r>
              <a:rPr lang="en-IN" dirty="0" smtClean="0"/>
              <a:t>R2 Score : 0.92</a:t>
            </a:r>
          </a:p>
          <a:p>
            <a:r>
              <a:rPr lang="en-IN" dirty="0" smtClean="0">
                <a:latin typeface="Times New Roman" pitchFamily="18" charset="0"/>
                <a:cs typeface="Times New Roman" pitchFamily="18" charset="0"/>
              </a:rPr>
              <a:t>The above graph is giving prediction error for </a:t>
            </a:r>
            <a:r>
              <a:rPr lang="en-IN" dirty="0" smtClean="0">
                <a:latin typeface="Times New Roman" panose="02020603050405020304" pitchFamily="18" charset="0"/>
                <a:ea typeface="Calibri" panose="020F0502020204030204" pitchFamily="34" charset="0"/>
                <a:cs typeface="Times New Roman" panose="02020603050405020304" pitchFamily="18" charset="0"/>
              </a:rPr>
              <a:t>Decision Tree Regressor </a:t>
            </a:r>
            <a:r>
              <a:rPr lang="en-IN" dirty="0" smtClean="0">
                <a:latin typeface="Times New Roman" pitchFamily="18" charset="0"/>
                <a:cs typeface="Times New Roman" pitchFamily="18" charset="0"/>
              </a:rPr>
              <a:t>on training dataset.  The identity line is much closer to best fit line and R2 score is0.92, RMS Error is </a:t>
            </a:r>
            <a:r>
              <a:rPr lang="en-IN" dirty="0" smtClean="0"/>
              <a:t>2060.03</a:t>
            </a:r>
            <a:r>
              <a:rPr lang="en-IN" dirty="0" smtClean="0">
                <a:latin typeface="Times New Roman" pitchFamily="18" charset="0"/>
                <a:cs typeface="Times New Roman" pitchFamily="18" charset="0"/>
              </a:rPr>
              <a:t>. All these parameters makes this model  good .</a:t>
            </a:r>
          </a:p>
          <a:p>
            <a:endParaRPr lang="en-IN" dirty="0" smtClean="0"/>
          </a:p>
          <a:p>
            <a:endParaRPr lang="en-IN" dirty="0"/>
          </a:p>
        </p:txBody>
      </p:sp>
    </p:spTree>
    <p:extLst>
      <p:ext uri="{BB962C8B-B14F-4D97-AF65-F5344CB8AC3E}">
        <p14:creationId xmlns:p14="http://schemas.microsoft.com/office/powerpoint/2010/main" xmlns="" val="2021752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DA1792-8C7D-404F-AAD4-33F8D9C7CBC9}"/>
              </a:ext>
            </a:extLst>
          </p:cNvPr>
          <p:cNvSpPr>
            <a:spLocks noGrp="1"/>
          </p:cNvSpPr>
          <p:nvPr>
            <p:ph type="title"/>
          </p:nvPr>
        </p:nvSpPr>
        <p:spPr>
          <a:xfrm>
            <a:off x="2602275" y="0"/>
            <a:ext cx="8911687" cy="634846"/>
          </a:xfrm>
        </p:spPr>
        <p:txBody>
          <a:bodyPr>
            <a:normAutofit/>
          </a:bodyPr>
          <a:lstStyle/>
          <a:p>
            <a:pPr algn="ct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Random Forest Regressor</a:t>
            </a:r>
            <a:endParaRPr lang="en-IN" sz="2800" dirty="0"/>
          </a:p>
        </p:txBody>
      </p:sp>
      <p:pic>
        <p:nvPicPr>
          <p:cNvPr id="8" name="Picture 7">
            <a:extLst>
              <a:ext uri="{FF2B5EF4-FFF2-40B4-BE49-F238E27FC236}">
                <a16:creationId xmlns:a16="http://schemas.microsoft.com/office/drawing/2014/main" xmlns="" id="{6DEC1B5E-F721-481E-BACB-744A43309DF6}"/>
              </a:ext>
            </a:extLst>
          </p:cNvPr>
          <p:cNvPicPr/>
          <p:nvPr/>
        </p:nvPicPr>
        <p:blipFill>
          <a:blip r:embed="rId2"/>
          <a:stretch>
            <a:fillRect/>
          </a:stretch>
        </p:blipFill>
        <p:spPr>
          <a:xfrm>
            <a:off x="4924698" y="668806"/>
            <a:ext cx="4484914" cy="37333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332413" y="4549676"/>
            <a:ext cx="10463348" cy="2308324"/>
          </a:xfrm>
          <a:prstGeom prst="rect">
            <a:avLst/>
          </a:prstGeom>
          <a:noFill/>
        </p:spPr>
        <p:txBody>
          <a:bodyPr wrap="square" rtlCol="0">
            <a:spAutoFit/>
          </a:bodyPr>
          <a:lstStyle/>
          <a:p>
            <a:r>
              <a:rPr lang="en-IN" dirty="0" smtClean="0">
                <a:latin typeface="Times New Roman" panose="02020603050405020304" pitchFamily="18" charset="0"/>
                <a:ea typeface="Calibri" panose="020F0502020204030204" pitchFamily="34" charset="0"/>
                <a:cs typeface="Times New Roman" panose="02020603050405020304" pitchFamily="18" charset="0"/>
              </a:rPr>
              <a:t>Random Forest Regressor </a:t>
            </a:r>
            <a:r>
              <a:rPr lang="en-IN" dirty="0" smtClean="0">
                <a:latin typeface="Times New Roman" pitchFamily="18" charset="0"/>
                <a:cs typeface="Times New Roman" pitchFamily="18" charset="0"/>
              </a:rPr>
              <a:t>gives following result on training dataset</a:t>
            </a:r>
          </a:p>
          <a:p>
            <a:r>
              <a:rPr lang="en-IN" dirty="0" smtClean="0"/>
              <a:t>RMSE : 1480.49</a:t>
            </a:r>
          </a:p>
          <a:p>
            <a:r>
              <a:rPr lang="en-IN" dirty="0" smtClean="0"/>
              <a:t>MAE :865.85</a:t>
            </a:r>
          </a:p>
          <a:p>
            <a:r>
              <a:rPr lang="en-IN" dirty="0" smtClean="0"/>
              <a:t>R2 Score :0.95</a:t>
            </a:r>
          </a:p>
          <a:p>
            <a:r>
              <a:rPr lang="en-IN" dirty="0" smtClean="0">
                <a:latin typeface="Times New Roman" pitchFamily="18" charset="0"/>
                <a:cs typeface="Times New Roman" pitchFamily="18" charset="0"/>
              </a:rPr>
              <a:t>The above graph is giving prediction error for </a:t>
            </a:r>
            <a:r>
              <a:rPr lang="en-IN" dirty="0" smtClean="0">
                <a:latin typeface="Times New Roman" panose="02020603050405020304" pitchFamily="18" charset="0"/>
                <a:ea typeface="Calibri" panose="020F0502020204030204" pitchFamily="34" charset="0"/>
                <a:cs typeface="Times New Roman" panose="02020603050405020304" pitchFamily="18" charset="0"/>
              </a:rPr>
              <a:t>Random Forest Regressor </a:t>
            </a:r>
            <a:r>
              <a:rPr lang="en-IN" dirty="0" smtClean="0">
                <a:latin typeface="Times New Roman" pitchFamily="18" charset="0"/>
                <a:cs typeface="Times New Roman" pitchFamily="18" charset="0"/>
              </a:rPr>
              <a:t>on training dataset.  The identity line is much closer to best fit line and R2 score is0.95, RMS Error is </a:t>
            </a:r>
            <a:r>
              <a:rPr lang="en-IN" dirty="0" smtClean="0"/>
              <a:t>1480.49</a:t>
            </a:r>
            <a:r>
              <a:rPr lang="en-IN" dirty="0" smtClean="0">
                <a:latin typeface="Times New Roman" pitchFamily="18" charset="0"/>
                <a:cs typeface="Times New Roman" pitchFamily="18" charset="0"/>
              </a:rPr>
              <a:t>. All these parameters makes this model  good .</a:t>
            </a:r>
          </a:p>
          <a:p>
            <a:endParaRPr lang="en-IN" dirty="0"/>
          </a:p>
        </p:txBody>
      </p:sp>
    </p:spTree>
    <p:extLst>
      <p:ext uri="{BB962C8B-B14F-4D97-AF65-F5344CB8AC3E}">
        <p14:creationId xmlns:p14="http://schemas.microsoft.com/office/powerpoint/2010/main" xmlns="" val="2318705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TM02892315[[fn=Wisp]]</Template>
  <TotalTime>924</TotalTime>
  <Words>1177</Words>
  <Application>Microsoft Office PowerPoint</Application>
  <PresentationFormat>Custom</PresentationFormat>
  <Paragraphs>142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Slide 1</vt:lpstr>
      <vt:lpstr>About Dataset</vt:lpstr>
      <vt:lpstr>Introduction</vt:lpstr>
      <vt:lpstr>Slide 4</vt:lpstr>
      <vt:lpstr>Slide 5</vt:lpstr>
      <vt:lpstr>Regression Modeling </vt:lpstr>
      <vt:lpstr>Slide 7</vt:lpstr>
      <vt:lpstr>Decision Tree Regressor </vt:lpstr>
      <vt:lpstr>Random Forest Regressor</vt:lpstr>
      <vt:lpstr>XGBOOST Regressor</vt:lpstr>
      <vt:lpstr>KNeighbors Regressor</vt:lpstr>
      <vt:lpstr>Slide 12</vt:lpstr>
      <vt:lpstr>Model Testing: </vt:lpstr>
      <vt:lpstr>Prediction</vt:lpstr>
      <vt:lpstr>CONCLUSION</vt:lpstr>
      <vt:lpstr>Future Scope </vt:lpstr>
      <vt:lpstr>References  </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Minal</dc:creator>
  <cp:lastModifiedBy>Nitehawk</cp:lastModifiedBy>
  <cp:revision>52</cp:revision>
  <dcterms:created xsi:type="dcterms:W3CDTF">2021-03-27T10:58:34Z</dcterms:created>
  <dcterms:modified xsi:type="dcterms:W3CDTF">2021-03-30T17:07:18Z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