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9" r:id="rId4"/>
    <p:sldId id="262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508" autoAdjust="0"/>
    <p:restoredTop sz="94660"/>
  </p:normalViewPr>
  <p:slideViewPr>
    <p:cSldViewPr snapToGrid="0">
      <p:cViewPr varScale="1">
        <p:scale>
          <a:sx n="54" d="100"/>
          <a:sy n="54" d="100"/>
        </p:scale>
        <p:origin x="77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C331-2659-4B18-B65A-992030C7E93B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2615-1D20-436F-A2F4-F3971B2A7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1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C331-2659-4B18-B65A-992030C7E93B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2615-1D20-436F-A2F4-F3971B2A7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8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C331-2659-4B18-B65A-992030C7E93B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2615-1D20-436F-A2F4-F3971B2A7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09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C331-2659-4B18-B65A-992030C7E93B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2615-1D20-436F-A2F4-F3971B2A7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4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C331-2659-4B18-B65A-992030C7E93B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2615-1D20-436F-A2F4-F3971B2A7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33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C331-2659-4B18-B65A-992030C7E93B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2615-1D20-436F-A2F4-F3971B2A7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55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C331-2659-4B18-B65A-992030C7E93B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2615-1D20-436F-A2F4-F3971B2A7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40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C331-2659-4B18-B65A-992030C7E93B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2615-1D20-436F-A2F4-F3971B2A7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46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C331-2659-4B18-B65A-992030C7E93B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2615-1D20-436F-A2F4-F3971B2A7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88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C331-2659-4B18-B65A-992030C7E93B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2615-1D20-436F-A2F4-F3971B2A7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82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C331-2659-4B18-B65A-992030C7E93B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2615-1D20-436F-A2F4-F3971B2A7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00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8C331-2659-4B18-B65A-992030C7E93B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C2615-1D20-436F-A2F4-F3971B2A7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368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927" y="1"/>
            <a:ext cx="10965873" cy="1690688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/>
              <a:t>What is </a:t>
            </a:r>
            <a:r>
              <a:rPr lang="en-GB" sz="2800" b="1" dirty="0" err="1"/>
              <a:t>AlphaGo</a:t>
            </a:r>
            <a:r>
              <a:rPr lang="en-GB" sz="2800" b="1" dirty="0"/>
              <a:t>?</a:t>
            </a:r>
            <a:br>
              <a:rPr lang="en-GB" sz="2800" b="1" dirty="0"/>
            </a:br>
            <a:r>
              <a:rPr lang="en-GB" sz="2800" b="1" dirty="0" err="1"/>
              <a:t>AlphaGo</a:t>
            </a:r>
            <a:r>
              <a:rPr lang="en-GB" sz="2800" dirty="0"/>
              <a:t> is the first computer program to defeat a professional human Go player, the first to defeat a Go world champion, and is arguably the strongest Go player in history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701" y="1825625"/>
            <a:ext cx="8008597" cy="4351338"/>
          </a:xfrm>
        </p:spPr>
      </p:pic>
    </p:spTree>
    <p:extLst>
      <p:ext uri="{BB962C8B-B14F-4D97-AF65-F5344CB8AC3E}">
        <p14:creationId xmlns:p14="http://schemas.microsoft.com/office/powerpoint/2010/main" val="78277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4283" y="0"/>
            <a:ext cx="5464098" cy="1728439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/>
              <a:t>What is </a:t>
            </a:r>
            <a:r>
              <a:rPr lang="en-GB" sz="3600" b="1" dirty="0" smtClean="0"/>
              <a:t>Go</a:t>
            </a:r>
            <a:r>
              <a:rPr lang="en-GB" sz="3600" b="1" dirty="0"/>
              <a:t>?</a:t>
            </a:r>
            <a:br>
              <a:rPr lang="en-GB" sz="3600" b="1" dirty="0"/>
            </a:br>
            <a:endParaRPr lang="en-IN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833" y="1720512"/>
            <a:ext cx="5065167" cy="3378466"/>
          </a:xfrm>
        </p:spPr>
      </p:pic>
      <p:sp>
        <p:nvSpPr>
          <p:cNvPr id="5" name="TextBox 4"/>
          <p:cNvSpPr txBox="1"/>
          <p:nvPr/>
        </p:nvSpPr>
        <p:spPr>
          <a:xfrm>
            <a:off x="323386" y="1516919"/>
            <a:ext cx="70698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Go originated in China over 3,000 years ago. Winning this board game requires multiple layers of strategic thinking.</a:t>
            </a:r>
            <a:br>
              <a:rPr lang="en-GB" sz="2400" dirty="0"/>
            </a:b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As simple as the rules may seem, Go is profoundly complex. There are an astonishing 10 to the power of 170 possible board configurations - more than the number of atoms in the known universe. This makes the game of Go a googol times more complex than chess.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0278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639" y="1574098"/>
            <a:ext cx="5434361" cy="3058769"/>
          </a:xfrm>
        </p:spPr>
      </p:pic>
      <p:sp>
        <p:nvSpPr>
          <p:cNvPr id="5" name="TextBox 4"/>
          <p:cNvSpPr txBox="1"/>
          <p:nvPr/>
        </p:nvSpPr>
        <p:spPr>
          <a:xfrm>
            <a:off x="189572" y="1210657"/>
            <a:ext cx="65680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One </a:t>
            </a:r>
            <a:r>
              <a:rPr lang="en-GB" sz="2400" dirty="0"/>
              <a:t>neural network, the</a:t>
            </a:r>
            <a:r>
              <a:rPr lang="en-GB" sz="2400" b="1" dirty="0"/>
              <a:t> “policy network”, </a:t>
            </a:r>
            <a:r>
              <a:rPr lang="en-GB" sz="2400" dirty="0"/>
              <a:t>selects the next move to play. The other neural network, the </a:t>
            </a:r>
            <a:r>
              <a:rPr lang="en-GB" sz="2400" dirty="0" smtClean="0"/>
              <a:t>predicts </a:t>
            </a:r>
            <a:r>
              <a:rPr lang="en-GB" sz="2400" dirty="0"/>
              <a:t>the winner of the game. </a:t>
            </a:r>
            <a:r>
              <a:rPr lang="en-GB" sz="2400" b="1" dirty="0"/>
              <a:t>“value network”, </a:t>
            </a:r>
            <a:r>
              <a:rPr lang="en-GB" sz="2400" dirty="0"/>
              <a:t> and  </a:t>
            </a:r>
            <a:r>
              <a:rPr lang="en-GB" sz="2400" b="1" dirty="0"/>
              <a:t>Tree Search </a:t>
            </a:r>
            <a:r>
              <a:rPr lang="en-GB" sz="2400" dirty="0"/>
              <a:t>where is look through </a:t>
            </a:r>
            <a:r>
              <a:rPr lang="en-GB" sz="2400" dirty="0" smtClean="0"/>
              <a:t>different </a:t>
            </a:r>
            <a:r>
              <a:rPr lang="en-GB" sz="2400" dirty="0"/>
              <a:t>variation of the game and try to figure out what will happen in the future.</a:t>
            </a:r>
            <a:br>
              <a:rPr lang="en-GB" sz="2400" dirty="0"/>
            </a:b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 smtClean="0"/>
              <a:t>Over </a:t>
            </a:r>
            <a:r>
              <a:rPr lang="en-GB" sz="2400" dirty="0"/>
              <a:t>time, </a:t>
            </a:r>
            <a:r>
              <a:rPr lang="en-GB" sz="2400" dirty="0" err="1"/>
              <a:t>AlphaGo</a:t>
            </a:r>
            <a:r>
              <a:rPr lang="en-GB" sz="2400" dirty="0"/>
              <a:t> improved and became increasingly stronger and better at learning and </a:t>
            </a:r>
            <a:r>
              <a:rPr lang="en-GB" sz="2400" dirty="0" smtClean="0"/>
              <a:t>decision-making through </a:t>
            </a:r>
            <a:r>
              <a:rPr lang="en-GB" sz="2400" b="1" dirty="0"/>
              <a:t>R</a:t>
            </a:r>
            <a:r>
              <a:rPr lang="en-GB" sz="2400" b="1" dirty="0" smtClean="0"/>
              <a:t>einforcement Learning</a:t>
            </a:r>
            <a:r>
              <a:rPr lang="en-GB" sz="2400" dirty="0"/>
              <a:t>. 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159406" y="155383"/>
            <a:ext cx="3799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/>
              <a:t>How Does it work?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62463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62" y="29023"/>
            <a:ext cx="11248216" cy="6828977"/>
          </a:xfrm>
        </p:spPr>
      </p:pic>
    </p:spTree>
    <p:extLst>
      <p:ext uri="{BB962C8B-B14F-4D97-AF65-F5344CB8AC3E}">
        <p14:creationId xmlns:p14="http://schemas.microsoft.com/office/powerpoint/2010/main" val="103015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5" y="534250"/>
            <a:ext cx="11774904" cy="1802984"/>
          </a:xfrm>
        </p:spPr>
        <p:txBody>
          <a:bodyPr>
            <a:noAutofit/>
          </a:bodyPr>
          <a:lstStyle/>
          <a:p>
            <a:r>
              <a:rPr lang="en-GB" sz="3200" b="1" dirty="0" smtClean="0"/>
              <a:t/>
            </a:r>
            <a:br>
              <a:rPr lang="en-GB" sz="3200" b="1" dirty="0" smtClean="0"/>
            </a:br>
            <a:r>
              <a:rPr lang="en-GB" sz="3200" dirty="0" smtClean="0"/>
              <a:t/>
            </a:r>
            <a:br>
              <a:rPr lang="en-GB" sz="3200" dirty="0" smtClean="0"/>
            </a:b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785" y="1866005"/>
            <a:ext cx="8668146" cy="4334073"/>
          </a:xfrm>
        </p:spPr>
      </p:pic>
      <p:sp>
        <p:nvSpPr>
          <p:cNvPr id="3" name="TextBox 2"/>
          <p:cNvSpPr txBox="1"/>
          <p:nvPr/>
        </p:nvSpPr>
        <p:spPr>
          <a:xfrm>
            <a:off x="166255" y="106774"/>
            <a:ext cx="11320087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/>
              <a:t>Few Highlights of Game-</a:t>
            </a:r>
          </a:p>
          <a:p>
            <a:endParaRPr lang="en-GB" sz="3200" b="1" dirty="0"/>
          </a:p>
          <a:p>
            <a:endParaRPr lang="en-GB" sz="4000" b="1" dirty="0" smtClean="0"/>
          </a:p>
          <a:p>
            <a:r>
              <a:rPr lang="en-GB" sz="3200" b="1" dirty="0" smtClean="0"/>
              <a:t>Alpha-Go won by 4-1</a:t>
            </a:r>
          </a:p>
          <a:p>
            <a:endParaRPr lang="en-GB" sz="3200" b="1" dirty="0"/>
          </a:p>
          <a:p>
            <a:r>
              <a:rPr lang="en-GB" sz="3200" b="1" dirty="0" err="1" smtClean="0"/>
              <a:t>AlphaGo</a:t>
            </a:r>
            <a:r>
              <a:rPr lang="en-GB" sz="3200" b="1" dirty="0" smtClean="0"/>
              <a:t> Move 37 had 1 in 10000 probability</a:t>
            </a:r>
          </a:p>
          <a:p>
            <a:endParaRPr lang="en-GB" sz="3200" b="1" dirty="0"/>
          </a:p>
          <a:p>
            <a:r>
              <a:rPr lang="en-GB" sz="3200" b="1" dirty="0" smtClean="0"/>
              <a:t>Move 78 </a:t>
            </a:r>
            <a:r>
              <a:rPr lang="en-GB" sz="3200" b="1" dirty="0" smtClean="0">
                <a:solidFill>
                  <a:srgbClr val="FF0000"/>
                </a:solidFill>
              </a:rPr>
              <a:t>Played by </a:t>
            </a:r>
            <a:r>
              <a:rPr lang="en-GB" sz="3200" b="1" dirty="0" err="1" smtClean="0">
                <a:solidFill>
                  <a:srgbClr val="FF0000"/>
                </a:solidFill>
              </a:rPr>
              <a:t>LeSedol</a:t>
            </a:r>
            <a:r>
              <a:rPr lang="en-GB" sz="3200" b="1" dirty="0" smtClean="0">
                <a:solidFill>
                  <a:srgbClr val="FF0000"/>
                </a:solidFill>
              </a:rPr>
              <a:t> </a:t>
            </a:r>
            <a:r>
              <a:rPr lang="en-GB" sz="3200" b="1" dirty="0" smtClean="0"/>
              <a:t>was known as Gods Move as winning </a:t>
            </a:r>
          </a:p>
          <a:p>
            <a:r>
              <a:rPr lang="en-GB" sz="3200" b="1" dirty="0" err="1" smtClean="0"/>
              <a:t>Chnaces</a:t>
            </a:r>
            <a:r>
              <a:rPr lang="en-GB" sz="3200" b="1" dirty="0" smtClean="0"/>
              <a:t> of </a:t>
            </a:r>
            <a:r>
              <a:rPr lang="en-GB" sz="3200" b="1" dirty="0" err="1" smtClean="0"/>
              <a:t>AlphaGO</a:t>
            </a:r>
            <a:r>
              <a:rPr lang="en-GB" sz="3200" b="1" dirty="0" smtClean="0"/>
              <a:t> at that move was 0,007%.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36236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504" y="4733174"/>
            <a:ext cx="8461917" cy="1325563"/>
          </a:xfrm>
        </p:spPr>
        <p:txBody>
          <a:bodyPr>
            <a:normAutofit/>
          </a:bodyPr>
          <a:lstStyle/>
          <a:p>
            <a:r>
              <a:rPr lang="en-GB" sz="3200" dirty="0" smtClean="0"/>
              <a:t>Will you like if Machine will play opposite human ?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531" y="578878"/>
            <a:ext cx="4856640" cy="3237760"/>
          </a:xfrm>
        </p:spPr>
      </p:pic>
      <p:sp>
        <p:nvSpPr>
          <p:cNvPr id="3" name="Rectangle 2"/>
          <p:cNvSpPr/>
          <p:nvPr/>
        </p:nvSpPr>
        <p:spPr>
          <a:xfrm>
            <a:off x="176463" y="243377"/>
            <a:ext cx="6096000" cy="39087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4000" dirty="0" smtClean="0"/>
              <a:t>Conclusion</a:t>
            </a:r>
          </a:p>
          <a:p>
            <a:r>
              <a:rPr lang="en-GB" sz="4000" dirty="0" smtClean="0"/>
              <a:t> </a:t>
            </a:r>
            <a:endParaRPr lang="en-GB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has pushed human creative thinking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has opened dimensions of new creative move that were beyond human </a:t>
            </a:r>
            <a:r>
              <a:rPr lang="en-GB" sz="2400" dirty="0" smtClean="0"/>
              <a:t>mind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Good human plus machine is best combination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Responsible innovation is the key for ethical ML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3059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173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What is AlphaGo? AlphaGo is the first computer program to defeat a professional human Go player, the first to defeat a Go world champion, and is arguably the strongest Go player in history</vt:lpstr>
      <vt:lpstr>What is Go? </vt:lpstr>
      <vt:lpstr>PowerPoint Presentation</vt:lpstr>
      <vt:lpstr>PowerPoint Presentation</vt:lpstr>
      <vt:lpstr>  </vt:lpstr>
      <vt:lpstr>Will you like if Machine will play opposite human ?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12</cp:revision>
  <dcterms:created xsi:type="dcterms:W3CDTF">2021-12-09T16:44:57Z</dcterms:created>
  <dcterms:modified xsi:type="dcterms:W3CDTF">2021-12-15T08:53:09Z</dcterms:modified>
</cp:coreProperties>
</file>