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7" r:id="rId4"/>
    <p:sldId id="257" r:id="rId5"/>
    <p:sldId id="311" r:id="rId6"/>
    <p:sldId id="280" r:id="rId7"/>
    <p:sldId id="307" r:id="rId8"/>
    <p:sldId id="281" r:id="rId9"/>
    <p:sldId id="306" r:id="rId10"/>
    <p:sldId id="308" r:id="rId11"/>
    <p:sldId id="258" r:id="rId12"/>
    <p:sldId id="279" r:id="rId13"/>
    <p:sldId id="282" r:id="rId14"/>
    <p:sldId id="284" r:id="rId15"/>
    <p:sldId id="285" r:id="rId16"/>
    <p:sldId id="286" r:id="rId17"/>
    <p:sldId id="287" r:id="rId18"/>
    <p:sldId id="259" r:id="rId19"/>
    <p:sldId id="260" r:id="rId20"/>
    <p:sldId id="275" r:id="rId21"/>
    <p:sldId id="261" r:id="rId22"/>
    <p:sldId id="263" r:id="rId23"/>
    <p:sldId id="264" r:id="rId24"/>
    <p:sldId id="266" r:id="rId25"/>
    <p:sldId id="267" r:id="rId26"/>
    <p:sldId id="268" r:id="rId27"/>
    <p:sldId id="269" r:id="rId28"/>
    <p:sldId id="270" r:id="rId29"/>
    <p:sldId id="271" r:id="rId30"/>
    <p:sldId id="272" r:id="rId31"/>
    <p:sldId id="309" r:id="rId32"/>
    <p:sldId id="310" r:id="rId33"/>
    <p:sldId id="302" r:id="rId34"/>
    <p:sldId id="303" r:id="rId35"/>
    <p:sldId id="304" r:id="rId36"/>
    <p:sldId id="305" r:id="rId37"/>
    <p:sldId id="273" r:id="rId38"/>
    <p:sldId id="274"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DC9BFF-3DF3-4500-9463-4A7A820456A4}"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F8D431-F39B-48AC-99DC-8FE2311E8595}" type="slidenum">
              <a:rPr lang="en-US" smtClean="0"/>
              <a:t>‹#›</a:t>
            </a:fld>
            <a:endParaRPr lang="en-US"/>
          </a:p>
        </p:txBody>
      </p:sp>
    </p:spTree>
    <p:extLst>
      <p:ext uri="{BB962C8B-B14F-4D97-AF65-F5344CB8AC3E}">
        <p14:creationId xmlns:p14="http://schemas.microsoft.com/office/powerpoint/2010/main" val="196692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C9BFF-3DF3-4500-9463-4A7A820456A4}"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F8D431-F39B-48AC-99DC-8FE2311E8595}" type="slidenum">
              <a:rPr lang="en-US" smtClean="0"/>
              <a:t>‹#›</a:t>
            </a:fld>
            <a:endParaRPr lang="en-US"/>
          </a:p>
        </p:txBody>
      </p:sp>
    </p:spTree>
    <p:extLst>
      <p:ext uri="{BB962C8B-B14F-4D97-AF65-F5344CB8AC3E}">
        <p14:creationId xmlns:p14="http://schemas.microsoft.com/office/powerpoint/2010/main" val="45101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C9BFF-3DF3-4500-9463-4A7A820456A4}"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F8D431-F39B-48AC-99DC-8FE2311E8595}" type="slidenum">
              <a:rPr lang="en-US" smtClean="0"/>
              <a:t>‹#›</a:t>
            </a:fld>
            <a:endParaRPr lang="en-US"/>
          </a:p>
        </p:txBody>
      </p:sp>
    </p:spTree>
    <p:extLst>
      <p:ext uri="{BB962C8B-B14F-4D97-AF65-F5344CB8AC3E}">
        <p14:creationId xmlns:p14="http://schemas.microsoft.com/office/powerpoint/2010/main" val="259057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DC9BFF-3DF3-4500-9463-4A7A820456A4}"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F8D431-F39B-48AC-99DC-8FE2311E8595}" type="slidenum">
              <a:rPr lang="en-US" smtClean="0"/>
              <a:t>‹#›</a:t>
            </a:fld>
            <a:endParaRPr lang="en-US"/>
          </a:p>
        </p:txBody>
      </p:sp>
    </p:spTree>
    <p:extLst>
      <p:ext uri="{BB962C8B-B14F-4D97-AF65-F5344CB8AC3E}">
        <p14:creationId xmlns:p14="http://schemas.microsoft.com/office/powerpoint/2010/main" val="397988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DC9BFF-3DF3-4500-9463-4A7A820456A4}"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F8D431-F39B-48AC-99DC-8FE2311E8595}" type="slidenum">
              <a:rPr lang="en-US" smtClean="0"/>
              <a:t>‹#›</a:t>
            </a:fld>
            <a:endParaRPr lang="en-US"/>
          </a:p>
        </p:txBody>
      </p:sp>
    </p:spTree>
    <p:extLst>
      <p:ext uri="{BB962C8B-B14F-4D97-AF65-F5344CB8AC3E}">
        <p14:creationId xmlns:p14="http://schemas.microsoft.com/office/powerpoint/2010/main" val="2577381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DC9BFF-3DF3-4500-9463-4A7A820456A4}"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F8D431-F39B-48AC-99DC-8FE2311E8595}" type="slidenum">
              <a:rPr lang="en-US" smtClean="0"/>
              <a:t>‹#›</a:t>
            </a:fld>
            <a:endParaRPr lang="en-US"/>
          </a:p>
        </p:txBody>
      </p:sp>
    </p:spTree>
    <p:extLst>
      <p:ext uri="{BB962C8B-B14F-4D97-AF65-F5344CB8AC3E}">
        <p14:creationId xmlns:p14="http://schemas.microsoft.com/office/powerpoint/2010/main" val="3349736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DC9BFF-3DF3-4500-9463-4A7A820456A4}"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F8D431-F39B-48AC-99DC-8FE2311E8595}" type="slidenum">
              <a:rPr lang="en-US" smtClean="0"/>
              <a:t>‹#›</a:t>
            </a:fld>
            <a:endParaRPr lang="en-US"/>
          </a:p>
        </p:txBody>
      </p:sp>
    </p:spTree>
    <p:extLst>
      <p:ext uri="{BB962C8B-B14F-4D97-AF65-F5344CB8AC3E}">
        <p14:creationId xmlns:p14="http://schemas.microsoft.com/office/powerpoint/2010/main" val="146828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DC9BFF-3DF3-4500-9463-4A7A820456A4}"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F8D431-F39B-48AC-99DC-8FE2311E8595}" type="slidenum">
              <a:rPr lang="en-US" smtClean="0"/>
              <a:t>‹#›</a:t>
            </a:fld>
            <a:endParaRPr lang="en-US"/>
          </a:p>
        </p:txBody>
      </p:sp>
    </p:spTree>
    <p:extLst>
      <p:ext uri="{BB962C8B-B14F-4D97-AF65-F5344CB8AC3E}">
        <p14:creationId xmlns:p14="http://schemas.microsoft.com/office/powerpoint/2010/main" val="1008588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C9BFF-3DF3-4500-9463-4A7A820456A4}" type="datetimeFigureOut">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F8D431-F39B-48AC-99DC-8FE2311E8595}" type="slidenum">
              <a:rPr lang="en-US" smtClean="0"/>
              <a:t>‹#›</a:t>
            </a:fld>
            <a:endParaRPr lang="en-US"/>
          </a:p>
        </p:txBody>
      </p:sp>
    </p:spTree>
    <p:extLst>
      <p:ext uri="{BB962C8B-B14F-4D97-AF65-F5344CB8AC3E}">
        <p14:creationId xmlns:p14="http://schemas.microsoft.com/office/powerpoint/2010/main" val="397901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DC9BFF-3DF3-4500-9463-4A7A820456A4}"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F8D431-F39B-48AC-99DC-8FE2311E8595}" type="slidenum">
              <a:rPr lang="en-US" smtClean="0"/>
              <a:t>‹#›</a:t>
            </a:fld>
            <a:endParaRPr lang="en-US"/>
          </a:p>
        </p:txBody>
      </p:sp>
    </p:spTree>
    <p:extLst>
      <p:ext uri="{BB962C8B-B14F-4D97-AF65-F5344CB8AC3E}">
        <p14:creationId xmlns:p14="http://schemas.microsoft.com/office/powerpoint/2010/main" val="87425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DC9BFF-3DF3-4500-9463-4A7A820456A4}"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F8D431-F39B-48AC-99DC-8FE2311E8595}" type="slidenum">
              <a:rPr lang="en-US" smtClean="0"/>
              <a:t>‹#›</a:t>
            </a:fld>
            <a:endParaRPr lang="en-US"/>
          </a:p>
        </p:txBody>
      </p:sp>
    </p:spTree>
    <p:extLst>
      <p:ext uri="{BB962C8B-B14F-4D97-AF65-F5344CB8AC3E}">
        <p14:creationId xmlns:p14="http://schemas.microsoft.com/office/powerpoint/2010/main" val="131453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DC9BFF-3DF3-4500-9463-4A7A820456A4}" type="datetimeFigureOut">
              <a:rPr lang="en-US" smtClean="0"/>
              <a:t>5/26/2022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F8D431-F39B-48AC-99DC-8FE2311E8595}" type="slidenum">
              <a:rPr lang="en-US" smtClean="0"/>
              <a:t>‹#›</a:t>
            </a:fld>
            <a:endParaRPr lang="en-US"/>
          </a:p>
        </p:txBody>
      </p:sp>
    </p:spTree>
    <p:extLst>
      <p:ext uri="{BB962C8B-B14F-4D97-AF65-F5344CB8AC3E}">
        <p14:creationId xmlns:p14="http://schemas.microsoft.com/office/powerpoint/2010/main" val="2808219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archenterprisedesktop.techtarget.com/definition/client" TargetMode="External"/><Relationship Id="rId2" Type="http://schemas.openxmlformats.org/officeDocument/2006/relationships/hyperlink" Target="http://whatis.techtarget.com/definition/stub" TargetMode="External"/><Relationship Id="rId1" Type="http://schemas.openxmlformats.org/officeDocument/2006/relationships/slideLayout" Target="../slideLayouts/slideLayout2.xml"/><Relationship Id="rId4" Type="http://schemas.openxmlformats.org/officeDocument/2006/relationships/hyperlink" Target="http://searchnetworking.techtarget.com/definition/client-serv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ay2java.com/serialization/what-is-serializa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how-to-run-java-rmi-application/"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0"/>
            <a:ext cx="7696200" cy="2838450"/>
          </a:xfrm>
        </p:spPr>
        <p:txBody>
          <a:bodyPr/>
          <a:lstStyle/>
          <a:p>
            <a:r>
              <a:rPr lang="en-US" b="1" dirty="0"/>
              <a:t>Remote Method Invocation</a:t>
            </a:r>
            <a:br>
              <a:rPr lang="en-US" b="1" dirty="0"/>
            </a:br>
            <a:endParaRPr lang="en-US" dirty="0"/>
          </a:p>
        </p:txBody>
      </p:sp>
    </p:spTree>
    <p:extLst>
      <p:ext uri="{BB962C8B-B14F-4D97-AF65-F5344CB8AC3E}">
        <p14:creationId xmlns:p14="http://schemas.microsoft.com/office/powerpoint/2010/main" val="1219916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Comparison of Distributed and </a:t>
            </a:r>
            <a:r>
              <a:rPr lang="en-US" b="1" dirty="0" smtClean="0"/>
              <a:t>Non distributed </a:t>
            </a:r>
            <a:r>
              <a:rPr lang="en-US" b="1" dirty="0"/>
              <a:t>Java Programs</a:t>
            </a:r>
            <a:endParaRPr lang="en-US" dirty="0"/>
          </a:p>
        </p:txBody>
      </p:sp>
      <p:sp>
        <p:nvSpPr>
          <p:cNvPr id="5" name="Content Placeholder 4"/>
          <p:cNvSpPr>
            <a:spLocks noGrp="1"/>
          </p:cNvSpPr>
          <p:nvPr>
            <p:ph idx="1"/>
          </p:nvPr>
        </p:nvSpPr>
        <p:spPr>
          <a:xfrm>
            <a:off x="457200" y="1600200"/>
            <a:ext cx="8229600" cy="4953000"/>
          </a:xfrm>
        </p:spPr>
        <p:txBody>
          <a:bodyPr>
            <a:normAutofit/>
          </a:bodyPr>
          <a:lstStyle/>
          <a:p>
            <a:endParaRPr lang="en-US" sz="3900" dirty="0"/>
          </a:p>
        </p:txBody>
      </p:sp>
    </p:spTree>
    <p:extLst>
      <p:ext uri="{BB962C8B-B14F-4D97-AF65-F5344CB8AC3E}">
        <p14:creationId xmlns:p14="http://schemas.microsoft.com/office/powerpoint/2010/main" val="3352124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Qusay\PC\ebook\figs\FIG7-1.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603857" cy="31011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p:txBody>
          <a:bodyPr/>
          <a:lstStyle/>
          <a:p>
            <a:r>
              <a:rPr lang="en-US" dirty="0"/>
              <a:t>Local v. Remote method invocation</a:t>
            </a:r>
            <a:endParaRPr lang="en-CA" dirty="0"/>
          </a:p>
        </p:txBody>
      </p:sp>
    </p:spTree>
    <p:extLst>
      <p:ext uri="{BB962C8B-B14F-4D97-AF65-F5344CB8AC3E}">
        <p14:creationId xmlns:p14="http://schemas.microsoft.com/office/powerpoint/2010/main" val="1719457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RMI System Architecture</a:t>
            </a:r>
          </a:p>
        </p:txBody>
      </p:sp>
      <p:sp>
        <p:nvSpPr>
          <p:cNvPr id="3" name="Content Placeholder 2"/>
          <p:cNvSpPr>
            <a:spLocks noGrp="1"/>
          </p:cNvSpPr>
          <p:nvPr>
            <p:ph idx="1"/>
          </p:nvPr>
        </p:nvSpPr>
        <p:spPr>
          <a:xfrm>
            <a:off x="228600" y="838200"/>
            <a:ext cx="8458200" cy="5867400"/>
          </a:xfrm>
        </p:spPr>
        <p:txBody>
          <a:bodyPr>
            <a:normAutofit/>
          </a:bodyPr>
          <a:lstStyle/>
          <a:p>
            <a:pPr algn="just"/>
            <a:r>
              <a:rPr lang="en-US" dirty="0"/>
              <a:t>The design goal for the RMI architecture was to create a Java distributed object model that integrates naturally into the Java programming language and the local </a:t>
            </a:r>
            <a:r>
              <a:rPr lang="en-US" dirty="0" smtClean="0"/>
              <a:t>object model</a:t>
            </a:r>
            <a:r>
              <a:rPr lang="en-US" dirty="0"/>
              <a:t>. </a:t>
            </a:r>
            <a:endParaRPr lang="en-US" dirty="0" smtClean="0"/>
          </a:p>
          <a:p>
            <a:pPr algn="just"/>
            <a:r>
              <a:rPr lang="en-US" dirty="0" smtClean="0"/>
              <a:t>RMI </a:t>
            </a:r>
            <a:r>
              <a:rPr lang="en-US" dirty="0"/>
              <a:t>architects have succeeded; creating a system that extends the safety and robustness of the Java architecture to the distributed computing world</a:t>
            </a:r>
            <a:r>
              <a:rPr lang="en-US" dirty="0" smtClean="0"/>
              <a:t>.</a:t>
            </a:r>
          </a:p>
        </p:txBody>
      </p:sp>
    </p:spTree>
    <p:extLst>
      <p:ext uri="{BB962C8B-B14F-4D97-AF65-F5344CB8AC3E}">
        <p14:creationId xmlns:p14="http://schemas.microsoft.com/office/powerpoint/2010/main" val="4081914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5715000"/>
          </a:xfrm>
        </p:spPr>
        <p:txBody>
          <a:bodyPr>
            <a:normAutofit fontScale="92500" lnSpcReduction="10000"/>
          </a:bodyPr>
          <a:lstStyle/>
          <a:p>
            <a:pPr algn="just"/>
            <a:r>
              <a:rPr lang="en-US" dirty="0"/>
              <a:t>RMI is implemented as three layers:</a:t>
            </a:r>
          </a:p>
          <a:p>
            <a:pPr marL="971550" lvl="1" indent="-514350" algn="just">
              <a:buFont typeface="+mj-lt"/>
              <a:buAutoNum type="arabicPeriod"/>
            </a:pPr>
            <a:r>
              <a:rPr lang="en-US" dirty="0"/>
              <a:t>A </a:t>
            </a:r>
            <a:r>
              <a:rPr lang="en-US" dirty="0">
                <a:hlinkClick r:id="rId2"/>
              </a:rPr>
              <a:t>stub</a:t>
            </a:r>
            <a:r>
              <a:rPr lang="en-US" dirty="0"/>
              <a:t> program in the </a:t>
            </a:r>
            <a:r>
              <a:rPr lang="en-US" dirty="0">
                <a:hlinkClick r:id="rId3"/>
              </a:rPr>
              <a:t>client</a:t>
            </a:r>
            <a:r>
              <a:rPr lang="en-US" dirty="0"/>
              <a:t> side of the </a:t>
            </a:r>
            <a:r>
              <a:rPr lang="en-US" dirty="0">
                <a:hlinkClick r:id="rId4"/>
              </a:rPr>
              <a:t>client/server</a:t>
            </a:r>
            <a:r>
              <a:rPr lang="en-US" dirty="0"/>
              <a:t> relationship, and a corresponding skeleton at the server end</a:t>
            </a:r>
            <a:r>
              <a:rPr lang="en-US" dirty="0" smtClean="0"/>
              <a:t>.</a:t>
            </a:r>
          </a:p>
          <a:p>
            <a:pPr marL="971550" lvl="1" indent="-514350">
              <a:buFont typeface="+mj-lt"/>
              <a:buAutoNum type="arabicPeriod" startAt="2"/>
            </a:pPr>
            <a:r>
              <a:rPr lang="en-US" dirty="0" smtClean="0"/>
              <a:t>A </a:t>
            </a:r>
            <a:r>
              <a:rPr lang="en-US" dirty="0"/>
              <a:t>Remote Reference </a:t>
            </a:r>
            <a:r>
              <a:rPr lang="en-US" dirty="0" smtClean="0"/>
              <a:t>Layer</a:t>
            </a:r>
          </a:p>
          <a:p>
            <a:pPr marL="971550" lvl="1" indent="-514350">
              <a:buFont typeface="+mj-lt"/>
              <a:buAutoNum type="arabicPeriod" startAt="2"/>
            </a:pPr>
            <a:r>
              <a:rPr lang="en-US" dirty="0"/>
              <a:t>A Transport Connection </a:t>
            </a:r>
            <a:r>
              <a:rPr lang="en-US" dirty="0" smtClean="0"/>
              <a:t>Layer</a:t>
            </a:r>
          </a:p>
          <a:p>
            <a:r>
              <a:rPr lang="en-US" dirty="0"/>
              <a:t>The RMI architecture is based on one important principle</a:t>
            </a:r>
            <a:r>
              <a:rPr lang="en-US" dirty="0" smtClean="0"/>
              <a:t>:</a:t>
            </a:r>
          </a:p>
          <a:p>
            <a:pPr lvl="1"/>
            <a:r>
              <a:rPr lang="en-US" dirty="0" smtClean="0"/>
              <a:t> </a:t>
            </a:r>
            <a:r>
              <a:rPr lang="en-US" dirty="0"/>
              <a:t>the definition of behavior and the implementation of that behavior are separate concepts. </a:t>
            </a:r>
            <a:endParaRPr lang="en-US" dirty="0" smtClean="0"/>
          </a:p>
          <a:p>
            <a:pPr lvl="1"/>
            <a:r>
              <a:rPr lang="en-US" dirty="0" smtClean="0"/>
              <a:t>RMI </a:t>
            </a:r>
            <a:r>
              <a:rPr lang="en-US" dirty="0"/>
              <a:t>allows the </a:t>
            </a:r>
            <a:r>
              <a:rPr lang="en-US" dirty="0" smtClean="0"/>
              <a:t>code that </a:t>
            </a:r>
            <a:r>
              <a:rPr lang="en-US" dirty="0"/>
              <a:t>defines the behavior and the code that implements the behavior to remain separate and to run on separate JVMs.</a:t>
            </a:r>
          </a:p>
        </p:txBody>
      </p:sp>
      <p:sp>
        <p:nvSpPr>
          <p:cNvPr id="4" name="Title 1"/>
          <p:cNvSpPr>
            <a:spLocks noGrp="1"/>
          </p:cNvSpPr>
          <p:nvPr>
            <p:ph type="title"/>
          </p:nvPr>
        </p:nvSpPr>
        <p:spPr>
          <a:xfrm>
            <a:off x="457200" y="274638"/>
            <a:ext cx="8229600" cy="639762"/>
          </a:xfrm>
        </p:spPr>
        <p:txBody>
          <a:bodyPr>
            <a:normAutofit fontScale="90000"/>
          </a:bodyPr>
          <a:lstStyle/>
          <a:p>
            <a:r>
              <a:rPr lang="en-US" dirty="0"/>
              <a:t>RMI System Architecture</a:t>
            </a:r>
          </a:p>
        </p:txBody>
      </p:sp>
    </p:spTree>
    <p:extLst>
      <p:ext uri="{BB962C8B-B14F-4D97-AF65-F5344CB8AC3E}">
        <p14:creationId xmlns:p14="http://schemas.microsoft.com/office/powerpoint/2010/main" val="2485792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r>
              <a:rPr lang="en-US" dirty="0"/>
              <a:t>Specifically, in RMI, the definition of a remote service is coded using a Java interface. </a:t>
            </a:r>
            <a:endParaRPr lang="en-US" dirty="0" smtClean="0"/>
          </a:p>
          <a:p>
            <a:r>
              <a:rPr lang="en-US" dirty="0" smtClean="0"/>
              <a:t>The </a:t>
            </a:r>
            <a:r>
              <a:rPr lang="en-US" dirty="0"/>
              <a:t>implementation of the remote service is coded in a class. </a:t>
            </a:r>
            <a:endParaRPr lang="en-US" dirty="0" smtClean="0"/>
          </a:p>
          <a:p>
            <a:r>
              <a:rPr lang="en-US" dirty="0" smtClean="0"/>
              <a:t>Therefore</a:t>
            </a:r>
            <a:r>
              <a:rPr lang="en-US" dirty="0"/>
              <a:t>, the key </a:t>
            </a:r>
            <a:r>
              <a:rPr lang="en-US" dirty="0" smtClean="0"/>
              <a:t>to understanding </a:t>
            </a:r>
            <a:r>
              <a:rPr lang="en-US" dirty="0"/>
              <a:t>RMI is to remember that </a:t>
            </a:r>
            <a:r>
              <a:rPr lang="en-US" i="1" dirty="0"/>
              <a:t>interfaces define behavior </a:t>
            </a:r>
            <a:r>
              <a:rPr lang="en-US" dirty="0"/>
              <a:t>and </a:t>
            </a:r>
            <a:r>
              <a:rPr lang="en-US" i="1" dirty="0"/>
              <a:t>classes define implementation</a:t>
            </a:r>
            <a:r>
              <a:rPr lang="en-US" dirty="0"/>
              <a:t>.</a:t>
            </a:r>
          </a:p>
        </p:txBody>
      </p:sp>
      <p:sp>
        <p:nvSpPr>
          <p:cNvPr id="4" name="Title 1"/>
          <p:cNvSpPr>
            <a:spLocks noGrp="1"/>
          </p:cNvSpPr>
          <p:nvPr>
            <p:ph type="title"/>
          </p:nvPr>
        </p:nvSpPr>
        <p:spPr>
          <a:xfrm>
            <a:off x="457200" y="274638"/>
            <a:ext cx="8229600" cy="715962"/>
          </a:xfrm>
        </p:spPr>
        <p:txBody>
          <a:bodyPr>
            <a:normAutofit fontScale="90000"/>
          </a:bodyPr>
          <a:lstStyle/>
          <a:p>
            <a:r>
              <a:rPr lang="en-US" dirty="0"/>
              <a:t>RMI System Architecture</a:t>
            </a:r>
          </a:p>
        </p:txBody>
      </p:sp>
    </p:spTree>
    <p:extLst>
      <p:ext uri="{BB962C8B-B14F-4D97-AF65-F5344CB8AC3E}">
        <p14:creationId xmlns:p14="http://schemas.microsoft.com/office/powerpoint/2010/main" val="2440471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143000" y="1981200"/>
            <a:ext cx="2667000" cy="1828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Client Program</a:t>
            </a:r>
            <a:endParaRPr lang="en-US" dirty="0"/>
          </a:p>
        </p:txBody>
      </p:sp>
      <p:sp>
        <p:nvSpPr>
          <p:cNvPr id="5" name="Rounded Rectangle 4"/>
          <p:cNvSpPr/>
          <p:nvPr/>
        </p:nvSpPr>
        <p:spPr>
          <a:xfrm>
            <a:off x="5181600" y="1905000"/>
            <a:ext cx="2895600" cy="1905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Sever Program</a:t>
            </a:r>
            <a:endParaRPr lang="en-US" dirty="0"/>
          </a:p>
        </p:txBody>
      </p:sp>
      <p:sp>
        <p:nvSpPr>
          <p:cNvPr id="6" name="Rectangle 5"/>
          <p:cNvSpPr/>
          <p:nvPr/>
        </p:nvSpPr>
        <p:spPr>
          <a:xfrm>
            <a:off x="1447800" y="3165987"/>
            <a:ext cx="2133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Interface</a:t>
            </a:r>
            <a:endParaRPr lang="en-US" dirty="0"/>
          </a:p>
        </p:txBody>
      </p:sp>
      <p:sp>
        <p:nvSpPr>
          <p:cNvPr id="7" name="Rectangle 6"/>
          <p:cNvSpPr/>
          <p:nvPr/>
        </p:nvSpPr>
        <p:spPr>
          <a:xfrm>
            <a:off x="5562600" y="3137719"/>
            <a:ext cx="2133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Implementation</a:t>
            </a:r>
            <a:endParaRPr lang="en-US" dirty="0"/>
          </a:p>
        </p:txBody>
      </p:sp>
      <p:cxnSp>
        <p:nvCxnSpPr>
          <p:cNvPr id="16" name="Straight Arrow Connector 15"/>
          <p:cNvCxnSpPr>
            <a:stCxn id="4" idx="2"/>
          </p:cNvCxnSpPr>
          <p:nvPr/>
        </p:nvCxnSpPr>
        <p:spPr>
          <a:xfrm>
            <a:off x="2476500" y="3810000"/>
            <a:ext cx="38100" cy="10668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2514600" y="4876800"/>
            <a:ext cx="4343400"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6858000" y="3810000"/>
            <a:ext cx="0" cy="10668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1" name="Left Brace 20"/>
          <p:cNvSpPr/>
          <p:nvPr/>
        </p:nvSpPr>
        <p:spPr>
          <a:xfrm>
            <a:off x="1447800" y="4343400"/>
            <a:ext cx="381000" cy="11430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2" name="TextBox 21"/>
          <p:cNvSpPr txBox="1"/>
          <p:nvPr/>
        </p:nvSpPr>
        <p:spPr>
          <a:xfrm>
            <a:off x="381000" y="4876800"/>
            <a:ext cx="1066800" cy="646331"/>
          </a:xfrm>
          <a:prstGeom prst="rect">
            <a:avLst/>
          </a:prstGeom>
          <a:noFill/>
        </p:spPr>
        <p:txBody>
          <a:bodyPr wrap="square" rtlCol="0">
            <a:spAutoFit/>
          </a:bodyPr>
          <a:lstStyle/>
          <a:p>
            <a:r>
              <a:rPr lang="en-US" dirty="0" smtClean="0"/>
              <a:t>RMI System</a:t>
            </a:r>
            <a:endParaRPr lang="en-US" dirty="0"/>
          </a:p>
        </p:txBody>
      </p:sp>
      <p:sp>
        <p:nvSpPr>
          <p:cNvPr id="23" name="Title 1"/>
          <p:cNvSpPr>
            <a:spLocks noGrp="1"/>
          </p:cNvSpPr>
          <p:nvPr>
            <p:ph type="title"/>
          </p:nvPr>
        </p:nvSpPr>
        <p:spPr/>
        <p:txBody>
          <a:bodyPr>
            <a:normAutofit/>
          </a:bodyPr>
          <a:lstStyle/>
          <a:p>
            <a:r>
              <a:rPr lang="en-US" dirty="0"/>
              <a:t>RMI System Architecture</a:t>
            </a:r>
          </a:p>
        </p:txBody>
      </p:sp>
    </p:spTree>
    <p:extLst>
      <p:ext uri="{BB962C8B-B14F-4D97-AF65-F5344CB8AC3E}">
        <p14:creationId xmlns:p14="http://schemas.microsoft.com/office/powerpoint/2010/main" val="4066464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lgn="just"/>
            <a:r>
              <a:rPr lang="en-US" sz="2400" dirty="0" smtClean="0"/>
              <a:t>a </a:t>
            </a:r>
            <a:r>
              <a:rPr lang="en-US" sz="2400" dirty="0"/>
              <a:t>Java interface does not contain executable code. </a:t>
            </a:r>
            <a:endParaRPr lang="en-US" sz="2400" dirty="0" smtClean="0"/>
          </a:p>
          <a:p>
            <a:pPr algn="just"/>
            <a:r>
              <a:rPr lang="en-US" sz="2400" dirty="0" smtClean="0"/>
              <a:t>RMI </a:t>
            </a:r>
            <a:r>
              <a:rPr lang="en-US" sz="2400" dirty="0"/>
              <a:t>supports two classes that implement the same interface. </a:t>
            </a:r>
            <a:endParaRPr lang="en-US" sz="2400" dirty="0" smtClean="0"/>
          </a:p>
          <a:p>
            <a:pPr lvl="1" algn="just"/>
            <a:r>
              <a:rPr lang="en-US" sz="2400" dirty="0" smtClean="0"/>
              <a:t>The </a:t>
            </a:r>
            <a:r>
              <a:rPr lang="en-US" sz="2400" dirty="0"/>
              <a:t>first class is the implementation </a:t>
            </a:r>
            <a:r>
              <a:rPr lang="en-US" sz="2400" dirty="0" smtClean="0"/>
              <a:t>of the </a:t>
            </a:r>
            <a:r>
              <a:rPr lang="en-US" sz="2400" dirty="0"/>
              <a:t>behavior, and it runs on the server. </a:t>
            </a:r>
            <a:endParaRPr lang="en-US" sz="2400" dirty="0" smtClean="0"/>
          </a:p>
          <a:p>
            <a:pPr lvl="1" algn="just"/>
            <a:r>
              <a:rPr lang="en-US" sz="2400" dirty="0" smtClean="0"/>
              <a:t>The </a:t>
            </a:r>
            <a:r>
              <a:rPr lang="en-US" sz="2400" dirty="0"/>
              <a:t>second class acts as a proxy for the remote service and it runs on the client. This is shown in the following diagram.</a:t>
            </a:r>
          </a:p>
        </p:txBody>
      </p:sp>
      <p:sp>
        <p:nvSpPr>
          <p:cNvPr id="4" name="Title 1"/>
          <p:cNvSpPr>
            <a:spLocks noGrp="1"/>
          </p:cNvSpPr>
          <p:nvPr>
            <p:ph type="title"/>
          </p:nvPr>
        </p:nvSpPr>
        <p:spPr>
          <a:xfrm>
            <a:off x="457200" y="274638"/>
            <a:ext cx="8229600" cy="563562"/>
          </a:xfrm>
        </p:spPr>
        <p:txBody>
          <a:bodyPr>
            <a:normAutofit fontScale="90000"/>
          </a:bodyPr>
          <a:lstStyle/>
          <a:p>
            <a:r>
              <a:rPr lang="en-US" dirty="0"/>
              <a:t>RMI System Architecture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581400"/>
            <a:ext cx="4648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4717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5562600"/>
          </a:xfrm>
        </p:spPr>
        <p:txBody>
          <a:bodyPr/>
          <a:lstStyle/>
          <a:p>
            <a:pPr algn="just"/>
            <a:r>
              <a:rPr lang="en-US" dirty="0"/>
              <a:t>A client program makes method calls on the proxy object, RMI sends the request to the remote JVM, and forwards it to the implementation. </a:t>
            </a:r>
            <a:endParaRPr lang="en-US" dirty="0" smtClean="0"/>
          </a:p>
          <a:p>
            <a:pPr algn="just"/>
            <a:r>
              <a:rPr lang="en-US" dirty="0" smtClean="0"/>
              <a:t>Any </a:t>
            </a:r>
            <a:r>
              <a:rPr lang="en-US" dirty="0"/>
              <a:t>return values provided </a:t>
            </a:r>
            <a:r>
              <a:rPr lang="en-US" dirty="0" smtClean="0"/>
              <a:t>by the </a:t>
            </a:r>
            <a:r>
              <a:rPr lang="en-US" dirty="0"/>
              <a:t>implementation are sent back to the proxy and then to the client's program.</a:t>
            </a:r>
          </a:p>
        </p:txBody>
      </p:sp>
      <p:sp>
        <p:nvSpPr>
          <p:cNvPr id="4" name="Title 1"/>
          <p:cNvSpPr>
            <a:spLocks noGrp="1"/>
          </p:cNvSpPr>
          <p:nvPr>
            <p:ph type="title"/>
          </p:nvPr>
        </p:nvSpPr>
        <p:spPr>
          <a:xfrm>
            <a:off x="457200" y="274638"/>
            <a:ext cx="8229600" cy="715962"/>
          </a:xfrm>
        </p:spPr>
        <p:txBody>
          <a:bodyPr>
            <a:normAutofit fontScale="90000"/>
          </a:bodyPr>
          <a:lstStyle/>
          <a:p>
            <a:r>
              <a:rPr lang="en-US" dirty="0"/>
              <a:t>RMI System Architecture</a:t>
            </a:r>
          </a:p>
        </p:txBody>
      </p:sp>
    </p:spTree>
    <p:extLst>
      <p:ext uri="{BB962C8B-B14F-4D97-AF65-F5344CB8AC3E}">
        <p14:creationId xmlns:p14="http://schemas.microsoft.com/office/powerpoint/2010/main" val="3128126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RMI System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848599" cy="539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2264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257800"/>
          </a:xfrm>
        </p:spPr>
        <p:txBody>
          <a:bodyPr/>
          <a:lstStyle/>
          <a:p>
            <a:pPr algn="just"/>
            <a:r>
              <a:rPr lang="en-US" dirty="0" smtClean="0"/>
              <a:t>The stub/skeleton layer - client-side stubs (proxies) and server-side skeletons </a:t>
            </a:r>
          </a:p>
          <a:p>
            <a:pPr algn="just"/>
            <a:r>
              <a:rPr lang="en-US" dirty="0" smtClean="0"/>
              <a:t>The remote reference layer - remote reference behavior (such as invocation to a single object or to a replicated object) </a:t>
            </a:r>
          </a:p>
          <a:p>
            <a:pPr algn="just"/>
            <a:r>
              <a:rPr lang="en-US" dirty="0" smtClean="0"/>
              <a:t>The transport layer - connection set up and management and remote object tracking </a:t>
            </a:r>
          </a:p>
          <a:p>
            <a:pPr algn="just"/>
            <a:endParaRPr lang="en-US" dirty="0"/>
          </a:p>
        </p:txBody>
      </p:sp>
      <p:sp>
        <p:nvSpPr>
          <p:cNvPr id="4" name="Title 1"/>
          <p:cNvSpPr txBox="1">
            <a:spLocks/>
          </p:cNvSpPr>
          <p:nvPr/>
        </p:nvSpPr>
        <p:spPr>
          <a:xfrm>
            <a:off x="609600" y="427038"/>
            <a:ext cx="8229600" cy="571500"/>
          </a:xfrm>
          <a:prstGeom prst="rect">
            <a:avLst/>
          </a:prstGeom>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RMI System Architecture</a:t>
            </a:r>
            <a:endParaRPr lang="en-US" b="1" dirty="0"/>
          </a:p>
        </p:txBody>
      </p:sp>
    </p:spTree>
    <p:extLst>
      <p:ext uri="{BB962C8B-B14F-4D97-AF65-F5344CB8AC3E}">
        <p14:creationId xmlns:p14="http://schemas.microsoft.com/office/powerpoint/2010/main" val="3432184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Java Remote Method Invocation</a:t>
            </a:r>
            <a:endParaRPr lang="en-US" dirty="0"/>
          </a:p>
        </p:txBody>
      </p:sp>
      <p:sp>
        <p:nvSpPr>
          <p:cNvPr id="3" name="Content Placeholder 2"/>
          <p:cNvSpPr>
            <a:spLocks noGrp="1"/>
          </p:cNvSpPr>
          <p:nvPr>
            <p:ph idx="1"/>
          </p:nvPr>
        </p:nvSpPr>
        <p:spPr>
          <a:xfrm>
            <a:off x="304800" y="1143000"/>
            <a:ext cx="8382000" cy="5410200"/>
          </a:xfrm>
        </p:spPr>
        <p:txBody>
          <a:bodyPr>
            <a:normAutofit fontScale="92500" lnSpcReduction="20000"/>
          </a:bodyPr>
          <a:lstStyle/>
          <a:p>
            <a:pPr algn="just"/>
            <a:r>
              <a:rPr lang="en-US" dirty="0" smtClean="0"/>
              <a:t>The </a:t>
            </a:r>
            <a:r>
              <a:rPr lang="en-US" b="1" dirty="0"/>
              <a:t>Java Remote Method Invocation</a:t>
            </a:r>
            <a:r>
              <a:rPr lang="en-US" dirty="0"/>
              <a:t> (</a:t>
            </a:r>
            <a:r>
              <a:rPr lang="en-US" b="1" dirty="0"/>
              <a:t>Java RMI</a:t>
            </a:r>
            <a:r>
              <a:rPr lang="en-US" dirty="0"/>
              <a:t>) is a Java API that performs remote method invocation, the object-oriented equivalent of remote procedure calls (RPC), with support for direct transfer of serialized Java classes and </a:t>
            </a:r>
            <a:r>
              <a:rPr lang="en-US" dirty="0" smtClean="0"/>
              <a:t>distributed </a:t>
            </a:r>
            <a:r>
              <a:rPr lang="en-US" dirty="0"/>
              <a:t>garbage-collection</a:t>
            </a:r>
            <a:r>
              <a:rPr lang="en-US" dirty="0" smtClean="0"/>
              <a:t>.</a:t>
            </a:r>
          </a:p>
          <a:p>
            <a:pPr algn="just"/>
            <a:r>
              <a:rPr lang="en-US" dirty="0"/>
              <a:t>The original implementation depends on Java Virtual Machine (JVM) class-representation mechanisms and it thus only supports making calls from one JVM to another. </a:t>
            </a:r>
            <a:endParaRPr lang="en-US" dirty="0" smtClean="0"/>
          </a:p>
          <a:p>
            <a:pPr algn="just"/>
            <a:r>
              <a:rPr lang="en-US" dirty="0" smtClean="0"/>
              <a:t>The </a:t>
            </a:r>
            <a:r>
              <a:rPr lang="en-US" dirty="0"/>
              <a:t>protocol underlying this Java-only implementation is known as Java Remote Method Protocol (JRMP).</a:t>
            </a:r>
          </a:p>
        </p:txBody>
      </p:sp>
    </p:spTree>
    <p:extLst>
      <p:ext uri="{BB962C8B-B14F-4D97-AF65-F5344CB8AC3E}">
        <p14:creationId xmlns:p14="http://schemas.microsoft.com/office/powerpoint/2010/main" val="3609553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RMI System Architecture</a:t>
            </a:r>
            <a:br>
              <a:rPr lang="en-US" b="1" dirty="0"/>
            </a:br>
            <a:endParaRPr lang="en-US" dirty="0"/>
          </a:p>
        </p:txBody>
      </p:sp>
      <p:sp>
        <p:nvSpPr>
          <p:cNvPr id="3" name="Content Placeholder 2"/>
          <p:cNvSpPr>
            <a:spLocks noGrp="1"/>
          </p:cNvSpPr>
          <p:nvPr>
            <p:ph idx="1"/>
          </p:nvPr>
        </p:nvSpPr>
        <p:spPr>
          <a:xfrm>
            <a:off x="457200" y="914400"/>
            <a:ext cx="8305800" cy="5486400"/>
          </a:xfrm>
        </p:spPr>
        <p:txBody>
          <a:bodyPr>
            <a:normAutofit fontScale="92500" lnSpcReduction="20000"/>
          </a:bodyPr>
          <a:lstStyle/>
          <a:p>
            <a:pPr algn="just"/>
            <a:r>
              <a:rPr lang="en-US" dirty="0"/>
              <a:t>A remote method invocation from a client to a remote server object travels down through the layers of the RMI system to the client-side transport, then up through the server-side transport to the server. </a:t>
            </a:r>
          </a:p>
          <a:p>
            <a:pPr algn="just"/>
            <a:r>
              <a:rPr lang="en-US" dirty="0"/>
              <a:t>Client sends its request of method invocation (to be executed on remote server) to stub. </a:t>
            </a:r>
          </a:p>
          <a:p>
            <a:pPr algn="just"/>
            <a:r>
              <a:rPr lang="en-US" dirty="0"/>
              <a:t>Stub </a:t>
            </a:r>
            <a:r>
              <a:rPr lang="en-US" dirty="0" smtClean="0"/>
              <a:t>in turn </a:t>
            </a:r>
            <a:r>
              <a:rPr lang="en-US" dirty="0"/>
              <a:t>sends the request to skeleton. </a:t>
            </a:r>
          </a:p>
          <a:p>
            <a:pPr algn="just"/>
            <a:r>
              <a:rPr lang="en-US" dirty="0"/>
              <a:t>Skeleton passes the request to the server program.</a:t>
            </a:r>
          </a:p>
          <a:p>
            <a:pPr algn="just"/>
            <a:r>
              <a:rPr lang="en-US" dirty="0"/>
              <a:t>Server executes the method and sends the return value to the skeleton (to route to client). </a:t>
            </a:r>
          </a:p>
          <a:p>
            <a:pPr algn="just"/>
            <a:r>
              <a:rPr lang="en-US" dirty="0"/>
              <a:t>Skeleton sends to stub and stub to client program. </a:t>
            </a:r>
          </a:p>
          <a:p>
            <a:pPr algn="just"/>
            <a:endParaRPr lang="en-US" dirty="0"/>
          </a:p>
        </p:txBody>
      </p:sp>
    </p:spTree>
    <p:extLst>
      <p:ext uri="{BB962C8B-B14F-4D97-AF65-F5344CB8AC3E}">
        <p14:creationId xmlns:p14="http://schemas.microsoft.com/office/powerpoint/2010/main" val="915880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The stub/skeleton layer</a:t>
            </a:r>
            <a:endParaRPr lang="en-US" b="1" dirty="0"/>
          </a:p>
        </p:txBody>
      </p:sp>
      <p:sp>
        <p:nvSpPr>
          <p:cNvPr id="3" name="Content Placeholder 2"/>
          <p:cNvSpPr>
            <a:spLocks noGrp="1"/>
          </p:cNvSpPr>
          <p:nvPr>
            <p:ph idx="1"/>
          </p:nvPr>
        </p:nvSpPr>
        <p:spPr>
          <a:xfrm>
            <a:off x="304800" y="1143000"/>
            <a:ext cx="8382000" cy="5334000"/>
          </a:xfrm>
        </p:spPr>
        <p:txBody>
          <a:bodyPr>
            <a:normAutofit/>
          </a:bodyPr>
          <a:lstStyle/>
          <a:p>
            <a:pPr algn="just"/>
            <a:r>
              <a:rPr lang="en-US" dirty="0" smtClean="0"/>
              <a:t>The stub/skeleton layer is the interface between the application layer and the rest of the RMI system. </a:t>
            </a:r>
          </a:p>
          <a:p>
            <a:pPr algn="just"/>
            <a:r>
              <a:rPr lang="en-US" dirty="0" smtClean="0"/>
              <a:t>Stubs and skeletons are generated using the RMIC compiler</a:t>
            </a:r>
          </a:p>
          <a:p>
            <a:pPr algn="just"/>
            <a:r>
              <a:rPr lang="en-US" dirty="0" smtClean="0"/>
              <a:t>This layer does not deal with specifics of any transport.</a:t>
            </a:r>
          </a:p>
          <a:p>
            <a:pPr algn="just"/>
            <a:r>
              <a:rPr lang="en-US" dirty="0" smtClean="0"/>
              <a:t>It transmits data to the remote reference layer via the abstraction of </a:t>
            </a:r>
            <a:r>
              <a:rPr lang="en-US" i="1" dirty="0" smtClean="0"/>
              <a:t>marshal streams.</a:t>
            </a:r>
            <a:endParaRPr lang="en-US" dirty="0"/>
          </a:p>
        </p:txBody>
      </p:sp>
    </p:spTree>
    <p:extLst>
      <p:ext uri="{BB962C8B-B14F-4D97-AF65-F5344CB8AC3E}">
        <p14:creationId xmlns:p14="http://schemas.microsoft.com/office/powerpoint/2010/main" val="1409359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610600" cy="6248400"/>
          </a:xfrm>
        </p:spPr>
        <p:txBody>
          <a:bodyPr>
            <a:normAutofit lnSpcReduction="10000"/>
          </a:bodyPr>
          <a:lstStyle/>
          <a:p>
            <a:r>
              <a:rPr lang="en-US" b="1" dirty="0" smtClean="0"/>
              <a:t>A </a:t>
            </a:r>
            <a:r>
              <a:rPr lang="en-US" b="1" i="1" dirty="0" smtClean="0"/>
              <a:t>stub</a:t>
            </a:r>
            <a:r>
              <a:rPr lang="en-US" b="1" dirty="0" smtClean="0"/>
              <a:t> </a:t>
            </a:r>
            <a:r>
              <a:rPr lang="en-US" dirty="0" smtClean="0"/>
              <a:t>for a remote object is the client-side proxy for the remote object</a:t>
            </a:r>
          </a:p>
          <a:p>
            <a:r>
              <a:rPr lang="en-US" dirty="0" smtClean="0"/>
              <a:t>a stub implements all the interfaces that are supported by the remote object implementation</a:t>
            </a:r>
          </a:p>
          <a:p>
            <a:r>
              <a:rPr lang="en-US" dirty="0" smtClean="0"/>
              <a:t>A client-side stub is responsible for:</a:t>
            </a:r>
          </a:p>
          <a:p>
            <a:pPr lvl="1">
              <a:buFont typeface="Wingdings" pitchFamily="2" charset="2"/>
              <a:buChar char="§"/>
            </a:pPr>
            <a:r>
              <a:rPr lang="en-US" dirty="0" smtClean="0"/>
              <a:t>It initiates a connection with remote Virtual Machine (JVM),</a:t>
            </a:r>
          </a:p>
          <a:p>
            <a:pPr lvl="1">
              <a:buFont typeface="Wingdings" pitchFamily="2" charset="2"/>
              <a:buChar char="§"/>
            </a:pPr>
            <a:r>
              <a:rPr lang="en-US" dirty="0" smtClean="0"/>
              <a:t>It writes and transmits (marshals) the parameters to the remote Virtual Machine (JVM),</a:t>
            </a:r>
          </a:p>
          <a:p>
            <a:pPr lvl="1">
              <a:buFont typeface="Wingdings" pitchFamily="2" charset="2"/>
              <a:buChar char="§"/>
            </a:pPr>
            <a:r>
              <a:rPr lang="en-US" dirty="0" smtClean="0"/>
              <a:t>It waits for the result</a:t>
            </a:r>
          </a:p>
          <a:p>
            <a:pPr lvl="1">
              <a:buFont typeface="Wingdings" pitchFamily="2" charset="2"/>
              <a:buChar char="§"/>
            </a:pPr>
            <a:r>
              <a:rPr lang="en-US" dirty="0" smtClean="0"/>
              <a:t>It reads (</a:t>
            </a:r>
            <a:r>
              <a:rPr lang="en-US" dirty="0" err="1" smtClean="0"/>
              <a:t>unmarshals</a:t>
            </a:r>
            <a:r>
              <a:rPr lang="en-US" dirty="0" smtClean="0"/>
              <a:t>) the return value or exception, and</a:t>
            </a:r>
          </a:p>
          <a:p>
            <a:pPr lvl="1">
              <a:buFont typeface="Wingdings" pitchFamily="2" charset="2"/>
              <a:buChar char="§"/>
            </a:pPr>
            <a:r>
              <a:rPr lang="en-US" dirty="0" smtClean="0"/>
              <a:t>It finally, returns the value to the caller.</a:t>
            </a:r>
            <a:endParaRPr lang="en-US" dirty="0"/>
          </a:p>
        </p:txBody>
      </p:sp>
    </p:spTree>
    <p:extLst>
      <p:ext uri="{BB962C8B-B14F-4D97-AF65-F5344CB8AC3E}">
        <p14:creationId xmlns:p14="http://schemas.microsoft.com/office/powerpoint/2010/main" val="1356404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458200" cy="6172200"/>
          </a:xfrm>
        </p:spPr>
        <p:txBody>
          <a:bodyPr>
            <a:normAutofit/>
          </a:bodyPr>
          <a:lstStyle/>
          <a:p>
            <a:r>
              <a:rPr lang="en-US" b="1" dirty="0" smtClean="0"/>
              <a:t>skeleton</a:t>
            </a:r>
          </a:p>
          <a:p>
            <a:pPr lvl="1"/>
            <a:r>
              <a:rPr lang="en-US" dirty="0" smtClean="0"/>
              <a:t>The skeleton is an object, acts as a gateway for the server side object.</a:t>
            </a:r>
          </a:p>
          <a:p>
            <a:pPr lvl="1"/>
            <a:r>
              <a:rPr lang="en-US" dirty="0" smtClean="0"/>
              <a:t> All the incoming requests are routed through it. </a:t>
            </a:r>
          </a:p>
          <a:p>
            <a:pPr lvl="1"/>
            <a:r>
              <a:rPr lang="en-US" dirty="0" smtClean="0"/>
              <a:t>When the skeleton receives the incoming request, it does the following tasks:</a:t>
            </a:r>
          </a:p>
          <a:p>
            <a:pPr lvl="2">
              <a:buFont typeface="Wingdings" pitchFamily="2" charset="2"/>
              <a:buChar char="ü"/>
            </a:pPr>
            <a:r>
              <a:rPr lang="en-US" dirty="0" smtClean="0"/>
              <a:t>It reads the parameter for the remote method</a:t>
            </a:r>
          </a:p>
          <a:p>
            <a:pPr lvl="2">
              <a:buFont typeface="Wingdings" pitchFamily="2" charset="2"/>
              <a:buChar char="ü"/>
            </a:pPr>
            <a:r>
              <a:rPr lang="en-US" dirty="0" smtClean="0"/>
              <a:t>It invokes the method on the actual remote object, and</a:t>
            </a:r>
          </a:p>
          <a:p>
            <a:pPr lvl="2">
              <a:buFont typeface="Wingdings" pitchFamily="2" charset="2"/>
              <a:buChar char="ü"/>
            </a:pPr>
            <a:r>
              <a:rPr lang="en-US" dirty="0" smtClean="0"/>
              <a:t>It writes and transmits (marshals) the result to the caller.</a:t>
            </a:r>
          </a:p>
          <a:p>
            <a:endParaRPr lang="en-US" dirty="0"/>
          </a:p>
        </p:txBody>
      </p:sp>
    </p:spTree>
    <p:extLst>
      <p:ext uri="{BB962C8B-B14F-4D97-AF65-F5344CB8AC3E}">
        <p14:creationId xmlns:p14="http://schemas.microsoft.com/office/powerpoint/2010/main" val="3891141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Marshaling and </a:t>
            </a:r>
            <a:r>
              <a:rPr lang="en-US" b="1" dirty="0" err="1" smtClean="0"/>
              <a:t>Unmarshaling</a:t>
            </a:r>
            <a:endParaRPr lang="en-US" dirty="0"/>
          </a:p>
        </p:txBody>
      </p:sp>
      <p:sp>
        <p:nvSpPr>
          <p:cNvPr id="3" name="Content Placeholder 2"/>
          <p:cNvSpPr>
            <a:spLocks noGrp="1"/>
          </p:cNvSpPr>
          <p:nvPr>
            <p:ph idx="1"/>
          </p:nvPr>
        </p:nvSpPr>
        <p:spPr>
          <a:xfrm>
            <a:off x="457200" y="1371600"/>
            <a:ext cx="8305800" cy="5257800"/>
          </a:xfrm>
        </p:spPr>
        <p:txBody>
          <a:bodyPr>
            <a:normAutofit fontScale="92500" lnSpcReduction="20000"/>
          </a:bodyPr>
          <a:lstStyle/>
          <a:p>
            <a:pPr algn="just"/>
            <a:r>
              <a:rPr lang="en-US" b="1" dirty="0" smtClean="0"/>
              <a:t>Marshaling</a:t>
            </a:r>
            <a:r>
              <a:rPr lang="en-US" dirty="0" smtClean="0"/>
              <a:t> is nothing but converting data into a special format suitable to pass through the distributed environment without loosing </a:t>
            </a:r>
            <a:r>
              <a:rPr lang="en-US" b="1" dirty="0" smtClean="0"/>
              <a:t>object persistence</a:t>
            </a:r>
            <a:r>
              <a:rPr lang="en-US" dirty="0" smtClean="0"/>
              <a:t>. </a:t>
            </a:r>
          </a:p>
          <a:p>
            <a:pPr algn="just"/>
            <a:r>
              <a:rPr lang="en-US" dirty="0" smtClean="0"/>
              <a:t>For this reason, the RMI mechanism implicitly </a:t>
            </a:r>
            <a:r>
              <a:rPr lang="en-US" dirty="0" smtClean="0">
                <a:hlinkClick r:id="rId2"/>
              </a:rPr>
              <a:t>serialize</a:t>
            </a:r>
            <a:r>
              <a:rPr lang="en-US" dirty="0" smtClean="0"/>
              <a:t> the objects involved in communication. </a:t>
            </a:r>
          </a:p>
          <a:p>
            <a:pPr algn="just"/>
            <a:r>
              <a:rPr lang="en-US" dirty="0" smtClean="0"/>
              <a:t>The stub marshals the data of client and then sends to the skeleton. </a:t>
            </a:r>
          </a:p>
          <a:p>
            <a:pPr algn="just"/>
            <a:r>
              <a:rPr lang="en-US" dirty="0" smtClean="0"/>
              <a:t>As the format is not understood by the server program, it is </a:t>
            </a:r>
            <a:r>
              <a:rPr lang="en-US" dirty="0" err="1" smtClean="0"/>
              <a:t>unmarshaled</a:t>
            </a:r>
            <a:r>
              <a:rPr lang="en-US" dirty="0" smtClean="0"/>
              <a:t> by the skeleton into the original format and passed to server. </a:t>
            </a:r>
          </a:p>
          <a:p>
            <a:pPr algn="just"/>
            <a:r>
              <a:rPr lang="en-US" dirty="0" smtClean="0"/>
              <a:t>Similarly from server to client also.</a:t>
            </a:r>
            <a:endParaRPr lang="en-US" dirty="0"/>
          </a:p>
        </p:txBody>
      </p:sp>
    </p:spTree>
    <p:extLst>
      <p:ext uri="{BB962C8B-B14F-4D97-AF65-F5344CB8AC3E}">
        <p14:creationId xmlns:p14="http://schemas.microsoft.com/office/powerpoint/2010/main" val="13031334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Remote Reference Layer</a:t>
            </a:r>
            <a:endParaRPr lang="en-US" dirty="0"/>
          </a:p>
        </p:txBody>
      </p:sp>
      <p:sp>
        <p:nvSpPr>
          <p:cNvPr id="3" name="Content Placeholder 2"/>
          <p:cNvSpPr>
            <a:spLocks noGrp="1"/>
          </p:cNvSpPr>
          <p:nvPr>
            <p:ph idx="1"/>
          </p:nvPr>
        </p:nvSpPr>
        <p:spPr>
          <a:xfrm>
            <a:off x="457200" y="1295400"/>
            <a:ext cx="8229600" cy="5334000"/>
          </a:xfrm>
        </p:spPr>
        <p:txBody>
          <a:bodyPr>
            <a:normAutofit/>
          </a:bodyPr>
          <a:lstStyle/>
          <a:p>
            <a:pPr algn="just"/>
            <a:r>
              <a:rPr lang="en-US" dirty="0" smtClean="0"/>
              <a:t>Proxies are implicitly connected to RMI mechanism through Remote reference layer</a:t>
            </a:r>
          </a:p>
          <a:p>
            <a:pPr algn="just"/>
            <a:r>
              <a:rPr lang="en-US" dirty="0" smtClean="0"/>
              <a:t>Layer responsible for </a:t>
            </a:r>
          </a:p>
          <a:p>
            <a:pPr lvl="1" algn="just">
              <a:buFont typeface="Wingdings" pitchFamily="2" charset="2"/>
              <a:buChar char="§"/>
            </a:pPr>
            <a:r>
              <a:rPr lang="en-US" dirty="0" smtClean="0"/>
              <a:t>object communication and transfer of objects between client and server. </a:t>
            </a:r>
          </a:p>
          <a:p>
            <a:pPr lvl="1" algn="just">
              <a:buFont typeface="Wingdings" pitchFamily="2" charset="2"/>
              <a:buChar char="§"/>
            </a:pPr>
            <a:r>
              <a:rPr lang="en-US" dirty="0" smtClean="0"/>
              <a:t>dealing with semantics of remote invocations and implementation – specific tasks with remote object.</a:t>
            </a:r>
          </a:p>
          <a:p>
            <a:pPr lvl="1" algn="just">
              <a:buFont typeface="Wingdings" pitchFamily="2" charset="2"/>
              <a:buChar char="§"/>
            </a:pPr>
            <a:r>
              <a:rPr lang="en-US" dirty="0" smtClean="0"/>
              <a:t>actual implementation of communication protocols is handled.</a:t>
            </a:r>
            <a:endParaRPr lang="en-US" dirty="0"/>
          </a:p>
        </p:txBody>
      </p:sp>
    </p:spTree>
    <p:extLst>
      <p:ext uri="{BB962C8B-B14F-4D97-AF65-F5344CB8AC3E}">
        <p14:creationId xmlns:p14="http://schemas.microsoft.com/office/powerpoint/2010/main" val="24400032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Transport layer</a:t>
            </a:r>
            <a:r>
              <a:rPr lang="en-US" dirty="0" smtClean="0"/>
              <a:t> </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algn="just"/>
            <a:r>
              <a:rPr lang="en-US" dirty="0" smtClean="0"/>
              <a:t>Transport layer is responsible for actually setting up connections and handling the transport of data from one machine to another.</a:t>
            </a:r>
          </a:p>
          <a:p>
            <a:pPr algn="just"/>
            <a:r>
              <a:rPr lang="en-US" dirty="0" smtClean="0"/>
              <a:t> It can be modified to handle encrypted streams, compression algorithms and a number of other security/performance related enhancements.</a:t>
            </a:r>
          </a:p>
          <a:p>
            <a:pPr algn="just"/>
            <a:r>
              <a:rPr lang="en-US" dirty="0"/>
              <a:t>The Transport Layer makes the connection between JVMs. </a:t>
            </a:r>
            <a:endParaRPr lang="en-US" dirty="0" smtClean="0"/>
          </a:p>
          <a:p>
            <a:pPr algn="just"/>
            <a:r>
              <a:rPr lang="en-US" dirty="0" smtClean="0"/>
              <a:t>All </a:t>
            </a:r>
            <a:r>
              <a:rPr lang="en-US" dirty="0"/>
              <a:t>connections are stream-based network connections that use TCP/IP.</a:t>
            </a:r>
            <a:r>
              <a:rPr lang="en-US" dirty="0" smtClean="0"/>
              <a:t> </a:t>
            </a:r>
            <a:endParaRPr lang="en-US" dirty="0"/>
          </a:p>
        </p:txBody>
      </p:sp>
    </p:spTree>
    <p:extLst>
      <p:ext uri="{BB962C8B-B14F-4D97-AF65-F5344CB8AC3E}">
        <p14:creationId xmlns:p14="http://schemas.microsoft.com/office/powerpoint/2010/main" val="21565092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Naming Remote Objects</a:t>
            </a:r>
            <a:endParaRPr lang="en-US" dirty="0"/>
          </a:p>
        </p:txBody>
      </p:sp>
      <p:sp>
        <p:nvSpPr>
          <p:cNvPr id="3" name="Content Placeholder 2"/>
          <p:cNvSpPr>
            <a:spLocks noGrp="1"/>
          </p:cNvSpPr>
          <p:nvPr>
            <p:ph idx="1"/>
          </p:nvPr>
        </p:nvSpPr>
        <p:spPr>
          <a:xfrm>
            <a:off x="381000" y="1143000"/>
            <a:ext cx="8458200" cy="5257800"/>
          </a:xfrm>
        </p:spPr>
        <p:txBody>
          <a:bodyPr>
            <a:normAutofit fontScale="92500" lnSpcReduction="10000"/>
          </a:bodyPr>
          <a:lstStyle/>
          <a:p>
            <a:r>
              <a:rPr lang="en-US" dirty="0"/>
              <a:t>"How does a client find an RMI remote service</a:t>
            </a:r>
            <a:r>
              <a:rPr lang="en-US" dirty="0" smtClean="0"/>
              <a:t>?</a:t>
            </a:r>
          </a:p>
          <a:p>
            <a:r>
              <a:rPr lang="en-US" dirty="0"/>
              <a:t>Clients find remote services by using a naming or directory service</a:t>
            </a:r>
            <a:r>
              <a:rPr lang="en-US" dirty="0" smtClean="0"/>
              <a:t>.</a:t>
            </a:r>
          </a:p>
          <a:p>
            <a:r>
              <a:rPr lang="en-US" dirty="0"/>
              <a:t>RMI can use many different directory services, including the Java Naming and Directory Interface (JNDI). </a:t>
            </a:r>
            <a:endParaRPr lang="en-US" dirty="0" smtClean="0"/>
          </a:p>
          <a:p>
            <a:r>
              <a:rPr lang="en-US" dirty="0" smtClean="0"/>
              <a:t>RMI </a:t>
            </a:r>
            <a:r>
              <a:rPr lang="en-US" dirty="0"/>
              <a:t>itself includes a simple service called the RMI </a:t>
            </a:r>
            <a:r>
              <a:rPr lang="en-US" dirty="0" err="1" smtClean="0"/>
              <a:t>Registry,</a:t>
            </a:r>
            <a:r>
              <a:rPr lang="en-US" dirty="0" err="1" smtClean="0">
                <a:solidFill>
                  <a:srgbClr val="FF0000"/>
                </a:solidFill>
              </a:rPr>
              <a:t>rmiregistry</a:t>
            </a:r>
            <a:r>
              <a:rPr lang="en-US" dirty="0"/>
              <a:t>. </a:t>
            </a:r>
            <a:endParaRPr lang="en-US" dirty="0" smtClean="0"/>
          </a:p>
          <a:p>
            <a:r>
              <a:rPr lang="en-US" dirty="0" smtClean="0"/>
              <a:t>The </a:t>
            </a:r>
            <a:r>
              <a:rPr lang="en-US" dirty="0"/>
              <a:t>RMI Registry runs on each machine that hosts remote service objects and accepts queries for services, by default on port 1099.</a:t>
            </a:r>
          </a:p>
        </p:txBody>
      </p:sp>
    </p:spTree>
    <p:extLst>
      <p:ext uri="{BB962C8B-B14F-4D97-AF65-F5344CB8AC3E}">
        <p14:creationId xmlns:p14="http://schemas.microsoft.com/office/powerpoint/2010/main" val="3926934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a:solidFill>
                  <a:srgbClr val="FF0000"/>
                </a:solidFill>
              </a:rPr>
              <a:t>On a host machine</a:t>
            </a:r>
            <a:r>
              <a:rPr lang="en-US" dirty="0"/>
              <a:t>, a server program creates a remote service </a:t>
            </a:r>
            <a:endParaRPr lang="en-US" dirty="0" smtClean="0"/>
          </a:p>
          <a:p>
            <a:pPr marL="914400" lvl="1" indent="-514350">
              <a:buFont typeface="+mj-lt"/>
              <a:buAutoNum type="arabicPeriod"/>
            </a:pPr>
            <a:r>
              <a:rPr lang="en-US" dirty="0" smtClean="0"/>
              <a:t>a </a:t>
            </a:r>
            <a:r>
              <a:rPr lang="en-US" dirty="0"/>
              <a:t>local object that implements that service. </a:t>
            </a:r>
          </a:p>
          <a:p>
            <a:pPr marL="914400" lvl="1" indent="-514350">
              <a:buFont typeface="+mj-lt"/>
              <a:buAutoNum type="arabicPeriod"/>
            </a:pPr>
            <a:r>
              <a:rPr lang="en-US" dirty="0" smtClean="0"/>
              <a:t>it </a:t>
            </a:r>
            <a:r>
              <a:rPr lang="en-US" dirty="0"/>
              <a:t>exports that object to RMI. </a:t>
            </a:r>
            <a:endParaRPr lang="en-US" dirty="0" smtClean="0"/>
          </a:p>
          <a:p>
            <a:pPr marL="914400" lvl="1" indent="-514350">
              <a:buFont typeface="+mj-lt"/>
              <a:buAutoNum type="arabicPeriod"/>
            </a:pPr>
            <a:r>
              <a:rPr lang="en-US" dirty="0" smtClean="0"/>
              <a:t>When the object </a:t>
            </a:r>
            <a:r>
              <a:rPr lang="en-US" dirty="0"/>
              <a:t>is exported, RMI creates a listening service that waits for clients to connect and request the service. </a:t>
            </a:r>
            <a:endParaRPr lang="en-US" dirty="0" smtClean="0"/>
          </a:p>
          <a:p>
            <a:pPr marL="914400" lvl="1" indent="-514350">
              <a:buFont typeface="+mj-lt"/>
              <a:buAutoNum type="arabicPeriod"/>
            </a:pPr>
            <a:r>
              <a:rPr lang="en-US" dirty="0" smtClean="0"/>
              <a:t>After </a:t>
            </a:r>
            <a:r>
              <a:rPr lang="en-US" dirty="0"/>
              <a:t>exporting, the server registers the object in the </a:t>
            </a:r>
            <a:r>
              <a:rPr lang="en-US" dirty="0" smtClean="0"/>
              <a:t>RMI Registry </a:t>
            </a:r>
            <a:r>
              <a:rPr lang="en-US" dirty="0"/>
              <a:t>under a public name.</a:t>
            </a:r>
          </a:p>
        </p:txBody>
      </p:sp>
    </p:spTree>
    <p:extLst>
      <p:ext uri="{BB962C8B-B14F-4D97-AF65-F5344CB8AC3E}">
        <p14:creationId xmlns:p14="http://schemas.microsoft.com/office/powerpoint/2010/main" val="36469089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324600"/>
          </a:xfrm>
        </p:spPr>
        <p:txBody>
          <a:bodyPr>
            <a:normAutofit lnSpcReduction="10000"/>
          </a:bodyPr>
          <a:lstStyle/>
          <a:p>
            <a:r>
              <a:rPr lang="en-US" dirty="0">
                <a:solidFill>
                  <a:srgbClr val="FF0000"/>
                </a:solidFill>
              </a:rPr>
              <a:t>On the client side</a:t>
            </a:r>
            <a:r>
              <a:rPr lang="en-US" dirty="0"/>
              <a:t>, the RMI Registry is accessed through the static class Naming. </a:t>
            </a:r>
            <a:endParaRPr lang="en-US" dirty="0" smtClean="0"/>
          </a:p>
          <a:p>
            <a:r>
              <a:rPr lang="en-US" dirty="0" smtClean="0"/>
              <a:t>It </a:t>
            </a:r>
            <a:r>
              <a:rPr lang="en-US" dirty="0"/>
              <a:t>provides the method </a:t>
            </a:r>
            <a:r>
              <a:rPr lang="en-US" dirty="0">
                <a:solidFill>
                  <a:srgbClr val="FF0000"/>
                </a:solidFill>
              </a:rPr>
              <a:t>lookup() </a:t>
            </a:r>
            <a:r>
              <a:rPr lang="en-US" dirty="0"/>
              <a:t>that a client uses to query a registry. </a:t>
            </a:r>
            <a:endParaRPr lang="en-US" dirty="0" smtClean="0"/>
          </a:p>
          <a:p>
            <a:r>
              <a:rPr lang="en-US" dirty="0" smtClean="0"/>
              <a:t>The </a:t>
            </a:r>
            <a:r>
              <a:rPr lang="en-US" dirty="0"/>
              <a:t>method </a:t>
            </a:r>
            <a:r>
              <a:rPr lang="en-US" dirty="0" smtClean="0">
                <a:solidFill>
                  <a:srgbClr val="FF0000"/>
                </a:solidFill>
              </a:rPr>
              <a:t>lookup () </a:t>
            </a:r>
            <a:r>
              <a:rPr lang="en-US" dirty="0"/>
              <a:t>accepts a URL that specifies the server host name and the name of the desired service</a:t>
            </a:r>
            <a:r>
              <a:rPr lang="en-US" dirty="0" smtClean="0"/>
              <a:t>.</a:t>
            </a:r>
          </a:p>
          <a:p>
            <a:r>
              <a:rPr lang="en-US" dirty="0" smtClean="0"/>
              <a:t> </a:t>
            </a:r>
            <a:r>
              <a:rPr lang="en-US" dirty="0"/>
              <a:t>The method returns a remote reference to the service object. </a:t>
            </a:r>
            <a:endParaRPr lang="en-US" dirty="0" smtClean="0"/>
          </a:p>
          <a:p>
            <a:r>
              <a:rPr lang="en-US" dirty="0" smtClean="0"/>
              <a:t>The </a:t>
            </a:r>
            <a:r>
              <a:rPr lang="en-US" dirty="0"/>
              <a:t>URL </a:t>
            </a:r>
            <a:r>
              <a:rPr lang="en-US" dirty="0" smtClean="0"/>
              <a:t>takes the form:</a:t>
            </a:r>
          </a:p>
          <a:p>
            <a:r>
              <a:rPr lang="en-US" dirty="0" smtClean="0"/>
              <a:t>rmi</a:t>
            </a:r>
            <a:r>
              <a:rPr lang="en-US" dirty="0"/>
              <a:t>://&lt;host_name</a:t>
            </a:r>
            <a:r>
              <a:rPr lang="en-US" dirty="0" smtClean="0"/>
              <a:t>&gt; [:&lt;</a:t>
            </a:r>
            <a:r>
              <a:rPr lang="en-US" dirty="0" err="1"/>
              <a:t>name_service_port</a:t>
            </a:r>
            <a:r>
              <a:rPr lang="en-US" dirty="0" smtClean="0"/>
              <a:t>&gt;]/&lt;</a:t>
            </a:r>
            <a:r>
              <a:rPr lang="en-US" dirty="0" err="1"/>
              <a:t>service_name</a:t>
            </a:r>
            <a:r>
              <a:rPr lang="en-US" dirty="0"/>
              <a:t>&gt;</a:t>
            </a:r>
          </a:p>
        </p:txBody>
      </p:sp>
    </p:spTree>
    <p:extLst>
      <p:ext uri="{BB962C8B-B14F-4D97-AF65-F5344CB8AC3E}">
        <p14:creationId xmlns:p14="http://schemas.microsoft.com/office/powerpoint/2010/main" val="1604456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Remote Method Invocation (RMI)</a:t>
            </a:r>
          </a:p>
        </p:txBody>
      </p:sp>
      <p:sp>
        <p:nvSpPr>
          <p:cNvPr id="3" name="Content Placeholder 2"/>
          <p:cNvSpPr>
            <a:spLocks noGrp="1"/>
          </p:cNvSpPr>
          <p:nvPr>
            <p:ph idx="1"/>
          </p:nvPr>
        </p:nvSpPr>
        <p:spPr>
          <a:xfrm>
            <a:off x="457200" y="990600"/>
            <a:ext cx="8229600" cy="5562600"/>
          </a:xfrm>
        </p:spPr>
        <p:txBody>
          <a:bodyPr>
            <a:normAutofit fontScale="92500"/>
          </a:bodyPr>
          <a:lstStyle/>
          <a:p>
            <a:pPr algn="just"/>
            <a:r>
              <a:rPr lang="en-US" dirty="0"/>
              <a:t>Remote Method Invocation (RMI) is an API which allows an object to invoke a method on an object that exists in another address space, which could be on the same machine or on a remote machine. </a:t>
            </a:r>
            <a:endParaRPr lang="en-US" dirty="0" smtClean="0"/>
          </a:p>
          <a:p>
            <a:pPr algn="just"/>
            <a:r>
              <a:rPr lang="en-US" dirty="0" smtClean="0"/>
              <a:t>Through </a:t>
            </a:r>
            <a:r>
              <a:rPr lang="en-US" dirty="0"/>
              <a:t>RMI, object running in a JVM present on a computer (Client side) can invoke methods on an object present in another JVM (Server side). </a:t>
            </a:r>
            <a:endParaRPr lang="en-US" dirty="0" smtClean="0"/>
          </a:p>
          <a:p>
            <a:pPr algn="just"/>
            <a:r>
              <a:rPr lang="en-US" dirty="0" smtClean="0"/>
              <a:t>RMI </a:t>
            </a:r>
            <a:r>
              <a:rPr lang="en-US" dirty="0"/>
              <a:t>creates a public remote server object that enables client and server side communications through simple method calls on the server object.</a:t>
            </a:r>
          </a:p>
        </p:txBody>
      </p:sp>
    </p:spTree>
    <p:extLst>
      <p:ext uri="{BB962C8B-B14F-4D97-AF65-F5344CB8AC3E}">
        <p14:creationId xmlns:p14="http://schemas.microsoft.com/office/powerpoint/2010/main" val="21886785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592763"/>
          </a:xfrm>
        </p:spPr>
        <p:txBody>
          <a:bodyPr/>
          <a:lstStyle/>
          <a:p>
            <a:r>
              <a:rPr lang="en-US" dirty="0"/>
              <a:t>where the </a:t>
            </a:r>
            <a:r>
              <a:rPr lang="en-US" dirty="0" err="1"/>
              <a:t>host_name</a:t>
            </a:r>
            <a:r>
              <a:rPr lang="en-US" dirty="0"/>
              <a:t> is a name recognized on the local area network (LAN) or a DNS name on the Internet. </a:t>
            </a:r>
            <a:endParaRPr lang="en-US" dirty="0" smtClean="0"/>
          </a:p>
          <a:p>
            <a:r>
              <a:rPr lang="en-US" dirty="0" smtClean="0"/>
              <a:t>The </a:t>
            </a:r>
            <a:r>
              <a:rPr lang="en-US" dirty="0" err="1"/>
              <a:t>name_service_port</a:t>
            </a:r>
            <a:r>
              <a:rPr lang="en-US" dirty="0"/>
              <a:t> only needs to be specified only </a:t>
            </a:r>
            <a:r>
              <a:rPr lang="en-US" dirty="0" smtClean="0"/>
              <a:t>if the </a:t>
            </a:r>
            <a:r>
              <a:rPr lang="en-US" dirty="0"/>
              <a:t>naming service is running on a different port to the default 1099.</a:t>
            </a:r>
          </a:p>
        </p:txBody>
      </p:sp>
    </p:spTree>
    <p:extLst>
      <p:ext uri="{BB962C8B-B14F-4D97-AF65-F5344CB8AC3E}">
        <p14:creationId xmlns:p14="http://schemas.microsoft.com/office/powerpoint/2010/main" val="22368571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RMI Registry</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RMI </a:t>
            </a:r>
            <a:r>
              <a:rPr lang="en-US" dirty="0"/>
              <a:t>registry is a namespace on which all server objects are placed. Each time the server creates an object, it registers this object with the </a:t>
            </a:r>
            <a:r>
              <a:rPr lang="en-US" dirty="0" err="1"/>
              <a:t>RMIregistry</a:t>
            </a:r>
            <a:r>
              <a:rPr lang="en-US" dirty="0"/>
              <a:t> (using </a:t>
            </a:r>
            <a:r>
              <a:rPr lang="en-US" b="1" dirty="0"/>
              <a:t>bind()</a:t>
            </a:r>
            <a:r>
              <a:rPr lang="en-US" dirty="0"/>
              <a:t> or </a:t>
            </a:r>
            <a:r>
              <a:rPr lang="en-US" b="1" dirty="0" err="1"/>
              <a:t>reBind</a:t>
            </a:r>
            <a:r>
              <a:rPr lang="en-US" b="1" dirty="0"/>
              <a:t>()</a:t>
            </a:r>
            <a:r>
              <a:rPr lang="en-US" dirty="0"/>
              <a:t> methods). These are registered using a unique name known as </a:t>
            </a:r>
            <a:r>
              <a:rPr lang="en-US" b="1" dirty="0"/>
              <a:t>bind name</a:t>
            </a:r>
            <a:r>
              <a:rPr lang="en-US" dirty="0"/>
              <a:t>.</a:t>
            </a:r>
          </a:p>
          <a:p>
            <a:r>
              <a:rPr lang="en-US" dirty="0"/>
              <a:t>To invoke a remote object, the client needs a reference of that object. At that time, the client fetches the object from the registry using its bind name (using </a:t>
            </a:r>
            <a:r>
              <a:rPr lang="en-US" b="1" dirty="0"/>
              <a:t>lookup()</a:t>
            </a:r>
            <a:r>
              <a:rPr lang="en-US" dirty="0"/>
              <a:t> method).</a:t>
            </a:r>
          </a:p>
          <a:p>
            <a:endParaRPr lang="en-US" dirty="0"/>
          </a:p>
        </p:txBody>
      </p:sp>
    </p:spTree>
    <p:extLst>
      <p:ext uri="{BB962C8B-B14F-4D97-AF65-F5344CB8AC3E}">
        <p14:creationId xmlns:p14="http://schemas.microsoft.com/office/powerpoint/2010/main" val="14995345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1547813"/>
            <a:ext cx="471487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4970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Naming Remote Objects </a:t>
            </a:r>
            <a:br>
              <a:rPr lang="en-US" dirty="0"/>
            </a:br>
            <a:r>
              <a:rPr lang="en-US" dirty="0"/>
              <a:t>	</a:t>
            </a:r>
            <a:br>
              <a:rPr lang="en-US" dirty="0"/>
            </a:br>
            <a:endParaRPr lang="en-US" dirty="0"/>
          </a:p>
        </p:txBody>
      </p:sp>
      <p:sp>
        <p:nvSpPr>
          <p:cNvPr id="3" name="Content Placeholder 2"/>
          <p:cNvSpPr>
            <a:spLocks noGrp="1"/>
          </p:cNvSpPr>
          <p:nvPr>
            <p:ph idx="1"/>
          </p:nvPr>
        </p:nvSpPr>
        <p:spPr>
          <a:xfrm>
            <a:off x="304800" y="838200"/>
            <a:ext cx="8229600" cy="4525963"/>
          </a:xfrm>
        </p:spPr>
        <p:txBody>
          <a:bodyPr>
            <a:normAutofit/>
          </a:bodyPr>
          <a:lstStyle/>
          <a:p>
            <a:r>
              <a:rPr lang="en-US" sz="2400" i="1" u="sng" dirty="0" err="1">
                <a:hlinkClick r:id="rId2"/>
              </a:rPr>
              <a:t>Java.rmi.Naming</a:t>
            </a:r>
            <a:r>
              <a:rPr lang="en-US" sz="2400" i="1" u="sng" dirty="0">
                <a:hlinkClick r:id="rId2"/>
              </a:rPr>
              <a:t> </a:t>
            </a:r>
            <a:r>
              <a:rPr lang="en-US" sz="2400" dirty="0"/>
              <a:t>class contains a method to bind, unbind or rebind names with a remote object present at the remote registry. </a:t>
            </a:r>
            <a:endParaRPr lang="en-US" sz="2400" dirty="0" smtClean="0"/>
          </a:p>
          <a:p>
            <a:r>
              <a:rPr lang="en-US" sz="2400" dirty="0" smtClean="0"/>
              <a:t>This </a:t>
            </a:r>
            <a:r>
              <a:rPr lang="en-US" sz="2400" dirty="0"/>
              <a:t>class is also used to get the reference of the object present at remote registries or the list of name associated with this registry</a:t>
            </a:r>
            <a:r>
              <a:rPr lang="en-US" sz="2400" dirty="0" smtClean="0"/>
              <a:t>.</a:t>
            </a:r>
          </a:p>
          <a:p>
            <a:pPr fontAlgn="base"/>
            <a:r>
              <a:rPr lang="en-US" sz="2400" b="1" dirty="0"/>
              <a:t>Syntax:</a:t>
            </a:r>
            <a:r>
              <a:rPr lang="en-US" sz="2400" dirty="0"/>
              <a:t> Class declaration</a:t>
            </a:r>
          </a:p>
          <a:p>
            <a:r>
              <a:rPr lang="en-US" sz="2400" dirty="0"/>
              <a:t>public final class Naming extends Object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252848"/>
            <a:ext cx="47815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1754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72390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05200"/>
            <a:ext cx="723900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8298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
            <a:ext cx="7772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200400"/>
            <a:ext cx="777240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27154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7924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8282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Using RMI</a:t>
            </a:r>
            <a:endParaRPr lang="en-US" dirty="0"/>
          </a:p>
        </p:txBody>
      </p:sp>
      <p:sp>
        <p:nvSpPr>
          <p:cNvPr id="3" name="Content Placeholder 2"/>
          <p:cNvSpPr>
            <a:spLocks noGrp="1"/>
          </p:cNvSpPr>
          <p:nvPr>
            <p:ph idx="1"/>
          </p:nvPr>
        </p:nvSpPr>
        <p:spPr>
          <a:xfrm>
            <a:off x="533400" y="1219200"/>
            <a:ext cx="8229600" cy="5410200"/>
          </a:xfrm>
        </p:spPr>
        <p:txBody>
          <a:bodyPr>
            <a:normAutofit/>
          </a:bodyPr>
          <a:lstStyle/>
          <a:p>
            <a:r>
              <a:rPr lang="en-US" dirty="0"/>
              <a:t>A working RMI system is composed of several parts.</a:t>
            </a:r>
          </a:p>
          <a:p>
            <a:pPr lvl="1">
              <a:buFont typeface="Wingdings" pitchFamily="2" charset="2"/>
              <a:buChar char="§"/>
            </a:pPr>
            <a:r>
              <a:rPr lang="en-US" dirty="0"/>
              <a:t>Interface definitions for the remote services</a:t>
            </a:r>
          </a:p>
          <a:p>
            <a:pPr lvl="1">
              <a:buFont typeface="Wingdings" pitchFamily="2" charset="2"/>
              <a:buChar char="§"/>
            </a:pPr>
            <a:r>
              <a:rPr lang="en-US" dirty="0"/>
              <a:t>Implementations of the remote services</a:t>
            </a:r>
          </a:p>
          <a:p>
            <a:pPr lvl="1">
              <a:buFont typeface="Wingdings" pitchFamily="2" charset="2"/>
              <a:buChar char="§"/>
            </a:pPr>
            <a:r>
              <a:rPr lang="en-US" dirty="0"/>
              <a:t>Stub and Skeleton files</a:t>
            </a:r>
          </a:p>
          <a:p>
            <a:pPr lvl="1">
              <a:buFont typeface="Wingdings" pitchFamily="2" charset="2"/>
              <a:buChar char="§"/>
            </a:pPr>
            <a:r>
              <a:rPr lang="en-US" dirty="0"/>
              <a:t>A server to host the remote services</a:t>
            </a:r>
          </a:p>
          <a:p>
            <a:pPr lvl="1">
              <a:buFont typeface="Wingdings" pitchFamily="2" charset="2"/>
              <a:buChar char="§"/>
            </a:pPr>
            <a:r>
              <a:rPr lang="en-US" dirty="0"/>
              <a:t>An RMI Naming service that allows clients to find the remote services</a:t>
            </a:r>
          </a:p>
          <a:p>
            <a:pPr lvl="1">
              <a:buFont typeface="Wingdings" pitchFamily="2" charset="2"/>
              <a:buChar char="§"/>
            </a:pPr>
            <a:r>
              <a:rPr lang="en-US" dirty="0"/>
              <a:t>A class file provider (an HTTP or FTP server)</a:t>
            </a:r>
          </a:p>
          <a:p>
            <a:pPr lvl="1">
              <a:buFont typeface="Wingdings" pitchFamily="2" charset="2"/>
              <a:buChar char="§"/>
            </a:pPr>
            <a:r>
              <a:rPr lang="en-US" dirty="0"/>
              <a:t>A client program that needs the remote services</a:t>
            </a:r>
          </a:p>
        </p:txBody>
      </p:sp>
    </p:spTree>
    <p:extLst>
      <p:ext uri="{BB962C8B-B14F-4D97-AF65-F5344CB8AC3E}">
        <p14:creationId xmlns:p14="http://schemas.microsoft.com/office/powerpoint/2010/main" val="24257896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normAutofit fontScale="92500" lnSpcReduction="20000"/>
          </a:bodyPr>
          <a:lstStyle/>
          <a:p>
            <a:pPr algn="just"/>
            <a:r>
              <a:rPr lang="en-US" b="1" dirty="0"/>
              <a:t>Interfaces</a:t>
            </a:r>
            <a:endParaRPr lang="en-US" b="1" dirty="0" smtClean="0"/>
          </a:p>
          <a:p>
            <a:pPr algn="just"/>
            <a:r>
              <a:rPr lang="en-US" dirty="0" smtClean="0"/>
              <a:t>The </a:t>
            </a:r>
            <a:r>
              <a:rPr lang="en-US" dirty="0"/>
              <a:t>first step is to write and compile the Java code for the service </a:t>
            </a:r>
            <a:r>
              <a:rPr lang="en-US" dirty="0" smtClean="0"/>
              <a:t>interface.</a:t>
            </a:r>
          </a:p>
          <a:p>
            <a:pPr algn="just"/>
            <a:r>
              <a:rPr lang="en-US" b="1" dirty="0"/>
              <a:t>Implementation</a:t>
            </a:r>
          </a:p>
          <a:p>
            <a:pPr algn="just"/>
            <a:r>
              <a:rPr lang="en-US" dirty="0"/>
              <a:t>Next, you write the implementation for the remote service</a:t>
            </a:r>
            <a:r>
              <a:rPr lang="en-US" dirty="0" smtClean="0"/>
              <a:t>.</a:t>
            </a:r>
          </a:p>
          <a:p>
            <a:pPr algn="just"/>
            <a:r>
              <a:rPr lang="en-US" b="1" dirty="0"/>
              <a:t>Stubs and </a:t>
            </a:r>
            <a:r>
              <a:rPr lang="en-US" b="1" dirty="0" smtClean="0"/>
              <a:t>Skeletons</a:t>
            </a:r>
          </a:p>
          <a:p>
            <a:pPr algn="just"/>
            <a:r>
              <a:rPr lang="en-US" dirty="0"/>
              <a:t>You next use the RMI compiler, </a:t>
            </a:r>
            <a:r>
              <a:rPr lang="en-US" dirty="0" err="1"/>
              <a:t>rmic</a:t>
            </a:r>
            <a:r>
              <a:rPr lang="en-US" dirty="0"/>
              <a:t>, to generate the stub and skeleton files. </a:t>
            </a:r>
            <a:endParaRPr lang="en-US" dirty="0" smtClean="0"/>
          </a:p>
          <a:p>
            <a:pPr algn="just"/>
            <a:r>
              <a:rPr lang="en-US" dirty="0" smtClean="0"/>
              <a:t>The </a:t>
            </a:r>
            <a:r>
              <a:rPr lang="en-US" dirty="0"/>
              <a:t>compiler runs on the remote service </a:t>
            </a:r>
            <a:r>
              <a:rPr lang="en-US" i="1" dirty="0"/>
              <a:t>implementation </a:t>
            </a:r>
            <a:r>
              <a:rPr lang="en-US" dirty="0"/>
              <a:t>class file</a:t>
            </a:r>
            <a:r>
              <a:rPr lang="en-US" dirty="0" smtClean="0"/>
              <a:t>.</a:t>
            </a:r>
          </a:p>
          <a:p>
            <a:pPr algn="just"/>
            <a:r>
              <a:rPr lang="en-US" b="1" dirty="0" smtClean="0"/>
              <a:t>Host </a:t>
            </a:r>
            <a:r>
              <a:rPr lang="en-US" b="1" dirty="0"/>
              <a:t>Server</a:t>
            </a:r>
          </a:p>
          <a:p>
            <a:pPr algn="just"/>
            <a:r>
              <a:rPr lang="en-US" dirty="0"/>
              <a:t>Remote RMI services must be hosted in a server process. </a:t>
            </a:r>
            <a:endParaRPr lang="en-US" dirty="0" smtClean="0"/>
          </a:p>
          <a:p>
            <a:pPr algn="just"/>
            <a:r>
              <a:rPr lang="en-US" b="1" dirty="0" smtClean="0"/>
              <a:t>Client</a:t>
            </a:r>
            <a:endParaRPr lang="en-US" dirty="0"/>
          </a:p>
        </p:txBody>
      </p:sp>
    </p:spTree>
    <p:extLst>
      <p:ext uri="{BB962C8B-B14F-4D97-AF65-F5344CB8AC3E}">
        <p14:creationId xmlns:p14="http://schemas.microsoft.com/office/powerpoint/2010/main" val="22904176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1) create the remote interface</a:t>
            </a:r>
            <a:br>
              <a:rPr lang="en-US" b="1" dirty="0"/>
            </a:br>
            <a:endParaRPr lang="en-US" dirty="0"/>
          </a:p>
        </p:txBody>
      </p:sp>
      <p:sp>
        <p:nvSpPr>
          <p:cNvPr id="3" name="Content Placeholder 2"/>
          <p:cNvSpPr>
            <a:spLocks noGrp="1"/>
          </p:cNvSpPr>
          <p:nvPr>
            <p:ph idx="1"/>
          </p:nvPr>
        </p:nvSpPr>
        <p:spPr>
          <a:xfrm>
            <a:off x="457200" y="838200"/>
            <a:ext cx="8229600" cy="5287963"/>
          </a:xfrm>
        </p:spPr>
        <p:txBody>
          <a:bodyPr/>
          <a:lstStyle/>
          <a:p>
            <a:r>
              <a:rPr lang="en-US" dirty="0"/>
              <a:t>For creating the remote interface, extend the Remote interface and declare the </a:t>
            </a:r>
            <a:r>
              <a:rPr lang="en-US" dirty="0" err="1"/>
              <a:t>RemoteException</a:t>
            </a:r>
            <a:r>
              <a:rPr lang="en-US" dirty="0"/>
              <a:t> with all the methods of the remote interface</a:t>
            </a:r>
            <a:r>
              <a:rPr lang="en-US" dirty="0" smtClean="0"/>
              <a:t>.</a:t>
            </a:r>
          </a:p>
          <a:p>
            <a:pPr marL="0" indent="0">
              <a:buNone/>
            </a:pPr>
            <a:r>
              <a:rPr lang="en-US" sz="2800" dirty="0" smtClean="0">
                <a:solidFill>
                  <a:srgbClr val="0070C0"/>
                </a:solidFill>
              </a:rPr>
              <a:t>    import</a:t>
            </a:r>
            <a:r>
              <a:rPr lang="en-US" sz="2800" dirty="0">
                <a:solidFill>
                  <a:srgbClr val="0070C0"/>
                </a:solidFill>
              </a:rPr>
              <a:t> </a:t>
            </a:r>
            <a:r>
              <a:rPr lang="en-US" sz="2800" dirty="0" err="1">
                <a:solidFill>
                  <a:srgbClr val="0070C0"/>
                </a:solidFill>
              </a:rPr>
              <a:t>java.rmi</a:t>
            </a:r>
            <a:r>
              <a:rPr lang="en-US" sz="2800" dirty="0">
                <a:solidFill>
                  <a:srgbClr val="0070C0"/>
                </a:solidFill>
              </a:rPr>
              <a:t>.*;  </a:t>
            </a:r>
          </a:p>
          <a:p>
            <a:pPr marL="0" indent="0">
              <a:buNone/>
            </a:pPr>
            <a:r>
              <a:rPr lang="en-US" sz="2800" dirty="0" smtClean="0">
                <a:solidFill>
                  <a:srgbClr val="0070C0"/>
                </a:solidFill>
              </a:rPr>
              <a:t>    public</a:t>
            </a:r>
            <a:r>
              <a:rPr lang="en-US" sz="2800" dirty="0">
                <a:solidFill>
                  <a:srgbClr val="0070C0"/>
                </a:solidFill>
              </a:rPr>
              <a:t> interface Adder extends Remote{  </a:t>
            </a:r>
          </a:p>
          <a:p>
            <a:pPr marL="0" indent="0">
              <a:buNone/>
            </a:pPr>
            <a:r>
              <a:rPr lang="en-US" sz="2800" dirty="0" smtClean="0">
                <a:solidFill>
                  <a:srgbClr val="0070C0"/>
                </a:solidFill>
              </a:rPr>
              <a:t>     public</a:t>
            </a:r>
            <a:r>
              <a:rPr lang="en-US" sz="2800" dirty="0">
                <a:solidFill>
                  <a:srgbClr val="0070C0"/>
                </a:solidFill>
              </a:rPr>
              <a:t> </a:t>
            </a:r>
            <a:r>
              <a:rPr lang="en-US" sz="2800" dirty="0" err="1">
                <a:solidFill>
                  <a:srgbClr val="0070C0"/>
                </a:solidFill>
              </a:rPr>
              <a:t>int</a:t>
            </a:r>
            <a:r>
              <a:rPr lang="en-US" sz="2800" dirty="0">
                <a:solidFill>
                  <a:srgbClr val="0070C0"/>
                </a:solidFill>
              </a:rPr>
              <a:t> add(</a:t>
            </a:r>
            <a:r>
              <a:rPr lang="en-US" sz="2800" dirty="0" err="1">
                <a:solidFill>
                  <a:srgbClr val="0070C0"/>
                </a:solidFill>
              </a:rPr>
              <a:t>int</a:t>
            </a:r>
            <a:r>
              <a:rPr lang="en-US" sz="2800" dirty="0">
                <a:solidFill>
                  <a:srgbClr val="0070C0"/>
                </a:solidFill>
              </a:rPr>
              <a:t> </a:t>
            </a:r>
            <a:r>
              <a:rPr lang="en-US" sz="2800" dirty="0" err="1">
                <a:solidFill>
                  <a:srgbClr val="0070C0"/>
                </a:solidFill>
              </a:rPr>
              <a:t>x,int</a:t>
            </a:r>
            <a:r>
              <a:rPr lang="en-US" sz="2800" dirty="0">
                <a:solidFill>
                  <a:srgbClr val="0070C0"/>
                </a:solidFill>
              </a:rPr>
              <a:t> y)throws </a:t>
            </a:r>
            <a:r>
              <a:rPr lang="en-US" sz="2800" dirty="0" err="1">
                <a:solidFill>
                  <a:srgbClr val="0070C0"/>
                </a:solidFill>
              </a:rPr>
              <a:t>RemoteException</a:t>
            </a:r>
            <a:r>
              <a:rPr lang="en-US" sz="2800" dirty="0">
                <a:solidFill>
                  <a:srgbClr val="0070C0"/>
                </a:solidFill>
              </a:rPr>
              <a:t>;  </a:t>
            </a:r>
          </a:p>
          <a:p>
            <a:pPr marL="0" indent="0">
              <a:buNone/>
            </a:pPr>
            <a:r>
              <a:rPr lang="en-US" sz="2800" dirty="0" smtClean="0">
                <a:solidFill>
                  <a:srgbClr val="0070C0"/>
                </a:solidFill>
              </a:rPr>
              <a:t>     }</a:t>
            </a:r>
            <a:r>
              <a:rPr lang="en-US" sz="2800" dirty="0">
                <a:solidFill>
                  <a:srgbClr val="0070C0"/>
                </a:solidFill>
              </a:rPr>
              <a:t>  </a:t>
            </a:r>
          </a:p>
          <a:p>
            <a:endParaRPr lang="en-US" dirty="0"/>
          </a:p>
        </p:txBody>
      </p:sp>
    </p:spTree>
    <p:extLst>
      <p:ext uri="{BB962C8B-B14F-4D97-AF65-F5344CB8AC3E}">
        <p14:creationId xmlns:p14="http://schemas.microsoft.com/office/powerpoint/2010/main" val="2441348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Remote Method Invocation</a:t>
            </a:r>
            <a:br>
              <a:rPr lang="en-US" b="1" dirty="0" smtClean="0"/>
            </a:br>
            <a:endParaRPr lang="en-US" dirty="0"/>
          </a:p>
        </p:txBody>
      </p:sp>
      <p:sp>
        <p:nvSpPr>
          <p:cNvPr id="3" name="Content Placeholder 2"/>
          <p:cNvSpPr>
            <a:spLocks noGrp="1"/>
          </p:cNvSpPr>
          <p:nvPr>
            <p:ph idx="1"/>
          </p:nvPr>
        </p:nvSpPr>
        <p:spPr>
          <a:xfrm>
            <a:off x="381000" y="1143000"/>
            <a:ext cx="8305800" cy="4983163"/>
          </a:xfrm>
        </p:spPr>
        <p:txBody>
          <a:bodyPr/>
          <a:lstStyle/>
          <a:p>
            <a:pPr algn="just"/>
            <a:r>
              <a:rPr lang="en-US" dirty="0" smtClean="0"/>
              <a:t>The </a:t>
            </a:r>
            <a:r>
              <a:rPr lang="en-US" b="1" dirty="0" smtClean="0"/>
              <a:t>RMI</a:t>
            </a:r>
            <a:r>
              <a:rPr lang="en-US" dirty="0" smtClean="0"/>
              <a:t> (Remote Method Invocation) is an API that provides a mechanism to create distributed application in java.</a:t>
            </a:r>
          </a:p>
          <a:p>
            <a:pPr algn="just"/>
            <a:r>
              <a:rPr lang="en-US" dirty="0" smtClean="0"/>
              <a:t>The RMI allows an object to invoke methods on an object running in another JVM.</a:t>
            </a:r>
          </a:p>
          <a:p>
            <a:pPr algn="just"/>
            <a:r>
              <a:rPr lang="en-US" dirty="0" smtClean="0"/>
              <a:t>The RMI provides remote communication between the applications using two objects </a:t>
            </a:r>
            <a:r>
              <a:rPr lang="en-US" i="1" dirty="0" smtClean="0"/>
              <a:t>stub</a:t>
            </a:r>
            <a:r>
              <a:rPr lang="en-US" dirty="0" smtClean="0"/>
              <a:t> and </a:t>
            </a:r>
            <a:r>
              <a:rPr lang="en-US" i="1" dirty="0" smtClean="0"/>
              <a:t>skeleton</a:t>
            </a:r>
            <a:r>
              <a:rPr lang="en-US" dirty="0" smtClean="0"/>
              <a:t>. </a:t>
            </a:r>
            <a:endParaRPr lang="en-US" dirty="0"/>
          </a:p>
        </p:txBody>
      </p:sp>
    </p:spTree>
    <p:extLst>
      <p:ext uri="{BB962C8B-B14F-4D97-AF65-F5344CB8AC3E}">
        <p14:creationId xmlns:p14="http://schemas.microsoft.com/office/powerpoint/2010/main" val="20301020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2) Provide the implementation of the remote interface</a:t>
            </a:r>
            <a:br>
              <a:rPr lang="en-US" sz="3200" b="1" dirty="0"/>
            </a:br>
            <a:endParaRPr lang="en-US" sz="3200" dirty="0"/>
          </a:p>
        </p:txBody>
      </p:sp>
      <p:sp>
        <p:nvSpPr>
          <p:cNvPr id="3" name="Content Placeholder 2"/>
          <p:cNvSpPr>
            <a:spLocks noGrp="1"/>
          </p:cNvSpPr>
          <p:nvPr>
            <p:ph idx="1"/>
          </p:nvPr>
        </p:nvSpPr>
        <p:spPr>
          <a:xfrm>
            <a:off x="381000" y="1066800"/>
            <a:ext cx="8305800" cy="5059363"/>
          </a:xfrm>
        </p:spPr>
        <p:txBody>
          <a:bodyPr>
            <a:normAutofit lnSpcReduction="10000"/>
          </a:bodyPr>
          <a:lstStyle/>
          <a:p>
            <a:r>
              <a:rPr lang="en-US" dirty="0"/>
              <a:t>Now provide the implementation of the remote interface. </a:t>
            </a:r>
            <a:endParaRPr lang="en-US" dirty="0" smtClean="0"/>
          </a:p>
          <a:p>
            <a:r>
              <a:rPr lang="en-US" dirty="0" smtClean="0"/>
              <a:t>For </a:t>
            </a:r>
            <a:r>
              <a:rPr lang="en-US" dirty="0"/>
              <a:t>providing the implementation of the Remote interface, we need </a:t>
            </a:r>
            <a:r>
              <a:rPr lang="en-US" dirty="0" smtClean="0"/>
              <a:t>to Either </a:t>
            </a:r>
            <a:r>
              <a:rPr lang="en-US" dirty="0"/>
              <a:t>extend the </a:t>
            </a:r>
            <a:r>
              <a:rPr lang="en-US" dirty="0" err="1"/>
              <a:t>UnicastRemoteObject</a:t>
            </a:r>
            <a:r>
              <a:rPr lang="en-US" dirty="0"/>
              <a:t> class,</a:t>
            </a:r>
          </a:p>
          <a:p>
            <a:r>
              <a:rPr lang="en-US" dirty="0"/>
              <a:t>or use the </a:t>
            </a:r>
            <a:r>
              <a:rPr lang="en-US" dirty="0" err="1"/>
              <a:t>exportObject</a:t>
            </a:r>
            <a:r>
              <a:rPr lang="en-US" dirty="0"/>
              <a:t>() method of the </a:t>
            </a:r>
            <a:r>
              <a:rPr lang="en-US" dirty="0" err="1"/>
              <a:t>UnicastRemoteObject</a:t>
            </a:r>
            <a:r>
              <a:rPr lang="en-US" dirty="0"/>
              <a:t> class</a:t>
            </a:r>
          </a:p>
          <a:p>
            <a:r>
              <a:rPr lang="en-US" dirty="0"/>
              <a:t>In case, you extend the </a:t>
            </a:r>
            <a:r>
              <a:rPr lang="en-US" dirty="0" err="1"/>
              <a:t>UnicastRemoteObject</a:t>
            </a:r>
            <a:r>
              <a:rPr lang="en-US" dirty="0"/>
              <a:t> class, you must define a constructor that declares </a:t>
            </a:r>
            <a:r>
              <a:rPr lang="en-US" dirty="0" err="1"/>
              <a:t>RemoteException</a:t>
            </a:r>
            <a:r>
              <a:rPr lang="en-US" dirty="0"/>
              <a:t>. </a:t>
            </a:r>
          </a:p>
        </p:txBody>
      </p:sp>
    </p:spTree>
    <p:extLst>
      <p:ext uri="{BB962C8B-B14F-4D97-AF65-F5344CB8AC3E}">
        <p14:creationId xmlns:p14="http://schemas.microsoft.com/office/powerpoint/2010/main" val="14627252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normAutofit/>
          </a:bodyPr>
          <a:lstStyle/>
          <a:p>
            <a:pPr marL="0" indent="0">
              <a:buNone/>
            </a:pPr>
            <a:r>
              <a:rPr lang="en-US" dirty="0">
                <a:solidFill>
                  <a:srgbClr val="0070C0"/>
                </a:solidFill>
              </a:rPr>
              <a:t>import </a:t>
            </a:r>
            <a:r>
              <a:rPr lang="en-US" dirty="0" err="1">
                <a:solidFill>
                  <a:srgbClr val="0070C0"/>
                </a:solidFill>
              </a:rPr>
              <a:t>java.rmi</a:t>
            </a:r>
            <a:r>
              <a:rPr lang="en-US" dirty="0">
                <a:solidFill>
                  <a:srgbClr val="0070C0"/>
                </a:solidFill>
              </a:rPr>
              <a:t>.*;  </a:t>
            </a:r>
          </a:p>
          <a:p>
            <a:pPr marL="0" indent="0">
              <a:buNone/>
            </a:pPr>
            <a:r>
              <a:rPr lang="en-US" dirty="0">
                <a:solidFill>
                  <a:srgbClr val="0070C0"/>
                </a:solidFill>
              </a:rPr>
              <a:t>import </a:t>
            </a:r>
            <a:r>
              <a:rPr lang="en-US" dirty="0" err="1">
                <a:solidFill>
                  <a:srgbClr val="0070C0"/>
                </a:solidFill>
              </a:rPr>
              <a:t>java.rmi.server</a:t>
            </a:r>
            <a:r>
              <a:rPr lang="en-US" dirty="0">
                <a:solidFill>
                  <a:srgbClr val="0070C0"/>
                </a:solidFill>
              </a:rPr>
              <a:t>.*;  </a:t>
            </a:r>
          </a:p>
          <a:p>
            <a:pPr marL="0" indent="0">
              <a:buNone/>
            </a:pPr>
            <a:r>
              <a:rPr lang="en-US" dirty="0">
                <a:solidFill>
                  <a:srgbClr val="0070C0"/>
                </a:solidFill>
              </a:rPr>
              <a:t>public class </a:t>
            </a:r>
            <a:r>
              <a:rPr lang="en-US" dirty="0" err="1">
                <a:solidFill>
                  <a:srgbClr val="0070C0"/>
                </a:solidFill>
              </a:rPr>
              <a:t>AdderRemote</a:t>
            </a:r>
            <a:r>
              <a:rPr lang="en-US" dirty="0">
                <a:solidFill>
                  <a:srgbClr val="0070C0"/>
                </a:solidFill>
              </a:rPr>
              <a:t> extends </a:t>
            </a:r>
            <a:r>
              <a:rPr lang="en-US" dirty="0" err="1">
                <a:solidFill>
                  <a:srgbClr val="0070C0"/>
                </a:solidFill>
              </a:rPr>
              <a:t>UnicastRemoteObject</a:t>
            </a:r>
            <a:r>
              <a:rPr lang="en-US" dirty="0">
                <a:solidFill>
                  <a:srgbClr val="0070C0"/>
                </a:solidFill>
              </a:rPr>
              <a:t> implements Adder{  </a:t>
            </a:r>
          </a:p>
          <a:p>
            <a:pPr marL="0" indent="0">
              <a:buNone/>
            </a:pPr>
            <a:r>
              <a:rPr lang="en-US" dirty="0" err="1">
                <a:solidFill>
                  <a:srgbClr val="0070C0"/>
                </a:solidFill>
              </a:rPr>
              <a:t>AdderRemote</a:t>
            </a:r>
            <a:r>
              <a:rPr lang="en-US" dirty="0">
                <a:solidFill>
                  <a:srgbClr val="0070C0"/>
                </a:solidFill>
              </a:rPr>
              <a:t>()throws </a:t>
            </a:r>
            <a:r>
              <a:rPr lang="en-US" dirty="0" err="1">
                <a:solidFill>
                  <a:srgbClr val="0070C0"/>
                </a:solidFill>
              </a:rPr>
              <a:t>RemoteException</a:t>
            </a:r>
            <a:r>
              <a:rPr lang="en-US" dirty="0">
                <a:solidFill>
                  <a:srgbClr val="0070C0"/>
                </a:solidFill>
              </a:rPr>
              <a:t>{  </a:t>
            </a:r>
          </a:p>
          <a:p>
            <a:pPr marL="0" indent="0">
              <a:buNone/>
            </a:pPr>
            <a:r>
              <a:rPr lang="en-US" dirty="0">
                <a:solidFill>
                  <a:srgbClr val="0070C0"/>
                </a:solidFill>
              </a:rPr>
              <a:t>super();  </a:t>
            </a:r>
          </a:p>
          <a:p>
            <a:pPr marL="0" indent="0">
              <a:buNone/>
            </a:pPr>
            <a:r>
              <a:rPr lang="en-US" dirty="0">
                <a:solidFill>
                  <a:srgbClr val="0070C0"/>
                </a:solidFill>
              </a:rPr>
              <a:t>}  </a:t>
            </a:r>
          </a:p>
          <a:p>
            <a:pPr marL="0" indent="0">
              <a:buNone/>
            </a:pPr>
            <a:r>
              <a:rPr lang="en-US" dirty="0">
                <a:solidFill>
                  <a:srgbClr val="0070C0"/>
                </a:solidFill>
              </a:rPr>
              <a:t>public </a:t>
            </a:r>
            <a:r>
              <a:rPr lang="en-US" dirty="0" err="1">
                <a:solidFill>
                  <a:srgbClr val="0070C0"/>
                </a:solidFill>
              </a:rPr>
              <a:t>int</a:t>
            </a:r>
            <a:r>
              <a:rPr lang="en-US" dirty="0">
                <a:solidFill>
                  <a:srgbClr val="0070C0"/>
                </a:solidFill>
              </a:rPr>
              <a:t> add(</a:t>
            </a:r>
            <a:r>
              <a:rPr lang="en-US" dirty="0" err="1">
                <a:solidFill>
                  <a:srgbClr val="0070C0"/>
                </a:solidFill>
              </a:rPr>
              <a:t>int</a:t>
            </a:r>
            <a:r>
              <a:rPr lang="en-US" dirty="0">
                <a:solidFill>
                  <a:srgbClr val="0070C0"/>
                </a:solidFill>
              </a:rPr>
              <a:t> </a:t>
            </a:r>
            <a:r>
              <a:rPr lang="en-US" dirty="0" err="1">
                <a:solidFill>
                  <a:srgbClr val="0070C0"/>
                </a:solidFill>
              </a:rPr>
              <a:t>x,int</a:t>
            </a:r>
            <a:r>
              <a:rPr lang="en-US" dirty="0">
                <a:solidFill>
                  <a:srgbClr val="0070C0"/>
                </a:solidFill>
              </a:rPr>
              <a:t> y){return </a:t>
            </a:r>
            <a:r>
              <a:rPr lang="en-US" dirty="0" err="1">
                <a:solidFill>
                  <a:srgbClr val="0070C0"/>
                </a:solidFill>
              </a:rPr>
              <a:t>x+y</a:t>
            </a:r>
            <a:r>
              <a:rPr lang="en-US" dirty="0">
                <a:solidFill>
                  <a:srgbClr val="0070C0"/>
                </a:solidFill>
              </a:rPr>
              <a:t>;}  </a:t>
            </a:r>
          </a:p>
          <a:p>
            <a:pPr marL="0" indent="0">
              <a:buNone/>
            </a:pPr>
            <a:r>
              <a:rPr lang="en-US" dirty="0">
                <a:solidFill>
                  <a:srgbClr val="0070C0"/>
                </a:solidFill>
              </a:rPr>
              <a:t>}  </a:t>
            </a:r>
          </a:p>
          <a:p>
            <a:endParaRPr lang="en-US" dirty="0"/>
          </a:p>
        </p:txBody>
      </p:sp>
    </p:spTree>
    <p:extLst>
      <p:ext uri="{BB962C8B-B14F-4D97-AF65-F5344CB8AC3E}">
        <p14:creationId xmlns:p14="http://schemas.microsoft.com/office/powerpoint/2010/main" val="29486422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3.create </a:t>
            </a:r>
            <a:r>
              <a:rPr lang="en-US" sz="3200" b="1" dirty="0"/>
              <a:t>the stub and skeleton objects using the </a:t>
            </a:r>
            <a:r>
              <a:rPr lang="en-US" sz="3200" b="1" dirty="0" err="1"/>
              <a:t>rmic</a:t>
            </a:r>
            <a:r>
              <a:rPr lang="en-US" sz="3200" b="1" dirty="0"/>
              <a:t> tool.</a:t>
            </a:r>
            <a:br>
              <a:rPr lang="en-US" sz="3200" b="1" dirty="0"/>
            </a:br>
            <a:endParaRPr lang="en-US" sz="3200" dirty="0"/>
          </a:p>
        </p:txBody>
      </p:sp>
      <p:sp>
        <p:nvSpPr>
          <p:cNvPr id="3" name="Content Placeholder 2"/>
          <p:cNvSpPr>
            <a:spLocks noGrp="1"/>
          </p:cNvSpPr>
          <p:nvPr>
            <p:ph idx="1"/>
          </p:nvPr>
        </p:nvSpPr>
        <p:spPr>
          <a:xfrm>
            <a:off x="304800" y="1295400"/>
            <a:ext cx="8382000" cy="4830763"/>
          </a:xfrm>
        </p:spPr>
        <p:txBody>
          <a:bodyPr/>
          <a:lstStyle/>
          <a:p>
            <a:r>
              <a:rPr lang="en-US" dirty="0"/>
              <a:t>Next step is to create stub and skeleton objects using the </a:t>
            </a:r>
            <a:r>
              <a:rPr lang="en-US" dirty="0" err="1"/>
              <a:t>rmi</a:t>
            </a:r>
            <a:r>
              <a:rPr lang="en-US" dirty="0"/>
              <a:t> compiler. </a:t>
            </a:r>
            <a:endParaRPr lang="en-US" dirty="0" smtClean="0"/>
          </a:p>
          <a:p>
            <a:r>
              <a:rPr lang="en-US" dirty="0" smtClean="0"/>
              <a:t>The </a:t>
            </a:r>
            <a:r>
              <a:rPr lang="en-US" dirty="0" err="1"/>
              <a:t>rmic</a:t>
            </a:r>
            <a:r>
              <a:rPr lang="en-US" dirty="0"/>
              <a:t> tool invokes the RMI compiler and creates stub and skeleton objects.</a:t>
            </a:r>
          </a:p>
          <a:p>
            <a:r>
              <a:rPr lang="en-US" dirty="0" err="1">
                <a:solidFill>
                  <a:srgbClr val="0070C0"/>
                </a:solidFill>
              </a:rPr>
              <a:t>rmic</a:t>
            </a:r>
            <a:r>
              <a:rPr lang="en-US" dirty="0">
                <a:solidFill>
                  <a:srgbClr val="0070C0"/>
                </a:solidFill>
              </a:rPr>
              <a:t> </a:t>
            </a:r>
            <a:r>
              <a:rPr lang="en-US" dirty="0" err="1">
                <a:solidFill>
                  <a:srgbClr val="0070C0"/>
                </a:solidFill>
              </a:rPr>
              <a:t>AdderRemote</a:t>
            </a:r>
            <a:r>
              <a:rPr lang="en-US" dirty="0">
                <a:solidFill>
                  <a:srgbClr val="0070C0"/>
                </a:solidFill>
              </a:rPr>
              <a:t>  </a:t>
            </a:r>
          </a:p>
          <a:p>
            <a:endParaRPr lang="en-US" dirty="0"/>
          </a:p>
        </p:txBody>
      </p:sp>
    </p:spTree>
    <p:extLst>
      <p:ext uri="{BB962C8B-B14F-4D97-AF65-F5344CB8AC3E}">
        <p14:creationId xmlns:p14="http://schemas.microsoft.com/office/powerpoint/2010/main" val="20059745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4) Start </a:t>
            </a:r>
            <a:r>
              <a:rPr lang="en-US" sz="3200" b="1" dirty="0"/>
              <a:t>the registry service by the </a:t>
            </a:r>
            <a:r>
              <a:rPr lang="en-US" sz="3200" b="1" dirty="0" err="1"/>
              <a:t>rmiregistry</a:t>
            </a:r>
            <a:r>
              <a:rPr lang="en-US" sz="3200" b="1" dirty="0"/>
              <a:t> tool</a:t>
            </a:r>
            <a:br>
              <a:rPr lang="en-US" sz="3200" b="1" dirty="0"/>
            </a:br>
            <a:endParaRPr lang="en-US" sz="3200" dirty="0"/>
          </a:p>
        </p:txBody>
      </p:sp>
      <p:sp>
        <p:nvSpPr>
          <p:cNvPr id="3" name="Content Placeholder 2"/>
          <p:cNvSpPr>
            <a:spLocks noGrp="1"/>
          </p:cNvSpPr>
          <p:nvPr>
            <p:ph idx="1"/>
          </p:nvPr>
        </p:nvSpPr>
        <p:spPr/>
        <p:txBody>
          <a:bodyPr/>
          <a:lstStyle/>
          <a:p>
            <a:r>
              <a:rPr lang="en-US" dirty="0"/>
              <a:t>Now start the registry service by using the </a:t>
            </a:r>
            <a:r>
              <a:rPr lang="en-US" dirty="0" err="1"/>
              <a:t>rmiregistry</a:t>
            </a:r>
            <a:r>
              <a:rPr lang="en-US" dirty="0"/>
              <a:t> tool</a:t>
            </a:r>
            <a:r>
              <a:rPr lang="en-US" dirty="0" smtClean="0"/>
              <a:t>.</a:t>
            </a:r>
          </a:p>
          <a:p>
            <a:r>
              <a:rPr lang="en-US" dirty="0" smtClean="0"/>
              <a:t> </a:t>
            </a:r>
            <a:r>
              <a:rPr lang="en-US" dirty="0"/>
              <a:t>If you don't specify the port number, it uses a default port number. </a:t>
            </a:r>
            <a:endParaRPr lang="en-US" dirty="0" smtClean="0"/>
          </a:p>
          <a:p>
            <a:r>
              <a:rPr lang="en-US" dirty="0" smtClean="0"/>
              <a:t>In </a:t>
            </a:r>
            <a:r>
              <a:rPr lang="en-US" dirty="0"/>
              <a:t>this example, we are using the port number 5000.</a:t>
            </a:r>
          </a:p>
          <a:p>
            <a:r>
              <a:rPr lang="en-US" dirty="0" err="1">
                <a:solidFill>
                  <a:srgbClr val="0070C0"/>
                </a:solidFill>
              </a:rPr>
              <a:t>rmiregistry</a:t>
            </a:r>
            <a:r>
              <a:rPr lang="en-US" dirty="0">
                <a:solidFill>
                  <a:srgbClr val="0070C0"/>
                </a:solidFill>
              </a:rPr>
              <a:t> 5000  </a:t>
            </a:r>
          </a:p>
          <a:p>
            <a:endParaRPr lang="en-US" dirty="0"/>
          </a:p>
        </p:txBody>
      </p:sp>
    </p:spTree>
    <p:extLst>
      <p:ext uri="{BB962C8B-B14F-4D97-AF65-F5344CB8AC3E}">
        <p14:creationId xmlns:p14="http://schemas.microsoft.com/office/powerpoint/2010/main" val="14372115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534400" cy="1524000"/>
          </a:xfrm>
        </p:spPr>
        <p:txBody>
          <a:bodyPr>
            <a:normAutofit fontScale="90000"/>
          </a:bodyPr>
          <a:lstStyle/>
          <a:p>
            <a:r>
              <a:rPr lang="en-US" b="1" dirty="0" smtClean="0"/>
              <a:t>5. Create </a:t>
            </a:r>
            <a:r>
              <a:rPr lang="en-US" b="1" dirty="0"/>
              <a:t>and run the server application</a:t>
            </a:r>
            <a:br>
              <a:rPr lang="en-US" b="1" dirty="0"/>
            </a:br>
            <a:endParaRPr lang="en-US" dirty="0"/>
          </a:p>
        </p:txBody>
      </p:sp>
      <p:sp>
        <p:nvSpPr>
          <p:cNvPr id="3" name="Content Placeholder 2"/>
          <p:cNvSpPr>
            <a:spLocks noGrp="1"/>
          </p:cNvSpPr>
          <p:nvPr>
            <p:ph idx="1"/>
          </p:nvPr>
        </p:nvSpPr>
        <p:spPr>
          <a:xfrm>
            <a:off x="381000" y="1371600"/>
            <a:ext cx="8305800" cy="4754563"/>
          </a:xfrm>
        </p:spPr>
        <p:txBody>
          <a:bodyPr/>
          <a:lstStyle/>
          <a:p>
            <a:r>
              <a:rPr lang="en-US" dirty="0"/>
              <a:t>Now </a:t>
            </a:r>
            <a:r>
              <a:rPr lang="en-US" dirty="0" err="1"/>
              <a:t>rmi</a:t>
            </a:r>
            <a:r>
              <a:rPr lang="en-US" dirty="0"/>
              <a:t> services need to be hosted in a server process. </a:t>
            </a:r>
            <a:endParaRPr lang="en-US" dirty="0" smtClean="0"/>
          </a:p>
          <a:p>
            <a:r>
              <a:rPr lang="en-US" dirty="0" smtClean="0"/>
              <a:t>The </a:t>
            </a:r>
            <a:r>
              <a:rPr lang="en-US" dirty="0"/>
              <a:t>Naming class provides methods to get and store the remote object. </a:t>
            </a:r>
            <a:endParaRPr lang="en-US" dirty="0" smtClean="0"/>
          </a:p>
          <a:p>
            <a:r>
              <a:rPr lang="en-US" dirty="0" smtClean="0"/>
              <a:t>The </a:t>
            </a:r>
            <a:r>
              <a:rPr lang="en-US" dirty="0"/>
              <a:t>Naming class provides 5 methods</a:t>
            </a:r>
            <a:r>
              <a:rPr lang="en-US" dirty="0" smtClean="0"/>
              <a:t>.</a:t>
            </a:r>
          </a:p>
          <a:p>
            <a:endParaRPr lang="en-US" dirty="0"/>
          </a:p>
        </p:txBody>
      </p:sp>
    </p:spTree>
    <p:extLst>
      <p:ext uri="{BB962C8B-B14F-4D97-AF65-F5344CB8AC3E}">
        <p14:creationId xmlns:p14="http://schemas.microsoft.com/office/powerpoint/2010/main" val="29806286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1272"/>
            <a:ext cx="8153399" cy="648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7785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lnSpcReduction="10000"/>
          </a:bodyPr>
          <a:lstStyle/>
          <a:p>
            <a:pPr marL="0" indent="0">
              <a:buNone/>
            </a:pPr>
            <a:r>
              <a:rPr lang="en-US" dirty="0">
                <a:solidFill>
                  <a:srgbClr val="0070C0"/>
                </a:solidFill>
              </a:rPr>
              <a:t>import </a:t>
            </a:r>
            <a:r>
              <a:rPr lang="en-US" dirty="0" err="1">
                <a:solidFill>
                  <a:srgbClr val="0070C0"/>
                </a:solidFill>
              </a:rPr>
              <a:t>java.rmi</a:t>
            </a:r>
            <a:r>
              <a:rPr lang="en-US" dirty="0">
                <a:solidFill>
                  <a:srgbClr val="0070C0"/>
                </a:solidFill>
              </a:rPr>
              <a:t>.*;  </a:t>
            </a:r>
          </a:p>
          <a:p>
            <a:pPr marL="0" indent="0">
              <a:buNone/>
            </a:pPr>
            <a:r>
              <a:rPr lang="en-US" dirty="0">
                <a:solidFill>
                  <a:srgbClr val="0070C0"/>
                </a:solidFill>
              </a:rPr>
              <a:t>import </a:t>
            </a:r>
            <a:r>
              <a:rPr lang="en-US" dirty="0" err="1">
                <a:solidFill>
                  <a:srgbClr val="0070C0"/>
                </a:solidFill>
              </a:rPr>
              <a:t>java.rmi.registry</a:t>
            </a:r>
            <a:r>
              <a:rPr lang="en-US" dirty="0">
                <a:solidFill>
                  <a:srgbClr val="0070C0"/>
                </a:solidFill>
              </a:rPr>
              <a:t>.*;  </a:t>
            </a:r>
          </a:p>
          <a:p>
            <a:pPr marL="0" indent="0">
              <a:buNone/>
            </a:pPr>
            <a:r>
              <a:rPr lang="en-US" dirty="0">
                <a:solidFill>
                  <a:srgbClr val="0070C0"/>
                </a:solidFill>
              </a:rPr>
              <a:t>public class </a:t>
            </a:r>
            <a:r>
              <a:rPr lang="en-US" dirty="0" err="1">
                <a:solidFill>
                  <a:srgbClr val="0070C0"/>
                </a:solidFill>
              </a:rPr>
              <a:t>MyServer</a:t>
            </a:r>
            <a:r>
              <a:rPr lang="en-US" dirty="0">
                <a:solidFill>
                  <a:srgbClr val="0070C0"/>
                </a:solidFill>
              </a:rPr>
              <a:t>{  </a:t>
            </a:r>
          </a:p>
          <a:p>
            <a:pPr marL="0" indent="0">
              <a:buNone/>
            </a:pPr>
            <a:r>
              <a:rPr lang="en-US" dirty="0">
                <a:solidFill>
                  <a:srgbClr val="0070C0"/>
                </a:solidFill>
              </a:rPr>
              <a:t>public static void main(String </a:t>
            </a:r>
            <a:r>
              <a:rPr lang="en-US" dirty="0" err="1">
                <a:solidFill>
                  <a:srgbClr val="0070C0"/>
                </a:solidFill>
              </a:rPr>
              <a:t>args</a:t>
            </a:r>
            <a:r>
              <a:rPr lang="en-US" dirty="0">
                <a:solidFill>
                  <a:srgbClr val="0070C0"/>
                </a:solidFill>
              </a:rPr>
              <a:t>[]){  </a:t>
            </a:r>
          </a:p>
          <a:p>
            <a:pPr marL="0" indent="0">
              <a:buNone/>
            </a:pPr>
            <a:r>
              <a:rPr lang="en-US" dirty="0">
                <a:solidFill>
                  <a:srgbClr val="0070C0"/>
                </a:solidFill>
              </a:rPr>
              <a:t>try{  </a:t>
            </a:r>
          </a:p>
          <a:p>
            <a:pPr marL="0" indent="0">
              <a:buNone/>
            </a:pPr>
            <a:r>
              <a:rPr lang="en-US" dirty="0">
                <a:solidFill>
                  <a:srgbClr val="0070C0"/>
                </a:solidFill>
              </a:rPr>
              <a:t>Adder stub=new </a:t>
            </a:r>
            <a:r>
              <a:rPr lang="en-US" dirty="0" err="1">
                <a:solidFill>
                  <a:srgbClr val="0070C0"/>
                </a:solidFill>
              </a:rPr>
              <a:t>AdderRemote</a:t>
            </a:r>
            <a:r>
              <a:rPr lang="en-US" dirty="0">
                <a:solidFill>
                  <a:srgbClr val="0070C0"/>
                </a:solidFill>
              </a:rPr>
              <a:t>();  </a:t>
            </a:r>
          </a:p>
          <a:p>
            <a:pPr marL="0" indent="0">
              <a:buNone/>
            </a:pPr>
            <a:r>
              <a:rPr lang="en-US" dirty="0" err="1">
                <a:solidFill>
                  <a:srgbClr val="0070C0"/>
                </a:solidFill>
              </a:rPr>
              <a:t>Naming.rebind</a:t>
            </a:r>
            <a:r>
              <a:rPr lang="en-US" dirty="0">
                <a:solidFill>
                  <a:srgbClr val="0070C0"/>
                </a:solidFill>
              </a:rPr>
              <a:t>("</a:t>
            </a:r>
            <a:r>
              <a:rPr lang="en-US" dirty="0" err="1">
                <a:solidFill>
                  <a:srgbClr val="0070C0"/>
                </a:solidFill>
              </a:rPr>
              <a:t>rmi</a:t>
            </a:r>
            <a:r>
              <a:rPr lang="en-US" dirty="0">
                <a:solidFill>
                  <a:srgbClr val="0070C0"/>
                </a:solidFill>
              </a:rPr>
              <a:t>://</a:t>
            </a:r>
            <a:r>
              <a:rPr lang="en-US" dirty="0" smtClean="0">
                <a:solidFill>
                  <a:srgbClr val="0070C0"/>
                </a:solidFill>
              </a:rPr>
              <a:t>localhost:5000/</a:t>
            </a:r>
            <a:r>
              <a:rPr lang="en-US" dirty="0" err="1" smtClean="0">
                <a:solidFill>
                  <a:srgbClr val="0070C0"/>
                </a:solidFill>
              </a:rPr>
              <a:t>GPP",</a:t>
            </a:r>
            <a:r>
              <a:rPr lang="en-US" dirty="0" err="1">
                <a:solidFill>
                  <a:srgbClr val="0070C0"/>
                </a:solidFill>
              </a:rPr>
              <a:t>stub</a:t>
            </a:r>
            <a:r>
              <a:rPr lang="en-US" dirty="0">
                <a:solidFill>
                  <a:srgbClr val="0070C0"/>
                </a:solidFill>
              </a:rPr>
              <a:t>);  </a:t>
            </a:r>
          </a:p>
          <a:p>
            <a:pPr marL="0" indent="0">
              <a:buNone/>
            </a:pPr>
            <a:r>
              <a:rPr lang="en-US" dirty="0">
                <a:solidFill>
                  <a:srgbClr val="0070C0"/>
                </a:solidFill>
              </a:rPr>
              <a:t>}catch(Exception e){</a:t>
            </a:r>
            <a:r>
              <a:rPr lang="en-US" dirty="0" err="1">
                <a:solidFill>
                  <a:srgbClr val="0070C0"/>
                </a:solidFill>
              </a:rPr>
              <a:t>System.out.println</a:t>
            </a:r>
            <a:r>
              <a:rPr lang="en-US" dirty="0">
                <a:solidFill>
                  <a:srgbClr val="0070C0"/>
                </a:solidFill>
              </a:rPr>
              <a:t>(e);}  </a:t>
            </a:r>
          </a:p>
          <a:p>
            <a:pPr marL="0" indent="0">
              <a:buNone/>
            </a:pPr>
            <a:r>
              <a:rPr lang="en-US" dirty="0">
                <a:solidFill>
                  <a:srgbClr val="0070C0"/>
                </a:solidFill>
              </a:rPr>
              <a:t>}  </a:t>
            </a:r>
          </a:p>
          <a:p>
            <a:pPr marL="0" indent="0">
              <a:buNone/>
            </a:pPr>
            <a:r>
              <a:rPr lang="en-US" dirty="0">
                <a:solidFill>
                  <a:srgbClr val="0070C0"/>
                </a:solidFill>
              </a:rPr>
              <a:t>}  </a:t>
            </a:r>
          </a:p>
          <a:p>
            <a:pPr marL="0" indent="0">
              <a:buNone/>
            </a:pPr>
            <a:endParaRPr lang="en-US" dirty="0">
              <a:solidFill>
                <a:srgbClr val="0070C0"/>
              </a:solidFill>
            </a:endParaRPr>
          </a:p>
        </p:txBody>
      </p:sp>
    </p:spTree>
    <p:extLst>
      <p:ext uri="{BB962C8B-B14F-4D97-AF65-F5344CB8AC3E}">
        <p14:creationId xmlns:p14="http://schemas.microsoft.com/office/powerpoint/2010/main" val="3952400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458200" cy="1112838"/>
          </a:xfrm>
        </p:spPr>
        <p:txBody>
          <a:bodyPr>
            <a:normAutofit fontScale="90000"/>
          </a:bodyPr>
          <a:lstStyle/>
          <a:p>
            <a:r>
              <a:rPr lang="en-US" b="1" dirty="0" smtClean="0"/>
              <a:t>6.Create </a:t>
            </a:r>
            <a:r>
              <a:rPr lang="en-US" b="1" dirty="0"/>
              <a:t>and run the client application</a:t>
            </a:r>
            <a:br>
              <a:rPr lang="en-US" b="1" dirty="0"/>
            </a:br>
            <a:endParaRPr lang="en-US" dirty="0"/>
          </a:p>
        </p:txBody>
      </p:sp>
      <p:sp>
        <p:nvSpPr>
          <p:cNvPr id="3" name="Content Placeholder 2"/>
          <p:cNvSpPr>
            <a:spLocks noGrp="1"/>
          </p:cNvSpPr>
          <p:nvPr>
            <p:ph idx="1"/>
          </p:nvPr>
        </p:nvSpPr>
        <p:spPr>
          <a:xfrm>
            <a:off x="304800" y="990600"/>
            <a:ext cx="8534400" cy="5638800"/>
          </a:xfrm>
        </p:spPr>
        <p:txBody>
          <a:bodyPr>
            <a:normAutofit/>
          </a:bodyPr>
          <a:lstStyle/>
          <a:p>
            <a:r>
              <a:rPr lang="en-US" dirty="0"/>
              <a:t>At the client we are getting the stub object by the lookup() method of the Naming class and invoking the method on this object. </a:t>
            </a:r>
            <a:endParaRPr lang="en-US" dirty="0" smtClean="0"/>
          </a:p>
          <a:p>
            <a:r>
              <a:rPr lang="en-US" dirty="0" smtClean="0"/>
              <a:t>In </a:t>
            </a:r>
            <a:r>
              <a:rPr lang="en-US" dirty="0"/>
              <a:t>this example, we are running the server and client applications, in the same machine so we are using </a:t>
            </a:r>
            <a:r>
              <a:rPr lang="en-US" dirty="0" err="1"/>
              <a:t>localhost</a:t>
            </a:r>
            <a:r>
              <a:rPr lang="en-US" dirty="0"/>
              <a:t>. </a:t>
            </a:r>
            <a:endParaRPr lang="en-US" dirty="0" smtClean="0"/>
          </a:p>
          <a:p>
            <a:r>
              <a:rPr lang="en-US" dirty="0" smtClean="0"/>
              <a:t>If </a:t>
            </a:r>
            <a:r>
              <a:rPr lang="en-US" dirty="0"/>
              <a:t>you want to access the remote object from another machine, change the </a:t>
            </a:r>
            <a:r>
              <a:rPr lang="en-US" dirty="0" err="1"/>
              <a:t>localhost</a:t>
            </a:r>
            <a:r>
              <a:rPr lang="en-US" dirty="0"/>
              <a:t> to the host name (or IP address) where the remote object is located.</a:t>
            </a:r>
          </a:p>
        </p:txBody>
      </p:sp>
    </p:spTree>
    <p:extLst>
      <p:ext uri="{BB962C8B-B14F-4D97-AF65-F5344CB8AC3E}">
        <p14:creationId xmlns:p14="http://schemas.microsoft.com/office/powerpoint/2010/main" val="562335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05800" cy="5668963"/>
          </a:xfrm>
        </p:spPr>
        <p:txBody>
          <a:bodyPr>
            <a:normAutofit/>
          </a:bodyPr>
          <a:lstStyle/>
          <a:p>
            <a:pPr marL="0" indent="0">
              <a:buNone/>
            </a:pPr>
            <a:r>
              <a:rPr lang="en-US" dirty="0">
                <a:solidFill>
                  <a:srgbClr val="0070C0"/>
                </a:solidFill>
              </a:rPr>
              <a:t>import </a:t>
            </a:r>
            <a:r>
              <a:rPr lang="en-US" dirty="0" err="1">
                <a:solidFill>
                  <a:srgbClr val="0070C0"/>
                </a:solidFill>
              </a:rPr>
              <a:t>java.rmi</a:t>
            </a:r>
            <a:r>
              <a:rPr lang="en-US" dirty="0">
                <a:solidFill>
                  <a:srgbClr val="0070C0"/>
                </a:solidFill>
              </a:rPr>
              <a:t>.*;  </a:t>
            </a:r>
            <a:endParaRPr lang="en-US" dirty="0" smtClean="0">
              <a:solidFill>
                <a:srgbClr val="0070C0"/>
              </a:solidFill>
            </a:endParaRPr>
          </a:p>
          <a:p>
            <a:pPr marL="0" indent="0">
              <a:buNone/>
            </a:pPr>
            <a:r>
              <a:rPr lang="en-US" dirty="0" smtClean="0">
                <a:solidFill>
                  <a:srgbClr val="0070C0"/>
                </a:solidFill>
              </a:rPr>
              <a:t>public</a:t>
            </a:r>
            <a:r>
              <a:rPr lang="en-US" dirty="0">
                <a:solidFill>
                  <a:srgbClr val="0070C0"/>
                </a:solidFill>
              </a:rPr>
              <a:t> class </a:t>
            </a:r>
            <a:r>
              <a:rPr lang="en-US" dirty="0" err="1">
                <a:solidFill>
                  <a:srgbClr val="0070C0"/>
                </a:solidFill>
              </a:rPr>
              <a:t>MyClient</a:t>
            </a:r>
            <a:r>
              <a:rPr lang="en-US" dirty="0">
                <a:solidFill>
                  <a:srgbClr val="0070C0"/>
                </a:solidFill>
              </a:rPr>
              <a:t>{  </a:t>
            </a:r>
            <a:endParaRPr lang="en-US" dirty="0" smtClean="0">
              <a:solidFill>
                <a:srgbClr val="0070C0"/>
              </a:solidFill>
            </a:endParaRPr>
          </a:p>
          <a:p>
            <a:pPr marL="0" indent="0">
              <a:buNone/>
            </a:pPr>
            <a:r>
              <a:rPr lang="en-US" dirty="0" smtClean="0">
                <a:solidFill>
                  <a:srgbClr val="0070C0"/>
                </a:solidFill>
              </a:rPr>
              <a:t>public</a:t>
            </a:r>
            <a:r>
              <a:rPr lang="en-US" dirty="0">
                <a:solidFill>
                  <a:srgbClr val="0070C0"/>
                </a:solidFill>
              </a:rPr>
              <a:t> static void main(String </a:t>
            </a:r>
            <a:r>
              <a:rPr lang="en-US" dirty="0" err="1">
                <a:solidFill>
                  <a:srgbClr val="0070C0"/>
                </a:solidFill>
              </a:rPr>
              <a:t>args</a:t>
            </a:r>
            <a:r>
              <a:rPr lang="en-US" dirty="0">
                <a:solidFill>
                  <a:srgbClr val="0070C0"/>
                </a:solidFill>
              </a:rPr>
              <a:t>[]){ </a:t>
            </a:r>
            <a:endParaRPr lang="en-US" dirty="0" smtClean="0">
              <a:solidFill>
                <a:srgbClr val="0070C0"/>
              </a:solidFill>
            </a:endParaRPr>
          </a:p>
          <a:p>
            <a:pPr marL="0" indent="0">
              <a:buNone/>
            </a:pPr>
            <a:r>
              <a:rPr lang="en-US" dirty="0">
                <a:solidFill>
                  <a:srgbClr val="0070C0"/>
                </a:solidFill>
              </a:rPr>
              <a:t> try{  </a:t>
            </a:r>
            <a:endParaRPr lang="en-US" dirty="0" smtClean="0">
              <a:solidFill>
                <a:srgbClr val="0070C0"/>
              </a:solidFill>
            </a:endParaRPr>
          </a:p>
          <a:p>
            <a:pPr marL="0" indent="0">
              <a:buNone/>
            </a:pPr>
            <a:r>
              <a:rPr lang="en-US" dirty="0" smtClean="0">
                <a:solidFill>
                  <a:srgbClr val="0070C0"/>
                </a:solidFill>
              </a:rPr>
              <a:t>Adder</a:t>
            </a:r>
            <a:r>
              <a:rPr lang="en-US" dirty="0">
                <a:solidFill>
                  <a:srgbClr val="0070C0"/>
                </a:solidFill>
              </a:rPr>
              <a:t> stub=(Adder)</a:t>
            </a:r>
            <a:r>
              <a:rPr lang="en-US" dirty="0" err="1">
                <a:solidFill>
                  <a:srgbClr val="0070C0"/>
                </a:solidFill>
              </a:rPr>
              <a:t>Naming.lookup</a:t>
            </a:r>
            <a:r>
              <a:rPr lang="en-US" dirty="0">
                <a:solidFill>
                  <a:srgbClr val="0070C0"/>
                </a:solidFill>
              </a:rPr>
              <a:t>("</a:t>
            </a:r>
            <a:r>
              <a:rPr lang="en-US" dirty="0" err="1">
                <a:solidFill>
                  <a:srgbClr val="0070C0"/>
                </a:solidFill>
              </a:rPr>
              <a:t>rmi</a:t>
            </a:r>
            <a:r>
              <a:rPr lang="en-US" dirty="0">
                <a:solidFill>
                  <a:srgbClr val="0070C0"/>
                </a:solidFill>
              </a:rPr>
              <a:t>://</a:t>
            </a:r>
            <a:r>
              <a:rPr lang="en-US" dirty="0" smtClean="0">
                <a:solidFill>
                  <a:srgbClr val="0070C0"/>
                </a:solidFill>
              </a:rPr>
              <a:t>localhost:5000/GPP");</a:t>
            </a:r>
            <a:r>
              <a:rPr lang="en-US" dirty="0">
                <a:solidFill>
                  <a:srgbClr val="0070C0"/>
                </a:solidFill>
              </a:rPr>
              <a:t> </a:t>
            </a:r>
            <a:endParaRPr lang="en-US" dirty="0" smtClean="0">
              <a:solidFill>
                <a:srgbClr val="0070C0"/>
              </a:solidFill>
            </a:endParaRPr>
          </a:p>
          <a:p>
            <a:pPr marL="0" indent="0">
              <a:buNone/>
            </a:pPr>
            <a:r>
              <a:rPr lang="en-US" dirty="0">
                <a:solidFill>
                  <a:srgbClr val="0070C0"/>
                </a:solidFill>
              </a:rPr>
              <a:t> </a:t>
            </a:r>
            <a:r>
              <a:rPr lang="en-US" dirty="0" err="1">
                <a:solidFill>
                  <a:srgbClr val="0070C0"/>
                </a:solidFill>
              </a:rPr>
              <a:t>System.out.println</a:t>
            </a:r>
            <a:r>
              <a:rPr lang="en-US" dirty="0">
                <a:solidFill>
                  <a:srgbClr val="0070C0"/>
                </a:solidFill>
              </a:rPr>
              <a:t>(</a:t>
            </a:r>
            <a:r>
              <a:rPr lang="en-US" dirty="0" err="1">
                <a:solidFill>
                  <a:srgbClr val="0070C0"/>
                </a:solidFill>
              </a:rPr>
              <a:t>stub.add</a:t>
            </a:r>
            <a:r>
              <a:rPr lang="en-US" dirty="0">
                <a:solidFill>
                  <a:srgbClr val="0070C0"/>
                </a:solidFill>
              </a:rPr>
              <a:t>(34,4));  }catch(Exception e){}  </a:t>
            </a:r>
            <a:endParaRPr lang="en-US" dirty="0" smtClean="0">
              <a:solidFill>
                <a:srgbClr val="0070C0"/>
              </a:solidFill>
            </a:endParaRPr>
          </a:p>
          <a:p>
            <a:pPr marL="0" indent="0">
              <a:buNone/>
            </a:pPr>
            <a:r>
              <a:rPr lang="en-US" dirty="0" smtClean="0">
                <a:solidFill>
                  <a:srgbClr val="0070C0"/>
                </a:solidFill>
              </a:rPr>
              <a:t>}</a:t>
            </a:r>
            <a:r>
              <a:rPr lang="en-US" dirty="0">
                <a:solidFill>
                  <a:srgbClr val="0070C0"/>
                </a:solidFill>
              </a:rPr>
              <a:t>  </a:t>
            </a:r>
            <a:endParaRPr lang="en-US" dirty="0" smtClean="0">
              <a:solidFill>
                <a:srgbClr val="0070C0"/>
              </a:solidFill>
            </a:endParaRPr>
          </a:p>
          <a:p>
            <a:pPr marL="0" indent="0">
              <a:buNone/>
            </a:pPr>
            <a:r>
              <a:rPr lang="en-US" dirty="0" smtClean="0">
                <a:solidFill>
                  <a:srgbClr val="0070C0"/>
                </a:solidFill>
              </a:rPr>
              <a:t>}</a:t>
            </a:r>
            <a:r>
              <a:rPr lang="en-US" dirty="0">
                <a:solidFill>
                  <a:srgbClr val="0070C0"/>
                </a:solidFill>
              </a:rPr>
              <a:t> </a:t>
            </a:r>
          </a:p>
        </p:txBody>
      </p:sp>
    </p:spTree>
    <p:extLst>
      <p:ext uri="{BB962C8B-B14F-4D97-AF65-F5344CB8AC3E}">
        <p14:creationId xmlns:p14="http://schemas.microsoft.com/office/powerpoint/2010/main" val="40500099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458200" cy="6477000"/>
          </a:xfrm>
        </p:spPr>
        <p:txBody>
          <a:bodyPr>
            <a:normAutofit fontScale="92500" lnSpcReduction="10000"/>
          </a:bodyPr>
          <a:lstStyle/>
          <a:p>
            <a:r>
              <a:rPr lang="en-US" dirty="0">
                <a:solidFill>
                  <a:srgbClr val="0070C0"/>
                </a:solidFill>
              </a:rPr>
              <a:t>For running this </a:t>
            </a:r>
            <a:r>
              <a:rPr lang="en-US" dirty="0" err="1">
                <a:solidFill>
                  <a:srgbClr val="0070C0"/>
                </a:solidFill>
              </a:rPr>
              <a:t>rmi</a:t>
            </a:r>
            <a:r>
              <a:rPr lang="en-US" dirty="0">
                <a:solidFill>
                  <a:srgbClr val="0070C0"/>
                </a:solidFill>
              </a:rPr>
              <a:t> example,  </a:t>
            </a:r>
          </a:p>
          <a:p>
            <a:r>
              <a:rPr lang="en-US" dirty="0">
                <a:solidFill>
                  <a:srgbClr val="0070C0"/>
                </a:solidFill>
              </a:rPr>
              <a:t>  </a:t>
            </a:r>
            <a:r>
              <a:rPr lang="en-US" dirty="0" smtClean="0">
                <a:solidFill>
                  <a:srgbClr val="0070C0"/>
                </a:solidFill>
              </a:rPr>
              <a:t>1</a:t>
            </a:r>
            <a:r>
              <a:rPr lang="en-US" dirty="0">
                <a:solidFill>
                  <a:srgbClr val="0070C0"/>
                </a:solidFill>
              </a:rPr>
              <a:t>) compile all the java files  </a:t>
            </a:r>
          </a:p>
          <a:p>
            <a:r>
              <a:rPr lang="en-US" dirty="0">
                <a:solidFill>
                  <a:srgbClr val="0070C0"/>
                </a:solidFill>
              </a:rPr>
              <a:t>  </a:t>
            </a:r>
            <a:r>
              <a:rPr lang="en-US" dirty="0" err="1" smtClean="0">
                <a:solidFill>
                  <a:srgbClr val="0070C0"/>
                </a:solidFill>
              </a:rPr>
              <a:t>javac</a:t>
            </a:r>
            <a:r>
              <a:rPr lang="en-US" dirty="0">
                <a:solidFill>
                  <a:srgbClr val="0070C0"/>
                </a:solidFill>
              </a:rPr>
              <a:t> *.java  </a:t>
            </a:r>
          </a:p>
          <a:p>
            <a:r>
              <a:rPr lang="en-US" dirty="0">
                <a:solidFill>
                  <a:srgbClr val="0070C0"/>
                </a:solidFill>
              </a:rPr>
              <a:t>  </a:t>
            </a:r>
            <a:r>
              <a:rPr lang="en-US" dirty="0" smtClean="0">
                <a:solidFill>
                  <a:srgbClr val="0070C0"/>
                </a:solidFill>
              </a:rPr>
              <a:t>2)create</a:t>
            </a:r>
            <a:r>
              <a:rPr lang="en-US" dirty="0">
                <a:solidFill>
                  <a:srgbClr val="0070C0"/>
                </a:solidFill>
              </a:rPr>
              <a:t> stub and skeleton object by </a:t>
            </a:r>
            <a:r>
              <a:rPr lang="en-US" dirty="0" err="1">
                <a:solidFill>
                  <a:srgbClr val="0070C0"/>
                </a:solidFill>
              </a:rPr>
              <a:t>rmic</a:t>
            </a:r>
            <a:r>
              <a:rPr lang="en-US" dirty="0">
                <a:solidFill>
                  <a:srgbClr val="0070C0"/>
                </a:solidFill>
              </a:rPr>
              <a:t> tool  </a:t>
            </a:r>
          </a:p>
          <a:p>
            <a:r>
              <a:rPr lang="en-US" dirty="0">
                <a:solidFill>
                  <a:srgbClr val="0070C0"/>
                </a:solidFill>
              </a:rPr>
              <a:t>  </a:t>
            </a:r>
            <a:r>
              <a:rPr lang="en-US" dirty="0" err="1" smtClean="0">
                <a:solidFill>
                  <a:srgbClr val="0070C0"/>
                </a:solidFill>
              </a:rPr>
              <a:t>rmic</a:t>
            </a:r>
            <a:r>
              <a:rPr lang="en-US" dirty="0">
                <a:solidFill>
                  <a:srgbClr val="0070C0"/>
                </a:solidFill>
              </a:rPr>
              <a:t> </a:t>
            </a:r>
            <a:r>
              <a:rPr lang="en-US" dirty="0" err="1">
                <a:solidFill>
                  <a:srgbClr val="0070C0"/>
                </a:solidFill>
              </a:rPr>
              <a:t>AdderRemote</a:t>
            </a:r>
            <a:r>
              <a:rPr lang="en-US" dirty="0">
                <a:solidFill>
                  <a:srgbClr val="0070C0"/>
                </a:solidFill>
              </a:rPr>
              <a:t>  </a:t>
            </a:r>
          </a:p>
          <a:p>
            <a:r>
              <a:rPr lang="en-US" dirty="0">
                <a:solidFill>
                  <a:srgbClr val="0070C0"/>
                </a:solidFill>
              </a:rPr>
              <a:t>  </a:t>
            </a:r>
            <a:r>
              <a:rPr lang="en-US" dirty="0" smtClean="0">
                <a:solidFill>
                  <a:srgbClr val="0070C0"/>
                </a:solidFill>
              </a:rPr>
              <a:t>3)start</a:t>
            </a:r>
            <a:r>
              <a:rPr lang="en-US" dirty="0">
                <a:solidFill>
                  <a:srgbClr val="0070C0"/>
                </a:solidFill>
              </a:rPr>
              <a:t> </a:t>
            </a:r>
            <a:r>
              <a:rPr lang="en-US" dirty="0" err="1">
                <a:solidFill>
                  <a:srgbClr val="0070C0"/>
                </a:solidFill>
              </a:rPr>
              <a:t>rmi</a:t>
            </a:r>
            <a:r>
              <a:rPr lang="en-US" dirty="0">
                <a:solidFill>
                  <a:srgbClr val="0070C0"/>
                </a:solidFill>
              </a:rPr>
              <a:t> registry in one command prompt  </a:t>
            </a:r>
          </a:p>
          <a:p>
            <a:r>
              <a:rPr lang="en-US" dirty="0">
                <a:solidFill>
                  <a:srgbClr val="0070C0"/>
                </a:solidFill>
              </a:rPr>
              <a:t>  </a:t>
            </a:r>
            <a:r>
              <a:rPr lang="en-US" dirty="0" err="1" smtClean="0">
                <a:solidFill>
                  <a:srgbClr val="0070C0"/>
                </a:solidFill>
              </a:rPr>
              <a:t>rmiregistry</a:t>
            </a:r>
            <a:r>
              <a:rPr lang="en-US" dirty="0">
                <a:solidFill>
                  <a:srgbClr val="0070C0"/>
                </a:solidFill>
              </a:rPr>
              <a:t> 5000  </a:t>
            </a:r>
          </a:p>
          <a:p>
            <a:r>
              <a:rPr lang="en-US" dirty="0">
                <a:solidFill>
                  <a:srgbClr val="0070C0"/>
                </a:solidFill>
              </a:rPr>
              <a:t>  </a:t>
            </a:r>
            <a:r>
              <a:rPr lang="en-US" dirty="0" smtClean="0">
                <a:solidFill>
                  <a:srgbClr val="0070C0"/>
                </a:solidFill>
              </a:rPr>
              <a:t>4)start</a:t>
            </a:r>
            <a:r>
              <a:rPr lang="en-US" dirty="0">
                <a:solidFill>
                  <a:srgbClr val="0070C0"/>
                </a:solidFill>
              </a:rPr>
              <a:t> the server in another command prompt  </a:t>
            </a:r>
          </a:p>
          <a:p>
            <a:r>
              <a:rPr lang="en-US" dirty="0">
                <a:solidFill>
                  <a:srgbClr val="0070C0"/>
                </a:solidFill>
              </a:rPr>
              <a:t>  </a:t>
            </a:r>
            <a:r>
              <a:rPr lang="en-US" dirty="0" smtClean="0">
                <a:solidFill>
                  <a:srgbClr val="0070C0"/>
                </a:solidFill>
              </a:rPr>
              <a:t>java</a:t>
            </a:r>
            <a:r>
              <a:rPr lang="en-US" dirty="0">
                <a:solidFill>
                  <a:srgbClr val="0070C0"/>
                </a:solidFill>
              </a:rPr>
              <a:t> </a:t>
            </a:r>
            <a:r>
              <a:rPr lang="en-US" dirty="0" err="1">
                <a:solidFill>
                  <a:srgbClr val="0070C0"/>
                </a:solidFill>
              </a:rPr>
              <a:t>MyServer</a:t>
            </a:r>
            <a:r>
              <a:rPr lang="en-US" dirty="0">
                <a:solidFill>
                  <a:srgbClr val="0070C0"/>
                </a:solidFill>
              </a:rPr>
              <a:t>  </a:t>
            </a:r>
          </a:p>
          <a:p>
            <a:r>
              <a:rPr lang="en-US" dirty="0">
                <a:solidFill>
                  <a:srgbClr val="0070C0"/>
                </a:solidFill>
              </a:rPr>
              <a:t>  </a:t>
            </a:r>
            <a:r>
              <a:rPr lang="en-US" dirty="0" smtClean="0">
                <a:solidFill>
                  <a:srgbClr val="0070C0"/>
                </a:solidFill>
              </a:rPr>
              <a:t>5)start</a:t>
            </a:r>
            <a:r>
              <a:rPr lang="en-US" dirty="0">
                <a:solidFill>
                  <a:srgbClr val="0070C0"/>
                </a:solidFill>
              </a:rPr>
              <a:t> the client application in another command prompt  </a:t>
            </a:r>
          </a:p>
          <a:p>
            <a:r>
              <a:rPr lang="en-US" dirty="0">
                <a:solidFill>
                  <a:srgbClr val="0070C0"/>
                </a:solidFill>
              </a:rPr>
              <a:t>  </a:t>
            </a:r>
            <a:r>
              <a:rPr lang="en-US" dirty="0" smtClean="0">
                <a:solidFill>
                  <a:srgbClr val="0070C0"/>
                </a:solidFill>
              </a:rPr>
              <a:t>java</a:t>
            </a:r>
            <a:r>
              <a:rPr lang="en-US" dirty="0">
                <a:solidFill>
                  <a:srgbClr val="0070C0"/>
                </a:solidFill>
              </a:rPr>
              <a:t> </a:t>
            </a:r>
            <a:r>
              <a:rPr lang="en-US" dirty="0" err="1">
                <a:solidFill>
                  <a:srgbClr val="0070C0"/>
                </a:solidFill>
              </a:rPr>
              <a:t>MyClient</a:t>
            </a:r>
            <a:r>
              <a:rPr lang="en-US" dirty="0">
                <a:solidFill>
                  <a:srgbClr val="0070C0"/>
                </a:solidFill>
              </a:rPr>
              <a:t>  </a:t>
            </a:r>
          </a:p>
          <a:p>
            <a:endParaRPr lang="en-US" dirty="0">
              <a:solidFill>
                <a:srgbClr val="0070C0"/>
              </a:solidFill>
            </a:endParaRPr>
          </a:p>
        </p:txBody>
      </p:sp>
    </p:spTree>
    <p:extLst>
      <p:ext uri="{BB962C8B-B14F-4D97-AF65-F5344CB8AC3E}">
        <p14:creationId xmlns:p14="http://schemas.microsoft.com/office/powerpoint/2010/main" val="2783419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Java Remote Method Invocation Distributed Computing for Java</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Java Remote Method Invocation (RMI) allows you to write distributed objects using </a:t>
            </a:r>
            <a:r>
              <a:rPr lang="en-US" dirty="0" smtClean="0"/>
              <a:t>Java.</a:t>
            </a:r>
          </a:p>
          <a:p>
            <a:r>
              <a:rPr lang="en-US" dirty="0" smtClean="0"/>
              <a:t>The </a:t>
            </a:r>
            <a:r>
              <a:rPr lang="en-US" dirty="0"/>
              <a:t>benefits of RMI, and how you can connect it to existing and legacy systems as well as to components written in Java</a:t>
            </a:r>
            <a:r>
              <a:rPr lang="en-US" dirty="0" smtClean="0"/>
              <a:t>.</a:t>
            </a:r>
          </a:p>
          <a:p>
            <a:r>
              <a:rPr lang="en-US" dirty="0" smtClean="0"/>
              <a:t>RMI </a:t>
            </a:r>
            <a:r>
              <a:rPr lang="en-US" dirty="0"/>
              <a:t>provides a simple and direct model for distributed computation with Java objects. </a:t>
            </a:r>
            <a:endParaRPr lang="en-US" dirty="0" smtClean="0"/>
          </a:p>
          <a:p>
            <a:r>
              <a:rPr lang="en-US" dirty="0" smtClean="0"/>
              <a:t>These </a:t>
            </a:r>
            <a:r>
              <a:rPr lang="en-US" dirty="0"/>
              <a:t>objects can be new Java objects, or can be simple Java wrappers around an existing API. </a:t>
            </a:r>
            <a:endParaRPr lang="en-US" dirty="0" smtClean="0"/>
          </a:p>
          <a:p>
            <a:r>
              <a:rPr lang="en-US" dirty="0" smtClean="0"/>
              <a:t>Java </a:t>
            </a:r>
            <a:r>
              <a:rPr lang="en-US" dirty="0"/>
              <a:t>embraces the "Write Once, Run Anywhere model. RMI extends the Java model to be run everywhere."</a:t>
            </a:r>
          </a:p>
          <a:p>
            <a:r>
              <a:rPr lang="en-US" dirty="0"/>
              <a:t>Because RMI is centered around Java, it brings the power of Java safety and portability to distributed computing. You can move behavior, such as agents and business logic, to the part of your network where it makes the most sense. When you expand your use of Java in your systems, RMI allows you to take all the advantages with you.</a:t>
            </a:r>
          </a:p>
          <a:p>
            <a:endParaRPr lang="en-US" dirty="0"/>
          </a:p>
        </p:txBody>
      </p:sp>
    </p:spTree>
    <p:extLst>
      <p:ext uri="{BB962C8B-B14F-4D97-AF65-F5344CB8AC3E}">
        <p14:creationId xmlns:p14="http://schemas.microsoft.com/office/powerpoint/2010/main" val="34825076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RMI Registry</a:t>
            </a:r>
          </a:p>
        </p:txBody>
      </p:sp>
      <p:sp>
        <p:nvSpPr>
          <p:cNvPr id="3" name="Content Placeholder 2"/>
          <p:cNvSpPr>
            <a:spLocks noGrp="1"/>
          </p:cNvSpPr>
          <p:nvPr>
            <p:ph idx="1"/>
          </p:nvPr>
        </p:nvSpPr>
        <p:spPr>
          <a:xfrm>
            <a:off x="304800" y="1066800"/>
            <a:ext cx="8610600" cy="5562600"/>
          </a:xfrm>
        </p:spPr>
        <p:txBody>
          <a:bodyPr>
            <a:normAutofit/>
          </a:bodyPr>
          <a:lstStyle/>
          <a:p>
            <a:pPr algn="just">
              <a:buFontTx/>
              <a:buChar char="•"/>
            </a:pPr>
            <a:r>
              <a:rPr lang="en-US" dirty="0"/>
              <a:t>the RMI registry is a simple server-side bootstrap naming facility that allows remote clients to get a reference to a remote object </a:t>
            </a:r>
          </a:p>
          <a:p>
            <a:pPr algn="just">
              <a:buFontTx/>
              <a:buChar char="•"/>
            </a:pPr>
            <a:r>
              <a:rPr lang="en-US" dirty="0"/>
              <a:t>Servers name and register their objects to be accessed remotely with the RMI Registry.</a:t>
            </a:r>
          </a:p>
          <a:p>
            <a:pPr algn="just">
              <a:buFontTx/>
              <a:buChar char="•"/>
            </a:pPr>
            <a:r>
              <a:rPr lang="en-US" dirty="0"/>
              <a:t>Clients use the name to find server objects and obtain a remote reference to those objects from the RMI Registry.</a:t>
            </a:r>
          </a:p>
          <a:p>
            <a:pPr algn="just">
              <a:buFontTx/>
              <a:buChar char="•"/>
            </a:pPr>
            <a:r>
              <a:rPr lang="en-US" dirty="0"/>
              <a:t>A registry (using the </a:t>
            </a:r>
            <a:r>
              <a:rPr lang="en-US" dirty="0" err="1"/>
              <a:t>rmiregistry</a:t>
            </a:r>
            <a:r>
              <a:rPr lang="en-US" dirty="0"/>
              <a:t> command) is a separate process running on the server machine.</a:t>
            </a:r>
          </a:p>
          <a:p>
            <a:pPr algn="just"/>
            <a:endParaRPr lang="en-US" dirty="0"/>
          </a:p>
        </p:txBody>
      </p:sp>
    </p:spTree>
    <p:extLst>
      <p:ext uri="{BB962C8B-B14F-4D97-AF65-F5344CB8AC3E}">
        <p14:creationId xmlns:p14="http://schemas.microsoft.com/office/powerpoint/2010/main" val="575420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2463800" y="4983163"/>
            <a:ext cx="4216400" cy="1779587"/>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63" name="Oval 3"/>
          <p:cNvSpPr>
            <a:spLocks noChangeArrowheads="1"/>
          </p:cNvSpPr>
          <p:nvPr/>
        </p:nvSpPr>
        <p:spPr bwMode="auto">
          <a:xfrm>
            <a:off x="2590800" y="5103813"/>
            <a:ext cx="2286000" cy="1201737"/>
          </a:xfrm>
          <a:prstGeom prst="ellipse">
            <a:avLst/>
          </a:prstGeom>
          <a:solidFill>
            <a:schemeClr val="accent1"/>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lang="en-US" sz="2000">
                <a:solidFill>
                  <a:srgbClr val="000000"/>
                </a:solidFill>
              </a:rPr>
              <a:t>Registry</a:t>
            </a:r>
          </a:p>
          <a:p>
            <a:pPr eaLnBrk="0" hangingPunct="0"/>
            <a:endParaRPr lang="en-US" sz="2000">
              <a:solidFill>
                <a:srgbClr val="000000"/>
              </a:solidFill>
            </a:endParaRPr>
          </a:p>
          <a:p>
            <a:pPr eaLnBrk="0" hangingPunct="0"/>
            <a:endParaRPr lang="en-US" sz="2000">
              <a:solidFill>
                <a:srgbClr val="000000"/>
              </a:solidFill>
            </a:endParaRPr>
          </a:p>
        </p:txBody>
      </p:sp>
      <p:sp>
        <p:nvSpPr>
          <p:cNvPr id="168964" name="Rectangle 4"/>
          <p:cNvSpPr>
            <a:spLocks noGrp="1" noChangeArrowheads="1"/>
          </p:cNvSpPr>
          <p:nvPr>
            <p:ph type="title"/>
          </p:nvPr>
        </p:nvSpPr>
        <p:spPr/>
        <p:txBody>
          <a:bodyPr/>
          <a:lstStyle/>
          <a:p>
            <a:r>
              <a:rPr lang="en-US"/>
              <a:t>RMI Registry Architecture</a:t>
            </a:r>
          </a:p>
        </p:txBody>
      </p:sp>
      <p:sp>
        <p:nvSpPr>
          <p:cNvPr id="168965" name="Rectangle 5"/>
          <p:cNvSpPr>
            <a:spLocks noChangeArrowheads="1"/>
          </p:cNvSpPr>
          <p:nvPr/>
        </p:nvSpPr>
        <p:spPr bwMode="blackWhite">
          <a:xfrm>
            <a:off x="330200" y="1633538"/>
            <a:ext cx="3073400" cy="2997200"/>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66" name="Rectangle 6"/>
          <p:cNvSpPr>
            <a:spLocks noChangeArrowheads="1"/>
          </p:cNvSpPr>
          <p:nvPr/>
        </p:nvSpPr>
        <p:spPr bwMode="auto">
          <a:xfrm>
            <a:off x="441325" y="1592263"/>
            <a:ext cx="2176621"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b="1" dirty="0"/>
              <a:t>Java Virtual Machine</a:t>
            </a:r>
          </a:p>
        </p:txBody>
      </p:sp>
      <p:sp>
        <p:nvSpPr>
          <p:cNvPr id="168967" name="Oval 7"/>
          <p:cNvSpPr>
            <a:spLocks noChangeArrowheads="1"/>
          </p:cNvSpPr>
          <p:nvPr/>
        </p:nvSpPr>
        <p:spPr bwMode="auto">
          <a:xfrm>
            <a:off x="914400" y="2111375"/>
            <a:ext cx="1587500" cy="1008063"/>
          </a:xfrm>
          <a:prstGeom prst="ellipse">
            <a:avLst/>
          </a:prstGeom>
          <a:solidFill>
            <a:schemeClr val="accent1"/>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68" name="Rectangle 8"/>
          <p:cNvSpPr>
            <a:spLocks noChangeArrowheads="1"/>
          </p:cNvSpPr>
          <p:nvPr/>
        </p:nvSpPr>
        <p:spPr bwMode="auto">
          <a:xfrm>
            <a:off x="914400" y="2247900"/>
            <a:ext cx="154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solidFill>
                  <a:schemeClr val="bg2"/>
                </a:solidFill>
              </a:rPr>
              <a:t>Client</a:t>
            </a:r>
          </a:p>
        </p:txBody>
      </p:sp>
      <p:sp>
        <p:nvSpPr>
          <p:cNvPr id="168969" name="Rectangle 9"/>
          <p:cNvSpPr>
            <a:spLocks noChangeArrowheads="1"/>
          </p:cNvSpPr>
          <p:nvPr/>
        </p:nvSpPr>
        <p:spPr bwMode="auto">
          <a:xfrm>
            <a:off x="4876800" y="1633538"/>
            <a:ext cx="3860800" cy="2997200"/>
          </a:xfrm>
          <a:prstGeom prst="rect">
            <a:avLst/>
          </a:prstGeom>
          <a:noFill/>
          <a:ln w="50800">
            <a:solidFill>
              <a:srgbClr val="000000"/>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70" name="Rectangle 10"/>
          <p:cNvSpPr>
            <a:spLocks noChangeArrowheads="1"/>
          </p:cNvSpPr>
          <p:nvPr/>
        </p:nvSpPr>
        <p:spPr bwMode="auto">
          <a:xfrm>
            <a:off x="5016500" y="1592263"/>
            <a:ext cx="342900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b="1" dirty="0"/>
              <a:t>Java Virtual Machine</a:t>
            </a:r>
          </a:p>
        </p:txBody>
      </p:sp>
      <p:sp>
        <p:nvSpPr>
          <p:cNvPr id="168971" name="Oval 11"/>
          <p:cNvSpPr>
            <a:spLocks noChangeArrowheads="1"/>
          </p:cNvSpPr>
          <p:nvPr/>
        </p:nvSpPr>
        <p:spPr bwMode="auto">
          <a:xfrm>
            <a:off x="1993900" y="3602038"/>
            <a:ext cx="1193800" cy="660400"/>
          </a:xfrm>
          <a:prstGeom prst="ellipse">
            <a:avLst/>
          </a:prstGeom>
          <a:solidFill>
            <a:srgbClr val="00CC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solidFill>
                  <a:schemeClr val="bg2"/>
                </a:solidFill>
              </a:rPr>
              <a:t>Stub</a:t>
            </a:r>
          </a:p>
        </p:txBody>
      </p:sp>
      <p:sp>
        <p:nvSpPr>
          <p:cNvPr id="168972" name="Oval 12"/>
          <p:cNvSpPr>
            <a:spLocks noChangeArrowheads="1"/>
          </p:cNvSpPr>
          <p:nvPr/>
        </p:nvSpPr>
        <p:spPr bwMode="auto">
          <a:xfrm>
            <a:off x="6489700" y="2078038"/>
            <a:ext cx="1955800" cy="965200"/>
          </a:xfrm>
          <a:prstGeom prst="ellipse">
            <a:avLst/>
          </a:prstGeom>
          <a:solidFill>
            <a:srgbClr val="FFFF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73" name="Rectangle 13"/>
          <p:cNvSpPr>
            <a:spLocks noChangeArrowheads="1"/>
          </p:cNvSpPr>
          <p:nvPr/>
        </p:nvSpPr>
        <p:spPr bwMode="auto">
          <a:xfrm>
            <a:off x="6668293" y="2309626"/>
            <a:ext cx="15986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dirty="0"/>
              <a:t>Remote Object</a:t>
            </a:r>
          </a:p>
        </p:txBody>
      </p:sp>
      <p:sp>
        <p:nvSpPr>
          <p:cNvPr id="168974" name="Oval 14"/>
          <p:cNvSpPr>
            <a:spLocks noChangeArrowheads="1"/>
          </p:cNvSpPr>
          <p:nvPr/>
        </p:nvSpPr>
        <p:spPr bwMode="auto">
          <a:xfrm>
            <a:off x="5346700" y="3373438"/>
            <a:ext cx="1346200" cy="812800"/>
          </a:xfrm>
          <a:prstGeom prst="ellipse">
            <a:avLst/>
          </a:prstGeom>
          <a:solidFill>
            <a:srgbClr val="00CC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solidFill>
                  <a:schemeClr val="bg2"/>
                </a:solidFill>
              </a:rPr>
              <a:t>Skeleton</a:t>
            </a:r>
          </a:p>
        </p:txBody>
      </p:sp>
      <p:sp>
        <p:nvSpPr>
          <p:cNvPr id="168975" name="Line 15"/>
          <p:cNvSpPr>
            <a:spLocks noChangeShapeType="1"/>
          </p:cNvSpPr>
          <p:nvPr/>
        </p:nvSpPr>
        <p:spPr bwMode="auto">
          <a:xfrm>
            <a:off x="2284413" y="2933700"/>
            <a:ext cx="306387" cy="655638"/>
          </a:xfrm>
          <a:prstGeom prst="line">
            <a:avLst/>
          </a:prstGeom>
          <a:noFill/>
          <a:ln w="508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976" name="Line 16"/>
          <p:cNvSpPr>
            <a:spLocks noChangeShapeType="1"/>
          </p:cNvSpPr>
          <p:nvPr/>
        </p:nvSpPr>
        <p:spPr bwMode="auto">
          <a:xfrm flipH="1">
            <a:off x="6477000" y="2979738"/>
            <a:ext cx="457200" cy="533400"/>
          </a:xfrm>
          <a:prstGeom prst="line">
            <a:avLst/>
          </a:prstGeom>
          <a:noFill/>
          <a:ln w="50800">
            <a:solidFill>
              <a:srgbClr val="00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977" name="Rectangle 17"/>
          <p:cNvSpPr>
            <a:spLocks noChangeArrowheads="1"/>
          </p:cNvSpPr>
          <p:nvPr/>
        </p:nvSpPr>
        <p:spPr bwMode="auto">
          <a:xfrm>
            <a:off x="2574925" y="6237288"/>
            <a:ext cx="4054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a:solidFill>
                  <a:srgbClr val="000000"/>
                </a:solidFill>
              </a:rPr>
              <a:t>Java Virtual Machine</a:t>
            </a:r>
          </a:p>
        </p:txBody>
      </p:sp>
      <p:sp>
        <p:nvSpPr>
          <p:cNvPr id="168978" name="Rectangle 18"/>
          <p:cNvSpPr>
            <a:spLocks noChangeArrowheads="1"/>
          </p:cNvSpPr>
          <p:nvPr/>
        </p:nvSpPr>
        <p:spPr bwMode="auto">
          <a:xfrm>
            <a:off x="3178175" y="5624513"/>
            <a:ext cx="1063625" cy="482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eaLnBrk="0" hangingPunct="0"/>
            <a:r>
              <a:rPr lang="en-US">
                <a:solidFill>
                  <a:srgbClr val="000000"/>
                </a:solidFill>
              </a:rPr>
              <a:t>“Bob” </a:t>
            </a:r>
          </a:p>
        </p:txBody>
      </p:sp>
      <p:sp>
        <p:nvSpPr>
          <p:cNvPr id="168979" name="Line 19"/>
          <p:cNvSpPr>
            <a:spLocks noChangeShapeType="1"/>
          </p:cNvSpPr>
          <p:nvPr/>
        </p:nvSpPr>
        <p:spPr bwMode="auto">
          <a:xfrm flipH="1">
            <a:off x="4267200" y="4198938"/>
            <a:ext cx="1600200" cy="1447800"/>
          </a:xfrm>
          <a:prstGeom prst="line">
            <a:avLst/>
          </a:prstGeom>
          <a:noFill/>
          <a:ln w="50800">
            <a:solidFill>
              <a:srgbClr val="000000"/>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980" name="Oval 20"/>
          <p:cNvSpPr>
            <a:spLocks noChangeArrowheads="1"/>
          </p:cNvSpPr>
          <p:nvPr/>
        </p:nvSpPr>
        <p:spPr bwMode="auto">
          <a:xfrm>
            <a:off x="6934200" y="3411538"/>
            <a:ext cx="1511300" cy="965200"/>
          </a:xfrm>
          <a:prstGeom prst="ellipse">
            <a:avLst/>
          </a:prstGeom>
          <a:solidFill>
            <a:schemeClr val="accent1"/>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a:solidFill>
                  <a:schemeClr val="bg2"/>
                </a:solidFill>
              </a:rPr>
              <a:t>Server</a:t>
            </a:r>
          </a:p>
        </p:txBody>
      </p:sp>
      <p:sp>
        <p:nvSpPr>
          <p:cNvPr id="168981" name="Line 21"/>
          <p:cNvSpPr>
            <a:spLocks noChangeShapeType="1"/>
          </p:cNvSpPr>
          <p:nvPr/>
        </p:nvSpPr>
        <p:spPr bwMode="auto">
          <a:xfrm>
            <a:off x="3200400" y="3894138"/>
            <a:ext cx="2133600" cy="0"/>
          </a:xfrm>
          <a:prstGeom prst="line">
            <a:avLst/>
          </a:prstGeom>
          <a:noFill/>
          <a:ln w="50800">
            <a:solidFill>
              <a:srgbClr val="0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300476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Goals of RMI</a:t>
            </a:r>
            <a:r>
              <a:rPr lang="en-US" dirty="0"/>
              <a:t/>
            </a:r>
            <a:br>
              <a:rPr lang="en-US" dirty="0"/>
            </a:br>
            <a:endParaRPr lang="en-US" dirty="0"/>
          </a:p>
        </p:txBody>
      </p:sp>
      <p:sp>
        <p:nvSpPr>
          <p:cNvPr id="3" name="Content Placeholder 2"/>
          <p:cNvSpPr>
            <a:spLocks noGrp="1"/>
          </p:cNvSpPr>
          <p:nvPr>
            <p:ph idx="1"/>
          </p:nvPr>
        </p:nvSpPr>
        <p:spPr>
          <a:xfrm>
            <a:off x="304800" y="1066800"/>
            <a:ext cx="8534400" cy="5410200"/>
          </a:xfrm>
        </p:spPr>
        <p:txBody>
          <a:bodyPr>
            <a:normAutofit/>
          </a:bodyPr>
          <a:lstStyle/>
          <a:p>
            <a:r>
              <a:rPr lang="en-US" dirty="0" smtClean="0"/>
              <a:t>To </a:t>
            </a:r>
            <a:r>
              <a:rPr lang="en-US" dirty="0"/>
              <a:t>minimize the complexity of the application.</a:t>
            </a:r>
          </a:p>
          <a:p>
            <a:r>
              <a:rPr lang="en-US" dirty="0"/>
              <a:t>To preserve type safety.</a:t>
            </a:r>
          </a:p>
          <a:p>
            <a:r>
              <a:rPr lang="en-US" dirty="0"/>
              <a:t>Distributed garbage collection.</a:t>
            </a:r>
          </a:p>
          <a:p>
            <a:r>
              <a:rPr lang="en-US" dirty="0" smtClean="0"/>
              <a:t>Minimize the difference between working with local and remote objects.</a:t>
            </a:r>
            <a:endParaRPr lang="en-US" dirty="0"/>
          </a:p>
        </p:txBody>
      </p:sp>
    </p:spTree>
    <p:extLst>
      <p:ext uri="{BB962C8B-B14F-4D97-AF65-F5344CB8AC3E}">
        <p14:creationId xmlns:p14="http://schemas.microsoft.com/office/powerpoint/2010/main" val="757984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Distributed Architecture</a:t>
            </a:r>
          </a:p>
        </p:txBody>
      </p:sp>
      <p:sp>
        <p:nvSpPr>
          <p:cNvPr id="5" name="Content Placeholder 4"/>
          <p:cNvSpPr>
            <a:spLocks noGrp="1"/>
          </p:cNvSpPr>
          <p:nvPr>
            <p:ph idx="1"/>
          </p:nvPr>
        </p:nvSpPr>
        <p:spPr>
          <a:xfrm>
            <a:off x="457200" y="1600200"/>
            <a:ext cx="8229600" cy="4953000"/>
          </a:xfrm>
        </p:spPr>
        <p:txBody>
          <a:bodyPr>
            <a:normAutofit fontScale="32500" lnSpcReduction="20000"/>
          </a:bodyPr>
          <a:lstStyle/>
          <a:p>
            <a:r>
              <a:rPr lang="en-US" sz="5500" dirty="0">
                <a:solidFill>
                  <a:srgbClr val="FF0000"/>
                </a:solidFill>
              </a:rPr>
              <a:t>Distributed Architecture</a:t>
            </a:r>
          </a:p>
          <a:p>
            <a:pPr lvl="1"/>
            <a:r>
              <a:rPr lang="en-US" sz="3600" dirty="0"/>
              <a:t>Distributed architecture splits the presentation tier and middle tier physically </a:t>
            </a:r>
            <a:r>
              <a:rPr lang="en-US" sz="3600" dirty="0" smtClean="0"/>
              <a:t>and logically </a:t>
            </a:r>
            <a:r>
              <a:rPr lang="en-US" sz="3600" dirty="0"/>
              <a:t>to run in different </a:t>
            </a:r>
            <a:r>
              <a:rPr lang="en-US" sz="3900" dirty="0"/>
              <a:t>servers. This is a complex architecture with significant overhead. </a:t>
            </a:r>
          </a:p>
          <a:p>
            <a:pPr lvl="1"/>
            <a:r>
              <a:rPr lang="en-US" sz="3900" dirty="0"/>
              <a:t>The architecture uses RMI between presentation tier and middle tier. </a:t>
            </a:r>
          </a:p>
          <a:p>
            <a:pPr lvl="1"/>
            <a:r>
              <a:rPr lang="en-US" sz="3900" dirty="0"/>
              <a:t>This makes remote invocation a major determinant of performance and design consideration.</a:t>
            </a:r>
          </a:p>
          <a:p>
            <a:pPr lvl="1"/>
            <a:r>
              <a:rPr lang="en-US" sz="3900" dirty="0"/>
              <a:t> It forces to minimize number of remote calls.</a:t>
            </a:r>
          </a:p>
          <a:p>
            <a:endParaRPr lang="en-US" sz="4300" dirty="0"/>
          </a:p>
          <a:p>
            <a:r>
              <a:rPr lang="en-US" sz="6200" dirty="0">
                <a:solidFill>
                  <a:srgbClr val="FF0000"/>
                </a:solidFill>
              </a:rPr>
              <a:t>Strengths of this architecture</a:t>
            </a:r>
          </a:p>
          <a:p>
            <a:pPr lvl="1"/>
            <a:r>
              <a:rPr lang="en-US" sz="3900" dirty="0"/>
              <a:t>It can support different type of clients by providing a shared middle tier.</a:t>
            </a:r>
          </a:p>
          <a:p>
            <a:pPr lvl="1"/>
            <a:r>
              <a:rPr lang="en-US" sz="3900" dirty="0"/>
              <a:t>It permits the distribution of application components across different physical servers.</a:t>
            </a:r>
          </a:p>
          <a:p>
            <a:endParaRPr lang="en-US" sz="4300" dirty="0"/>
          </a:p>
          <a:p>
            <a:r>
              <a:rPr lang="en-US" sz="6200" dirty="0">
                <a:solidFill>
                  <a:srgbClr val="FF0000"/>
                </a:solidFill>
              </a:rPr>
              <a:t>Weakness of this architecture</a:t>
            </a:r>
          </a:p>
          <a:p>
            <a:pPr lvl="1"/>
            <a:r>
              <a:rPr lang="en-US" sz="3900" dirty="0"/>
              <a:t>It is a complex approach should be chosen only if the requirement dictates.</a:t>
            </a:r>
          </a:p>
          <a:p>
            <a:pPr lvl="1"/>
            <a:r>
              <a:rPr lang="en-US" sz="3900" dirty="0"/>
              <a:t>It affects performance. Remote method calls can be hundred of times slower than local calls. </a:t>
            </a:r>
          </a:p>
          <a:p>
            <a:pPr lvl="1"/>
            <a:r>
              <a:rPr lang="en-US" sz="3900" dirty="0"/>
              <a:t>This will determine the overall performance of the application.</a:t>
            </a:r>
          </a:p>
          <a:p>
            <a:pPr lvl="1"/>
            <a:r>
              <a:rPr lang="en-US" sz="3900" dirty="0"/>
              <a:t>Distributed applications are hard to test and debug, because it is heavily dependent on container service.</a:t>
            </a:r>
          </a:p>
          <a:p>
            <a:pPr lvl="1"/>
            <a:r>
              <a:rPr lang="en-US" sz="3900" dirty="0"/>
              <a:t>OO design is severely hampered by the central use of RMI.</a:t>
            </a:r>
          </a:p>
          <a:p>
            <a:pPr lvl="1"/>
            <a:r>
              <a:rPr lang="en-US" sz="3900" dirty="0"/>
              <a:t>Exception handlings are more complex. Must handle both application failure and transport failure.</a:t>
            </a:r>
          </a:p>
          <a:p>
            <a:pPr lvl="1"/>
            <a:r>
              <a:rPr lang="en-US" sz="3900" dirty="0"/>
              <a:t>Should rely on third party application server.</a:t>
            </a:r>
          </a:p>
          <a:p>
            <a:pPr lvl="1"/>
            <a:r>
              <a:rPr lang="en-US" sz="3900" dirty="0"/>
              <a:t>Complex to deploy.</a:t>
            </a:r>
          </a:p>
        </p:txBody>
      </p:sp>
    </p:spTree>
    <p:extLst>
      <p:ext uri="{BB962C8B-B14F-4D97-AF65-F5344CB8AC3E}">
        <p14:creationId xmlns:p14="http://schemas.microsoft.com/office/powerpoint/2010/main" val="3352124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Comparison of Distributed and </a:t>
            </a:r>
            <a:r>
              <a:rPr lang="en-US" b="1" dirty="0" smtClean="0"/>
              <a:t>Non distributed </a:t>
            </a:r>
            <a:r>
              <a:rPr lang="en-US" b="1" dirty="0"/>
              <a:t>Java Programs</a:t>
            </a:r>
            <a:endParaRPr lang="en-US" dirty="0"/>
          </a:p>
        </p:txBody>
      </p:sp>
      <p:sp>
        <p:nvSpPr>
          <p:cNvPr id="5" name="Content Placeholder 4"/>
          <p:cNvSpPr>
            <a:spLocks noGrp="1"/>
          </p:cNvSpPr>
          <p:nvPr>
            <p:ph idx="1"/>
          </p:nvPr>
        </p:nvSpPr>
        <p:spPr>
          <a:xfrm>
            <a:off x="457200" y="1600200"/>
            <a:ext cx="8229600" cy="4953000"/>
          </a:xfrm>
        </p:spPr>
        <p:txBody>
          <a:bodyPr>
            <a:normAutofit fontScale="32500" lnSpcReduction="20000"/>
          </a:bodyPr>
          <a:lstStyle/>
          <a:p>
            <a:r>
              <a:rPr lang="en-US" sz="5500" dirty="0">
                <a:solidFill>
                  <a:srgbClr val="FF0000"/>
                </a:solidFill>
              </a:rPr>
              <a:t>Distributed Architecture</a:t>
            </a:r>
          </a:p>
          <a:p>
            <a:pPr lvl="1"/>
            <a:r>
              <a:rPr lang="en-US" sz="3600" dirty="0"/>
              <a:t>Distributed architecture splits the presentation tier and middle tier physically </a:t>
            </a:r>
            <a:r>
              <a:rPr lang="en-US" sz="3600" dirty="0" smtClean="0"/>
              <a:t>and logically </a:t>
            </a:r>
            <a:r>
              <a:rPr lang="en-US" sz="3600" dirty="0"/>
              <a:t>to run in different </a:t>
            </a:r>
            <a:r>
              <a:rPr lang="en-US" sz="3900" dirty="0"/>
              <a:t>servers. This is a complex architecture with significant overhead. </a:t>
            </a:r>
          </a:p>
          <a:p>
            <a:pPr lvl="1"/>
            <a:r>
              <a:rPr lang="en-US" sz="3900" dirty="0"/>
              <a:t>The architecture uses RMI between presentation tier and middle tier. </a:t>
            </a:r>
          </a:p>
          <a:p>
            <a:pPr lvl="1"/>
            <a:r>
              <a:rPr lang="en-US" sz="3900" dirty="0"/>
              <a:t>This makes remote invocation a major determinant of performance and design consideration.</a:t>
            </a:r>
          </a:p>
          <a:p>
            <a:pPr lvl="1"/>
            <a:r>
              <a:rPr lang="en-US" sz="3900" dirty="0"/>
              <a:t> It forces to minimize number of remote calls.</a:t>
            </a:r>
          </a:p>
          <a:p>
            <a:endParaRPr lang="en-US" sz="4300" dirty="0"/>
          </a:p>
          <a:p>
            <a:r>
              <a:rPr lang="en-US" sz="6200" dirty="0">
                <a:solidFill>
                  <a:srgbClr val="FF0000"/>
                </a:solidFill>
              </a:rPr>
              <a:t>Strengths of this architecture</a:t>
            </a:r>
          </a:p>
          <a:p>
            <a:pPr lvl="1"/>
            <a:r>
              <a:rPr lang="en-US" sz="3900" dirty="0"/>
              <a:t>It can support different type of clients by providing a shared middle tier.</a:t>
            </a:r>
          </a:p>
          <a:p>
            <a:pPr lvl="1"/>
            <a:r>
              <a:rPr lang="en-US" sz="3900" dirty="0"/>
              <a:t>It permits the distribution of application components across different physical servers.</a:t>
            </a:r>
          </a:p>
          <a:p>
            <a:endParaRPr lang="en-US" sz="4300" dirty="0"/>
          </a:p>
          <a:p>
            <a:r>
              <a:rPr lang="en-US" sz="6200" dirty="0">
                <a:solidFill>
                  <a:srgbClr val="FF0000"/>
                </a:solidFill>
              </a:rPr>
              <a:t>Weakness of this architecture</a:t>
            </a:r>
          </a:p>
          <a:p>
            <a:pPr lvl="1"/>
            <a:r>
              <a:rPr lang="en-US" sz="3900" dirty="0"/>
              <a:t>It is a complex approach should be chosen only if the requirement dictates.</a:t>
            </a:r>
          </a:p>
          <a:p>
            <a:pPr lvl="1"/>
            <a:r>
              <a:rPr lang="en-US" sz="3900" dirty="0"/>
              <a:t>It affects performance. Remote method calls can be hundred of times slower than local calls. </a:t>
            </a:r>
          </a:p>
          <a:p>
            <a:pPr lvl="1"/>
            <a:r>
              <a:rPr lang="en-US" sz="3900" dirty="0"/>
              <a:t>This will determine the overall performance of the application.</a:t>
            </a:r>
          </a:p>
          <a:p>
            <a:pPr lvl="1"/>
            <a:r>
              <a:rPr lang="en-US" sz="3900" dirty="0"/>
              <a:t>Distributed applications are hard to test and debug, because it is heavily dependent on container service.</a:t>
            </a:r>
          </a:p>
          <a:p>
            <a:pPr lvl="1"/>
            <a:r>
              <a:rPr lang="en-US" sz="3900" dirty="0"/>
              <a:t>OO design is severely hampered by the central use of RMI.</a:t>
            </a:r>
          </a:p>
          <a:p>
            <a:pPr lvl="1"/>
            <a:r>
              <a:rPr lang="en-US" sz="3900" dirty="0"/>
              <a:t>Exception handlings are more complex. Must handle both application failure and transport failure.</a:t>
            </a:r>
          </a:p>
          <a:p>
            <a:pPr lvl="1"/>
            <a:r>
              <a:rPr lang="en-US" sz="3900" dirty="0"/>
              <a:t>Should rely on third party application server.</a:t>
            </a:r>
          </a:p>
          <a:p>
            <a:pPr lvl="1"/>
            <a:r>
              <a:rPr lang="en-US" sz="3900" dirty="0"/>
              <a:t>Complex to deploy.</a:t>
            </a:r>
          </a:p>
        </p:txBody>
      </p:sp>
    </p:spTree>
    <p:extLst>
      <p:ext uri="{BB962C8B-B14F-4D97-AF65-F5344CB8AC3E}">
        <p14:creationId xmlns:p14="http://schemas.microsoft.com/office/powerpoint/2010/main" val="3215007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Non-Distributed Architecture</a:t>
            </a:r>
            <a:br>
              <a:rPr lang="en-US" dirty="0">
                <a:solidFill>
                  <a:srgbClr val="FF0000"/>
                </a:solidFill>
              </a:rPr>
            </a:br>
            <a:endParaRPr lang="en-US" dirty="0"/>
          </a:p>
        </p:txBody>
      </p:sp>
      <p:sp>
        <p:nvSpPr>
          <p:cNvPr id="3" name="Content Placeholder 2"/>
          <p:cNvSpPr>
            <a:spLocks noGrp="1"/>
          </p:cNvSpPr>
          <p:nvPr>
            <p:ph idx="1"/>
          </p:nvPr>
        </p:nvSpPr>
        <p:spPr/>
        <p:txBody>
          <a:bodyPr>
            <a:normAutofit fontScale="32500" lnSpcReduction="20000"/>
          </a:bodyPr>
          <a:lstStyle/>
          <a:p>
            <a:r>
              <a:rPr lang="en-US" sz="6200" dirty="0">
                <a:solidFill>
                  <a:srgbClr val="FF0000"/>
                </a:solidFill>
              </a:rPr>
              <a:t>Non-Distributed Architecture</a:t>
            </a:r>
          </a:p>
          <a:p>
            <a:pPr lvl="1"/>
            <a:r>
              <a:rPr lang="en-US" sz="3400" dirty="0"/>
              <a:t>In </a:t>
            </a:r>
            <a:r>
              <a:rPr lang="en-US" sz="4300" dirty="0"/>
              <a:t>t</a:t>
            </a:r>
            <a:r>
              <a:rPr lang="en-US" sz="3400" dirty="0"/>
              <a:t>his architecture, presentation tier and middle tier of the application run in the same server. </a:t>
            </a:r>
          </a:p>
          <a:p>
            <a:pPr lvl="1"/>
            <a:r>
              <a:rPr lang="en-US" sz="3400" dirty="0"/>
              <a:t>So the business components can be accessed locally without remote calls; this will improve significant performance </a:t>
            </a:r>
          </a:p>
          <a:p>
            <a:pPr lvl="1"/>
            <a:r>
              <a:rPr lang="en-US" sz="3400" dirty="0"/>
              <a:t>of the overall application. However it is vital that presentation tier and middle tier are kept logically distinct. </a:t>
            </a:r>
          </a:p>
          <a:p>
            <a:pPr lvl="1"/>
            <a:r>
              <a:rPr lang="en-US" sz="3400" dirty="0"/>
              <a:t>The main risk in the web application is that blurred responsibilities between presentation and business logic components</a:t>
            </a:r>
            <a:r>
              <a:rPr lang="en-US" dirty="0"/>
              <a:t>.</a:t>
            </a:r>
          </a:p>
          <a:p>
            <a:endParaRPr lang="en-US" dirty="0"/>
          </a:p>
          <a:p>
            <a:r>
              <a:rPr lang="en-US" sz="5500" dirty="0">
                <a:solidFill>
                  <a:srgbClr val="FF0000"/>
                </a:solidFill>
              </a:rPr>
              <a:t>Strengths of this architecture</a:t>
            </a:r>
          </a:p>
          <a:p>
            <a:pPr lvl="1"/>
            <a:r>
              <a:rPr lang="en-US" dirty="0"/>
              <a:t>Simplest architecture for web applications</a:t>
            </a:r>
          </a:p>
          <a:p>
            <a:pPr lvl="1"/>
            <a:r>
              <a:rPr lang="en-US" dirty="0"/>
              <a:t>Application can be developed faster</a:t>
            </a:r>
          </a:p>
          <a:p>
            <a:pPr lvl="1"/>
            <a:r>
              <a:rPr lang="en-US" dirty="0"/>
              <a:t>Can implement good OO design</a:t>
            </a:r>
          </a:p>
          <a:p>
            <a:pPr lvl="1"/>
            <a:r>
              <a:rPr lang="en-US" dirty="0"/>
              <a:t>Scales well. Can cluster to handle larger number of request.</a:t>
            </a:r>
          </a:p>
          <a:p>
            <a:pPr lvl="1"/>
            <a:r>
              <a:rPr lang="en-US" dirty="0"/>
              <a:t>Less cost, many open-source stable web containers are available. </a:t>
            </a:r>
          </a:p>
          <a:p>
            <a:endParaRPr lang="en-US" dirty="0"/>
          </a:p>
          <a:p>
            <a:r>
              <a:rPr lang="en-US" sz="5500" dirty="0">
                <a:solidFill>
                  <a:srgbClr val="FF0000"/>
                </a:solidFill>
              </a:rPr>
              <a:t>Weakness of this architecture</a:t>
            </a:r>
          </a:p>
          <a:p>
            <a:pPr lvl="1"/>
            <a:r>
              <a:rPr lang="en-US" sz="3400" dirty="0"/>
              <a:t>This architecture supports only web interface clients.</a:t>
            </a:r>
          </a:p>
          <a:p>
            <a:pPr lvl="1"/>
            <a:r>
              <a:rPr lang="en-US" sz="3400" dirty="0"/>
              <a:t>The whole application run in a single server while it boost performance, components cannot freely allocated to</a:t>
            </a:r>
          </a:p>
          <a:p>
            <a:pPr lvl="1"/>
            <a:r>
              <a:rPr lang="en-US" sz="3400" dirty="0"/>
              <a:t> different physical layers.</a:t>
            </a:r>
          </a:p>
          <a:p>
            <a:pPr lvl="1"/>
            <a:r>
              <a:rPr lang="en-US" sz="3400" dirty="0"/>
              <a:t>Need to write code to manage transactions.</a:t>
            </a:r>
          </a:p>
          <a:p>
            <a:pPr lvl="1"/>
            <a:r>
              <a:rPr lang="en-US" sz="3400" dirty="0"/>
              <a:t>Need to write code for concurrent threading issues.</a:t>
            </a:r>
          </a:p>
          <a:p>
            <a:pPr lvl="1"/>
            <a:r>
              <a:rPr lang="en-US" sz="3400" dirty="0"/>
              <a:t>In most cases J2EE is used to build web applications. </a:t>
            </a:r>
          </a:p>
          <a:p>
            <a:pPr lvl="1"/>
            <a:r>
              <a:rPr lang="en-US" sz="3400" dirty="0"/>
              <a:t>Thus, a J2EE web-container can provide the entire infrastructure required by many applications.</a:t>
            </a:r>
          </a:p>
          <a:p>
            <a:pPr lvl="1"/>
            <a:r>
              <a:rPr lang="en-US" sz="3400" dirty="0"/>
              <a:t> Except entity bean all other services can be used in web-container such as JMX, JMS, JDBC, </a:t>
            </a:r>
            <a:r>
              <a:rPr lang="en-US" sz="3400" dirty="0" err="1"/>
              <a:t>JavaMail</a:t>
            </a:r>
            <a:r>
              <a:rPr lang="en-US" sz="3400" dirty="0"/>
              <a:t>, Database </a:t>
            </a:r>
          </a:p>
          <a:p>
            <a:pPr lvl="1"/>
            <a:r>
              <a:rPr lang="en-US" sz="3400" dirty="0"/>
              <a:t>Transaction and Connection Pooling.</a:t>
            </a:r>
          </a:p>
        </p:txBody>
      </p:sp>
    </p:spTree>
    <p:extLst>
      <p:ext uri="{BB962C8B-B14F-4D97-AF65-F5344CB8AC3E}">
        <p14:creationId xmlns:p14="http://schemas.microsoft.com/office/powerpoint/2010/main" val="3530212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818</TotalTime>
  <Words>2841</Words>
  <Application>Microsoft Office PowerPoint</Application>
  <PresentationFormat>On-screen Show (4:3)</PresentationFormat>
  <Paragraphs>296</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Remote Method Invocation </vt:lpstr>
      <vt:lpstr>Java Remote Method Invocation</vt:lpstr>
      <vt:lpstr>Remote Method Invocation (RMI)</vt:lpstr>
      <vt:lpstr>Remote Method Invocation </vt:lpstr>
      <vt:lpstr>Java Remote Method Invocation Distributed Computing for Java </vt:lpstr>
      <vt:lpstr>Goals of RMI </vt:lpstr>
      <vt:lpstr>Distributed Architecture</vt:lpstr>
      <vt:lpstr>Comparison of Distributed and Non distributed Java Programs</vt:lpstr>
      <vt:lpstr>Non-Distributed Architecture </vt:lpstr>
      <vt:lpstr>Comparison of Distributed and Non distributed Java Programs</vt:lpstr>
      <vt:lpstr>Local v. Remote method invocation</vt:lpstr>
      <vt:lpstr>RMI System Architecture</vt:lpstr>
      <vt:lpstr>RMI System Architecture</vt:lpstr>
      <vt:lpstr>RMI System Architecture</vt:lpstr>
      <vt:lpstr>RMI System Architecture</vt:lpstr>
      <vt:lpstr>RMI System Architecture</vt:lpstr>
      <vt:lpstr>RMI System Architecture</vt:lpstr>
      <vt:lpstr>RMI System Architecture</vt:lpstr>
      <vt:lpstr>PowerPoint Presentation</vt:lpstr>
      <vt:lpstr>RMI System Architecture </vt:lpstr>
      <vt:lpstr>The stub/skeleton layer</vt:lpstr>
      <vt:lpstr>PowerPoint Presentation</vt:lpstr>
      <vt:lpstr>PowerPoint Presentation</vt:lpstr>
      <vt:lpstr>Marshaling and Unmarshaling</vt:lpstr>
      <vt:lpstr>Remote Reference Layer</vt:lpstr>
      <vt:lpstr>Transport layer </vt:lpstr>
      <vt:lpstr>Naming Remote Objects</vt:lpstr>
      <vt:lpstr>PowerPoint Presentation</vt:lpstr>
      <vt:lpstr>PowerPoint Presentation</vt:lpstr>
      <vt:lpstr>PowerPoint Presentation</vt:lpstr>
      <vt:lpstr>RMI Registry </vt:lpstr>
      <vt:lpstr>PowerPoint Presentation</vt:lpstr>
      <vt:lpstr> Naming Remote Objects    </vt:lpstr>
      <vt:lpstr>PowerPoint Presentation</vt:lpstr>
      <vt:lpstr>PowerPoint Presentation</vt:lpstr>
      <vt:lpstr>PowerPoint Presentation</vt:lpstr>
      <vt:lpstr>Using RMI</vt:lpstr>
      <vt:lpstr>PowerPoint Presentation</vt:lpstr>
      <vt:lpstr>1) create the remote interface </vt:lpstr>
      <vt:lpstr>2) Provide the implementation of the remote interface </vt:lpstr>
      <vt:lpstr>PowerPoint Presentation</vt:lpstr>
      <vt:lpstr>3.create the stub and skeleton objects using the rmic tool. </vt:lpstr>
      <vt:lpstr>4) Start the registry service by the rmiregistry tool </vt:lpstr>
      <vt:lpstr>5. Create and run the server application </vt:lpstr>
      <vt:lpstr>PowerPoint Presentation</vt:lpstr>
      <vt:lpstr>PowerPoint Presentation</vt:lpstr>
      <vt:lpstr>6.Create and run the client application </vt:lpstr>
      <vt:lpstr>PowerPoint Presentation</vt:lpstr>
      <vt:lpstr>PowerPoint Presentation</vt:lpstr>
      <vt:lpstr>RMI Registry</vt:lpstr>
      <vt:lpstr>RMI Registry Architecture</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dc:creator>
  <cp:lastModifiedBy>swara</cp:lastModifiedBy>
  <cp:revision>62</cp:revision>
  <dcterms:created xsi:type="dcterms:W3CDTF">2017-03-22T06:24:25Z</dcterms:created>
  <dcterms:modified xsi:type="dcterms:W3CDTF">2022-05-26T08:13:15Z</dcterms:modified>
</cp:coreProperties>
</file>