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502D-01E3-47F6-93BE-33E069975974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F6797-4C07-4103-8FFD-18316FD4D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69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F6797-4C07-4103-8FFD-18316FD4DD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4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AFD0-61BD-4CD2-A1D7-E3A98B623D90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3610-DDEB-4605-8657-B36EB517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7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AFD0-61BD-4CD2-A1D7-E3A98B623D90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3610-DDEB-4605-8657-B36EB517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AFD0-61BD-4CD2-A1D7-E3A98B623D90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3610-DDEB-4605-8657-B36EB517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8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AFD0-61BD-4CD2-A1D7-E3A98B623D90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3610-DDEB-4605-8657-B36EB517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4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AFD0-61BD-4CD2-A1D7-E3A98B623D90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3610-DDEB-4605-8657-B36EB517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9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AFD0-61BD-4CD2-A1D7-E3A98B623D90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3610-DDEB-4605-8657-B36EB517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5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AFD0-61BD-4CD2-A1D7-E3A98B623D90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3610-DDEB-4605-8657-B36EB517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1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AFD0-61BD-4CD2-A1D7-E3A98B623D90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3610-DDEB-4605-8657-B36EB517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AFD0-61BD-4CD2-A1D7-E3A98B623D90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3610-DDEB-4605-8657-B36EB517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7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AFD0-61BD-4CD2-A1D7-E3A98B623D90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3610-DDEB-4605-8657-B36EB517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9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AFD0-61BD-4CD2-A1D7-E3A98B623D90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3610-DDEB-4605-8657-B36EB517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CAFD0-61BD-4CD2-A1D7-E3A98B623D90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73610-DDEB-4605-8657-B36EB517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7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RMI Client-Side Call backs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44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application files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301372"/>
              </p:ext>
            </p:extLst>
          </p:nvPr>
        </p:nvGraphicFramePr>
        <p:xfrm>
          <a:off x="1066800" y="1295400"/>
          <a:ext cx="7036679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SmartDraw" r:id="rId3" imgW="3666744" imgH="2660904" progId="SmartDraw.2">
                  <p:embed/>
                </p:oleObj>
              </mc:Choice>
              <mc:Fallback>
                <p:oleObj name="SmartDraw" r:id="rId3" imgW="3666744" imgH="2660904" progId="SmartDraw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95400"/>
                        <a:ext cx="7036679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094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RMI Callback file placements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518388"/>
              </p:ext>
            </p:extLst>
          </p:nvPr>
        </p:nvGraphicFramePr>
        <p:xfrm>
          <a:off x="551621" y="1295400"/>
          <a:ext cx="8254329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SmartDraw" r:id="rId3" imgW="5879592" imgH="3364992" progId="SmartDraw.2">
                  <p:embed/>
                </p:oleObj>
              </mc:Choice>
              <mc:Fallback>
                <p:oleObj name="SmartDraw" r:id="rId3" imgW="5879592" imgH="3364992" progId="SmartDraw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21" y="1295400"/>
                        <a:ext cx="8254329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6002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RMI Callback Interface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610600" cy="5486400"/>
          </a:xfrm>
        </p:spPr>
        <p:txBody>
          <a:bodyPr/>
          <a:lstStyle/>
          <a:p>
            <a:pPr algn="just"/>
            <a:r>
              <a:rPr lang="en-US" sz="2400" dirty="0"/>
              <a:t>The server provides a remote method which allows a client to register itself for callbacks.</a:t>
            </a:r>
          </a:p>
          <a:p>
            <a:pPr algn="just"/>
            <a:r>
              <a:rPr lang="en-US" sz="2400" dirty="0"/>
              <a:t>A Remote interface for the callback is needed, in addition to the server-side interface.</a:t>
            </a:r>
          </a:p>
          <a:p>
            <a:pPr algn="just"/>
            <a:r>
              <a:rPr lang="en-US" sz="2400" dirty="0"/>
              <a:t>The interface specifies a method for accepting a callback from the server.</a:t>
            </a:r>
          </a:p>
          <a:p>
            <a:pPr algn="just"/>
            <a:r>
              <a:rPr lang="en-US" sz="2400" dirty="0"/>
              <a:t>The client program is a subclass of </a:t>
            </a:r>
            <a:r>
              <a:rPr lang="en-US" sz="2400" dirty="0" err="1"/>
              <a:t>RemoteObject</a:t>
            </a:r>
            <a:r>
              <a:rPr lang="en-US" sz="2400" dirty="0"/>
              <a:t> and implements the callback interface, including the callback method.</a:t>
            </a:r>
          </a:p>
          <a:p>
            <a:pPr algn="just"/>
            <a:r>
              <a:rPr lang="en-US" sz="2400" dirty="0"/>
              <a:t>The client registers itself for callback in its main method.</a:t>
            </a:r>
          </a:p>
          <a:p>
            <a:pPr algn="just"/>
            <a:r>
              <a:rPr lang="en-US" sz="2400" dirty="0"/>
              <a:t>The server invokes the client’s remote method upon the occurrence of the anticipated event.  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5178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Remote Interface for Server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dirty="0"/>
              <a:t>public interface </a:t>
            </a:r>
            <a:r>
              <a:rPr lang="en-US" sz="2400" b="1" dirty="0" err="1"/>
              <a:t>HelloInterface</a:t>
            </a:r>
            <a:r>
              <a:rPr lang="en-US" sz="2400" b="1" dirty="0"/>
              <a:t> extends Remote {</a:t>
            </a:r>
          </a:p>
          <a:p>
            <a:pPr>
              <a:buFont typeface="Wingdings" pitchFamily="2" charset="2"/>
              <a:buNone/>
            </a:pPr>
            <a:r>
              <a:rPr lang="en-US" sz="2400" b="1" dirty="0"/>
              <a:t>  // remote method</a:t>
            </a:r>
          </a:p>
          <a:p>
            <a:pPr>
              <a:buFont typeface="Wingdings" pitchFamily="2" charset="2"/>
              <a:buNone/>
            </a:pPr>
            <a:r>
              <a:rPr lang="en-US" sz="2400" b="1" dirty="0"/>
              <a:t>  public String </a:t>
            </a:r>
            <a:r>
              <a:rPr lang="en-US" sz="2400" b="1" dirty="0" err="1"/>
              <a:t>sayHello</a:t>
            </a:r>
            <a:r>
              <a:rPr lang="en-US" sz="2400" b="1" dirty="0"/>
              <a:t>() throws </a:t>
            </a:r>
            <a:r>
              <a:rPr lang="en-US" sz="2400" b="1" dirty="0" err="1"/>
              <a:t>java.rmi.RemoteException</a:t>
            </a:r>
            <a:r>
              <a:rPr lang="en-US" sz="2400" b="1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400" b="1" dirty="0"/>
              <a:t>  </a:t>
            </a:r>
            <a:r>
              <a:rPr lang="en-US" sz="2400" b="1" dirty="0">
                <a:solidFill>
                  <a:srgbClr val="FF0000"/>
                </a:solidFill>
              </a:rPr>
              <a:t>// method to be invoked by a client to add itself to the callback list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solidFill>
                  <a:srgbClr val="FF0000"/>
                </a:solidFill>
              </a:rPr>
              <a:t>  public void </a:t>
            </a:r>
            <a:r>
              <a:rPr lang="en-US" sz="2400" b="1" dirty="0" err="1">
                <a:solidFill>
                  <a:srgbClr val="FF0000"/>
                </a:solidFill>
              </a:rPr>
              <a:t>addCallback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solidFill>
                  <a:srgbClr val="FF0000"/>
                </a:solidFill>
              </a:rPr>
              <a:t>    </a:t>
            </a:r>
            <a:r>
              <a:rPr lang="en-US" sz="2400" b="1" dirty="0" err="1">
                <a:solidFill>
                  <a:srgbClr val="FF0000"/>
                </a:solidFill>
              </a:rPr>
              <a:t>HelloCallbackInterface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CallbackObject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solidFill>
                  <a:srgbClr val="FF0000"/>
                </a:solidFill>
              </a:rPr>
              <a:t>    throws </a:t>
            </a:r>
            <a:r>
              <a:rPr lang="en-US" sz="2400" b="1" dirty="0" err="1">
                <a:solidFill>
                  <a:srgbClr val="FF0000"/>
                </a:solidFill>
              </a:rPr>
              <a:t>java.rmi.RemoteException</a:t>
            </a:r>
            <a:r>
              <a:rPr lang="en-US" sz="2400" b="1" dirty="0">
                <a:solidFill>
                  <a:srgbClr val="FF0000"/>
                </a:solidFill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5896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Remote Interface for Callback Client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 dirty="0"/>
              <a:t>// an interface specifying a callback method</a:t>
            </a:r>
          </a:p>
          <a:p>
            <a:pPr>
              <a:buFont typeface="Wingdings" pitchFamily="2" charset="2"/>
              <a:buNone/>
            </a:pPr>
            <a:r>
              <a:rPr lang="en-US" sz="2000" b="1" dirty="0"/>
              <a:t>public interface </a:t>
            </a:r>
            <a:r>
              <a:rPr lang="en-US" sz="2000" b="1" dirty="0" err="1"/>
              <a:t>HelloCallbackInterface</a:t>
            </a:r>
            <a:r>
              <a:rPr lang="en-US" sz="2000" b="1" dirty="0"/>
              <a:t> extends </a:t>
            </a:r>
            <a:r>
              <a:rPr lang="en-US" sz="2000" b="1" dirty="0" err="1"/>
              <a:t>java.rmi.Remote</a:t>
            </a:r>
            <a:endParaRPr lang="en-US" sz="2000" b="1" dirty="0"/>
          </a:p>
          <a:p>
            <a:pPr>
              <a:buFont typeface="Wingdings" pitchFamily="2" charset="2"/>
              <a:buNone/>
            </a:pPr>
            <a:r>
              <a:rPr lang="en-US" sz="2000" b="1" dirty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sz="2000" b="1" dirty="0"/>
              <a:t>   </a:t>
            </a:r>
            <a:r>
              <a:rPr lang="en-US" sz="2000" b="1" dirty="0">
                <a:solidFill>
                  <a:srgbClr val="0066FF"/>
                </a:solidFill>
              </a:rPr>
              <a:t>// method to be called by the server on callback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solidFill>
                  <a:srgbClr val="0066FF"/>
                </a:solidFill>
              </a:rPr>
              <a:t>   public void </a:t>
            </a:r>
            <a:r>
              <a:rPr lang="en-US" sz="2000" b="1" dirty="0" err="1">
                <a:solidFill>
                  <a:srgbClr val="0066FF"/>
                </a:solidFill>
              </a:rPr>
              <a:t>callMe</a:t>
            </a:r>
            <a:r>
              <a:rPr lang="en-US" sz="2000" b="1" dirty="0">
                <a:solidFill>
                  <a:srgbClr val="0066FF"/>
                </a:solidFill>
              </a:rPr>
              <a:t> </a:t>
            </a:r>
            <a:r>
              <a:rPr lang="en-US" sz="2000" b="1" dirty="0" smtClean="0">
                <a:solidFill>
                  <a:srgbClr val="0066FF"/>
                </a:solidFill>
              </a:rPr>
              <a:t>( String message ) </a:t>
            </a:r>
            <a:r>
              <a:rPr lang="en-US" sz="2000" b="1" dirty="0">
                <a:solidFill>
                  <a:srgbClr val="0066FF"/>
                </a:solidFill>
              </a:rPr>
              <a:t>throws </a:t>
            </a:r>
            <a:r>
              <a:rPr lang="en-US" sz="2000" b="1" dirty="0" err="1">
                <a:solidFill>
                  <a:srgbClr val="0066FF"/>
                </a:solidFill>
              </a:rPr>
              <a:t>java.rmi.RemoteException</a:t>
            </a:r>
            <a:r>
              <a:rPr lang="en-US" sz="2000" b="1" dirty="0">
                <a:solidFill>
                  <a:srgbClr val="0066FF"/>
                </a:solidFill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472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HelloServer</a:t>
            </a:r>
            <a:r>
              <a:rPr lang="en-US" dirty="0"/>
              <a:t>, with callback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public class </a:t>
            </a:r>
            <a:r>
              <a:rPr lang="en-US" sz="2000" b="1" dirty="0" err="1"/>
              <a:t>HelloServer</a:t>
            </a:r>
            <a:r>
              <a:rPr lang="en-US" sz="2000" b="1" dirty="0"/>
              <a:t> extends </a:t>
            </a:r>
            <a:r>
              <a:rPr lang="en-US" sz="2000" b="1" dirty="0" err="1"/>
              <a:t>UnicastRemoteObject</a:t>
            </a:r>
            <a:r>
              <a:rPr lang="en-US" sz="2000" b="1" dirty="0"/>
              <a:t> implements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    </a:t>
            </a:r>
            <a:r>
              <a:rPr lang="en-US" sz="2000" b="1" dirty="0" err="1"/>
              <a:t>HelloInterface</a:t>
            </a:r>
            <a:r>
              <a:rPr lang="en-US" sz="2000" b="1" dirty="0"/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    static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RMIPort</a:t>
            </a:r>
            <a:r>
              <a:rPr lang="en-US" sz="2000" b="1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    </a:t>
            </a:r>
            <a:r>
              <a:rPr lang="en-US" sz="2000" b="1" dirty="0">
                <a:solidFill>
                  <a:srgbClr val="FF0000"/>
                </a:solidFill>
              </a:rPr>
              <a:t>// vector for store list of callback objects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FF0000"/>
                </a:solidFill>
              </a:rPr>
              <a:t>    private static Vector </a:t>
            </a:r>
            <a:r>
              <a:rPr lang="en-US" sz="2000" b="1" dirty="0" err="1">
                <a:solidFill>
                  <a:srgbClr val="FF0000"/>
                </a:solidFill>
              </a:rPr>
              <a:t>callbackObjects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    public </a:t>
            </a:r>
            <a:r>
              <a:rPr lang="en-US" sz="2000" b="1" dirty="0" err="1"/>
              <a:t>HelloServer</a:t>
            </a:r>
            <a:r>
              <a:rPr lang="en-US" sz="2000" b="1" dirty="0"/>
              <a:t>() throws </a:t>
            </a:r>
            <a:r>
              <a:rPr lang="en-US" sz="2000" b="1" dirty="0" err="1"/>
              <a:t>RemoteException</a:t>
            </a:r>
            <a:r>
              <a:rPr lang="en-US" sz="2000" b="1" dirty="0"/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      super();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      </a:t>
            </a:r>
            <a:r>
              <a:rPr lang="en-US" sz="2000" b="1" dirty="0">
                <a:solidFill>
                  <a:srgbClr val="6600FF"/>
                </a:solidFill>
              </a:rPr>
              <a:t>// instantiate a Vector object for storing callback objects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6600FF"/>
                </a:solidFill>
              </a:rPr>
              <a:t>      </a:t>
            </a:r>
            <a:r>
              <a:rPr lang="en-US" sz="2000" b="1" dirty="0" err="1">
                <a:solidFill>
                  <a:srgbClr val="6600FF"/>
                </a:solidFill>
              </a:rPr>
              <a:t>callbackObjects</a:t>
            </a:r>
            <a:r>
              <a:rPr lang="en-US" sz="2000" b="1" dirty="0">
                <a:solidFill>
                  <a:srgbClr val="6600FF"/>
                </a:solidFill>
              </a:rPr>
              <a:t> = new Vector();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    </a:t>
            </a:r>
            <a:r>
              <a:rPr lang="en-US" sz="2000" b="1" dirty="0">
                <a:solidFill>
                  <a:srgbClr val="A50021"/>
                </a:solidFill>
              </a:rPr>
              <a:t>// method for client to call to add itself to its callback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A50021"/>
                </a:solidFill>
              </a:rPr>
              <a:t>    public void </a:t>
            </a:r>
            <a:r>
              <a:rPr lang="en-US" sz="2000" b="1" dirty="0" err="1">
                <a:solidFill>
                  <a:srgbClr val="A50021"/>
                </a:solidFill>
              </a:rPr>
              <a:t>addCallback</a:t>
            </a:r>
            <a:r>
              <a:rPr lang="en-US" sz="2000" b="1" dirty="0">
                <a:solidFill>
                  <a:srgbClr val="A50021"/>
                </a:solidFill>
              </a:rPr>
              <a:t>(  </a:t>
            </a:r>
            <a:r>
              <a:rPr lang="en-US" sz="2000" b="1" dirty="0" err="1">
                <a:solidFill>
                  <a:srgbClr val="A50021"/>
                </a:solidFill>
              </a:rPr>
              <a:t>HelloCallbackInterface</a:t>
            </a:r>
            <a:r>
              <a:rPr lang="en-US" sz="2000" b="1" dirty="0">
                <a:solidFill>
                  <a:srgbClr val="A50021"/>
                </a:solidFill>
              </a:rPr>
              <a:t> </a:t>
            </a:r>
            <a:r>
              <a:rPr lang="en-US" sz="2000" b="1" dirty="0" err="1">
                <a:solidFill>
                  <a:srgbClr val="A50021"/>
                </a:solidFill>
              </a:rPr>
              <a:t>CallbackObject</a:t>
            </a:r>
            <a:r>
              <a:rPr lang="en-US" sz="2000" b="1" dirty="0">
                <a:solidFill>
                  <a:srgbClr val="A50021"/>
                </a:solidFill>
              </a:rPr>
              <a:t>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A50021"/>
                </a:solidFill>
              </a:rPr>
              <a:t>       // store the callback object into the vector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A50021"/>
                </a:solidFill>
              </a:rPr>
              <a:t>        </a:t>
            </a:r>
            <a:r>
              <a:rPr lang="en-US" sz="2000" b="1" dirty="0" err="1">
                <a:solidFill>
                  <a:srgbClr val="A50021"/>
                </a:solidFill>
              </a:rPr>
              <a:t>System.out.println</a:t>
            </a:r>
            <a:r>
              <a:rPr lang="en-US" sz="2000" b="1" dirty="0">
                <a:solidFill>
                  <a:srgbClr val="A50021"/>
                </a:solidFill>
              </a:rPr>
              <a:t>("Server got an '</a:t>
            </a:r>
            <a:r>
              <a:rPr lang="en-US" sz="2000" b="1" dirty="0" err="1">
                <a:solidFill>
                  <a:srgbClr val="A50021"/>
                </a:solidFill>
              </a:rPr>
              <a:t>addCallback</a:t>
            </a:r>
            <a:r>
              <a:rPr lang="en-US" sz="2000" b="1" dirty="0">
                <a:solidFill>
                  <a:srgbClr val="A50021"/>
                </a:solidFill>
              </a:rPr>
              <a:t>' call.");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A50021"/>
                </a:solidFill>
              </a:rPr>
              <a:t>       </a:t>
            </a:r>
            <a:r>
              <a:rPr lang="en-US" sz="2000" b="1" dirty="0" err="1">
                <a:solidFill>
                  <a:srgbClr val="A50021"/>
                </a:solidFill>
              </a:rPr>
              <a:t>callbackObjects.addElement</a:t>
            </a:r>
            <a:r>
              <a:rPr lang="en-US" sz="2000" b="1" dirty="0">
                <a:solidFill>
                  <a:srgbClr val="A50021"/>
                </a:solidFill>
              </a:rPr>
              <a:t> (</a:t>
            </a:r>
            <a:r>
              <a:rPr lang="en-US" sz="2000" b="1" dirty="0" err="1">
                <a:solidFill>
                  <a:srgbClr val="A50021"/>
                </a:solidFill>
              </a:rPr>
              <a:t>CallbackObject</a:t>
            </a:r>
            <a:r>
              <a:rPr lang="en-US" sz="2000" b="1" dirty="0">
                <a:solidFill>
                  <a:srgbClr val="A50021"/>
                </a:solidFill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A50021"/>
                </a:solidFill>
              </a:rPr>
              <a:t>    }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A50021"/>
                </a:solidFill>
              </a:rPr>
              <a:t> </a:t>
            </a:r>
            <a:r>
              <a:rPr lang="en-US" sz="2000" b="1" dirty="0" smtClean="0">
                <a:solidFill>
                  <a:srgbClr val="A50021"/>
                </a:solidFill>
              </a:rPr>
              <a:t> </a:t>
            </a:r>
            <a:endParaRPr lang="en-US" sz="2000" b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517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err="1"/>
              <a:t>HelloServer</a:t>
            </a:r>
            <a:r>
              <a:rPr lang="en-US" dirty="0"/>
              <a:t>, with callback - 2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58200" cy="5638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/>
              <a:t>public static void main(String </a:t>
            </a:r>
            <a:r>
              <a:rPr lang="en-US" sz="1800" b="1" dirty="0" err="1"/>
              <a:t>args</a:t>
            </a:r>
            <a:r>
              <a:rPr lang="en-US" sz="1800" b="1" dirty="0"/>
              <a:t>[])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/>
              <a:t>      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/>
              <a:t>    registry = </a:t>
            </a:r>
            <a:r>
              <a:rPr lang="en-US" sz="1800" b="1" dirty="0" err="1"/>
              <a:t>LocateRegistry.createRegistry</a:t>
            </a:r>
            <a:r>
              <a:rPr lang="en-US" sz="1800" b="1" dirty="0"/>
              <a:t>(</a:t>
            </a:r>
            <a:r>
              <a:rPr lang="en-US" sz="1800" b="1" dirty="0" err="1"/>
              <a:t>RMIPort</a:t>
            </a:r>
            <a:r>
              <a:rPr lang="en-US" sz="1800" b="1" dirty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/>
              <a:t>      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/>
              <a:t>    </a:t>
            </a:r>
            <a:r>
              <a:rPr lang="en-US" sz="1800" b="1" dirty="0">
                <a:solidFill>
                  <a:srgbClr val="FF0000"/>
                </a:solidFill>
              </a:rPr>
              <a:t>callback( 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/>
              <a:t>      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/>
              <a:t>  } // end main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/>
              <a:t>  private static void callback( 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/>
              <a:t>       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/>
              <a:t>    </a:t>
            </a:r>
            <a:r>
              <a:rPr lang="en-US" sz="1800" b="1" dirty="0">
                <a:solidFill>
                  <a:srgbClr val="FF0000"/>
                </a:solidFill>
              </a:rPr>
              <a:t>for (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i = 0; i &lt; </a:t>
            </a:r>
            <a:r>
              <a:rPr lang="en-US" sz="1800" b="1" dirty="0" err="1">
                <a:solidFill>
                  <a:srgbClr val="FF0000"/>
                </a:solidFill>
              </a:rPr>
              <a:t>callbackObjects.size</a:t>
            </a:r>
            <a:r>
              <a:rPr lang="en-US" sz="1800" b="1" dirty="0">
                <a:solidFill>
                  <a:srgbClr val="FF0000"/>
                </a:solidFill>
              </a:rPr>
              <a:t>(); i++)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/>
              <a:t>      </a:t>
            </a:r>
            <a:r>
              <a:rPr lang="en-US" sz="1800" b="1" dirty="0" err="1"/>
              <a:t>System.out.println</a:t>
            </a:r>
            <a:r>
              <a:rPr lang="en-US" sz="1800" b="1" dirty="0"/>
              <a:t>("Now performing the "+ i +"</a:t>
            </a:r>
            <a:r>
              <a:rPr lang="en-US" sz="1800" b="1" dirty="0" err="1"/>
              <a:t>th</a:t>
            </a:r>
            <a:r>
              <a:rPr lang="en-US" sz="1800" b="1" dirty="0"/>
              <a:t> callback\n");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/>
              <a:t>      // convert the vector object to a callback object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/>
              <a:t>      </a:t>
            </a:r>
            <a:r>
              <a:rPr lang="en-US" sz="1800" b="1" dirty="0" err="1">
                <a:solidFill>
                  <a:srgbClr val="FF0000"/>
                </a:solidFill>
              </a:rPr>
              <a:t>HelloCallbackInterface</a:t>
            </a:r>
            <a:r>
              <a:rPr lang="en-US" sz="1800" b="1" dirty="0">
                <a:solidFill>
                  <a:srgbClr val="FF0000"/>
                </a:solidFill>
              </a:rPr>
              <a:t> client =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FF0000"/>
                </a:solidFill>
              </a:rPr>
              <a:t>          (</a:t>
            </a:r>
            <a:r>
              <a:rPr lang="en-US" sz="1800" b="1" dirty="0" err="1">
                <a:solidFill>
                  <a:srgbClr val="FF0000"/>
                </a:solidFill>
              </a:rPr>
              <a:t>HelloCallbackInterface</a:t>
            </a:r>
            <a:r>
              <a:rPr lang="en-US" sz="1800" b="1" dirty="0">
                <a:solidFill>
                  <a:srgbClr val="FF0000"/>
                </a:solidFill>
              </a:rPr>
              <a:t>) </a:t>
            </a:r>
            <a:r>
              <a:rPr lang="en-US" sz="1800" b="1" dirty="0" err="1">
                <a:solidFill>
                  <a:srgbClr val="FF0000"/>
                </a:solidFill>
              </a:rPr>
              <a:t>callbackObjects.elementAt</a:t>
            </a:r>
            <a:r>
              <a:rPr lang="en-US" sz="1800" b="1" dirty="0">
                <a:solidFill>
                  <a:srgbClr val="FF0000"/>
                </a:solidFill>
              </a:rPr>
              <a:t>(i);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FF0000"/>
                </a:solidFill>
              </a:rPr>
              <a:t>        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FF0000"/>
                </a:solidFill>
              </a:rPr>
              <a:t>      </a:t>
            </a:r>
            <a:r>
              <a:rPr lang="en-US" sz="1800" b="1" dirty="0" err="1">
                <a:solidFill>
                  <a:srgbClr val="FF0000"/>
                </a:solidFill>
              </a:rPr>
              <a:t>client.callMe</a:t>
            </a:r>
            <a:r>
              <a:rPr lang="en-US" sz="1800" b="1" dirty="0"/>
              <a:t> ( "Server calling back to client " + i);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/>
              <a:t>        …</a:t>
            </a:r>
          </a:p>
        </p:txBody>
      </p:sp>
    </p:spTree>
    <p:extLst>
      <p:ext uri="{BB962C8B-B14F-4D97-AF65-F5344CB8AC3E}">
        <p14:creationId xmlns:p14="http://schemas.microsoft.com/office/powerpoint/2010/main" val="4291895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10600" cy="1020762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Alogorithm</a:t>
            </a:r>
            <a:r>
              <a:rPr lang="en-US" sz="3200" dirty="0"/>
              <a:t> for building an RMI Callback Application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410200"/>
          </a:xfrm>
          <a:noFill/>
          <a:ln/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Server side:</a:t>
            </a:r>
            <a:endParaRPr lang="en-US" sz="2400" dirty="0"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Open a directory for all the files to be generated for this application.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Specify the remote-server interface, and compile it to generate the interface class file.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Build the remote server class by implementing the interface, and compile it using </a:t>
            </a:r>
            <a:r>
              <a:rPr lang="en-US" sz="2000" dirty="0" err="1">
                <a:solidFill>
                  <a:srgbClr val="FF0000"/>
                </a:solidFill>
              </a:rPr>
              <a:t>javac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Use </a:t>
            </a:r>
            <a:r>
              <a:rPr lang="en-US" sz="2000" dirty="0" err="1">
                <a:solidFill>
                  <a:srgbClr val="FF0000"/>
                </a:solidFill>
              </a:rPr>
              <a:t>rmic</a:t>
            </a:r>
            <a:r>
              <a:rPr lang="en-US" sz="2000" dirty="0">
                <a:solidFill>
                  <a:srgbClr val="FF0000"/>
                </a:solidFill>
              </a:rPr>
              <a:t> to process the server class to generate a </a:t>
            </a:r>
            <a:r>
              <a:rPr lang="en-US" sz="2000" dirty="0" err="1">
                <a:solidFill>
                  <a:srgbClr val="FF0000"/>
                </a:solidFill>
              </a:rPr>
              <a:t>stub.class</a:t>
            </a:r>
            <a:r>
              <a:rPr lang="en-US" sz="2000" dirty="0">
                <a:solidFill>
                  <a:srgbClr val="FF0000"/>
                </a:solidFill>
              </a:rPr>
              <a:t> file and a </a:t>
            </a:r>
            <a:r>
              <a:rPr lang="en-US" sz="2000" dirty="0" err="1">
                <a:solidFill>
                  <a:srgbClr val="FF0000"/>
                </a:solidFill>
              </a:rPr>
              <a:t>skelton.class</a:t>
            </a:r>
            <a:r>
              <a:rPr lang="en-US" sz="2000" dirty="0">
                <a:solidFill>
                  <a:srgbClr val="FF0000"/>
                </a:solidFill>
              </a:rPr>
              <a:t> file:  </a:t>
            </a:r>
            <a:r>
              <a:rPr lang="en-US" sz="2000" i="1" dirty="0" err="1">
                <a:solidFill>
                  <a:srgbClr val="FF0000"/>
                </a:solidFill>
              </a:rPr>
              <a:t>rmic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SomeServer</a:t>
            </a:r>
            <a:endParaRPr lang="en-US" sz="2000" i="1" dirty="0">
              <a:solidFill>
                <a:srgbClr val="FF0000"/>
              </a:solidFill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If stub downloading is desired, copy the stub file to an appropriate directory on the HTTP host.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Activate the </a:t>
            </a:r>
            <a:r>
              <a:rPr lang="en-US" sz="2000" dirty="0" err="1">
                <a:solidFill>
                  <a:srgbClr val="FF0000"/>
                </a:solidFill>
              </a:rPr>
              <a:t>RMIRegistry</a:t>
            </a:r>
            <a:r>
              <a:rPr lang="en-US" sz="2000" dirty="0">
                <a:solidFill>
                  <a:srgbClr val="FF0000"/>
                </a:solidFill>
              </a:rPr>
              <a:t>, if it has not already been activated.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Set up a </a:t>
            </a:r>
            <a:r>
              <a:rPr lang="en-US" sz="2000" dirty="0" err="1">
                <a:solidFill>
                  <a:srgbClr val="FF0000"/>
                </a:solidFill>
              </a:rPr>
              <a:t>java.policy</a:t>
            </a:r>
            <a:r>
              <a:rPr lang="en-US" sz="2000" dirty="0">
                <a:solidFill>
                  <a:srgbClr val="FF0000"/>
                </a:solidFill>
              </a:rPr>
              <a:t> file.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Activate the server, specifying (i) the codebase if stub downloading is desired, (ii) the server host name, and (iii) the security policy file.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6600FF"/>
                </a:solidFill>
              </a:rPr>
              <a:t>Obtain the </a:t>
            </a:r>
            <a:r>
              <a:rPr lang="en-US" sz="2000" dirty="0" err="1">
                <a:solidFill>
                  <a:srgbClr val="6600FF"/>
                </a:solidFill>
              </a:rPr>
              <a:t>CallbackInterface</a:t>
            </a:r>
            <a:r>
              <a:rPr lang="en-US" sz="2000" dirty="0">
                <a:solidFill>
                  <a:srgbClr val="6600FF"/>
                </a:solidFill>
              </a:rPr>
              <a:t>. </a:t>
            </a:r>
            <a:endParaRPr lang="en-US" sz="2000" dirty="0" smtClean="0">
              <a:solidFill>
                <a:srgbClr val="6600FF"/>
              </a:solidFill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 smtClean="0">
                <a:solidFill>
                  <a:srgbClr val="6600FF"/>
                </a:solidFill>
              </a:rPr>
              <a:t> </a:t>
            </a:r>
            <a:r>
              <a:rPr lang="en-US" sz="2000" dirty="0">
                <a:solidFill>
                  <a:srgbClr val="6600FF"/>
                </a:solidFill>
              </a:rPr>
              <a:t>Compile it with </a:t>
            </a:r>
            <a:r>
              <a:rPr lang="en-US" sz="2000" i="1" dirty="0" err="1">
                <a:solidFill>
                  <a:srgbClr val="6600FF"/>
                </a:solidFill>
              </a:rPr>
              <a:t>javac</a:t>
            </a:r>
            <a:r>
              <a:rPr lang="en-US" sz="2000" dirty="0">
                <a:solidFill>
                  <a:srgbClr val="6600FF"/>
                </a:solidFill>
              </a:rPr>
              <a:t>, then use </a:t>
            </a:r>
            <a:r>
              <a:rPr lang="en-US" sz="2000" i="1" dirty="0" err="1">
                <a:solidFill>
                  <a:srgbClr val="6600FF"/>
                </a:solidFill>
              </a:rPr>
              <a:t>rmic</a:t>
            </a:r>
            <a:r>
              <a:rPr lang="en-US" sz="2000" dirty="0">
                <a:solidFill>
                  <a:srgbClr val="6600FF"/>
                </a:solidFill>
              </a:rPr>
              <a:t> to  generate the stub file for the callback.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cs typeface="Times New Roman" pitchFamily="18" charset="0"/>
              </a:rPr>
              <a:t> </a:t>
            </a:r>
            <a:endParaRPr lang="en-US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53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Alogorithm for building an RMI Callback Application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82000" cy="4876800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00FF"/>
                </a:solidFill>
                <a:cs typeface="Times New Roman" pitchFamily="18" charset="0"/>
              </a:rPr>
              <a:t>Client side:</a:t>
            </a:r>
            <a:endParaRPr lang="en-US" sz="2400" b="1" dirty="0"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b="1" dirty="0">
                <a:solidFill>
                  <a:srgbClr val="0000FF"/>
                </a:solidFill>
              </a:rPr>
              <a:t>Open a directory for all the files to be generated for this application.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b="1" dirty="0">
                <a:solidFill>
                  <a:srgbClr val="0000FF"/>
                </a:solidFill>
              </a:rPr>
              <a:t>Implement the client program or applet, and compile it to generate the client class.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b="1" dirty="0">
                <a:solidFill>
                  <a:srgbClr val="0000FF"/>
                </a:solidFill>
              </a:rPr>
              <a:t>If stub downloading is not in effect, copy the server interface stub class file by hand.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Implement the callback interface.  Compile it using </a:t>
            </a:r>
            <a:r>
              <a:rPr lang="en-US" sz="2400" b="1" i="1" dirty="0" err="1">
                <a:solidFill>
                  <a:srgbClr val="FF0000"/>
                </a:solidFill>
              </a:rPr>
              <a:t>javac</a:t>
            </a:r>
            <a:r>
              <a:rPr lang="en-US" sz="2400" b="1" dirty="0">
                <a:solidFill>
                  <a:srgbClr val="FF0000"/>
                </a:solidFill>
              </a:rPr>
              <a:t>, then using </a:t>
            </a:r>
            <a:r>
              <a:rPr lang="en-US" sz="2400" b="1" i="1" dirty="0" err="1">
                <a:solidFill>
                  <a:srgbClr val="FF0000"/>
                </a:solidFill>
              </a:rPr>
              <a:t>rmic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to generate a stub class and a skeleton class for it.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b="1" dirty="0">
                <a:solidFill>
                  <a:srgbClr val="0000FF"/>
                </a:solidFill>
              </a:rPr>
              <a:t>Set up a </a:t>
            </a:r>
            <a:r>
              <a:rPr lang="en-US" sz="2400" b="1" dirty="0" err="1">
                <a:solidFill>
                  <a:srgbClr val="0000FF"/>
                </a:solidFill>
              </a:rPr>
              <a:t>java.policy</a:t>
            </a:r>
            <a:r>
              <a:rPr lang="en-US" sz="2400" b="1" dirty="0">
                <a:solidFill>
                  <a:srgbClr val="0000FF"/>
                </a:solidFill>
              </a:rPr>
              <a:t> file.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b="1" dirty="0">
                <a:solidFill>
                  <a:srgbClr val="0000FF"/>
                </a:solidFill>
              </a:rPr>
              <a:t>Activate the client, specifying (i) the server host name, and (ii) the security policy file.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00FF"/>
                </a:solidFill>
                <a:cs typeface="Times New Roman" pitchFamily="18" charset="0"/>
              </a:rPr>
              <a:t> </a:t>
            </a:r>
            <a:endParaRPr lang="en-US" sz="2400" dirty="0"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1598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HelloClient, with callback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/>
              <a:t>    </a:t>
            </a:r>
            <a:r>
              <a:rPr lang="en-US" sz="1600" b="1">
                <a:solidFill>
                  <a:srgbClr val="FF0000"/>
                </a:solidFill>
              </a:rPr>
              <a:t>HelloClient() { // constructor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>
                <a:solidFill>
                  <a:srgbClr val="FF0000"/>
                </a:solidFill>
              </a:rPr>
              <a:t>         System.setSecurityManager(new RMISecurityManager());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>
                <a:solidFill>
                  <a:srgbClr val="FF0000"/>
                </a:solidFill>
              </a:rPr>
              <a:t>         // export this object as a remote object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>
                <a:solidFill>
                  <a:srgbClr val="FF0000"/>
                </a:solidFill>
              </a:rPr>
              <a:t>           UnicastRemoteObject.exportObject(this);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>
                <a:solidFill>
                  <a:srgbClr val="FF0000"/>
                </a:solidFill>
              </a:rPr>
              <a:t>               //  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>
                <a:solidFill>
                  <a:srgbClr val="FF0000"/>
                </a:solidFill>
              </a:rPr>
              <a:t>           Registry registry = LocateRegistry.getRegistry("localhost",  RMIPort);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>
                <a:solidFill>
                  <a:srgbClr val="FF0000"/>
                </a:solidFill>
              </a:rPr>
              <a:t>           h = (HelloInterface) registry.lookup("helloLiu");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>
                <a:solidFill>
                  <a:srgbClr val="FF0000"/>
                </a:solidFill>
              </a:rPr>
              <a:t>           h.addCallback(this);  //  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>
                <a:solidFill>
                  <a:srgbClr val="FF0000"/>
                </a:solidFill>
              </a:rPr>
              <a:t>    } // end constructor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/>
              <a:t>    </a:t>
            </a:r>
            <a:r>
              <a:rPr lang="en-US" sz="1600" b="1">
                <a:solidFill>
                  <a:srgbClr val="6600FF"/>
                </a:solidFill>
              </a:rPr>
              <a:t>// call back method - this displays the message sent by the server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>
                <a:solidFill>
                  <a:srgbClr val="6600FF"/>
                </a:solidFill>
              </a:rPr>
              <a:t>    public void callMe (String message)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>
                <a:solidFill>
                  <a:srgbClr val="6600FF"/>
                </a:solidFill>
              </a:rPr>
              <a:t>       System.out.println( "Call back received: " + message 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>
                <a:solidFill>
                  <a:srgbClr val="6600FF"/>
                </a:solidFill>
              </a:rPr>
              <a:t>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/>
              <a:t>    public static void main(String args[]) {  // 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/>
              <a:t>          </a:t>
            </a:r>
            <a:r>
              <a:rPr lang="en-US" sz="1600" b="1">
                <a:solidFill>
                  <a:srgbClr val="A50021"/>
                </a:solidFill>
              </a:rPr>
              <a:t>HelloClient client   = new HelloClient();  // </a:t>
            </a:r>
            <a:r>
              <a:rPr lang="en-US" sz="1600" b="1"/>
              <a:t>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/>
              <a:t>          </a:t>
            </a:r>
            <a:r>
              <a:rPr lang="en-US" sz="1600" b="1">
                <a:solidFill>
                  <a:schemeClr val="bg2"/>
                </a:solidFill>
              </a:rPr>
              <a:t>while (true){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>
                <a:solidFill>
                  <a:schemeClr val="bg2"/>
                </a:solidFill>
              </a:rPr>
              <a:t>            ; } // end while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/>
              <a:t>    } // end main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/>
              <a:t>} // end HelloClient class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11548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49831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In the client server model, the server is passive: the IPC is initiated by the client; the server waits for the arrival of requests and provides responses.</a:t>
            </a:r>
          </a:p>
          <a:p>
            <a:r>
              <a:rPr lang="en-US" sz="2400" b="1" dirty="0" smtClean="0"/>
              <a:t>Some applications require the server to initiate communication upon certain events.  Examples applications are:</a:t>
            </a:r>
          </a:p>
          <a:p>
            <a:pPr lvl="2"/>
            <a:r>
              <a:rPr lang="en-US" sz="1800" b="1" dirty="0" smtClean="0"/>
              <a:t>         monitoring</a:t>
            </a:r>
          </a:p>
          <a:p>
            <a:pPr lvl="2"/>
            <a:r>
              <a:rPr lang="en-US" sz="1800" b="1" dirty="0" smtClean="0"/>
              <a:t>         games</a:t>
            </a:r>
          </a:p>
          <a:p>
            <a:pPr lvl="2"/>
            <a:r>
              <a:rPr lang="en-US" sz="1800" b="1" dirty="0" smtClean="0"/>
              <a:t>         auctioning</a:t>
            </a:r>
          </a:p>
          <a:p>
            <a:pPr lvl="2"/>
            <a:r>
              <a:rPr lang="en-US" sz="1800" b="1" dirty="0" smtClean="0"/>
              <a:t>         voting/polling</a:t>
            </a:r>
          </a:p>
          <a:p>
            <a:pPr lvl="2"/>
            <a:r>
              <a:rPr lang="en-US" sz="1800" b="1" dirty="0" smtClean="0"/>
              <a:t>         chat-</a:t>
            </a:r>
            <a:r>
              <a:rPr lang="en-US" sz="1800" b="1" dirty="0" err="1" smtClean="0"/>
              <a:t>toom</a:t>
            </a:r>
            <a:endParaRPr lang="en-US" sz="1800" b="1" dirty="0" smtClean="0"/>
          </a:p>
          <a:p>
            <a:pPr lvl="2"/>
            <a:r>
              <a:rPr lang="en-US" sz="1800" b="1" dirty="0" smtClean="0"/>
              <a:t>          message/bulletin board</a:t>
            </a:r>
          </a:p>
          <a:p>
            <a:pPr lvl="2"/>
            <a:r>
              <a:rPr lang="en-US" sz="1800" b="1" dirty="0" smtClean="0"/>
              <a:t>          groupware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32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HelloServer</a:t>
            </a:r>
            <a:r>
              <a:rPr lang="en-US" dirty="0"/>
              <a:t>, </a:t>
            </a:r>
            <a:r>
              <a:rPr lang="en-US" dirty="0" err="1"/>
              <a:t>HelloClient</a:t>
            </a:r>
            <a:endParaRPr lang="en-US" dirty="0"/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904824275"/>
              </p:ext>
            </p:extLst>
          </p:nvPr>
        </p:nvGraphicFramePr>
        <p:xfrm>
          <a:off x="533400" y="1066800"/>
          <a:ext cx="7772400" cy="507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SmartDraw" r:id="rId3" imgW="6958440" imgH="4544280" progId="SmartDraw.2">
                  <p:embed/>
                </p:oleObj>
              </mc:Choice>
              <mc:Fallback>
                <p:oleObj name="SmartDraw" r:id="rId3" imgW="6958440" imgH="454428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066800"/>
                        <a:ext cx="7772400" cy="507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3606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Summary-1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1">
                <a:latin typeface="Arial Unicode MS" pitchFamily="34" charset="-128"/>
                <a:cs typeface="Times New Roman" pitchFamily="18" charset="0"/>
              </a:rPr>
              <a:t>Client callback:</a:t>
            </a:r>
          </a:p>
          <a:p>
            <a:pPr lvl="1" algn="just"/>
            <a:r>
              <a:rPr lang="en-US">
                <a:latin typeface="Arial Unicode MS" pitchFamily="34" charset="-128"/>
                <a:cs typeface="Times New Roman" pitchFamily="18" charset="0"/>
              </a:rPr>
              <a:t>Client callback is useful for an application where the clients desire to be notified  by the server of the occurrence of  some event.  </a:t>
            </a:r>
          </a:p>
          <a:p>
            <a:pPr lvl="1" algn="just"/>
            <a:r>
              <a:rPr lang="en-US">
                <a:latin typeface="Arial Unicode MS" pitchFamily="34" charset="-128"/>
                <a:cs typeface="Times New Roman" pitchFamily="18" charset="0"/>
              </a:rPr>
              <a:t>Client callback allows an object server to make remote method call to a client via a reference to a client remote interface. 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92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Summary-2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sz="2800" b="1" dirty="0">
                <a:latin typeface="Arial Unicode MS" pitchFamily="34" charset="-128"/>
                <a:cs typeface="Times New Roman" pitchFamily="18" charset="0"/>
              </a:rPr>
              <a:t>Client callback:</a:t>
            </a:r>
            <a:endParaRPr lang="en-US" sz="2800" dirty="0">
              <a:latin typeface="Arial Unicode MS" pitchFamily="34" charset="-128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 dirty="0">
                <a:latin typeface="Arial Unicode MS" pitchFamily="34" charset="-128"/>
                <a:cs typeface="Times New Roman" pitchFamily="18" charset="0"/>
              </a:rPr>
              <a:t>To provide client callback, the client-side software 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>
                <a:latin typeface="Arial Unicode MS" pitchFamily="34" charset="-128"/>
                <a:cs typeface="Times New Roman" pitchFamily="18" charset="0"/>
              </a:rPr>
              <a:t>supplies a remote interface, 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>
                <a:latin typeface="Arial Unicode MS" pitchFamily="34" charset="-128"/>
                <a:cs typeface="Times New Roman" pitchFamily="18" charset="0"/>
              </a:rPr>
              <a:t>instantiate an object which implements the interface,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>
                <a:latin typeface="Arial Unicode MS" pitchFamily="34" charset="-128"/>
                <a:cs typeface="Times New Roman" pitchFamily="18" charset="0"/>
              </a:rPr>
              <a:t>passes a reference to the object to the server via a remote method  call to the server. 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latin typeface="Arial Unicode MS" pitchFamily="34" charset="-128"/>
                <a:cs typeface="Times New Roman" pitchFamily="18" charset="0"/>
              </a:rPr>
              <a:t>The object server: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>
                <a:latin typeface="Arial Unicode MS" pitchFamily="34" charset="-128"/>
                <a:cs typeface="Times New Roman" pitchFamily="18" charset="0"/>
              </a:rPr>
              <a:t>collects these client references in a data structure.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>
                <a:latin typeface="Arial Unicode MS" pitchFamily="34" charset="-128"/>
                <a:cs typeface="Times New Roman" pitchFamily="18" charset="0"/>
              </a:rPr>
              <a:t>when the awaited event occurs, the object server invokes the callback method (defined in the client remote interface) to pass data to the client. Two sets of stub-skeletons are needed: one for the server remote interface, the other one for the client remote interface.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latin typeface="Arial Unicode MS" pitchFamily="34" charset="-128"/>
                <a:cs typeface="Times New Roman" pitchFamily="18" charset="0"/>
              </a:rPr>
              <a:t>Two sets of stub-skeletons are needed: one for the server remote interface, the other one for the client remote interface.</a:t>
            </a:r>
          </a:p>
          <a:p>
            <a:pPr algn="just">
              <a:lnSpc>
                <a:spcPct val="90000"/>
              </a:lnSpc>
            </a:pPr>
            <a:endParaRPr lang="en-US" sz="2800" dirty="0">
              <a:latin typeface="Arial Unicode MS" pitchFamily="34" charset="-128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en-US" sz="2400" dirty="0">
              <a:latin typeface="Arial Unicode MS" pitchFamily="34" charset="-128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8465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Summary-3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7545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Stub downloading allows a stub class to be loaded to an object client at runtime, thereby allowing a remote object’s implementation to be modified and its stub class regenerated without affecting the software on the client host.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 Unicode MS" pitchFamily="34" charset="-128"/>
                <a:cs typeface="Times New Roman" pitchFamily="18" charset="0"/>
              </a:rPr>
              <a:t>A security manager oversees access restrictions specified in a </a:t>
            </a:r>
            <a:r>
              <a:rPr lang="en-US" sz="2800" b="1" dirty="0">
                <a:latin typeface="Arial Unicode MS" pitchFamily="34" charset="-128"/>
                <a:cs typeface="Times New Roman" pitchFamily="18" charset="0"/>
              </a:rPr>
              <a:t>Java security policy file</a:t>
            </a:r>
            <a:r>
              <a:rPr lang="en-US" sz="2800" dirty="0">
                <a:latin typeface="Arial Unicode MS" pitchFamily="34" charset="-128"/>
                <a:cs typeface="Times New Roman" pitchFamily="18" charset="0"/>
              </a:rPr>
              <a:t>, which can be a system-wide policy file, or a policy file applied to an individual application only.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For security protection, the use of  security managers is recommended in </a:t>
            </a:r>
            <a:r>
              <a:rPr lang="en-US" sz="2800" b="1" dirty="0">
                <a:cs typeface="Times New Roman" pitchFamily="18" charset="0"/>
              </a:rPr>
              <a:t>all </a:t>
            </a:r>
            <a:r>
              <a:rPr lang="en-US" sz="2800" dirty="0">
                <a:cs typeface="Times New Roman" pitchFamily="18" charset="0"/>
              </a:rPr>
              <a:t>RMI applications, </a:t>
            </a:r>
            <a:r>
              <a:rPr lang="en-US" sz="2800" b="1" dirty="0">
                <a:cs typeface="Times New Roman" pitchFamily="18" charset="0"/>
              </a:rPr>
              <a:t>regardless</a:t>
            </a:r>
            <a:r>
              <a:rPr lang="en-US" sz="2800" dirty="0">
                <a:cs typeface="Times New Roman" pitchFamily="18" charset="0"/>
              </a:rPr>
              <a:t> of whether stub downloading is involved.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330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certain situations it may be desirable to make calls from the server to the client, e.g. for giving progress feedback, warnings or errors etc. </a:t>
            </a:r>
          </a:p>
          <a:p>
            <a:r>
              <a:rPr lang="en-US" dirty="0" smtClean="0"/>
              <a:t>There are 2 ways to make the client callable by the server: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Client is an RMI server as well (extends </a:t>
            </a:r>
            <a:r>
              <a:rPr lang="en-US" dirty="0" err="1" smtClean="0"/>
              <a:t>UnicastRemoteObject</a:t>
            </a:r>
            <a:r>
              <a:rPr lang="en-US" dirty="0" smtClean="0"/>
              <a:t>).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Client makes itself callable through </a:t>
            </a:r>
            <a:r>
              <a:rPr lang="en-US" dirty="0" err="1" smtClean="0"/>
              <a:t>exportObject</a:t>
            </a:r>
            <a:r>
              <a:rPr lang="en-US" dirty="0" smtClean="0"/>
              <a:t>. Instead of extending </a:t>
            </a:r>
            <a:r>
              <a:rPr lang="en-US" dirty="0" err="1" smtClean="0"/>
              <a:t>UnicastRemoteObject</a:t>
            </a:r>
            <a:r>
              <a:rPr lang="en-US" dirty="0" smtClean="0"/>
              <a:t>, the client exports itself as an RMI server: </a:t>
            </a:r>
            <a:r>
              <a:rPr lang="en-US" dirty="0" err="1" smtClean="0">
                <a:solidFill>
                  <a:srgbClr val="FF0000"/>
                </a:solidFill>
              </a:rPr>
              <a:t>UnicastRemoteObject.exportObject</a:t>
            </a:r>
            <a:r>
              <a:rPr lang="en-US" dirty="0" smtClean="0">
                <a:solidFill>
                  <a:srgbClr val="FF0000"/>
                </a:solidFill>
              </a:rPr>
              <a:t>( this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9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Polling vs. Callback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305800" cy="5211763"/>
          </a:xfrm>
        </p:spPr>
        <p:txBody>
          <a:bodyPr/>
          <a:lstStyle/>
          <a:p>
            <a:r>
              <a:rPr lang="en-US" sz="2400" b="1" dirty="0"/>
              <a:t>In the absence of callback, a client will have to poll a passive server repeatedly if it needs to be notified that an event has occurred at the server end.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292846"/>
              </p:ext>
            </p:extLst>
          </p:nvPr>
        </p:nvGraphicFramePr>
        <p:xfrm>
          <a:off x="2209800" y="2438400"/>
          <a:ext cx="5791200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SmartDraw" r:id="rId3" imgW="4162044" imgH="2779776" progId="SmartDraw.2">
                  <p:embed/>
                </p:oleObj>
              </mc:Choice>
              <mc:Fallback>
                <p:oleObj name="SmartDraw" r:id="rId3" imgW="4162044" imgH="2779776" progId="SmartDraw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38400"/>
                        <a:ext cx="5791200" cy="363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967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Two-way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05800" cy="52117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Some applications require that both sides may initiate IPC. </a:t>
            </a:r>
          </a:p>
          <a:p>
            <a:pPr algn="just"/>
            <a:r>
              <a:rPr lang="en-US" sz="2800" dirty="0" smtClean="0"/>
              <a:t>Using sockets, duplex communication can be achieved by using two sockets on either side.</a:t>
            </a:r>
          </a:p>
          <a:p>
            <a:pPr algn="just"/>
            <a:r>
              <a:rPr lang="en-US" sz="2800" dirty="0" smtClean="0"/>
              <a:t>With connection-oriented sockets, each side acts as both a client and a server.</a:t>
            </a:r>
          </a:p>
          <a:p>
            <a:pPr algn="just"/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968129"/>
              </p:ext>
            </p:extLst>
          </p:nvPr>
        </p:nvGraphicFramePr>
        <p:xfrm>
          <a:off x="1981200" y="3733800"/>
          <a:ext cx="62484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SmartDraw" r:id="rId3" imgW="3822192" imgH="1773936" progId="SmartDraw.2">
                  <p:embed/>
                </p:oleObj>
              </mc:Choice>
              <mc:Fallback>
                <p:oleObj name="SmartDraw" r:id="rId3" imgW="3822192" imgH="1773936" progId="SmartDraw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733800"/>
                        <a:ext cx="62484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847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RMI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2117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callback client registers itself with an RMI server.</a:t>
            </a:r>
          </a:p>
          <a:p>
            <a:r>
              <a:rPr lang="en-US" sz="2800" dirty="0" smtClean="0"/>
              <a:t>The server makes a callback to each registered client upon the occurrence of a certain event.</a:t>
            </a:r>
          </a:p>
          <a:p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105319"/>
              </p:ext>
            </p:extLst>
          </p:nvPr>
        </p:nvGraphicFramePr>
        <p:xfrm>
          <a:off x="914400" y="2743200"/>
          <a:ext cx="75438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SmartDraw" r:id="rId3" imgW="5096256" imgH="3035808" progId="SmartDraw.2">
                  <p:embed/>
                </p:oleObj>
              </mc:Choice>
              <mc:Fallback>
                <p:oleObj name="SmartDraw" r:id="rId3" imgW="5096256" imgH="3035808" progId="SmartDraw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3200"/>
                        <a:ext cx="754380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901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Callback Client-Server Interactions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905222"/>
              </p:ext>
            </p:extLst>
          </p:nvPr>
        </p:nvGraphicFramePr>
        <p:xfrm>
          <a:off x="457200" y="990600"/>
          <a:ext cx="8310196" cy="5641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SmartDraw" r:id="rId3" imgW="6557772" imgH="4151376" progId="SmartDraw.2">
                  <p:embed/>
                </p:oleObj>
              </mc:Choice>
              <mc:Fallback>
                <p:oleObj name="SmartDraw" r:id="rId3" imgW="6557772" imgH="4151376" progId="SmartDraw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90600"/>
                        <a:ext cx="8310196" cy="5641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029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457200"/>
            <a:ext cx="84582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 </a:t>
            </a:r>
            <a:r>
              <a:rPr lang="en-US" dirty="0"/>
              <a:t>RMI callback occurs when the client of one service passes an object that is the proxy for another service</a:t>
            </a:r>
            <a:r>
              <a:rPr lang="en-US" dirty="0" smtClean="0"/>
              <a:t>.</a:t>
            </a:r>
          </a:p>
          <a:p>
            <a:r>
              <a:rPr lang="en-US" dirty="0"/>
              <a:t>The recipient can then call methods in the object it received and be calling back (hence the name) to where it came from.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stock ticker service</a:t>
            </a:r>
            <a:r>
              <a:rPr lang="en-US" dirty="0"/>
              <a:t>. You write a server that runs on your desktop and notifies you when your stock moves up or down.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server is also a remote object.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then pass this server object to the stock ticker service, which remembers it and calls its methods when the stock price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5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458200" cy="58213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code for the callback service comes in several parts. </a:t>
            </a:r>
            <a:endParaRPr lang="en-US" dirty="0" smtClean="0"/>
          </a:p>
          <a:p>
            <a:pPr algn="just"/>
            <a:r>
              <a:rPr lang="en-US" dirty="0" smtClean="0"/>
              <a:t>Because </a:t>
            </a:r>
            <a:r>
              <a:rPr lang="en-US" dirty="0"/>
              <a:t>there are two servers, there are also two interfaces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Writing source code for RMI applications that use client-side callbacks differs from standard RMI applications in that you have to include some additional code for a </a:t>
            </a:r>
            <a:r>
              <a:rPr lang="en-US" i="1" dirty="0"/>
              <a:t>client interface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i="1" dirty="0"/>
              <a:t>remote </a:t>
            </a:r>
            <a:r>
              <a:rPr lang="en-US" i="1" dirty="0" smtClean="0"/>
              <a:t>client </a:t>
            </a:r>
            <a:r>
              <a:rPr lang="en-US" dirty="0" smtClean="0"/>
              <a:t>must </a:t>
            </a:r>
            <a:r>
              <a:rPr lang="en-US" dirty="0"/>
              <a:t>implement the client interface. </a:t>
            </a:r>
            <a:endParaRPr lang="en-US" dirty="0" smtClean="0"/>
          </a:p>
          <a:p>
            <a:pPr algn="just"/>
            <a:r>
              <a:rPr lang="en-US" dirty="0" smtClean="0"/>
              <a:t>Also</a:t>
            </a:r>
            <a:r>
              <a:rPr lang="en-US" dirty="0"/>
              <a:t>, the remote (server) object will now include objects received from the client and method invocations on those objects</a:t>
            </a:r>
          </a:p>
        </p:txBody>
      </p:sp>
    </p:spTree>
    <p:extLst>
      <p:ext uri="{BB962C8B-B14F-4D97-AF65-F5344CB8AC3E}">
        <p14:creationId xmlns:p14="http://schemas.microsoft.com/office/powerpoint/2010/main" val="3000138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1516</Words>
  <Application>Microsoft Office PowerPoint</Application>
  <PresentationFormat>On-screen Show (4:3)</PresentationFormat>
  <Paragraphs>162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SmartDraw Drawing</vt:lpstr>
      <vt:lpstr>RMI Client-Side Call backs </vt:lpstr>
      <vt:lpstr>Introduction</vt:lpstr>
      <vt:lpstr>Introduction</vt:lpstr>
      <vt:lpstr>Polling vs. Callback</vt:lpstr>
      <vt:lpstr>Two-way communications</vt:lpstr>
      <vt:lpstr>RMI Callbacks</vt:lpstr>
      <vt:lpstr>Callback Client-Server Interactions</vt:lpstr>
      <vt:lpstr>PowerPoint Presentation</vt:lpstr>
      <vt:lpstr>PowerPoint Presentation</vt:lpstr>
      <vt:lpstr>Callback application files</vt:lpstr>
      <vt:lpstr>RMI Callback file placements</vt:lpstr>
      <vt:lpstr>RMI Callback Interface</vt:lpstr>
      <vt:lpstr>Remote Interface for Server</vt:lpstr>
      <vt:lpstr>Remote Interface for Callback Client</vt:lpstr>
      <vt:lpstr>HelloServer, with callback</vt:lpstr>
      <vt:lpstr> HelloServer, with callback - 2</vt:lpstr>
      <vt:lpstr>Alogorithm for building an RMI Callback Application</vt:lpstr>
      <vt:lpstr>Alogorithm for building an RMI Callback Application</vt:lpstr>
      <vt:lpstr>HelloClient, with callback</vt:lpstr>
      <vt:lpstr>HelloServer, HelloClient</vt:lpstr>
      <vt:lpstr>Summary-1</vt:lpstr>
      <vt:lpstr>Summary-2</vt:lpstr>
      <vt:lpstr>Summary-3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RMI Client-Side Call backs </dc:title>
  <dc:creator>Neha</dc:creator>
  <cp:lastModifiedBy>Neha</cp:lastModifiedBy>
  <cp:revision>16</cp:revision>
  <dcterms:created xsi:type="dcterms:W3CDTF">2018-03-14T05:11:44Z</dcterms:created>
  <dcterms:modified xsi:type="dcterms:W3CDTF">2018-03-14T06:26:40Z</dcterms:modified>
</cp:coreProperties>
</file>