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58" r:id="rId4"/>
    <p:sldId id="259" r:id="rId5"/>
    <p:sldId id="260" r:id="rId6"/>
    <p:sldId id="261" r:id="rId7"/>
    <p:sldId id="262" r:id="rId8"/>
    <p:sldId id="263" r:id="rId10"/>
    <p:sldId id="264" r:id="rId11"/>
    <p:sldId id="265" r:id="rId12"/>
    <p:sldId id="266" r:id="rId13"/>
    <p:sldId id="267" r:id="rId14"/>
    <p:sldId id="268" r:id="rId15"/>
    <p:sldId id="269" r:id="rId16"/>
    <p:sldId id="287" r:id="rId17"/>
    <p:sldId id="288" r:id="rId18"/>
    <p:sldId id="289" r:id="rId19"/>
    <p:sldId id="290" r:id="rId20"/>
    <p:sldId id="291" r:id="rId21"/>
    <p:sldId id="292" r:id="rId22"/>
    <p:sldId id="293" r:id="rId23"/>
    <p:sldId id="295" r:id="rId24"/>
    <p:sldId id="296" r:id="rId25"/>
    <p:sldId id="297" r:id="rId26"/>
    <p:sldId id="270" r:id="rId27"/>
    <p:sldId id="271" r:id="rId28"/>
    <p:sldId id="272" r:id="rId29"/>
    <p:sldId id="275" r:id="rId30"/>
    <p:sldId id="276" r:id="rId31"/>
    <p:sldId id="277" r:id="rId32"/>
    <p:sldId id="310" r:id="rId33"/>
    <p:sldId id="311" r:id="rId34"/>
    <p:sldId id="312" r:id="rId35"/>
    <p:sldId id="313" r:id="rId36"/>
    <p:sldId id="314" r:id="rId37"/>
    <p:sldId id="308" r:id="rId38"/>
    <p:sldId id="309" r:id="rId39"/>
    <p:sldId id="286" r:id="rId40"/>
    <p:sldId id="284" r:id="rId41"/>
    <p:sldId id="298" r:id="rId42"/>
    <p:sldId id="299" r:id="rId43"/>
    <p:sldId id="300" r:id="rId44"/>
    <p:sldId id="301" r:id="rId45"/>
    <p:sldId id="302" r:id="rId46"/>
    <p:sldId id="303" r:id="rId47"/>
    <p:sldId id="285" r:id="rId48"/>
    <p:sldId id="278" r:id="rId49"/>
    <p:sldId id="304" r:id="rId50"/>
    <p:sldId id="305" r:id="rId51"/>
    <p:sldId id="306" r:id="rId52"/>
    <p:sldId id="307" r:id="rId53"/>
    <p:sldId id="315" r:id="rId54"/>
    <p:sldId id="257"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3BE4ED-4FB8-4253-9191-7279D1F8FC36}"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AAD112-EDC2-4D34-A237-2E60E5F45210}"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AAD112-EDC2-4D34-A237-2E60E5F45210}"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A740F70-34E8-45FF-AE2B-49428C2886F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F9F86D-55FF-42D2-8A6E-652CA0C9D1BA}"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CA740F70-34E8-45FF-AE2B-49428C2886F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F9F86D-55FF-42D2-8A6E-652CA0C9D1B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CA740F70-34E8-45FF-AE2B-49428C2886F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F9F86D-55FF-42D2-8A6E-652CA0C9D1BA}"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CA740F70-34E8-45FF-AE2B-49428C2886F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F9F86D-55FF-42D2-8A6E-652CA0C9D1B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CA740F70-34E8-45FF-AE2B-49428C2886F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F9F86D-55FF-42D2-8A6E-652CA0C9D1B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CA740F70-34E8-45FF-AE2B-49428C2886F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F9F86D-55FF-42D2-8A6E-652CA0C9D1B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CA740F70-34E8-45FF-AE2B-49428C2886F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F9F86D-55FF-42D2-8A6E-652CA0C9D1B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A740F70-34E8-45FF-AE2B-49428C2886F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F9F86D-55FF-42D2-8A6E-652CA0C9D1B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740F70-34E8-45FF-AE2B-49428C2886F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F9F86D-55FF-42D2-8A6E-652CA0C9D1B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CA740F70-34E8-45FF-AE2B-49428C2886F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F9F86D-55FF-42D2-8A6E-652CA0C9D1B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CA740F70-34E8-45FF-AE2B-49428C2886F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F9F86D-55FF-42D2-8A6E-652CA0C9D1B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740F70-34E8-45FF-AE2B-49428C2886F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F9F86D-55FF-42D2-8A6E-652CA0C9D1B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33.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hyperlink" Target="https://www.javatpoint.com/perl-tutorial" TargetMode="External"/><Relationship Id="rId2" Type="http://schemas.openxmlformats.org/officeDocument/2006/relationships/hyperlink" Target="https://www.javatpoint.com/cpp-tutorial" TargetMode="External"/><Relationship Id="rId1" Type="http://schemas.openxmlformats.org/officeDocument/2006/relationships/hyperlink" Target="https://www.javatpoint.com/c-programming-language-tutorial" TargetMode="Externa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www.javatpoint.com/Garbage-Collection" TargetMode="External"/><Relationship Id="rId2" Type="http://schemas.openxmlformats.org/officeDocument/2006/relationships/hyperlink" Target="https://www.javatpoint.com/jvm-java-virtual-machine" TargetMode="Externa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Servlets</a:t>
            </a:r>
            <a:br>
              <a:rPr lang="en-US" b="1" dirty="0" smtClean="0"/>
            </a:br>
            <a:r>
              <a:rPr lang="en-US" b="1" dirty="0" smtClean="0"/>
              <a:t> </a:t>
            </a:r>
            <a:r>
              <a:rPr lang="en-US" b="1" dirty="0"/>
              <a:t>(</a:t>
            </a:r>
            <a:r>
              <a:rPr lang="en-US" dirty="0"/>
              <a:t>Weightage- 14 , Hrs-10) 	</a:t>
            </a:r>
            <a:br>
              <a:rPr lang="en-US" dirty="0"/>
            </a:b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Classes in javax.servlet package</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There </a:t>
            </a:r>
            <a:r>
              <a:rPr lang="en-US" dirty="0"/>
              <a:t>are many classes in javax.servlet package. They are as follows:</a:t>
            </a:r>
            <a:endParaRPr lang="en-US" dirty="0"/>
          </a:p>
          <a:p>
            <a:pPr lvl="2"/>
            <a:r>
              <a:rPr lang="en-US" dirty="0" err="1"/>
              <a:t>GenericServlet</a:t>
            </a:r>
            <a:endParaRPr lang="en-US" dirty="0"/>
          </a:p>
          <a:p>
            <a:pPr lvl="2"/>
            <a:r>
              <a:rPr lang="en-US" dirty="0" err="1"/>
              <a:t>ServletInputStream</a:t>
            </a:r>
            <a:endParaRPr lang="en-US" dirty="0"/>
          </a:p>
          <a:p>
            <a:pPr lvl="2"/>
            <a:r>
              <a:rPr lang="en-US" dirty="0" err="1"/>
              <a:t>ServletOutputStream</a:t>
            </a:r>
            <a:endParaRPr lang="en-US" dirty="0"/>
          </a:p>
          <a:p>
            <a:pPr lvl="2"/>
            <a:r>
              <a:rPr lang="en-US" dirty="0" err="1"/>
              <a:t>ServletRequestWrapper</a:t>
            </a:r>
            <a:endParaRPr lang="en-US" dirty="0"/>
          </a:p>
          <a:p>
            <a:pPr lvl="2"/>
            <a:r>
              <a:rPr lang="en-US" dirty="0" err="1"/>
              <a:t>ServletResponseWrapper</a:t>
            </a:r>
            <a:endParaRPr lang="en-US" dirty="0"/>
          </a:p>
          <a:p>
            <a:pPr lvl="2"/>
            <a:r>
              <a:rPr lang="en-US" dirty="0" err="1"/>
              <a:t>ServletRequestEvent</a:t>
            </a:r>
            <a:endParaRPr lang="en-US" dirty="0"/>
          </a:p>
          <a:p>
            <a:pPr lvl="2"/>
            <a:r>
              <a:rPr lang="en-US" dirty="0" err="1"/>
              <a:t>ServletContextEvent</a:t>
            </a:r>
            <a:endParaRPr lang="en-US" dirty="0"/>
          </a:p>
          <a:p>
            <a:pPr lvl="2"/>
            <a:r>
              <a:rPr lang="en-US" dirty="0" err="1"/>
              <a:t>ServletRequestAttributeEvent</a:t>
            </a:r>
            <a:endParaRPr lang="en-US" dirty="0"/>
          </a:p>
          <a:p>
            <a:pPr lvl="2"/>
            <a:r>
              <a:rPr lang="en-US" dirty="0" err="1"/>
              <a:t>ServletContextAttributeEvent</a:t>
            </a:r>
            <a:endParaRPr lang="en-US" dirty="0"/>
          </a:p>
          <a:p>
            <a:pPr lvl="2"/>
            <a:r>
              <a:rPr lang="en-US" dirty="0" err="1"/>
              <a:t>ServletException</a:t>
            </a:r>
            <a:endParaRPr lang="en-US" dirty="0"/>
          </a:p>
          <a:p>
            <a:pPr lvl="2"/>
            <a:r>
              <a:rPr lang="en-US" dirty="0" err="1"/>
              <a:t>UnavailableException</a:t>
            </a:r>
            <a:endParaRPr lang="en-US" dirty="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4800" y="304800"/>
            <a:ext cx="8382000"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Servlet Interface</a:t>
            </a:r>
            <a:br>
              <a:rPr lang="en-US" dirty="0"/>
            </a:br>
            <a:endParaRPr lang="en-US" dirty="0"/>
          </a:p>
        </p:txBody>
      </p:sp>
      <p:sp>
        <p:nvSpPr>
          <p:cNvPr id="3" name="Content Placeholder 2"/>
          <p:cNvSpPr>
            <a:spLocks noGrp="1"/>
          </p:cNvSpPr>
          <p:nvPr>
            <p:ph idx="1"/>
          </p:nvPr>
        </p:nvSpPr>
        <p:spPr/>
        <p:txBody>
          <a:bodyPr>
            <a:normAutofit fontScale="92500"/>
          </a:bodyPr>
          <a:lstStyle/>
          <a:p>
            <a:r>
              <a:rPr lang="en-US" b="1" dirty="0"/>
              <a:t>Servlet interface provides</a:t>
            </a:r>
            <a:r>
              <a:rPr lang="en-US" dirty="0"/>
              <a:t> </a:t>
            </a:r>
            <a:r>
              <a:rPr lang="en-US" dirty="0" smtClean="0"/>
              <a:t>common behavior to </a:t>
            </a:r>
            <a:r>
              <a:rPr lang="en-US" dirty="0"/>
              <a:t>all the servlets</a:t>
            </a:r>
            <a:r>
              <a:rPr lang="en-US" dirty="0" smtClean="0"/>
              <a:t>.</a:t>
            </a:r>
            <a:endParaRPr lang="en-US" dirty="0" smtClean="0"/>
          </a:p>
          <a:p>
            <a:r>
              <a:rPr lang="en-US" dirty="0" smtClean="0"/>
              <a:t>Servlet </a:t>
            </a:r>
            <a:r>
              <a:rPr lang="en-US" dirty="0"/>
              <a:t>interface defines methods that all servlets must implement.</a:t>
            </a:r>
            <a:endParaRPr lang="en-US" dirty="0"/>
          </a:p>
          <a:p>
            <a:r>
              <a:rPr lang="en-US" dirty="0"/>
              <a:t>Servlet interface needs to be implemented for creating any servlet (either directly or indirectly). </a:t>
            </a:r>
            <a:endParaRPr lang="en-US" dirty="0" smtClean="0"/>
          </a:p>
          <a:p>
            <a:r>
              <a:rPr lang="en-US" dirty="0" smtClean="0"/>
              <a:t>It </a:t>
            </a:r>
            <a:r>
              <a:rPr lang="en-US" dirty="0"/>
              <a:t>provides 3 life cycle methods that are used to initialize the servlet, to service the requests, and to destroy the </a:t>
            </a:r>
            <a:r>
              <a:rPr lang="en-US" dirty="0" smtClean="0"/>
              <a:t>servlet</a:t>
            </a:r>
            <a:endParaRPr lang="en-US" dirty="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8600" y="457200"/>
            <a:ext cx="86868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ServletConfig</a:t>
            </a:r>
            <a:r>
              <a:rPr lang="en-US" dirty="0"/>
              <a:t> Interface</a:t>
            </a:r>
            <a:br>
              <a:rPr lang="en-US" dirty="0"/>
            </a:br>
            <a:endParaRPr lang="en-US" dirty="0"/>
          </a:p>
        </p:txBody>
      </p:sp>
      <p:sp>
        <p:nvSpPr>
          <p:cNvPr id="3" name="Content Placeholder 2"/>
          <p:cNvSpPr>
            <a:spLocks noGrp="1"/>
          </p:cNvSpPr>
          <p:nvPr>
            <p:ph idx="1"/>
          </p:nvPr>
        </p:nvSpPr>
        <p:spPr>
          <a:xfrm>
            <a:off x="457200" y="1066800"/>
            <a:ext cx="8229600" cy="4525963"/>
          </a:xfrm>
        </p:spPr>
        <p:txBody>
          <a:bodyPr>
            <a:normAutofit/>
          </a:bodyPr>
          <a:lstStyle/>
          <a:p>
            <a:r>
              <a:rPr lang="en-US" sz="2400" dirty="0"/>
              <a:t>An object of </a:t>
            </a:r>
            <a:r>
              <a:rPr lang="en-US" sz="2400" dirty="0" err="1"/>
              <a:t>ServletConfig</a:t>
            </a:r>
            <a:r>
              <a:rPr lang="en-US" sz="2400" dirty="0"/>
              <a:t> is created by the web container for each servlet. This object can be used to get configuration information from web.xml file.</a:t>
            </a:r>
            <a:endParaRPr lang="en-US" sz="2400" dirty="0"/>
          </a:p>
          <a:p>
            <a:r>
              <a:rPr lang="en-US" sz="2400" dirty="0"/>
              <a:t>If the configuration information is modified from the web.xml file, we don't need to change the servlet. So it is easier to manage the web application if any specific content is modified from time to time</a:t>
            </a:r>
            <a:r>
              <a:rPr lang="en-US" sz="2400" dirty="0" smtClean="0"/>
              <a:t>.</a:t>
            </a:r>
            <a:endParaRPr lang="en-US" sz="2400" dirty="0" smtClean="0"/>
          </a:p>
          <a:p>
            <a:r>
              <a:rPr lang="en-US" sz="2400" dirty="0" smtClean="0"/>
              <a:t>Advantage of </a:t>
            </a:r>
            <a:r>
              <a:rPr lang="en-US" sz="2400" dirty="0" err="1" smtClean="0"/>
              <a:t>ServletConfig</a:t>
            </a:r>
            <a:endParaRPr lang="en-US" sz="2400" dirty="0" smtClean="0"/>
          </a:p>
          <a:p>
            <a:pPr lvl="2"/>
            <a:r>
              <a:rPr lang="en-US" sz="1600" dirty="0" smtClean="0"/>
              <a:t>The core advantage of </a:t>
            </a:r>
            <a:r>
              <a:rPr lang="en-US" sz="1600" dirty="0" err="1" smtClean="0"/>
              <a:t>ServletConfig</a:t>
            </a:r>
            <a:r>
              <a:rPr lang="en-US" sz="1600" dirty="0" smtClean="0"/>
              <a:t> is that you don't need to edit the servlet file if information is modified from the web.xml file</a:t>
            </a:r>
            <a:endParaRPr lang="en-US" sz="1600" dirty="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smtClean="0"/>
            </a:br>
            <a:endParaRPr lang="en-US" dirty="0"/>
          </a:p>
        </p:txBody>
      </p:sp>
      <p:pic>
        <p:nvPicPr>
          <p:cNvPr id="1843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5800" y="381000"/>
            <a:ext cx="8077199"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ServletContext</a:t>
            </a:r>
            <a:r>
              <a:rPr lang="en-US" dirty="0"/>
              <a:t> Interface</a:t>
            </a:r>
            <a:br>
              <a:rPr lang="en-US" dirty="0"/>
            </a:br>
            <a:endParaRPr lang="en-US" dirty="0"/>
          </a:p>
        </p:txBody>
      </p:sp>
      <p:sp>
        <p:nvSpPr>
          <p:cNvPr id="3" name="Content Placeholder 2"/>
          <p:cNvSpPr>
            <a:spLocks noGrp="1"/>
          </p:cNvSpPr>
          <p:nvPr>
            <p:ph idx="1"/>
          </p:nvPr>
        </p:nvSpPr>
        <p:spPr>
          <a:xfrm>
            <a:off x="381000" y="990600"/>
            <a:ext cx="8229600" cy="4525963"/>
          </a:xfrm>
        </p:spPr>
        <p:txBody>
          <a:bodyPr>
            <a:normAutofit/>
          </a:bodyPr>
          <a:lstStyle/>
          <a:p>
            <a:r>
              <a:rPr lang="en-US" sz="1900" dirty="0"/>
              <a:t>An object of </a:t>
            </a:r>
            <a:r>
              <a:rPr lang="en-US" sz="1900" dirty="0" err="1"/>
              <a:t>ServletContext</a:t>
            </a:r>
            <a:r>
              <a:rPr lang="en-US" sz="1900" dirty="0"/>
              <a:t> is created by the web container at time of deploying the project. This object can be used to get configuration information from web.xml file. There is only one </a:t>
            </a:r>
            <a:r>
              <a:rPr lang="en-US" sz="1900" dirty="0" err="1"/>
              <a:t>ServletContext</a:t>
            </a:r>
            <a:r>
              <a:rPr lang="en-US" sz="1900" dirty="0"/>
              <a:t> object per web application.</a:t>
            </a:r>
            <a:endParaRPr lang="en-US" sz="1900" dirty="0"/>
          </a:p>
          <a:p>
            <a:r>
              <a:rPr lang="en-US" sz="1900" dirty="0"/>
              <a:t>If any information is shared to many servlet, it is better to provide it from the web.xml file using the </a:t>
            </a:r>
            <a:r>
              <a:rPr lang="en-US" sz="1900" b="1" dirty="0"/>
              <a:t>&lt;context-</a:t>
            </a:r>
            <a:r>
              <a:rPr lang="en-US" sz="1900" b="1" dirty="0" err="1"/>
              <a:t>param</a:t>
            </a:r>
            <a:r>
              <a:rPr lang="en-US" sz="1900" b="1" dirty="0"/>
              <a:t>&gt;</a:t>
            </a:r>
            <a:r>
              <a:rPr lang="en-US" sz="1900" dirty="0"/>
              <a:t> element.</a:t>
            </a:r>
            <a:endParaRPr lang="en-US" sz="1900" dirty="0"/>
          </a:p>
          <a:p>
            <a:r>
              <a:rPr lang="en-US" sz="1900" dirty="0"/>
              <a:t>Advantage of </a:t>
            </a:r>
            <a:r>
              <a:rPr lang="en-US" sz="1900" dirty="0" err="1"/>
              <a:t>ServletContext</a:t>
            </a:r>
            <a:endParaRPr lang="en-US" sz="1900" dirty="0"/>
          </a:p>
          <a:p>
            <a:pPr lvl="2"/>
            <a:r>
              <a:rPr lang="en-US" sz="1900" b="1" dirty="0"/>
              <a:t>Easy to maintain</a:t>
            </a:r>
            <a:r>
              <a:rPr lang="en-US" sz="1900" dirty="0"/>
              <a:t> if any information is shared to all the servlet, it is better to make it available for all the servlet. We provide this information from the web.xml file, so if the information is changed, we don't need to modify the servlet. Thus it removes maintenance problem.</a:t>
            </a:r>
            <a:endParaRPr lang="en-US" sz="1900" dirty="0"/>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Usage of </a:t>
            </a:r>
            <a:r>
              <a:rPr lang="en-US" dirty="0" err="1"/>
              <a:t>ServletContext</a:t>
            </a:r>
            <a:r>
              <a:rPr lang="en-US" dirty="0"/>
              <a:t> Interface</a:t>
            </a:r>
            <a:br>
              <a:rPr lang="en-US" dirty="0"/>
            </a:br>
            <a:endParaRPr lang="en-US" dirty="0"/>
          </a:p>
        </p:txBody>
      </p:sp>
      <p:sp>
        <p:nvSpPr>
          <p:cNvPr id="3" name="Content Placeholder 2"/>
          <p:cNvSpPr>
            <a:spLocks noGrp="1"/>
          </p:cNvSpPr>
          <p:nvPr>
            <p:ph idx="1"/>
          </p:nvPr>
        </p:nvSpPr>
        <p:spPr>
          <a:xfrm>
            <a:off x="381000" y="1066800"/>
            <a:ext cx="8229600" cy="4525963"/>
          </a:xfrm>
        </p:spPr>
        <p:txBody>
          <a:bodyPr>
            <a:normAutofit/>
          </a:bodyPr>
          <a:lstStyle/>
          <a:p>
            <a:pPr algn="just"/>
            <a:r>
              <a:rPr lang="en-US" sz="2000" dirty="0"/>
              <a:t>The object of </a:t>
            </a:r>
            <a:r>
              <a:rPr lang="en-US" sz="2000" dirty="0" err="1"/>
              <a:t>ServletContext</a:t>
            </a:r>
            <a:r>
              <a:rPr lang="en-US" sz="2000" dirty="0"/>
              <a:t> provides an interface between the container and servlet.</a:t>
            </a:r>
            <a:endParaRPr lang="en-US" sz="2000" dirty="0"/>
          </a:p>
          <a:p>
            <a:pPr algn="just"/>
            <a:r>
              <a:rPr lang="en-US" sz="2000" dirty="0"/>
              <a:t>The </a:t>
            </a:r>
            <a:r>
              <a:rPr lang="en-US" sz="2000" dirty="0" err="1"/>
              <a:t>ServletContext</a:t>
            </a:r>
            <a:r>
              <a:rPr lang="en-US" sz="2000" dirty="0"/>
              <a:t> object can be used to get configuration information from the web.xml file.</a:t>
            </a:r>
            <a:endParaRPr lang="en-US" sz="2000" dirty="0"/>
          </a:p>
          <a:p>
            <a:pPr algn="just"/>
            <a:r>
              <a:rPr lang="en-US" sz="2000" dirty="0"/>
              <a:t>The </a:t>
            </a:r>
            <a:r>
              <a:rPr lang="en-US" sz="2000" dirty="0" err="1"/>
              <a:t>ServletContext</a:t>
            </a:r>
            <a:r>
              <a:rPr lang="en-US" sz="2000" dirty="0"/>
              <a:t> object can be used to set, get or remove attribute from the web.xml file.</a:t>
            </a:r>
            <a:endParaRPr lang="en-US" sz="2000" dirty="0"/>
          </a:p>
          <a:p>
            <a:pPr algn="just"/>
            <a:r>
              <a:rPr lang="en-US" sz="2000" dirty="0"/>
              <a:t>The </a:t>
            </a:r>
            <a:r>
              <a:rPr lang="en-US" sz="2000" dirty="0" err="1"/>
              <a:t>ServletContext</a:t>
            </a:r>
            <a:r>
              <a:rPr lang="en-US" sz="2000" dirty="0"/>
              <a:t> object can be used to provide inter-application communication.</a:t>
            </a:r>
            <a:endParaRPr lang="en-US" sz="2000" dirty="0"/>
          </a:p>
          <a:p>
            <a:pPr algn="just"/>
            <a:endParaRPr lang="en-US" sz="2000" dirty="0"/>
          </a:p>
        </p:txBody>
      </p:sp>
      <p:pic>
        <p:nvPicPr>
          <p:cNvPr id="1945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90600" y="3886200"/>
            <a:ext cx="71628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1000" y="381000"/>
            <a:ext cx="84582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ServletRequest</a:t>
            </a:r>
            <a:r>
              <a:rPr lang="en-US" dirty="0"/>
              <a:t> Interface</a:t>
            </a:r>
            <a:br>
              <a:rPr lang="en-US" dirty="0"/>
            </a:br>
            <a:endParaRPr lang="en-US" dirty="0"/>
          </a:p>
        </p:txBody>
      </p:sp>
      <p:sp>
        <p:nvSpPr>
          <p:cNvPr id="3" name="Content Placeholder 2"/>
          <p:cNvSpPr>
            <a:spLocks noGrp="1"/>
          </p:cNvSpPr>
          <p:nvPr>
            <p:ph idx="1"/>
          </p:nvPr>
        </p:nvSpPr>
        <p:spPr/>
        <p:txBody>
          <a:bodyPr/>
          <a:lstStyle/>
          <a:p>
            <a:r>
              <a:rPr lang="en-US" dirty="0"/>
              <a:t>An object of </a:t>
            </a:r>
            <a:r>
              <a:rPr lang="en-US" dirty="0" err="1"/>
              <a:t>ServletRequest</a:t>
            </a:r>
            <a:r>
              <a:rPr lang="en-US" dirty="0"/>
              <a:t> is used to provide the client request information to a servlet such as content type, content length, parameter names and values, header </a:t>
            </a:r>
            <a:r>
              <a:rPr lang="en-US" dirty="0" err="1"/>
              <a:t>informations</a:t>
            </a:r>
            <a:r>
              <a:rPr lang="en-US" dirty="0"/>
              <a:t>, attributes etc.</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Servlets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Servlet</a:t>
            </a:r>
            <a:r>
              <a:rPr lang="en-US" dirty="0"/>
              <a:t> technology is used to create a web application (resides at server side and generates a dynamic web page).</a:t>
            </a:r>
            <a:endParaRPr lang="en-US" dirty="0"/>
          </a:p>
          <a:p>
            <a:r>
              <a:rPr lang="en-US" b="1" dirty="0"/>
              <a:t>Servlet</a:t>
            </a:r>
            <a:r>
              <a:rPr lang="en-US" dirty="0"/>
              <a:t> technology is robust and scalable because of java language. </a:t>
            </a:r>
            <a:endParaRPr lang="en-US" dirty="0" smtClean="0"/>
          </a:p>
          <a:p>
            <a:r>
              <a:rPr lang="en-US" dirty="0" smtClean="0"/>
              <a:t>Before </a:t>
            </a:r>
            <a:r>
              <a:rPr lang="en-US" dirty="0"/>
              <a:t>Servlet, CGI (Common Gateway Interface) scripting language was common as a server-side programming </a:t>
            </a:r>
            <a:r>
              <a:rPr lang="en-US" dirty="0" err="1" smtClean="0"/>
              <a:t>language,there</a:t>
            </a:r>
            <a:r>
              <a:rPr lang="en-US" dirty="0" smtClean="0"/>
              <a:t> </a:t>
            </a:r>
            <a:r>
              <a:rPr lang="en-US" dirty="0"/>
              <a:t>were many disadvantages to this technology. </a:t>
            </a:r>
            <a:endParaRPr lang="en-US" dirty="0" smtClean="0"/>
          </a:p>
          <a:p>
            <a:r>
              <a:rPr lang="en-US" dirty="0" smtClean="0"/>
              <a:t>There </a:t>
            </a:r>
            <a:r>
              <a:rPr lang="en-US" dirty="0"/>
              <a:t>are many interfaces and classes in the Servlet API such as Servlet, </a:t>
            </a:r>
            <a:r>
              <a:rPr lang="en-US" dirty="0" err="1"/>
              <a:t>GenericServlet</a:t>
            </a:r>
            <a:r>
              <a:rPr lang="en-US" dirty="0"/>
              <a:t>, HttpServlet, </a:t>
            </a:r>
            <a:r>
              <a:rPr lang="en-US" dirty="0" err="1"/>
              <a:t>ServletRequest</a:t>
            </a:r>
            <a:r>
              <a:rPr lang="en-US" dirty="0"/>
              <a:t>, </a:t>
            </a:r>
            <a:r>
              <a:rPr lang="en-US" dirty="0" err="1"/>
              <a:t>ServletResponse</a:t>
            </a:r>
            <a:r>
              <a:rPr lang="en-US" dirty="0"/>
              <a:t>, etc.</a:t>
            </a:r>
            <a:endParaRPr lang="en-US" dirty="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4800" y="457200"/>
            <a:ext cx="861060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ServletResponse</a:t>
            </a:r>
            <a:r>
              <a:rPr lang="en-US" b="1" dirty="0" smtClean="0"/>
              <a:t> </a:t>
            </a:r>
            <a:r>
              <a:rPr lang="en-US" b="1" dirty="0" smtClean="0"/>
              <a:t>Interface</a:t>
            </a:r>
            <a:br>
              <a:rPr lang="en-US" b="1" dirty="0"/>
            </a:br>
            <a:endParaRPr lang="en-US" dirty="0"/>
          </a:p>
        </p:txBody>
      </p:sp>
      <p:sp>
        <p:nvSpPr>
          <p:cNvPr id="3" name="Content Placeholder 2"/>
          <p:cNvSpPr>
            <a:spLocks noGrp="1"/>
          </p:cNvSpPr>
          <p:nvPr>
            <p:ph idx="1"/>
          </p:nvPr>
        </p:nvSpPr>
        <p:spPr/>
        <p:txBody>
          <a:bodyPr/>
          <a:lstStyle/>
          <a:p>
            <a:pPr fontAlgn="base"/>
            <a:r>
              <a:rPr lang="en-US" dirty="0" smtClean="0"/>
              <a:t>A </a:t>
            </a:r>
            <a:r>
              <a:rPr lang="en-US" dirty="0"/>
              <a:t>servlet can use this object to help it provide a response to the client</a:t>
            </a:r>
            <a:r>
              <a:rPr lang="en-US" dirty="0" smtClean="0"/>
              <a:t>.</a:t>
            </a:r>
            <a:endParaRPr lang="en-US" dirty="0" smtClean="0"/>
          </a:p>
          <a:p>
            <a:pPr fontAlgn="base"/>
            <a:r>
              <a:rPr lang="en-US" dirty="0" smtClean="0"/>
              <a:t> </a:t>
            </a:r>
            <a:r>
              <a:rPr lang="en-US" dirty="0"/>
              <a:t>A </a:t>
            </a:r>
            <a:r>
              <a:rPr lang="en-US" dirty="0" err="1"/>
              <a:t>ServletResponse</a:t>
            </a:r>
            <a:r>
              <a:rPr lang="en-US" dirty="0"/>
              <a:t> object is created by the servlet container and passed as an argument to the servlet’s service function.</a:t>
            </a:r>
            <a:endParaRPr lang="en-US" dirty="0"/>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1000" y="228600"/>
            <a:ext cx="85344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8600" y="533400"/>
            <a:ext cx="86868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GenericServlet</a:t>
            </a:r>
            <a:r>
              <a:rPr lang="en-US" dirty="0"/>
              <a:t> class</a:t>
            </a:r>
            <a:br>
              <a:rPr lang="en-US" dirty="0"/>
            </a:br>
            <a:endParaRPr lang="en-US" dirty="0"/>
          </a:p>
        </p:txBody>
      </p:sp>
      <p:sp>
        <p:nvSpPr>
          <p:cNvPr id="3" name="Content Placeholder 2"/>
          <p:cNvSpPr>
            <a:spLocks noGrp="1"/>
          </p:cNvSpPr>
          <p:nvPr>
            <p:ph idx="1"/>
          </p:nvPr>
        </p:nvSpPr>
        <p:spPr>
          <a:xfrm>
            <a:off x="228600" y="1600200"/>
            <a:ext cx="8763000" cy="4525963"/>
          </a:xfrm>
        </p:spPr>
        <p:txBody>
          <a:bodyPr>
            <a:normAutofit/>
          </a:bodyPr>
          <a:lstStyle/>
          <a:p>
            <a:r>
              <a:rPr lang="en-US" sz="2400" dirty="0" smtClean="0"/>
              <a:t>It implements</a:t>
            </a:r>
            <a:r>
              <a:rPr lang="en-US" sz="2400" dirty="0"/>
              <a:t> </a:t>
            </a:r>
            <a:r>
              <a:rPr lang="en-US" sz="2400" b="1" dirty="0"/>
              <a:t>Servlet</a:t>
            </a:r>
            <a:r>
              <a:rPr lang="en-US" sz="2400" dirty="0"/>
              <a:t>, </a:t>
            </a:r>
            <a:r>
              <a:rPr lang="en-US" sz="2400" b="1" dirty="0" err="1"/>
              <a:t>ServletConfig</a:t>
            </a:r>
            <a:r>
              <a:rPr lang="en-US" sz="2400" dirty="0"/>
              <a:t> and </a:t>
            </a:r>
            <a:r>
              <a:rPr lang="en-US" sz="2400" b="1" dirty="0" err="1"/>
              <a:t>Serializable</a:t>
            </a:r>
            <a:r>
              <a:rPr lang="en-US" sz="2400" dirty="0"/>
              <a:t> interfaces. </a:t>
            </a:r>
            <a:endParaRPr lang="en-US" sz="2400" dirty="0" smtClean="0"/>
          </a:p>
          <a:p>
            <a:r>
              <a:rPr lang="en-US" sz="2400" dirty="0" smtClean="0"/>
              <a:t>It </a:t>
            </a:r>
            <a:r>
              <a:rPr lang="en-US" sz="2400" dirty="0"/>
              <a:t>provides the implementation of all the methods of these interfaces except the service method.</a:t>
            </a:r>
            <a:endParaRPr lang="en-US" sz="2400" dirty="0"/>
          </a:p>
          <a:p>
            <a:pPr algn="just"/>
            <a:r>
              <a:rPr lang="en-US" sz="2400" dirty="0" err="1"/>
              <a:t>GenericServlet</a:t>
            </a:r>
            <a:r>
              <a:rPr lang="en-US" sz="2400" dirty="0"/>
              <a:t> class can handle any type of request so it is protocol-independent.</a:t>
            </a:r>
            <a:endParaRPr lang="en-US" sz="2400" dirty="0"/>
          </a:p>
          <a:p>
            <a:pPr algn="just"/>
            <a:r>
              <a:rPr lang="en-US" sz="2400" dirty="0"/>
              <a:t>You may create a generic servlet by inheriting the </a:t>
            </a:r>
            <a:r>
              <a:rPr lang="en-US" sz="2400" dirty="0" err="1"/>
              <a:t>GenericServlet</a:t>
            </a:r>
            <a:r>
              <a:rPr lang="en-US" sz="2400" dirty="0"/>
              <a:t> class and providing the implementation of the service method.</a:t>
            </a:r>
            <a:endParaRPr lang="en-US" sz="2400" dirty="0"/>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Methods of </a:t>
            </a:r>
            <a:r>
              <a:rPr lang="en-US" dirty="0" err="1"/>
              <a:t>GenericServlet</a:t>
            </a:r>
            <a:r>
              <a:rPr lang="en-US" dirty="0"/>
              <a:t> class</a:t>
            </a:r>
            <a:br>
              <a:rPr lang="en-US" dirty="0"/>
            </a:br>
            <a:endParaRPr lang="en-US" dirty="0"/>
          </a:p>
        </p:txBody>
      </p:sp>
      <p:pic>
        <p:nvPicPr>
          <p:cNvPr id="71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8600" y="1066800"/>
            <a:ext cx="85344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3400" y="228600"/>
            <a:ext cx="7772400"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Life Cycle of a Servlet (</a:t>
            </a:r>
            <a:r>
              <a:rPr lang="en-US" sz="4000" dirty="0"/>
              <a:t>Servlet Life Cycle)</a:t>
            </a:r>
            <a:br>
              <a:rPr lang="en-US" dirty="0"/>
            </a:br>
            <a:endParaRPr lang="en-US" dirty="0"/>
          </a:p>
        </p:txBody>
      </p:sp>
      <p:sp>
        <p:nvSpPr>
          <p:cNvPr id="3" name="Content Placeholder 2"/>
          <p:cNvSpPr>
            <a:spLocks noGrp="1"/>
          </p:cNvSpPr>
          <p:nvPr>
            <p:ph idx="1"/>
          </p:nvPr>
        </p:nvSpPr>
        <p:spPr/>
        <p:txBody>
          <a:bodyPr/>
          <a:lstStyle/>
          <a:p>
            <a:r>
              <a:rPr lang="en-US" dirty="0"/>
              <a:t>The web container maintains the life cycle of a servlet instance. Let's see the life cycle of the servlet:</a:t>
            </a:r>
            <a:endParaRPr lang="en-US" dirty="0"/>
          </a:p>
          <a:p>
            <a:pPr lvl="2"/>
            <a:r>
              <a:rPr lang="en-US" dirty="0"/>
              <a:t>Servlet class is loaded.</a:t>
            </a:r>
            <a:endParaRPr lang="en-US" dirty="0"/>
          </a:p>
          <a:p>
            <a:pPr lvl="2"/>
            <a:r>
              <a:rPr lang="en-US" dirty="0"/>
              <a:t>Servlet instance is created.</a:t>
            </a:r>
            <a:endParaRPr lang="en-US" dirty="0"/>
          </a:p>
          <a:p>
            <a:pPr lvl="2"/>
            <a:r>
              <a:rPr lang="en-US" dirty="0" err="1"/>
              <a:t>init</a:t>
            </a:r>
            <a:r>
              <a:rPr lang="en-US" dirty="0"/>
              <a:t> method is invoked.</a:t>
            </a:r>
            <a:endParaRPr lang="en-US" dirty="0"/>
          </a:p>
          <a:p>
            <a:pPr lvl="2"/>
            <a:r>
              <a:rPr lang="en-US" dirty="0"/>
              <a:t>service method is invoked.</a:t>
            </a:r>
            <a:endParaRPr lang="en-US" dirty="0"/>
          </a:p>
          <a:p>
            <a:pPr lvl="2"/>
            <a:r>
              <a:rPr lang="en-US" dirty="0"/>
              <a:t>destroy method is invoked.</a:t>
            </a:r>
            <a:endParaRPr lang="en-US" dirty="0"/>
          </a:p>
          <a:p>
            <a:endParaRPr lang="en-US" dirty="0"/>
          </a:p>
        </p:txBody>
      </p:sp>
      <p:pic>
        <p:nvPicPr>
          <p:cNvPr id="1024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910263" y="3124200"/>
            <a:ext cx="2676525"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8229600" cy="6858000"/>
          </a:xfrm>
        </p:spPr>
        <p:txBody>
          <a:bodyPr>
            <a:noAutofit/>
          </a:bodyPr>
          <a:lstStyle/>
          <a:p>
            <a:r>
              <a:rPr lang="en-US" sz="2400" dirty="0" smtClean="0"/>
              <a:t>1) </a:t>
            </a:r>
            <a:r>
              <a:rPr lang="en-US" sz="2400" dirty="0"/>
              <a:t>Servlet class is loaded</a:t>
            </a:r>
            <a:endParaRPr lang="en-US" sz="2400" dirty="0"/>
          </a:p>
          <a:p>
            <a:pPr lvl="4"/>
            <a:r>
              <a:rPr lang="en-US" sz="1400" dirty="0"/>
              <a:t>The </a:t>
            </a:r>
            <a:r>
              <a:rPr lang="en-US" sz="1400" dirty="0" err="1"/>
              <a:t>classloader</a:t>
            </a:r>
            <a:r>
              <a:rPr lang="en-US" sz="1400" dirty="0"/>
              <a:t> is responsible to load the servlet class. The servlet class is loaded when the first request for the servlet is received by the web container.</a:t>
            </a:r>
            <a:endParaRPr lang="en-US" sz="1400" dirty="0"/>
          </a:p>
          <a:p>
            <a:r>
              <a:rPr lang="en-US" sz="2400" dirty="0"/>
              <a:t>2) Servlet instance is created</a:t>
            </a:r>
            <a:endParaRPr lang="en-US" sz="2400" dirty="0"/>
          </a:p>
          <a:p>
            <a:pPr lvl="4"/>
            <a:r>
              <a:rPr lang="en-US" sz="1400" dirty="0"/>
              <a:t>The web container creates the instance of a servlet after loading the servlet class. The servlet instance is created only once in the servlet life cycle.</a:t>
            </a:r>
            <a:endParaRPr lang="en-US" sz="1400" dirty="0"/>
          </a:p>
          <a:p>
            <a:r>
              <a:rPr lang="en-US" sz="2400" dirty="0"/>
              <a:t>3) </a:t>
            </a:r>
            <a:r>
              <a:rPr lang="en-US" sz="2400" dirty="0" err="1"/>
              <a:t>init</a:t>
            </a:r>
            <a:r>
              <a:rPr lang="en-US" sz="2400" dirty="0"/>
              <a:t> method is invoked</a:t>
            </a:r>
            <a:endParaRPr lang="en-US" sz="2400" dirty="0"/>
          </a:p>
          <a:p>
            <a:pPr lvl="4"/>
            <a:r>
              <a:rPr lang="en-US" sz="1400" dirty="0"/>
              <a:t>The web container calls the </a:t>
            </a:r>
            <a:r>
              <a:rPr lang="en-US" sz="1400" dirty="0" err="1"/>
              <a:t>init</a:t>
            </a:r>
            <a:r>
              <a:rPr lang="en-US" sz="1400" dirty="0"/>
              <a:t> method only once after creating the servlet instance. The </a:t>
            </a:r>
            <a:r>
              <a:rPr lang="en-US" sz="1400" dirty="0" err="1"/>
              <a:t>init</a:t>
            </a:r>
            <a:r>
              <a:rPr lang="en-US" sz="1400" dirty="0"/>
              <a:t> method is used to initialize the servlet. It is the life cycle method of the </a:t>
            </a:r>
            <a:r>
              <a:rPr lang="en-US" sz="1400" dirty="0" err="1"/>
              <a:t>javax.servlet.Servlet</a:t>
            </a:r>
            <a:r>
              <a:rPr lang="en-US" sz="1400" dirty="0"/>
              <a:t> interface. Syntax of the </a:t>
            </a:r>
            <a:r>
              <a:rPr lang="en-US" sz="1400" dirty="0" err="1"/>
              <a:t>init</a:t>
            </a:r>
            <a:r>
              <a:rPr lang="en-US" sz="1400" dirty="0"/>
              <a:t> method is given </a:t>
            </a:r>
            <a:r>
              <a:rPr lang="en-US" sz="1400" dirty="0" smtClean="0"/>
              <a:t>below:</a:t>
            </a:r>
            <a:endParaRPr lang="en-US" sz="1400" dirty="0" smtClean="0"/>
          </a:p>
          <a:p>
            <a:pPr lvl="4"/>
            <a:r>
              <a:rPr lang="en-US" sz="1400" b="1" dirty="0"/>
              <a:t>public</a:t>
            </a:r>
            <a:r>
              <a:rPr lang="en-US" sz="1400" dirty="0"/>
              <a:t> </a:t>
            </a:r>
            <a:r>
              <a:rPr lang="en-US" sz="1400" b="1" dirty="0"/>
              <a:t>void</a:t>
            </a:r>
            <a:r>
              <a:rPr lang="en-US" sz="1400" dirty="0"/>
              <a:t> </a:t>
            </a:r>
            <a:r>
              <a:rPr lang="en-US" sz="1400" dirty="0" err="1"/>
              <a:t>init</a:t>
            </a:r>
            <a:r>
              <a:rPr lang="en-US" sz="1400" dirty="0"/>
              <a:t>(</a:t>
            </a:r>
            <a:r>
              <a:rPr lang="en-US" sz="1400" dirty="0" err="1"/>
              <a:t>ServletConfig</a:t>
            </a:r>
            <a:r>
              <a:rPr lang="en-US" sz="1400" dirty="0"/>
              <a:t> </a:t>
            </a:r>
            <a:r>
              <a:rPr lang="en-US" sz="1400" dirty="0" err="1"/>
              <a:t>config</a:t>
            </a:r>
            <a:r>
              <a:rPr lang="en-US" sz="1400" dirty="0"/>
              <a:t>) </a:t>
            </a:r>
            <a:r>
              <a:rPr lang="en-US" sz="1400" b="1" dirty="0"/>
              <a:t>throws</a:t>
            </a:r>
            <a:r>
              <a:rPr lang="en-US" sz="1400" dirty="0"/>
              <a:t> </a:t>
            </a:r>
            <a:r>
              <a:rPr lang="en-US" sz="1400" dirty="0" err="1"/>
              <a:t>ServletException</a:t>
            </a:r>
            <a:r>
              <a:rPr lang="en-US" sz="1400" dirty="0"/>
              <a:t>  </a:t>
            </a:r>
            <a:endParaRPr lang="en-US" sz="1400" dirty="0"/>
          </a:p>
          <a:p>
            <a:r>
              <a:rPr lang="en-US" sz="2400" dirty="0"/>
              <a:t>4) service method is invoked</a:t>
            </a:r>
            <a:endParaRPr lang="en-US" sz="2400" dirty="0"/>
          </a:p>
          <a:p>
            <a:pPr lvl="4"/>
            <a:r>
              <a:rPr lang="en-US" sz="1400" dirty="0"/>
              <a:t>The web container calls the service method each time when request for the servlet is received. If servlet is not initialized, it follows the first three steps as described above then calls the service method. If servlet is initialized, it calls the service method. Notice that servlet is initialized only once. The syntax of the service method of the Servlet interface is given below:</a:t>
            </a:r>
            <a:endParaRPr lang="en-US" sz="1400" dirty="0"/>
          </a:p>
          <a:p>
            <a:pPr lvl="4"/>
            <a:r>
              <a:rPr lang="en-US" sz="1400" b="1" dirty="0"/>
              <a:t>public</a:t>
            </a:r>
            <a:r>
              <a:rPr lang="en-US" sz="1400" dirty="0"/>
              <a:t> </a:t>
            </a:r>
            <a:r>
              <a:rPr lang="en-US" sz="1400" b="1" dirty="0"/>
              <a:t>void</a:t>
            </a:r>
            <a:r>
              <a:rPr lang="en-US" sz="1400" dirty="0"/>
              <a:t> service(</a:t>
            </a:r>
            <a:r>
              <a:rPr lang="en-US" sz="1400" dirty="0" err="1"/>
              <a:t>ServletRequest</a:t>
            </a:r>
            <a:r>
              <a:rPr lang="en-US" sz="1400" dirty="0"/>
              <a:t> request, </a:t>
            </a:r>
            <a:r>
              <a:rPr lang="en-US" sz="1400" dirty="0" err="1"/>
              <a:t>ServletResponse</a:t>
            </a:r>
            <a:r>
              <a:rPr lang="en-US" sz="1400" dirty="0"/>
              <a:t> response)   </a:t>
            </a:r>
            <a:endParaRPr lang="en-US" sz="1400" dirty="0" smtClean="0"/>
          </a:p>
          <a:p>
            <a:pPr lvl="4"/>
            <a:r>
              <a:rPr lang="en-US" sz="1400" dirty="0" smtClean="0"/>
              <a:t>5</a:t>
            </a:r>
            <a:r>
              <a:rPr lang="en-US" sz="1400" dirty="0"/>
              <a:t>) destroy method is invoked</a:t>
            </a:r>
            <a:endParaRPr lang="en-US" sz="1400" dirty="0"/>
          </a:p>
          <a:p>
            <a:r>
              <a:rPr lang="en-US" sz="2400" dirty="0" smtClean="0"/>
              <a:t>5) </a:t>
            </a:r>
            <a:r>
              <a:rPr lang="en-US" sz="2400" dirty="0" smtClean="0"/>
              <a:t> </a:t>
            </a:r>
            <a:r>
              <a:rPr lang="en-US" sz="2400" dirty="0"/>
              <a:t>destroy method is invoked</a:t>
            </a:r>
            <a:endParaRPr lang="en-US" sz="2400" dirty="0"/>
          </a:p>
          <a:p>
            <a:pPr lvl="4"/>
            <a:r>
              <a:rPr lang="en-US" sz="1400" dirty="0"/>
              <a:t>The web container calls the destroy method before removing the servlet instance from the service. It gives the servlet an opportunity to clean up any resource for example memory, thread etc. The syntax of the destroy method of the Servlet interface is given below</a:t>
            </a:r>
            <a:r>
              <a:rPr lang="en-US" sz="1400" dirty="0" smtClean="0"/>
              <a:t>:</a:t>
            </a:r>
            <a:endParaRPr lang="en-US" sz="1400" dirty="0" smtClean="0"/>
          </a:p>
          <a:p>
            <a:pPr lvl="4"/>
            <a:r>
              <a:rPr lang="en-US" sz="1400" b="1" dirty="0"/>
              <a:t>public</a:t>
            </a:r>
            <a:r>
              <a:rPr lang="en-US" sz="1400" dirty="0"/>
              <a:t> </a:t>
            </a:r>
            <a:r>
              <a:rPr lang="en-US" sz="1400" b="1" dirty="0"/>
              <a:t>void</a:t>
            </a:r>
            <a:r>
              <a:rPr lang="en-US" sz="1400" dirty="0"/>
              <a:t> destroy()  </a:t>
            </a:r>
            <a:endParaRPr lang="en-US" sz="1400" dirty="0"/>
          </a:p>
          <a:p>
            <a:pPr lvl="4"/>
            <a:endParaRPr lang="en-US" sz="14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4800" y="228600"/>
            <a:ext cx="7924799"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4419600"/>
            <a:ext cx="54864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a:t>What is a Servlet?</a:t>
            </a:r>
            <a:br>
              <a:rPr lang="en-US" dirty="0"/>
            </a:br>
            <a:endParaRPr lang="en-US" dirty="0"/>
          </a:p>
        </p:txBody>
      </p:sp>
      <p:sp>
        <p:nvSpPr>
          <p:cNvPr id="3" name="Content Placeholder 2"/>
          <p:cNvSpPr>
            <a:spLocks noGrp="1"/>
          </p:cNvSpPr>
          <p:nvPr>
            <p:ph idx="1"/>
          </p:nvPr>
        </p:nvSpPr>
        <p:spPr>
          <a:xfrm>
            <a:off x="457200" y="533400"/>
            <a:ext cx="8229600" cy="4525963"/>
          </a:xfrm>
        </p:spPr>
        <p:txBody>
          <a:bodyPr>
            <a:normAutofit/>
          </a:bodyPr>
          <a:lstStyle/>
          <a:p>
            <a:pPr algn="just"/>
            <a:r>
              <a:rPr lang="en-US" sz="2000" dirty="0"/>
              <a:t>Servlet is a technology which is used to create a web application.</a:t>
            </a:r>
            <a:endParaRPr lang="en-US" sz="2000" dirty="0"/>
          </a:p>
          <a:p>
            <a:pPr algn="just"/>
            <a:r>
              <a:rPr lang="en-US" sz="2000" dirty="0"/>
              <a:t>Servlet is an API that provides many interfaces and classes including documentation.</a:t>
            </a:r>
            <a:endParaRPr lang="en-US" sz="2000" dirty="0"/>
          </a:p>
          <a:p>
            <a:pPr algn="just"/>
            <a:r>
              <a:rPr lang="en-US" sz="2000" dirty="0"/>
              <a:t>Servlet is an interface that must be implemented for creating any Servlet.</a:t>
            </a:r>
            <a:endParaRPr lang="en-US" sz="2000" dirty="0"/>
          </a:p>
          <a:p>
            <a:pPr algn="just"/>
            <a:r>
              <a:rPr lang="en-US" sz="2000" dirty="0"/>
              <a:t>Servlet is a class that extends the capabilities of the servers and responds to the incoming requests. It can respond to any requests.</a:t>
            </a:r>
            <a:endParaRPr lang="en-US" sz="2000" dirty="0"/>
          </a:p>
          <a:p>
            <a:pPr algn="just"/>
            <a:r>
              <a:rPr lang="en-US" sz="2000" dirty="0"/>
              <a:t>Servlet is a web component that is deployed on the server to create a dynamic web page.</a:t>
            </a:r>
            <a:endParaRPr lang="en-US" sz="2000" dirty="0"/>
          </a:p>
          <a:p>
            <a:endParaRPr lang="en-US"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43000" y="3693318"/>
            <a:ext cx="7315200" cy="2783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0945" y="152400"/>
            <a:ext cx="84582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267200"/>
            <a:ext cx="7315200"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3400" y="457200"/>
            <a:ext cx="72390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8600" y="228600"/>
            <a:ext cx="8610600" cy="3200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56308" y="4038600"/>
            <a:ext cx="8887691" cy="2031325"/>
          </a:xfrm>
          <a:prstGeom prst="rect">
            <a:avLst/>
          </a:prstGeom>
        </p:spPr>
        <p:txBody>
          <a:bodyPr wrap="square">
            <a:spAutoFit/>
          </a:bodyPr>
          <a:lstStyle/>
          <a:p>
            <a:r>
              <a:rPr lang="en-US" dirty="0"/>
              <a:t>4)Create the deployment descriptor (web.xml file)</a:t>
            </a:r>
            <a:endParaRPr lang="en-US" dirty="0"/>
          </a:p>
          <a:p>
            <a:pPr marL="285750" indent="-285750">
              <a:buFont typeface="Arial" panose="020B0604020202020204" pitchFamily="34" charset="0"/>
              <a:buChar char="•"/>
            </a:pPr>
            <a:r>
              <a:rPr lang="en-US" dirty="0"/>
              <a:t>The </a:t>
            </a:r>
            <a:r>
              <a:rPr lang="en-US" b="1" dirty="0"/>
              <a:t>deployment descriptor</a:t>
            </a:r>
            <a:r>
              <a:rPr lang="en-US" dirty="0"/>
              <a:t> is an xml file, from which Web Container gets the information about the </a:t>
            </a:r>
            <a:r>
              <a:rPr lang="en-US" dirty="0" err="1"/>
              <a:t>servet</a:t>
            </a:r>
            <a:r>
              <a:rPr lang="en-US" dirty="0"/>
              <a:t> to be invoked.</a:t>
            </a:r>
            <a:endParaRPr lang="en-US" dirty="0"/>
          </a:p>
          <a:p>
            <a:pPr marL="285750" indent="-285750">
              <a:buFont typeface="Arial" panose="020B0604020202020204" pitchFamily="34" charset="0"/>
              <a:buChar char="•"/>
            </a:pPr>
            <a:r>
              <a:rPr lang="en-US" dirty="0"/>
              <a:t>The web container uses the Parser to get the information from the web.xml file. There are many xml parsers such as SAX, DOM and Pull.</a:t>
            </a:r>
            <a:endParaRPr lang="en-US" dirty="0"/>
          </a:p>
          <a:p>
            <a:pPr marL="285750" indent="-285750">
              <a:buFont typeface="Arial" panose="020B0604020202020204" pitchFamily="34" charset="0"/>
              <a:buChar char="•"/>
            </a:pPr>
            <a:r>
              <a:rPr lang="en-US" dirty="0"/>
              <a:t>There are many elements in the web.xml file. Here is given some necessary elements to run the simple servlet program.</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3400" y="228600"/>
            <a:ext cx="7162800"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962400"/>
            <a:ext cx="7286625" cy="238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5800" y="457200"/>
            <a:ext cx="7277100" cy="340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HttpSessionEvent</a:t>
            </a:r>
            <a:r>
              <a:rPr lang="en-US" dirty="0"/>
              <a:t> and </a:t>
            </a:r>
            <a:r>
              <a:rPr lang="en-US" dirty="0" err="1"/>
              <a:t>HttpSessionListener</a:t>
            </a:r>
            <a:br>
              <a:rPr lang="en-US" dirty="0"/>
            </a:br>
            <a:endParaRPr lang="en-US" dirty="0"/>
          </a:p>
        </p:txBody>
      </p:sp>
      <p:sp>
        <p:nvSpPr>
          <p:cNvPr id="3" name="Content Placeholder 2"/>
          <p:cNvSpPr>
            <a:spLocks noGrp="1"/>
          </p:cNvSpPr>
          <p:nvPr>
            <p:ph idx="1"/>
          </p:nvPr>
        </p:nvSpPr>
        <p:spPr/>
        <p:txBody>
          <a:bodyPr/>
          <a:lstStyle/>
          <a:p>
            <a:r>
              <a:rPr lang="en-US" dirty="0"/>
              <a:t>The </a:t>
            </a:r>
            <a:r>
              <a:rPr lang="en-US" dirty="0" err="1"/>
              <a:t>HttpSessionEvent</a:t>
            </a:r>
            <a:r>
              <a:rPr lang="en-US" dirty="0"/>
              <a:t> is notified when session object is changed. </a:t>
            </a:r>
            <a:endParaRPr lang="en-US" dirty="0" smtClean="0"/>
          </a:p>
          <a:p>
            <a:r>
              <a:rPr lang="en-US" dirty="0" smtClean="0"/>
              <a:t>The </a:t>
            </a:r>
            <a:r>
              <a:rPr lang="en-US" dirty="0"/>
              <a:t>corresponding Listener interface for this event is </a:t>
            </a:r>
            <a:r>
              <a:rPr lang="en-US" dirty="0" err="1"/>
              <a:t>HttpSessionListener</a:t>
            </a:r>
            <a:r>
              <a:rPr lang="en-US" dirty="0"/>
              <a:t>.</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301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09663" y="2157413"/>
            <a:ext cx="6924675" cy="254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Servlet Interface</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b="1" dirty="0"/>
              <a:t>Servlet interface provides</a:t>
            </a:r>
            <a:r>
              <a:rPr lang="en-US" dirty="0"/>
              <a:t> </a:t>
            </a:r>
            <a:r>
              <a:rPr lang="en-US" dirty="0" err="1"/>
              <a:t>commonbehaviorto</a:t>
            </a:r>
            <a:r>
              <a:rPr lang="en-US" dirty="0"/>
              <a:t> all the </a:t>
            </a:r>
            <a:r>
              <a:rPr lang="en-US" dirty="0" err="1"/>
              <a:t>servlets.Servlet</a:t>
            </a:r>
            <a:r>
              <a:rPr lang="en-US" dirty="0"/>
              <a:t> interface defines methods that all servlets must implement.</a:t>
            </a:r>
            <a:endParaRPr lang="en-US" dirty="0"/>
          </a:p>
          <a:p>
            <a:r>
              <a:rPr lang="en-US" dirty="0"/>
              <a:t>Servlet interface needs to be implemented for creating any servlet (either directly or indirectly). It provides 3 life cycle methods that are used to initialize the servlet, to service the requests, and to destroy the servlet and 2 non-life cycle methods.</a:t>
            </a:r>
            <a:endParaRPr lang="en-US" dirty="0"/>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457200"/>
            <a:ext cx="8001000" cy="2862322"/>
          </a:xfrm>
          <a:prstGeom prst="rect">
            <a:avLst/>
          </a:prstGeom>
        </p:spPr>
        <p:txBody>
          <a:bodyPr wrap="square">
            <a:spAutoFit/>
          </a:bodyPr>
          <a:lstStyle/>
          <a:p>
            <a:r>
              <a:rPr lang="en-US" dirty="0"/>
              <a:t>How Servlet works?</a:t>
            </a:r>
            <a:endParaRPr lang="en-US" dirty="0"/>
          </a:p>
          <a:p>
            <a:pPr marL="285750" indent="-285750">
              <a:buFont typeface="Arial" panose="020B0604020202020204" pitchFamily="34" charset="0"/>
              <a:buChar char="•"/>
            </a:pPr>
            <a:r>
              <a:rPr lang="en-US" dirty="0"/>
              <a:t>It is important to learn how servlet works for understanding the servlet well. Here, we are going to get the internal detail about the first servlet program.</a:t>
            </a:r>
            <a:endParaRPr lang="en-US" dirty="0"/>
          </a:p>
          <a:p>
            <a:pPr marL="285750" indent="-285750">
              <a:buFont typeface="Arial" panose="020B0604020202020204" pitchFamily="34" charset="0"/>
              <a:buChar char="•"/>
            </a:pPr>
            <a:r>
              <a:rPr lang="en-US" dirty="0"/>
              <a:t>The server checks if the servlet is requested </a:t>
            </a:r>
            <a:r>
              <a:rPr lang="en-US" b="1" dirty="0"/>
              <a:t>for the first time</a:t>
            </a:r>
            <a:r>
              <a:rPr lang="en-US" dirty="0"/>
              <a:t>.</a:t>
            </a:r>
            <a:endParaRPr lang="en-US" dirty="0"/>
          </a:p>
          <a:p>
            <a:pPr marL="285750" indent="-285750">
              <a:buFont typeface="Arial" panose="020B0604020202020204" pitchFamily="34" charset="0"/>
              <a:buChar char="•"/>
            </a:pPr>
            <a:r>
              <a:rPr lang="en-US" b="1" dirty="0"/>
              <a:t>If yes,</a:t>
            </a:r>
            <a:r>
              <a:rPr lang="en-US" dirty="0"/>
              <a:t> web container does the following tasks:</a:t>
            </a:r>
            <a:endParaRPr lang="en-US" dirty="0"/>
          </a:p>
          <a:p>
            <a:pPr marL="742950" lvl="1" indent="-285750">
              <a:buFont typeface="Arial" panose="020B0604020202020204" pitchFamily="34" charset="0"/>
              <a:buChar char="•"/>
            </a:pPr>
            <a:r>
              <a:rPr lang="en-US" dirty="0"/>
              <a:t>loads the servlet class.</a:t>
            </a:r>
            <a:endParaRPr lang="en-US" dirty="0"/>
          </a:p>
          <a:p>
            <a:pPr marL="742950" lvl="1" indent="-285750">
              <a:buFont typeface="Arial" panose="020B0604020202020204" pitchFamily="34" charset="0"/>
              <a:buChar char="•"/>
            </a:pPr>
            <a:r>
              <a:rPr lang="en-US" dirty="0"/>
              <a:t>instantiates the servlet class.</a:t>
            </a:r>
            <a:endParaRPr lang="en-US" dirty="0"/>
          </a:p>
          <a:p>
            <a:pPr marL="742950" lvl="1" indent="-285750">
              <a:buFont typeface="Arial" panose="020B0604020202020204" pitchFamily="34" charset="0"/>
              <a:buChar char="•"/>
            </a:pPr>
            <a:r>
              <a:rPr lang="en-US" dirty="0"/>
              <a:t>calls the </a:t>
            </a:r>
            <a:r>
              <a:rPr lang="en-US" dirty="0" err="1"/>
              <a:t>init</a:t>
            </a:r>
            <a:r>
              <a:rPr lang="en-US" dirty="0"/>
              <a:t> method passing the </a:t>
            </a:r>
            <a:r>
              <a:rPr lang="en-US" dirty="0" err="1"/>
              <a:t>ServletConfig</a:t>
            </a:r>
            <a:r>
              <a:rPr lang="en-US" dirty="0"/>
              <a:t> </a:t>
            </a:r>
            <a:r>
              <a:rPr lang="en-US" dirty="0" smtClean="0"/>
              <a:t>object</a:t>
            </a:r>
            <a:endParaRPr lang="en-US" dirty="0" smtClean="0"/>
          </a:p>
          <a:p>
            <a:pPr marL="742950" lvl="1" indent="-285750">
              <a:buFont typeface="Arial" panose="020B0604020202020204" pitchFamily="34" charset="0"/>
              <a:buChar char="•"/>
            </a:pPr>
            <a:r>
              <a:rPr lang="en-US" dirty="0"/>
              <a:t>calls the service method passing request and response objects</a:t>
            </a:r>
            <a:endParaRPr lang="en-US" dirty="0"/>
          </a:p>
          <a:p>
            <a:pPr lvl="1"/>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8600" y="152400"/>
            <a:ext cx="8610600"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a web application?</a:t>
            </a:r>
            <a:br>
              <a:rPr lang="en-US" dirty="0" smtClean="0"/>
            </a:br>
            <a:endParaRPr lang="en-US" dirty="0"/>
          </a:p>
        </p:txBody>
      </p:sp>
      <p:sp>
        <p:nvSpPr>
          <p:cNvPr id="3" name="Content Placeholder 2"/>
          <p:cNvSpPr>
            <a:spLocks noGrp="1"/>
          </p:cNvSpPr>
          <p:nvPr>
            <p:ph idx="1"/>
          </p:nvPr>
        </p:nvSpPr>
        <p:spPr/>
        <p:txBody>
          <a:bodyPr/>
          <a:lstStyle/>
          <a:p>
            <a:pPr algn="just"/>
            <a:r>
              <a:rPr lang="en-US" sz="2800" dirty="0" smtClean="0"/>
              <a:t>A </a:t>
            </a:r>
            <a:r>
              <a:rPr lang="en-US" sz="2800" dirty="0"/>
              <a:t>web application is an application accessible from the web. </a:t>
            </a:r>
            <a:endParaRPr lang="en-US" sz="2800" dirty="0" smtClean="0"/>
          </a:p>
          <a:p>
            <a:pPr algn="just"/>
            <a:r>
              <a:rPr lang="en-US" sz="2800" dirty="0" smtClean="0"/>
              <a:t>A </a:t>
            </a:r>
            <a:r>
              <a:rPr lang="en-US" sz="2800" dirty="0"/>
              <a:t>web application is composed of web components like Servlet, JSP, Filter, etc. and other elements such as HTML, CSS, and JavaScript. </a:t>
            </a:r>
            <a:endParaRPr lang="en-US" sz="2800" dirty="0" smtClean="0"/>
          </a:p>
          <a:p>
            <a:pPr algn="just"/>
            <a:r>
              <a:rPr lang="en-US" sz="2800" dirty="0" smtClean="0"/>
              <a:t>The </a:t>
            </a:r>
            <a:r>
              <a:rPr lang="en-US" sz="2800" dirty="0"/>
              <a:t>web components typically execute in Web Server and respond to the HTTP request.</a:t>
            </a:r>
            <a:endParaRPr lang="en-US" sz="2800" dirty="0"/>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2560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76201"/>
            <a:ext cx="8915399" cy="6243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8600" y="381000"/>
            <a:ext cx="83058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76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050" y="519113"/>
            <a:ext cx="9105900" cy="581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r>
              <a:rPr lang="en-US" dirty="0" err="1"/>
              <a:t>HttpSession</a:t>
            </a:r>
            <a:r>
              <a:rPr lang="en-US" dirty="0"/>
              <a:t> interface</a:t>
            </a:r>
            <a:br>
              <a:rPr lang="en-US" dirty="0"/>
            </a:br>
            <a:endParaRPr lang="en-US" dirty="0"/>
          </a:p>
        </p:txBody>
      </p:sp>
      <p:sp>
        <p:nvSpPr>
          <p:cNvPr id="3" name="Content Placeholder 2"/>
          <p:cNvSpPr>
            <a:spLocks noGrp="1"/>
          </p:cNvSpPr>
          <p:nvPr>
            <p:ph idx="1"/>
          </p:nvPr>
        </p:nvSpPr>
        <p:spPr/>
        <p:txBody>
          <a:bodyPr>
            <a:normAutofit/>
          </a:bodyPr>
          <a:lstStyle/>
          <a:p>
            <a:r>
              <a:rPr lang="en-US" sz="2400" dirty="0"/>
              <a:t>In such case, container creates a session id for each user</a:t>
            </a:r>
            <a:r>
              <a:rPr lang="en-US" sz="2400" dirty="0" smtClean="0"/>
              <a:t>.</a:t>
            </a:r>
            <a:endParaRPr lang="en-US" sz="2400" dirty="0" smtClean="0"/>
          </a:p>
          <a:p>
            <a:r>
              <a:rPr lang="en-US" sz="2400" dirty="0" smtClean="0"/>
              <a:t>The </a:t>
            </a:r>
            <a:r>
              <a:rPr lang="en-US" sz="2400" dirty="0"/>
              <a:t>container uses this id to identify the particular user</a:t>
            </a:r>
            <a:r>
              <a:rPr lang="en-US" sz="2400" dirty="0" smtClean="0"/>
              <a:t>.</a:t>
            </a:r>
            <a:endParaRPr lang="en-US" sz="2400" dirty="0" smtClean="0"/>
          </a:p>
          <a:p>
            <a:r>
              <a:rPr lang="en-US" sz="2400" dirty="0" smtClean="0"/>
              <a:t>An </a:t>
            </a:r>
            <a:r>
              <a:rPr lang="en-US" sz="2400" dirty="0"/>
              <a:t>object of </a:t>
            </a:r>
            <a:r>
              <a:rPr lang="en-US" sz="2400" dirty="0" err="1"/>
              <a:t>HttpSession</a:t>
            </a:r>
            <a:r>
              <a:rPr lang="en-US" sz="2400" dirty="0"/>
              <a:t> can be used to perform two tasks:</a:t>
            </a:r>
            <a:endParaRPr lang="en-US" sz="2400" dirty="0"/>
          </a:p>
          <a:p>
            <a:pPr lvl="2"/>
            <a:r>
              <a:rPr lang="en-US" sz="1600" dirty="0"/>
              <a:t>bind objects</a:t>
            </a:r>
            <a:endParaRPr lang="en-US" sz="1600" dirty="0"/>
          </a:p>
          <a:p>
            <a:pPr lvl="2"/>
            <a:r>
              <a:rPr lang="en-US" sz="1600" dirty="0"/>
              <a:t>view and manipulate information about a session, such as the session identifier, creation time, and last accessed time.</a:t>
            </a:r>
            <a:endParaRPr lang="en-US" sz="1600" dirty="0"/>
          </a:p>
          <a:p>
            <a:endParaRPr lang="en-US" dirty="0"/>
          </a:p>
        </p:txBody>
      </p:sp>
      <p:pic>
        <p:nvPicPr>
          <p:cNvPr id="286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05000" y="4324350"/>
            <a:ext cx="4467225"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96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52500" y="1895475"/>
            <a:ext cx="7239000" cy="306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8600" y="304800"/>
            <a:ext cx="85344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34636"/>
            <a:ext cx="4572000" cy="800219"/>
          </a:xfrm>
          <a:prstGeom prst="rect">
            <a:avLst/>
          </a:prstGeom>
        </p:spPr>
        <p:txBody>
          <a:bodyPr>
            <a:spAutoFit/>
          </a:bodyPr>
          <a:lstStyle/>
          <a:p>
            <a:r>
              <a:rPr lang="en-US" sz="2800" dirty="0"/>
              <a:t>Types of Cookie</a:t>
            </a:r>
            <a:endParaRPr lang="en-US" sz="2800" dirty="0"/>
          </a:p>
          <a:p>
            <a:r>
              <a:rPr lang="en-US" dirty="0"/>
              <a:t>There are 2 types of cookies in servlets.</a:t>
            </a:r>
            <a:endParaRPr lang="en-US" dirty="0"/>
          </a:p>
        </p:txBody>
      </p:sp>
      <p:sp>
        <p:nvSpPr>
          <p:cNvPr id="5" name="Rectangle 4"/>
          <p:cNvSpPr/>
          <p:nvPr/>
        </p:nvSpPr>
        <p:spPr>
          <a:xfrm>
            <a:off x="720436" y="876419"/>
            <a:ext cx="7772400" cy="2308324"/>
          </a:xfrm>
          <a:prstGeom prst="rect">
            <a:avLst/>
          </a:prstGeom>
        </p:spPr>
        <p:txBody>
          <a:bodyPr wrap="square">
            <a:spAutoFit/>
          </a:bodyPr>
          <a:lstStyle/>
          <a:p>
            <a:pPr marL="285750" indent="-285750">
              <a:buFont typeface="Arial" panose="020B0604020202020204" pitchFamily="34" charset="0"/>
              <a:buChar char="•"/>
            </a:pPr>
            <a:r>
              <a:rPr lang="en-US" dirty="0"/>
              <a:t>Non-persistent cookie</a:t>
            </a:r>
            <a:endParaRPr lang="en-US" dirty="0"/>
          </a:p>
          <a:p>
            <a:pPr marL="285750" indent="-285750">
              <a:buFont typeface="Arial" panose="020B0604020202020204" pitchFamily="34" charset="0"/>
              <a:buChar char="•"/>
            </a:pPr>
            <a:r>
              <a:rPr lang="en-US" dirty="0"/>
              <a:t>Persistent cookie</a:t>
            </a:r>
            <a:endParaRPr lang="en-US" dirty="0"/>
          </a:p>
          <a:p>
            <a:r>
              <a:rPr lang="en-US" dirty="0">
                <a:solidFill>
                  <a:srgbClr val="FF0000"/>
                </a:solidFill>
              </a:rPr>
              <a:t>Non-persistent cookie</a:t>
            </a:r>
            <a:endParaRPr lang="en-US" dirty="0">
              <a:solidFill>
                <a:srgbClr val="FF0000"/>
              </a:solidFill>
            </a:endParaRPr>
          </a:p>
          <a:p>
            <a:pPr marL="742950" lvl="1" indent="-285750">
              <a:buFont typeface="Arial" panose="020B0604020202020204" pitchFamily="34" charset="0"/>
              <a:buChar char="•"/>
            </a:pPr>
            <a:r>
              <a:rPr lang="en-US" dirty="0"/>
              <a:t>It is </a:t>
            </a:r>
            <a:r>
              <a:rPr lang="en-US" b="1" dirty="0"/>
              <a:t>valid for single session</a:t>
            </a:r>
            <a:r>
              <a:rPr lang="en-US" dirty="0"/>
              <a:t> only. It is removed each time when user closes the browser.</a:t>
            </a:r>
            <a:endParaRPr lang="en-US" dirty="0"/>
          </a:p>
          <a:p>
            <a:pPr marL="285750" indent="-285750">
              <a:buFont typeface="Arial" panose="020B0604020202020204" pitchFamily="34" charset="0"/>
              <a:buChar char="•"/>
            </a:pPr>
            <a:r>
              <a:rPr lang="en-US" dirty="0">
                <a:solidFill>
                  <a:srgbClr val="FF0000"/>
                </a:solidFill>
              </a:rPr>
              <a:t>Persistent cookie</a:t>
            </a:r>
            <a:endParaRPr lang="en-US" dirty="0">
              <a:solidFill>
                <a:srgbClr val="FF0000"/>
              </a:solidFill>
            </a:endParaRPr>
          </a:p>
          <a:p>
            <a:pPr marL="742950" lvl="1" indent="-285750">
              <a:buFont typeface="Arial" panose="020B0604020202020204" pitchFamily="34" charset="0"/>
              <a:buChar char="•"/>
            </a:pPr>
            <a:r>
              <a:rPr lang="en-US" dirty="0"/>
              <a:t>It is </a:t>
            </a:r>
            <a:r>
              <a:rPr lang="en-US" b="1" dirty="0"/>
              <a:t>valid for multiple session</a:t>
            </a:r>
            <a:r>
              <a:rPr lang="en-US" dirty="0"/>
              <a:t> . It is not removed each time when user closes the browser. It is removed only if user logout or </a:t>
            </a:r>
            <a:r>
              <a:rPr lang="en-US" dirty="0" err="1"/>
              <a:t>signout</a:t>
            </a:r>
            <a:r>
              <a:rPr lang="en-US" dirty="0"/>
              <a:t>.</a:t>
            </a:r>
            <a:endParaRPr lang="en-US" dirty="0"/>
          </a:p>
        </p:txBody>
      </p:sp>
      <p:pic>
        <p:nvPicPr>
          <p:cNvPr id="317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27363" y="3505200"/>
            <a:ext cx="6934200" cy="2720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3400" y="304800"/>
            <a:ext cx="8001000" cy="22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657475"/>
            <a:ext cx="80010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 y="457200"/>
            <a:ext cx="80010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HttpServlet class</a:t>
            </a:r>
            <a:br>
              <a:rPr lang="en-US" dirty="0"/>
            </a:br>
            <a:endParaRPr lang="en-US" dirty="0"/>
          </a:p>
        </p:txBody>
      </p:sp>
      <p:sp>
        <p:nvSpPr>
          <p:cNvPr id="3" name="Content Placeholder 2"/>
          <p:cNvSpPr>
            <a:spLocks noGrp="1"/>
          </p:cNvSpPr>
          <p:nvPr>
            <p:ph idx="1"/>
          </p:nvPr>
        </p:nvSpPr>
        <p:spPr/>
        <p:txBody>
          <a:bodyPr/>
          <a:lstStyle/>
          <a:p>
            <a:pPr algn="just"/>
            <a:r>
              <a:rPr lang="en-US" dirty="0"/>
              <a:t>The HttpServlet class extends the </a:t>
            </a:r>
            <a:r>
              <a:rPr lang="en-US" dirty="0" err="1"/>
              <a:t>GenericServlet</a:t>
            </a:r>
            <a:r>
              <a:rPr lang="en-US" dirty="0"/>
              <a:t> class and implements </a:t>
            </a:r>
            <a:r>
              <a:rPr lang="en-US" dirty="0" err="1"/>
              <a:t>Serializable</a:t>
            </a:r>
            <a:r>
              <a:rPr lang="en-US" dirty="0"/>
              <a:t> interface. </a:t>
            </a:r>
            <a:endParaRPr lang="en-US" dirty="0" smtClean="0"/>
          </a:p>
          <a:p>
            <a:pPr algn="just"/>
            <a:r>
              <a:rPr lang="en-US" dirty="0" smtClean="0"/>
              <a:t>It </a:t>
            </a:r>
            <a:r>
              <a:rPr lang="en-US" dirty="0"/>
              <a:t>provides http specific methods such as </a:t>
            </a:r>
            <a:r>
              <a:rPr lang="en-US" dirty="0" err="1"/>
              <a:t>doGet</a:t>
            </a:r>
            <a:r>
              <a:rPr lang="en-US" dirty="0"/>
              <a:t>, </a:t>
            </a:r>
            <a:r>
              <a:rPr lang="en-US" dirty="0" err="1"/>
              <a:t>doPost</a:t>
            </a:r>
            <a:r>
              <a:rPr lang="en-US" dirty="0"/>
              <a:t>, </a:t>
            </a:r>
            <a:r>
              <a:rPr lang="en-US" dirty="0" err="1"/>
              <a:t>doHead</a:t>
            </a:r>
            <a:r>
              <a:rPr lang="en-US" dirty="0"/>
              <a:t>, </a:t>
            </a:r>
            <a:r>
              <a:rPr lang="en-US" dirty="0" err="1"/>
              <a:t>doTrace</a:t>
            </a:r>
            <a:r>
              <a:rPr lang="en-US" dirty="0"/>
              <a:t> etc.</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CGI (Common Gateway Interface)</a:t>
            </a:r>
            <a:br>
              <a:rPr lang="en-US" dirty="0" smtClean="0"/>
            </a:br>
            <a:endParaRPr lang="en-US" dirty="0"/>
          </a:p>
        </p:txBody>
      </p:sp>
      <p:sp>
        <p:nvSpPr>
          <p:cNvPr id="3" name="Content Placeholder 2"/>
          <p:cNvSpPr>
            <a:spLocks noGrp="1"/>
          </p:cNvSpPr>
          <p:nvPr>
            <p:ph idx="1"/>
          </p:nvPr>
        </p:nvSpPr>
        <p:spPr>
          <a:xfrm>
            <a:off x="457200" y="990600"/>
            <a:ext cx="8229600" cy="4525963"/>
          </a:xfrm>
        </p:spPr>
        <p:txBody>
          <a:bodyPr/>
          <a:lstStyle/>
          <a:p>
            <a:r>
              <a:rPr lang="en-US" sz="2400" dirty="0" smtClean="0"/>
              <a:t>CGI </a:t>
            </a:r>
            <a:r>
              <a:rPr lang="en-US" sz="2400" dirty="0"/>
              <a:t>technology enables the web server to call an external program and pass HTTP request information to the external program to process the request. For each request, it starts a new process.</a:t>
            </a:r>
            <a:endParaRPr lang="en-US" sz="2400" dirty="0"/>
          </a:p>
          <a:p>
            <a:endParaRPr lang="en-US" dirty="0"/>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28800" y="2667000"/>
            <a:ext cx="7484745" cy="349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4800" y="152400"/>
            <a:ext cx="8458200" cy="6400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Event and Listener in Servlet</a:t>
            </a:r>
            <a:br>
              <a:rPr lang="en-US" dirty="0"/>
            </a:br>
            <a:endParaRPr lang="en-US" dirty="0"/>
          </a:p>
        </p:txBody>
      </p:sp>
      <p:sp>
        <p:nvSpPr>
          <p:cNvPr id="3" name="Content Placeholder 2"/>
          <p:cNvSpPr>
            <a:spLocks noGrp="1"/>
          </p:cNvSpPr>
          <p:nvPr>
            <p:ph idx="1"/>
          </p:nvPr>
        </p:nvSpPr>
        <p:spPr>
          <a:xfrm>
            <a:off x="304800" y="1143000"/>
            <a:ext cx="8229600" cy="4525963"/>
          </a:xfrm>
        </p:spPr>
        <p:txBody>
          <a:bodyPr/>
          <a:lstStyle/>
          <a:p>
            <a:r>
              <a:rPr lang="en-US" dirty="0"/>
              <a:t>Events are basically </a:t>
            </a:r>
            <a:r>
              <a:rPr lang="en-US" dirty="0" err="1"/>
              <a:t>occurance</a:t>
            </a:r>
            <a:r>
              <a:rPr lang="en-US" dirty="0"/>
              <a:t> of something. Changing the state of an object is known as an event.</a:t>
            </a:r>
            <a:endParaRPr lang="en-US" dirty="0"/>
          </a:p>
        </p:txBody>
      </p:sp>
      <p:pic>
        <p:nvPicPr>
          <p:cNvPr id="44033"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38400" y="2514599"/>
            <a:ext cx="5486400" cy="40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2007446" y="1598108"/>
          <a:ext cx="5129108" cy="4530148"/>
        </p:xfrm>
        <a:graphic>
          <a:graphicData uri="http://schemas.openxmlformats.org/drawingml/2006/table">
            <a:tbl>
              <a:tblPr/>
              <a:tblGrid>
                <a:gridCol w="2564554"/>
                <a:gridCol w="2564554"/>
              </a:tblGrid>
              <a:tr h="251706">
                <a:tc>
                  <a:txBody>
                    <a:bodyPr/>
                    <a:lstStyle/>
                    <a:p>
                      <a:pPr algn="l" fontAlgn="base"/>
                      <a:r>
                        <a:rPr lang="en-US" sz="900" b="0">
                          <a:effectLst/>
                        </a:rPr>
                        <a:t>Applets</a:t>
                      </a:r>
                      <a:endParaRPr lang="en-US" sz="900" b="0">
                        <a:effectLst/>
                      </a:endParaRPr>
                    </a:p>
                  </a:txBody>
                  <a:tcPr marL="59365" marR="59365" marT="59365" marB="59365" anchor="ctr">
                    <a:lnL>
                      <a:noFill/>
                    </a:lnL>
                    <a:lnR>
                      <a:noFill/>
                    </a:lnR>
                    <a:lnT>
                      <a:noFill/>
                    </a:lnT>
                    <a:lnB>
                      <a:noFill/>
                    </a:lnB>
                    <a:solidFill>
                      <a:srgbClr val="FFFFFF"/>
                    </a:solidFill>
                  </a:tcPr>
                </a:tc>
                <a:tc>
                  <a:txBody>
                    <a:bodyPr/>
                    <a:lstStyle/>
                    <a:p>
                      <a:pPr algn="l" fontAlgn="base"/>
                      <a:r>
                        <a:rPr lang="en-US" sz="900" b="0">
                          <a:effectLst/>
                        </a:rPr>
                        <a:t>Servlets</a:t>
                      </a:r>
                      <a:endParaRPr lang="en-US" sz="900" b="0">
                        <a:effectLst/>
                      </a:endParaRPr>
                    </a:p>
                  </a:txBody>
                  <a:tcPr marL="59365" marR="59365" marT="59365" marB="59365" anchor="ctr">
                    <a:lnL>
                      <a:noFill/>
                    </a:lnL>
                    <a:lnR>
                      <a:noFill/>
                    </a:lnR>
                    <a:lnT>
                      <a:noFill/>
                    </a:lnT>
                    <a:lnB>
                      <a:noFill/>
                    </a:lnB>
                    <a:solidFill>
                      <a:srgbClr val="FFFFFF"/>
                    </a:solidFill>
                  </a:tcPr>
                </a:tc>
              </a:tr>
              <a:tr h="569901">
                <a:tc>
                  <a:txBody>
                    <a:bodyPr/>
                    <a:lstStyle/>
                    <a:p>
                      <a:pPr algn="l" fontAlgn="base"/>
                      <a:r>
                        <a:rPr lang="en-US" sz="1100" b="0">
                          <a:effectLst/>
                        </a:rPr>
                        <a:t>A Java applet is a small application which is written in Java and delivered to users in the form of bytecode.</a:t>
                      </a:r>
                      <a:endParaRPr lang="en-US" sz="1100" b="0">
                        <a:effectLst/>
                      </a:endParaRPr>
                    </a:p>
                  </a:txBody>
                  <a:tcPr marL="56990" marR="56990" marT="28495" marB="28495" anchor="ctr">
                    <a:lnL>
                      <a:noFill/>
                    </a:lnL>
                    <a:lnR>
                      <a:noFill/>
                    </a:lnR>
                    <a:lnT>
                      <a:noFill/>
                    </a:lnT>
                    <a:lnB>
                      <a:noFill/>
                    </a:lnB>
                    <a:solidFill>
                      <a:srgbClr val="FFFFFF"/>
                    </a:solidFill>
                  </a:tcPr>
                </a:tc>
                <a:tc>
                  <a:txBody>
                    <a:bodyPr/>
                    <a:lstStyle/>
                    <a:p>
                      <a:pPr algn="l" fontAlgn="base"/>
                      <a:r>
                        <a:rPr lang="en-US" sz="1100" b="0">
                          <a:effectLst/>
                        </a:rPr>
                        <a:t>A servlet is a Java programming language class used to extend the capabilities of a server.</a:t>
                      </a:r>
                      <a:endParaRPr lang="en-US" sz="1100" b="0">
                        <a:effectLst/>
                      </a:endParaRPr>
                    </a:p>
                  </a:txBody>
                  <a:tcPr marL="56990" marR="56990" marT="28495" marB="28495" anchor="ctr">
                    <a:lnL>
                      <a:noFill/>
                    </a:lnL>
                    <a:lnR>
                      <a:noFill/>
                    </a:lnR>
                    <a:lnT>
                      <a:noFill/>
                    </a:lnT>
                    <a:lnB>
                      <a:noFill/>
                    </a:lnB>
                    <a:solidFill>
                      <a:srgbClr val="FFFFFF"/>
                    </a:solidFill>
                  </a:tcPr>
                </a:tc>
              </a:tr>
              <a:tr h="227960">
                <a:tc>
                  <a:txBody>
                    <a:bodyPr/>
                    <a:lstStyle/>
                    <a:p>
                      <a:pPr algn="l" fontAlgn="base"/>
                      <a:r>
                        <a:rPr lang="en-US" sz="1100" b="0">
                          <a:effectLst/>
                        </a:rPr>
                        <a:t>Applets are executed on client side.</a:t>
                      </a:r>
                      <a:endParaRPr lang="en-US" sz="1100" b="0">
                        <a:effectLst/>
                      </a:endParaRPr>
                    </a:p>
                  </a:txBody>
                  <a:tcPr marL="56990" marR="56990" marT="28495" marB="28495" anchor="ctr">
                    <a:lnL>
                      <a:noFill/>
                    </a:lnL>
                    <a:lnR>
                      <a:noFill/>
                    </a:lnR>
                    <a:lnT>
                      <a:noFill/>
                    </a:lnT>
                    <a:lnB>
                      <a:noFill/>
                    </a:lnB>
                    <a:solidFill>
                      <a:srgbClr val="FFFFFF"/>
                    </a:solidFill>
                  </a:tcPr>
                </a:tc>
                <a:tc>
                  <a:txBody>
                    <a:bodyPr/>
                    <a:lstStyle/>
                    <a:p>
                      <a:pPr algn="l" fontAlgn="base"/>
                      <a:r>
                        <a:rPr lang="en-US" sz="1100" b="0">
                          <a:effectLst/>
                        </a:rPr>
                        <a:t>Servlets are executed on server side.</a:t>
                      </a:r>
                      <a:endParaRPr lang="en-US" sz="1100" b="0">
                        <a:effectLst/>
                      </a:endParaRPr>
                    </a:p>
                  </a:txBody>
                  <a:tcPr marL="56990" marR="56990" marT="28495" marB="28495" anchor="ctr">
                    <a:lnL>
                      <a:noFill/>
                    </a:lnL>
                    <a:lnR>
                      <a:noFill/>
                    </a:lnR>
                    <a:lnT>
                      <a:noFill/>
                    </a:lnT>
                    <a:lnB>
                      <a:noFill/>
                    </a:lnB>
                    <a:solidFill>
                      <a:srgbClr val="FFFFFF"/>
                    </a:solidFill>
                  </a:tcPr>
                </a:tc>
              </a:tr>
              <a:tr h="740871">
                <a:tc>
                  <a:txBody>
                    <a:bodyPr/>
                    <a:lstStyle/>
                    <a:p>
                      <a:pPr algn="l" fontAlgn="base"/>
                      <a:r>
                        <a:rPr lang="en-US" sz="1100" b="0">
                          <a:effectLst/>
                        </a:rPr>
                        <a:t>Applets are used to provide interactive features to web applications that cannot be provided by HTML alone like capture mouse input etc.</a:t>
                      </a:r>
                      <a:endParaRPr lang="en-US" sz="1100" b="0">
                        <a:effectLst/>
                      </a:endParaRPr>
                    </a:p>
                  </a:txBody>
                  <a:tcPr marL="56990" marR="56990" marT="28495" marB="28495" anchor="ctr">
                    <a:lnL>
                      <a:noFill/>
                    </a:lnL>
                    <a:lnR>
                      <a:noFill/>
                    </a:lnR>
                    <a:lnT>
                      <a:noFill/>
                    </a:lnT>
                    <a:lnB>
                      <a:noFill/>
                    </a:lnB>
                    <a:solidFill>
                      <a:srgbClr val="FFFFFF"/>
                    </a:solidFill>
                  </a:tcPr>
                </a:tc>
                <a:tc>
                  <a:txBody>
                    <a:bodyPr/>
                    <a:lstStyle/>
                    <a:p>
                      <a:pPr algn="l" fontAlgn="base"/>
                      <a:r>
                        <a:rPr lang="en-US" sz="1100" b="0">
                          <a:effectLst/>
                        </a:rPr>
                        <a:t>Servlets are the Java counterpart to other dynamic Web content technologies such as PHP and ASP.NET.</a:t>
                      </a:r>
                      <a:endParaRPr lang="en-US" sz="1100" b="0">
                        <a:effectLst/>
                      </a:endParaRPr>
                    </a:p>
                  </a:txBody>
                  <a:tcPr marL="56990" marR="56990" marT="28495" marB="28495" anchor="ctr">
                    <a:lnL>
                      <a:noFill/>
                    </a:lnL>
                    <a:lnR>
                      <a:noFill/>
                    </a:lnR>
                    <a:lnT>
                      <a:noFill/>
                    </a:lnT>
                    <a:lnB>
                      <a:noFill/>
                    </a:lnB>
                    <a:solidFill>
                      <a:srgbClr val="FFFFFF"/>
                    </a:solidFill>
                  </a:tcPr>
                </a:tc>
              </a:tr>
              <a:tr h="398931">
                <a:tc>
                  <a:txBody>
                    <a:bodyPr/>
                    <a:lstStyle/>
                    <a:p>
                      <a:pPr algn="l" fontAlgn="base"/>
                      <a:r>
                        <a:rPr lang="en-US" sz="1100" b="0">
                          <a:effectLst/>
                        </a:rPr>
                        <a:t>Life cycle of Applets init(), stop(), paint(), start(), destroy().</a:t>
                      </a:r>
                      <a:endParaRPr lang="en-US" sz="1100" b="0">
                        <a:effectLst/>
                      </a:endParaRPr>
                    </a:p>
                  </a:txBody>
                  <a:tcPr marL="56990" marR="56990" marT="28495" marB="28495" anchor="ctr">
                    <a:lnL>
                      <a:noFill/>
                    </a:lnL>
                    <a:lnR>
                      <a:noFill/>
                    </a:lnR>
                    <a:lnT>
                      <a:noFill/>
                    </a:lnT>
                    <a:lnB>
                      <a:noFill/>
                    </a:lnB>
                    <a:solidFill>
                      <a:srgbClr val="FFFFFF"/>
                    </a:solidFill>
                  </a:tcPr>
                </a:tc>
                <a:tc>
                  <a:txBody>
                    <a:bodyPr/>
                    <a:lstStyle/>
                    <a:p>
                      <a:pPr algn="l" fontAlgn="base"/>
                      <a:r>
                        <a:rPr lang="en-US" sz="1100" b="0">
                          <a:effectLst/>
                        </a:rPr>
                        <a:t>Lifecycle of servlets are:- init( ), service( ), and destroy( ).</a:t>
                      </a:r>
                      <a:endParaRPr lang="en-US" sz="1100" b="0">
                        <a:effectLst/>
                      </a:endParaRPr>
                    </a:p>
                  </a:txBody>
                  <a:tcPr marL="56990" marR="56990" marT="28495" marB="28495" anchor="ctr">
                    <a:lnL>
                      <a:noFill/>
                    </a:lnL>
                    <a:lnR>
                      <a:noFill/>
                    </a:lnR>
                    <a:lnT>
                      <a:noFill/>
                    </a:lnT>
                    <a:lnB>
                      <a:noFill/>
                    </a:lnB>
                    <a:solidFill>
                      <a:srgbClr val="FFFFFF"/>
                    </a:solidFill>
                  </a:tcPr>
                </a:tc>
              </a:tr>
              <a:tr h="569901">
                <a:tc>
                  <a:txBody>
                    <a:bodyPr/>
                    <a:lstStyle/>
                    <a:p>
                      <a:pPr algn="l" fontAlgn="base"/>
                      <a:r>
                        <a:rPr lang="en-US" sz="1100" b="0">
                          <a:effectLst/>
                        </a:rPr>
                        <a:t>Packages available in Applets are :- import java.applet.*; and import java.awt.*.</a:t>
                      </a:r>
                      <a:endParaRPr lang="en-US" sz="1100" b="0">
                        <a:effectLst/>
                      </a:endParaRPr>
                    </a:p>
                  </a:txBody>
                  <a:tcPr marL="56990" marR="56990" marT="28495" marB="28495" anchor="ctr">
                    <a:lnL>
                      <a:noFill/>
                    </a:lnL>
                    <a:lnR>
                      <a:noFill/>
                    </a:lnR>
                    <a:lnT>
                      <a:noFill/>
                    </a:lnT>
                    <a:lnB>
                      <a:noFill/>
                    </a:lnB>
                    <a:solidFill>
                      <a:srgbClr val="FFFFFF"/>
                    </a:solidFill>
                  </a:tcPr>
                </a:tc>
                <a:tc>
                  <a:txBody>
                    <a:bodyPr/>
                    <a:lstStyle/>
                    <a:p>
                      <a:pPr algn="l" fontAlgn="base"/>
                      <a:r>
                        <a:rPr lang="en-US" sz="1100" b="0">
                          <a:effectLst/>
                        </a:rPr>
                        <a:t>Packages available in servlets are:- import javax.servlet.*; and import java.servlet.http.*;</a:t>
                      </a:r>
                      <a:endParaRPr lang="en-US" sz="1100" b="0">
                        <a:effectLst/>
                      </a:endParaRPr>
                    </a:p>
                  </a:txBody>
                  <a:tcPr marL="56990" marR="56990" marT="28495" marB="28495" anchor="ctr">
                    <a:lnL>
                      <a:noFill/>
                    </a:lnL>
                    <a:lnR>
                      <a:noFill/>
                    </a:lnR>
                    <a:lnT>
                      <a:noFill/>
                    </a:lnT>
                    <a:lnB>
                      <a:noFill/>
                    </a:lnB>
                    <a:solidFill>
                      <a:srgbClr val="FFFFFF"/>
                    </a:solidFill>
                  </a:tcPr>
                </a:tc>
              </a:tr>
              <a:tr h="398931">
                <a:tc>
                  <a:txBody>
                    <a:bodyPr/>
                    <a:lstStyle/>
                    <a:p>
                      <a:pPr algn="l" fontAlgn="base"/>
                      <a:r>
                        <a:rPr lang="en-US" sz="1100" b="0">
                          <a:effectLst/>
                        </a:rPr>
                        <a:t>Applets use user interface classes like AWT and Swing.</a:t>
                      </a:r>
                      <a:endParaRPr lang="en-US" sz="1100" b="0">
                        <a:effectLst/>
                      </a:endParaRPr>
                    </a:p>
                  </a:txBody>
                  <a:tcPr marL="56990" marR="56990" marT="28495" marB="28495" anchor="ctr">
                    <a:lnL>
                      <a:noFill/>
                    </a:lnL>
                    <a:lnR>
                      <a:noFill/>
                    </a:lnR>
                    <a:lnT>
                      <a:noFill/>
                    </a:lnT>
                    <a:lnB>
                      <a:noFill/>
                    </a:lnB>
                    <a:solidFill>
                      <a:srgbClr val="FFFFFF"/>
                    </a:solidFill>
                  </a:tcPr>
                </a:tc>
                <a:tc>
                  <a:txBody>
                    <a:bodyPr/>
                    <a:lstStyle/>
                    <a:p>
                      <a:pPr algn="l" fontAlgn="base"/>
                      <a:r>
                        <a:rPr lang="en-US" sz="1100" b="0">
                          <a:effectLst/>
                        </a:rPr>
                        <a:t>No User interface required.</a:t>
                      </a:r>
                      <a:endParaRPr lang="en-US" sz="1100" b="0">
                        <a:effectLst/>
                      </a:endParaRPr>
                    </a:p>
                  </a:txBody>
                  <a:tcPr marL="56990" marR="56990" marT="28495" marB="28495" anchor="ctr">
                    <a:lnL>
                      <a:noFill/>
                    </a:lnL>
                    <a:lnR>
                      <a:noFill/>
                    </a:lnR>
                    <a:lnT>
                      <a:noFill/>
                    </a:lnT>
                    <a:lnB>
                      <a:noFill/>
                    </a:lnB>
                    <a:solidFill>
                      <a:srgbClr val="FFFFFF"/>
                    </a:solidFill>
                  </a:tcPr>
                </a:tc>
              </a:tr>
              <a:tr h="398931">
                <a:tc>
                  <a:txBody>
                    <a:bodyPr/>
                    <a:lstStyle/>
                    <a:p>
                      <a:pPr algn="l" fontAlgn="base"/>
                      <a:r>
                        <a:rPr lang="en-US" sz="1100" b="0">
                          <a:effectLst/>
                        </a:rPr>
                        <a:t>Applets are more prone to risk as it is on the client machine.</a:t>
                      </a:r>
                      <a:endParaRPr lang="en-US" sz="1100" b="0">
                        <a:effectLst/>
                      </a:endParaRPr>
                    </a:p>
                  </a:txBody>
                  <a:tcPr marL="56990" marR="56990" marT="28495" marB="28495" anchor="ctr">
                    <a:lnL>
                      <a:noFill/>
                    </a:lnL>
                    <a:lnR>
                      <a:noFill/>
                    </a:lnR>
                    <a:lnT>
                      <a:noFill/>
                    </a:lnT>
                    <a:lnB>
                      <a:noFill/>
                    </a:lnB>
                    <a:solidFill>
                      <a:srgbClr val="FFFFFF"/>
                    </a:solidFill>
                  </a:tcPr>
                </a:tc>
                <a:tc>
                  <a:txBody>
                    <a:bodyPr/>
                    <a:lstStyle/>
                    <a:p>
                      <a:pPr algn="l" fontAlgn="base"/>
                      <a:r>
                        <a:rPr lang="en-US" sz="1100" b="0">
                          <a:effectLst/>
                        </a:rPr>
                        <a:t>Servlets are under the server security.</a:t>
                      </a:r>
                      <a:endParaRPr lang="en-US" sz="1100" b="0">
                        <a:effectLst/>
                      </a:endParaRPr>
                    </a:p>
                  </a:txBody>
                  <a:tcPr marL="56990" marR="56990" marT="28495" marB="28495" anchor="ctr">
                    <a:lnL>
                      <a:noFill/>
                    </a:lnL>
                    <a:lnR>
                      <a:noFill/>
                    </a:lnR>
                    <a:lnT>
                      <a:noFill/>
                    </a:lnT>
                    <a:lnB>
                      <a:noFill/>
                    </a:lnB>
                    <a:solidFill>
                      <a:srgbClr val="FFFFFF"/>
                    </a:solidFill>
                  </a:tcPr>
                </a:tc>
              </a:tr>
              <a:tr h="398931">
                <a:tc>
                  <a:txBody>
                    <a:bodyPr/>
                    <a:lstStyle/>
                    <a:p>
                      <a:pPr algn="l" fontAlgn="base"/>
                      <a:r>
                        <a:rPr lang="en-US" sz="1100" b="0">
                          <a:effectLst/>
                        </a:rPr>
                        <a:t>Applets utilize more network bandwidth as it executes on the client machine.</a:t>
                      </a:r>
                      <a:endParaRPr lang="en-US" sz="1100" b="0">
                        <a:effectLst/>
                      </a:endParaRPr>
                    </a:p>
                  </a:txBody>
                  <a:tcPr marL="56990" marR="56990" marT="28495" marB="28495" anchor="ctr">
                    <a:lnL>
                      <a:noFill/>
                    </a:lnL>
                    <a:lnR>
                      <a:noFill/>
                    </a:lnR>
                    <a:lnT>
                      <a:noFill/>
                    </a:lnT>
                    <a:lnB>
                      <a:noFill/>
                    </a:lnB>
                    <a:solidFill>
                      <a:srgbClr val="FFFFFF"/>
                    </a:solidFill>
                  </a:tcPr>
                </a:tc>
                <a:tc>
                  <a:txBody>
                    <a:bodyPr/>
                    <a:lstStyle/>
                    <a:p>
                      <a:pPr algn="l" fontAlgn="base"/>
                      <a:r>
                        <a:rPr lang="en-US" sz="1100" b="0">
                          <a:effectLst/>
                        </a:rPr>
                        <a:t>Servlets are executed on the servers and hence require less bandwidth.</a:t>
                      </a:r>
                      <a:endParaRPr lang="en-US" sz="1100" b="0">
                        <a:effectLst/>
                      </a:endParaRPr>
                    </a:p>
                  </a:txBody>
                  <a:tcPr marL="56990" marR="56990" marT="28495" marB="28495" anchor="ctr">
                    <a:lnL>
                      <a:noFill/>
                    </a:lnL>
                    <a:lnR>
                      <a:noFill/>
                    </a:lnR>
                    <a:lnT>
                      <a:noFill/>
                    </a:lnT>
                    <a:lnB>
                      <a:noFill/>
                    </a:lnB>
                    <a:solidFill>
                      <a:srgbClr val="FFFFFF"/>
                    </a:solidFill>
                  </a:tcPr>
                </a:tc>
              </a:tr>
              <a:tr h="569901">
                <a:tc>
                  <a:txBody>
                    <a:bodyPr/>
                    <a:lstStyle/>
                    <a:p>
                      <a:pPr algn="l" fontAlgn="base"/>
                      <a:r>
                        <a:rPr lang="en-US" sz="1100" b="0">
                          <a:effectLst/>
                        </a:rPr>
                        <a:t>Requires java compatible browser for execution.</a:t>
                      </a:r>
                      <a:endParaRPr lang="en-US" sz="1100" b="0">
                        <a:effectLst/>
                      </a:endParaRPr>
                    </a:p>
                  </a:txBody>
                  <a:tcPr marL="56990" marR="56990" marT="28495" marB="28495" anchor="ctr">
                    <a:lnL>
                      <a:noFill/>
                    </a:lnL>
                    <a:lnR>
                      <a:noFill/>
                    </a:lnR>
                    <a:lnT>
                      <a:noFill/>
                    </a:lnT>
                    <a:lnB>
                      <a:noFill/>
                    </a:lnB>
                    <a:solidFill>
                      <a:srgbClr val="FFFFFF"/>
                    </a:solidFill>
                  </a:tcPr>
                </a:tc>
                <a:tc>
                  <a:txBody>
                    <a:bodyPr/>
                    <a:lstStyle/>
                    <a:p>
                      <a:pPr algn="l" fontAlgn="base"/>
                      <a:r>
                        <a:rPr lang="en-US" sz="1100" b="0" dirty="0">
                          <a:effectLst/>
                        </a:rPr>
                        <a:t>It accepts input from browser and generates response in the form of HTML Page, </a:t>
                      </a:r>
                      <a:r>
                        <a:rPr lang="en-US" sz="1100" b="0" dirty="0" err="1">
                          <a:effectLst/>
                        </a:rPr>
                        <a:t>Javascript</a:t>
                      </a:r>
                      <a:r>
                        <a:rPr lang="en-US" sz="1100" b="0" dirty="0">
                          <a:effectLst/>
                        </a:rPr>
                        <a:t> Object, Applets etc.</a:t>
                      </a:r>
                      <a:endParaRPr lang="en-US" sz="1100" b="0" dirty="0">
                        <a:effectLst/>
                      </a:endParaRPr>
                    </a:p>
                  </a:txBody>
                  <a:tcPr marL="56990" marR="56990" marT="28495" marB="28495" anchor="ctr">
                    <a:lnL>
                      <a:noFill/>
                    </a:lnL>
                    <a:lnR>
                      <a:noFill/>
                    </a:lnR>
                    <a:lnT>
                      <a:noFill/>
                    </a:lnT>
                    <a:lnB>
                      <a:noFill/>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Disadvantages of CGI</a:t>
            </a:r>
            <a:br>
              <a:rPr lang="en-US" dirty="0" smtClean="0"/>
            </a:br>
            <a:endParaRPr lang="en-US" dirty="0"/>
          </a:p>
        </p:txBody>
      </p:sp>
      <p:sp>
        <p:nvSpPr>
          <p:cNvPr id="3" name="Content Placeholder 2"/>
          <p:cNvSpPr>
            <a:spLocks noGrp="1"/>
          </p:cNvSpPr>
          <p:nvPr>
            <p:ph idx="1"/>
          </p:nvPr>
        </p:nvSpPr>
        <p:spPr>
          <a:xfrm>
            <a:off x="457200" y="1600201"/>
            <a:ext cx="8229600" cy="3124200"/>
          </a:xfrm>
        </p:spPr>
        <p:txBody>
          <a:bodyPr/>
          <a:lstStyle/>
          <a:p>
            <a:pPr algn="just"/>
            <a:r>
              <a:rPr lang="en-US" sz="2400" dirty="0" smtClean="0"/>
              <a:t>There are many problems in CGI technology:</a:t>
            </a:r>
            <a:endParaRPr lang="en-US" sz="2400" dirty="0" smtClean="0"/>
          </a:p>
          <a:p>
            <a:pPr algn="just"/>
            <a:r>
              <a:rPr lang="en-US" sz="2400" dirty="0" smtClean="0"/>
              <a:t>If the number of clients increases, it takes more time for sending the response.</a:t>
            </a:r>
            <a:endParaRPr lang="en-US" sz="2400" dirty="0" smtClean="0"/>
          </a:p>
          <a:p>
            <a:pPr algn="just"/>
            <a:r>
              <a:rPr lang="en-US" sz="2400" dirty="0" smtClean="0"/>
              <a:t>For each request, it starts a process, and the web server is limited to start processes.</a:t>
            </a:r>
            <a:endParaRPr lang="en-US" sz="2400" dirty="0" smtClean="0"/>
          </a:p>
          <a:p>
            <a:pPr algn="just"/>
            <a:r>
              <a:rPr lang="en-US" sz="2400" dirty="0" smtClean="0"/>
              <a:t>It uses platform dependent language e.g. </a:t>
            </a:r>
            <a:r>
              <a:rPr lang="en-US" sz="2400" dirty="0" smtClean="0">
                <a:hlinkClick r:id="rId1"/>
              </a:rPr>
              <a:t>C</a:t>
            </a:r>
            <a:r>
              <a:rPr lang="en-US" sz="2400" dirty="0" smtClean="0"/>
              <a:t>, </a:t>
            </a:r>
            <a:r>
              <a:rPr lang="en-US" sz="2400" dirty="0" smtClean="0">
                <a:hlinkClick r:id="rId2"/>
              </a:rPr>
              <a:t>C++</a:t>
            </a:r>
            <a:r>
              <a:rPr lang="en-US" sz="2400" dirty="0" smtClean="0"/>
              <a:t>, </a:t>
            </a:r>
            <a:r>
              <a:rPr lang="en-US" sz="2400" dirty="0" err="1" smtClean="0">
                <a:hlinkClick r:id="rId3"/>
              </a:rPr>
              <a:t>perl</a:t>
            </a:r>
            <a:r>
              <a:rPr lang="en-US" sz="2400" dirty="0" smtClean="0"/>
              <a:t>.</a:t>
            </a:r>
            <a:endParaRPr lang="en-US" sz="2400"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Advantages of Servlet</a:t>
            </a:r>
            <a:br>
              <a:rPr lang="en-US" dirty="0"/>
            </a:br>
            <a:br>
              <a:rPr lang="en-US" dirty="0" smtClean="0"/>
            </a:br>
            <a:endParaRPr lang="en-US" dirty="0"/>
          </a:p>
        </p:txBody>
      </p:sp>
      <p:sp>
        <p:nvSpPr>
          <p:cNvPr id="3" name="Content Placeholder 2"/>
          <p:cNvSpPr>
            <a:spLocks noGrp="1"/>
          </p:cNvSpPr>
          <p:nvPr>
            <p:ph idx="1"/>
          </p:nvPr>
        </p:nvSpPr>
        <p:spPr>
          <a:xfrm>
            <a:off x="304800" y="762000"/>
            <a:ext cx="8229600" cy="4525963"/>
          </a:xfrm>
        </p:spPr>
        <p:txBody>
          <a:bodyPr>
            <a:normAutofit/>
          </a:bodyPr>
          <a:lstStyle/>
          <a:p>
            <a:pPr algn="just"/>
            <a:r>
              <a:rPr lang="en-US" sz="2000" dirty="0"/>
              <a:t>There are many advantages of Servlet over CGI. The web container creates threads for handling the multiple requests to the Servlet. </a:t>
            </a:r>
            <a:endParaRPr lang="en-US" sz="2000" dirty="0" smtClean="0"/>
          </a:p>
          <a:p>
            <a:pPr algn="just"/>
            <a:r>
              <a:rPr lang="en-US" sz="2000" dirty="0" smtClean="0"/>
              <a:t>Threads </a:t>
            </a:r>
            <a:r>
              <a:rPr lang="en-US" sz="2000" dirty="0"/>
              <a:t>have many benefits over the Processes such as they share a common memory area, lightweight, cost of communication between the threads are low. </a:t>
            </a:r>
            <a:endParaRPr lang="en-US" sz="2000" dirty="0" smtClean="0"/>
          </a:p>
          <a:p>
            <a:pPr algn="just"/>
            <a:r>
              <a:rPr lang="en-US" sz="2000" dirty="0" smtClean="0"/>
              <a:t>The </a:t>
            </a:r>
            <a:r>
              <a:rPr lang="en-US" sz="2000" dirty="0"/>
              <a:t>advantages of Servlet are as follows:</a:t>
            </a:r>
            <a:endParaRPr lang="en-US" sz="2000" b="1" dirty="0"/>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29000" y="4191000"/>
            <a:ext cx="4972050" cy="2529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52400" y="2819400"/>
            <a:ext cx="8562975" cy="1477328"/>
          </a:xfrm>
          <a:prstGeom prst="rect">
            <a:avLst/>
          </a:prstGeom>
        </p:spPr>
        <p:txBody>
          <a:bodyPr wrap="square">
            <a:spAutoFit/>
          </a:bodyPr>
          <a:lstStyle/>
          <a:p>
            <a:pPr marL="285750" indent="-285750">
              <a:buFont typeface="Arial" panose="020B0604020202020204" pitchFamily="34" charset="0"/>
              <a:buChar char="•"/>
            </a:pPr>
            <a:r>
              <a:rPr lang="en-US" b="1" dirty="0"/>
              <a:t>Better performance:</a:t>
            </a:r>
            <a:r>
              <a:rPr lang="en-US" dirty="0"/>
              <a:t> because it creates a thread for each request, not process.</a:t>
            </a:r>
            <a:endParaRPr lang="en-US" dirty="0"/>
          </a:p>
          <a:p>
            <a:pPr marL="285750" indent="-285750">
              <a:buFont typeface="Arial" panose="020B0604020202020204" pitchFamily="34" charset="0"/>
              <a:buChar char="•"/>
            </a:pPr>
            <a:r>
              <a:rPr lang="en-US" b="1" dirty="0"/>
              <a:t>Portability:</a:t>
            </a:r>
            <a:r>
              <a:rPr lang="en-US" dirty="0"/>
              <a:t> because it uses Java language.</a:t>
            </a:r>
            <a:endParaRPr lang="en-US" dirty="0"/>
          </a:p>
          <a:p>
            <a:pPr marL="285750" indent="-285750">
              <a:buFont typeface="Arial" panose="020B0604020202020204" pitchFamily="34" charset="0"/>
              <a:buChar char="•"/>
            </a:pPr>
            <a:r>
              <a:rPr lang="en-US" b="1" dirty="0"/>
              <a:t>Robust:</a:t>
            </a:r>
            <a:r>
              <a:rPr lang="en-US" dirty="0"/>
              <a:t> </a:t>
            </a:r>
            <a:r>
              <a:rPr lang="en-US" dirty="0" smtClean="0"/>
              <a:t>     </a:t>
            </a:r>
            <a:r>
              <a:rPr lang="en-US" dirty="0" smtClean="0">
                <a:hlinkClick r:id="rId2"/>
              </a:rPr>
              <a:t>JVM</a:t>
            </a:r>
            <a:r>
              <a:rPr lang="en-US" dirty="0"/>
              <a:t> manages Servlets, so we don't need to worry about </a:t>
            </a:r>
            <a:r>
              <a:rPr lang="en-US" dirty="0" smtClean="0"/>
              <a:t>the   </a:t>
            </a:r>
            <a:endParaRPr lang="en-US" dirty="0" smtClean="0"/>
          </a:p>
          <a:p>
            <a:r>
              <a:rPr lang="en-US" dirty="0" smtClean="0"/>
              <a:t>                           memory  leak, </a:t>
            </a:r>
            <a:r>
              <a:rPr lang="en-US" dirty="0" smtClean="0">
                <a:hlinkClick r:id="rId3"/>
              </a:rPr>
              <a:t>garbage  collection</a:t>
            </a:r>
            <a:r>
              <a:rPr lang="en-US" dirty="0" smtClean="0"/>
              <a:t>, etc.</a:t>
            </a:r>
            <a:endParaRPr lang="en-US" dirty="0" smtClean="0"/>
          </a:p>
          <a:p>
            <a:pPr marL="285750" indent="-285750">
              <a:buFont typeface="Arial" panose="020B0604020202020204" pitchFamily="34" charset="0"/>
              <a:buChar char="•"/>
            </a:pPr>
            <a:r>
              <a:rPr lang="en-US" b="1" dirty="0" smtClean="0"/>
              <a:t>Secure</a:t>
            </a:r>
            <a:r>
              <a:rPr lang="en-US" b="1" dirty="0"/>
              <a:t>:</a:t>
            </a:r>
            <a:r>
              <a:rPr lang="en-US" dirty="0"/>
              <a:t> </a:t>
            </a:r>
            <a:r>
              <a:rPr lang="en-US" dirty="0" smtClean="0"/>
              <a:t>       because </a:t>
            </a:r>
            <a:r>
              <a:rPr lang="en-US" dirty="0"/>
              <a:t>it uses java language.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Servlet API</a:t>
            </a:r>
            <a:br>
              <a:rPr lang="en-US" dirty="0"/>
            </a:br>
            <a:endParaRPr lang="en-US" dirty="0"/>
          </a:p>
        </p:txBody>
      </p:sp>
      <p:sp>
        <p:nvSpPr>
          <p:cNvPr id="3" name="Content Placeholder 2"/>
          <p:cNvSpPr>
            <a:spLocks noGrp="1"/>
          </p:cNvSpPr>
          <p:nvPr>
            <p:ph idx="1"/>
          </p:nvPr>
        </p:nvSpPr>
        <p:spPr/>
        <p:txBody>
          <a:bodyPr>
            <a:normAutofit fontScale="92500"/>
          </a:bodyPr>
          <a:lstStyle/>
          <a:p>
            <a:r>
              <a:rPr lang="en-US" dirty="0" smtClean="0"/>
              <a:t>The </a:t>
            </a:r>
            <a:r>
              <a:rPr lang="en-US" dirty="0"/>
              <a:t>javax.servlet and </a:t>
            </a:r>
            <a:r>
              <a:rPr lang="en-US" dirty="0" err="1"/>
              <a:t>javax.servlet.http</a:t>
            </a:r>
            <a:r>
              <a:rPr lang="en-US" dirty="0"/>
              <a:t> packages represent interfaces and classes for servlet </a:t>
            </a:r>
            <a:r>
              <a:rPr lang="en-US" dirty="0" err="1"/>
              <a:t>api</a:t>
            </a:r>
            <a:r>
              <a:rPr lang="en-US" dirty="0"/>
              <a:t>.</a:t>
            </a:r>
            <a:endParaRPr lang="en-US" dirty="0"/>
          </a:p>
          <a:p>
            <a:r>
              <a:rPr lang="en-US" dirty="0"/>
              <a:t>The </a:t>
            </a:r>
            <a:r>
              <a:rPr lang="en-US" b="1" dirty="0"/>
              <a:t>javax.servlet</a:t>
            </a:r>
            <a:r>
              <a:rPr lang="en-US" dirty="0"/>
              <a:t> package contains many interfaces and classes that are used by the servlet or web container. These are not specific to any protocol.</a:t>
            </a:r>
            <a:endParaRPr lang="en-US" dirty="0"/>
          </a:p>
          <a:p>
            <a:r>
              <a:rPr lang="en-US" dirty="0"/>
              <a:t>The </a:t>
            </a:r>
            <a:r>
              <a:rPr lang="en-US" b="1" dirty="0" err="1"/>
              <a:t>javax.servlet.http</a:t>
            </a:r>
            <a:r>
              <a:rPr lang="en-US" dirty="0"/>
              <a:t> package contains interfaces and classes that are responsible for http requests only.</a:t>
            </a:r>
            <a:endParaRPr lang="en-US" dirty="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dirty="0" smtClean="0"/>
              <a:t>nterfaces of javax.servlet package.</a:t>
            </a:r>
            <a:endParaRPr lang="en-US" dirty="0"/>
          </a:p>
        </p:txBody>
      </p:sp>
      <p:sp>
        <p:nvSpPr>
          <p:cNvPr id="3" name="Content Placeholder 2"/>
          <p:cNvSpPr>
            <a:spLocks noGrp="1"/>
          </p:cNvSpPr>
          <p:nvPr>
            <p:ph idx="1"/>
          </p:nvPr>
        </p:nvSpPr>
        <p:spPr/>
        <p:txBody>
          <a:bodyPr>
            <a:normAutofit fontScale="85000" lnSpcReduction="20000"/>
          </a:bodyPr>
          <a:lstStyle/>
          <a:p>
            <a:pPr lvl="2"/>
            <a:r>
              <a:rPr lang="en-US" dirty="0" smtClean="0"/>
              <a:t>Servlet</a:t>
            </a:r>
            <a:endParaRPr lang="en-US" dirty="0"/>
          </a:p>
          <a:p>
            <a:pPr lvl="2"/>
            <a:r>
              <a:rPr lang="en-US" dirty="0" err="1"/>
              <a:t>ServletRequest</a:t>
            </a:r>
            <a:endParaRPr lang="en-US" dirty="0"/>
          </a:p>
          <a:p>
            <a:pPr lvl="2"/>
            <a:r>
              <a:rPr lang="en-US" dirty="0" err="1"/>
              <a:t>ServletResponse</a:t>
            </a:r>
            <a:endParaRPr lang="en-US" dirty="0"/>
          </a:p>
          <a:p>
            <a:pPr lvl="2"/>
            <a:r>
              <a:rPr lang="en-US" dirty="0" err="1"/>
              <a:t>RequestDispatcher</a:t>
            </a:r>
            <a:endParaRPr lang="en-US" dirty="0"/>
          </a:p>
          <a:p>
            <a:pPr lvl="2"/>
            <a:r>
              <a:rPr lang="en-US" dirty="0" err="1"/>
              <a:t>ServletConfig</a:t>
            </a:r>
            <a:endParaRPr lang="en-US" dirty="0"/>
          </a:p>
          <a:p>
            <a:pPr lvl="2"/>
            <a:r>
              <a:rPr lang="en-US" dirty="0" err="1"/>
              <a:t>ServletContext</a:t>
            </a:r>
            <a:endParaRPr lang="en-US" dirty="0"/>
          </a:p>
          <a:p>
            <a:pPr lvl="2"/>
            <a:r>
              <a:rPr lang="en-US" dirty="0" err="1"/>
              <a:t>SingleThreadModel</a:t>
            </a:r>
            <a:endParaRPr lang="en-US" dirty="0"/>
          </a:p>
          <a:p>
            <a:pPr lvl="2"/>
            <a:r>
              <a:rPr lang="en-US" dirty="0"/>
              <a:t>Filter</a:t>
            </a:r>
            <a:endParaRPr lang="en-US" dirty="0"/>
          </a:p>
          <a:p>
            <a:pPr lvl="2"/>
            <a:r>
              <a:rPr lang="en-US" dirty="0" err="1"/>
              <a:t>FilterConfig</a:t>
            </a:r>
            <a:endParaRPr lang="en-US" dirty="0"/>
          </a:p>
          <a:p>
            <a:pPr lvl="2"/>
            <a:r>
              <a:rPr lang="en-US" dirty="0" err="1"/>
              <a:t>FilterChain</a:t>
            </a:r>
            <a:endParaRPr lang="en-US" dirty="0"/>
          </a:p>
          <a:p>
            <a:pPr lvl="2"/>
            <a:r>
              <a:rPr lang="en-US" dirty="0" err="1"/>
              <a:t>ServletRequestListener</a:t>
            </a:r>
            <a:endParaRPr lang="en-US" dirty="0"/>
          </a:p>
          <a:p>
            <a:pPr lvl="2"/>
            <a:r>
              <a:rPr lang="en-US" dirty="0" err="1"/>
              <a:t>ServletRequestAttributeListener</a:t>
            </a:r>
            <a:endParaRPr lang="en-US" dirty="0"/>
          </a:p>
          <a:p>
            <a:pPr lvl="2"/>
            <a:r>
              <a:rPr lang="en-US" dirty="0" err="1"/>
              <a:t>ServletContextListener</a:t>
            </a:r>
            <a:endParaRPr lang="en-US" dirty="0"/>
          </a:p>
          <a:p>
            <a:pPr lvl="2"/>
            <a:r>
              <a:rPr lang="en-US" dirty="0" err="1"/>
              <a:t>ServletContextAttributeListener</a:t>
            </a:r>
            <a:endParaRPr lang="en-US" dirty="0"/>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11856</Words>
  <Application>WPS Presentation</Application>
  <PresentationFormat>On-screen Show (4:3)</PresentationFormat>
  <Paragraphs>266</Paragraphs>
  <Slides>52</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52</vt:i4>
      </vt:variant>
    </vt:vector>
  </HeadingPairs>
  <TitlesOfParts>
    <vt:vector size="59" baseType="lpstr">
      <vt:lpstr>Arial</vt:lpstr>
      <vt:lpstr>SimSun</vt:lpstr>
      <vt:lpstr>Wingdings</vt:lpstr>
      <vt:lpstr>Calibri</vt:lpstr>
      <vt:lpstr>Microsoft YaHei</vt:lpstr>
      <vt:lpstr>Arial Unicode MS</vt:lpstr>
      <vt:lpstr>Office Theme</vt:lpstr>
      <vt:lpstr>Servlets  (Weightage- 14 , Hrs-10) 	 </vt:lpstr>
      <vt:lpstr>Servlets</vt:lpstr>
      <vt:lpstr>What is a Servlet? </vt:lpstr>
      <vt:lpstr>What is a web application? </vt:lpstr>
      <vt:lpstr>CGI (Common Gateway Interface) </vt:lpstr>
      <vt:lpstr>Disadvantages of CGI </vt:lpstr>
      <vt:lpstr>Advantages of Servlet  </vt:lpstr>
      <vt:lpstr>Servlet API </vt:lpstr>
      <vt:lpstr>Interfaces of javax.servlet package.</vt:lpstr>
      <vt:lpstr>Classes in javax.servlet package </vt:lpstr>
      <vt:lpstr>PowerPoint 演示文稿</vt:lpstr>
      <vt:lpstr>Servlet Interface </vt:lpstr>
      <vt:lpstr>PowerPoint 演示文稿</vt:lpstr>
      <vt:lpstr>ServletConfig Interface </vt:lpstr>
      <vt:lpstr> </vt:lpstr>
      <vt:lpstr>ServletContext Interface </vt:lpstr>
      <vt:lpstr>Usage of ServletContext Interface </vt:lpstr>
      <vt:lpstr>PowerPoint 演示文稿</vt:lpstr>
      <vt:lpstr>ServletRequest Interface </vt:lpstr>
      <vt:lpstr>PowerPoint 演示文稿</vt:lpstr>
      <vt:lpstr>ServletResponse Interface </vt:lpstr>
      <vt:lpstr>PowerPoint 演示文稿</vt:lpstr>
      <vt:lpstr>PowerPoint 演示文稿</vt:lpstr>
      <vt:lpstr>GenericServlet class </vt:lpstr>
      <vt:lpstr>Methods of GenericServlet class </vt:lpstr>
      <vt:lpstr>PowerPoint 演示文稿</vt:lpstr>
      <vt:lpstr>Life Cycle of a Servlet (Servlet Life Cycle)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HttpSessionEvent and HttpSessionListener </vt:lpstr>
      <vt:lpstr>PowerPoint 演示文稿</vt:lpstr>
      <vt:lpstr>Servlet Interface </vt:lpstr>
      <vt:lpstr>PowerPoint 演示文稿</vt:lpstr>
      <vt:lpstr>PowerPoint 演示文稿</vt:lpstr>
      <vt:lpstr>PowerPoint 演示文稿</vt:lpstr>
      <vt:lpstr>PowerPoint 演示文稿</vt:lpstr>
      <vt:lpstr>PowerPoint 演示文稿</vt:lpstr>
      <vt:lpstr> HttpSession interface </vt:lpstr>
      <vt:lpstr>PowerPoint 演示文稿</vt:lpstr>
      <vt:lpstr>PowerPoint 演示文稿</vt:lpstr>
      <vt:lpstr>PowerPoint 演示文稿</vt:lpstr>
      <vt:lpstr>PowerPoint 演示文稿</vt:lpstr>
      <vt:lpstr>PowerPoint 演示文稿</vt:lpstr>
      <vt:lpstr>HttpServlet class </vt:lpstr>
      <vt:lpstr>PowerPoint 演示文稿</vt:lpstr>
      <vt:lpstr>Event and Listener in Servlet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Servlets  (Weightage- 14 , Hrs-10)   </dc:title>
  <dc:creator>swara</dc:creator>
  <cp:lastModifiedBy>KIRAN</cp:lastModifiedBy>
  <cp:revision>30</cp:revision>
  <dcterms:created xsi:type="dcterms:W3CDTF">2022-05-26T08:25:00Z</dcterms:created>
  <dcterms:modified xsi:type="dcterms:W3CDTF">2022-07-11T16:28:31Z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ECC0853B8E984DE3BF9BD3BA297AD176</vt:lpwstr>
  </property>
  <property fmtid="{D5CDD505-2E9C-101B-9397-08002B2CF9AE}" pid="3" name="KSOProductBuildVer">
    <vt:lpwstr>1033-11.2.0.11191</vt:lpwstr>
  </property>
</Properties>
</file>