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5" r:id="rId9"/>
    <p:sldId id="261" r:id="rId10"/>
    <p:sldId id="262" r:id="rId11"/>
    <p:sldId id="267" r:id="rId12"/>
    <p:sldId id="268" r:id="rId13"/>
    <p:sldId id="269" r:id="rId14"/>
    <p:sldId id="270" r:id="rId15"/>
    <p:sldId id="266"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janjire@gmail.com" userId="0bb4d451a106d428" providerId="LiveId" clId="{AC4844FA-6403-421B-A19C-B203D3AD2821}"/>
    <pc:docChg chg="modSld">
      <pc:chgData name="aryajanjire@gmail.com" userId="0bb4d451a106d428" providerId="LiveId" clId="{AC4844FA-6403-421B-A19C-B203D3AD2821}" dt="2022-06-14T05:35:21.001" v="22" actId="20577"/>
      <pc:docMkLst>
        <pc:docMk/>
      </pc:docMkLst>
      <pc:sldChg chg="modSp mod">
        <pc:chgData name="aryajanjire@gmail.com" userId="0bb4d451a106d428" providerId="LiveId" clId="{AC4844FA-6403-421B-A19C-B203D3AD2821}" dt="2022-06-14T05:15:12.401" v="18" actId="20577"/>
        <pc:sldMkLst>
          <pc:docMk/>
          <pc:sldMk cId="4107585741" sldId="279"/>
        </pc:sldMkLst>
        <pc:spChg chg="mod">
          <ac:chgData name="aryajanjire@gmail.com" userId="0bb4d451a106d428" providerId="LiveId" clId="{AC4844FA-6403-421B-A19C-B203D3AD2821}" dt="2022-06-14T05:15:12.401" v="18" actId="20577"/>
          <ac:spMkLst>
            <pc:docMk/>
            <pc:sldMk cId="4107585741" sldId="279"/>
            <ac:spMk id="3" creationId="{00000000-0000-0000-0000-000000000000}"/>
          </ac:spMkLst>
        </pc:spChg>
      </pc:sldChg>
      <pc:sldChg chg="modSp mod">
        <pc:chgData name="aryajanjire@gmail.com" userId="0bb4d451a106d428" providerId="LiveId" clId="{AC4844FA-6403-421B-A19C-B203D3AD2821}" dt="2022-06-14T05:26:37.536" v="19" actId="20577"/>
        <pc:sldMkLst>
          <pc:docMk/>
          <pc:sldMk cId="3252346478" sldId="280"/>
        </pc:sldMkLst>
        <pc:spChg chg="mod">
          <ac:chgData name="aryajanjire@gmail.com" userId="0bb4d451a106d428" providerId="LiveId" clId="{AC4844FA-6403-421B-A19C-B203D3AD2821}" dt="2022-06-14T05:26:37.536" v="19" actId="20577"/>
          <ac:spMkLst>
            <pc:docMk/>
            <pc:sldMk cId="3252346478" sldId="280"/>
            <ac:spMk id="3" creationId="{00000000-0000-0000-0000-000000000000}"/>
          </ac:spMkLst>
        </pc:spChg>
      </pc:sldChg>
      <pc:sldChg chg="modSp mod">
        <pc:chgData name="aryajanjire@gmail.com" userId="0bb4d451a106d428" providerId="LiveId" clId="{AC4844FA-6403-421B-A19C-B203D3AD2821}" dt="2022-06-14T05:35:21.001" v="22" actId="20577"/>
        <pc:sldMkLst>
          <pc:docMk/>
          <pc:sldMk cId="52039767" sldId="283"/>
        </pc:sldMkLst>
        <pc:spChg chg="mod">
          <ac:chgData name="aryajanjire@gmail.com" userId="0bb4d451a106d428" providerId="LiveId" clId="{AC4844FA-6403-421B-A19C-B203D3AD2821}" dt="2022-06-14T05:35:21.001" v="22" actId="20577"/>
          <ac:spMkLst>
            <pc:docMk/>
            <pc:sldMk cId="52039767" sldId="283"/>
            <ac:spMk id="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9.84436" units="1/cm"/>
          <inkml:channelProperty channel="Y" name="resolution" value="39.58763" units="1/cm"/>
        </inkml:channelProperties>
      </inkml:inkSource>
      <inkml:timestamp xml:id="ts0" timeString="2022-05-27T07:25:45.463"/>
    </inkml:context>
    <inkml:brush xml:id="br0">
      <inkml:brushProperty name="width" value="0.05292" units="cm"/>
      <inkml:brushProperty name="height" value="0.05292" units="cm"/>
      <inkml:brushProperty name="color" value="#FF0000"/>
    </inkml:brush>
  </inkml:definitions>
  <inkml:trace contextRef="#ctx0" brushRef="#br0">4539 13146,'-99'1017,"74"-694,25-50,-25-75,25 1,-24-26,-26-24,25-74,25-26,0 1,0-1</inkml:trace>
  <inkml:trace contextRef="#ctx0" brushRef="#br0" timeOffset="626.02">4638 12973,'0'25,"0"-1,0 26</inkml:trace>
  <inkml:trace contextRef="#ctx0" brushRef="#br0" timeOffset="1896.29">4614 13097,'49'0,"26"0,24 0,25 0,25 0,49-50,1 25,-1 1,75 24,0 0,-50 0,0 0,-74 0,-99 0,-25 0,-25 24,0 51,0 24,0-24,0-1,0 0,0 1,0-26,0 51,0-76,0 51,24 24,-24-49,25 49,-25-50,0-24,0 25,0 49,50 0,-50-49,0 24,0 1,0-26,0 75,0-24,0-1,0 0,0-49,0 49,0-50,0-24,0 25,0-25,0 24,-25-24,0 25,-24 24,24-74,25 25,-25 0,25 0,-25-25,25 24,-25-24,0 25,-24 0,-50-25,-25 0,-75 0,-24 0,-50 0,0 0,-99 0,99 0,25 0,-25 0,149 0,0 25,75 0,24-25,-25 0,26 24,-1-24</inkml:trace>
  <inkml:trace contextRef="#ctx0" brushRef="#br0" timeOffset="5000">6970 14064,'0'-25,"0"1,75 24,-26 0,50-25,-24 25,49-25,0 25,0-25,25 25,-25-25,-100 25,51 0,-25 0,-26 0,26 0,-25 0</inkml:trace>
  <inkml:trace contextRef="#ctx0" brushRef="#br0" timeOffset="5784.24">7094 14238,'25'0,"99"0,50 0,98 0,-24 0,1 0,-26 0,-50 0,-98 0,-26 0</inkml:trace>
  <inkml:trace contextRef="#ctx0" brushRef="#br0" timeOffset="6944.08">7913 13593,'24'0,"26"0,-25 25,25-25,-26 25,51 49,-1-74,-24 25,-25 0,-1-1,1 1,25-25,-25 50,-1-50,1 25,0-25,0 49,0-49,-1 25,-24 0,0 0,-24 24,-1 1,-74 24,49 25,-49-24,0 49,24-50,-24 1,49-1,1-24,-1-25</inkml:trace>
  <inkml:trace contextRef="#ctx0" brushRef="#br0" timeOffset="9263.98">7590 12551,'25'25,"-25"0,0 49,0-24,0-1,0 1,0 24,0 26,0-26,0 0,0-24</inkml:trace>
  <inkml:trace contextRef="#ctx0" brushRef="#br0" timeOffset="10073.92">8781 12601,'0'124,"0"49,0 26,0-1,0 125,0-26,-25 51,-25 24,1-99,24 74,0-149,25 1,0-100,0-25,0-49,0 25,-25-125</inkml:trace>
  <inkml:trace contextRef="#ctx0" brushRef="#br0" timeOffset="12080.21">8781 12675,'25'0,"24"0,1 0,24 0,50 0,149 0,124 0,0 0,99 0,50 0,-75 0,-74 0,-75 0,26 0,-150 0,-148 0,-50 25,0 25,0-1,0-24,0 25,0-26,0 51,0-26,0 1,0 24,-25-24,25 25,-50 49,25 0,1 74,-1 25,25-74,-50 25,50-75,-25 0,1 0,24 25,0-49,0-1,-25 1,25-26,0 26,0-1,0-49,-25 49,25-49,-25 25,0-50,-148 0,-100 0,-99 0,25 0,-26 0,76 49,-1-24,1 50,48-51,101-24,24 75,74-50,0-25,1 0,-26 24,1 1,0 0,49-25,-50 0,1 25,49-25,0 0,-24 0,-1 0,25 0,-24 0,24 0</inkml:trace>
  <inkml:trace contextRef="#ctx0" brushRef="#br0" timeOffset="15967.93">9327 12055,'24'25,"-24"74,0-24,0 24,0 0,0-49,0-26,0 1</inkml:trace>
  <inkml:trace contextRef="#ctx0" brushRef="#br0" timeOffset="16977.92">9252 12378,'0'-25,"25"25,0 0,0 0,24 25,-24-25,0 0,0 0,24-25,-24 25,0-25,0 0,-25 0,24 25,1-24,-25-1,0 0,0 75,-25 49,25 0,0 0,-24-24,-26 49,50-75,0 1,0-25,-25-50</inkml:trace>
  <inkml:trace contextRef="#ctx0" brushRef="#br0" timeOffset="17671.92">9798 12030,'0'25,"0"25,0-1,0 1,0 24,0-24,0 24,0-49,0 25,0-25,0-1,0 1,0 0</inkml:trace>
  <inkml:trace contextRef="#ctx0" brushRef="#br0" timeOffset="18536.15">9599 12030,'25'0,"50"-25,-51 25,26-24,-25 24,0 0,-1-25,1 0,0 25,0 0,0 0,-25-25,49 25</inkml:trace>
  <inkml:trace contextRef="#ctx0" brushRef="#br0" timeOffset="20025.89">10021 11881,'0'0,"0"50,0-25,0 24,0 1,0 0,0-1,0 26,0-1,0 25,0-74,0 25,0-25,0 24,0-98,0-100,0-50,25 75,-25 0,50 50,-26 24,-24 25,0 1,50 24,-25 24,-25 1,0 0,0 25,25-26,-25 1,24 0,-24 25,25 24,-25 0,25 26,-25-51,25 1,0-25,-25 24,24-49,1 0,0-49,0 24,0-25,-25 26,0-51,49 50,-24-24,-25-1,50-49,-26 49,-24 25,25 1,-25-1,0 0,25 25,-25 50,0 49,0 0,0 50,50 25,-50-50,0-50,0 25,24-49,-24-1,25-49,-25-24,0-1</inkml:trace>
  <inkml:trace contextRef="#ctx0" brushRef="#br0" timeOffset="21176.88">11013 12055,'-25'-25,"25"75,0-1,-49 51,49-26,0-24,0-25,0-1,0 26,0-25,0 0,0 24,0-24,25 0,-1-25,1 0,25 0,-1-25,51-49,-26 74,50-50,-99 0,0 50,-50 0</inkml:trace>
  <inkml:trace contextRef="#ctx0" brushRef="#br0" timeOffset="41239.53">12700 13891,'25'0,"74"0,99-50,51 25,73 0,0-24,-24 49,-25 0,-75 0,-74 0,-49 0,-26 0</inkml:trace>
  <inkml:trace contextRef="#ctx0" brushRef="#br0" timeOffset="42359.46">12551 14163,'50'0,"49"0,50 0,99 0,0 0,0 0,25 0,-100 0,26 0,-100 0,-24 0,-51 0,1 0,25 0,-1 0,1 0,0 0,-26 0,26 0,-25 0</inkml:trace>
  <inkml:trace contextRef="#ctx0" brushRef="#br0" timeOffset="43224.71">14436 13419,'0'-24,"25"24,25 0,-1 0,-24 0,0 0,74 74,25-24,-99-50,74 49,-74-24,25-25,-26 25,26 0,-25-1,0 1,-1-25,-24 25,0 0,0 0,0 49,-74 0,-25 26,-25 24,-50 74,25-74,1 25,-1-50,74-74,26 25,24-26,50-24</inkml:trace>
  <inkml:trace contextRef="#ctx0" brushRef="#br0" timeOffset="44297.34">15304 12576,'0'74,"0"50,0 75,0 49,0 99,0-74,0 25,25-1,0-123,0-75,-25-49,25-1,-25 1,0 0,25-26,-25 1,24 0,-24 0,0 24,25-24,-25 50,25-26,-25-24,0 0,25 49,-25-49,0 0,0 0,25-25,-25 49,0-24,0 25,0-25,24-1,-24 26,0-174</inkml:trace>
  <inkml:trace contextRef="#ctx0" brushRef="#br0" timeOffset="46041.78">15230 12551,'99'0,"25"0,149 0,50 0,24 0,99 0,50 0,-99 0,75 0,-100 0,-99-99,-100 74,-74 25,-49 0,24 0,75 0,-25 0,-24 0,-1 0,0 0,0 0,50 0,-50 0,-49 0,-25 25,-25 74,0 0,0 25,0 25,0-50,0 75,0-50,0-49,0 49,0-50,0 25,0-74,0 49,0 1,0-26,24 51,-24-76,0 26,25 49,-25-24,25-1,0 1,-25-26,0 50,0-49,0-25,0 49,0-49,0 49,0-49,0 0,0 25,-50-1,1 1,-51-1,51-24,-50 0,-75 49,25-49,-49 74,-1-74,1-25,-50 0,-50 0,50 0,50 0,-50 0,49 0,100 0,-25 0,25 0,-25 0,74 25,-24 0,24 0,-24-25,24 25,-24-25,24 0,25 0,0 24,-74-24,50 25,-51 0,76-25,-26 0,25 0,-74 25,49-25,-49 0,0 0,49 0,-99-75,-49-49</inkml:trace>
  <inkml:trace contextRef="#ctx0" brushRef="#br0" timeOffset="47640.71">6474 9079,'74'0,"50"0,100 0,49 0,74 0,50 0,223 0,-25 0,25 0,0 0,-148 0,-150 0,1 0,-125 0,0 0,50 0,-49 0,49 0,50 0,24 0,-24 0,-1 0,-24 0,-50 24,26 1,-125 0,24 0,-73-25,-26 0,1 0,0 0,-1 0,26 0,-1 0,75 0,0 0,0 0,-1 0,-48 0,-26 0,-24 0,-26 0,26 0,-25 0,49 0,-24 0,-174 25</inkml:trace>
  <inkml:trace contextRef="#ctx0" brushRef="#br0" timeOffset="48695.86">13196 9029,'25'0,"25"25,-50 0,24 24,1 1,0-1,-25 1,25 0,24 74,1-25,0 74,49-24,0-25,-25 25,50-25,0 0,50 0,25-25,-26-24,100 49,-75-50,26-24,-1-25,25 24,-50-24,-49-25,-25 25,-74 0,24-25,-49 0,0 0,74 24,-74 26,25 25,24-1,-24 50,-1 0,-24-99,25 49,-26 1,1-1,0 0,-25-49,25 50,-25-51,0 1,25 0,-25 25,0-26,0 1,24 0,-24 0</inkml:trace>
  <inkml:trace contextRef="#ctx0" brushRef="#br0" timeOffset="49887.7">16644 11931,'0'0,"25"-50,0 50,24 0,-24 0,25 0,-26 25,1 25,0-25,25 74,-26-50,1 51,0-51,25 51,24 73,-24-49,24 25,-49-50,24 50,1-25,0-25,-50 1,24-51,1 1,-25-1,25-24,-25 0,0 0,50 24,-25 1,-1-25,-24 24,0-24,25 0,-25 0,0 0,0-75,0 25,0-24,25-51,0-24,-25 25,25 50,-25-51,24 26,-24-1,25 1,-25 49,0 0,0-24,25-1,-25 1,0-26,50 50,-50-24,0-1,24 50,-24-25,0 1</inkml:trace>
  <inkml:trace contextRef="#ctx0" brushRef="#br0" timeOffset="51640.7">17289 13643,'49'0,"1"0,0 0,-26 0,26 0,-25 49,0-49,24 50,-24-1,25 1,-25-25,-1 24,1-24,0-25,-25-25,-25 1,0-26,25 25,0-24,0-1,0 25,0 0,0 1,-24 24,24-25</inkml:trace>
  <inkml:trace contextRef="#ctx0" brushRef="#br0" timeOffset="55631.67">15354 12948,'25'0,"0"0,0 0,74 0,0 25,25-25,50 49,74-49,74 0,149 0,-74 0,75 0,-1 0,-173 0,-26 0,-73 0,-75 0,-50 0,25 0,-24 0,-1 0,-24 0,0 0,24 0,50 0,74 0,-24 0,24 0,-49 0,50 0,-75 0,-50 0,-49 0</inkml:trace>
  <inkml:trace contextRef="#ctx0" brushRef="#br0" timeOffset="61399.79">5407 12005,'0'100,"0"-1,25 75,0-26,-25 1,0 0,25-75,0 26,-25-1,0-50,0-24</inkml:trace>
  <inkml:trace contextRef="#ctx0" brushRef="#br0" timeOffset="65328.58">11237 11584,'24'0,"1"0,25 0,-25 0,-1 0,1 0,0 0,0 25,-25-1,0 26,25-25,-1 24,-24 1,0 0,0-26,0 26,0 24,0 26,0-51,0 26,-74 24,49-49,-24-1,-51 1,76-25,-26-1,0-24,25 0,25-24,0-1,50 0,-50 0,25 25,-25-49,25 49,0-25,-1 25,1 0,0 0,0 0,0 0,24 0,-49 25,50 24,-50-24,0 0,25-25,-25 49,0-24,49 74,-24-74,25 0,-50 0,24-25,1 25,0-25,0 0,24 0,1 0,0 0,49-75,-50 75,1-25,0 1</inkml:trace>
  <inkml:trace contextRef="#ctx0" brushRef="#br0" timeOffset="68512.57">17041 14982,'49'0,"-49"25,0 24,25 75,0-49,-25 49,0 25,0 49,0-74,0 75,0-26,0-49,0-24,0 24,0-75,0-24,0 0,0 0,0-1,25 1,-25 0,0 0,0 49,0 1,25-26,-25-198,0-24</inkml:trace>
  <inkml:trace contextRef="#ctx0" brushRef="#br0" timeOffset="69224.58">17115 15056,'0'25,"0"0,0 0,-25 24,25 1,-24-25,24 49,0 26,-50-1,0 25,1-25,-26 0,51-49,-26-1,25 1,25 0,-25-50,25 24,0-48,0-51,25 1,25-50,24 25,-24-50,24 0</inkml:trace>
  <inkml:trace contextRef="#ctx0" brushRef="#br0" timeOffset="69895.56">17140 14932,'25'-24,"24"24,-49 24,50 1,-25 25,49 24,-74-49,99 99,-74-74,0-1,50 51,-75-1,24-25,26 1,-25-26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C1A908-3441-4573-871B-467721BC7949}"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CD59C-BC62-4B37-894C-7463810E76E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C1A908-3441-4573-871B-467721BC7949}"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CD59C-BC62-4B37-894C-7463810E76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C1A908-3441-4573-871B-467721BC7949}"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CD59C-BC62-4B37-894C-7463810E76E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C1A908-3441-4573-871B-467721BC7949}"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CD59C-BC62-4B37-894C-7463810E76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1A908-3441-4573-871B-467721BC7949}"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CD59C-BC62-4B37-894C-7463810E76E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C1A908-3441-4573-871B-467721BC7949}"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CD59C-BC62-4B37-894C-7463810E76E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C1A908-3441-4573-871B-467721BC7949}" type="datetimeFigureOut">
              <a:rPr lang="en-US" smtClean="0"/>
              <a:t>6/14/2022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3CD59C-BC62-4B37-894C-7463810E76E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C1A908-3441-4573-871B-467721BC7949}" type="datetimeFigureOut">
              <a:rPr lang="en-US" smtClean="0"/>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3CD59C-BC62-4B37-894C-7463810E76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1A908-3441-4573-871B-467721BC7949}" type="datetimeFigureOut">
              <a:rPr lang="en-US" smtClean="0"/>
              <a:t>6/14/2022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3CD59C-BC62-4B37-894C-7463810E76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1A908-3441-4573-871B-467721BC7949}"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CD59C-BC62-4B37-894C-7463810E76EF}"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0C1A908-3441-4573-871B-467721BC7949}" type="datetimeFigureOut">
              <a:rPr lang="en-US" smtClean="0"/>
              <a:t>6/14/2022</a:t>
            </a:fld>
            <a:endParaRPr lang="en-US"/>
          </a:p>
        </p:txBody>
      </p:sp>
      <p:sp>
        <p:nvSpPr>
          <p:cNvPr id="9" name="Slide Number Placeholder 8"/>
          <p:cNvSpPr>
            <a:spLocks noGrp="1"/>
          </p:cNvSpPr>
          <p:nvPr>
            <p:ph type="sldNum" sz="quarter" idx="11"/>
          </p:nvPr>
        </p:nvSpPr>
        <p:spPr/>
        <p:txBody>
          <a:bodyPr/>
          <a:lstStyle/>
          <a:p>
            <a:fld id="{233CD59C-BC62-4B37-894C-7463810E76EF}"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33CD59C-BC62-4B37-894C-7463810E76EF}"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0C1A908-3441-4573-871B-467721BC7949}" type="datetimeFigureOut">
              <a:rPr lang="en-US" smtClean="0"/>
              <a:t>6/14/2022</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Unit -VI </a:t>
            </a:r>
            <a:br>
              <a:rPr lang="en-US" b="1" dirty="0"/>
            </a:br>
            <a:r>
              <a:rPr lang="en-US" b="1" dirty="0"/>
              <a:t>Servlets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37369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servlet remains in the server’s address space and is available to process any other HTTP requests received from clients. The </a:t>
            </a:r>
            <a:r>
              <a:rPr lang="en-US" b="1" dirty="0"/>
              <a:t>service( ) </a:t>
            </a:r>
            <a:r>
              <a:rPr lang="en-US" dirty="0"/>
              <a:t>method is called for each HTTP request.</a:t>
            </a:r>
          </a:p>
          <a:p>
            <a:r>
              <a:rPr lang="en-US" dirty="0"/>
              <a:t>Finally, the server may decide to unload the servlet from its memory. </a:t>
            </a:r>
          </a:p>
          <a:p>
            <a:r>
              <a:rPr lang="en-US" dirty="0"/>
              <a:t>The server calls the </a:t>
            </a:r>
            <a:r>
              <a:rPr lang="en-US" b="1" dirty="0"/>
              <a:t>destroy( ) </a:t>
            </a:r>
            <a:r>
              <a:rPr lang="en-US" dirty="0"/>
              <a:t>method to relinquish any resources such as file handles that are allocated for the servlet.</a:t>
            </a:r>
          </a:p>
        </p:txBody>
      </p:sp>
    </p:spTree>
    <p:extLst>
      <p:ext uri="{BB962C8B-B14F-4D97-AF65-F5344CB8AC3E}">
        <p14:creationId xmlns:p14="http://schemas.microsoft.com/office/powerpoint/2010/main" val="409935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90066"/>
          </a:xfrm>
        </p:spPr>
        <p:txBody>
          <a:bodyPr/>
          <a:lstStyle/>
          <a:p>
            <a:r>
              <a:rPr lang="en-US" sz="3600" b="1" dirty="0"/>
              <a:t>Servlet Application Architecture</a:t>
            </a:r>
            <a:endParaRPr lang="en-US" sz="3600"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7" y="1412776"/>
            <a:ext cx="6887899"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983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to Run Servlet</a:t>
            </a:r>
            <a:endParaRPr lang="en-US" dirty="0"/>
          </a:p>
        </p:txBody>
      </p:sp>
      <p:sp>
        <p:nvSpPr>
          <p:cNvPr id="3" name="Content Placeholder 2"/>
          <p:cNvSpPr>
            <a:spLocks noGrp="1"/>
          </p:cNvSpPr>
          <p:nvPr>
            <p:ph idx="1"/>
          </p:nvPr>
        </p:nvSpPr>
        <p:spPr/>
        <p:txBody>
          <a:bodyPr/>
          <a:lstStyle/>
          <a:p>
            <a:r>
              <a:rPr lang="en-US" dirty="0"/>
              <a:t>• Write the servlet source code. We need to import the </a:t>
            </a:r>
            <a:r>
              <a:rPr lang="en-US" dirty="0" err="1"/>
              <a:t>javax.servlet</a:t>
            </a:r>
            <a:r>
              <a:rPr lang="en-US" dirty="0"/>
              <a:t> package and the </a:t>
            </a:r>
            <a:r>
              <a:rPr lang="en-US" dirty="0" err="1"/>
              <a:t>javax.servlet.http</a:t>
            </a:r>
            <a:r>
              <a:rPr lang="en-US" dirty="0"/>
              <a:t> package in your source file.</a:t>
            </a:r>
          </a:p>
          <a:p>
            <a:r>
              <a:rPr lang="en-US" dirty="0"/>
              <a:t>• Compile your source code.</a:t>
            </a:r>
          </a:p>
          <a:p>
            <a:r>
              <a:rPr lang="en-US" dirty="0"/>
              <a:t>• Create a deployment descriptor.</a:t>
            </a:r>
          </a:p>
          <a:p>
            <a:r>
              <a:rPr lang="en-US" dirty="0"/>
              <a:t>• Run Tomcat.</a:t>
            </a:r>
          </a:p>
          <a:p>
            <a:r>
              <a:rPr lang="en-US" dirty="0"/>
              <a:t>• Call your servlet from a web browser.</a:t>
            </a:r>
          </a:p>
        </p:txBody>
      </p:sp>
    </p:spTree>
    <p:extLst>
      <p:ext uri="{BB962C8B-B14F-4D97-AF65-F5344CB8AC3E}">
        <p14:creationId xmlns:p14="http://schemas.microsoft.com/office/powerpoint/2010/main" val="265485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60648"/>
            <a:ext cx="7643192" cy="5865832"/>
          </a:xfrm>
        </p:spPr>
        <p:txBody>
          <a:bodyPr>
            <a:normAutofit/>
          </a:bodyPr>
          <a:lstStyle/>
          <a:p>
            <a:pPr marL="114300" indent="0">
              <a:buNone/>
            </a:pPr>
            <a:r>
              <a:rPr lang="en-US" dirty="0"/>
              <a:t>//TestingServlet.java</a:t>
            </a:r>
          </a:p>
          <a:p>
            <a:pPr marL="114300" indent="0">
              <a:buNone/>
            </a:pPr>
            <a:r>
              <a:rPr lang="en-US" dirty="0"/>
              <a:t>import </a:t>
            </a:r>
            <a:r>
              <a:rPr lang="en-US" dirty="0" err="1"/>
              <a:t>javax.servlet</a:t>
            </a:r>
            <a:r>
              <a:rPr lang="en-US" dirty="0"/>
              <a:t>.*;</a:t>
            </a:r>
          </a:p>
          <a:p>
            <a:pPr marL="114300" indent="0">
              <a:buNone/>
            </a:pPr>
            <a:r>
              <a:rPr lang="en-US" dirty="0"/>
              <a:t>import </a:t>
            </a:r>
            <a:r>
              <a:rPr lang="en-US" dirty="0" err="1"/>
              <a:t>javax.servlet.http</a:t>
            </a:r>
            <a:r>
              <a:rPr lang="en-US" dirty="0"/>
              <a:t>.*;</a:t>
            </a:r>
          </a:p>
          <a:p>
            <a:pPr marL="114300" indent="0">
              <a:buNone/>
            </a:pPr>
            <a:r>
              <a:rPr lang="en-US" dirty="0"/>
              <a:t>import java.io.*;</a:t>
            </a:r>
          </a:p>
          <a:p>
            <a:pPr marL="114300" indent="0">
              <a:buNone/>
            </a:pPr>
            <a:r>
              <a:rPr lang="en-US" dirty="0"/>
              <a:t>import </a:t>
            </a:r>
            <a:r>
              <a:rPr lang="en-US" dirty="0" err="1"/>
              <a:t>java.util</a:t>
            </a:r>
            <a:r>
              <a:rPr lang="en-US" dirty="0"/>
              <a:t>.*;</a:t>
            </a:r>
          </a:p>
          <a:p>
            <a:pPr marL="114300" indent="0">
              <a:buNone/>
            </a:pPr>
            <a:r>
              <a:rPr lang="en-US" dirty="0"/>
              <a:t>public class </a:t>
            </a:r>
            <a:r>
              <a:rPr lang="en-US" dirty="0" err="1"/>
              <a:t>TestingServlet</a:t>
            </a:r>
            <a:r>
              <a:rPr lang="en-US" dirty="0"/>
              <a:t> extends </a:t>
            </a:r>
            <a:r>
              <a:rPr lang="en-US" dirty="0" err="1"/>
              <a:t>HttpServlet</a:t>
            </a:r>
            <a:endParaRPr lang="en-US" dirty="0"/>
          </a:p>
          <a:p>
            <a:pPr marL="114300" indent="0">
              <a:buNone/>
            </a:pPr>
            <a:r>
              <a:rPr lang="en-US" dirty="0"/>
              <a:t>{</a:t>
            </a:r>
          </a:p>
          <a:p>
            <a:pPr marL="114300" indent="0">
              <a:buNone/>
            </a:pPr>
            <a:r>
              <a:rPr lang="en-US" dirty="0"/>
              <a:t>public void </a:t>
            </a:r>
            <a:r>
              <a:rPr lang="en-US" dirty="0" err="1"/>
              <a:t>doGet</a:t>
            </a:r>
            <a:r>
              <a:rPr lang="en-US" dirty="0"/>
              <a:t>(</a:t>
            </a:r>
            <a:r>
              <a:rPr lang="en-US" dirty="0" err="1"/>
              <a:t>HttpServletRequest</a:t>
            </a:r>
            <a:r>
              <a:rPr lang="en-US" dirty="0"/>
              <a:t> request,</a:t>
            </a:r>
          </a:p>
          <a:p>
            <a:pPr marL="114300" indent="0">
              <a:buNone/>
            </a:pPr>
            <a:r>
              <a:rPr lang="en-US" dirty="0" err="1"/>
              <a:t>HttpServletResponse</a:t>
            </a:r>
            <a:r>
              <a:rPr lang="en-US" dirty="0"/>
              <a:t> response)</a:t>
            </a:r>
          </a:p>
          <a:p>
            <a:pPr marL="114300" indent="0">
              <a:buNone/>
            </a:pPr>
            <a:r>
              <a:rPr lang="en-US" dirty="0"/>
              <a:t>throws </a:t>
            </a:r>
            <a:r>
              <a:rPr lang="en-US" dirty="0" err="1"/>
              <a:t>ServletException</a:t>
            </a:r>
            <a:r>
              <a:rPr lang="en-US" dirty="0"/>
              <a:t>, </a:t>
            </a:r>
            <a:r>
              <a:rPr lang="en-US" dirty="0" err="1"/>
              <a:t>IOException</a:t>
            </a:r>
            <a:endParaRPr lang="en-US" dirty="0"/>
          </a:p>
          <a:p>
            <a:pPr marL="114300" indent="0">
              <a:buNone/>
            </a:pPr>
            <a:r>
              <a:rPr lang="en-US" dirty="0"/>
              <a:t>{</a:t>
            </a:r>
          </a:p>
        </p:txBody>
      </p:sp>
    </p:spTree>
    <p:extLst>
      <p:ext uri="{BB962C8B-B14F-4D97-AF65-F5344CB8AC3E}">
        <p14:creationId xmlns:p14="http://schemas.microsoft.com/office/powerpoint/2010/main" val="4030953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476672"/>
            <a:ext cx="7620000" cy="5924128"/>
          </a:xfrm>
        </p:spPr>
        <p:txBody>
          <a:bodyPr/>
          <a:lstStyle/>
          <a:p>
            <a:pPr marL="114300" indent="0">
              <a:buNone/>
            </a:pPr>
            <a:r>
              <a:rPr lang="en-US" dirty="0" err="1"/>
              <a:t>PrintWriter</a:t>
            </a:r>
            <a:r>
              <a:rPr lang="en-US" dirty="0"/>
              <a:t> out = </a:t>
            </a:r>
            <a:r>
              <a:rPr lang="en-US" dirty="0" err="1"/>
              <a:t>response.getWriter</a:t>
            </a:r>
            <a:r>
              <a:rPr lang="en-US" dirty="0"/>
              <a:t>();</a:t>
            </a:r>
          </a:p>
          <a:p>
            <a:pPr marL="114300" indent="0">
              <a:buNone/>
            </a:pPr>
            <a:r>
              <a:rPr lang="en-US" dirty="0" err="1"/>
              <a:t>out.println</a:t>
            </a:r>
            <a:r>
              <a:rPr lang="en-US" dirty="0"/>
              <a:t>("&lt;HTML&gt;");</a:t>
            </a:r>
          </a:p>
          <a:p>
            <a:pPr marL="114300" indent="0">
              <a:buNone/>
            </a:pPr>
            <a:r>
              <a:rPr lang="en-US" dirty="0" err="1"/>
              <a:t>out.println</a:t>
            </a:r>
            <a:r>
              <a:rPr lang="en-US" dirty="0"/>
              <a:t>("&lt;HEAD&gt;");</a:t>
            </a:r>
          </a:p>
          <a:p>
            <a:pPr marL="114300" indent="0">
              <a:buNone/>
            </a:pPr>
            <a:r>
              <a:rPr lang="en-US" dirty="0" err="1"/>
              <a:t>out.println</a:t>
            </a:r>
            <a:r>
              <a:rPr lang="en-US" dirty="0"/>
              <a:t>("&lt;TITLE&gt;Servlet Testing&lt;/TITLE&gt;");</a:t>
            </a:r>
          </a:p>
          <a:p>
            <a:pPr marL="114300" indent="0">
              <a:buNone/>
            </a:pPr>
            <a:r>
              <a:rPr lang="en-US" dirty="0" err="1"/>
              <a:t>out.println</a:t>
            </a:r>
            <a:r>
              <a:rPr lang="en-US" dirty="0"/>
              <a:t>("&lt;/HEAD&gt;");</a:t>
            </a:r>
          </a:p>
          <a:p>
            <a:pPr marL="114300" indent="0">
              <a:buNone/>
            </a:pPr>
            <a:r>
              <a:rPr lang="en-US" dirty="0" err="1"/>
              <a:t>out.println</a:t>
            </a:r>
            <a:r>
              <a:rPr lang="en-US" dirty="0"/>
              <a:t>("&lt;BODY&gt;");</a:t>
            </a:r>
          </a:p>
          <a:p>
            <a:pPr marL="114300" indent="0">
              <a:buNone/>
            </a:pPr>
            <a:r>
              <a:rPr lang="en-US" dirty="0" err="1"/>
              <a:t>out.println</a:t>
            </a:r>
            <a:r>
              <a:rPr lang="en-US" dirty="0"/>
              <a:t>("Welcome to the Servlet Testing Center");</a:t>
            </a:r>
          </a:p>
          <a:p>
            <a:pPr marL="114300" indent="0">
              <a:buNone/>
            </a:pPr>
            <a:r>
              <a:rPr lang="en-US" dirty="0" err="1"/>
              <a:t>out.println</a:t>
            </a:r>
            <a:r>
              <a:rPr lang="en-US" dirty="0"/>
              <a:t>("&lt;/BODY&gt;");</a:t>
            </a:r>
          </a:p>
          <a:p>
            <a:pPr marL="114300" indent="0">
              <a:buNone/>
            </a:pPr>
            <a:r>
              <a:rPr lang="en-US" dirty="0" err="1"/>
              <a:t>out.println</a:t>
            </a:r>
            <a:r>
              <a:rPr lang="en-US" dirty="0"/>
              <a:t>("&lt;/HTML&gt;");</a:t>
            </a:r>
          </a:p>
          <a:p>
            <a:pPr marL="114300" indent="0">
              <a:buNone/>
            </a:pPr>
            <a:r>
              <a:rPr lang="en-US" dirty="0"/>
              <a:t>}</a:t>
            </a:r>
          </a:p>
          <a:p>
            <a:pPr marL="114300" indent="0">
              <a:buNone/>
            </a:pPr>
            <a:r>
              <a:rPr lang="en-US" dirty="0"/>
              <a:t>}</a:t>
            </a:r>
          </a:p>
          <a:p>
            <a:pPr marL="11430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1428840" y="3250440"/>
              <a:ext cx="6117120" cy="2866680"/>
            </p14:xfrm>
          </p:contentPart>
        </mc:Choice>
        <mc:Fallback xmlns="">
          <p:pic>
            <p:nvPicPr>
              <p:cNvPr id="7" name="Ink 6"/>
              <p:cNvPicPr/>
              <p:nvPr/>
            </p:nvPicPr>
            <p:blipFill>
              <a:blip r:embed="rId3"/>
              <a:stretch>
                <a:fillRect/>
              </a:stretch>
            </p:blipFill>
            <p:spPr>
              <a:xfrm>
                <a:off x="1419480" y="3241080"/>
                <a:ext cx="6135840" cy="2885400"/>
              </a:xfrm>
              <a:prstGeom prst="rect">
                <a:avLst/>
              </a:prstGeom>
            </p:spPr>
          </p:pic>
        </mc:Fallback>
      </mc:AlternateContent>
    </p:spTree>
    <p:extLst>
      <p:ext uri="{BB962C8B-B14F-4D97-AF65-F5344CB8AC3E}">
        <p14:creationId xmlns:p14="http://schemas.microsoft.com/office/powerpoint/2010/main" val="1758181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22114"/>
          </a:xfrm>
        </p:spPr>
        <p:txBody>
          <a:bodyPr/>
          <a:lstStyle/>
          <a:p>
            <a:r>
              <a:rPr lang="en-US" dirty="0"/>
              <a:t>6.2 Creating simple Servlet:</a:t>
            </a:r>
          </a:p>
        </p:txBody>
      </p:sp>
      <p:sp>
        <p:nvSpPr>
          <p:cNvPr id="3" name="Content Placeholder 2"/>
          <p:cNvSpPr>
            <a:spLocks noGrp="1"/>
          </p:cNvSpPr>
          <p:nvPr>
            <p:ph idx="1"/>
          </p:nvPr>
        </p:nvSpPr>
        <p:spPr>
          <a:xfrm>
            <a:off x="457200" y="1340768"/>
            <a:ext cx="7620000" cy="5060032"/>
          </a:xfrm>
        </p:spPr>
        <p:txBody>
          <a:bodyPr/>
          <a:lstStyle/>
          <a:p>
            <a:r>
              <a:rPr lang="en-US" dirty="0"/>
              <a:t>The basic steps are the following:</a:t>
            </a:r>
          </a:p>
          <a:p>
            <a:r>
              <a:rPr lang="en-US" dirty="0"/>
              <a:t>1. Create and compile the servlet source code. Then, copy the servlet’s class file to the proper directory, and add the servlet’s name and mappings to the proper </a:t>
            </a:r>
            <a:r>
              <a:rPr lang="en-US" b="1" dirty="0"/>
              <a:t>web.xml </a:t>
            </a:r>
            <a:r>
              <a:rPr lang="en-US" dirty="0"/>
              <a:t>file.</a:t>
            </a:r>
          </a:p>
          <a:p>
            <a:r>
              <a:rPr lang="en-US" dirty="0"/>
              <a:t>2. Start Tomcat.</a:t>
            </a:r>
          </a:p>
          <a:p>
            <a:r>
              <a:rPr lang="en-US" dirty="0"/>
              <a:t>3. Start a web browser and request the servlet.</a:t>
            </a:r>
          </a:p>
        </p:txBody>
      </p:sp>
    </p:spTree>
    <p:extLst>
      <p:ext uri="{BB962C8B-B14F-4D97-AF65-F5344CB8AC3E}">
        <p14:creationId xmlns:p14="http://schemas.microsoft.com/office/powerpoint/2010/main" val="3250992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856"/>
            <a:ext cx="7620000" cy="490066"/>
          </a:xfrm>
        </p:spPr>
        <p:txBody>
          <a:bodyPr/>
          <a:lstStyle/>
          <a:p>
            <a:r>
              <a:rPr lang="en-US" sz="3200" b="1" dirty="0"/>
              <a:t>Using Tomcat for Servlet Development</a:t>
            </a:r>
            <a:endParaRPr lang="en-US" sz="3200" dirty="0"/>
          </a:p>
        </p:txBody>
      </p:sp>
      <p:sp>
        <p:nvSpPr>
          <p:cNvPr id="3" name="Content Placeholder 2"/>
          <p:cNvSpPr>
            <a:spLocks noGrp="1"/>
          </p:cNvSpPr>
          <p:nvPr>
            <p:ph idx="1"/>
          </p:nvPr>
        </p:nvSpPr>
        <p:spPr>
          <a:xfrm>
            <a:off x="467544" y="620688"/>
            <a:ext cx="8003232" cy="6120680"/>
          </a:xfrm>
        </p:spPr>
        <p:txBody>
          <a:bodyPr>
            <a:normAutofit fontScale="92500" lnSpcReduction="20000"/>
          </a:bodyPr>
          <a:lstStyle/>
          <a:p>
            <a:r>
              <a:rPr lang="en-US" dirty="0"/>
              <a:t>To create servlets, you will need access to a servlet development environment.</a:t>
            </a:r>
          </a:p>
          <a:p>
            <a:r>
              <a:rPr lang="en-US" dirty="0"/>
              <a:t>The one we are going to use is Tomcat.</a:t>
            </a:r>
          </a:p>
          <a:p>
            <a:r>
              <a:rPr lang="en-US" dirty="0"/>
              <a:t>Tomcat is an open-source product of the Apache Software Foundation. It contains the class libraries, documentation, and runtime support that you will need to create and test servlets.</a:t>
            </a:r>
          </a:p>
          <a:p>
            <a:r>
              <a:rPr lang="en-US" dirty="0"/>
              <a:t>The default location for Tomcat (Version) is</a:t>
            </a:r>
          </a:p>
          <a:p>
            <a:r>
              <a:rPr lang="en-US" dirty="0"/>
              <a:t>C:\Program Files\Apache Software Foundation\Tomcat (Version) \</a:t>
            </a:r>
          </a:p>
          <a:p>
            <a:r>
              <a:rPr lang="en-US" dirty="0"/>
              <a:t>If you load Tomcat in a different location, you will need to make appropriate changes to the examples. You may need to set the environmental variable </a:t>
            </a:r>
            <a:r>
              <a:rPr lang="en-US" b="1" dirty="0"/>
              <a:t>JAVA_HOME </a:t>
            </a:r>
            <a:r>
              <a:rPr lang="en-US" dirty="0"/>
              <a:t>to the top-level directory in which the Java Development Kit is installed.</a:t>
            </a:r>
          </a:p>
          <a:p>
            <a:r>
              <a:rPr lang="en-US" dirty="0"/>
              <a:t>To start Tomcat, select Configure Tomcat in the Start | Programs menu, and then press Start in the Tomcat Properties dialog.</a:t>
            </a:r>
          </a:p>
          <a:p>
            <a:r>
              <a:rPr lang="en-US" dirty="0"/>
              <a:t>When you are done testing servlets, you can stop Tomcat by pressing Stop in the Tomcat Properties dialog.</a:t>
            </a:r>
          </a:p>
          <a:p>
            <a:r>
              <a:rPr lang="en-US" dirty="0"/>
              <a:t>The directory</a:t>
            </a:r>
          </a:p>
          <a:p>
            <a:r>
              <a:rPr lang="en-US" dirty="0"/>
              <a:t>C:\Program Files\Apache Software Foundation\Tomcat (version) \common\lib\</a:t>
            </a:r>
          </a:p>
          <a:p>
            <a:r>
              <a:rPr lang="en-US" dirty="0"/>
              <a:t>contains </a:t>
            </a:r>
            <a:r>
              <a:rPr lang="en-US" b="1" dirty="0"/>
              <a:t>servlet-api.jar</a:t>
            </a:r>
            <a:r>
              <a:rPr lang="en-US" dirty="0"/>
              <a:t>.</a:t>
            </a:r>
          </a:p>
        </p:txBody>
      </p:sp>
    </p:spTree>
    <p:extLst>
      <p:ext uri="{BB962C8B-B14F-4D97-AF65-F5344CB8AC3E}">
        <p14:creationId xmlns:p14="http://schemas.microsoft.com/office/powerpoint/2010/main" val="1401924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JAR file contains the classes and interfaces that are needed to build servlets. </a:t>
            </a:r>
          </a:p>
          <a:p>
            <a:r>
              <a:rPr lang="en-US" dirty="0"/>
              <a:t>To make this file accessible, update your </a:t>
            </a:r>
            <a:r>
              <a:rPr lang="en-US" b="1"/>
              <a:t>CLASSPATH </a:t>
            </a:r>
            <a:r>
              <a:rPr lang="en-US"/>
              <a:t>environment variable </a:t>
            </a:r>
            <a:r>
              <a:rPr lang="en-US" dirty="0"/>
              <a:t>so that it includes</a:t>
            </a:r>
          </a:p>
          <a:p>
            <a:r>
              <a:rPr lang="en-US" dirty="0"/>
              <a:t>C:\Program Files\Apache Software Foundation\Tomcat 5.5\common\lib\servlet-api.jar</a:t>
            </a:r>
          </a:p>
        </p:txBody>
      </p:sp>
    </p:spTree>
    <p:extLst>
      <p:ext uri="{BB962C8B-B14F-4D97-AF65-F5344CB8AC3E}">
        <p14:creationId xmlns:p14="http://schemas.microsoft.com/office/powerpoint/2010/main" val="2886820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424936" cy="6068144"/>
          </a:xfrm>
        </p:spPr>
        <p:txBody>
          <a:bodyPr>
            <a:normAutofit fontScale="92500"/>
          </a:bodyPr>
          <a:lstStyle/>
          <a:p>
            <a:pPr marL="114300" indent="0">
              <a:buNone/>
            </a:pPr>
            <a:r>
              <a:rPr lang="en-US" dirty="0"/>
              <a:t>&lt;html&gt;</a:t>
            </a:r>
          </a:p>
          <a:p>
            <a:pPr marL="114300" indent="0">
              <a:buNone/>
            </a:pPr>
            <a:r>
              <a:rPr lang="en-US" dirty="0"/>
              <a:t>&lt;body&gt;</a:t>
            </a:r>
          </a:p>
          <a:p>
            <a:pPr marL="114300" indent="0">
              <a:buNone/>
            </a:pPr>
            <a:r>
              <a:rPr lang="en-US" dirty="0"/>
              <a:t>&lt;center&gt;</a:t>
            </a:r>
          </a:p>
          <a:p>
            <a:pPr marL="114300" indent="0">
              <a:buNone/>
            </a:pPr>
            <a:r>
              <a:rPr lang="en-US" dirty="0"/>
              <a:t>&lt;form name="Form1"</a:t>
            </a:r>
          </a:p>
          <a:p>
            <a:pPr marL="114300" indent="0">
              <a:buNone/>
            </a:pPr>
            <a:r>
              <a:rPr lang="en-US" dirty="0"/>
              <a:t>action="http://localhost:8080/</a:t>
            </a:r>
            <a:r>
              <a:rPr lang="en-US" dirty="0" err="1"/>
              <a:t>servletsexamples</a:t>
            </a:r>
            <a:r>
              <a:rPr lang="en-US" dirty="0"/>
              <a:t>/servlet/</a:t>
            </a:r>
            <a:r>
              <a:rPr lang="en-US" dirty="0" err="1"/>
              <a:t>ColorGetServlet</a:t>
            </a:r>
            <a:r>
              <a:rPr lang="en-US" dirty="0"/>
              <a:t>"&gt;</a:t>
            </a:r>
          </a:p>
          <a:p>
            <a:pPr marL="114300" indent="0">
              <a:buNone/>
            </a:pPr>
            <a:r>
              <a:rPr lang="en-US" dirty="0"/>
              <a:t>&lt;B&gt;Color:&lt;/B&gt;</a:t>
            </a:r>
          </a:p>
          <a:p>
            <a:pPr marL="114300" indent="0">
              <a:buNone/>
            </a:pPr>
            <a:r>
              <a:rPr lang="en-US" dirty="0"/>
              <a:t>&lt;select name="color" size="1"&gt;</a:t>
            </a:r>
          </a:p>
          <a:p>
            <a:pPr marL="114300" indent="0">
              <a:buNone/>
            </a:pPr>
            <a:r>
              <a:rPr lang="en-US" dirty="0"/>
              <a:t>&lt;option value="Red"&gt;Red&lt;/option&gt;</a:t>
            </a:r>
          </a:p>
          <a:p>
            <a:pPr marL="114300" indent="0">
              <a:buNone/>
            </a:pPr>
            <a:r>
              <a:rPr lang="en-US" dirty="0"/>
              <a:t>&lt;option value="Green"&gt;Green&lt;/option&gt;</a:t>
            </a:r>
          </a:p>
          <a:p>
            <a:pPr marL="114300" indent="0">
              <a:buNone/>
            </a:pPr>
            <a:r>
              <a:rPr lang="en-US" dirty="0"/>
              <a:t>&lt;option value="Blue"&gt;Blue&lt;/option&gt;</a:t>
            </a:r>
          </a:p>
          <a:p>
            <a:pPr marL="114300" indent="0">
              <a:buNone/>
            </a:pPr>
            <a:r>
              <a:rPr lang="en-US" dirty="0"/>
              <a:t>&lt;/select&gt;</a:t>
            </a:r>
          </a:p>
          <a:p>
            <a:pPr marL="114300" indent="0">
              <a:buNone/>
            </a:pPr>
            <a:r>
              <a:rPr lang="en-US" dirty="0"/>
              <a:t>&lt;</a:t>
            </a:r>
            <a:r>
              <a:rPr lang="en-US" dirty="0" err="1"/>
              <a:t>br</a:t>
            </a:r>
            <a:r>
              <a:rPr lang="en-US" dirty="0"/>
              <a:t>&gt;&lt;</a:t>
            </a:r>
            <a:r>
              <a:rPr lang="en-US" dirty="0" err="1"/>
              <a:t>br</a:t>
            </a:r>
            <a:r>
              <a:rPr lang="en-US" dirty="0"/>
              <a:t>&gt;</a:t>
            </a:r>
          </a:p>
          <a:p>
            <a:pPr marL="114300" indent="0">
              <a:buNone/>
            </a:pPr>
            <a:r>
              <a:rPr lang="en-US" dirty="0"/>
              <a:t>&lt;input type=submit value="Submit"&gt;</a:t>
            </a:r>
          </a:p>
          <a:p>
            <a:pPr marL="114300" indent="0">
              <a:buNone/>
            </a:pPr>
            <a:r>
              <a:rPr lang="en-US" dirty="0"/>
              <a:t>&lt;/form&gt;</a:t>
            </a:r>
          </a:p>
          <a:p>
            <a:pPr marL="114300" indent="0">
              <a:buNone/>
            </a:pPr>
            <a:r>
              <a:rPr lang="en-US" dirty="0"/>
              <a:t>&lt;/body&gt;</a:t>
            </a:r>
          </a:p>
          <a:p>
            <a:pPr marL="114300" indent="0">
              <a:buNone/>
            </a:pPr>
            <a:r>
              <a:rPr lang="en-US" dirty="0"/>
              <a:t>&lt;/html&gt;</a:t>
            </a:r>
          </a:p>
        </p:txBody>
      </p:sp>
    </p:spTree>
    <p:extLst>
      <p:ext uri="{BB962C8B-B14F-4D97-AF65-F5344CB8AC3E}">
        <p14:creationId xmlns:p14="http://schemas.microsoft.com/office/powerpoint/2010/main" val="1483432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280920" cy="6068144"/>
          </a:xfrm>
        </p:spPr>
        <p:txBody>
          <a:bodyPr>
            <a:normAutofit/>
          </a:bodyPr>
          <a:lstStyle/>
          <a:p>
            <a:pPr marL="114300" indent="0">
              <a:buNone/>
            </a:pPr>
            <a:r>
              <a:rPr lang="en-US" dirty="0"/>
              <a:t>import java.io.*;</a:t>
            </a:r>
          </a:p>
          <a:p>
            <a:pPr marL="114300" indent="0">
              <a:buNone/>
            </a:pPr>
            <a:r>
              <a:rPr lang="en-US" dirty="0"/>
              <a:t>import </a:t>
            </a:r>
            <a:r>
              <a:rPr lang="en-US" dirty="0" err="1"/>
              <a:t>javax.servlet</a:t>
            </a:r>
            <a:r>
              <a:rPr lang="en-US" dirty="0"/>
              <a:t>.*;</a:t>
            </a:r>
          </a:p>
          <a:p>
            <a:pPr marL="114300" indent="0">
              <a:buNone/>
            </a:pPr>
            <a:r>
              <a:rPr lang="en-US" dirty="0"/>
              <a:t>import </a:t>
            </a:r>
            <a:r>
              <a:rPr lang="en-US" dirty="0" err="1"/>
              <a:t>javax.servlet.http</a:t>
            </a:r>
            <a:r>
              <a:rPr lang="en-US" dirty="0"/>
              <a:t>.*;</a:t>
            </a:r>
          </a:p>
          <a:p>
            <a:pPr marL="114300" indent="0">
              <a:buNone/>
            </a:pPr>
            <a:r>
              <a:rPr lang="en-US" dirty="0"/>
              <a:t>public class </a:t>
            </a:r>
            <a:r>
              <a:rPr lang="en-US" dirty="0" err="1"/>
              <a:t>ColorGetServlet</a:t>
            </a:r>
            <a:r>
              <a:rPr lang="en-US" dirty="0"/>
              <a:t> extends </a:t>
            </a:r>
            <a:r>
              <a:rPr lang="en-US" dirty="0" err="1"/>
              <a:t>HttpServlet</a:t>
            </a:r>
            <a:r>
              <a:rPr lang="en-US" dirty="0"/>
              <a:t> {</a:t>
            </a:r>
          </a:p>
          <a:p>
            <a:pPr marL="114300" indent="0">
              <a:buNone/>
            </a:pPr>
            <a:r>
              <a:rPr lang="en-US" dirty="0"/>
              <a:t>public void </a:t>
            </a:r>
            <a:r>
              <a:rPr lang="en-US" dirty="0" err="1"/>
              <a:t>doGet</a:t>
            </a:r>
            <a:r>
              <a:rPr lang="en-US" dirty="0"/>
              <a:t>(</a:t>
            </a:r>
            <a:r>
              <a:rPr lang="en-US" dirty="0" err="1"/>
              <a:t>HttpServletRequest</a:t>
            </a:r>
            <a:r>
              <a:rPr lang="en-US" dirty="0"/>
              <a:t> request, </a:t>
            </a:r>
            <a:r>
              <a:rPr lang="en-US" dirty="0" err="1"/>
              <a:t>HttpServletResponse</a:t>
            </a:r>
            <a:r>
              <a:rPr lang="en-US" dirty="0"/>
              <a:t> response)</a:t>
            </a:r>
          </a:p>
          <a:p>
            <a:pPr marL="114300" indent="0">
              <a:buNone/>
            </a:pPr>
            <a:r>
              <a:rPr lang="en-US" dirty="0"/>
              <a:t>throws </a:t>
            </a:r>
            <a:r>
              <a:rPr lang="en-US" dirty="0" err="1"/>
              <a:t>ServletException</a:t>
            </a:r>
            <a:r>
              <a:rPr lang="en-US" dirty="0"/>
              <a:t>, </a:t>
            </a:r>
            <a:r>
              <a:rPr lang="en-US" dirty="0" err="1"/>
              <a:t>IOException</a:t>
            </a:r>
            <a:r>
              <a:rPr lang="en-US" dirty="0"/>
              <a:t> {</a:t>
            </a:r>
          </a:p>
          <a:p>
            <a:pPr marL="114300" indent="0">
              <a:buNone/>
            </a:pPr>
            <a:r>
              <a:rPr lang="en-US" dirty="0"/>
              <a:t>String color = </a:t>
            </a:r>
            <a:r>
              <a:rPr lang="en-US" dirty="0" err="1"/>
              <a:t>request.getParameter</a:t>
            </a:r>
            <a:r>
              <a:rPr lang="en-US" dirty="0"/>
              <a:t>("color");</a:t>
            </a:r>
          </a:p>
          <a:p>
            <a:pPr marL="114300" indent="0">
              <a:buNone/>
            </a:pPr>
            <a:r>
              <a:rPr lang="en-US" dirty="0" err="1"/>
              <a:t>response.setContentType</a:t>
            </a:r>
            <a:r>
              <a:rPr lang="en-US" dirty="0"/>
              <a:t>("text/html");</a:t>
            </a:r>
          </a:p>
          <a:p>
            <a:pPr marL="114300" indent="0">
              <a:buNone/>
            </a:pPr>
            <a:r>
              <a:rPr lang="en-US" dirty="0" err="1"/>
              <a:t>PrintWriter</a:t>
            </a:r>
            <a:r>
              <a:rPr lang="en-US" dirty="0"/>
              <a:t> pw = </a:t>
            </a:r>
            <a:r>
              <a:rPr lang="en-US" dirty="0" err="1"/>
              <a:t>response.getWriter</a:t>
            </a:r>
            <a:r>
              <a:rPr lang="en-US" dirty="0"/>
              <a:t>();</a:t>
            </a:r>
          </a:p>
          <a:p>
            <a:pPr marL="114300" indent="0">
              <a:buNone/>
            </a:pPr>
            <a:r>
              <a:rPr lang="en-US" dirty="0" err="1"/>
              <a:t>pw.println</a:t>
            </a:r>
            <a:r>
              <a:rPr lang="en-US" dirty="0"/>
              <a:t>("&lt;B&gt;The selected color is: ");</a:t>
            </a:r>
          </a:p>
          <a:p>
            <a:pPr marL="114300" indent="0">
              <a:buNone/>
            </a:pPr>
            <a:r>
              <a:rPr lang="en-US" dirty="0" err="1"/>
              <a:t>pw.println</a:t>
            </a:r>
            <a:r>
              <a:rPr lang="en-US" dirty="0"/>
              <a:t>(color);</a:t>
            </a:r>
          </a:p>
          <a:p>
            <a:pPr marL="114300" indent="0">
              <a:buNone/>
            </a:pPr>
            <a:r>
              <a:rPr lang="en-US" dirty="0" err="1"/>
              <a:t>pw.close</a:t>
            </a:r>
            <a:r>
              <a:rPr lang="en-US" dirty="0"/>
              <a:t>();</a:t>
            </a:r>
          </a:p>
          <a:p>
            <a:pPr marL="114300" indent="0">
              <a:buNone/>
            </a:pPr>
            <a:r>
              <a:rPr lang="en-US" dirty="0"/>
              <a:t>}</a:t>
            </a:r>
          </a:p>
          <a:p>
            <a:pPr marL="114300" indent="0">
              <a:buNone/>
            </a:pPr>
            <a:r>
              <a:rPr lang="en-US" dirty="0"/>
              <a:t>}</a:t>
            </a:r>
          </a:p>
        </p:txBody>
      </p:sp>
    </p:spTree>
    <p:extLst>
      <p:ext uri="{BB962C8B-B14F-4D97-AF65-F5344CB8AC3E}">
        <p14:creationId xmlns:p14="http://schemas.microsoft.com/office/powerpoint/2010/main" val="108604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a:t>Contents</a:t>
            </a:r>
          </a:p>
        </p:txBody>
      </p:sp>
      <p:sp>
        <p:nvSpPr>
          <p:cNvPr id="3" name="Content Placeholder 2"/>
          <p:cNvSpPr>
            <a:spLocks noGrp="1"/>
          </p:cNvSpPr>
          <p:nvPr>
            <p:ph idx="1"/>
          </p:nvPr>
        </p:nvSpPr>
        <p:spPr>
          <a:xfrm>
            <a:off x="539552" y="836712"/>
            <a:ext cx="8229600" cy="5616624"/>
          </a:xfrm>
        </p:spPr>
        <p:txBody>
          <a:bodyPr>
            <a:normAutofit/>
          </a:bodyPr>
          <a:lstStyle/>
          <a:p>
            <a:r>
              <a:rPr lang="en-US" dirty="0"/>
              <a:t>6.1 The Life cycle of servlet</a:t>
            </a:r>
          </a:p>
          <a:p>
            <a:r>
              <a:rPr lang="en-US" dirty="0"/>
              <a:t>6.2 Creating simple Servlet: The Servlet API, </a:t>
            </a:r>
            <a:r>
              <a:rPr lang="en-US" dirty="0" err="1"/>
              <a:t>javax.servlet</a:t>
            </a:r>
            <a:r>
              <a:rPr lang="en-US" dirty="0"/>
              <a:t> Package, Servlet Interface, Servlet </a:t>
            </a:r>
            <a:r>
              <a:rPr lang="en-US" dirty="0" err="1"/>
              <a:t>Config</a:t>
            </a:r>
            <a:r>
              <a:rPr lang="en-US" dirty="0"/>
              <a:t> Interface, </a:t>
            </a:r>
            <a:r>
              <a:rPr lang="en-US" dirty="0" err="1"/>
              <a:t>ServletContex</a:t>
            </a:r>
            <a:r>
              <a:rPr lang="en-US" dirty="0"/>
              <a:t> Interface, Servlet Request Interface, Servlet response Interface, Generic Servlet class</a:t>
            </a:r>
          </a:p>
          <a:p>
            <a:r>
              <a:rPr lang="en-US" dirty="0"/>
              <a:t>6.3 The java. </a:t>
            </a:r>
            <a:r>
              <a:rPr lang="en-US" dirty="0" err="1"/>
              <a:t>Servlet.httpPackage</a:t>
            </a:r>
            <a:r>
              <a:rPr lang="en-US" dirty="0"/>
              <a:t>: </a:t>
            </a:r>
            <a:r>
              <a:rPr lang="en-US" dirty="0" err="1"/>
              <a:t>HttpServlet</a:t>
            </a:r>
            <a:r>
              <a:rPr lang="en-US" dirty="0"/>
              <a:t> Request Interface, Http Servlet Response Interface, Http Session Interface, Cookie class, Http Servlet class, Http Session Event class, Http Session binding Event class.</a:t>
            </a:r>
          </a:p>
          <a:p>
            <a:r>
              <a:rPr lang="en-US" dirty="0"/>
              <a:t>6.4 Handling HTTP Requests and Responses Handling HTTP GET Request Handling HTTP POST Requests.</a:t>
            </a:r>
          </a:p>
          <a:p>
            <a:r>
              <a:rPr lang="en-US" dirty="0"/>
              <a:t>6.5 Cookies and session Tracking.</a:t>
            </a:r>
          </a:p>
        </p:txBody>
      </p:sp>
    </p:spTree>
    <p:extLst>
      <p:ext uri="{BB962C8B-B14F-4D97-AF65-F5344CB8AC3E}">
        <p14:creationId xmlns:p14="http://schemas.microsoft.com/office/powerpoint/2010/main" val="4000910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424936" cy="6140152"/>
          </a:xfrm>
        </p:spPr>
        <p:txBody>
          <a:bodyPr>
            <a:normAutofit fontScale="92500" lnSpcReduction="10000"/>
          </a:bodyPr>
          <a:lstStyle/>
          <a:p>
            <a:pPr marL="114300" indent="0">
              <a:buNone/>
            </a:pPr>
            <a:r>
              <a:rPr lang="en-US" dirty="0"/>
              <a:t>&lt;html&gt;</a:t>
            </a:r>
          </a:p>
          <a:p>
            <a:pPr marL="114300" indent="0">
              <a:buNone/>
            </a:pPr>
            <a:r>
              <a:rPr lang="en-US" dirty="0"/>
              <a:t>&lt;body&gt;</a:t>
            </a:r>
          </a:p>
          <a:p>
            <a:pPr marL="114300" indent="0">
              <a:buNone/>
            </a:pPr>
            <a:r>
              <a:rPr lang="en-US" dirty="0"/>
              <a:t>&lt;center&gt;</a:t>
            </a:r>
          </a:p>
          <a:p>
            <a:pPr marL="114300" indent="0">
              <a:buNone/>
            </a:pPr>
            <a:r>
              <a:rPr lang="en-US" dirty="0"/>
              <a:t>&lt;form name="Form1"</a:t>
            </a:r>
          </a:p>
          <a:p>
            <a:pPr marL="114300" indent="0">
              <a:buNone/>
            </a:pPr>
            <a:r>
              <a:rPr lang="en-US" dirty="0"/>
              <a:t>method="post"</a:t>
            </a:r>
          </a:p>
          <a:p>
            <a:pPr marL="114300" indent="0">
              <a:buNone/>
            </a:pPr>
            <a:r>
              <a:rPr lang="en-US" dirty="0"/>
              <a:t>action="http://localhost:8080/</a:t>
            </a:r>
            <a:r>
              <a:rPr lang="en-US" dirty="0" err="1"/>
              <a:t>servletsexamples</a:t>
            </a:r>
            <a:r>
              <a:rPr lang="en-US" dirty="0"/>
              <a:t>/servlet/</a:t>
            </a:r>
            <a:r>
              <a:rPr lang="en-US" dirty="0" err="1"/>
              <a:t>ColorPostServlet</a:t>
            </a:r>
            <a:r>
              <a:rPr lang="en-US" dirty="0"/>
              <a:t>"&gt;</a:t>
            </a:r>
          </a:p>
          <a:p>
            <a:pPr marL="114300" indent="0">
              <a:buNone/>
            </a:pPr>
            <a:r>
              <a:rPr lang="en-US" dirty="0"/>
              <a:t>&lt;B&gt;Color:&lt;/B&gt;</a:t>
            </a:r>
          </a:p>
          <a:p>
            <a:pPr marL="114300" indent="0">
              <a:buNone/>
            </a:pPr>
            <a:r>
              <a:rPr lang="en-US" dirty="0"/>
              <a:t>&lt;select name="color" size="1"&gt;</a:t>
            </a:r>
          </a:p>
          <a:p>
            <a:pPr marL="114300" indent="0">
              <a:buNone/>
            </a:pPr>
            <a:r>
              <a:rPr lang="en-US" dirty="0"/>
              <a:t>&lt;option value="Red"&gt;Red&lt;/option&gt;</a:t>
            </a:r>
          </a:p>
          <a:p>
            <a:pPr marL="114300" indent="0">
              <a:buNone/>
            </a:pPr>
            <a:r>
              <a:rPr lang="en-US" dirty="0"/>
              <a:t>&lt;option value="Green"&gt;Green&lt;/option&gt;</a:t>
            </a:r>
          </a:p>
          <a:p>
            <a:pPr marL="114300" indent="0">
              <a:buNone/>
            </a:pPr>
            <a:r>
              <a:rPr lang="en-US" dirty="0"/>
              <a:t>&lt;option value="Blue"&gt;Blue&lt;/option&gt;</a:t>
            </a:r>
          </a:p>
          <a:p>
            <a:pPr marL="114300" indent="0">
              <a:buNone/>
            </a:pPr>
            <a:r>
              <a:rPr lang="en-US" dirty="0"/>
              <a:t>&lt;/select&gt;</a:t>
            </a:r>
          </a:p>
          <a:p>
            <a:pPr marL="114300" indent="0">
              <a:buNone/>
            </a:pPr>
            <a:r>
              <a:rPr lang="en-US" dirty="0"/>
              <a:t>&lt;</a:t>
            </a:r>
            <a:r>
              <a:rPr lang="en-US" dirty="0" err="1"/>
              <a:t>br</a:t>
            </a:r>
            <a:r>
              <a:rPr lang="en-US" dirty="0"/>
              <a:t>&gt;&lt;</a:t>
            </a:r>
            <a:r>
              <a:rPr lang="en-US" dirty="0" err="1"/>
              <a:t>br</a:t>
            </a:r>
            <a:r>
              <a:rPr lang="en-US" dirty="0"/>
              <a:t>&gt;</a:t>
            </a:r>
          </a:p>
          <a:p>
            <a:pPr marL="114300" indent="0">
              <a:buNone/>
            </a:pPr>
            <a:r>
              <a:rPr lang="en-US" dirty="0"/>
              <a:t>&lt;input type=submit value="Submit"&gt;</a:t>
            </a:r>
          </a:p>
          <a:p>
            <a:pPr marL="114300" indent="0">
              <a:buNone/>
            </a:pPr>
            <a:r>
              <a:rPr lang="en-US" dirty="0"/>
              <a:t>&lt;/form&gt;</a:t>
            </a:r>
          </a:p>
          <a:p>
            <a:pPr marL="114300" indent="0">
              <a:buNone/>
            </a:pPr>
            <a:r>
              <a:rPr lang="en-US" dirty="0"/>
              <a:t>&lt;/body&gt;</a:t>
            </a:r>
          </a:p>
          <a:p>
            <a:pPr marL="114300" indent="0">
              <a:buNone/>
            </a:pPr>
            <a:r>
              <a:rPr lang="en-US" dirty="0"/>
              <a:t>&lt;/html&gt;</a:t>
            </a:r>
          </a:p>
        </p:txBody>
      </p:sp>
    </p:spTree>
    <p:extLst>
      <p:ext uri="{BB962C8B-B14F-4D97-AF65-F5344CB8AC3E}">
        <p14:creationId xmlns:p14="http://schemas.microsoft.com/office/powerpoint/2010/main" val="1225012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332656"/>
            <a:ext cx="8352928" cy="6336704"/>
          </a:xfrm>
        </p:spPr>
        <p:txBody>
          <a:bodyPr>
            <a:normAutofit/>
          </a:bodyPr>
          <a:lstStyle/>
          <a:p>
            <a:pPr marL="114300" indent="0">
              <a:buNone/>
            </a:pPr>
            <a:r>
              <a:rPr lang="en-US" dirty="0"/>
              <a:t>import java.io.*;</a:t>
            </a:r>
          </a:p>
          <a:p>
            <a:pPr marL="114300" indent="0">
              <a:buNone/>
            </a:pPr>
            <a:r>
              <a:rPr lang="en-US" dirty="0"/>
              <a:t>import </a:t>
            </a:r>
            <a:r>
              <a:rPr lang="en-US" dirty="0" err="1"/>
              <a:t>javax.servlet</a:t>
            </a:r>
            <a:r>
              <a:rPr lang="en-US" dirty="0"/>
              <a:t>.*;</a:t>
            </a:r>
          </a:p>
          <a:p>
            <a:pPr marL="114300" indent="0">
              <a:buNone/>
            </a:pPr>
            <a:r>
              <a:rPr lang="en-US" dirty="0"/>
              <a:t>import </a:t>
            </a:r>
            <a:r>
              <a:rPr lang="en-US" dirty="0" err="1"/>
              <a:t>javax.servlet.http</a:t>
            </a:r>
            <a:r>
              <a:rPr lang="en-US" dirty="0"/>
              <a:t>.*;</a:t>
            </a:r>
          </a:p>
          <a:p>
            <a:pPr marL="114300" indent="0">
              <a:buNone/>
            </a:pPr>
            <a:r>
              <a:rPr lang="en-US" dirty="0"/>
              <a:t>public class </a:t>
            </a:r>
            <a:r>
              <a:rPr lang="en-US" dirty="0" err="1"/>
              <a:t>ColorPostServlet</a:t>
            </a:r>
            <a:r>
              <a:rPr lang="en-US" dirty="0"/>
              <a:t> extends </a:t>
            </a:r>
            <a:r>
              <a:rPr lang="en-US" dirty="0" err="1"/>
              <a:t>HttpServlet</a:t>
            </a:r>
            <a:r>
              <a:rPr lang="en-US" dirty="0"/>
              <a:t> {</a:t>
            </a:r>
          </a:p>
          <a:p>
            <a:pPr marL="114300" indent="0">
              <a:buNone/>
            </a:pPr>
            <a:r>
              <a:rPr lang="en-US" dirty="0"/>
              <a:t>public void </a:t>
            </a:r>
            <a:r>
              <a:rPr lang="en-US" dirty="0" err="1"/>
              <a:t>doPost</a:t>
            </a:r>
            <a:r>
              <a:rPr lang="en-US" dirty="0"/>
              <a:t>(</a:t>
            </a:r>
            <a:r>
              <a:rPr lang="en-US" dirty="0" err="1"/>
              <a:t>HttpServletRequest</a:t>
            </a:r>
            <a:r>
              <a:rPr lang="en-US" dirty="0"/>
              <a:t> request, </a:t>
            </a:r>
            <a:r>
              <a:rPr lang="en-US" dirty="0" err="1"/>
              <a:t>HttpServletResponse</a:t>
            </a:r>
            <a:r>
              <a:rPr lang="en-US" dirty="0"/>
              <a:t> response)</a:t>
            </a:r>
          </a:p>
          <a:p>
            <a:pPr marL="114300" indent="0">
              <a:buNone/>
            </a:pPr>
            <a:r>
              <a:rPr lang="en-US" dirty="0"/>
              <a:t>throws </a:t>
            </a:r>
            <a:r>
              <a:rPr lang="en-US" dirty="0" err="1"/>
              <a:t>ServletException</a:t>
            </a:r>
            <a:r>
              <a:rPr lang="en-US" dirty="0"/>
              <a:t>, </a:t>
            </a:r>
            <a:r>
              <a:rPr lang="en-US" dirty="0" err="1"/>
              <a:t>IOException</a:t>
            </a:r>
            <a:r>
              <a:rPr lang="en-US" dirty="0"/>
              <a:t> {</a:t>
            </a:r>
          </a:p>
          <a:p>
            <a:pPr marL="114300" indent="0">
              <a:buNone/>
            </a:pPr>
            <a:r>
              <a:rPr lang="en-US" dirty="0"/>
              <a:t>String color = </a:t>
            </a:r>
            <a:r>
              <a:rPr lang="en-US" dirty="0" err="1"/>
              <a:t>request.getParameter</a:t>
            </a:r>
            <a:r>
              <a:rPr lang="en-US" dirty="0"/>
              <a:t>("color");</a:t>
            </a:r>
          </a:p>
          <a:p>
            <a:pPr marL="114300" indent="0">
              <a:buNone/>
            </a:pPr>
            <a:r>
              <a:rPr lang="en-US" dirty="0" err="1"/>
              <a:t>response.setContentType</a:t>
            </a:r>
            <a:r>
              <a:rPr lang="en-US" dirty="0"/>
              <a:t>("text/html");</a:t>
            </a:r>
          </a:p>
          <a:p>
            <a:pPr marL="114300" indent="0">
              <a:buNone/>
            </a:pPr>
            <a:r>
              <a:rPr lang="en-US" dirty="0" err="1"/>
              <a:t>PrintWriter</a:t>
            </a:r>
            <a:r>
              <a:rPr lang="en-US" dirty="0"/>
              <a:t> pw = </a:t>
            </a:r>
            <a:r>
              <a:rPr lang="en-US" dirty="0" err="1"/>
              <a:t>response.getWriter</a:t>
            </a:r>
            <a:r>
              <a:rPr lang="en-US" dirty="0"/>
              <a:t>();</a:t>
            </a:r>
          </a:p>
          <a:p>
            <a:pPr marL="114300" indent="0">
              <a:buNone/>
            </a:pPr>
            <a:r>
              <a:rPr lang="en-US" dirty="0" err="1"/>
              <a:t>pw.println</a:t>
            </a:r>
            <a:r>
              <a:rPr lang="en-US" dirty="0"/>
              <a:t>("&lt;B&gt;The selected color is: ");</a:t>
            </a:r>
          </a:p>
          <a:p>
            <a:pPr marL="114300" indent="0">
              <a:buNone/>
            </a:pPr>
            <a:r>
              <a:rPr lang="en-US" dirty="0" err="1"/>
              <a:t>pw.println</a:t>
            </a:r>
            <a:r>
              <a:rPr lang="en-US" dirty="0"/>
              <a:t>(color);</a:t>
            </a:r>
          </a:p>
          <a:p>
            <a:pPr marL="114300" indent="0">
              <a:buNone/>
            </a:pPr>
            <a:r>
              <a:rPr lang="en-US" dirty="0" err="1"/>
              <a:t>pw.close</a:t>
            </a:r>
            <a:r>
              <a:rPr lang="en-US" dirty="0"/>
              <a:t>();</a:t>
            </a:r>
          </a:p>
          <a:p>
            <a:pPr marL="114300" indent="0">
              <a:buNone/>
            </a:pPr>
            <a:r>
              <a:rPr lang="en-US" dirty="0"/>
              <a:t>}</a:t>
            </a:r>
          </a:p>
          <a:p>
            <a:pPr marL="114300" indent="0">
              <a:buNone/>
            </a:pPr>
            <a:r>
              <a:rPr lang="en-US" dirty="0"/>
              <a:t>}</a:t>
            </a:r>
          </a:p>
        </p:txBody>
      </p:sp>
    </p:spTree>
    <p:extLst>
      <p:ext uri="{BB962C8B-B14F-4D97-AF65-F5344CB8AC3E}">
        <p14:creationId xmlns:p14="http://schemas.microsoft.com/office/powerpoint/2010/main" val="3885894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003232" cy="6525344"/>
          </a:xfrm>
        </p:spPr>
        <p:txBody>
          <a:bodyPr>
            <a:normAutofit fontScale="85000" lnSpcReduction="20000"/>
          </a:bodyPr>
          <a:lstStyle/>
          <a:p>
            <a:pPr marL="114300" indent="0" fontAlgn="base">
              <a:buNone/>
            </a:pPr>
            <a:r>
              <a:rPr lang="en-US" b="1" dirty="0"/>
              <a:t>Program to demonstrate the use of </a:t>
            </a:r>
            <a:r>
              <a:rPr lang="en-US" b="1" dirty="0" err="1"/>
              <a:t>HttpServlet</a:t>
            </a:r>
            <a:r>
              <a:rPr lang="en-US" b="1" dirty="0"/>
              <a:t> as a parameterized Servlet.</a:t>
            </a:r>
          </a:p>
          <a:p>
            <a:pPr marL="114300" indent="0" fontAlgn="base">
              <a:buNone/>
            </a:pPr>
            <a:r>
              <a:rPr lang="en-US" dirty="0"/>
              <a:t>import </a:t>
            </a:r>
            <a:r>
              <a:rPr lang="en-US" dirty="0" err="1"/>
              <a:t>javax.servlet.http.HttpServlet</a:t>
            </a:r>
            <a:r>
              <a:rPr lang="en-US" dirty="0"/>
              <a:t>;</a:t>
            </a:r>
          </a:p>
          <a:p>
            <a:pPr marL="114300" indent="0" fontAlgn="base">
              <a:buNone/>
            </a:pPr>
            <a:r>
              <a:rPr lang="en-US" dirty="0"/>
              <a:t>import </a:t>
            </a:r>
            <a:r>
              <a:rPr lang="en-US" dirty="0" err="1"/>
              <a:t>javax.servlet.http.HttpServletRequest</a:t>
            </a:r>
            <a:r>
              <a:rPr lang="en-US" dirty="0"/>
              <a:t>;</a:t>
            </a:r>
          </a:p>
          <a:p>
            <a:pPr marL="114300" indent="0" fontAlgn="base">
              <a:buNone/>
            </a:pPr>
            <a:r>
              <a:rPr lang="en-US" dirty="0"/>
              <a:t>import </a:t>
            </a:r>
            <a:r>
              <a:rPr lang="en-US" dirty="0" err="1"/>
              <a:t>javax.servlet.http.HttpServletResponse</a:t>
            </a:r>
            <a:r>
              <a:rPr lang="en-US" dirty="0"/>
              <a:t>;</a:t>
            </a:r>
          </a:p>
          <a:p>
            <a:pPr marL="114300" indent="0" fontAlgn="base">
              <a:buNone/>
            </a:pPr>
            <a:r>
              <a:rPr lang="en-US" dirty="0"/>
              <a:t>import </a:t>
            </a:r>
            <a:r>
              <a:rPr lang="en-US" dirty="0" err="1"/>
              <a:t>javax.servlet.ServletException</a:t>
            </a:r>
            <a:r>
              <a:rPr lang="en-US" dirty="0"/>
              <a:t>;</a:t>
            </a:r>
          </a:p>
          <a:p>
            <a:pPr marL="114300" indent="0" fontAlgn="base">
              <a:buNone/>
            </a:pPr>
            <a:r>
              <a:rPr lang="en-US" dirty="0"/>
              <a:t>import </a:t>
            </a:r>
            <a:r>
              <a:rPr lang="en-US" dirty="0" err="1"/>
              <a:t>java.io.PrintWriter</a:t>
            </a:r>
            <a:r>
              <a:rPr lang="en-US" dirty="0"/>
              <a:t>;</a:t>
            </a:r>
          </a:p>
          <a:p>
            <a:pPr marL="114300" indent="0" fontAlgn="base">
              <a:buNone/>
            </a:pPr>
            <a:r>
              <a:rPr lang="en-US" dirty="0"/>
              <a:t>import </a:t>
            </a:r>
            <a:r>
              <a:rPr lang="en-US" dirty="0" err="1"/>
              <a:t>java.io.IOException</a:t>
            </a:r>
            <a:r>
              <a:rPr lang="en-US" dirty="0"/>
              <a:t>;</a:t>
            </a:r>
          </a:p>
          <a:p>
            <a:pPr marL="114300" indent="0" fontAlgn="base">
              <a:buNone/>
            </a:pPr>
            <a:r>
              <a:rPr lang="en-US" dirty="0"/>
              <a:t> </a:t>
            </a:r>
          </a:p>
          <a:p>
            <a:pPr marL="114300" indent="0" fontAlgn="base">
              <a:buNone/>
            </a:pPr>
            <a:r>
              <a:rPr lang="en-US" dirty="0"/>
              <a:t>public class </a:t>
            </a:r>
            <a:r>
              <a:rPr lang="en-US" dirty="0" err="1"/>
              <a:t>HelloHttp</a:t>
            </a:r>
            <a:r>
              <a:rPr lang="en-US" dirty="0"/>
              <a:t> extends </a:t>
            </a:r>
            <a:r>
              <a:rPr lang="en-US" dirty="0" err="1"/>
              <a:t>HttpServlet</a:t>
            </a:r>
            <a:endParaRPr lang="en-US" dirty="0"/>
          </a:p>
          <a:p>
            <a:pPr marL="114300" indent="0" fontAlgn="base">
              <a:buNone/>
            </a:pPr>
            <a:r>
              <a:rPr lang="en-US" dirty="0"/>
              <a:t>{</a:t>
            </a:r>
          </a:p>
          <a:p>
            <a:pPr marL="114300" indent="0" fontAlgn="base">
              <a:buNone/>
            </a:pPr>
            <a:r>
              <a:rPr lang="en-US" dirty="0"/>
              <a:t> public void service(</a:t>
            </a:r>
            <a:r>
              <a:rPr lang="en-US" dirty="0" err="1"/>
              <a:t>HttpServletRequest</a:t>
            </a:r>
            <a:r>
              <a:rPr lang="en-US" dirty="0"/>
              <a:t> request, </a:t>
            </a:r>
            <a:r>
              <a:rPr lang="en-US" dirty="0" err="1"/>
              <a:t>HttpServletResponse</a:t>
            </a:r>
            <a:r>
              <a:rPr lang="en-US" dirty="0"/>
              <a:t> response) throws </a:t>
            </a:r>
            <a:r>
              <a:rPr lang="en-US" dirty="0" err="1"/>
              <a:t>ServletException,IOException</a:t>
            </a:r>
            <a:endParaRPr lang="en-US" dirty="0"/>
          </a:p>
          <a:p>
            <a:pPr marL="114300" indent="0" fontAlgn="base">
              <a:buNone/>
            </a:pPr>
            <a:r>
              <a:rPr lang="en-US" dirty="0"/>
              <a:t> {</a:t>
            </a:r>
          </a:p>
          <a:p>
            <a:pPr marL="114300" indent="0" fontAlgn="base">
              <a:buNone/>
            </a:pPr>
            <a:r>
              <a:rPr lang="en-US" dirty="0"/>
              <a:t>  </a:t>
            </a:r>
            <a:r>
              <a:rPr lang="en-US" dirty="0" err="1"/>
              <a:t>System.out.println</a:t>
            </a:r>
            <a:r>
              <a:rPr lang="en-US" dirty="0"/>
              <a:t>("Http Servlet Program under Execution");</a:t>
            </a:r>
          </a:p>
          <a:p>
            <a:pPr marL="114300" indent="0" fontAlgn="base">
              <a:buNone/>
            </a:pPr>
            <a:r>
              <a:rPr lang="en-US" dirty="0"/>
              <a:t>   </a:t>
            </a:r>
          </a:p>
          <a:p>
            <a:pPr marL="114300" indent="0" fontAlgn="base">
              <a:buNone/>
            </a:pPr>
            <a:r>
              <a:rPr lang="en-US" dirty="0"/>
              <a:t>  </a:t>
            </a:r>
            <a:r>
              <a:rPr lang="en-US" dirty="0" err="1"/>
              <a:t>response.setContentType</a:t>
            </a:r>
            <a:r>
              <a:rPr lang="en-US" dirty="0"/>
              <a:t>("text/html");</a:t>
            </a:r>
          </a:p>
          <a:p>
            <a:pPr marL="114300" indent="0" fontAlgn="base">
              <a:buNone/>
            </a:pPr>
            <a:r>
              <a:rPr lang="en-US" dirty="0"/>
              <a:t>  </a:t>
            </a:r>
            <a:r>
              <a:rPr lang="en-US" dirty="0" err="1"/>
              <a:t>PrintWriter</a:t>
            </a:r>
            <a:r>
              <a:rPr lang="en-US" dirty="0"/>
              <a:t> pw = </a:t>
            </a:r>
            <a:r>
              <a:rPr lang="en-US" dirty="0" err="1"/>
              <a:t>response.getWriter</a:t>
            </a:r>
            <a:r>
              <a:rPr lang="en-US" dirty="0"/>
              <a:t>(); </a:t>
            </a:r>
          </a:p>
          <a:p>
            <a:pPr marL="114300" indent="0" fontAlgn="base">
              <a:buNone/>
            </a:pPr>
            <a:r>
              <a:rPr lang="en-US" dirty="0"/>
              <a:t> </a:t>
            </a:r>
          </a:p>
          <a:p>
            <a:pPr marL="114300" indent="0" fontAlgn="base">
              <a:buNone/>
            </a:pPr>
            <a:r>
              <a:rPr lang="en-US" dirty="0"/>
              <a:t>  </a:t>
            </a:r>
            <a:r>
              <a:rPr lang="en-US" dirty="0" err="1"/>
              <a:t>pw.close</a:t>
            </a:r>
            <a:r>
              <a:rPr lang="en-US" dirty="0"/>
              <a:t>(); </a:t>
            </a:r>
          </a:p>
          <a:p>
            <a:pPr marL="114300" indent="0" fontAlgn="base">
              <a:buNone/>
            </a:pPr>
            <a:r>
              <a:rPr lang="en-US" dirty="0"/>
              <a:t> }</a:t>
            </a:r>
          </a:p>
          <a:p>
            <a:pPr marL="114300" indent="0" fontAlgn="base">
              <a:buNone/>
            </a:pPr>
            <a:r>
              <a:rPr lang="en-US" dirty="0"/>
              <a:t>}</a:t>
            </a:r>
          </a:p>
          <a:p>
            <a:pPr marL="114300" indent="0">
              <a:buNone/>
            </a:pPr>
            <a:endParaRPr lang="en-US" dirty="0"/>
          </a:p>
        </p:txBody>
      </p:sp>
    </p:spTree>
    <p:extLst>
      <p:ext uri="{BB962C8B-B14F-4D97-AF65-F5344CB8AC3E}">
        <p14:creationId xmlns:p14="http://schemas.microsoft.com/office/powerpoint/2010/main" val="3599968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index.html</a:t>
            </a:r>
          </a:p>
        </p:txBody>
      </p:sp>
      <p:sp>
        <p:nvSpPr>
          <p:cNvPr id="3" name="Content Placeholder 2"/>
          <p:cNvSpPr>
            <a:spLocks noGrp="1"/>
          </p:cNvSpPr>
          <p:nvPr>
            <p:ph idx="1"/>
          </p:nvPr>
        </p:nvSpPr>
        <p:spPr/>
        <p:txBody>
          <a:bodyPr>
            <a:normAutofit lnSpcReduction="10000"/>
          </a:bodyPr>
          <a:lstStyle/>
          <a:p>
            <a:r>
              <a:rPr lang="en-US" dirty="0"/>
              <a:t>&lt;html&gt; </a:t>
            </a:r>
          </a:p>
          <a:p>
            <a:r>
              <a:rPr lang="en-US" dirty="0"/>
              <a:t>&lt;head&gt; </a:t>
            </a:r>
          </a:p>
          <a:p>
            <a:r>
              <a:rPr lang="en-US" dirty="0"/>
              <a:t>&lt;title&gt;login form&lt;/title&gt; </a:t>
            </a:r>
          </a:p>
          <a:p>
            <a:r>
              <a:rPr lang="en-US" dirty="0"/>
              <a:t>&lt;/head&gt; </a:t>
            </a:r>
          </a:p>
          <a:p>
            <a:r>
              <a:rPr lang="en-US" dirty="0"/>
              <a:t>&lt;body&gt; </a:t>
            </a:r>
          </a:p>
          <a:p>
            <a:r>
              <a:rPr lang="en-US" dirty="0"/>
              <a:t>&lt;form method="post" action="login"&gt;</a:t>
            </a:r>
          </a:p>
          <a:p>
            <a:r>
              <a:rPr lang="en-US" dirty="0"/>
              <a:t> User ID:&lt;input type="text" name=“</a:t>
            </a:r>
            <a:r>
              <a:rPr lang="en-US" dirty="0" err="1"/>
              <a:t>userid</a:t>
            </a:r>
            <a:r>
              <a:rPr lang="en-US" dirty="0"/>
              <a:t>" /&gt;&lt;</a:t>
            </a:r>
            <a:r>
              <a:rPr lang="en-US" dirty="0" err="1"/>
              <a:t>br</a:t>
            </a:r>
            <a:r>
              <a:rPr lang="en-US" dirty="0"/>
              <a:t>/&gt; </a:t>
            </a:r>
          </a:p>
          <a:p>
            <a:r>
              <a:rPr lang="en-US" dirty="0"/>
              <a:t>Password:&lt;input type="text" name="pass" /&gt;&lt;</a:t>
            </a:r>
            <a:r>
              <a:rPr lang="en-US" dirty="0" err="1"/>
              <a:t>br</a:t>
            </a:r>
            <a:r>
              <a:rPr lang="en-US" dirty="0"/>
              <a:t>/&gt; </a:t>
            </a:r>
          </a:p>
          <a:p>
            <a:r>
              <a:rPr lang="en-US" dirty="0"/>
              <a:t>&lt;input type="submit" value="login" /&gt;</a:t>
            </a:r>
          </a:p>
          <a:p>
            <a:r>
              <a:rPr lang="en-US" dirty="0"/>
              <a:t> &lt;/form&gt; </a:t>
            </a:r>
          </a:p>
          <a:p>
            <a:r>
              <a:rPr lang="en-US" dirty="0"/>
              <a:t>&lt;/body&gt;</a:t>
            </a:r>
          </a:p>
          <a:p>
            <a:r>
              <a:rPr lang="en-US" dirty="0"/>
              <a:t> &lt;/html&gt;</a:t>
            </a:r>
          </a:p>
        </p:txBody>
      </p:sp>
    </p:spTree>
    <p:extLst>
      <p:ext uri="{BB962C8B-B14F-4D97-AF65-F5344CB8AC3E}">
        <p14:creationId xmlns:p14="http://schemas.microsoft.com/office/powerpoint/2010/main" val="3895917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003232" cy="6140152"/>
          </a:xfrm>
        </p:spPr>
        <p:txBody>
          <a:bodyPr>
            <a:normAutofit lnSpcReduction="10000"/>
          </a:bodyPr>
          <a:lstStyle/>
          <a:p>
            <a:pPr marL="114300" indent="0">
              <a:buNone/>
            </a:pPr>
            <a:r>
              <a:rPr lang="en-US" dirty="0"/>
              <a:t>import java.io.*; </a:t>
            </a:r>
          </a:p>
          <a:p>
            <a:pPr marL="114300" indent="0">
              <a:buNone/>
            </a:pPr>
            <a:r>
              <a:rPr lang="en-US" dirty="0"/>
              <a:t>import </a:t>
            </a:r>
            <a:r>
              <a:rPr lang="en-US" dirty="0" err="1"/>
              <a:t>javax.servlet</a:t>
            </a:r>
            <a:r>
              <a:rPr lang="en-US" dirty="0"/>
              <a:t>.*;</a:t>
            </a:r>
          </a:p>
          <a:p>
            <a:pPr marL="114300" indent="0">
              <a:buNone/>
            </a:pPr>
            <a:r>
              <a:rPr lang="en-US" dirty="0"/>
              <a:t> import </a:t>
            </a:r>
            <a:r>
              <a:rPr lang="en-US" dirty="0" err="1"/>
              <a:t>javax.servlet.http</a:t>
            </a:r>
            <a:r>
              <a:rPr lang="en-US" dirty="0"/>
              <a:t>.*; </a:t>
            </a:r>
          </a:p>
          <a:p>
            <a:pPr marL="114300" indent="0">
              <a:buNone/>
            </a:pPr>
            <a:endParaRPr lang="en-US" dirty="0"/>
          </a:p>
          <a:p>
            <a:pPr marL="114300" indent="0">
              <a:buNone/>
            </a:pPr>
            <a:r>
              <a:rPr lang="en-US" dirty="0"/>
              <a:t>public class Login extends </a:t>
            </a:r>
            <a:r>
              <a:rPr lang="en-US" dirty="0" err="1"/>
              <a:t>HttpServlet</a:t>
            </a:r>
            <a:r>
              <a:rPr lang="en-US" dirty="0"/>
              <a:t> { </a:t>
            </a:r>
          </a:p>
          <a:p>
            <a:pPr marL="114300" indent="0">
              <a:buNone/>
            </a:pPr>
            <a:r>
              <a:rPr lang="en-US" dirty="0"/>
              <a:t>protected void </a:t>
            </a:r>
            <a:r>
              <a:rPr lang="en-US" dirty="0" err="1"/>
              <a:t>doPost</a:t>
            </a:r>
            <a:r>
              <a:rPr lang="en-US" dirty="0"/>
              <a:t>(</a:t>
            </a:r>
            <a:r>
              <a:rPr lang="en-US" dirty="0" err="1"/>
              <a:t>HttpServletRequest</a:t>
            </a:r>
            <a:r>
              <a:rPr lang="en-US" dirty="0"/>
              <a:t> request, </a:t>
            </a:r>
            <a:r>
              <a:rPr lang="en-US" dirty="0" err="1"/>
              <a:t>HttpServletResponse</a:t>
            </a:r>
            <a:r>
              <a:rPr lang="en-US" dirty="0"/>
              <a:t> response) throws </a:t>
            </a:r>
            <a:r>
              <a:rPr lang="en-US" dirty="0" err="1"/>
              <a:t>ServletException</a:t>
            </a:r>
            <a:r>
              <a:rPr lang="en-US" dirty="0"/>
              <a:t>, </a:t>
            </a:r>
            <a:r>
              <a:rPr lang="en-US" dirty="0" err="1"/>
              <a:t>IOException</a:t>
            </a:r>
            <a:r>
              <a:rPr lang="en-US" dirty="0"/>
              <a:t> { </a:t>
            </a:r>
          </a:p>
          <a:p>
            <a:pPr marL="114300" indent="0">
              <a:buNone/>
            </a:pPr>
            <a:r>
              <a:rPr lang="en-US" dirty="0" err="1"/>
              <a:t>response.setContentType</a:t>
            </a:r>
            <a:r>
              <a:rPr lang="en-US" dirty="0"/>
              <a:t>("text/html;"); </a:t>
            </a:r>
          </a:p>
          <a:p>
            <a:pPr marL="114300" indent="0">
              <a:buNone/>
            </a:pPr>
            <a:r>
              <a:rPr lang="en-US" dirty="0" err="1"/>
              <a:t>PrintWriter</a:t>
            </a:r>
            <a:r>
              <a:rPr lang="en-US" dirty="0"/>
              <a:t> out = </a:t>
            </a:r>
            <a:r>
              <a:rPr lang="en-US" dirty="0" err="1"/>
              <a:t>response.getWriter</a:t>
            </a:r>
            <a:r>
              <a:rPr lang="en-US" dirty="0"/>
              <a:t>(); </a:t>
            </a:r>
          </a:p>
          <a:p>
            <a:pPr marL="114300" indent="0">
              <a:buNone/>
            </a:pPr>
            <a:r>
              <a:rPr lang="en-US" dirty="0"/>
              <a:t>String </a:t>
            </a:r>
            <a:r>
              <a:rPr lang="en-US" dirty="0" err="1"/>
              <a:t>uid</a:t>
            </a:r>
            <a:r>
              <a:rPr lang="en-US" dirty="0"/>
              <a:t> = </a:t>
            </a:r>
            <a:r>
              <a:rPr lang="en-US" dirty="0" err="1"/>
              <a:t>request.getParameter</a:t>
            </a:r>
            <a:r>
              <a:rPr lang="en-US" dirty="0"/>
              <a:t>(“user"); </a:t>
            </a:r>
          </a:p>
          <a:p>
            <a:pPr marL="114300" indent="0">
              <a:buNone/>
            </a:pPr>
            <a:r>
              <a:rPr lang="en-US" dirty="0"/>
              <a:t>String pass = </a:t>
            </a:r>
            <a:r>
              <a:rPr lang="en-US" dirty="0" err="1"/>
              <a:t>request.getParameter</a:t>
            </a:r>
            <a:r>
              <a:rPr lang="en-US" dirty="0"/>
              <a:t>("pass"); </a:t>
            </a:r>
          </a:p>
          <a:p>
            <a:pPr marL="114300" indent="0">
              <a:buNone/>
            </a:pPr>
            <a:r>
              <a:rPr lang="en-US" dirty="0"/>
              <a:t>If(</a:t>
            </a:r>
            <a:r>
              <a:rPr lang="en-US" dirty="0" err="1"/>
              <a:t>uid.equals</a:t>
            </a:r>
            <a:r>
              <a:rPr lang="en-US" dirty="0"/>
              <a:t>(“</a:t>
            </a:r>
            <a:r>
              <a:rPr lang="en-US" dirty="0" err="1"/>
              <a:t>abc</a:t>
            </a:r>
            <a:r>
              <a:rPr lang="en-US" dirty="0"/>
              <a:t>”)&amp;&amp;</a:t>
            </a:r>
            <a:r>
              <a:rPr lang="en-US" dirty="0" err="1"/>
              <a:t>pass.equals</a:t>
            </a:r>
            <a:r>
              <a:rPr lang="en-US" dirty="0"/>
              <a:t>(“123”))</a:t>
            </a:r>
          </a:p>
          <a:p>
            <a:pPr marL="114300" indent="0">
              <a:buNone/>
            </a:pPr>
            <a:r>
              <a:rPr lang="en-US" dirty="0"/>
              <a:t>{</a:t>
            </a:r>
            <a:r>
              <a:rPr lang="en-US" dirty="0" err="1"/>
              <a:t>out.println</a:t>
            </a:r>
            <a:r>
              <a:rPr lang="en-US" dirty="0"/>
              <a:t>(“Welcome User"); }</a:t>
            </a:r>
          </a:p>
          <a:p>
            <a:pPr marL="114300" indent="0">
              <a:buNone/>
            </a:pPr>
            <a:r>
              <a:rPr lang="en-US" dirty="0"/>
              <a:t> else { </a:t>
            </a:r>
            <a:r>
              <a:rPr lang="en-US" dirty="0" err="1"/>
              <a:t>out.println</a:t>
            </a:r>
            <a:r>
              <a:rPr lang="en-US" dirty="0"/>
              <a:t>("Username or Password incorrect");}</a:t>
            </a:r>
          </a:p>
          <a:p>
            <a:pPr marL="114300" indent="0">
              <a:buNone/>
            </a:pPr>
            <a:r>
              <a:rPr lang="en-US" dirty="0"/>
              <a:t> } }</a:t>
            </a:r>
          </a:p>
        </p:txBody>
      </p:sp>
    </p:spTree>
    <p:extLst>
      <p:ext uri="{BB962C8B-B14F-4D97-AF65-F5344CB8AC3E}">
        <p14:creationId xmlns:p14="http://schemas.microsoft.com/office/powerpoint/2010/main" val="4107585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7620000" cy="6120680"/>
          </a:xfrm>
        </p:spPr>
        <p:txBody>
          <a:bodyPr>
            <a:normAutofit fontScale="92500" lnSpcReduction="10000"/>
          </a:bodyPr>
          <a:lstStyle/>
          <a:p>
            <a:pPr algn="just"/>
            <a:r>
              <a:rPr lang="en-US" b="1" dirty="0"/>
              <a:t>The Cookie Class</a:t>
            </a:r>
          </a:p>
          <a:p>
            <a:pPr algn="just"/>
            <a:r>
              <a:rPr lang="en-US" dirty="0"/>
              <a:t>The </a:t>
            </a:r>
            <a:r>
              <a:rPr lang="en-US" b="1" dirty="0"/>
              <a:t>Cookie </a:t>
            </a:r>
            <a:r>
              <a:rPr lang="en-US" dirty="0"/>
              <a:t>class encapsulates a cookie. A </a:t>
            </a:r>
            <a:r>
              <a:rPr lang="en-US" i="1" dirty="0"/>
              <a:t>cookie </a:t>
            </a:r>
            <a:r>
              <a:rPr lang="en-US" dirty="0"/>
              <a:t>is stored on a client and contains state information. </a:t>
            </a:r>
          </a:p>
          <a:p>
            <a:pPr algn="just"/>
            <a:r>
              <a:rPr lang="en-US" dirty="0"/>
              <a:t>Cookies are valuable for tracking user activities. For example, assume that a user visits an online store. </a:t>
            </a:r>
            <a:r>
              <a:rPr lang="en-US" dirty="0" err="1"/>
              <a:t>Acookie</a:t>
            </a:r>
            <a:r>
              <a:rPr lang="en-US" dirty="0"/>
              <a:t> can save the user’s name, address, and other information.</a:t>
            </a:r>
          </a:p>
          <a:p>
            <a:pPr algn="just"/>
            <a:r>
              <a:rPr lang="en-US" dirty="0"/>
              <a:t>The user does not need to enter this data each time he or she visits the store.</a:t>
            </a:r>
          </a:p>
          <a:p>
            <a:pPr algn="just"/>
            <a:r>
              <a:rPr lang="en-US" dirty="0"/>
              <a:t>A servlet can write a cookie to a user’s machine via the </a:t>
            </a:r>
            <a:r>
              <a:rPr lang="en-US" b="1" dirty="0" err="1"/>
              <a:t>addCookie</a:t>
            </a:r>
            <a:r>
              <a:rPr lang="en-US" b="1" dirty="0"/>
              <a:t>( ) </a:t>
            </a:r>
            <a:r>
              <a:rPr lang="en-US" dirty="0"/>
              <a:t>method of the </a:t>
            </a:r>
            <a:r>
              <a:rPr lang="en-US" b="1" dirty="0" err="1"/>
              <a:t>HttpServletResponse</a:t>
            </a:r>
            <a:r>
              <a:rPr lang="en-US" b="1" dirty="0"/>
              <a:t> </a:t>
            </a:r>
            <a:r>
              <a:rPr lang="en-US" dirty="0"/>
              <a:t>interface. </a:t>
            </a:r>
          </a:p>
          <a:p>
            <a:pPr algn="just"/>
            <a:r>
              <a:rPr lang="en-US" dirty="0"/>
              <a:t>The data for that cookie is then included in the header of the HTTP response that is sent to the browser.</a:t>
            </a:r>
          </a:p>
          <a:p>
            <a:r>
              <a:rPr lang="en-US" dirty="0"/>
              <a:t>The names and values of cookies are stored on the user’s machine. Some of the information that is saved for each cookie includes the following:</a:t>
            </a:r>
          </a:p>
          <a:p>
            <a:r>
              <a:rPr lang="en-US" dirty="0"/>
              <a:t>• The name of the cookie</a:t>
            </a:r>
          </a:p>
          <a:p>
            <a:r>
              <a:rPr lang="en-US" dirty="0"/>
              <a:t>• The value of the cookie</a:t>
            </a:r>
          </a:p>
          <a:p>
            <a:r>
              <a:rPr lang="en-US" dirty="0"/>
              <a:t>• The expiration date of the cookie</a:t>
            </a:r>
          </a:p>
          <a:p>
            <a:r>
              <a:rPr lang="en-US" dirty="0"/>
              <a:t>• The domain and path of the cookie</a:t>
            </a:r>
          </a:p>
        </p:txBody>
      </p:sp>
    </p:spTree>
    <p:extLst>
      <p:ext uri="{BB962C8B-B14F-4D97-AF65-F5344CB8AC3E}">
        <p14:creationId xmlns:p14="http://schemas.microsoft.com/office/powerpoint/2010/main" val="3252346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620000" cy="6068144"/>
          </a:xfrm>
        </p:spPr>
        <p:txBody>
          <a:bodyPr>
            <a:normAutofit/>
          </a:bodyPr>
          <a:lstStyle/>
          <a:p>
            <a:r>
              <a:rPr lang="en-US" sz="2000" dirty="0"/>
              <a:t>There is one constructor for </a:t>
            </a:r>
            <a:r>
              <a:rPr lang="en-US" sz="2000" b="1" dirty="0"/>
              <a:t>Cookie</a:t>
            </a:r>
            <a:r>
              <a:rPr lang="en-US" sz="2000" dirty="0"/>
              <a:t>. It has the signature shown here:</a:t>
            </a:r>
          </a:p>
          <a:p>
            <a:r>
              <a:rPr lang="en-US" sz="2000" dirty="0"/>
              <a:t>Cookie(String </a:t>
            </a:r>
            <a:r>
              <a:rPr lang="en-US" sz="2000" i="1" dirty="0"/>
              <a:t>name</a:t>
            </a:r>
            <a:r>
              <a:rPr lang="en-US" sz="2000" dirty="0"/>
              <a:t>, String </a:t>
            </a:r>
            <a:r>
              <a:rPr lang="en-US" sz="2000" i="1" dirty="0"/>
              <a:t>value</a:t>
            </a:r>
            <a:r>
              <a:rPr lang="en-US" sz="2000" dirty="0"/>
              <a:t>)</a:t>
            </a:r>
          </a:p>
          <a:p>
            <a:r>
              <a:rPr lang="en-US" sz="2000" dirty="0"/>
              <a:t>Here, the name and value of the cookie are supplied as arguments to the constructor.</a:t>
            </a:r>
          </a:p>
          <a:p>
            <a:r>
              <a:rPr lang="en-US" sz="2000" dirty="0"/>
              <a:t>The methods of the </a:t>
            </a:r>
            <a:r>
              <a:rPr lang="en-US" sz="2000" b="1" dirty="0"/>
              <a:t>Cookie </a:t>
            </a:r>
            <a:r>
              <a:rPr lang="en-US" sz="2000" dirty="0"/>
              <a:t>class are summarized in Table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62839"/>
            <a:ext cx="7776864"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8705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7620000" cy="6140152"/>
          </a:xfrm>
        </p:spPr>
        <p:txBody>
          <a:bodyPr/>
          <a:lstStyle/>
          <a:p>
            <a:r>
              <a:rPr lang="en-US" dirty="0"/>
              <a:t>A servlet program that illustrates how to use cookies. </a:t>
            </a:r>
          </a:p>
          <a:p>
            <a:r>
              <a:rPr lang="en-US" dirty="0"/>
              <a:t>The servlet is invoked when a form on a web page is submitted. The example contains three files as summarized here:</a:t>
            </a:r>
          </a:p>
          <a:p>
            <a:r>
              <a:rPr lang="en-US" dirty="0"/>
              <a:t>AddCookie.htm </a:t>
            </a:r>
            <a:r>
              <a:rPr lang="en-US" dirty="0">
                <a:sym typeface="Wingdings" panose="05000000000000000000" pitchFamily="2" charset="2"/>
              </a:rPr>
              <a:t></a:t>
            </a:r>
            <a:r>
              <a:rPr lang="en-US" dirty="0"/>
              <a:t> Allows a user to specify a value for the cookie named </a:t>
            </a:r>
            <a:r>
              <a:rPr lang="en-US" dirty="0" err="1"/>
              <a:t>MyCookie</a:t>
            </a:r>
            <a:r>
              <a:rPr lang="en-US" dirty="0"/>
              <a:t>.</a:t>
            </a:r>
          </a:p>
          <a:p>
            <a:r>
              <a:rPr lang="en-US" dirty="0"/>
              <a:t>AddCookieServlet.java</a:t>
            </a:r>
            <a:r>
              <a:rPr lang="en-US" dirty="0">
                <a:sym typeface="Wingdings" panose="05000000000000000000" pitchFamily="2" charset="2"/>
              </a:rPr>
              <a:t> </a:t>
            </a:r>
            <a:r>
              <a:rPr lang="en-US" dirty="0"/>
              <a:t>Processes the submission of AddCookie.htm.</a:t>
            </a:r>
          </a:p>
          <a:p>
            <a:r>
              <a:rPr lang="en-US" dirty="0"/>
              <a:t>GetCookiesServlet.java</a:t>
            </a:r>
            <a:r>
              <a:rPr lang="en-US" dirty="0">
                <a:sym typeface="Wingdings" panose="05000000000000000000" pitchFamily="2" charset="2"/>
              </a:rPr>
              <a:t></a:t>
            </a:r>
            <a:r>
              <a:rPr lang="en-US" dirty="0"/>
              <a:t> Displays cookie values.</a:t>
            </a:r>
          </a:p>
        </p:txBody>
      </p:sp>
    </p:spTree>
    <p:extLst>
      <p:ext uri="{BB962C8B-B14F-4D97-AF65-F5344CB8AC3E}">
        <p14:creationId xmlns:p14="http://schemas.microsoft.com/office/powerpoint/2010/main" val="508670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2074"/>
          </a:xfrm>
        </p:spPr>
        <p:txBody>
          <a:bodyPr/>
          <a:lstStyle/>
          <a:p>
            <a:r>
              <a:rPr lang="en-US" sz="3200" b="1" dirty="0"/>
              <a:t>AddCookie.htm</a:t>
            </a:r>
            <a:endParaRPr lang="en-US" sz="3200" dirty="0"/>
          </a:p>
        </p:txBody>
      </p:sp>
      <p:sp>
        <p:nvSpPr>
          <p:cNvPr id="3" name="Content Placeholder 2"/>
          <p:cNvSpPr>
            <a:spLocks noGrp="1"/>
          </p:cNvSpPr>
          <p:nvPr>
            <p:ph idx="1"/>
          </p:nvPr>
        </p:nvSpPr>
        <p:spPr>
          <a:xfrm>
            <a:off x="395536" y="1052736"/>
            <a:ext cx="7620000" cy="4800600"/>
          </a:xfrm>
        </p:spPr>
        <p:txBody>
          <a:bodyPr>
            <a:normAutofit lnSpcReduction="10000"/>
          </a:bodyPr>
          <a:lstStyle/>
          <a:p>
            <a:pPr marL="114300" indent="0">
              <a:buNone/>
            </a:pPr>
            <a:r>
              <a:rPr lang="en-US" dirty="0"/>
              <a:t>&lt;html&gt;</a:t>
            </a:r>
          </a:p>
          <a:p>
            <a:pPr marL="114300" indent="0">
              <a:buNone/>
            </a:pPr>
            <a:r>
              <a:rPr lang="en-US" dirty="0"/>
              <a:t>&lt;body&gt;</a:t>
            </a:r>
          </a:p>
          <a:p>
            <a:pPr marL="114300" indent="0">
              <a:buNone/>
            </a:pPr>
            <a:r>
              <a:rPr lang="en-US" dirty="0"/>
              <a:t>&lt;center&gt;</a:t>
            </a:r>
          </a:p>
          <a:p>
            <a:pPr marL="114300" indent="0">
              <a:buNone/>
            </a:pPr>
            <a:r>
              <a:rPr lang="en-US" dirty="0"/>
              <a:t>&lt;form name="Form1"</a:t>
            </a:r>
          </a:p>
          <a:p>
            <a:pPr marL="114300" indent="0">
              <a:buNone/>
            </a:pPr>
            <a:r>
              <a:rPr lang="en-US" dirty="0"/>
              <a:t>method="post"</a:t>
            </a:r>
          </a:p>
          <a:p>
            <a:pPr marL="114300" indent="0">
              <a:buNone/>
            </a:pPr>
            <a:r>
              <a:rPr lang="en-US" dirty="0"/>
              <a:t>action="http://localhost:8080/servlets-examples/servlet/</a:t>
            </a:r>
            <a:r>
              <a:rPr lang="en-US" dirty="0" err="1"/>
              <a:t>AddCookieServlet</a:t>
            </a:r>
            <a:r>
              <a:rPr lang="en-US" dirty="0"/>
              <a:t>"&gt;</a:t>
            </a:r>
          </a:p>
          <a:p>
            <a:pPr marL="114300" indent="0">
              <a:buNone/>
            </a:pPr>
            <a:r>
              <a:rPr lang="en-US" dirty="0"/>
              <a:t>&lt;B&gt;Enter a value for </a:t>
            </a:r>
            <a:r>
              <a:rPr lang="en-US" dirty="0" err="1"/>
              <a:t>MyCookie</a:t>
            </a:r>
            <a:r>
              <a:rPr lang="en-US" dirty="0"/>
              <a:t>:&lt;/B&gt;</a:t>
            </a:r>
          </a:p>
          <a:p>
            <a:pPr marL="114300" indent="0">
              <a:buNone/>
            </a:pPr>
            <a:r>
              <a:rPr lang="en-US" dirty="0"/>
              <a:t>&lt;input type</a:t>
            </a:r>
            <a:r>
              <a:rPr lang="en-US"/>
              <a:t>=text </a:t>
            </a:r>
            <a:r>
              <a:rPr lang="en-US" dirty="0"/>
              <a:t>name="data" size=25 value=""&gt;</a:t>
            </a:r>
          </a:p>
          <a:p>
            <a:pPr marL="114300" indent="0">
              <a:buNone/>
            </a:pPr>
            <a:r>
              <a:rPr lang="en-US" dirty="0"/>
              <a:t>&lt;input type=submit value="Submit"&gt;</a:t>
            </a:r>
          </a:p>
          <a:p>
            <a:pPr marL="114300" indent="0">
              <a:buNone/>
            </a:pPr>
            <a:r>
              <a:rPr lang="en-US" dirty="0"/>
              <a:t>&lt;/form&gt;</a:t>
            </a:r>
          </a:p>
          <a:p>
            <a:pPr marL="114300" indent="0">
              <a:buNone/>
            </a:pPr>
            <a:r>
              <a:rPr lang="en-US" dirty="0"/>
              <a:t>&lt;/body&gt;</a:t>
            </a:r>
          </a:p>
          <a:p>
            <a:pPr marL="114300" indent="0">
              <a:buNone/>
            </a:pPr>
            <a:r>
              <a:rPr lang="en-US" dirty="0"/>
              <a:t>&lt;/html&gt;</a:t>
            </a:r>
          </a:p>
        </p:txBody>
      </p:sp>
    </p:spTree>
    <p:extLst>
      <p:ext uri="{BB962C8B-B14F-4D97-AF65-F5344CB8AC3E}">
        <p14:creationId xmlns:p14="http://schemas.microsoft.com/office/powerpoint/2010/main" val="52039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18058"/>
          </a:xfrm>
        </p:spPr>
        <p:txBody>
          <a:bodyPr/>
          <a:lstStyle/>
          <a:p>
            <a:r>
              <a:rPr lang="en-US" sz="3200" b="1" dirty="0"/>
              <a:t>AddCookieServlet.java</a:t>
            </a:r>
            <a:endParaRPr lang="en-US" sz="3200" dirty="0"/>
          </a:p>
        </p:txBody>
      </p:sp>
      <p:sp>
        <p:nvSpPr>
          <p:cNvPr id="3" name="Content Placeholder 2"/>
          <p:cNvSpPr>
            <a:spLocks noGrp="1"/>
          </p:cNvSpPr>
          <p:nvPr>
            <p:ph idx="1"/>
          </p:nvPr>
        </p:nvSpPr>
        <p:spPr>
          <a:xfrm>
            <a:off x="457200" y="836712"/>
            <a:ext cx="8003232" cy="5832648"/>
          </a:xfrm>
        </p:spPr>
        <p:txBody>
          <a:bodyPr>
            <a:normAutofit fontScale="85000" lnSpcReduction="20000"/>
          </a:bodyPr>
          <a:lstStyle/>
          <a:p>
            <a:pPr marL="114300" indent="0">
              <a:buNone/>
            </a:pPr>
            <a:r>
              <a:rPr lang="en-US" dirty="0"/>
              <a:t>import java.io.*;</a:t>
            </a:r>
          </a:p>
          <a:p>
            <a:pPr marL="114300" indent="0">
              <a:buNone/>
            </a:pPr>
            <a:r>
              <a:rPr lang="en-US" dirty="0"/>
              <a:t>import </a:t>
            </a:r>
            <a:r>
              <a:rPr lang="en-US" dirty="0" err="1"/>
              <a:t>javax.servlet</a:t>
            </a:r>
            <a:r>
              <a:rPr lang="en-US" dirty="0"/>
              <a:t>.*;</a:t>
            </a:r>
          </a:p>
          <a:p>
            <a:pPr marL="114300" indent="0">
              <a:buNone/>
            </a:pPr>
            <a:r>
              <a:rPr lang="en-US" dirty="0"/>
              <a:t>import </a:t>
            </a:r>
            <a:r>
              <a:rPr lang="en-US" dirty="0" err="1"/>
              <a:t>javax.servlet.http</a:t>
            </a:r>
            <a:r>
              <a:rPr lang="en-US" dirty="0"/>
              <a:t>.*;</a:t>
            </a:r>
          </a:p>
          <a:p>
            <a:pPr marL="114300" indent="0">
              <a:buNone/>
            </a:pPr>
            <a:r>
              <a:rPr lang="en-US" dirty="0"/>
              <a:t>public class </a:t>
            </a:r>
            <a:r>
              <a:rPr lang="en-US" dirty="0" err="1"/>
              <a:t>AddCookieServlet</a:t>
            </a:r>
            <a:r>
              <a:rPr lang="en-US" dirty="0"/>
              <a:t> extends </a:t>
            </a:r>
            <a:r>
              <a:rPr lang="en-US" dirty="0" err="1"/>
              <a:t>HttpServlet</a:t>
            </a:r>
            <a:r>
              <a:rPr lang="en-US" dirty="0"/>
              <a:t> {</a:t>
            </a:r>
          </a:p>
          <a:p>
            <a:pPr marL="114300" indent="0">
              <a:buNone/>
            </a:pPr>
            <a:r>
              <a:rPr lang="en-US" dirty="0"/>
              <a:t>public void </a:t>
            </a:r>
            <a:r>
              <a:rPr lang="en-US" dirty="0" err="1"/>
              <a:t>doPost</a:t>
            </a:r>
            <a:r>
              <a:rPr lang="en-US" dirty="0"/>
              <a:t>(</a:t>
            </a:r>
            <a:r>
              <a:rPr lang="en-US" dirty="0" err="1"/>
              <a:t>HttpServletRequest</a:t>
            </a:r>
            <a:r>
              <a:rPr lang="en-US" dirty="0"/>
              <a:t> request, </a:t>
            </a:r>
            <a:r>
              <a:rPr lang="en-US" dirty="0" err="1"/>
              <a:t>HttpServletResponse</a:t>
            </a:r>
            <a:r>
              <a:rPr lang="en-US" dirty="0"/>
              <a:t> response) throws </a:t>
            </a:r>
            <a:r>
              <a:rPr lang="en-US" dirty="0" err="1"/>
              <a:t>ServletException</a:t>
            </a:r>
            <a:r>
              <a:rPr lang="en-US" dirty="0"/>
              <a:t>, </a:t>
            </a:r>
            <a:r>
              <a:rPr lang="en-US" dirty="0" err="1"/>
              <a:t>IOException</a:t>
            </a:r>
            <a:r>
              <a:rPr lang="en-US" dirty="0"/>
              <a:t> {</a:t>
            </a:r>
          </a:p>
          <a:p>
            <a:pPr marL="114300" indent="0">
              <a:buNone/>
            </a:pPr>
            <a:r>
              <a:rPr lang="en-US" dirty="0"/>
              <a:t>// Get parameter from HTTP request.</a:t>
            </a:r>
          </a:p>
          <a:p>
            <a:pPr marL="114300" indent="0">
              <a:buNone/>
            </a:pPr>
            <a:r>
              <a:rPr lang="en-US" dirty="0"/>
              <a:t>String data = </a:t>
            </a:r>
            <a:r>
              <a:rPr lang="en-US" dirty="0" err="1"/>
              <a:t>request.getParameter</a:t>
            </a:r>
            <a:r>
              <a:rPr lang="en-US" dirty="0"/>
              <a:t>("data");</a:t>
            </a:r>
          </a:p>
          <a:p>
            <a:pPr marL="114300" indent="0">
              <a:buNone/>
            </a:pPr>
            <a:r>
              <a:rPr lang="en-US" dirty="0"/>
              <a:t>// Create cookie.</a:t>
            </a:r>
          </a:p>
          <a:p>
            <a:pPr marL="114300" indent="0">
              <a:buNone/>
            </a:pPr>
            <a:r>
              <a:rPr lang="en-US" dirty="0"/>
              <a:t>Cookie </a:t>
            </a:r>
            <a:r>
              <a:rPr lang="en-US" dirty="0" err="1"/>
              <a:t>cookie</a:t>
            </a:r>
            <a:r>
              <a:rPr lang="en-US" dirty="0"/>
              <a:t> = new Cookie("</a:t>
            </a:r>
            <a:r>
              <a:rPr lang="en-US" dirty="0" err="1"/>
              <a:t>MyCookie</a:t>
            </a:r>
            <a:r>
              <a:rPr lang="en-US" dirty="0"/>
              <a:t>", data);</a:t>
            </a:r>
          </a:p>
          <a:p>
            <a:pPr marL="114300" indent="0">
              <a:buNone/>
            </a:pPr>
            <a:r>
              <a:rPr lang="en-US" dirty="0"/>
              <a:t>// Add cookie to HTTP response.</a:t>
            </a:r>
          </a:p>
          <a:p>
            <a:pPr marL="114300" indent="0">
              <a:buNone/>
            </a:pPr>
            <a:r>
              <a:rPr lang="en-US" dirty="0" err="1"/>
              <a:t>response.addCookie</a:t>
            </a:r>
            <a:r>
              <a:rPr lang="en-US" dirty="0"/>
              <a:t>(cookie);</a:t>
            </a:r>
          </a:p>
          <a:p>
            <a:pPr marL="114300" indent="0">
              <a:buNone/>
            </a:pPr>
            <a:r>
              <a:rPr lang="en-US" dirty="0"/>
              <a:t>// Write output to browser.</a:t>
            </a:r>
          </a:p>
          <a:p>
            <a:pPr marL="114300" indent="0">
              <a:buNone/>
            </a:pPr>
            <a:r>
              <a:rPr lang="en-US" dirty="0" err="1"/>
              <a:t>response.setContentType</a:t>
            </a:r>
            <a:r>
              <a:rPr lang="en-US" dirty="0"/>
              <a:t>("text/html");</a:t>
            </a:r>
          </a:p>
          <a:p>
            <a:pPr marL="114300" indent="0">
              <a:buNone/>
            </a:pPr>
            <a:r>
              <a:rPr lang="en-US" dirty="0" err="1"/>
              <a:t>PrintWriter</a:t>
            </a:r>
            <a:r>
              <a:rPr lang="en-US" dirty="0"/>
              <a:t> pw = </a:t>
            </a:r>
            <a:r>
              <a:rPr lang="en-US" dirty="0" err="1"/>
              <a:t>response.getWriter</a:t>
            </a:r>
            <a:r>
              <a:rPr lang="en-US" dirty="0"/>
              <a:t>();</a:t>
            </a:r>
          </a:p>
          <a:p>
            <a:pPr marL="114300" indent="0">
              <a:buNone/>
            </a:pPr>
            <a:r>
              <a:rPr lang="en-US" dirty="0" err="1"/>
              <a:t>pw.println</a:t>
            </a:r>
            <a:r>
              <a:rPr lang="en-US" dirty="0"/>
              <a:t>("&lt;B&gt;</a:t>
            </a:r>
            <a:r>
              <a:rPr lang="en-US" dirty="0" err="1"/>
              <a:t>MyCookie</a:t>
            </a:r>
            <a:r>
              <a:rPr lang="en-US" dirty="0"/>
              <a:t> has been set to");</a:t>
            </a:r>
          </a:p>
          <a:p>
            <a:pPr marL="114300" indent="0">
              <a:buNone/>
            </a:pPr>
            <a:r>
              <a:rPr lang="en-US" dirty="0" err="1"/>
              <a:t>pw.println</a:t>
            </a:r>
            <a:r>
              <a:rPr lang="en-US" dirty="0"/>
              <a:t>(data);</a:t>
            </a:r>
          </a:p>
          <a:p>
            <a:pPr marL="114300" indent="0">
              <a:buNone/>
            </a:pPr>
            <a:r>
              <a:rPr lang="en-US" dirty="0" err="1"/>
              <a:t>pw.close</a:t>
            </a:r>
            <a:r>
              <a:rPr lang="en-US" dirty="0"/>
              <a:t>();</a:t>
            </a:r>
          </a:p>
          <a:p>
            <a:pPr marL="114300" indent="0">
              <a:buNone/>
            </a:pPr>
            <a:r>
              <a:rPr lang="en-US" dirty="0"/>
              <a:t>}</a:t>
            </a:r>
          </a:p>
          <a:p>
            <a:pPr marL="114300" indent="0">
              <a:buNone/>
            </a:pPr>
            <a:r>
              <a:rPr lang="en-US" dirty="0"/>
              <a:t>}</a:t>
            </a:r>
          </a:p>
        </p:txBody>
      </p:sp>
    </p:spTree>
    <p:extLst>
      <p:ext uri="{BB962C8B-B14F-4D97-AF65-F5344CB8AC3E}">
        <p14:creationId xmlns:p14="http://schemas.microsoft.com/office/powerpoint/2010/main" val="2714179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79512" y="1340768"/>
            <a:ext cx="8064896" cy="4525963"/>
          </a:xfrm>
        </p:spPr>
        <p:txBody>
          <a:bodyPr>
            <a:normAutofit/>
          </a:bodyPr>
          <a:lstStyle/>
          <a:p>
            <a:pPr algn="just"/>
            <a:r>
              <a:rPr lang="en-US" dirty="0"/>
              <a:t>Servlets are small programs that execute on the server side of a web connection. </a:t>
            </a:r>
          </a:p>
          <a:p>
            <a:pPr algn="just"/>
            <a:r>
              <a:rPr lang="en-US" dirty="0"/>
              <a:t>Just as applets dynamically extend the functionality of a web browser, servlets dynamically extend the functionality of a web server and act as a middle layer between a requests coming from a Web browser or other HTTP client and databases or applications on the HTTP server.</a:t>
            </a:r>
          </a:p>
        </p:txBody>
      </p:sp>
    </p:spTree>
    <p:extLst>
      <p:ext uri="{BB962C8B-B14F-4D97-AF65-F5344CB8AC3E}">
        <p14:creationId xmlns:p14="http://schemas.microsoft.com/office/powerpoint/2010/main" val="659269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90066"/>
          </a:xfrm>
        </p:spPr>
        <p:txBody>
          <a:bodyPr/>
          <a:lstStyle/>
          <a:p>
            <a:r>
              <a:rPr lang="en-US" sz="2800" b="1" dirty="0"/>
              <a:t>GetCookiesServlet.java</a:t>
            </a:r>
            <a:endParaRPr lang="en-US" sz="2800" dirty="0"/>
          </a:p>
        </p:txBody>
      </p:sp>
      <p:sp>
        <p:nvSpPr>
          <p:cNvPr id="3" name="Content Placeholder 2"/>
          <p:cNvSpPr>
            <a:spLocks noGrp="1"/>
          </p:cNvSpPr>
          <p:nvPr>
            <p:ph idx="1"/>
          </p:nvPr>
        </p:nvSpPr>
        <p:spPr>
          <a:xfrm>
            <a:off x="457200" y="908720"/>
            <a:ext cx="8003232" cy="5832648"/>
          </a:xfrm>
        </p:spPr>
        <p:txBody>
          <a:bodyPr>
            <a:normAutofit fontScale="85000" lnSpcReduction="20000"/>
          </a:bodyPr>
          <a:lstStyle/>
          <a:p>
            <a:pPr marL="114300" indent="0">
              <a:buNone/>
            </a:pPr>
            <a:r>
              <a:rPr lang="en-US" dirty="0"/>
              <a:t>import java.io.*;</a:t>
            </a:r>
          </a:p>
          <a:p>
            <a:pPr marL="114300" indent="0">
              <a:buNone/>
            </a:pPr>
            <a:r>
              <a:rPr lang="en-US" dirty="0"/>
              <a:t>import </a:t>
            </a:r>
            <a:r>
              <a:rPr lang="en-US" dirty="0" err="1"/>
              <a:t>javax.servlet</a:t>
            </a:r>
            <a:r>
              <a:rPr lang="en-US" dirty="0"/>
              <a:t>.*;</a:t>
            </a:r>
          </a:p>
          <a:p>
            <a:pPr marL="114300" indent="0">
              <a:buNone/>
            </a:pPr>
            <a:r>
              <a:rPr lang="en-US" dirty="0"/>
              <a:t>import </a:t>
            </a:r>
            <a:r>
              <a:rPr lang="en-US" dirty="0" err="1"/>
              <a:t>javax.servlet.http</a:t>
            </a:r>
            <a:r>
              <a:rPr lang="en-US" dirty="0"/>
              <a:t>.*;</a:t>
            </a:r>
          </a:p>
          <a:p>
            <a:pPr marL="114300" indent="0">
              <a:buNone/>
            </a:pPr>
            <a:r>
              <a:rPr lang="en-US" dirty="0"/>
              <a:t>public class </a:t>
            </a:r>
            <a:r>
              <a:rPr lang="en-US" dirty="0" err="1"/>
              <a:t>GetCookiesServlet</a:t>
            </a:r>
            <a:r>
              <a:rPr lang="en-US" dirty="0"/>
              <a:t> extends </a:t>
            </a:r>
            <a:r>
              <a:rPr lang="en-US" dirty="0" err="1"/>
              <a:t>HttpServlet</a:t>
            </a:r>
            <a:r>
              <a:rPr lang="en-US" dirty="0"/>
              <a:t> {</a:t>
            </a:r>
          </a:p>
          <a:p>
            <a:pPr marL="114300" indent="0">
              <a:buNone/>
            </a:pPr>
            <a:r>
              <a:rPr lang="en-US" dirty="0"/>
              <a:t>public void </a:t>
            </a:r>
            <a:r>
              <a:rPr lang="en-US" dirty="0" err="1"/>
              <a:t>doGet</a:t>
            </a:r>
            <a:r>
              <a:rPr lang="en-US" dirty="0"/>
              <a:t>(</a:t>
            </a:r>
            <a:r>
              <a:rPr lang="en-US" dirty="0" err="1"/>
              <a:t>HttpServletRequest</a:t>
            </a:r>
            <a:r>
              <a:rPr lang="en-US" dirty="0"/>
              <a:t> request, </a:t>
            </a:r>
            <a:r>
              <a:rPr lang="en-US" dirty="0" err="1"/>
              <a:t>HttpServletResponse</a:t>
            </a:r>
            <a:r>
              <a:rPr lang="en-US" dirty="0"/>
              <a:t> response) throws </a:t>
            </a:r>
            <a:r>
              <a:rPr lang="en-US" dirty="0" err="1"/>
              <a:t>ServletException</a:t>
            </a:r>
            <a:r>
              <a:rPr lang="en-US" dirty="0"/>
              <a:t>, </a:t>
            </a:r>
            <a:r>
              <a:rPr lang="en-US" dirty="0" err="1"/>
              <a:t>IOException</a:t>
            </a:r>
            <a:r>
              <a:rPr lang="en-US" dirty="0"/>
              <a:t> {</a:t>
            </a:r>
          </a:p>
          <a:p>
            <a:pPr marL="114300" indent="0">
              <a:buNone/>
            </a:pPr>
            <a:r>
              <a:rPr lang="en-US" dirty="0"/>
              <a:t>// Get cookies from header of HTTP request.</a:t>
            </a:r>
          </a:p>
          <a:p>
            <a:pPr marL="114300" indent="0">
              <a:buNone/>
            </a:pPr>
            <a:r>
              <a:rPr lang="en-US" dirty="0"/>
              <a:t>Cookie[] cookies = </a:t>
            </a:r>
            <a:r>
              <a:rPr lang="en-US" dirty="0" err="1"/>
              <a:t>request.getCookies</a:t>
            </a:r>
            <a:r>
              <a:rPr lang="en-US" dirty="0"/>
              <a:t>();</a:t>
            </a:r>
          </a:p>
          <a:p>
            <a:pPr marL="114300" indent="0">
              <a:buNone/>
            </a:pPr>
            <a:r>
              <a:rPr lang="en-US" dirty="0"/>
              <a:t>// Display these cookies.</a:t>
            </a:r>
          </a:p>
          <a:p>
            <a:pPr marL="114300" indent="0">
              <a:buNone/>
            </a:pPr>
            <a:r>
              <a:rPr lang="en-US" dirty="0" err="1"/>
              <a:t>response.setContentType</a:t>
            </a:r>
            <a:r>
              <a:rPr lang="en-US" dirty="0"/>
              <a:t>("text/html");</a:t>
            </a:r>
          </a:p>
          <a:p>
            <a:pPr marL="114300" indent="0">
              <a:buNone/>
            </a:pPr>
            <a:r>
              <a:rPr lang="en-US" dirty="0" err="1"/>
              <a:t>PrintWriter</a:t>
            </a:r>
            <a:r>
              <a:rPr lang="en-US" dirty="0"/>
              <a:t> pw = </a:t>
            </a:r>
            <a:r>
              <a:rPr lang="en-US" dirty="0" err="1"/>
              <a:t>response.getWriter</a:t>
            </a:r>
            <a:r>
              <a:rPr lang="en-US" dirty="0"/>
              <a:t>();</a:t>
            </a:r>
          </a:p>
          <a:p>
            <a:pPr marL="114300" indent="0">
              <a:buNone/>
            </a:pPr>
            <a:r>
              <a:rPr lang="en-US" dirty="0" err="1"/>
              <a:t>pw.println</a:t>
            </a:r>
            <a:r>
              <a:rPr lang="en-US" dirty="0"/>
              <a:t>("&lt;B&gt;");</a:t>
            </a:r>
          </a:p>
          <a:p>
            <a:pPr marL="114300" indent="0">
              <a:buNone/>
            </a:pPr>
            <a:r>
              <a:rPr lang="en-US" dirty="0"/>
              <a:t>for(int </a:t>
            </a:r>
            <a:r>
              <a:rPr lang="en-US" dirty="0" err="1"/>
              <a:t>i</a:t>
            </a:r>
            <a:r>
              <a:rPr lang="en-US" dirty="0"/>
              <a:t> = 0; </a:t>
            </a:r>
            <a:r>
              <a:rPr lang="en-US" dirty="0" err="1"/>
              <a:t>i</a:t>
            </a:r>
            <a:r>
              <a:rPr lang="en-US" dirty="0"/>
              <a:t> &lt; </a:t>
            </a:r>
            <a:r>
              <a:rPr lang="en-US" dirty="0" err="1"/>
              <a:t>cookies.length</a:t>
            </a:r>
            <a:r>
              <a:rPr lang="en-US" dirty="0"/>
              <a:t>; </a:t>
            </a:r>
            <a:r>
              <a:rPr lang="en-US" dirty="0" err="1"/>
              <a:t>i</a:t>
            </a:r>
            <a:r>
              <a:rPr lang="en-US" dirty="0"/>
              <a:t>++) {</a:t>
            </a:r>
          </a:p>
          <a:p>
            <a:pPr marL="114300" indent="0">
              <a:buNone/>
            </a:pPr>
            <a:r>
              <a:rPr lang="en-US" dirty="0"/>
              <a:t>String name = cookies[</a:t>
            </a:r>
            <a:r>
              <a:rPr lang="en-US" dirty="0" err="1"/>
              <a:t>i</a:t>
            </a:r>
            <a:r>
              <a:rPr lang="en-US" dirty="0"/>
              <a:t>].</a:t>
            </a:r>
            <a:r>
              <a:rPr lang="en-US" dirty="0" err="1"/>
              <a:t>getName</a:t>
            </a:r>
            <a:r>
              <a:rPr lang="en-US" dirty="0"/>
              <a:t>();</a:t>
            </a:r>
          </a:p>
          <a:p>
            <a:pPr marL="114300" indent="0">
              <a:buNone/>
            </a:pPr>
            <a:r>
              <a:rPr lang="en-US" dirty="0"/>
              <a:t>String value = cookies[</a:t>
            </a:r>
            <a:r>
              <a:rPr lang="en-US" dirty="0" err="1"/>
              <a:t>i</a:t>
            </a:r>
            <a:r>
              <a:rPr lang="en-US" dirty="0"/>
              <a:t>].</a:t>
            </a:r>
            <a:r>
              <a:rPr lang="en-US" dirty="0" err="1"/>
              <a:t>getValue</a:t>
            </a:r>
            <a:r>
              <a:rPr lang="en-US" dirty="0"/>
              <a:t>();</a:t>
            </a:r>
          </a:p>
          <a:p>
            <a:pPr marL="114300" indent="0">
              <a:buNone/>
            </a:pPr>
            <a:r>
              <a:rPr lang="en-US" dirty="0" err="1"/>
              <a:t>pw.println</a:t>
            </a:r>
            <a:r>
              <a:rPr lang="en-US" dirty="0"/>
              <a:t>("name = " + name + "; value = " + value);</a:t>
            </a:r>
          </a:p>
          <a:p>
            <a:pPr marL="114300" indent="0">
              <a:buNone/>
            </a:pPr>
            <a:r>
              <a:rPr lang="en-US" dirty="0"/>
              <a:t>}</a:t>
            </a:r>
          </a:p>
          <a:p>
            <a:pPr marL="114300" indent="0">
              <a:buNone/>
            </a:pPr>
            <a:r>
              <a:rPr lang="en-US" dirty="0" err="1"/>
              <a:t>pw.close</a:t>
            </a:r>
            <a:r>
              <a:rPr lang="en-US" dirty="0"/>
              <a:t>();</a:t>
            </a:r>
          </a:p>
          <a:p>
            <a:pPr marL="114300" indent="0">
              <a:buNone/>
            </a:pPr>
            <a:r>
              <a:rPr lang="en-US" dirty="0"/>
              <a:t>}</a:t>
            </a:r>
          </a:p>
          <a:p>
            <a:pPr marL="114300" indent="0">
              <a:buNone/>
            </a:pPr>
            <a:r>
              <a:rPr lang="en-US" dirty="0"/>
              <a:t>}</a:t>
            </a:r>
          </a:p>
        </p:txBody>
      </p:sp>
    </p:spTree>
    <p:extLst>
      <p:ext uri="{BB962C8B-B14F-4D97-AF65-F5344CB8AC3E}">
        <p14:creationId xmlns:p14="http://schemas.microsoft.com/office/powerpoint/2010/main" val="11334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18058"/>
          </a:xfrm>
        </p:spPr>
        <p:txBody>
          <a:bodyPr/>
          <a:lstStyle/>
          <a:p>
            <a:r>
              <a:rPr lang="en-US" b="1" dirty="0"/>
              <a:t>Session Tracking</a:t>
            </a:r>
            <a:endParaRPr lang="en-US" dirty="0"/>
          </a:p>
        </p:txBody>
      </p:sp>
      <p:sp>
        <p:nvSpPr>
          <p:cNvPr id="3" name="Content Placeholder 2"/>
          <p:cNvSpPr>
            <a:spLocks noGrp="1"/>
          </p:cNvSpPr>
          <p:nvPr>
            <p:ph idx="1"/>
          </p:nvPr>
        </p:nvSpPr>
        <p:spPr>
          <a:xfrm>
            <a:off x="457200" y="908720"/>
            <a:ext cx="7620000" cy="5492080"/>
          </a:xfrm>
        </p:spPr>
        <p:txBody>
          <a:bodyPr>
            <a:normAutofit/>
          </a:bodyPr>
          <a:lstStyle/>
          <a:p>
            <a:r>
              <a:rPr lang="en-US" dirty="0"/>
              <a:t>HTTP is a stateless protocol. Each request is independent of the previous one. </a:t>
            </a:r>
          </a:p>
          <a:p>
            <a:r>
              <a:rPr lang="en-US" dirty="0"/>
              <a:t>However, in some applications, it is necessary to save state information so that information can be collected from several interactions between a browser and a server. Sessions provide such a mechanism.</a:t>
            </a:r>
          </a:p>
          <a:p>
            <a:r>
              <a:rPr lang="en-US" dirty="0"/>
              <a:t>A session can be created via the </a:t>
            </a:r>
            <a:r>
              <a:rPr lang="en-US" b="1" dirty="0" err="1"/>
              <a:t>getSession</a:t>
            </a:r>
            <a:r>
              <a:rPr lang="en-US" b="1" dirty="0"/>
              <a:t>( ) </a:t>
            </a:r>
            <a:r>
              <a:rPr lang="en-US" dirty="0"/>
              <a:t>method of </a:t>
            </a:r>
            <a:r>
              <a:rPr lang="en-US" b="1" dirty="0" err="1"/>
              <a:t>HttpServletRequest</a:t>
            </a:r>
            <a:r>
              <a:rPr lang="en-US" dirty="0"/>
              <a:t>.  An </a:t>
            </a:r>
            <a:r>
              <a:rPr lang="en-US" b="1" dirty="0" err="1"/>
              <a:t>HttpSession</a:t>
            </a:r>
            <a:r>
              <a:rPr lang="en-US" b="1" dirty="0"/>
              <a:t> </a:t>
            </a:r>
            <a:r>
              <a:rPr lang="en-US" dirty="0"/>
              <a:t>object is returned. This object can store a set of bindings that associate names with objects. </a:t>
            </a:r>
          </a:p>
          <a:p>
            <a:r>
              <a:rPr lang="en-US" dirty="0"/>
              <a:t>The </a:t>
            </a:r>
            <a:r>
              <a:rPr lang="en-US" b="1" dirty="0" err="1"/>
              <a:t>setAttribute</a:t>
            </a:r>
            <a:r>
              <a:rPr lang="en-US" b="1" dirty="0"/>
              <a:t>( )</a:t>
            </a:r>
            <a:r>
              <a:rPr lang="en-US" dirty="0"/>
              <a:t>, </a:t>
            </a:r>
            <a:r>
              <a:rPr lang="en-US" b="1" dirty="0" err="1"/>
              <a:t>getAttribute</a:t>
            </a:r>
            <a:r>
              <a:rPr lang="en-US" b="1" dirty="0"/>
              <a:t>( )</a:t>
            </a:r>
            <a:r>
              <a:rPr lang="en-US" dirty="0"/>
              <a:t>, </a:t>
            </a:r>
            <a:r>
              <a:rPr lang="en-US" b="1" dirty="0" err="1"/>
              <a:t>getAttributeNames</a:t>
            </a:r>
            <a:r>
              <a:rPr lang="en-US" b="1" dirty="0"/>
              <a:t>( )</a:t>
            </a:r>
            <a:r>
              <a:rPr lang="en-US" dirty="0"/>
              <a:t>, and </a:t>
            </a:r>
            <a:r>
              <a:rPr lang="en-US" b="1" dirty="0" err="1"/>
              <a:t>removeAttribute</a:t>
            </a:r>
            <a:r>
              <a:rPr lang="en-US" b="1" dirty="0"/>
              <a:t>( ) </a:t>
            </a:r>
            <a:r>
              <a:rPr lang="en-US" dirty="0"/>
              <a:t>methods of </a:t>
            </a:r>
            <a:r>
              <a:rPr lang="en-US" b="1" dirty="0" err="1"/>
              <a:t>HttpSession</a:t>
            </a:r>
            <a:r>
              <a:rPr lang="en-US" b="1" dirty="0"/>
              <a:t> </a:t>
            </a:r>
            <a:r>
              <a:rPr lang="en-US" dirty="0"/>
              <a:t>manage these bindings. </a:t>
            </a:r>
          </a:p>
          <a:p>
            <a:r>
              <a:rPr lang="en-US" dirty="0"/>
              <a:t>It is important to note that session state is shared among all the servlets that are associated with a particular client.</a:t>
            </a:r>
          </a:p>
        </p:txBody>
      </p:sp>
    </p:spTree>
    <p:extLst>
      <p:ext uri="{BB962C8B-B14F-4D97-AF65-F5344CB8AC3E}">
        <p14:creationId xmlns:p14="http://schemas.microsoft.com/office/powerpoint/2010/main" val="2194432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7620000" cy="6597352"/>
          </a:xfrm>
        </p:spPr>
        <p:txBody>
          <a:bodyPr>
            <a:normAutofit fontScale="77500" lnSpcReduction="20000"/>
          </a:bodyPr>
          <a:lstStyle/>
          <a:p>
            <a:pPr marL="114300" indent="0">
              <a:buNone/>
            </a:pPr>
            <a:r>
              <a:rPr lang="en-US" dirty="0"/>
              <a:t>import java.io.*;</a:t>
            </a:r>
          </a:p>
          <a:p>
            <a:pPr marL="114300" indent="0">
              <a:buNone/>
            </a:pPr>
            <a:r>
              <a:rPr lang="en-US" dirty="0"/>
              <a:t>import </a:t>
            </a:r>
            <a:r>
              <a:rPr lang="en-US" dirty="0" err="1"/>
              <a:t>java.util</a:t>
            </a:r>
            <a:r>
              <a:rPr lang="en-US" dirty="0"/>
              <a:t>.*;</a:t>
            </a:r>
          </a:p>
          <a:p>
            <a:pPr marL="114300" indent="0">
              <a:buNone/>
            </a:pPr>
            <a:r>
              <a:rPr lang="en-US" dirty="0"/>
              <a:t>import </a:t>
            </a:r>
            <a:r>
              <a:rPr lang="en-US" dirty="0" err="1"/>
              <a:t>javax.servlet</a:t>
            </a:r>
            <a:r>
              <a:rPr lang="en-US" dirty="0"/>
              <a:t>.*;</a:t>
            </a:r>
          </a:p>
          <a:p>
            <a:pPr marL="114300" indent="0">
              <a:buNone/>
            </a:pPr>
            <a:r>
              <a:rPr lang="en-US" dirty="0"/>
              <a:t>import </a:t>
            </a:r>
            <a:r>
              <a:rPr lang="en-US" dirty="0" err="1"/>
              <a:t>javax.servlet.http</a:t>
            </a:r>
            <a:r>
              <a:rPr lang="en-US" dirty="0"/>
              <a:t>.*;</a:t>
            </a:r>
          </a:p>
          <a:p>
            <a:pPr marL="114300" indent="0">
              <a:buNone/>
            </a:pPr>
            <a:r>
              <a:rPr lang="en-US" dirty="0"/>
              <a:t>public class </a:t>
            </a:r>
            <a:r>
              <a:rPr lang="en-US" dirty="0" err="1"/>
              <a:t>DateServlet</a:t>
            </a:r>
            <a:r>
              <a:rPr lang="en-US" dirty="0"/>
              <a:t> extends </a:t>
            </a:r>
            <a:r>
              <a:rPr lang="en-US" dirty="0" err="1"/>
              <a:t>HttpServlet</a:t>
            </a:r>
            <a:r>
              <a:rPr lang="en-US" dirty="0"/>
              <a:t> {</a:t>
            </a:r>
          </a:p>
          <a:p>
            <a:pPr marL="114300" indent="0">
              <a:buNone/>
            </a:pPr>
            <a:r>
              <a:rPr lang="en-US" dirty="0"/>
              <a:t>public void </a:t>
            </a:r>
            <a:r>
              <a:rPr lang="en-US" dirty="0" err="1"/>
              <a:t>doGet</a:t>
            </a:r>
            <a:r>
              <a:rPr lang="en-US" dirty="0"/>
              <a:t>(</a:t>
            </a:r>
            <a:r>
              <a:rPr lang="en-US" dirty="0" err="1"/>
              <a:t>HttpServletRequest</a:t>
            </a:r>
            <a:r>
              <a:rPr lang="en-US" dirty="0"/>
              <a:t> request, </a:t>
            </a:r>
            <a:r>
              <a:rPr lang="en-US" dirty="0" err="1"/>
              <a:t>HttpServletResponse</a:t>
            </a:r>
            <a:r>
              <a:rPr lang="en-US" dirty="0"/>
              <a:t> response)</a:t>
            </a:r>
          </a:p>
          <a:p>
            <a:pPr marL="114300" indent="0">
              <a:buNone/>
            </a:pPr>
            <a:r>
              <a:rPr lang="en-US" dirty="0"/>
              <a:t>throws </a:t>
            </a:r>
            <a:r>
              <a:rPr lang="en-US" dirty="0" err="1"/>
              <a:t>ServletException</a:t>
            </a:r>
            <a:r>
              <a:rPr lang="en-US" dirty="0"/>
              <a:t>, </a:t>
            </a:r>
            <a:r>
              <a:rPr lang="en-US" dirty="0" err="1"/>
              <a:t>IOException</a:t>
            </a:r>
            <a:r>
              <a:rPr lang="en-US" dirty="0"/>
              <a:t> {</a:t>
            </a:r>
          </a:p>
          <a:p>
            <a:pPr marL="114300" indent="0">
              <a:buNone/>
            </a:pPr>
            <a:r>
              <a:rPr lang="en-US" dirty="0"/>
              <a:t>// Get the </a:t>
            </a:r>
            <a:r>
              <a:rPr lang="en-US" dirty="0" err="1"/>
              <a:t>HttpSession</a:t>
            </a:r>
            <a:r>
              <a:rPr lang="en-US" dirty="0"/>
              <a:t> object.</a:t>
            </a:r>
          </a:p>
          <a:p>
            <a:pPr marL="114300" indent="0">
              <a:buNone/>
            </a:pPr>
            <a:r>
              <a:rPr lang="en-US" b="1" dirty="0" err="1"/>
              <a:t>HttpSession</a:t>
            </a:r>
            <a:r>
              <a:rPr lang="en-US" b="1" dirty="0"/>
              <a:t> </a:t>
            </a:r>
            <a:r>
              <a:rPr lang="en-US" b="1" dirty="0" err="1"/>
              <a:t>hs</a:t>
            </a:r>
            <a:r>
              <a:rPr lang="en-US" b="1" dirty="0"/>
              <a:t> = </a:t>
            </a:r>
            <a:r>
              <a:rPr lang="en-US" b="1" dirty="0" err="1"/>
              <a:t>request.getSession</a:t>
            </a:r>
            <a:r>
              <a:rPr lang="en-US" b="1" dirty="0"/>
              <a:t>(true);</a:t>
            </a:r>
          </a:p>
          <a:p>
            <a:pPr marL="114300" indent="0">
              <a:buNone/>
            </a:pPr>
            <a:r>
              <a:rPr lang="en-US" dirty="0"/>
              <a:t>// Get writer.</a:t>
            </a:r>
          </a:p>
          <a:p>
            <a:pPr marL="114300" indent="0">
              <a:buNone/>
            </a:pPr>
            <a:r>
              <a:rPr lang="en-US" dirty="0" err="1"/>
              <a:t>response.setContentType</a:t>
            </a:r>
            <a:r>
              <a:rPr lang="en-US" dirty="0"/>
              <a:t>("text/html");</a:t>
            </a:r>
          </a:p>
          <a:p>
            <a:pPr marL="114300" indent="0">
              <a:buNone/>
            </a:pPr>
            <a:r>
              <a:rPr lang="en-US" dirty="0" err="1"/>
              <a:t>PrintWriter</a:t>
            </a:r>
            <a:r>
              <a:rPr lang="en-US" dirty="0"/>
              <a:t> pw = </a:t>
            </a:r>
            <a:r>
              <a:rPr lang="en-US" dirty="0" err="1"/>
              <a:t>response.getWriter</a:t>
            </a:r>
            <a:r>
              <a:rPr lang="en-US" dirty="0"/>
              <a:t>();</a:t>
            </a:r>
          </a:p>
          <a:p>
            <a:pPr marL="114300" indent="0">
              <a:buNone/>
            </a:pPr>
            <a:r>
              <a:rPr lang="en-US" dirty="0" err="1"/>
              <a:t>pw.print</a:t>
            </a:r>
            <a:r>
              <a:rPr lang="en-US" dirty="0"/>
              <a:t>("&lt;B&gt;");</a:t>
            </a:r>
          </a:p>
          <a:p>
            <a:pPr marL="114300" indent="0">
              <a:buNone/>
            </a:pPr>
            <a:r>
              <a:rPr lang="en-US" dirty="0"/>
              <a:t>// Display date/time of last access.</a:t>
            </a:r>
          </a:p>
          <a:p>
            <a:pPr marL="114300" indent="0">
              <a:buNone/>
            </a:pPr>
            <a:r>
              <a:rPr lang="en-US" dirty="0"/>
              <a:t>Date </a:t>
            </a:r>
            <a:r>
              <a:rPr lang="en-US" dirty="0" err="1"/>
              <a:t>date</a:t>
            </a:r>
            <a:r>
              <a:rPr lang="en-US" dirty="0"/>
              <a:t> = (Date)</a:t>
            </a:r>
            <a:r>
              <a:rPr lang="en-US" dirty="0" err="1"/>
              <a:t>hs.getAttribute</a:t>
            </a:r>
            <a:r>
              <a:rPr lang="en-US" dirty="0"/>
              <a:t>("date");</a:t>
            </a:r>
          </a:p>
          <a:p>
            <a:pPr marL="114300" indent="0">
              <a:buNone/>
            </a:pPr>
            <a:r>
              <a:rPr lang="en-US" dirty="0"/>
              <a:t>if(date != null) {</a:t>
            </a:r>
          </a:p>
          <a:p>
            <a:pPr marL="114300" indent="0">
              <a:buNone/>
            </a:pPr>
            <a:r>
              <a:rPr lang="en-US" dirty="0" err="1"/>
              <a:t>pw.print</a:t>
            </a:r>
            <a:r>
              <a:rPr lang="en-US" dirty="0"/>
              <a:t>("Last access: " + date + "&lt;</a:t>
            </a:r>
            <a:r>
              <a:rPr lang="en-US" dirty="0" err="1"/>
              <a:t>br</a:t>
            </a:r>
            <a:r>
              <a:rPr lang="en-US" dirty="0"/>
              <a:t>&gt;");</a:t>
            </a:r>
          </a:p>
          <a:p>
            <a:pPr marL="114300" indent="0">
              <a:buNone/>
            </a:pPr>
            <a:r>
              <a:rPr lang="en-US" dirty="0"/>
              <a:t>}</a:t>
            </a:r>
          </a:p>
          <a:p>
            <a:pPr marL="114300" indent="0">
              <a:buNone/>
            </a:pPr>
            <a:r>
              <a:rPr lang="en-US" dirty="0"/>
              <a:t>// Display current date/time.</a:t>
            </a:r>
          </a:p>
          <a:p>
            <a:pPr marL="114300" indent="0">
              <a:buNone/>
            </a:pPr>
            <a:r>
              <a:rPr lang="en-US" dirty="0"/>
              <a:t>date = new Date();</a:t>
            </a:r>
          </a:p>
          <a:p>
            <a:pPr marL="114300" indent="0">
              <a:buNone/>
            </a:pPr>
            <a:r>
              <a:rPr lang="en-US" dirty="0" err="1"/>
              <a:t>hs.setAttribute</a:t>
            </a:r>
            <a:r>
              <a:rPr lang="en-US" dirty="0"/>
              <a:t>("date", date);</a:t>
            </a:r>
          </a:p>
          <a:p>
            <a:pPr marL="114300" indent="0">
              <a:buNone/>
            </a:pPr>
            <a:r>
              <a:rPr lang="en-US" dirty="0" err="1"/>
              <a:t>pw.println</a:t>
            </a:r>
            <a:r>
              <a:rPr lang="en-US" dirty="0"/>
              <a:t>("Current date: " + date);</a:t>
            </a:r>
          </a:p>
          <a:p>
            <a:pPr marL="114300" indent="0">
              <a:buNone/>
            </a:pPr>
            <a:r>
              <a:rPr lang="en-US" dirty="0"/>
              <a:t>}</a:t>
            </a:r>
          </a:p>
          <a:p>
            <a:pPr marL="114300" indent="0">
              <a:buNone/>
            </a:pPr>
            <a:r>
              <a:rPr lang="en-US" dirty="0"/>
              <a:t>}</a:t>
            </a:r>
          </a:p>
        </p:txBody>
      </p:sp>
    </p:spTree>
    <p:extLst>
      <p:ext uri="{BB962C8B-B14F-4D97-AF65-F5344CB8AC3E}">
        <p14:creationId xmlns:p14="http://schemas.microsoft.com/office/powerpoint/2010/main" val="250682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When you first request this servlet, the browser displays one line with the current date and time information. </a:t>
            </a:r>
          </a:p>
          <a:p>
            <a:r>
              <a:rPr lang="en-US" dirty="0"/>
              <a:t>On subsequent invocations, two lines are displayed. </a:t>
            </a:r>
          </a:p>
          <a:p>
            <a:pPr>
              <a:buFont typeface="Wingdings" panose="05000000000000000000" pitchFamily="2" charset="2"/>
              <a:buChar char="Ø"/>
            </a:pPr>
            <a:r>
              <a:rPr lang="en-US" dirty="0"/>
              <a:t>The first line shows the date and time when the servlet was last accessed. </a:t>
            </a:r>
          </a:p>
          <a:p>
            <a:pPr>
              <a:buFont typeface="Wingdings" panose="05000000000000000000" pitchFamily="2" charset="2"/>
              <a:buChar char="Ø"/>
            </a:pPr>
            <a:r>
              <a:rPr lang="en-US" dirty="0"/>
              <a:t>The second line shows the current date and time.</a:t>
            </a:r>
          </a:p>
        </p:txBody>
      </p:sp>
    </p:spTree>
    <p:extLst>
      <p:ext uri="{BB962C8B-B14F-4D97-AF65-F5344CB8AC3E}">
        <p14:creationId xmlns:p14="http://schemas.microsoft.com/office/powerpoint/2010/main" val="297486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z="3200" dirty="0"/>
              <a:t>Difference between Applets and Servlets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3396657"/>
              </p:ext>
            </p:extLst>
          </p:nvPr>
        </p:nvGraphicFramePr>
        <p:xfrm>
          <a:off x="251520" y="1052736"/>
          <a:ext cx="8229600" cy="50342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Applets</a:t>
                      </a:r>
                    </a:p>
                  </a:txBody>
                  <a:tcPr/>
                </a:tc>
                <a:tc>
                  <a:txBody>
                    <a:bodyPr/>
                    <a:lstStyle/>
                    <a:p>
                      <a:r>
                        <a:rPr lang="en-US" dirty="0"/>
                        <a:t>Servlet</a:t>
                      </a:r>
                    </a:p>
                  </a:txBody>
                  <a:tcPr/>
                </a:tc>
                <a:extLst>
                  <a:ext uri="{0D108BD9-81ED-4DB2-BD59-A6C34878D82A}">
                    <a16:rowId xmlns:a16="http://schemas.microsoft.com/office/drawing/2014/main" val="10000"/>
                  </a:ext>
                </a:extLst>
              </a:tr>
              <a:tr h="370840">
                <a:tc>
                  <a:txBody>
                    <a:bodyPr/>
                    <a:lstStyle/>
                    <a:p>
                      <a:r>
                        <a:rPr lang="en-US" sz="1800" b="0" i="0" kern="1200" dirty="0">
                          <a:solidFill>
                            <a:schemeClr val="dk1"/>
                          </a:solidFill>
                          <a:effectLst/>
                          <a:latin typeface="+mn-lt"/>
                          <a:ea typeface="+mn-ea"/>
                          <a:cs typeface="+mn-cs"/>
                        </a:rPr>
                        <a:t>Applets are executed on client-side </a:t>
                      </a:r>
                      <a:r>
                        <a:rPr lang="en-US" sz="1800" b="0" i="0" kern="1200" dirty="0" err="1">
                          <a:solidFill>
                            <a:schemeClr val="dk1"/>
                          </a:solidFill>
                          <a:effectLst/>
                          <a:latin typeface="+mn-lt"/>
                          <a:ea typeface="+mn-ea"/>
                          <a:cs typeface="+mn-cs"/>
                        </a:rPr>
                        <a:t>i.e</a:t>
                      </a:r>
                      <a:r>
                        <a:rPr lang="en-US" sz="1800" b="0" i="0" kern="1200" dirty="0">
                          <a:solidFill>
                            <a:schemeClr val="dk1"/>
                          </a:solidFill>
                          <a:effectLst/>
                          <a:latin typeface="+mn-lt"/>
                          <a:ea typeface="+mn-ea"/>
                          <a:cs typeface="+mn-cs"/>
                        </a:rPr>
                        <a:t> applet runs within a Web browser on the client machine</a:t>
                      </a:r>
                      <a:endParaRPr lang="en-US" dirty="0"/>
                    </a:p>
                  </a:txBody>
                  <a:tcPr/>
                </a:tc>
                <a:tc>
                  <a:txBody>
                    <a:bodyPr/>
                    <a:lstStyle/>
                    <a:p>
                      <a:r>
                        <a:rPr lang="en-US" sz="1800" b="0" i="0" kern="1200" dirty="0">
                          <a:solidFill>
                            <a:schemeClr val="dk1"/>
                          </a:solidFill>
                          <a:effectLst/>
                          <a:latin typeface="+mn-lt"/>
                          <a:ea typeface="+mn-ea"/>
                          <a:cs typeface="+mn-cs"/>
                        </a:rPr>
                        <a:t>Servlets on other hand executed on the server-side </a:t>
                      </a:r>
                      <a:r>
                        <a:rPr lang="en-US" sz="1800" b="0" i="0" kern="1200" dirty="0" err="1">
                          <a:solidFill>
                            <a:schemeClr val="dk1"/>
                          </a:solidFill>
                          <a:effectLst/>
                          <a:latin typeface="+mn-lt"/>
                          <a:ea typeface="+mn-ea"/>
                          <a:cs typeface="+mn-cs"/>
                        </a:rPr>
                        <a:t>i.e</a:t>
                      </a:r>
                      <a:r>
                        <a:rPr lang="en-US" sz="1800" b="0" i="0" kern="1200" dirty="0">
                          <a:solidFill>
                            <a:schemeClr val="dk1"/>
                          </a:solidFill>
                          <a:effectLst/>
                          <a:latin typeface="+mn-lt"/>
                          <a:ea typeface="+mn-ea"/>
                          <a:cs typeface="+mn-cs"/>
                        </a:rPr>
                        <a:t> servlet runs on the web Page on server.</a:t>
                      </a:r>
                      <a:endParaRPr lang="en-US" dirty="0"/>
                    </a:p>
                  </a:txBody>
                  <a:tcPr/>
                </a:tc>
                <a:extLst>
                  <a:ext uri="{0D108BD9-81ED-4DB2-BD59-A6C34878D82A}">
                    <a16:rowId xmlns:a16="http://schemas.microsoft.com/office/drawing/2014/main" val="10001"/>
                  </a:ext>
                </a:extLst>
              </a:tr>
              <a:tr h="370840">
                <a:tc>
                  <a:txBody>
                    <a:bodyPr/>
                    <a:lstStyle/>
                    <a:p>
                      <a:r>
                        <a:rPr lang="en-US" sz="1800" b="0" i="0" kern="1200" dirty="0">
                          <a:solidFill>
                            <a:schemeClr val="dk1"/>
                          </a:solidFill>
                          <a:effectLst/>
                          <a:latin typeface="+mn-lt"/>
                          <a:ea typeface="+mn-ea"/>
                          <a:cs typeface="+mn-cs"/>
                        </a:rPr>
                        <a:t>Parent package of Applet includes java.applet.* and java.awt.*</a:t>
                      </a:r>
                      <a:endParaRPr lang="en-US" dirty="0"/>
                    </a:p>
                  </a:txBody>
                  <a:tcPr/>
                </a:tc>
                <a:tc>
                  <a:txBody>
                    <a:bodyPr/>
                    <a:lstStyle/>
                    <a:p>
                      <a:r>
                        <a:rPr lang="en-US" sz="1800" b="0" i="0" kern="1200" dirty="0">
                          <a:solidFill>
                            <a:schemeClr val="dk1"/>
                          </a:solidFill>
                          <a:effectLst/>
                          <a:latin typeface="+mn-lt"/>
                          <a:ea typeface="+mn-ea"/>
                          <a:cs typeface="+mn-cs"/>
                        </a:rPr>
                        <a:t>Parent package of Servlet includes javax.servlet.* and java.servlet.http.*</a:t>
                      </a:r>
                      <a:endParaRPr lang="en-US" dirty="0"/>
                    </a:p>
                  </a:txBody>
                  <a:tcPr/>
                </a:tc>
                <a:extLst>
                  <a:ext uri="{0D108BD9-81ED-4DB2-BD59-A6C34878D82A}">
                    <a16:rowId xmlns:a16="http://schemas.microsoft.com/office/drawing/2014/main" val="10002"/>
                  </a:ext>
                </a:extLst>
              </a:tr>
              <a:tr h="370840">
                <a:tc>
                  <a:txBody>
                    <a:bodyPr/>
                    <a:lstStyle/>
                    <a:p>
                      <a:r>
                        <a:rPr lang="en-US" sz="1800" b="0" i="0" kern="1200" dirty="0">
                          <a:solidFill>
                            <a:schemeClr val="dk1"/>
                          </a:solidFill>
                          <a:effectLst/>
                          <a:latin typeface="+mn-lt"/>
                          <a:ea typeface="+mn-ea"/>
                          <a:cs typeface="+mn-cs"/>
                        </a:rPr>
                        <a:t>Important methods of applet includes </a:t>
                      </a:r>
                      <a:r>
                        <a:rPr lang="en-US" sz="1800" b="0" i="0" kern="1200" dirty="0" err="1">
                          <a:solidFill>
                            <a:schemeClr val="dk1"/>
                          </a:solidFill>
                          <a:effectLst/>
                          <a:latin typeface="+mn-lt"/>
                          <a:ea typeface="+mn-ea"/>
                          <a:cs typeface="+mn-cs"/>
                        </a:rPr>
                        <a:t>init</a:t>
                      </a:r>
                      <a:r>
                        <a:rPr lang="en-US" sz="1800" b="0" i="0" kern="1200" dirty="0">
                          <a:solidFill>
                            <a:schemeClr val="dk1"/>
                          </a:solidFill>
                          <a:effectLst/>
                          <a:latin typeface="+mn-lt"/>
                          <a:ea typeface="+mn-ea"/>
                          <a:cs typeface="+mn-cs"/>
                        </a:rPr>
                        <a:t>(), stop(), paint(), start(), destroy().</a:t>
                      </a:r>
                      <a:endParaRPr lang="en-US" dirty="0"/>
                    </a:p>
                  </a:txBody>
                  <a:tcPr/>
                </a:tc>
                <a:tc>
                  <a:txBody>
                    <a:bodyPr/>
                    <a:lstStyle/>
                    <a:p>
                      <a:r>
                        <a:rPr lang="en-US" sz="1800" b="0" i="0" kern="1200" dirty="0">
                          <a:solidFill>
                            <a:schemeClr val="dk1"/>
                          </a:solidFill>
                          <a:effectLst/>
                          <a:latin typeface="+mn-lt"/>
                          <a:ea typeface="+mn-ea"/>
                          <a:cs typeface="+mn-cs"/>
                        </a:rPr>
                        <a:t>Lifecycle methods of servlet are </a:t>
                      </a:r>
                      <a:r>
                        <a:rPr lang="en-US" sz="1800" b="0" i="0" kern="1200" dirty="0" err="1">
                          <a:solidFill>
                            <a:schemeClr val="dk1"/>
                          </a:solidFill>
                          <a:effectLst/>
                          <a:latin typeface="+mn-lt"/>
                          <a:ea typeface="+mn-ea"/>
                          <a:cs typeface="+mn-cs"/>
                        </a:rPr>
                        <a:t>init</a:t>
                      </a:r>
                      <a:r>
                        <a:rPr lang="en-US" sz="1800" b="0" i="0" kern="1200" dirty="0">
                          <a:solidFill>
                            <a:schemeClr val="dk1"/>
                          </a:solidFill>
                          <a:effectLst/>
                          <a:latin typeface="+mn-lt"/>
                          <a:ea typeface="+mn-ea"/>
                          <a:cs typeface="+mn-cs"/>
                        </a:rPr>
                        <a:t>( ), service( ), and destroy( ).</a:t>
                      </a:r>
                      <a:endParaRPr lang="en-US" dirty="0"/>
                    </a:p>
                  </a:txBody>
                  <a:tcPr/>
                </a:tc>
                <a:extLst>
                  <a:ext uri="{0D108BD9-81ED-4DB2-BD59-A6C34878D82A}">
                    <a16:rowId xmlns:a16="http://schemas.microsoft.com/office/drawing/2014/main" val="10003"/>
                  </a:ext>
                </a:extLst>
              </a:tr>
              <a:tr h="370840">
                <a:tc>
                  <a:txBody>
                    <a:bodyPr/>
                    <a:lstStyle/>
                    <a:p>
                      <a:r>
                        <a:rPr lang="en-US" dirty="0"/>
                        <a:t>F</a:t>
                      </a:r>
                      <a:r>
                        <a:rPr lang="en-US" sz="1800" b="0" i="0" kern="1200" dirty="0">
                          <a:solidFill>
                            <a:schemeClr val="dk1"/>
                          </a:solidFill>
                          <a:effectLst/>
                          <a:latin typeface="+mn-lt"/>
                          <a:ea typeface="+mn-ea"/>
                          <a:cs typeface="+mn-cs"/>
                        </a:rPr>
                        <a:t>or the execution of the applet, a user interface is required such as AWT or swing.</a:t>
                      </a:r>
                      <a:endParaRPr lang="en-US" dirty="0"/>
                    </a:p>
                  </a:txBody>
                  <a:tcPr/>
                </a:tc>
                <a:tc>
                  <a:txBody>
                    <a:bodyPr/>
                    <a:lstStyle/>
                    <a:p>
                      <a:r>
                        <a:rPr lang="en-US" sz="1800" b="0" i="0" kern="1200" dirty="0">
                          <a:solidFill>
                            <a:schemeClr val="dk1"/>
                          </a:solidFill>
                          <a:effectLst/>
                          <a:latin typeface="+mn-lt"/>
                          <a:ea typeface="+mn-ea"/>
                          <a:cs typeface="+mn-cs"/>
                        </a:rPr>
                        <a:t>No such interface is required for the execution of servlet.</a:t>
                      </a:r>
                      <a:endParaRPr lang="en-US" dirty="0"/>
                    </a:p>
                  </a:txBody>
                  <a:tcPr/>
                </a:tc>
                <a:extLst>
                  <a:ext uri="{0D108BD9-81ED-4DB2-BD59-A6C34878D82A}">
                    <a16:rowId xmlns:a16="http://schemas.microsoft.com/office/drawing/2014/main" val="10004"/>
                  </a:ext>
                </a:extLst>
              </a:tr>
              <a:tr h="370840">
                <a:tc>
                  <a:txBody>
                    <a:bodyPr/>
                    <a:lstStyle/>
                    <a:p>
                      <a:r>
                        <a:rPr lang="en-US" sz="1800" b="0" i="0" kern="1200" dirty="0">
                          <a:solidFill>
                            <a:schemeClr val="dk1"/>
                          </a:solidFill>
                          <a:effectLst/>
                          <a:latin typeface="+mn-lt"/>
                          <a:ea typeface="+mn-ea"/>
                          <a:cs typeface="+mn-cs"/>
                        </a:rPr>
                        <a:t>The applet requires user interface on the client machine for execution so it requires more bandwidth.</a:t>
                      </a:r>
                      <a:endParaRPr lang="en-US" dirty="0"/>
                    </a:p>
                  </a:txBody>
                  <a:tcPr/>
                </a:tc>
                <a:tc>
                  <a:txBody>
                    <a:bodyPr/>
                    <a:lstStyle/>
                    <a:p>
                      <a:r>
                        <a:rPr lang="en-US" sz="1800" b="0" i="0" kern="1200" dirty="0">
                          <a:solidFill>
                            <a:schemeClr val="dk1"/>
                          </a:solidFill>
                          <a:effectLst/>
                          <a:latin typeface="+mn-lt"/>
                          <a:ea typeface="+mn-ea"/>
                          <a:cs typeface="+mn-cs"/>
                        </a:rPr>
                        <a:t>On the other hand, Servlets are executed on the servers and hence require less bandwidth.</a:t>
                      </a:r>
                      <a:endParaRPr lang="en-US" dirty="0"/>
                    </a:p>
                  </a:txBody>
                  <a:tcPr/>
                </a:tc>
                <a:extLst>
                  <a:ext uri="{0D108BD9-81ED-4DB2-BD59-A6C34878D82A}">
                    <a16:rowId xmlns:a16="http://schemas.microsoft.com/office/drawing/2014/main" val="10005"/>
                  </a:ext>
                </a:extLst>
              </a:tr>
              <a:tr h="370840">
                <a:tc>
                  <a:txBody>
                    <a:bodyPr/>
                    <a:lstStyle/>
                    <a:p>
                      <a:r>
                        <a:rPr lang="en-US" sz="1800" b="0" i="0" kern="1200" dirty="0">
                          <a:solidFill>
                            <a:schemeClr val="dk1"/>
                          </a:solidFill>
                          <a:effectLst/>
                          <a:latin typeface="+mn-lt"/>
                          <a:ea typeface="+mn-ea"/>
                          <a:cs typeface="+mn-cs"/>
                        </a:rPr>
                        <a:t>Applets are more prone to risk as execution is on the client machine</a:t>
                      </a:r>
                      <a:endParaRPr lang="en-US" dirty="0"/>
                    </a:p>
                  </a:txBody>
                  <a:tcPr/>
                </a:tc>
                <a:tc>
                  <a:txBody>
                    <a:bodyPr/>
                    <a:lstStyle/>
                    <a:p>
                      <a:r>
                        <a:rPr lang="en-US" sz="1800" b="0" i="0" kern="1200" dirty="0">
                          <a:solidFill>
                            <a:schemeClr val="dk1"/>
                          </a:solidFill>
                          <a:effectLst/>
                          <a:latin typeface="+mn-lt"/>
                          <a:ea typeface="+mn-ea"/>
                          <a:cs typeface="+mn-cs"/>
                        </a:rPr>
                        <a:t>Servlets are more secure as execution is under server security.</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3566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b="1" dirty="0"/>
              <a:t>The Life Cycle of a Servlet</a:t>
            </a:r>
            <a:endParaRPr lang="en-US" dirty="0"/>
          </a:p>
        </p:txBody>
      </p:sp>
      <p:sp>
        <p:nvSpPr>
          <p:cNvPr id="3" name="Content Placeholder 2"/>
          <p:cNvSpPr>
            <a:spLocks noGrp="1"/>
          </p:cNvSpPr>
          <p:nvPr>
            <p:ph idx="1"/>
          </p:nvPr>
        </p:nvSpPr>
        <p:spPr>
          <a:xfrm>
            <a:off x="457200" y="1124744"/>
            <a:ext cx="7620000" cy="5276056"/>
          </a:xfrm>
        </p:spPr>
        <p:txBody>
          <a:bodyPr/>
          <a:lstStyle/>
          <a:p>
            <a:r>
              <a:rPr lang="en-US" dirty="0"/>
              <a:t>A servlet life cycle can be defined as the entire process from its creation till the destruction. </a:t>
            </a:r>
          </a:p>
          <a:p>
            <a:r>
              <a:rPr lang="en-US" dirty="0"/>
              <a:t>Three methods are central to the life cycle of a servlet. These are </a:t>
            </a:r>
            <a:r>
              <a:rPr lang="en-US" b="1" dirty="0" err="1"/>
              <a:t>init</a:t>
            </a:r>
            <a:r>
              <a:rPr lang="en-US" b="1" dirty="0"/>
              <a:t>( )</a:t>
            </a:r>
            <a:r>
              <a:rPr lang="en-US" dirty="0"/>
              <a:t>, </a:t>
            </a:r>
            <a:r>
              <a:rPr lang="en-US" b="1" dirty="0"/>
              <a:t>service( )</a:t>
            </a:r>
            <a:r>
              <a:rPr lang="en-US" dirty="0"/>
              <a:t>, and </a:t>
            </a:r>
            <a:r>
              <a:rPr lang="en-US" b="1" dirty="0"/>
              <a:t>destroy( )</a:t>
            </a:r>
            <a:r>
              <a:rPr lang="en-US" dirty="0"/>
              <a:t>.</a:t>
            </a:r>
          </a:p>
          <a:p>
            <a:r>
              <a:rPr lang="en-US" dirty="0"/>
              <a:t>They are implemented by every servlet and are invoked at specific times by the server.</a:t>
            </a:r>
          </a:p>
          <a:p>
            <a:pPr marL="571500" indent="-457200">
              <a:buFont typeface="+mj-lt"/>
              <a:buAutoNum type="arabicPeriod"/>
            </a:pPr>
            <a:r>
              <a:rPr lang="en-US" dirty="0"/>
              <a:t>The servlet is initialized by calling the </a:t>
            </a:r>
            <a:r>
              <a:rPr lang="en-US" b="1" dirty="0" err="1"/>
              <a:t>init</a:t>
            </a:r>
            <a:r>
              <a:rPr lang="en-US" b="1" dirty="0"/>
              <a:t>()</a:t>
            </a:r>
            <a:r>
              <a:rPr lang="en-US" dirty="0"/>
              <a:t> method.</a:t>
            </a:r>
          </a:p>
          <a:p>
            <a:pPr marL="571500" indent="-457200">
              <a:buFont typeface="+mj-lt"/>
              <a:buAutoNum type="arabicPeriod"/>
            </a:pPr>
            <a:r>
              <a:rPr lang="en-US" dirty="0"/>
              <a:t>The servlet calls </a:t>
            </a:r>
            <a:r>
              <a:rPr lang="en-US" b="1" dirty="0"/>
              <a:t>service()</a:t>
            </a:r>
            <a:r>
              <a:rPr lang="en-US" dirty="0"/>
              <a:t> method to process a client's request.</a:t>
            </a:r>
          </a:p>
          <a:p>
            <a:pPr marL="571500" indent="-457200">
              <a:buFont typeface="+mj-lt"/>
              <a:buAutoNum type="arabicPeriod"/>
            </a:pPr>
            <a:r>
              <a:rPr lang="en-US" dirty="0"/>
              <a:t>The servlet is terminated by calling the </a:t>
            </a:r>
            <a:r>
              <a:rPr lang="en-US" b="1" dirty="0"/>
              <a:t>destroy()</a:t>
            </a:r>
            <a:r>
              <a:rPr lang="en-US" dirty="0"/>
              <a:t> method.</a:t>
            </a:r>
          </a:p>
          <a:p>
            <a:pPr marL="571500" indent="-457200">
              <a:buFont typeface="+mj-lt"/>
              <a:buAutoNum type="arabicPeriod"/>
            </a:pPr>
            <a:r>
              <a:rPr lang="en-US" dirty="0"/>
              <a:t>Finally, servlet is garbage collected by the garbage collector of the JVM.</a:t>
            </a:r>
          </a:p>
          <a:p>
            <a:endParaRPr lang="en-US" dirty="0"/>
          </a:p>
        </p:txBody>
      </p:sp>
    </p:spTree>
    <p:extLst>
      <p:ext uri="{BB962C8B-B14F-4D97-AF65-F5344CB8AC3E}">
        <p14:creationId xmlns:p14="http://schemas.microsoft.com/office/powerpoint/2010/main" val="922555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7931224" cy="6669360"/>
          </a:xfrm>
        </p:spPr>
        <p:txBody>
          <a:bodyPr>
            <a:normAutofit lnSpcReduction="10000"/>
          </a:bodyPr>
          <a:lstStyle/>
          <a:p>
            <a:pPr algn="just"/>
            <a:r>
              <a:rPr lang="en-US" b="1" dirty="0"/>
              <a:t>The </a:t>
            </a:r>
            <a:r>
              <a:rPr lang="en-US" b="1" dirty="0" err="1"/>
              <a:t>init</a:t>
            </a:r>
            <a:r>
              <a:rPr lang="en-US" b="1" dirty="0"/>
              <a:t>() Method :</a:t>
            </a:r>
          </a:p>
          <a:p>
            <a:pPr algn="just"/>
            <a:r>
              <a:rPr lang="en-US" dirty="0"/>
              <a:t>The </a:t>
            </a:r>
            <a:r>
              <a:rPr lang="en-US" dirty="0" err="1"/>
              <a:t>init</a:t>
            </a:r>
            <a:r>
              <a:rPr lang="en-US" dirty="0"/>
              <a:t> method is called only once. It is called only when the servlet is created.</a:t>
            </a:r>
          </a:p>
          <a:p>
            <a:pPr algn="just"/>
            <a:r>
              <a:rPr lang="en-US" dirty="0"/>
              <a:t>It is used for one-time initializations.</a:t>
            </a:r>
          </a:p>
          <a:p>
            <a:pPr algn="just"/>
            <a:r>
              <a:rPr lang="en-US" dirty="0"/>
              <a:t>Syntax:</a:t>
            </a:r>
          </a:p>
          <a:p>
            <a:pPr algn="just"/>
            <a:r>
              <a:rPr lang="en-US" dirty="0"/>
              <a:t>public void </a:t>
            </a:r>
            <a:r>
              <a:rPr lang="en-US" dirty="0" err="1"/>
              <a:t>init</a:t>
            </a:r>
            <a:r>
              <a:rPr lang="en-US" dirty="0"/>
              <a:t>() throws </a:t>
            </a:r>
            <a:r>
              <a:rPr lang="en-US" dirty="0" err="1"/>
              <a:t>ServletException</a:t>
            </a:r>
            <a:r>
              <a:rPr lang="en-US" dirty="0"/>
              <a:t> { // Initialization code... }</a:t>
            </a:r>
          </a:p>
          <a:p>
            <a:pPr algn="just"/>
            <a:endParaRPr lang="en-US" dirty="0"/>
          </a:p>
          <a:p>
            <a:pPr algn="just"/>
            <a:r>
              <a:rPr lang="en-US" b="1" dirty="0"/>
              <a:t>The service() Method</a:t>
            </a:r>
          </a:p>
          <a:p>
            <a:pPr algn="just"/>
            <a:r>
              <a:rPr lang="en-US" dirty="0"/>
              <a:t>The service() method is the main method to perform the actual task. </a:t>
            </a:r>
          </a:p>
          <a:p>
            <a:pPr algn="just"/>
            <a:r>
              <a:rPr lang="en-US" dirty="0"/>
              <a:t>The servlet container (i.e. web server) calls the service() method to handle requests coming from the client( browsers) and to write the formatted response back to the client.</a:t>
            </a:r>
          </a:p>
          <a:p>
            <a:pPr algn="just"/>
            <a:r>
              <a:rPr lang="en-US" dirty="0"/>
              <a:t>Each time the server receives a request for a servlet, the server spawns a new thread and calls service. </a:t>
            </a:r>
          </a:p>
          <a:p>
            <a:pPr algn="just"/>
            <a:r>
              <a:rPr lang="en-US" dirty="0"/>
              <a:t>The service() method checks the HTTP request type (GET, POST, PUT, DELETE, etc.) and calls </a:t>
            </a:r>
            <a:r>
              <a:rPr lang="en-US" dirty="0" err="1"/>
              <a:t>doGet</a:t>
            </a:r>
            <a:r>
              <a:rPr lang="en-US" dirty="0"/>
              <a:t>, </a:t>
            </a:r>
            <a:r>
              <a:rPr lang="en-US" dirty="0" err="1"/>
              <a:t>doPost</a:t>
            </a:r>
            <a:r>
              <a:rPr lang="en-US" dirty="0"/>
              <a:t>, </a:t>
            </a:r>
            <a:r>
              <a:rPr lang="en-US" dirty="0" err="1"/>
              <a:t>doPut</a:t>
            </a:r>
            <a:r>
              <a:rPr lang="en-US" dirty="0"/>
              <a:t>, </a:t>
            </a:r>
            <a:r>
              <a:rPr lang="en-US" dirty="0" err="1"/>
              <a:t>doDelete</a:t>
            </a:r>
            <a:r>
              <a:rPr lang="en-US" dirty="0"/>
              <a:t>, etc. methods as appropriate.</a:t>
            </a:r>
          </a:p>
          <a:p>
            <a:pPr algn="just"/>
            <a:endParaRPr lang="en-US" dirty="0"/>
          </a:p>
          <a:p>
            <a:pPr algn="just"/>
            <a:endParaRPr lang="en-US" dirty="0"/>
          </a:p>
        </p:txBody>
      </p:sp>
    </p:spTree>
    <p:extLst>
      <p:ext uri="{BB962C8B-B14F-4D97-AF65-F5344CB8AC3E}">
        <p14:creationId xmlns:p14="http://schemas.microsoft.com/office/powerpoint/2010/main" val="296966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7931224" cy="6669360"/>
          </a:xfrm>
        </p:spPr>
        <p:txBody>
          <a:bodyPr>
            <a:normAutofit lnSpcReduction="10000"/>
          </a:bodyPr>
          <a:lstStyle/>
          <a:p>
            <a:r>
              <a:rPr lang="en-US" dirty="0"/>
              <a:t>Syntax:</a:t>
            </a:r>
          </a:p>
          <a:p>
            <a:r>
              <a:rPr lang="en-US" dirty="0"/>
              <a:t>public void service(</a:t>
            </a:r>
            <a:r>
              <a:rPr lang="en-US" dirty="0" err="1"/>
              <a:t>ServletRequest</a:t>
            </a:r>
            <a:r>
              <a:rPr lang="en-US" dirty="0"/>
              <a:t> request, </a:t>
            </a:r>
            <a:r>
              <a:rPr lang="en-US" dirty="0" err="1"/>
              <a:t>ServletResponse</a:t>
            </a:r>
            <a:r>
              <a:rPr lang="en-US" dirty="0"/>
              <a:t> response) throws </a:t>
            </a:r>
            <a:r>
              <a:rPr lang="en-US" dirty="0" err="1"/>
              <a:t>ServletException</a:t>
            </a:r>
            <a:r>
              <a:rPr lang="en-US" dirty="0"/>
              <a:t>, </a:t>
            </a:r>
            <a:r>
              <a:rPr lang="en-US" dirty="0" err="1"/>
              <a:t>IOException</a:t>
            </a:r>
            <a:r>
              <a:rPr lang="en-US" dirty="0"/>
              <a:t> { }</a:t>
            </a:r>
          </a:p>
          <a:p>
            <a:r>
              <a:rPr lang="en-US" dirty="0"/>
              <a:t>The service () method is called by the container and service method invokes </a:t>
            </a:r>
            <a:r>
              <a:rPr lang="en-US" dirty="0" err="1"/>
              <a:t>doGet</a:t>
            </a:r>
            <a:r>
              <a:rPr lang="en-US" dirty="0"/>
              <a:t>, </a:t>
            </a:r>
            <a:r>
              <a:rPr lang="en-US" dirty="0" err="1"/>
              <a:t>doPost</a:t>
            </a:r>
            <a:r>
              <a:rPr lang="en-US" dirty="0"/>
              <a:t>, </a:t>
            </a:r>
            <a:r>
              <a:rPr lang="en-US" dirty="0" err="1"/>
              <a:t>doPut</a:t>
            </a:r>
            <a:r>
              <a:rPr lang="en-US" dirty="0"/>
              <a:t>, </a:t>
            </a:r>
            <a:r>
              <a:rPr lang="en-US" dirty="0" err="1"/>
              <a:t>doDelete</a:t>
            </a:r>
            <a:r>
              <a:rPr lang="en-US" dirty="0"/>
              <a:t>, etc. methods as appropriate. </a:t>
            </a:r>
          </a:p>
          <a:p>
            <a:r>
              <a:rPr lang="en-US" dirty="0"/>
              <a:t>So you have nothing to do with service() method but you override either </a:t>
            </a:r>
            <a:r>
              <a:rPr lang="en-US" dirty="0" err="1"/>
              <a:t>doGet</a:t>
            </a:r>
            <a:r>
              <a:rPr lang="en-US" dirty="0"/>
              <a:t>() or </a:t>
            </a:r>
            <a:r>
              <a:rPr lang="en-US" dirty="0" err="1"/>
              <a:t>doPost</a:t>
            </a:r>
            <a:r>
              <a:rPr lang="en-US" dirty="0"/>
              <a:t>() depending on what type of request you receive from the client.</a:t>
            </a:r>
          </a:p>
          <a:p>
            <a:r>
              <a:rPr lang="en-US" dirty="0"/>
              <a:t>The </a:t>
            </a:r>
            <a:r>
              <a:rPr lang="en-US" dirty="0" err="1"/>
              <a:t>doGet</a:t>
            </a:r>
            <a:r>
              <a:rPr lang="en-US" dirty="0"/>
              <a:t>() and </a:t>
            </a:r>
            <a:r>
              <a:rPr lang="en-US" dirty="0" err="1"/>
              <a:t>doPost</a:t>
            </a:r>
            <a:r>
              <a:rPr lang="en-US" dirty="0"/>
              <a:t>() are most frequently used methods with in each service request. Here is the signature of these two methods.</a:t>
            </a:r>
          </a:p>
          <a:p>
            <a:r>
              <a:rPr lang="en-US" b="1" dirty="0"/>
              <a:t>The </a:t>
            </a:r>
            <a:r>
              <a:rPr lang="en-US" b="1" dirty="0" err="1"/>
              <a:t>doGet</a:t>
            </a:r>
            <a:r>
              <a:rPr lang="en-US" b="1" dirty="0"/>
              <a:t>() Method</a:t>
            </a:r>
          </a:p>
          <a:p>
            <a:r>
              <a:rPr lang="en-US" dirty="0"/>
              <a:t>A GET request results from a normal request for a URL or from an HTML form that has no METHOD specified and it should be handled by </a:t>
            </a:r>
            <a:r>
              <a:rPr lang="en-US" dirty="0" err="1"/>
              <a:t>doGet</a:t>
            </a:r>
            <a:r>
              <a:rPr lang="en-US" dirty="0"/>
              <a:t>() method.</a:t>
            </a:r>
          </a:p>
          <a:p>
            <a:r>
              <a:rPr lang="en-US" dirty="0"/>
              <a:t>Syntax:</a:t>
            </a:r>
          </a:p>
          <a:p>
            <a:r>
              <a:rPr lang="en-US" dirty="0"/>
              <a:t>public void </a:t>
            </a:r>
            <a:r>
              <a:rPr lang="en-US" dirty="0" err="1"/>
              <a:t>doGet</a:t>
            </a:r>
            <a:r>
              <a:rPr lang="en-US" dirty="0"/>
              <a:t>(</a:t>
            </a:r>
            <a:r>
              <a:rPr lang="en-US" dirty="0" err="1"/>
              <a:t>HttpServletRequest</a:t>
            </a:r>
            <a:r>
              <a:rPr lang="en-US" dirty="0"/>
              <a:t> request, </a:t>
            </a:r>
            <a:r>
              <a:rPr lang="en-US" dirty="0" err="1"/>
              <a:t>HttpServletResponse</a:t>
            </a:r>
            <a:r>
              <a:rPr lang="en-US" dirty="0"/>
              <a:t> response) throws </a:t>
            </a:r>
            <a:r>
              <a:rPr lang="en-US" dirty="0" err="1"/>
              <a:t>ServletException</a:t>
            </a:r>
            <a:r>
              <a:rPr lang="en-US" dirty="0"/>
              <a:t>, </a:t>
            </a:r>
            <a:r>
              <a:rPr lang="en-US" dirty="0" err="1"/>
              <a:t>IOException</a:t>
            </a:r>
            <a:r>
              <a:rPr lang="en-US" dirty="0"/>
              <a:t> { // Servlet code }</a:t>
            </a:r>
            <a:endParaRPr lang="en-US" b="1" dirty="0"/>
          </a:p>
          <a:p>
            <a:endParaRPr lang="en-US" dirty="0"/>
          </a:p>
        </p:txBody>
      </p:sp>
    </p:spTree>
    <p:extLst>
      <p:ext uri="{BB962C8B-B14F-4D97-AF65-F5344CB8AC3E}">
        <p14:creationId xmlns:p14="http://schemas.microsoft.com/office/powerpoint/2010/main" val="21045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931224" cy="6525344"/>
          </a:xfrm>
        </p:spPr>
        <p:txBody>
          <a:bodyPr>
            <a:normAutofit lnSpcReduction="10000"/>
          </a:bodyPr>
          <a:lstStyle/>
          <a:p>
            <a:r>
              <a:rPr lang="en-US" b="1" dirty="0"/>
              <a:t>The </a:t>
            </a:r>
            <a:r>
              <a:rPr lang="en-US" b="1" dirty="0" err="1"/>
              <a:t>doPost</a:t>
            </a:r>
            <a:r>
              <a:rPr lang="en-US" b="1" dirty="0"/>
              <a:t>() Method</a:t>
            </a:r>
          </a:p>
          <a:p>
            <a:r>
              <a:rPr lang="en-US" dirty="0"/>
              <a:t>A POST request results from an HTML form that specifically lists POST as the METHOD and it should be handled by </a:t>
            </a:r>
            <a:r>
              <a:rPr lang="en-US" dirty="0" err="1"/>
              <a:t>doPost</a:t>
            </a:r>
            <a:r>
              <a:rPr lang="en-US" dirty="0"/>
              <a:t>() method.</a:t>
            </a:r>
          </a:p>
          <a:p>
            <a:r>
              <a:rPr lang="en-US" dirty="0"/>
              <a:t>Syntax:</a:t>
            </a:r>
          </a:p>
          <a:p>
            <a:r>
              <a:rPr lang="en-US" dirty="0"/>
              <a:t>public void </a:t>
            </a:r>
            <a:r>
              <a:rPr lang="en-US" dirty="0" err="1"/>
              <a:t>doPost</a:t>
            </a:r>
            <a:r>
              <a:rPr lang="en-US" dirty="0"/>
              <a:t>(</a:t>
            </a:r>
            <a:r>
              <a:rPr lang="en-US" dirty="0" err="1"/>
              <a:t>HttpServletRequest</a:t>
            </a:r>
            <a:r>
              <a:rPr lang="en-US" dirty="0"/>
              <a:t> request, </a:t>
            </a:r>
            <a:r>
              <a:rPr lang="en-US" dirty="0" err="1"/>
              <a:t>HttpServletResponse</a:t>
            </a:r>
            <a:r>
              <a:rPr lang="en-US" dirty="0"/>
              <a:t> response) throws </a:t>
            </a:r>
            <a:r>
              <a:rPr lang="en-US" dirty="0" err="1"/>
              <a:t>ServletException</a:t>
            </a:r>
            <a:r>
              <a:rPr lang="en-US" dirty="0"/>
              <a:t>, </a:t>
            </a:r>
            <a:r>
              <a:rPr lang="en-US" dirty="0" err="1"/>
              <a:t>IOException</a:t>
            </a:r>
            <a:r>
              <a:rPr lang="en-US" dirty="0"/>
              <a:t> { // Servlet code }</a:t>
            </a:r>
          </a:p>
          <a:p>
            <a:endParaRPr lang="en-US" dirty="0"/>
          </a:p>
          <a:p>
            <a:r>
              <a:rPr lang="en-US" b="1" dirty="0"/>
              <a:t>The destroy() Method</a:t>
            </a:r>
          </a:p>
          <a:p>
            <a:r>
              <a:rPr lang="en-US" dirty="0"/>
              <a:t>The destroy() method is called only once at the end of the life cycle of a servlet. This method gives your servlet a chance to close database connections, halt background threads, write cookie lists or hit counts to disk, and perform other such cleanup activities.</a:t>
            </a:r>
          </a:p>
          <a:p>
            <a:r>
              <a:rPr lang="en-US" dirty="0"/>
              <a:t>After the destroy() method is called, the servlet object is marked for garbage collection.</a:t>
            </a:r>
          </a:p>
          <a:p>
            <a:r>
              <a:rPr lang="en-US" dirty="0"/>
              <a:t>Syntax:</a:t>
            </a:r>
          </a:p>
          <a:p>
            <a:r>
              <a:rPr lang="en-US" dirty="0"/>
              <a:t>public void destroy() { // Finalization code... }</a:t>
            </a:r>
          </a:p>
        </p:txBody>
      </p:sp>
    </p:spTree>
    <p:extLst>
      <p:ext uri="{BB962C8B-B14F-4D97-AF65-F5344CB8AC3E}">
        <p14:creationId xmlns:p14="http://schemas.microsoft.com/office/powerpoint/2010/main" val="1724403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620000" cy="5924128"/>
          </a:xfrm>
        </p:spPr>
        <p:txBody>
          <a:bodyPr>
            <a:normAutofit fontScale="92500"/>
          </a:bodyPr>
          <a:lstStyle/>
          <a:p>
            <a:r>
              <a:rPr lang="en-US" dirty="0"/>
              <a:t>First, assume that a user enters a Uniform Resource Locator (URL) to a web browser.</a:t>
            </a:r>
          </a:p>
          <a:p>
            <a:r>
              <a:rPr lang="en-US" dirty="0"/>
              <a:t>The browser then generates an HTTP request for this URL. This request is then sent to the appropriate server.</a:t>
            </a:r>
          </a:p>
          <a:p>
            <a:r>
              <a:rPr lang="en-US" dirty="0"/>
              <a:t>Second, this HTTP request is received by the web server. The server maps this request to a particular servlet. </a:t>
            </a:r>
          </a:p>
          <a:p>
            <a:r>
              <a:rPr lang="en-US" dirty="0"/>
              <a:t>The servlet is dynamically retrieved and loaded into the address space of the server.</a:t>
            </a:r>
          </a:p>
          <a:p>
            <a:r>
              <a:rPr lang="en-US" dirty="0"/>
              <a:t>Third, the server invokes the </a:t>
            </a:r>
            <a:r>
              <a:rPr lang="en-US" b="1" dirty="0" err="1"/>
              <a:t>init</a:t>
            </a:r>
            <a:r>
              <a:rPr lang="en-US" b="1" dirty="0"/>
              <a:t>( ) </a:t>
            </a:r>
            <a:r>
              <a:rPr lang="en-US" dirty="0"/>
              <a:t>method of the servlet. This method is invoked only when the servlet is first loaded into memory. </a:t>
            </a:r>
          </a:p>
          <a:p>
            <a:r>
              <a:rPr lang="en-US" dirty="0"/>
              <a:t>It is possible to pass initialization parameters to the servlet so it may configure itself.</a:t>
            </a:r>
          </a:p>
          <a:p>
            <a:r>
              <a:rPr lang="en-US" dirty="0"/>
              <a:t>Fourth, the server invokes the </a:t>
            </a:r>
            <a:r>
              <a:rPr lang="en-US" b="1" dirty="0"/>
              <a:t>service( ) </a:t>
            </a:r>
            <a:r>
              <a:rPr lang="en-US" dirty="0"/>
              <a:t>method of the servlet. This method is called to process the HTTP request. It is possible for the servlet to read data that has been provided in the HTTP request. It may also formulate an HTTP response for the client.</a:t>
            </a:r>
          </a:p>
        </p:txBody>
      </p:sp>
    </p:spTree>
    <p:extLst>
      <p:ext uri="{BB962C8B-B14F-4D97-AF65-F5344CB8AC3E}">
        <p14:creationId xmlns:p14="http://schemas.microsoft.com/office/powerpoint/2010/main" val="15643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505</TotalTime>
  <Words>3333</Words>
  <Application>Microsoft Office PowerPoint</Application>
  <PresentationFormat>On-screen Show (4:3)</PresentationFormat>
  <Paragraphs>337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Cambria</vt:lpstr>
      <vt:lpstr>Wingdings</vt:lpstr>
      <vt:lpstr>Adjacency</vt:lpstr>
      <vt:lpstr>Unit -VI  Servlets</vt:lpstr>
      <vt:lpstr>Contents</vt:lpstr>
      <vt:lpstr>Introduction</vt:lpstr>
      <vt:lpstr>Difference between Applets and Servlets</vt:lpstr>
      <vt:lpstr>The Life Cycle of a Servlet</vt:lpstr>
      <vt:lpstr>PowerPoint Presentation</vt:lpstr>
      <vt:lpstr>PowerPoint Presentation</vt:lpstr>
      <vt:lpstr>PowerPoint Presentation</vt:lpstr>
      <vt:lpstr>PowerPoint Presentation</vt:lpstr>
      <vt:lpstr>PowerPoint Presentation</vt:lpstr>
      <vt:lpstr>Servlet Application Architecture</vt:lpstr>
      <vt:lpstr>Steps to Run Servlet</vt:lpstr>
      <vt:lpstr>PowerPoint Presentation</vt:lpstr>
      <vt:lpstr>PowerPoint Presentation</vt:lpstr>
      <vt:lpstr>6.2 Creating simple Servlet:</vt:lpstr>
      <vt:lpstr>Using Tomcat for Servlet Development</vt:lpstr>
      <vt:lpstr>PowerPoint Presentation</vt:lpstr>
      <vt:lpstr>PowerPoint Presentation</vt:lpstr>
      <vt:lpstr>PowerPoint Presentation</vt:lpstr>
      <vt:lpstr>PowerPoint Presentation</vt:lpstr>
      <vt:lpstr>PowerPoint Presentation</vt:lpstr>
      <vt:lpstr>PowerPoint Presentation</vt:lpstr>
      <vt:lpstr>index.html</vt:lpstr>
      <vt:lpstr>PowerPoint Presentation</vt:lpstr>
      <vt:lpstr>PowerPoint Presentation</vt:lpstr>
      <vt:lpstr>PowerPoint Presentation</vt:lpstr>
      <vt:lpstr>PowerPoint Presentation</vt:lpstr>
      <vt:lpstr>AddCookie.htm</vt:lpstr>
      <vt:lpstr>AddCookieServlet.java</vt:lpstr>
      <vt:lpstr>GetCookiesServlet.java</vt:lpstr>
      <vt:lpstr>Session Tracking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-VI  Servlets</dc:title>
  <dc:creator>Akshay Sangekar</dc:creator>
  <cp:lastModifiedBy>aryajanjire@gmail.com</cp:lastModifiedBy>
  <cp:revision>59</cp:revision>
  <dcterms:created xsi:type="dcterms:W3CDTF">2022-05-27T05:18:05Z</dcterms:created>
  <dcterms:modified xsi:type="dcterms:W3CDTF">2022-06-14T05:35:22Z</dcterms:modified>
</cp:coreProperties>
</file>