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21" r:id="rId4"/>
    <p:sldId id="322" r:id="rId5"/>
    <p:sldId id="324" r:id="rId6"/>
    <p:sldId id="329" r:id="rId7"/>
    <p:sldId id="325" r:id="rId9"/>
    <p:sldId id="312" r:id="rId10"/>
    <p:sldId id="326" r:id="rId11"/>
    <p:sldId id="327" r:id="rId12"/>
    <p:sldId id="261" r:id="rId13"/>
    <p:sldId id="262" r:id="rId14"/>
    <p:sldId id="264" r:id="rId15"/>
    <p:sldId id="265" r:id="rId16"/>
    <p:sldId id="266" r:id="rId17"/>
    <p:sldId id="328" r:id="rId18"/>
    <p:sldId id="267" r:id="rId19"/>
    <p:sldId id="268" r:id="rId20"/>
    <p:sldId id="269" r:id="rId21"/>
    <p:sldId id="270" r:id="rId22"/>
    <p:sldId id="271" r:id="rId23"/>
    <p:sldId id="272" r:id="rId24"/>
    <p:sldId id="274" r:id="rId25"/>
    <p:sldId id="273" r:id="rId26"/>
    <p:sldId id="275" r:id="rId27"/>
    <p:sldId id="276" r:id="rId28"/>
    <p:sldId id="277" r:id="rId29"/>
    <p:sldId id="282" r:id="rId30"/>
    <p:sldId id="281" r:id="rId31"/>
    <p:sldId id="318" r:id="rId32"/>
    <p:sldId id="294" r:id="rId33"/>
    <p:sldId id="284" r:id="rId34"/>
    <p:sldId id="315" r:id="rId35"/>
    <p:sldId id="316" r:id="rId36"/>
    <p:sldId id="317" r:id="rId37"/>
    <p:sldId id="286" r:id="rId38"/>
    <p:sldId id="287" r:id="rId39"/>
    <p:sldId id="307" r:id="rId40"/>
    <p:sldId id="310" r:id="rId41"/>
    <p:sldId id="311" r:id="rId42"/>
    <p:sldId id="319" r:id="rId43"/>
    <p:sldId id="320" r:id="rId44"/>
    <p:sldId id="308" r:id="rId45"/>
    <p:sldId id="309" r:id="rId46"/>
    <p:sldId id="289" r:id="rId47"/>
    <p:sldId id="291" r:id="rId48"/>
    <p:sldId id="296" r:id="rId49"/>
    <p:sldId id="292" r:id="rId50"/>
    <p:sldId id="313" r:id="rId51"/>
    <p:sldId id="314" r:id="rId52"/>
    <p:sldId id="293" r:id="rId53"/>
    <p:sldId id="300" r:id="rId54"/>
    <p:sldId id="301" r:id="rId55"/>
    <p:sldId id="304" r:id="rId56"/>
    <p:sldId id="305" r:id="rId57"/>
    <p:sldId id="30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FA558F-4920-41B2-BF4A-75171741025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72AC3-5079-4023-B440-024FDDD5B84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972AC3-5079-4023-B440-024FDDD5B84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972AC3-5079-4023-B440-024FDDD5B84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72AC3-5079-4023-B440-024FDDD5B84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972AC3-5079-4023-B440-024FDDD5B84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8972AC3-5079-4023-B440-024FDDD5B84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721213-F709-40F4-89F5-086ADA3A8D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A721213-F709-40F4-89F5-086ADA3A8D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A721213-F709-40F4-89F5-086ADA3A8D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A721213-F709-40F4-89F5-086ADA3A8D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A721213-F709-40F4-89F5-086ADA3A8D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A721213-F709-40F4-89F5-086ADA3A8D8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A721213-F709-40F4-89F5-086ADA3A8D8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721213-F709-40F4-89F5-086ADA3A8D8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21213-F709-40F4-89F5-086ADA3A8D8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A721213-F709-40F4-89F5-086ADA3A8D8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A721213-F709-40F4-89F5-086ADA3A8D8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195EE-4F98-4B2A-9A6C-9E4A899B82C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1213-F709-40F4-89F5-086ADA3A8D8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195EE-4F98-4B2A-9A6C-9E4A899B82C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JDBC</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JDBC Driver</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1"/>
            <a:ext cx="8229600" cy="3757626"/>
          </a:xfrm>
        </p:spPr>
        <p:txBody>
          <a:bodyPr/>
          <a:lstStyle/>
          <a:p>
            <a:pPr algn="just"/>
            <a:r>
              <a:rPr lang="en-US" sz="2800" dirty="0">
                <a:latin typeface="Times New Roman" panose="02020603050405020304" pitchFamily="18" charset="0"/>
                <a:cs typeface="Times New Roman" panose="02020603050405020304" pitchFamily="18" charset="0"/>
              </a:rPr>
              <a:t>JDBC Driver is a software component that enables java application to interact with the database</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There are 4 types of JDBC drivers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2" algn="just"/>
            <a:r>
              <a:rPr lang="en-US" sz="2000" dirty="0" smtClean="0">
                <a:latin typeface="Times New Roman" panose="02020603050405020304" pitchFamily="18" charset="0"/>
                <a:cs typeface="Times New Roman" panose="02020603050405020304" pitchFamily="18" charset="0"/>
              </a:rPr>
              <a:t>JDBC-ODBC </a:t>
            </a:r>
            <a:r>
              <a:rPr lang="en-US" sz="2000" dirty="0">
                <a:latin typeface="Times New Roman" panose="02020603050405020304" pitchFamily="18" charset="0"/>
                <a:cs typeface="Times New Roman" panose="02020603050405020304" pitchFamily="18" charset="0"/>
              </a:rPr>
              <a:t>bridge driver</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Native-API driver (partially java driver)</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Network Protocol driver (fully java driver)</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Thin driver (fully java driver)</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296842"/>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JDBC-ODBC bridge driver</a:t>
            </a:r>
            <a:br>
              <a:rPr lang="en-US" sz="3600" dirty="0"/>
            </a:br>
            <a:endParaRPr lang="en-US" dirty="0"/>
          </a:p>
        </p:txBody>
      </p:sp>
      <p:sp>
        <p:nvSpPr>
          <p:cNvPr id="7" name="Content Placeholder 2"/>
          <p:cNvSpPr>
            <a:spLocks noGrp="1"/>
          </p:cNvSpPr>
          <p:nvPr>
            <p:ph idx="1"/>
          </p:nvPr>
        </p:nvSpPr>
        <p:spPr>
          <a:xfrm>
            <a:off x="357158" y="500043"/>
            <a:ext cx="8229600" cy="3357586"/>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The JDBC-ODBC bridge driver uses ODBC driver to connect to the database.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JDBC-ODBC bridge driver converts JDBC method calls into the ODBC function calls. This is now discouraged because of thin driver.</a:t>
            </a:r>
            <a:endParaRPr lang="en-US" sz="1800" dirty="0" smtClean="0">
              <a:latin typeface="Times New Roman" panose="02020603050405020304" pitchFamily="18" charset="0"/>
              <a:cs typeface="Times New Roman" panose="02020603050405020304" pitchFamily="18" charset="0"/>
            </a:endParaRPr>
          </a:p>
          <a:p>
            <a:r>
              <a:rPr lang="en-US" sz="1800" dirty="0">
                <a:solidFill>
                  <a:srgbClr val="C00000"/>
                </a:solidFill>
                <a:latin typeface="Times New Roman" panose="02020603050405020304" pitchFamily="18" charset="0"/>
                <a:cs typeface="Times New Roman" panose="02020603050405020304" pitchFamily="18" charset="0"/>
              </a:rPr>
              <a:t>Advantages:</a:t>
            </a:r>
            <a:endParaRPr lang="en-US" sz="1800" dirty="0">
              <a:solidFill>
                <a:srgbClr val="C00000"/>
              </a:solidFill>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easy to use.</a:t>
            </a:r>
            <a:endParaRPr lang="en-US" sz="1800" dirty="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can be easily connected to any database.</a:t>
            </a:r>
            <a:endParaRPr lang="en-US" sz="1800" dirty="0">
              <a:latin typeface="Times New Roman" panose="02020603050405020304" pitchFamily="18" charset="0"/>
              <a:cs typeface="Times New Roman" panose="02020603050405020304" pitchFamily="18" charset="0"/>
            </a:endParaRPr>
          </a:p>
          <a:p>
            <a:r>
              <a:rPr lang="en-US" sz="1800" dirty="0">
                <a:solidFill>
                  <a:srgbClr val="C00000"/>
                </a:solidFill>
                <a:latin typeface="Times New Roman" panose="02020603050405020304" pitchFamily="18" charset="0"/>
                <a:cs typeface="Times New Roman" panose="02020603050405020304" pitchFamily="18" charset="0"/>
              </a:rPr>
              <a:t>Disadvantages:</a:t>
            </a:r>
            <a:endParaRPr lang="en-US" sz="1800" dirty="0">
              <a:solidFill>
                <a:srgbClr val="C00000"/>
              </a:solidFill>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Performance degraded because JDBC method call is converted into the ODBC function calls.</a:t>
            </a:r>
            <a:endParaRPr lang="en-US" sz="1800" dirty="0">
              <a:latin typeface="Times New Roman" panose="02020603050405020304" pitchFamily="18" charset="0"/>
              <a:cs typeface="Times New Roman" panose="02020603050405020304" pitchFamily="18" charset="0"/>
            </a:endParaRPr>
          </a:p>
          <a:p>
            <a:pPr lvl="2"/>
            <a:r>
              <a:rPr lang="en-US" sz="1800" dirty="0">
                <a:latin typeface="Times New Roman" panose="02020603050405020304" pitchFamily="18" charset="0"/>
                <a:cs typeface="Times New Roman" panose="02020603050405020304" pitchFamily="18" charset="0"/>
              </a:rPr>
              <a:t>The ODBC driver needs to be installed on the client machine.</a:t>
            </a:r>
            <a:endParaRPr lang="en-US" sz="1800" dirty="0">
              <a:latin typeface="Times New Roman" panose="02020603050405020304" pitchFamily="18" charset="0"/>
              <a:cs typeface="Times New Roman" panose="02020603050405020304" pitchFamily="18" charset="0"/>
            </a:endParaRPr>
          </a:p>
          <a:p>
            <a:endParaRPr lang="en-US" dirty="0"/>
          </a:p>
        </p:txBody>
      </p:sp>
      <p:pic>
        <p:nvPicPr>
          <p:cNvPr id="2050" name="Picture 2"/>
          <p:cNvPicPr>
            <a:picLocks noChangeAspect="1" noChangeArrowheads="1"/>
          </p:cNvPicPr>
          <p:nvPr/>
        </p:nvPicPr>
        <p:blipFill>
          <a:blip r:embed="rId1"/>
          <a:srcRect/>
          <a:stretch>
            <a:fillRect/>
          </a:stretch>
        </p:blipFill>
        <p:spPr bwMode="auto">
          <a:xfrm>
            <a:off x="357158" y="3714752"/>
            <a:ext cx="8343901" cy="31432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latin typeface="Times New Roman" panose="02020603050405020304" pitchFamily="18" charset="0"/>
                <a:cs typeface="Times New Roman" panose="02020603050405020304" pitchFamily="18" charset="0"/>
              </a:rPr>
              <a:t> Native-API driver</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00034" y="642918"/>
            <a:ext cx="8229600" cy="1143008"/>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Native API driver uses the client-side libraries of the database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driver converts JDBC method calls into native calls of the database API. It is not written entirely in java.</a:t>
            </a:r>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srcRect/>
          <a:stretch>
            <a:fillRect/>
          </a:stretch>
        </p:blipFill>
        <p:spPr bwMode="auto">
          <a:xfrm>
            <a:off x="1142976" y="1785926"/>
            <a:ext cx="6610350" cy="2857520"/>
          </a:xfrm>
          <a:prstGeom prst="rect">
            <a:avLst/>
          </a:prstGeom>
          <a:noFill/>
          <a:ln w="9525">
            <a:noFill/>
            <a:miter lim="800000"/>
            <a:headEnd/>
            <a:tailEnd/>
          </a:ln>
          <a:effectLst/>
        </p:spPr>
      </p:pic>
      <p:sp>
        <p:nvSpPr>
          <p:cNvPr id="5" name="Content Placeholder 2"/>
          <p:cNvSpPr txBox="1"/>
          <p:nvPr/>
        </p:nvSpPr>
        <p:spPr>
          <a:xfrm>
            <a:off x="428596" y="5214950"/>
            <a:ext cx="8229600" cy="1500198"/>
          </a:xfrm>
          <a:prstGeom prst="rect">
            <a:avLst/>
          </a:prstGeom>
        </p:spPr>
        <p:txBody>
          <a:bodyPr vert="horz" lIns="91440" tIns="45720" rIns="91440" bIns="45720" rtlCol="0">
            <a:normAutofit/>
          </a:bodyPr>
          <a:lstStyle/>
          <a:p>
            <a:pPr>
              <a:buFont typeface="Arial" panose="020B0604020202020204" pitchFamily="34" charset="0"/>
              <a:buChar cha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785786" y="4714884"/>
            <a:ext cx="8072494" cy="2215991"/>
          </a:xfrm>
          <a:prstGeom prst="rect">
            <a:avLst/>
          </a:prstGeom>
        </p:spPr>
        <p:txBody>
          <a:bodyPr wrap="square">
            <a:spAutoFit/>
          </a:bodyPr>
          <a:lstStyle/>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Advantage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performance </a:t>
            </a:r>
            <a:r>
              <a:rPr lang="en-US" sz="2000" dirty="0">
                <a:latin typeface="Times New Roman" panose="02020603050405020304" pitchFamily="18" charset="0"/>
                <a:cs typeface="Times New Roman" panose="02020603050405020304" pitchFamily="18" charset="0"/>
              </a:rPr>
              <a:t>upgraded than JDBC-ODBC bridge </a:t>
            </a:r>
            <a:r>
              <a:rPr lang="en-US" sz="2000" dirty="0" smtClean="0">
                <a:latin typeface="Times New Roman" panose="02020603050405020304" pitchFamily="18" charset="0"/>
                <a:cs typeface="Times New Roman" panose="02020603050405020304" pitchFamily="18" charset="0"/>
              </a:rPr>
              <a:t>driver.</a:t>
            </a:r>
            <a:endParaRPr lang="en-US" sz="2000" dirty="0" smtClean="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Disadvantage:	</a:t>
            </a:r>
            <a:endParaRPr lang="en-US" sz="2000" dirty="0" smtClean="0">
              <a:solidFill>
                <a:srgbClr val="C00000"/>
              </a:solidFill>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Native driver needs to be installed on the each client </a:t>
            </a:r>
            <a:r>
              <a:rPr lang="en-US" sz="2000" dirty="0" smtClean="0">
                <a:latin typeface="Times New Roman" panose="02020603050405020304" pitchFamily="18" charset="0"/>
                <a:cs typeface="Times New Roman" panose="02020603050405020304" pitchFamily="18" charset="0"/>
              </a:rPr>
              <a:t>machine.</a:t>
            </a:r>
            <a:endParaRPr lang="en-US" sz="20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Vendor client library needs to be installed on client machine.</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200" dirty="0" smtClean="0">
                <a:latin typeface="Times New Roman" panose="02020603050405020304" pitchFamily="18" charset="0"/>
                <a:cs typeface="Times New Roman" panose="02020603050405020304" pitchFamily="18" charset="0"/>
              </a:rPr>
              <a:t>Network Protocol driver</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596" y="785794"/>
            <a:ext cx="8229600" cy="4525963"/>
          </a:xfrm>
        </p:spPr>
        <p:txBody>
          <a:bodyPr>
            <a:normAutofit fontScale="92500" lnSpcReduction="10000"/>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Network Protocol driver uses middleware (application server) that converts JDBC calls directly or indirectly into the vendor-specific database protocol.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fully written in java.</a:t>
            </a:r>
            <a:endParaRPr lang="en-US" sz="2400" dirty="0">
              <a:latin typeface="Times New Roman" panose="02020603050405020304" pitchFamily="18" charset="0"/>
              <a:cs typeface="Times New Roman" panose="02020603050405020304" pitchFamily="18" charset="0"/>
            </a:endParaRPr>
          </a:p>
          <a:p>
            <a:r>
              <a:rPr lang="en-US" sz="2400" dirty="0">
                <a:solidFill>
                  <a:srgbClr val="C00000"/>
                </a:solidFill>
                <a:latin typeface="Times New Roman" panose="02020603050405020304" pitchFamily="18" charset="0"/>
                <a:cs typeface="Times New Roman" panose="02020603050405020304" pitchFamily="18" charset="0"/>
              </a:rPr>
              <a:t>Advantage:</a:t>
            </a:r>
            <a:endParaRPr lang="en-US" sz="2400" dirty="0">
              <a:solidFill>
                <a:srgbClr val="C00000"/>
              </a:solidFill>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No client side library is required because of application server that can perform many tasks like auditing, load balancing, logging etc.</a:t>
            </a:r>
            <a:endParaRPr lang="en-US" sz="1600" dirty="0">
              <a:latin typeface="Times New Roman" panose="02020603050405020304" pitchFamily="18" charset="0"/>
              <a:cs typeface="Times New Roman" panose="02020603050405020304" pitchFamily="18" charset="0"/>
            </a:endParaRPr>
          </a:p>
          <a:p>
            <a:r>
              <a:rPr lang="en-US" sz="2400" dirty="0">
                <a:solidFill>
                  <a:srgbClr val="C00000"/>
                </a:solidFill>
                <a:latin typeface="Times New Roman" panose="02020603050405020304" pitchFamily="18" charset="0"/>
                <a:cs typeface="Times New Roman" panose="02020603050405020304" pitchFamily="18" charset="0"/>
              </a:rPr>
              <a:t>Disadvantages:</a:t>
            </a:r>
            <a:endParaRPr lang="en-US" sz="2400" dirty="0">
              <a:solidFill>
                <a:srgbClr val="C00000"/>
              </a:solidFill>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Network support is required on client machine.</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Requires database-specific coding to be done in the middle tier.</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Maintenance of Network Protocol driver becomes costly because it requires database-specific coding to be done in the middle tier.</a:t>
            </a:r>
            <a:endParaRPr lang="en-US" sz="1600" dirty="0">
              <a:latin typeface="Times New Roman" panose="02020603050405020304" pitchFamily="18" charset="0"/>
              <a:cs typeface="Times New Roman" panose="02020603050405020304" pitchFamily="18" charset="0"/>
            </a:endParaRPr>
          </a:p>
          <a:p>
            <a:pPr>
              <a:buNone/>
            </a:pPr>
            <a:br>
              <a:rPr lang="en-US" dirty="0" smtClean="0"/>
            </a:br>
            <a:endParaRPr lang="en-US" dirty="0"/>
          </a:p>
        </p:txBody>
      </p:sp>
      <p:pic>
        <p:nvPicPr>
          <p:cNvPr id="4098" name="Picture 2"/>
          <p:cNvPicPr>
            <a:picLocks noChangeAspect="1" noChangeArrowheads="1"/>
          </p:cNvPicPr>
          <p:nvPr/>
        </p:nvPicPr>
        <p:blipFill>
          <a:blip r:embed="rId1"/>
          <a:srcRect/>
          <a:stretch>
            <a:fillRect/>
          </a:stretch>
        </p:blipFill>
        <p:spPr bwMode="auto">
          <a:xfrm>
            <a:off x="928662" y="4357694"/>
            <a:ext cx="5786479" cy="2500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Thin driver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158" y="785794"/>
            <a:ext cx="8229600" cy="45259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thin driver converts JDBC calls directly into the vendor-specific database protocol. That is why it is known as thin driver</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fully written in Java language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a:solidFill>
                  <a:srgbClr val="C00000"/>
                </a:solidFill>
                <a:latin typeface="Times New Roman" panose="02020603050405020304" pitchFamily="18" charset="0"/>
                <a:cs typeface="Times New Roman" panose="02020603050405020304" pitchFamily="18" charset="0"/>
              </a:rPr>
              <a:t>Advantage:</a:t>
            </a:r>
            <a:endParaRPr lang="en-US" sz="2000" dirty="0">
              <a:solidFill>
                <a:srgbClr val="C00000"/>
              </a:solidFill>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Better performance than all other drivers.</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No software is required at client side or server side.</a:t>
            </a:r>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C00000"/>
                </a:solidFill>
                <a:latin typeface="Times New Roman" panose="02020603050405020304" pitchFamily="18" charset="0"/>
                <a:cs typeface="Times New Roman" panose="02020603050405020304" pitchFamily="18" charset="0"/>
              </a:rPr>
              <a:t>Disadvantage:</a:t>
            </a:r>
            <a:endParaRPr lang="en-US" sz="2000" dirty="0">
              <a:solidFill>
                <a:srgbClr val="C00000"/>
              </a:solidFill>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Drivers depend on the Database.</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5122" name="Picture 2"/>
          <p:cNvPicPr>
            <a:picLocks noChangeAspect="1" noChangeArrowheads="1"/>
          </p:cNvPicPr>
          <p:nvPr/>
        </p:nvPicPr>
        <p:blipFill>
          <a:blip r:embed="rId1"/>
          <a:srcRect/>
          <a:stretch>
            <a:fillRect/>
          </a:stretch>
        </p:blipFill>
        <p:spPr bwMode="auto">
          <a:xfrm>
            <a:off x="5000628" y="3000372"/>
            <a:ext cx="3895734" cy="35099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714356"/>
            <a:ext cx="8229600" cy="5429288"/>
          </a:xfrm>
        </p:spPr>
        <p:txBody>
          <a:bodyPr>
            <a:normAutofit fontScale="77500" lnSpcReduction="20000"/>
          </a:bodyPr>
          <a:lstStyle/>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based on the X/Open SQL Call Level Interface.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java.sql</a:t>
            </a:r>
            <a:r>
              <a:rPr lang="en-US" sz="2400" dirty="0">
                <a:latin typeface="Times New Roman" panose="02020603050405020304" pitchFamily="18" charset="0"/>
                <a:cs typeface="Times New Roman" panose="02020603050405020304" pitchFamily="18" charset="0"/>
              </a:rPr>
              <a:t> package contains classes and interfaces for JDBC API.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list of </a:t>
            </a:r>
            <a:r>
              <a:rPr lang="en-US" sz="2400" dirty="0" smtClean="0">
                <a:latin typeface="Times New Roman" panose="02020603050405020304" pitchFamily="18" charset="0"/>
                <a:cs typeface="Times New Roman" panose="02020603050405020304" pitchFamily="18" charset="0"/>
              </a:rPr>
              <a:t>popular</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interfaces</a:t>
            </a:r>
            <a:r>
              <a:rPr lang="en-US" sz="2400" dirty="0">
                <a:latin typeface="Times New Roman" panose="02020603050405020304" pitchFamily="18" charset="0"/>
                <a:cs typeface="Times New Roman" panose="02020603050405020304" pitchFamily="18" charset="0"/>
              </a:rPr>
              <a:t> of JDBC API are given below</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Driver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Connection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Statement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PreparedStatement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CallableStatement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err="1">
                <a:solidFill>
                  <a:srgbClr val="C00000"/>
                </a:solidFill>
                <a:latin typeface="Times New Roman" panose="02020603050405020304" pitchFamily="18" charset="0"/>
                <a:cs typeface="Times New Roman" panose="02020603050405020304" pitchFamily="18" charset="0"/>
              </a:rPr>
              <a:t>ResultSet</a:t>
            </a:r>
            <a:r>
              <a:rPr lang="en-US" sz="2100" dirty="0">
                <a:solidFill>
                  <a:srgbClr val="C00000"/>
                </a:solidFill>
                <a:latin typeface="Times New Roman" panose="02020603050405020304" pitchFamily="18" charset="0"/>
                <a:cs typeface="Times New Roman" panose="02020603050405020304" pitchFamily="18" charset="0"/>
              </a:rPr>
              <a:t>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err="1">
                <a:solidFill>
                  <a:srgbClr val="C00000"/>
                </a:solidFill>
                <a:latin typeface="Times New Roman" panose="02020603050405020304" pitchFamily="18" charset="0"/>
                <a:cs typeface="Times New Roman" panose="02020603050405020304" pitchFamily="18" charset="0"/>
              </a:rPr>
              <a:t>ResultSetMetaData</a:t>
            </a:r>
            <a:r>
              <a:rPr lang="en-US" sz="2100" dirty="0">
                <a:solidFill>
                  <a:srgbClr val="C00000"/>
                </a:solidFill>
                <a:latin typeface="Times New Roman" panose="02020603050405020304" pitchFamily="18" charset="0"/>
                <a:cs typeface="Times New Roman" panose="02020603050405020304" pitchFamily="18" charset="0"/>
              </a:rPr>
              <a:t>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err="1">
                <a:solidFill>
                  <a:srgbClr val="C00000"/>
                </a:solidFill>
                <a:latin typeface="Times New Roman" panose="02020603050405020304" pitchFamily="18" charset="0"/>
                <a:cs typeface="Times New Roman" panose="02020603050405020304" pitchFamily="18" charset="0"/>
              </a:rPr>
              <a:t>DatabaseMetaData</a:t>
            </a:r>
            <a:r>
              <a:rPr lang="en-US" sz="2100" dirty="0">
                <a:solidFill>
                  <a:srgbClr val="C00000"/>
                </a:solidFill>
                <a:latin typeface="Times New Roman" panose="02020603050405020304" pitchFamily="18" charset="0"/>
                <a:cs typeface="Times New Roman" panose="02020603050405020304" pitchFamily="18" charset="0"/>
              </a:rPr>
              <a:t> interface</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err="1">
                <a:solidFill>
                  <a:srgbClr val="C00000"/>
                </a:solidFill>
                <a:latin typeface="Times New Roman" panose="02020603050405020304" pitchFamily="18" charset="0"/>
                <a:cs typeface="Times New Roman" panose="02020603050405020304" pitchFamily="18" charset="0"/>
              </a:rPr>
              <a:t>RowSet</a:t>
            </a:r>
            <a:r>
              <a:rPr lang="en-US" sz="2100" dirty="0">
                <a:solidFill>
                  <a:srgbClr val="C00000"/>
                </a:solidFill>
                <a:latin typeface="Times New Roman" panose="02020603050405020304" pitchFamily="18" charset="0"/>
                <a:cs typeface="Times New Roman" panose="02020603050405020304" pitchFamily="18" charset="0"/>
              </a:rPr>
              <a:t> </a:t>
            </a:r>
            <a:r>
              <a:rPr lang="en-US" sz="2100" dirty="0" smtClean="0">
                <a:solidFill>
                  <a:srgbClr val="C00000"/>
                </a:solidFill>
                <a:latin typeface="Times New Roman" panose="02020603050405020304" pitchFamily="18" charset="0"/>
                <a:cs typeface="Times New Roman" panose="02020603050405020304" pitchFamily="18" charset="0"/>
              </a:rPr>
              <a:t>interface</a:t>
            </a:r>
            <a:endParaRPr lang="en-US" sz="2100" dirty="0" smtClean="0">
              <a:solidFill>
                <a:srgbClr val="C00000"/>
              </a:solidFill>
              <a:latin typeface="Times New Roman" panose="02020603050405020304" pitchFamily="18" charset="0"/>
              <a:cs typeface="Times New Roman" panose="02020603050405020304" pitchFamily="18" charset="0"/>
            </a:endParaRP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list of popular </a:t>
            </a:r>
            <a:r>
              <a:rPr lang="en-US" sz="2600" i="1" dirty="0">
                <a:latin typeface="Times New Roman" panose="02020603050405020304" pitchFamily="18" charset="0"/>
                <a:cs typeface="Times New Roman" panose="02020603050405020304" pitchFamily="18" charset="0"/>
              </a:rPr>
              <a:t>classes</a:t>
            </a:r>
            <a:r>
              <a:rPr lang="en-US" sz="2600" dirty="0">
                <a:latin typeface="Times New Roman" panose="02020603050405020304" pitchFamily="18" charset="0"/>
                <a:cs typeface="Times New Roman" panose="02020603050405020304" pitchFamily="18" charset="0"/>
              </a:rPr>
              <a:t> of JDBC API are given below:</a:t>
            </a:r>
            <a:endParaRPr lang="en-US" sz="2600" dirty="0">
              <a:latin typeface="Times New Roman" panose="02020603050405020304" pitchFamily="18" charset="0"/>
              <a:cs typeface="Times New Roman" panose="02020603050405020304" pitchFamily="18" charset="0"/>
            </a:endParaRPr>
          </a:p>
          <a:p>
            <a:pPr lvl="2"/>
            <a:r>
              <a:rPr lang="en-US" sz="2100" dirty="0" err="1">
                <a:solidFill>
                  <a:srgbClr val="C00000"/>
                </a:solidFill>
                <a:latin typeface="Times New Roman" panose="02020603050405020304" pitchFamily="18" charset="0"/>
                <a:cs typeface="Times New Roman" panose="02020603050405020304" pitchFamily="18" charset="0"/>
              </a:rPr>
              <a:t>DriverManager</a:t>
            </a:r>
            <a:r>
              <a:rPr lang="en-US" sz="2100" dirty="0">
                <a:solidFill>
                  <a:srgbClr val="C00000"/>
                </a:solidFill>
                <a:latin typeface="Times New Roman" panose="02020603050405020304" pitchFamily="18" charset="0"/>
                <a:cs typeface="Times New Roman" panose="02020603050405020304" pitchFamily="18" charset="0"/>
              </a:rPr>
              <a:t> class</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Blob class</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err="1">
                <a:solidFill>
                  <a:srgbClr val="C00000"/>
                </a:solidFill>
                <a:latin typeface="Times New Roman" panose="02020603050405020304" pitchFamily="18" charset="0"/>
                <a:cs typeface="Times New Roman" panose="02020603050405020304" pitchFamily="18" charset="0"/>
              </a:rPr>
              <a:t>Clob</a:t>
            </a:r>
            <a:r>
              <a:rPr lang="en-US" sz="2100" dirty="0">
                <a:solidFill>
                  <a:srgbClr val="C00000"/>
                </a:solidFill>
                <a:latin typeface="Times New Roman" panose="02020603050405020304" pitchFamily="18" charset="0"/>
                <a:cs typeface="Times New Roman" panose="02020603050405020304" pitchFamily="18" charset="0"/>
              </a:rPr>
              <a:t> class</a:t>
            </a:r>
            <a:endParaRPr lang="en-US" sz="2100" dirty="0">
              <a:solidFill>
                <a:srgbClr val="C00000"/>
              </a:solidFill>
              <a:latin typeface="Times New Roman" panose="02020603050405020304" pitchFamily="18" charset="0"/>
              <a:cs typeface="Times New Roman" panose="02020603050405020304" pitchFamily="18" charset="0"/>
            </a:endParaRPr>
          </a:p>
          <a:p>
            <a:pPr lvl="2"/>
            <a:r>
              <a:rPr lang="en-US" sz="2100" dirty="0">
                <a:solidFill>
                  <a:srgbClr val="C00000"/>
                </a:solidFill>
                <a:latin typeface="Times New Roman" panose="02020603050405020304" pitchFamily="18" charset="0"/>
                <a:cs typeface="Times New Roman" panose="02020603050405020304" pitchFamily="18" charset="0"/>
              </a:rPr>
              <a:t>Types class</a:t>
            </a:r>
            <a:endParaRPr lang="en-US" sz="2100" dirty="0">
              <a:solidFill>
                <a:srgbClr val="C00000"/>
              </a:solidFill>
              <a:latin typeface="Times New Roman" panose="02020603050405020304" pitchFamily="18" charset="0"/>
              <a:cs typeface="Times New Roman" panose="02020603050405020304" pitchFamily="18" charset="0"/>
            </a:endParaRPr>
          </a:p>
          <a:p>
            <a:pPr lvl="2"/>
            <a:endParaRPr lang="en-US" sz="21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sz="4000" dirty="0">
                <a:latin typeface="Times New Roman" panose="02020603050405020304" pitchFamily="18" charset="0"/>
                <a:cs typeface="Times New Roman" panose="02020603050405020304" pitchFamily="18" charset="0"/>
              </a:rPr>
              <a:t>Java Database Connectivity with 5 Steps</a:t>
            </a:r>
            <a:br>
              <a:rPr lang="en-US" dirty="0"/>
            </a:br>
            <a:endParaRPr lang="en-US" dirty="0"/>
          </a:p>
        </p:txBody>
      </p:sp>
      <p:sp>
        <p:nvSpPr>
          <p:cNvPr id="3" name="Content Placeholder 2"/>
          <p:cNvSpPr>
            <a:spLocks noGrp="1"/>
          </p:cNvSpPr>
          <p:nvPr>
            <p:ph idx="1"/>
          </p:nvPr>
        </p:nvSpPr>
        <p:spPr>
          <a:xfrm>
            <a:off x="285720" y="857232"/>
            <a:ext cx="8229600" cy="4525963"/>
          </a:xfrm>
        </p:spPr>
        <p:txBody>
          <a:bodyPr/>
          <a:lstStyle/>
          <a:p>
            <a:pPr algn="just"/>
            <a:r>
              <a:rPr lang="en-US" sz="2800" dirty="0">
                <a:latin typeface="Times New Roman" panose="02020603050405020304" pitchFamily="18" charset="0"/>
                <a:cs typeface="Times New Roman" panose="02020603050405020304" pitchFamily="18" charset="0"/>
              </a:rPr>
              <a:t>There are 5 steps to connect any java application with the database using </a:t>
            </a:r>
            <a:r>
              <a:rPr lang="en-US" sz="2800" dirty="0" smtClean="0">
                <a:latin typeface="Times New Roman" panose="02020603050405020304" pitchFamily="18" charset="0"/>
                <a:cs typeface="Times New Roman" panose="02020603050405020304" pitchFamily="18" charset="0"/>
              </a:rPr>
              <a:t>JDBC.</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These </a:t>
            </a:r>
            <a:r>
              <a:rPr lang="en-US" sz="2800" dirty="0">
                <a:latin typeface="Times New Roman" panose="02020603050405020304" pitchFamily="18" charset="0"/>
                <a:cs typeface="Times New Roman" panose="02020603050405020304" pitchFamily="18" charset="0"/>
              </a:rPr>
              <a:t>steps are as follows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2" algn="just"/>
            <a:r>
              <a:rPr lang="en-US" sz="2000" dirty="0" smtClean="0">
                <a:latin typeface="Times New Roman" panose="02020603050405020304" pitchFamily="18" charset="0"/>
                <a:cs typeface="Times New Roman" panose="02020603050405020304" pitchFamily="18" charset="0"/>
              </a:rPr>
              <a:t>Register </a:t>
            </a:r>
            <a:r>
              <a:rPr lang="en-US" sz="2000" dirty="0">
                <a:latin typeface="Times New Roman" panose="02020603050405020304" pitchFamily="18" charset="0"/>
                <a:cs typeface="Times New Roman" panose="02020603050405020304" pitchFamily="18" charset="0"/>
              </a:rPr>
              <a:t>the Driver class</a:t>
            </a: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Create connection</a:t>
            </a: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Create statement</a:t>
            </a: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Execute queries</a:t>
            </a: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Close connection</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6146" name="Picture 2"/>
          <p:cNvPicPr>
            <a:picLocks noChangeAspect="1" noChangeArrowheads="1"/>
          </p:cNvPicPr>
          <p:nvPr/>
        </p:nvPicPr>
        <p:blipFill>
          <a:blip r:embed="rId1"/>
          <a:srcRect/>
          <a:stretch>
            <a:fillRect/>
          </a:stretch>
        </p:blipFill>
        <p:spPr bwMode="auto">
          <a:xfrm>
            <a:off x="5000628" y="2357430"/>
            <a:ext cx="3824284" cy="42195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1"/>
          <a:srcRect/>
          <a:stretch>
            <a:fillRect/>
          </a:stretch>
        </p:blipFill>
        <p:spPr bwMode="auto">
          <a:xfrm>
            <a:off x="0" y="214290"/>
            <a:ext cx="9001156" cy="25622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2"/>
          <a:srcRect/>
          <a:stretch>
            <a:fillRect/>
          </a:stretch>
        </p:blipFill>
        <p:spPr bwMode="auto">
          <a:xfrm>
            <a:off x="357158" y="3286124"/>
            <a:ext cx="6419850"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srcRect/>
          <a:stretch>
            <a:fillRect/>
          </a:stretch>
        </p:blipFill>
        <p:spPr bwMode="auto">
          <a:xfrm>
            <a:off x="214282" y="642918"/>
            <a:ext cx="8477250" cy="462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srcRect/>
          <a:stretch>
            <a:fillRect/>
          </a:stretch>
        </p:blipFill>
        <p:spPr bwMode="auto">
          <a:xfrm>
            <a:off x="142844" y="571480"/>
            <a:ext cx="8572528" cy="3819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25470"/>
          </a:xfrm>
        </p:spPr>
        <p:txBody>
          <a:bodyPr>
            <a:noAutofit/>
          </a:bodyPr>
          <a:lstStyle/>
          <a:p>
            <a:r>
              <a:rPr lang="en-US" sz="2800" dirty="0" smtClean="0">
                <a:latin typeface="Times New Roman" panose="02020603050405020304" pitchFamily="18" charset="0"/>
                <a:cs typeface="Times New Roman" panose="02020603050405020304" pitchFamily="18" charset="0"/>
              </a:rPr>
              <a:t>JDBC</a:t>
            </a:r>
            <a:endParaRPr lang="en-US" sz="3200" dirty="0"/>
          </a:p>
        </p:txBody>
      </p:sp>
      <p:sp>
        <p:nvSpPr>
          <p:cNvPr id="3" name="Content Placeholder 2"/>
          <p:cNvSpPr>
            <a:spLocks noGrp="1"/>
          </p:cNvSpPr>
          <p:nvPr>
            <p:ph idx="1"/>
          </p:nvPr>
        </p:nvSpPr>
        <p:spPr>
          <a:xfrm>
            <a:off x="357158" y="571480"/>
            <a:ext cx="8572560" cy="4525963"/>
          </a:xfrm>
        </p:spPr>
        <p:txBody>
          <a:bodyPr>
            <a:normAutofit/>
          </a:bodyPr>
          <a:lstStyle/>
          <a:p>
            <a:pPr algn="just"/>
            <a:r>
              <a:rPr lang="en-US" sz="1700" dirty="0">
                <a:latin typeface="Times New Roman" panose="02020603050405020304" pitchFamily="18" charset="0"/>
                <a:cs typeface="Times New Roman" panose="02020603050405020304" pitchFamily="18" charset="0"/>
              </a:rPr>
              <a:t>JDBC stands for Java Database Connectivity. </a:t>
            </a:r>
            <a:r>
              <a:rPr lang="en-US" sz="1700" dirty="0" smtClean="0">
                <a:latin typeface="Times New Roman" panose="02020603050405020304" pitchFamily="18" charset="0"/>
                <a:cs typeface="Times New Roman" panose="02020603050405020304" pitchFamily="18" charset="0"/>
              </a:rPr>
              <a:t>It is a part of JavaSE (Java Standard Edition). </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JDBC is a part of JDK software so no need to install separate software for JDBC API.</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JDBC is a Java API to connect and execute the query with the database. </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JDBC is an API (Application programming interface) used to communicate Java application to database in database independent and platform independent manner. It provides classes and interfaces to connect or communicate Java application with database.</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It enables Java programs to execute SQL statements. JDBC works with Java on a variety of platforms, such as Windows, Mac OS, and the various versions of UNIX.</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There </a:t>
            </a:r>
            <a:r>
              <a:rPr lang="en-US" sz="1700" dirty="0">
                <a:latin typeface="Times New Roman" panose="02020603050405020304" pitchFamily="18" charset="0"/>
                <a:cs typeface="Times New Roman" panose="02020603050405020304" pitchFamily="18" charset="0"/>
              </a:rPr>
              <a:t>are four types of JDBC drivers:</a:t>
            </a:r>
            <a:endParaRPr lang="en-US" sz="1700" dirty="0">
              <a:latin typeface="Times New Roman" panose="02020603050405020304" pitchFamily="18" charset="0"/>
              <a:cs typeface="Times New Roman" panose="02020603050405020304" pitchFamily="18" charset="0"/>
            </a:endParaRPr>
          </a:p>
          <a:p>
            <a:pPr lvl="2" algn="just"/>
            <a:r>
              <a:rPr lang="en-US" sz="1300" dirty="0">
                <a:latin typeface="Times New Roman" panose="02020603050405020304" pitchFamily="18" charset="0"/>
                <a:cs typeface="Times New Roman" panose="02020603050405020304" pitchFamily="18" charset="0"/>
              </a:rPr>
              <a:t>JDBC-ODBC Bridge </a:t>
            </a:r>
            <a:r>
              <a:rPr lang="en-US" sz="1300" dirty="0" smtClean="0">
                <a:latin typeface="Times New Roman" panose="02020603050405020304" pitchFamily="18" charset="0"/>
                <a:cs typeface="Times New Roman" panose="02020603050405020304" pitchFamily="18" charset="0"/>
              </a:rPr>
              <a:t>Driver</a:t>
            </a:r>
            <a:endParaRPr lang="en-US" sz="1300" dirty="0">
              <a:latin typeface="Times New Roman" panose="02020603050405020304" pitchFamily="18" charset="0"/>
              <a:cs typeface="Times New Roman" panose="02020603050405020304" pitchFamily="18" charset="0"/>
            </a:endParaRPr>
          </a:p>
          <a:p>
            <a:pPr lvl="2" algn="just"/>
            <a:r>
              <a:rPr lang="en-US" sz="1300" dirty="0">
                <a:latin typeface="Times New Roman" panose="02020603050405020304" pitchFamily="18" charset="0"/>
                <a:cs typeface="Times New Roman" panose="02020603050405020304" pitchFamily="18" charset="0"/>
              </a:rPr>
              <a:t>Native </a:t>
            </a:r>
            <a:r>
              <a:rPr lang="en-US" sz="1300" dirty="0" smtClean="0">
                <a:latin typeface="Times New Roman" panose="02020603050405020304" pitchFamily="18" charset="0"/>
                <a:cs typeface="Times New Roman" panose="02020603050405020304" pitchFamily="18" charset="0"/>
              </a:rPr>
              <a:t>Driver</a:t>
            </a:r>
            <a:endParaRPr lang="en-US" sz="1300" dirty="0">
              <a:latin typeface="Times New Roman" panose="02020603050405020304" pitchFamily="18" charset="0"/>
              <a:cs typeface="Times New Roman" panose="02020603050405020304" pitchFamily="18" charset="0"/>
            </a:endParaRPr>
          </a:p>
          <a:p>
            <a:pPr lvl="2" algn="just"/>
            <a:r>
              <a:rPr lang="en-US" sz="1300" dirty="0">
                <a:latin typeface="Times New Roman" panose="02020603050405020304" pitchFamily="18" charset="0"/>
                <a:cs typeface="Times New Roman" panose="02020603050405020304" pitchFamily="18" charset="0"/>
              </a:rPr>
              <a:t>Network Protocol </a:t>
            </a:r>
            <a:r>
              <a:rPr lang="en-US" sz="1300" dirty="0" smtClean="0">
                <a:latin typeface="Times New Roman" panose="02020603050405020304" pitchFamily="18" charset="0"/>
                <a:cs typeface="Times New Roman" panose="02020603050405020304" pitchFamily="18" charset="0"/>
              </a:rPr>
              <a:t>Driver</a:t>
            </a:r>
            <a:endParaRPr lang="en-US" sz="1300" dirty="0">
              <a:latin typeface="Times New Roman" panose="02020603050405020304" pitchFamily="18" charset="0"/>
              <a:cs typeface="Times New Roman" panose="02020603050405020304" pitchFamily="18" charset="0"/>
            </a:endParaRPr>
          </a:p>
          <a:p>
            <a:pPr lvl="2" algn="just"/>
            <a:r>
              <a:rPr lang="en-US" sz="1300" dirty="0">
                <a:latin typeface="Times New Roman" panose="02020603050405020304" pitchFamily="18" charset="0"/>
                <a:cs typeface="Times New Roman" panose="02020603050405020304" pitchFamily="18" charset="0"/>
              </a:rPr>
              <a:t>Thin </a:t>
            </a:r>
            <a:r>
              <a:rPr lang="en-US" sz="1300" dirty="0" smtClean="0">
                <a:latin typeface="Times New Roman" panose="02020603050405020304" pitchFamily="18" charset="0"/>
                <a:cs typeface="Times New Roman" panose="02020603050405020304" pitchFamily="18" charset="0"/>
              </a:rPr>
              <a:t>Driver</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JDBC API consists of two packages</a:t>
            </a:r>
            <a:endParaRPr lang="en-US" sz="1700" dirty="0" smtClean="0">
              <a:latin typeface="Times New Roman" panose="02020603050405020304" pitchFamily="18" charset="0"/>
              <a:cs typeface="Times New Roman" panose="02020603050405020304" pitchFamily="18" charset="0"/>
            </a:endParaRPr>
          </a:p>
          <a:p>
            <a:pPr lvl="2" algn="just"/>
            <a:r>
              <a:rPr lang="en-US" sz="1300" dirty="0" smtClean="0">
                <a:latin typeface="Times New Roman" panose="02020603050405020304" pitchFamily="18" charset="0"/>
                <a:cs typeface="Times New Roman" panose="02020603050405020304" pitchFamily="18" charset="0"/>
              </a:rPr>
              <a:t>java.sql package</a:t>
            </a:r>
            <a:endParaRPr lang="en-US" sz="1300" dirty="0" smtClean="0">
              <a:latin typeface="Times New Roman" panose="02020603050405020304" pitchFamily="18" charset="0"/>
              <a:cs typeface="Times New Roman" panose="02020603050405020304" pitchFamily="18" charset="0"/>
            </a:endParaRPr>
          </a:p>
          <a:p>
            <a:pPr lvl="2" algn="just"/>
            <a:r>
              <a:rPr lang="en-US" sz="1300" dirty="0" smtClean="0">
                <a:latin typeface="Times New Roman" panose="02020603050405020304" pitchFamily="18" charset="0"/>
                <a:cs typeface="Times New Roman" panose="02020603050405020304" pitchFamily="18" charset="0"/>
              </a:rPr>
              <a:t>javax.sql package</a:t>
            </a:r>
            <a:endParaRPr lang="en-US" sz="1300" dirty="0" smtClean="0">
              <a:latin typeface="Times New Roman" panose="02020603050405020304" pitchFamily="18" charset="0"/>
              <a:cs typeface="Times New Roman" panose="02020603050405020304" pitchFamily="18" charset="0"/>
            </a:endParaRPr>
          </a:p>
          <a:p>
            <a:pPr lvl="2" algn="just"/>
            <a:endParaRPr lang="en-US" sz="900" dirty="0" smtClean="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1"/>
          <a:srcRect/>
          <a:stretch>
            <a:fillRect/>
          </a:stretch>
        </p:blipFill>
        <p:spPr bwMode="auto">
          <a:xfrm>
            <a:off x="5000628" y="3714752"/>
            <a:ext cx="3786214" cy="16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srcRect/>
          <a:stretch>
            <a:fillRect/>
          </a:stretch>
        </p:blipFill>
        <p:spPr bwMode="auto">
          <a:xfrm>
            <a:off x="0" y="285728"/>
            <a:ext cx="8929718" cy="4924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srcRect/>
          <a:stretch>
            <a:fillRect/>
          </a:stretch>
        </p:blipFill>
        <p:spPr bwMode="auto">
          <a:xfrm>
            <a:off x="142844" y="500042"/>
            <a:ext cx="9001156"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229600" cy="1143000"/>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Connection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1"/>
          <a:srcRect/>
          <a:stretch>
            <a:fillRect/>
          </a:stretch>
        </p:blipFill>
        <p:spPr bwMode="auto">
          <a:xfrm>
            <a:off x="204788" y="1988810"/>
            <a:ext cx="8734425" cy="244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42844" y="214290"/>
            <a:ext cx="9001156" cy="222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85728"/>
            <a:ext cx="8572560" cy="369332"/>
          </a:xfrm>
          <a:prstGeom prst="rect">
            <a:avLst/>
          </a:prstGeom>
        </p:spPr>
        <p:txBody>
          <a:bodyPr wrap="square">
            <a:spAutoFit/>
          </a:bodyPr>
          <a:lstStyle/>
          <a:p>
            <a:r>
              <a:rPr lang="en-US" dirty="0" smtClean="0">
                <a:solidFill>
                  <a:srgbClr val="C00000"/>
                </a:solidFill>
                <a:latin typeface="Times New Roman" panose="02020603050405020304" pitchFamily="18" charset="0"/>
                <a:cs typeface="Times New Roman" panose="02020603050405020304" pitchFamily="18" charset="0"/>
              </a:rPr>
              <a:t>Example to Connect Java Application with access without DSN</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85720" y="714356"/>
            <a:ext cx="8858280" cy="830997"/>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In this example, we are going to connect the java program with the access database. In such case, we have created the login table in the access database. There is only one column in the table named name. Let's get all the name of the login table.</a:t>
            </a:r>
            <a:endParaRPr lang="en-US" sz="16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357158" y="1643050"/>
            <a:ext cx="8072494" cy="5570756"/>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import</a:t>
            </a:r>
            <a:r>
              <a:rPr lang="en-US" dirty="0" smtClean="0">
                <a:latin typeface="Times New Roman" panose="02020603050405020304" pitchFamily="18" charset="0"/>
                <a:cs typeface="Times New Roman" panose="02020603050405020304" pitchFamily="18" charset="0"/>
              </a:rPr>
              <a:t> java.sql.*;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class</a:t>
            </a:r>
            <a:r>
              <a:rPr lang="en-US" dirty="0" smtClean="0">
                <a:latin typeface="Times New Roman" panose="02020603050405020304" pitchFamily="18" charset="0"/>
                <a:cs typeface="Times New Roman" panose="02020603050405020304" pitchFamily="18" charset="0"/>
              </a:rPr>
              <a:t> Test{  </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public</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static</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void</a:t>
            </a:r>
            <a:r>
              <a:rPr lang="en-US" dirty="0" smtClean="0">
                <a:latin typeface="Times New Roman" panose="02020603050405020304" pitchFamily="18" charset="0"/>
                <a:cs typeface="Times New Roman" panose="02020603050405020304" pitchFamily="18" charset="0"/>
              </a:rPr>
              <a:t> main(String </a:t>
            </a:r>
            <a:r>
              <a:rPr lang="en-US" dirty="0" err="1" smtClean="0">
                <a:latin typeface="Times New Roman" panose="02020603050405020304" pitchFamily="18" charset="0"/>
                <a:cs typeface="Times New Roman" panose="02020603050405020304" pitchFamily="18" charset="0"/>
              </a:rPr>
              <a:t>ar</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try</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String database="student.mdb";//Here database exists in the current directory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String </a:t>
            </a:r>
            <a:r>
              <a:rPr lang="en-US" dirty="0" err="1" smtClean="0">
                <a:latin typeface="Times New Roman" panose="02020603050405020304" pitchFamily="18" charset="0"/>
                <a:cs typeface="Times New Roman" panose="02020603050405020304" pitchFamily="18" charset="0"/>
              </a:rPr>
              <a:t>url</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jdbc:odbc:Driver</a:t>
            </a:r>
            <a:r>
              <a:rPr lang="en-US" dirty="0" smtClean="0">
                <a:latin typeface="Times New Roman" panose="02020603050405020304" pitchFamily="18" charset="0"/>
                <a:cs typeface="Times New Roman" panose="02020603050405020304" pitchFamily="18" charset="0"/>
              </a:rPr>
              <a:t>={Microsoft Access Driver (*.mdb)};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DBQ=" + database + ";</a:t>
            </a:r>
            <a:r>
              <a:rPr lang="en-US" dirty="0" err="1" smtClean="0">
                <a:latin typeface="Times New Roman" panose="02020603050405020304" pitchFamily="18" charset="0"/>
                <a:cs typeface="Times New Roman" panose="02020603050405020304" pitchFamily="18" charset="0"/>
              </a:rPr>
              <a:t>DriverID</a:t>
            </a:r>
            <a:r>
              <a:rPr lang="en-US" dirty="0" smtClean="0">
                <a:latin typeface="Times New Roman" panose="02020603050405020304" pitchFamily="18" charset="0"/>
                <a:cs typeface="Times New Roman" panose="02020603050405020304" pitchFamily="18" charset="0"/>
              </a:rPr>
              <a:t>=22;READONLY=</a:t>
            </a:r>
            <a:r>
              <a:rPr lang="en-US" b="1" dirty="0" smtClean="0">
                <a:latin typeface="Times New Roman" panose="02020603050405020304" pitchFamily="18" charset="0"/>
                <a:cs typeface="Times New Roman" panose="02020603050405020304" pitchFamily="18" charset="0"/>
              </a:rPr>
              <a:t>true</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Class.forName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sun.jdbc.odbc.JdbcOdbcDriver</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Connection c=</a:t>
            </a:r>
            <a:r>
              <a:rPr lang="en-US" dirty="0" err="1" smtClean="0">
                <a:latin typeface="Times New Roman" panose="02020603050405020304" pitchFamily="18" charset="0"/>
                <a:cs typeface="Times New Roman" panose="02020603050405020304" pitchFamily="18" charset="0"/>
              </a:rPr>
              <a:t>DriverManager.getConnection</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url</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Statement </a:t>
            </a:r>
            <a:r>
              <a:rPr lang="en-US" dirty="0" err="1"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c.createStatement</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ResultSet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st.executeQuery</a:t>
            </a:r>
            <a:r>
              <a:rPr lang="en-US" dirty="0" smtClean="0">
                <a:latin typeface="Times New Roman" panose="02020603050405020304" pitchFamily="18" charset="0"/>
                <a:cs typeface="Times New Roman" panose="02020603050405020304" pitchFamily="18" charset="0"/>
              </a:rPr>
              <a:t>("select * from login");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while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rs.next</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System.out.println</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rs.getString</a:t>
            </a:r>
            <a:r>
              <a:rPr lang="en-US" dirty="0" smtClean="0">
                <a:latin typeface="Times New Roman" panose="02020603050405020304" pitchFamily="18" charset="0"/>
                <a:cs typeface="Times New Roman" panose="02020603050405020304" pitchFamily="18" charset="0"/>
              </a:rPr>
              <a:t>(1));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catch</a:t>
            </a:r>
            <a:r>
              <a:rPr lang="en-US" dirty="0" smtClean="0">
                <a:latin typeface="Times New Roman" panose="02020603050405020304" pitchFamily="18" charset="0"/>
                <a:cs typeface="Times New Roman" panose="02020603050405020304" pitchFamily="18" charset="0"/>
              </a:rPr>
              <a:t>(Exception </a:t>
            </a:r>
            <a:r>
              <a:rPr lang="en-US" dirty="0" err="1" smtClean="0">
                <a:latin typeface="Times New Roman" panose="02020603050405020304" pitchFamily="18" charset="0"/>
                <a:cs typeface="Times New Roman" panose="02020603050405020304" pitchFamily="18" charset="0"/>
              </a:rPr>
              <a:t>ee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System.out.println</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ee</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br>
              <a:rPr lang="en-US"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285728"/>
            <a:ext cx="7000924" cy="369332"/>
          </a:xfrm>
          <a:prstGeom prst="rect">
            <a:avLst/>
          </a:prstGeom>
        </p:spPr>
        <p:txBody>
          <a:bodyPr wrap="square">
            <a:spAutoFit/>
          </a:bodyPr>
          <a:lstStyle/>
          <a:p>
            <a:r>
              <a:rPr lang="en-US" dirty="0" smtClean="0">
                <a:solidFill>
                  <a:srgbClr val="C00000"/>
                </a:solidFill>
                <a:latin typeface="Times New Roman" panose="02020603050405020304" pitchFamily="18" charset="0"/>
                <a:cs typeface="Times New Roman" panose="02020603050405020304" pitchFamily="18" charset="0"/>
              </a:rPr>
              <a:t>Example to Connect Java Application with access with DSN</a:t>
            </a:r>
            <a:endParaRPr lang="en-US" dirty="0" smtClean="0">
              <a:solidFill>
                <a:srgbClr val="C0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00034" y="714356"/>
            <a:ext cx="8215370" cy="646331"/>
          </a:xfrm>
          <a:prstGeom prst="rect">
            <a:avLst/>
          </a:prstGeom>
        </p:spPr>
        <p:txBody>
          <a:bodyPr wrap="square">
            <a:spAutoFit/>
          </a:bodyPr>
          <a:lstStyle/>
          <a:p>
            <a:r>
              <a:rPr lang="en-US" dirty="0" smtClean="0"/>
              <a:t>Connectivity with type1 driver is not considered good. To connect java application with type1 driver, create DSN first, here we are assuming your </a:t>
            </a:r>
            <a:r>
              <a:rPr lang="en-US" dirty="0" err="1" smtClean="0"/>
              <a:t>dsn</a:t>
            </a:r>
            <a:r>
              <a:rPr lang="en-US" dirty="0" smtClean="0"/>
              <a:t> name is </a:t>
            </a:r>
            <a:r>
              <a:rPr lang="en-US" dirty="0" err="1" smtClean="0"/>
              <a:t>mydsn</a:t>
            </a:r>
            <a:r>
              <a:rPr lang="en-US" dirty="0" smtClean="0"/>
              <a:t>.</a:t>
            </a:r>
            <a:endParaRPr lang="en-US" dirty="0"/>
          </a:p>
        </p:txBody>
      </p:sp>
      <p:sp>
        <p:nvSpPr>
          <p:cNvPr id="7" name="Rectangle 6"/>
          <p:cNvSpPr/>
          <p:nvPr/>
        </p:nvSpPr>
        <p:spPr>
          <a:xfrm>
            <a:off x="714348" y="1571612"/>
            <a:ext cx="6643734" cy="4247317"/>
          </a:xfrm>
          <a:prstGeom prst="rect">
            <a:avLst/>
          </a:prstGeom>
        </p:spPr>
        <p:txBody>
          <a:bodyPr wrap="square">
            <a:spAutoFit/>
          </a:bodyPr>
          <a:lstStyle/>
          <a:p>
            <a:r>
              <a:rPr lang="en-US" b="1" dirty="0" smtClean="0"/>
              <a:t>import</a:t>
            </a:r>
            <a:r>
              <a:rPr lang="en-US" dirty="0" smtClean="0"/>
              <a:t> java.sql.*;  </a:t>
            </a:r>
            <a:endParaRPr lang="en-US" dirty="0" smtClean="0"/>
          </a:p>
          <a:p>
            <a:r>
              <a:rPr lang="en-US" b="1" dirty="0" smtClean="0"/>
              <a:t>class</a:t>
            </a:r>
            <a:r>
              <a:rPr lang="en-US" dirty="0" smtClean="0"/>
              <a:t> Test{  </a:t>
            </a:r>
            <a:endParaRPr lang="en-US" dirty="0" smtClean="0"/>
          </a:p>
          <a:p>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a:t>
            </a:r>
            <a:r>
              <a:rPr lang="en-US" dirty="0" smtClean="0"/>
              <a:t>[]){  </a:t>
            </a:r>
            <a:endParaRPr lang="en-US" dirty="0" smtClean="0"/>
          </a:p>
          <a:p>
            <a:r>
              <a:rPr lang="en-US" dirty="0" smtClean="0"/>
              <a:t> </a:t>
            </a:r>
            <a:r>
              <a:rPr lang="en-US" b="1" dirty="0" smtClean="0"/>
              <a:t>try</a:t>
            </a:r>
            <a:r>
              <a:rPr lang="en-US" dirty="0" smtClean="0"/>
              <a:t>{  </a:t>
            </a:r>
            <a:endParaRPr lang="en-US" dirty="0" smtClean="0"/>
          </a:p>
          <a:p>
            <a:r>
              <a:rPr lang="en-US" dirty="0" smtClean="0"/>
              <a:t>   String </a:t>
            </a:r>
            <a:r>
              <a:rPr lang="en-US" dirty="0" err="1" smtClean="0"/>
              <a:t>url</a:t>
            </a:r>
            <a:r>
              <a:rPr lang="en-US" dirty="0" smtClean="0"/>
              <a:t>="</a:t>
            </a:r>
            <a:r>
              <a:rPr lang="en-US" dirty="0" err="1" smtClean="0"/>
              <a:t>jdbc:odbc:mydsn</a:t>
            </a:r>
            <a:r>
              <a:rPr lang="en-US" dirty="0" smtClean="0"/>
              <a:t>";  </a:t>
            </a:r>
            <a:endParaRPr lang="en-US" dirty="0" smtClean="0"/>
          </a:p>
          <a:p>
            <a:r>
              <a:rPr lang="en-US" dirty="0" smtClean="0"/>
              <a:t>   </a:t>
            </a:r>
            <a:r>
              <a:rPr lang="en-US" dirty="0" err="1" smtClean="0"/>
              <a:t>Class.forName</a:t>
            </a:r>
            <a:r>
              <a:rPr lang="en-US" dirty="0" smtClean="0"/>
              <a:t>("</a:t>
            </a:r>
            <a:r>
              <a:rPr lang="en-US" dirty="0" err="1" smtClean="0"/>
              <a:t>sun.jdbc.odbc.JdbcOdbcDriver</a:t>
            </a:r>
            <a:r>
              <a:rPr lang="en-US" dirty="0" smtClean="0"/>
              <a:t>");  </a:t>
            </a:r>
            <a:endParaRPr lang="en-US" dirty="0" smtClean="0"/>
          </a:p>
          <a:p>
            <a:r>
              <a:rPr lang="en-US" dirty="0" smtClean="0"/>
              <a:t>   Connection c=</a:t>
            </a:r>
            <a:r>
              <a:rPr lang="en-US" dirty="0" err="1" smtClean="0"/>
              <a:t>DriverManager.getConnection</a:t>
            </a:r>
            <a:r>
              <a:rPr lang="en-US" dirty="0" smtClean="0"/>
              <a:t>(</a:t>
            </a:r>
            <a:r>
              <a:rPr lang="en-US" dirty="0" err="1" smtClean="0"/>
              <a:t>url</a:t>
            </a:r>
            <a:r>
              <a:rPr lang="en-US" dirty="0" smtClean="0"/>
              <a:t>);  </a:t>
            </a:r>
            <a:endParaRPr lang="en-US" dirty="0" smtClean="0"/>
          </a:p>
          <a:p>
            <a:r>
              <a:rPr lang="en-US" dirty="0" smtClean="0"/>
              <a:t>   Statement </a:t>
            </a:r>
            <a:r>
              <a:rPr lang="en-US" dirty="0" err="1" smtClean="0"/>
              <a:t>st</a:t>
            </a:r>
            <a:r>
              <a:rPr lang="en-US" dirty="0" smtClean="0"/>
              <a:t>=</a:t>
            </a:r>
            <a:r>
              <a:rPr lang="en-US" dirty="0" err="1" smtClean="0"/>
              <a:t>c.createStatement</a:t>
            </a:r>
            <a:r>
              <a:rPr lang="en-US" dirty="0" smtClean="0"/>
              <a:t>();  </a:t>
            </a:r>
            <a:endParaRPr lang="en-US" dirty="0" smtClean="0"/>
          </a:p>
          <a:p>
            <a:r>
              <a:rPr lang="en-US" dirty="0" smtClean="0"/>
              <a:t>   </a:t>
            </a:r>
            <a:r>
              <a:rPr lang="en-US" dirty="0" err="1" smtClean="0"/>
              <a:t>ResultSet</a:t>
            </a:r>
            <a:r>
              <a:rPr lang="en-US" dirty="0" smtClean="0"/>
              <a:t> </a:t>
            </a:r>
            <a:r>
              <a:rPr lang="en-US" dirty="0" err="1" smtClean="0"/>
              <a:t>rs</a:t>
            </a:r>
            <a:r>
              <a:rPr lang="en-US" dirty="0" smtClean="0"/>
              <a:t>=</a:t>
            </a:r>
            <a:r>
              <a:rPr lang="en-US" dirty="0" err="1" smtClean="0"/>
              <a:t>st.executeQuery</a:t>
            </a:r>
            <a:r>
              <a:rPr lang="en-US" dirty="0" smtClean="0"/>
              <a:t>("select * from login");  </a:t>
            </a:r>
            <a:endParaRPr lang="en-US" dirty="0" smtClean="0"/>
          </a:p>
          <a:p>
            <a:r>
              <a:rPr lang="en-US" dirty="0" smtClean="0"/>
              <a:t>    </a:t>
            </a:r>
            <a:endParaRPr lang="en-US" dirty="0" smtClean="0"/>
          </a:p>
          <a:p>
            <a:r>
              <a:rPr lang="en-US" dirty="0" smtClean="0"/>
              <a:t>   </a:t>
            </a:r>
            <a:r>
              <a:rPr lang="en-US" b="1" dirty="0" smtClean="0"/>
              <a:t>while</a:t>
            </a:r>
            <a:r>
              <a:rPr lang="en-US" dirty="0" smtClean="0"/>
              <a:t>(</a:t>
            </a:r>
            <a:r>
              <a:rPr lang="en-US" dirty="0" err="1" smtClean="0"/>
              <a:t>rs.next</a:t>
            </a:r>
            <a:r>
              <a:rPr lang="en-US" dirty="0" smtClean="0"/>
              <a:t>()){  </a:t>
            </a:r>
            <a:endParaRPr lang="en-US" dirty="0" smtClean="0"/>
          </a:p>
          <a:p>
            <a:r>
              <a:rPr lang="en-US" dirty="0" smtClean="0"/>
              <a:t>    </a:t>
            </a:r>
            <a:r>
              <a:rPr lang="en-US" dirty="0" err="1" smtClean="0"/>
              <a:t>System.out.println</a:t>
            </a:r>
            <a:r>
              <a:rPr lang="en-US" dirty="0" smtClean="0"/>
              <a:t>(</a:t>
            </a:r>
            <a:r>
              <a:rPr lang="en-US" dirty="0" err="1" smtClean="0"/>
              <a:t>rs.getString</a:t>
            </a:r>
            <a:r>
              <a:rPr lang="en-US" dirty="0" smtClean="0"/>
              <a:t>(1));  </a:t>
            </a:r>
            <a:endParaRPr lang="en-US" dirty="0" smtClean="0"/>
          </a:p>
          <a:p>
            <a:r>
              <a:rPr lang="en-US" dirty="0" smtClean="0"/>
              <a:t>   }  </a:t>
            </a:r>
            <a:endParaRPr lang="en-US" dirty="0" smtClean="0"/>
          </a:p>
          <a:p>
            <a:r>
              <a:rPr lang="en-US" dirty="0" smtClean="0"/>
              <a:t>  }</a:t>
            </a:r>
            <a:r>
              <a:rPr lang="en-US" b="1" dirty="0" smtClean="0"/>
              <a:t>catch</a:t>
            </a:r>
            <a:r>
              <a:rPr lang="en-US" dirty="0" smtClean="0"/>
              <a:t>(Exception </a:t>
            </a:r>
            <a:r>
              <a:rPr lang="en-US" dirty="0" err="1" smtClean="0"/>
              <a:t>ee</a:t>
            </a:r>
            <a:r>
              <a:rPr lang="en-US" dirty="0" smtClean="0"/>
              <a:t>){</a:t>
            </a:r>
            <a:r>
              <a:rPr lang="en-US" dirty="0" err="1" smtClean="0"/>
              <a:t>System.out.println</a:t>
            </a:r>
            <a:r>
              <a:rPr lang="en-US" dirty="0" smtClean="0"/>
              <a:t>(</a:t>
            </a:r>
            <a:r>
              <a:rPr lang="en-US" dirty="0" err="1" smtClean="0"/>
              <a:t>ee</a:t>
            </a:r>
            <a:r>
              <a:rPr lang="en-US" dirty="0" smtClean="0"/>
              <a:t>);}  </a:t>
            </a:r>
            <a:endParaRPr lang="en-US" dirty="0" smtClean="0"/>
          </a:p>
          <a:p>
            <a:r>
              <a:rPr lang="en-US" dirty="0" smtClean="0"/>
              <a:t>  }}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100013" y="571480"/>
            <a:ext cx="8943975" cy="52863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rgbClr val="C00000"/>
                </a:solidFill>
                <a:latin typeface="Times New Roman" panose="02020603050405020304" pitchFamily="18" charset="0"/>
                <a:cs typeface="Times New Roman" panose="02020603050405020304" pitchFamily="18" charset="0"/>
              </a:rPr>
              <a:t>JDBC - Statements, PreparedStatement and CallableStatement</a:t>
            </a:r>
            <a:br>
              <a:rPr lang="en-US" sz="2800" dirty="0">
                <a:solidFill>
                  <a:srgbClr val="C00000"/>
                </a:solidFill>
              </a:rPr>
            </a:br>
            <a:endParaRPr lang="en-US" sz="2800" dirty="0">
              <a:solidFill>
                <a:srgbClr val="C00000"/>
              </a:solidFill>
            </a:endParaRPr>
          </a:p>
        </p:txBody>
      </p:sp>
      <p:sp>
        <p:nvSpPr>
          <p:cNvPr id="3" name="Content Placeholder 2"/>
          <p:cNvSpPr>
            <a:spLocks noGrp="1"/>
          </p:cNvSpPr>
          <p:nvPr>
            <p:ph idx="1"/>
          </p:nvPr>
        </p:nvSpPr>
        <p:spPr>
          <a:xfrm>
            <a:off x="179512" y="1600200"/>
            <a:ext cx="8784976" cy="4525963"/>
          </a:xfrm>
        </p:spPr>
        <p:txBody>
          <a:bodyPr>
            <a:normAutofit/>
          </a:bodyPr>
          <a:lstStyle/>
          <a:p>
            <a:pPr algn="just"/>
            <a:r>
              <a:rPr lang="en-US" sz="2600" dirty="0">
                <a:latin typeface="Times New Roman" panose="02020603050405020304" pitchFamily="18" charset="0"/>
                <a:cs typeface="Times New Roman" panose="02020603050405020304" pitchFamily="18" charset="0"/>
              </a:rPr>
              <a:t>Once a connection is obtained we can interact with the database.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TheJDBC</a:t>
            </a:r>
            <a:r>
              <a:rPr lang="en-US" sz="2600" dirty="0">
                <a:latin typeface="Times New Roman" panose="02020603050405020304" pitchFamily="18" charset="0"/>
                <a:cs typeface="Times New Roman" panose="02020603050405020304" pitchFamily="18" charset="0"/>
              </a:rPr>
              <a:t> </a:t>
            </a:r>
            <a:r>
              <a:rPr lang="en-US" sz="2600" i="1" dirty="0" smtClean="0">
                <a:solidFill>
                  <a:srgbClr val="C00000"/>
                </a:solidFill>
                <a:latin typeface="Times New Roman" panose="02020603050405020304" pitchFamily="18" charset="0"/>
                <a:cs typeface="Times New Roman" panose="02020603050405020304" pitchFamily="18" charset="0"/>
              </a:rPr>
              <a:t>Statement,CallableStatement</a:t>
            </a:r>
            <a:r>
              <a:rPr lang="en-US" sz="2600" i="1" dirty="0">
                <a:solidFill>
                  <a:srgbClr val="C00000"/>
                </a:solidFill>
                <a:latin typeface="Times New Roman" panose="02020603050405020304" pitchFamily="18" charset="0"/>
                <a:cs typeface="Times New Roman" panose="02020603050405020304" pitchFamily="18" charset="0"/>
              </a:rPr>
              <a:t>,</a:t>
            </a:r>
            <a:r>
              <a:rPr lang="en-US" sz="2600" dirty="0">
                <a:solidFill>
                  <a:srgbClr val="C00000"/>
                </a:solidFill>
                <a:latin typeface="Times New Roman" panose="02020603050405020304" pitchFamily="18" charset="0"/>
                <a:cs typeface="Times New Roman" panose="02020603050405020304" pitchFamily="18" charset="0"/>
              </a:rPr>
              <a:t> and </a:t>
            </a:r>
            <a:r>
              <a:rPr lang="en-US" sz="2600" i="1" dirty="0">
                <a:solidFill>
                  <a:srgbClr val="C00000"/>
                </a:solidFill>
                <a:latin typeface="Times New Roman" panose="02020603050405020304" pitchFamily="18" charset="0"/>
                <a:cs typeface="Times New Roman" panose="02020603050405020304" pitchFamily="18" charset="0"/>
              </a:rPr>
              <a:t>PreparedStatement</a:t>
            </a:r>
            <a:r>
              <a:rPr lang="en-US" sz="2600" dirty="0">
                <a:latin typeface="Times New Roman" panose="02020603050405020304" pitchFamily="18" charset="0"/>
                <a:cs typeface="Times New Roman" panose="02020603050405020304" pitchFamily="18" charset="0"/>
              </a:rPr>
              <a:t> interfaces define the methods and properties that enable you to send SQL or PL/SQL commands and receive data from your database.</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They also define methods that help bridge data type differences between Java and SQL data types used in a database.</a:t>
            </a:r>
            <a:endParaRPr lang="en-US" sz="26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268760"/>
            <a:ext cx="8496944" cy="412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43744" y="340965"/>
            <a:ext cx="8116688" cy="707886"/>
          </a:xfrm>
          <a:prstGeom prst="rect">
            <a:avLst/>
          </a:prstGeom>
        </p:spPr>
        <p:txBody>
          <a:bodyPr wrap="square">
            <a:spAutoFit/>
          </a:bodyPr>
          <a:lstStyle/>
          <a:p>
            <a:pPr algn="just"/>
            <a:r>
              <a:rPr lang="en-US" sz="2000" dirty="0">
                <a:solidFill>
                  <a:srgbClr val="C00000"/>
                </a:solidFill>
                <a:latin typeface="Times New Roman" panose="02020603050405020304" pitchFamily="18" charset="0"/>
                <a:cs typeface="Times New Roman" panose="02020603050405020304" pitchFamily="18" charset="0"/>
              </a:rPr>
              <a:t>The following table provides a summary of each interface's purpose to decide on the interface to use.</a:t>
            </a:r>
            <a:endParaRPr lang="en-US" sz="20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Statement interface</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51520" y="980728"/>
            <a:ext cx="8435280" cy="5616624"/>
          </a:xfrm>
        </p:spPr>
        <p:txBody>
          <a:bodyPr>
            <a:noAutofit/>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Statement interface provides methods to execute queries with the database. The statement interface is a factory of </a:t>
            </a:r>
            <a:r>
              <a:rPr lang="en-US" sz="2400" dirty="0" err="1">
                <a:latin typeface="Times New Roman" panose="02020603050405020304" pitchFamily="18" charset="0"/>
                <a:cs typeface="Times New Roman" panose="02020603050405020304" pitchFamily="18" charset="0"/>
              </a:rPr>
              <a:t>ResultSet</a:t>
            </a:r>
            <a:r>
              <a:rPr lang="en-US" sz="2400" dirty="0">
                <a:latin typeface="Times New Roman" panose="02020603050405020304" pitchFamily="18" charset="0"/>
                <a:cs typeface="Times New Roman" panose="02020603050405020304" pitchFamily="18" charset="0"/>
              </a:rPr>
              <a:t> i.e. it provides factory method to get the object of </a:t>
            </a:r>
            <a:r>
              <a:rPr lang="en-US" sz="2400" dirty="0" err="1">
                <a:latin typeface="Times New Roman" panose="02020603050405020304" pitchFamily="18" charset="0"/>
                <a:cs typeface="Times New Roman" panose="02020603050405020304" pitchFamily="18" charset="0"/>
              </a:rPr>
              <a:t>ResultSet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important methods of Statement interface are as follows: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a:t>
            </a:r>
            <a:r>
              <a:rPr lang="en-US" sz="1800" dirty="0" err="1">
                <a:latin typeface="Times New Roman" panose="02020603050405020304" pitchFamily="18" charset="0"/>
                <a:cs typeface="Times New Roman" panose="02020603050405020304" pitchFamily="18" charset="0"/>
              </a:rPr>
              <a:t>ResultSet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executeQuery</a:t>
            </a:r>
            <a:r>
              <a:rPr lang="en-US" sz="1800" dirty="0">
                <a:latin typeface="Times New Roman" panose="02020603050405020304" pitchFamily="18" charset="0"/>
                <a:cs typeface="Times New Roman" panose="02020603050405020304" pitchFamily="18" charset="0"/>
              </a:rPr>
              <a:t>(String </a:t>
            </a:r>
            <a:r>
              <a:rPr lang="en-US" sz="1800" dirty="0" err="1">
                <a:latin typeface="Times New Roman" panose="02020603050405020304" pitchFamily="18" charset="0"/>
                <a:cs typeface="Times New Roman" panose="02020603050405020304" pitchFamily="18" charset="0"/>
              </a:rPr>
              <a:t>sql</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execute SELECT query. It returns the object of </a:t>
            </a:r>
            <a:r>
              <a:rPr lang="en-US" sz="1600" dirty="0" err="1">
                <a:latin typeface="Times New Roman" panose="02020603050405020304" pitchFamily="18" charset="0"/>
                <a:cs typeface="Times New Roman" panose="02020603050405020304" pitchFamily="18" charset="0"/>
              </a:rPr>
              <a:t>ResultSet</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executeUpdate</a:t>
            </a:r>
            <a:r>
              <a:rPr lang="en-US" sz="1800" dirty="0">
                <a:latin typeface="Times New Roman" panose="02020603050405020304" pitchFamily="18" charset="0"/>
                <a:cs typeface="Times New Roman" panose="02020603050405020304" pitchFamily="18" charset="0"/>
              </a:rPr>
              <a:t>(String </a:t>
            </a:r>
            <a:r>
              <a:rPr lang="en-US" sz="1800" dirty="0" err="1">
                <a:latin typeface="Times New Roman" panose="02020603050405020304" pitchFamily="18" charset="0"/>
                <a:cs typeface="Times New Roman" panose="02020603050405020304" pitchFamily="18" charset="0"/>
              </a:rPr>
              <a:t>sql</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execute specified query, it may be create, drop, insert, update, delete etc.</a:t>
            </a:r>
            <a:endParaRPr lang="en-US" sz="1600" dirty="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a:t>
            </a:r>
            <a:r>
              <a:rPr lang="en-US" sz="1800" dirty="0" err="1">
                <a:latin typeface="Times New Roman" panose="02020603050405020304" pitchFamily="18" charset="0"/>
                <a:cs typeface="Times New Roman" panose="02020603050405020304" pitchFamily="18" charset="0"/>
              </a:rPr>
              <a:t>boolean</a:t>
            </a:r>
            <a:r>
              <a:rPr lang="en-US" sz="1800" dirty="0">
                <a:latin typeface="Times New Roman" panose="02020603050405020304" pitchFamily="18" charset="0"/>
                <a:cs typeface="Times New Roman" panose="02020603050405020304" pitchFamily="18" charset="0"/>
              </a:rPr>
              <a:t> execute(String </a:t>
            </a:r>
            <a:r>
              <a:rPr lang="en-US" sz="1800" dirty="0" err="1">
                <a:latin typeface="Times New Roman" panose="02020603050405020304" pitchFamily="18" charset="0"/>
                <a:cs typeface="Times New Roman" panose="02020603050405020304" pitchFamily="18" charset="0"/>
              </a:rPr>
              <a:t>sql</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execute queries that may return multiple results.</a:t>
            </a:r>
            <a:endParaRPr lang="en-US" sz="1600" dirty="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public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executeBatch</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used to execute batch of commands.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357290" y="714356"/>
            <a:ext cx="6181751" cy="515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The Statement Objects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24745"/>
            <a:ext cx="8229600" cy="2160240"/>
          </a:xfrm>
        </p:spPr>
        <p:txBody>
          <a:bodyPr>
            <a:normAutofit fontScale="92500"/>
          </a:bodyPr>
          <a:lstStyle/>
          <a:p>
            <a:r>
              <a:rPr lang="en-US" dirty="0">
                <a:latin typeface="Times New Roman" panose="02020603050405020304" pitchFamily="18" charset="0"/>
                <a:cs typeface="Times New Roman" panose="02020603050405020304" pitchFamily="18" charset="0"/>
              </a:rPr>
              <a:t>Before you can use a Statement object to execute a SQL statement, you need to create one using the Connection object's </a:t>
            </a:r>
            <a:r>
              <a:rPr lang="en-US" dirty="0" err="1">
                <a:latin typeface="Times New Roman" panose="02020603050405020304" pitchFamily="18" charset="0"/>
                <a:cs typeface="Times New Roman" panose="02020603050405020304" pitchFamily="18" charset="0"/>
              </a:rPr>
              <a:t>createStatement</a:t>
            </a:r>
            <a:r>
              <a:rPr lang="en-US" dirty="0">
                <a:latin typeface="Times New Roman" panose="02020603050405020304" pitchFamily="18" charset="0"/>
                <a:cs typeface="Times New Roman" panose="02020603050405020304" pitchFamily="18" charset="0"/>
              </a:rPr>
              <a:t>( ) method, as in the following example −</a:t>
            </a:r>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3284984"/>
            <a:ext cx="6336704" cy="304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555576" y="260648"/>
            <a:ext cx="8229600" cy="33843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700" dirty="0">
                <a:latin typeface="Times New Roman" panose="02020603050405020304" pitchFamily="18" charset="0"/>
                <a:cs typeface="Times New Roman" panose="02020603050405020304" pitchFamily="18" charset="0"/>
              </a:rPr>
              <a:t>Closing Statement Object</a:t>
            </a:r>
            <a:endParaRPr lang="en-US" sz="27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Just as you close a Connection object to save database resources, for the same reason you should also close the Statement object.</a:t>
            </a:r>
            <a:endParaRPr lang="en-US"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A simple call to the close() method will do the job. If you close the Connection object first, it will close the Statement object as well. However, you should always explicitly close the Statement object to ensure proper cleanup.</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3140968"/>
            <a:ext cx="5112567"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PreparedStatement interface</a:t>
            </a:r>
            <a:br>
              <a:rPr lang="en-US" dirty="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435280" cy="4525963"/>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PreparedStatement interface is a </a:t>
            </a:r>
            <a:r>
              <a:rPr lang="en-US" dirty="0" smtClean="0">
                <a:latin typeface="Times New Roman" panose="02020603050405020304" pitchFamily="18" charset="0"/>
                <a:cs typeface="Times New Roman" panose="02020603050405020304" pitchFamily="18" charset="0"/>
              </a:rPr>
              <a:t>sub interface </a:t>
            </a:r>
            <a:r>
              <a:rPr lang="en-US" dirty="0">
                <a:latin typeface="Times New Roman" panose="02020603050405020304" pitchFamily="18" charset="0"/>
                <a:cs typeface="Times New Roman" panose="02020603050405020304" pitchFamily="18" charset="0"/>
              </a:rPr>
              <a:t>of Statement.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used to execute parameterized query.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Let's see the example of parameterized query:</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="insert into </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 values(?,?,?)";  </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As you can see, we are passing parameter (?) for the values. Its value will be set by calling the setter methods of PreparedStatement.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Why use PreparedStatement?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600200"/>
            <a:ext cx="8964488" cy="4525963"/>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Improves </a:t>
            </a:r>
            <a:r>
              <a:rPr lang="en-US" b="1" dirty="0">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2"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performance of the application will be faster if you use PreparedStatement interface because query is compiled only once.</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 to get the instance of PreparedStatement?</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The prepareStatement() method of Connection interface is used to return the object of PreparedStatement. </a:t>
            </a:r>
            <a:endParaRPr lang="en-US" dirty="0" smtClean="0">
              <a:latin typeface="Times New Roman" panose="02020603050405020304" pitchFamily="18" charset="0"/>
              <a:cs typeface="Times New Roman" panose="02020603050405020304" pitchFamily="18" charset="0"/>
            </a:endParaRPr>
          </a:p>
          <a:p>
            <a:pPr lvl="2" algn="just"/>
            <a:r>
              <a:rPr lang="en-US" dirty="0" smtClean="0">
                <a:latin typeface="Times New Roman" panose="02020603050405020304" pitchFamily="18" charset="0"/>
                <a:cs typeface="Times New Roman" panose="02020603050405020304" pitchFamily="18" charset="0"/>
              </a:rPr>
              <a:t>Syntax</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4" algn="just"/>
            <a:r>
              <a:rPr lang="en-US" b="1" dirty="0">
                <a:latin typeface="Times New Roman" panose="02020603050405020304" pitchFamily="18" charset="0"/>
                <a:cs typeface="Times New Roman" panose="02020603050405020304" pitchFamily="18" charset="0"/>
              </a:rPr>
              <a:t>public</a:t>
            </a:r>
            <a:r>
              <a:rPr lang="en-US" dirty="0">
                <a:latin typeface="Times New Roman" panose="02020603050405020304" pitchFamily="18" charset="0"/>
                <a:cs typeface="Times New Roman" panose="02020603050405020304" pitchFamily="18" charset="0"/>
              </a:rPr>
              <a:t> PreparedStatement prepareStatement(String query)</a:t>
            </a:r>
            <a:r>
              <a:rPr lang="en-US" b="1" dirty="0">
                <a:latin typeface="Times New Roman" panose="02020603050405020304" pitchFamily="18" charset="0"/>
                <a:cs typeface="Times New Roman" panose="02020603050405020304" pitchFamily="18" charset="0"/>
              </a:rPr>
              <a:t>throws</a:t>
            </a:r>
            <a:r>
              <a:rPr lang="en-US" dirty="0">
                <a:latin typeface="Times New Roman" panose="02020603050405020304" pitchFamily="18" charset="0"/>
                <a:cs typeface="Times New Roman" panose="02020603050405020304" pitchFamily="18" charset="0"/>
              </a:rPr>
              <a:t> SQLException{} </a:t>
            </a:r>
            <a:endParaRPr lang="en-US" dirty="0">
              <a:latin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900" y="980728"/>
            <a:ext cx="845820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504" y="332656"/>
            <a:ext cx="9036496" cy="23488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Closing PreparedStatement Object</a:t>
            </a:r>
            <a:endParaRPr lang="en-US" dirty="0">
              <a:solidFill>
                <a:srgbClr val="C00000"/>
              </a:solidFill>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Just as you close a Statement object, for the same reason you should also close the PreparedStatement object.</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A simple call to the close() method will do the job. If you close the Connection object first, it will close the PreparedStatement object as well. However, you should always explicitly close the PreparedStatement object to ensure proper cleanup.</a:t>
            </a:r>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3645024"/>
            <a:ext cx="7488831"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79512" y="1340768"/>
            <a:ext cx="8790696" cy="4752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CallableStatement interface is used to call the stored procedures and functions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can have business logic on the database by the use of stored procedures and functions that will make the performance better because these are precompiled</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Suppose you need the get the age of the employee based on the date of birth, you may create a function that receives date as the input and returns age of the employee as the output</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683568" y="332656"/>
            <a:ext cx="6480720" cy="707886"/>
          </a:xfrm>
          <a:prstGeom prst="rect">
            <a:avLst/>
          </a:prstGeom>
        </p:spPr>
        <p:txBody>
          <a:bodyPr wrap="square">
            <a:spAutoFit/>
          </a:bodyPr>
          <a:lstStyle/>
          <a:p>
            <a:pPr algn="ctr"/>
            <a:r>
              <a:rPr lang="en-US" sz="4000" dirty="0">
                <a:solidFill>
                  <a:srgbClr val="C00000"/>
                </a:solidFill>
                <a:latin typeface="Times New Roman" panose="02020603050405020304" pitchFamily="18" charset="0"/>
                <a:cs typeface="Times New Roman" panose="02020603050405020304" pitchFamily="18" charset="0"/>
              </a:rPr>
              <a:t>CallableStatement</a:t>
            </a:r>
            <a:r>
              <a:rPr lang="en-US" sz="4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692696"/>
            <a:ext cx="8928992" cy="561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06090"/>
            <a:ext cx="8892480" cy="5819253"/>
          </a:xfrm>
        </p:spPr>
        <p:txBody>
          <a:bodyPr>
            <a:noAutofit/>
          </a:bodyPr>
          <a:lstStyle/>
          <a:p>
            <a:pPr marL="457200" indent="-457200">
              <a:buFont typeface="+mj-lt"/>
              <a:buAutoNum type="arabicPeriod"/>
            </a:pPr>
            <a:r>
              <a:rPr lang="en-US" sz="2400" dirty="0" smtClean="0">
                <a:solidFill>
                  <a:srgbClr val="C00000"/>
                </a:solidFill>
                <a:latin typeface="Times New Roman" panose="02020603050405020304" pitchFamily="18" charset="0"/>
                <a:cs typeface="Times New Roman" panose="02020603050405020304" pitchFamily="18" charset="0"/>
              </a:rPr>
              <a:t>Make </a:t>
            </a:r>
            <a:r>
              <a:rPr lang="en-US" sz="2400" dirty="0">
                <a:solidFill>
                  <a:srgbClr val="C00000"/>
                </a:solidFill>
                <a:latin typeface="Times New Roman" panose="02020603050405020304" pitchFamily="18" charset="0"/>
                <a:cs typeface="Times New Roman" panose="02020603050405020304" pitchFamily="18" charset="0"/>
              </a:rPr>
              <a:t>sure stored procedure available in </a:t>
            </a:r>
            <a:r>
              <a:rPr lang="en-US" sz="2400" dirty="0" smtClean="0">
                <a:solidFill>
                  <a:srgbClr val="C00000"/>
                </a:solidFill>
                <a:latin typeface="Times New Roman" panose="02020603050405020304" pitchFamily="18" charset="0"/>
                <a:cs typeface="Times New Roman" panose="02020603050405020304" pitchFamily="18" charset="0"/>
              </a:rPr>
              <a:t>the </a:t>
            </a:r>
            <a:r>
              <a:rPr lang="en-US" sz="2400" dirty="0">
                <a:solidFill>
                  <a:srgbClr val="C00000"/>
                </a:solidFill>
                <a:latin typeface="Times New Roman" panose="02020603050405020304" pitchFamily="18" charset="0"/>
                <a:cs typeface="Times New Roman" panose="02020603050405020304" pitchFamily="18" charset="0"/>
              </a:rPr>
              <a:t>database</a:t>
            </a:r>
            <a:endParaRPr lang="en-US" sz="2400" dirty="0">
              <a:solidFill>
                <a:srgbClr val="C00000"/>
              </a:solidFill>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create or replace function sum4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(n1 in number,n2 in number)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return number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is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temp number(8);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begin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temp :=n1+n2;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return temp;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end;  </a:t>
            </a:r>
            <a:endParaRPr lang="en-US" sz="1600" dirty="0">
              <a:latin typeface="Times New Roman" panose="02020603050405020304" pitchFamily="18" charset="0"/>
              <a:cs typeface="Times New Roman" panose="02020603050405020304" pitchFamily="18" charset="0"/>
            </a:endParaRPr>
          </a:p>
          <a:p>
            <a:pPr marL="1257300" lvl="3" indent="0">
              <a:buNone/>
            </a:pP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C00000"/>
                </a:solidFill>
                <a:latin typeface="Times New Roman" panose="02020603050405020304" pitchFamily="18" charset="0"/>
                <a:cs typeface="Times New Roman" panose="02020603050405020304" pitchFamily="18" charset="0"/>
              </a:rPr>
              <a:t>Create  a callable Statements with the procedure call.</a:t>
            </a:r>
            <a:endParaRPr lang="en-US" sz="2400" dirty="0" smtClean="0">
              <a:solidFill>
                <a:srgbClr val="C00000"/>
              </a:solidFill>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Syntax</a:t>
            </a:r>
            <a:r>
              <a:rPr lang="en-US" sz="1600" dirty="0">
                <a:latin typeface="Times New Roman" panose="02020603050405020304" pitchFamily="18" charset="0"/>
                <a:cs typeface="Times New Roman" panose="02020603050405020304" pitchFamily="18" charset="0"/>
              </a:rPr>
              <a:t>: CallableStatement   </a:t>
            </a:r>
            <a:r>
              <a:rPr lang="en-US" sz="1600" dirty="0" err="1">
                <a:latin typeface="Times New Roman" panose="02020603050405020304" pitchFamily="18" charset="0"/>
                <a:cs typeface="Times New Roman" panose="02020603050405020304" pitchFamily="18" charset="0"/>
              </a:rPr>
              <a:t>cst</a:t>
            </a:r>
            <a:r>
              <a:rPr lang="en-US" sz="1600" dirty="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con.prepareCall</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call </a:t>
            </a:r>
            <a:r>
              <a:rPr lang="en-US" sz="1600" dirty="0" err="1">
                <a:latin typeface="Times New Roman" panose="02020603050405020304" pitchFamily="18" charset="0"/>
                <a:cs typeface="Times New Roman" panose="02020603050405020304" pitchFamily="18" charset="0"/>
              </a:rPr>
              <a:t>procedurename</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  CallableStatement  </a:t>
            </a:r>
            <a:r>
              <a:rPr lang="en-US" sz="1600" dirty="0" err="1">
                <a:latin typeface="Times New Roman" panose="02020603050405020304" pitchFamily="18" charset="0"/>
                <a:cs typeface="Times New Roman" panose="02020603050405020304" pitchFamily="18" charset="0"/>
              </a:rPr>
              <a:t>cst</a:t>
            </a:r>
            <a:r>
              <a:rPr lang="en-US" sz="1600" dirty="0">
                <a:latin typeface="Times New Roman" panose="02020603050405020304" pitchFamily="18" charset="0"/>
                <a:cs typeface="Times New Roman" panose="02020603050405020304" pitchFamily="18" charset="0"/>
              </a:rPr>
              <a:t> = con .</a:t>
            </a:r>
            <a:r>
              <a:rPr lang="en-US" sz="1600" dirty="0" err="1">
                <a:latin typeface="Times New Roman" panose="02020603050405020304" pitchFamily="18" charset="0"/>
                <a:cs typeface="Times New Roman" panose="02020603050405020304" pitchFamily="18" charset="0"/>
              </a:rPr>
              <a:t>prepareCall</a:t>
            </a:r>
            <a:r>
              <a:rPr lang="en-US" sz="1600" dirty="0">
                <a:latin typeface="Times New Roman" panose="02020603050405020304" pitchFamily="18" charset="0"/>
                <a:cs typeface="Times New Roman" panose="02020603050405020304" pitchFamily="18" charset="0"/>
              </a:rPr>
              <a:t> ("{ call </a:t>
            </a:r>
            <a:r>
              <a:rPr lang="en-US" sz="1600" dirty="0" smtClean="0">
                <a:latin typeface="Times New Roman" panose="02020603050405020304" pitchFamily="18" charset="0"/>
                <a:cs typeface="Times New Roman" panose="02020603050405020304" pitchFamily="18" charset="0"/>
              </a:rPr>
              <a:t>sum4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800100" lvl="2"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748464" cy="6453336"/>
          </a:xfrm>
        </p:spPr>
        <p:txBody>
          <a:bodyPr>
            <a:noAutofit/>
          </a:bodyPr>
          <a:lstStyle/>
          <a:p>
            <a:pPr marL="0" indent="0">
              <a:buNone/>
            </a:pPr>
            <a:r>
              <a:rPr lang="en-US" sz="2000" dirty="0" smtClean="0">
                <a:solidFill>
                  <a:srgbClr val="C00000"/>
                </a:solidFill>
                <a:latin typeface="Times New Roman" panose="02020603050405020304" pitchFamily="18" charset="0"/>
                <a:cs typeface="Times New Roman" panose="02020603050405020304" pitchFamily="18" charset="0"/>
              </a:rPr>
              <a:t>3.  Provide </a:t>
            </a:r>
            <a:r>
              <a:rPr lang="en-US" sz="2000" dirty="0">
                <a:solidFill>
                  <a:srgbClr val="C00000"/>
                </a:solidFill>
                <a:latin typeface="Times New Roman" panose="02020603050405020304" pitchFamily="18" charset="0"/>
                <a:cs typeface="Times New Roman" panose="02020603050405020304" pitchFamily="18" charset="0"/>
              </a:rPr>
              <a:t>values for every IN Parameter  by using corresponding  setter method</a:t>
            </a:r>
            <a:endParaRPr lang="en-US" sz="2000" dirty="0">
              <a:solidFill>
                <a:srgbClr val="C00000"/>
              </a:solidFill>
              <a:latin typeface="Times New Roman" panose="02020603050405020304" pitchFamily="18" charset="0"/>
              <a:cs typeface="Times New Roman" panose="02020603050405020304" pitchFamily="18" charset="0"/>
            </a:endParaRPr>
          </a:p>
          <a:p>
            <a:pPr marL="1714500" lvl="4" indent="0">
              <a:buNone/>
            </a:pPr>
            <a:r>
              <a:rPr lang="en-US" dirty="0" err="1">
                <a:latin typeface="Times New Roman" panose="02020603050405020304" pitchFamily="18" charset="0"/>
                <a:cs typeface="Times New Roman" panose="02020603050405020304" pitchFamily="18" charset="0"/>
              </a:rPr>
              <a:t>cst.setInt</a:t>
            </a:r>
            <a:r>
              <a:rPr lang="en-US" dirty="0">
                <a:latin typeface="Times New Roman" panose="02020603050405020304" pitchFamily="18" charset="0"/>
                <a:cs typeface="Times New Roman" panose="02020603050405020304" pitchFamily="18" charset="0"/>
              </a:rPr>
              <a:t>  (1,   100);</a:t>
            </a:r>
            <a:endParaRPr lang="en-US" dirty="0">
              <a:latin typeface="Times New Roman" panose="02020603050405020304" pitchFamily="18" charset="0"/>
              <a:cs typeface="Times New Roman" panose="02020603050405020304" pitchFamily="18" charset="0"/>
            </a:endParaRPr>
          </a:p>
          <a:p>
            <a:pPr marL="1714500" lvl="4" indent="0">
              <a:buNone/>
            </a:pPr>
            <a:r>
              <a:rPr lang="en-US" dirty="0" err="1">
                <a:latin typeface="Times New Roman" panose="02020603050405020304" pitchFamily="18" charset="0"/>
                <a:cs typeface="Times New Roman" panose="02020603050405020304" pitchFamily="18" charset="0"/>
              </a:rPr>
              <a:t>cst.setInt</a:t>
            </a:r>
            <a:r>
              <a:rPr lang="en-US" dirty="0">
                <a:latin typeface="Times New Roman" panose="02020603050405020304" pitchFamily="18" charset="0"/>
                <a:cs typeface="Times New Roman" panose="02020603050405020304" pitchFamily="18" charset="0"/>
              </a:rPr>
              <a:t>  (2,    200);</a:t>
            </a:r>
            <a:endParaRPr lang="en-US" dirty="0">
              <a:latin typeface="Times New Roman" panose="02020603050405020304" pitchFamily="18" charset="0"/>
              <a:cs typeface="Times New Roman" panose="02020603050405020304" pitchFamily="18" charset="0"/>
            </a:endParaRPr>
          </a:p>
          <a:p>
            <a:pPr marL="1714500" lvl="4" indent="0">
              <a:buNone/>
            </a:pPr>
            <a:r>
              <a:rPr lang="en-US" dirty="0">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a:p>
            <a:pPr marL="1714500" lvl="4" indent="0">
              <a:buNone/>
            </a:pPr>
            <a:r>
              <a:rPr lang="en-US" dirty="0">
                <a:latin typeface="Times New Roman" panose="02020603050405020304" pitchFamily="18" charset="0"/>
                <a:cs typeface="Times New Roman" panose="02020603050405020304" pitchFamily="18" charset="0"/>
              </a:rPr>
              <a:t>               Index   </a:t>
            </a:r>
            <a:r>
              <a:rPr lang="en-US" dirty="0" smtClean="0">
                <a:latin typeface="Times New Roman" panose="02020603050405020304" pitchFamily="18" charset="0"/>
                <a:cs typeface="Times New Roman" panose="02020603050405020304" pitchFamily="18" charset="0"/>
              </a:rPr>
              <a:t>value</a:t>
            </a:r>
            <a:endParaRPr lang="en-US" dirty="0" smtClean="0">
              <a:latin typeface="Times New Roman" panose="02020603050405020304" pitchFamily="18" charset="0"/>
              <a:cs typeface="Times New Roman" panose="02020603050405020304" pitchFamily="18" charset="0"/>
            </a:endParaRPr>
          </a:p>
          <a:p>
            <a:pPr marL="0" indent="0">
              <a:buNone/>
            </a:pPr>
            <a:r>
              <a:rPr lang="en-US" sz="2000" dirty="0" smtClean="0">
                <a:solidFill>
                  <a:srgbClr val="C00000"/>
                </a:solidFill>
                <a:latin typeface="Times New Roman" panose="02020603050405020304" pitchFamily="18" charset="0"/>
                <a:cs typeface="Times New Roman" panose="02020603050405020304" pitchFamily="18" charset="0"/>
              </a:rPr>
              <a:t>4.  If stored procedure has OUT parameter then to hold that output we should register every OUT parameter by using the following methods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1257300" lvl="3" indent="0">
              <a:buNone/>
            </a:pPr>
            <a:r>
              <a:rPr lang="en-US" dirty="0" smtClean="0">
                <a:latin typeface="Times New Roman" panose="02020603050405020304" pitchFamily="18" charset="0"/>
                <a:cs typeface="Times New Roman" panose="02020603050405020304" pitchFamily="18" charset="0"/>
              </a:rPr>
              <a:t>Syntax </a:t>
            </a:r>
            <a:r>
              <a:rPr lang="en-US" dirty="0">
                <a:latin typeface="Times New Roman" panose="02020603050405020304" pitchFamily="18" charset="0"/>
                <a:cs typeface="Times New Roman" panose="02020603050405020304" pitchFamily="18" charset="0"/>
              </a:rPr>
              <a:t>:  Public void </a:t>
            </a:r>
            <a:r>
              <a:rPr lang="en-US" dirty="0" err="1">
                <a:latin typeface="Times New Roman" panose="02020603050405020304" pitchFamily="18" charset="0"/>
                <a:cs typeface="Times New Roman" panose="02020603050405020304" pitchFamily="18" charset="0"/>
              </a:rPr>
              <a:t>registerOutParameter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jdbctype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57300" lvl="3" indent="0">
              <a:buNone/>
            </a:pPr>
            <a:r>
              <a:rPr lang="en-US" dirty="0">
                <a:latin typeface="Times New Roman" panose="02020603050405020304" pitchFamily="18" charset="0"/>
                <a:cs typeface="Times New Roman" panose="02020603050405020304" pitchFamily="18" charset="0"/>
              </a:rPr>
              <a:t>Example : </a:t>
            </a:r>
            <a:r>
              <a:rPr lang="en-US" dirty="0" err="1">
                <a:latin typeface="Times New Roman" panose="02020603050405020304" pitchFamily="18" charset="0"/>
                <a:cs typeface="Times New Roman" panose="02020603050405020304" pitchFamily="18" charset="0"/>
              </a:rPr>
              <a:t>cst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registerOutParameter</a:t>
            </a: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Types.INTEGER</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1257300" lvl="3"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dirty="0" smtClean="0">
                <a:solidFill>
                  <a:srgbClr val="C00000"/>
                </a:solidFill>
                <a:latin typeface="Times New Roman" panose="02020603050405020304" pitchFamily="18" charset="0"/>
                <a:cs typeface="Times New Roman" panose="02020603050405020304" pitchFamily="18" charset="0"/>
              </a:rPr>
              <a:t>5.  EXECUTE </a:t>
            </a:r>
            <a:r>
              <a:rPr lang="en-US" sz="2000" dirty="0">
                <a:solidFill>
                  <a:srgbClr val="C00000"/>
                </a:solidFill>
                <a:latin typeface="Times New Roman" panose="02020603050405020304" pitchFamily="18" charset="0"/>
                <a:cs typeface="Times New Roman" panose="02020603050405020304" pitchFamily="18" charset="0"/>
              </a:rPr>
              <a:t>Procedure call</a:t>
            </a:r>
            <a:endParaRPr lang="en-US" sz="2000" dirty="0">
              <a:solidFill>
                <a:srgbClr val="C00000"/>
              </a:solidFill>
              <a:latin typeface="Times New Roman" panose="02020603050405020304" pitchFamily="18" charset="0"/>
              <a:cs typeface="Times New Roman" panose="02020603050405020304" pitchFamily="18" charset="0"/>
            </a:endParaRPr>
          </a:p>
          <a:p>
            <a:pPr marL="0" lv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cst.execute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solidFill>
                  <a:srgbClr val="C00000"/>
                </a:solidFill>
                <a:latin typeface="Times New Roman" panose="02020603050405020304" pitchFamily="18" charset="0"/>
                <a:cs typeface="Times New Roman" panose="02020603050405020304" pitchFamily="18" charset="0"/>
              </a:rPr>
              <a:t>6..Get </a:t>
            </a:r>
            <a:r>
              <a:rPr lang="en-US" sz="2000" dirty="0">
                <a:solidFill>
                  <a:srgbClr val="C00000"/>
                </a:solidFill>
                <a:latin typeface="Times New Roman" panose="02020603050405020304" pitchFamily="18" charset="0"/>
                <a:cs typeface="Times New Roman" panose="02020603050405020304" pitchFamily="18" charset="0"/>
              </a:rPr>
              <a:t>the result from OUT parameter by using that corresponding </a:t>
            </a:r>
            <a:r>
              <a:rPr lang="en-US" sz="2000" dirty="0" err="1">
                <a:solidFill>
                  <a:srgbClr val="C00000"/>
                </a:solidFill>
                <a:latin typeface="Times New Roman" panose="02020603050405020304" pitchFamily="18" charset="0"/>
                <a:cs typeface="Times New Roman" panose="02020603050405020304" pitchFamily="18" charset="0"/>
              </a:rPr>
              <a:t>getXXX</a:t>
            </a:r>
            <a:r>
              <a:rPr lang="en-US" sz="2000" dirty="0">
                <a:solidFill>
                  <a:srgbClr val="C00000"/>
                </a:solidFill>
                <a:latin typeface="Times New Roman" panose="02020603050405020304" pitchFamily="18" charset="0"/>
                <a:cs typeface="Times New Roman" panose="02020603050405020304" pitchFamily="18" charset="0"/>
              </a:rPr>
              <a:t>() method.</a:t>
            </a:r>
            <a:endParaRPr lang="en-US" sz="2000" dirty="0">
              <a:solidFill>
                <a:srgbClr val="C00000"/>
              </a:solidFill>
              <a:latin typeface="Times New Roman" panose="02020603050405020304" pitchFamily="18" charset="0"/>
              <a:cs typeface="Times New Roman" panose="02020603050405020304" pitchFamily="18" charset="0"/>
            </a:endParaRPr>
          </a:p>
          <a:p>
            <a:pPr marL="0" lvl="0"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result =</a:t>
            </a:r>
            <a:r>
              <a:rPr lang="en-US" sz="2000" dirty="0" err="1">
                <a:latin typeface="Times New Roman" panose="02020603050405020304" pitchFamily="18" charset="0"/>
                <a:cs typeface="Times New Roman" panose="02020603050405020304" pitchFamily="18" charset="0"/>
              </a:rPr>
              <a:t>cst.getInt</a:t>
            </a:r>
            <a:r>
              <a:rPr lang="en-US" sz="2000" dirty="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lvl="0" indent="0">
              <a:buNone/>
            </a:pPr>
            <a:r>
              <a:rPr lang="en-US" sz="2000" dirty="0" smtClean="0">
                <a:solidFill>
                  <a:srgbClr val="C00000"/>
                </a:solidFill>
                <a:latin typeface="Times New Roman" panose="02020603050405020304" pitchFamily="18" charset="0"/>
                <a:cs typeface="Times New Roman" panose="02020603050405020304" pitchFamily="18" charset="0"/>
              </a:rPr>
              <a:t>7.  Close </a:t>
            </a:r>
            <a:r>
              <a:rPr lang="en-US" sz="2000" dirty="0">
                <a:solidFill>
                  <a:srgbClr val="C00000"/>
                </a:solidFill>
                <a:latin typeface="Times New Roman" panose="02020603050405020304" pitchFamily="18" charset="0"/>
                <a:cs typeface="Times New Roman" panose="02020603050405020304" pitchFamily="18" charset="0"/>
              </a:rPr>
              <a:t>connection.</a:t>
            </a:r>
            <a:endParaRPr lang="en-US" sz="2000" dirty="0">
              <a:solidFill>
                <a:srgbClr val="C00000"/>
              </a:solidFill>
              <a:latin typeface="Times New Roman" panose="02020603050405020304" pitchFamily="18" charset="0"/>
              <a:cs typeface="Times New Roman" panose="02020603050405020304" pitchFamily="18" charset="0"/>
            </a:endParaRPr>
          </a:p>
          <a:p>
            <a:endParaRPr lang="en-US" sz="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39718"/>
          </a:xfrm>
        </p:spPr>
        <p:txBody>
          <a:bodyPr>
            <a:noAutofit/>
          </a:bodyPr>
          <a:lstStyle/>
          <a:p>
            <a:r>
              <a:rPr lang="en-US" sz="3600" dirty="0" smtClean="0">
                <a:latin typeface="Times New Roman" panose="02020603050405020304" pitchFamily="18" charset="0"/>
                <a:cs typeface="Times New Roman" panose="02020603050405020304" pitchFamily="18" charset="0"/>
              </a:rPr>
              <a:t>Why Should We Use JDBC</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872" y="742489"/>
            <a:ext cx="8229600" cy="4525963"/>
          </a:xfrm>
        </p:spPr>
        <p:txBody>
          <a:bodyPr>
            <a:normAutofit/>
          </a:bodyPr>
          <a:lstStyle/>
          <a:p>
            <a:pPr algn="just"/>
            <a:r>
              <a:rPr lang="en-US" sz="2100" dirty="0">
                <a:latin typeface="Times New Roman" panose="02020603050405020304" pitchFamily="18" charset="0"/>
                <a:cs typeface="Times New Roman" panose="02020603050405020304" pitchFamily="18" charset="0"/>
              </a:rPr>
              <a:t>Before JDBC, ODBC API was the database API to connect and execute the query with the database.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But</a:t>
            </a:r>
            <a:r>
              <a:rPr lang="en-US" sz="2100" dirty="0">
                <a:latin typeface="Times New Roman" panose="02020603050405020304" pitchFamily="18" charset="0"/>
                <a:cs typeface="Times New Roman" panose="02020603050405020304" pitchFamily="18" charset="0"/>
              </a:rPr>
              <a:t>, ODBC API uses ODBC driver which is written in C language (i.e. platform dependent and unsecured).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That </a:t>
            </a:r>
            <a:r>
              <a:rPr lang="en-US" sz="2100" dirty="0">
                <a:latin typeface="Times New Roman" panose="02020603050405020304" pitchFamily="18" charset="0"/>
                <a:cs typeface="Times New Roman" panose="02020603050405020304" pitchFamily="18" charset="0"/>
              </a:rPr>
              <a:t>is why Java has defined its own API (JDBC API) that uses JDBC drivers (written in Java language</a:t>
            </a:r>
            <a:r>
              <a:rPr lang="en-US" sz="2100" dirty="0" smtClean="0">
                <a:latin typeface="Times New Roman" panose="02020603050405020304" pitchFamily="18" charset="0"/>
                <a:cs typeface="Times New Roman" panose="02020603050405020304" pitchFamily="18" charset="0"/>
              </a:rPr>
              <a:t>).</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JDBC </a:t>
            </a:r>
            <a:r>
              <a:rPr lang="en-US" sz="2100" dirty="0">
                <a:latin typeface="Times New Roman" panose="02020603050405020304" pitchFamily="18" charset="0"/>
                <a:cs typeface="Times New Roman" panose="02020603050405020304" pitchFamily="18" charset="0"/>
              </a:rPr>
              <a:t>API to handle database using Java program and can perform the following activities</a:t>
            </a:r>
            <a:r>
              <a:rPr lang="en-US" sz="1600" dirty="0">
                <a:solidFill>
                  <a:srgbClr val="C00000"/>
                </a:solidFill>
                <a:latin typeface="Times New Roman" panose="02020603050405020304" pitchFamily="18" charset="0"/>
                <a:cs typeface="Times New Roman" panose="02020603050405020304" pitchFamily="18" charset="0"/>
              </a:rPr>
              <a:t>:</a:t>
            </a:r>
            <a:endParaRPr lang="en-US" sz="1600" dirty="0">
              <a:solidFill>
                <a:srgbClr val="C00000"/>
              </a:solidFill>
              <a:latin typeface="Times New Roman" panose="02020603050405020304" pitchFamily="18" charset="0"/>
              <a:cs typeface="Times New Roman" panose="02020603050405020304" pitchFamily="18" charset="0"/>
            </a:endParaRPr>
          </a:p>
          <a:p>
            <a:pPr lvl="2" algn="just"/>
            <a:r>
              <a:rPr lang="en-US" sz="2000" dirty="0">
                <a:solidFill>
                  <a:srgbClr val="C00000"/>
                </a:solidFill>
                <a:latin typeface="Times New Roman" panose="02020603050405020304" pitchFamily="18" charset="0"/>
                <a:cs typeface="Times New Roman" panose="02020603050405020304" pitchFamily="18" charset="0"/>
              </a:rPr>
              <a:t>Connect to the database</a:t>
            </a:r>
            <a:endParaRPr lang="en-US" sz="2000" dirty="0">
              <a:solidFill>
                <a:srgbClr val="C00000"/>
              </a:solidFill>
              <a:latin typeface="Times New Roman" panose="02020603050405020304" pitchFamily="18" charset="0"/>
              <a:cs typeface="Times New Roman" panose="02020603050405020304" pitchFamily="18" charset="0"/>
            </a:endParaRPr>
          </a:p>
          <a:p>
            <a:pPr lvl="2"/>
            <a:r>
              <a:rPr lang="en-US" sz="2000" dirty="0">
                <a:solidFill>
                  <a:srgbClr val="C00000"/>
                </a:solidFill>
                <a:latin typeface="Times New Roman" panose="02020603050405020304" pitchFamily="18" charset="0"/>
                <a:cs typeface="Times New Roman" panose="02020603050405020304" pitchFamily="18" charset="0"/>
              </a:rPr>
              <a:t>Execute queries and update statements to the database</a:t>
            </a:r>
            <a:endParaRPr lang="en-US" sz="2000" dirty="0">
              <a:solidFill>
                <a:srgbClr val="C00000"/>
              </a:solidFill>
              <a:latin typeface="Times New Roman" panose="02020603050405020304" pitchFamily="18" charset="0"/>
              <a:cs typeface="Times New Roman" panose="02020603050405020304" pitchFamily="18" charset="0"/>
            </a:endParaRPr>
          </a:p>
          <a:p>
            <a:pPr lvl="2"/>
            <a:r>
              <a:rPr lang="en-US" sz="2000" dirty="0">
                <a:solidFill>
                  <a:srgbClr val="C00000"/>
                </a:solidFill>
                <a:latin typeface="Times New Roman" panose="02020603050405020304" pitchFamily="18" charset="0"/>
                <a:cs typeface="Times New Roman" panose="02020603050405020304" pitchFamily="18" charset="0"/>
              </a:rPr>
              <a:t>Retrieve the result received from the database.</a:t>
            </a:r>
            <a:endParaRPr lang="en-US" sz="2000" dirty="0">
              <a:solidFill>
                <a:srgbClr val="C00000"/>
              </a:solidFill>
              <a:latin typeface="Times New Roman" panose="02020603050405020304" pitchFamily="18" charset="0"/>
              <a:cs typeface="Times New Roman" panose="02020603050405020304" pitchFamily="18" charset="0"/>
            </a:endParaRPr>
          </a:p>
          <a:p>
            <a:endParaRPr lang="en-US" dirty="0"/>
          </a:p>
        </p:txBody>
      </p:sp>
      <p:sp>
        <p:nvSpPr>
          <p:cNvPr id="4" name="Oval 3"/>
          <p:cNvSpPr/>
          <p:nvPr/>
        </p:nvSpPr>
        <p:spPr>
          <a:xfrm>
            <a:off x="153496" y="5290775"/>
            <a:ext cx="1368152" cy="10801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20072" y="5249212"/>
            <a:ext cx="1368152" cy="10801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ODBC</a:t>
            </a:r>
            <a:endParaRPr lang="en-US" dirty="0"/>
          </a:p>
        </p:txBody>
      </p:sp>
      <p:sp>
        <p:nvSpPr>
          <p:cNvPr id="5" name="TextBox 4"/>
          <p:cNvSpPr txBox="1"/>
          <p:nvPr/>
        </p:nvSpPr>
        <p:spPr>
          <a:xfrm>
            <a:off x="333516" y="5646169"/>
            <a:ext cx="1008112" cy="369332"/>
          </a:xfrm>
          <a:prstGeom prst="rect">
            <a:avLst/>
          </a:prstGeom>
          <a:noFill/>
        </p:spPr>
        <p:txBody>
          <a:bodyPr wrap="square" rtlCol="0">
            <a:spAutoFit/>
          </a:bodyPr>
          <a:lstStyle/>
          <a:p>
            <a:r>
              <a:rPr lang="en-US" dirty="0" smtClean="0"/>
              <a:t>ODBC</a:t>
            </a:r>
            <a:endParaRPr lang="en-US" dirty="0"/>
          </a:p>
        </p:txBody>
      </p:sp>
      <p:sp>
        <p:nvSpPr>
          <p:cNvPr id="8" name="TextBox 7"/>
          <p:cNvSpPr txBox="1"/>
          <p:nvPr/>
        </p:nvSpPr>
        <p:spPr>
          <a:xfrm>
            <a:off x="5432737" y="5623543"/>
            <a:ext cx="1008112" cy="369332"/>
          </a:xfrm>
          <a:prstGeom prst="rect">
            <a:avLst/>
          </a:prstGeom>
          <a:noFill/>
        </p:spPr>
        <p:txBody>
          <a:bodyPr wrap="square" rtlCol="0">
            <a:spAutoFit/>
          </a:bodyPr>
          <a:lstStyle/>
          <a:p>
            <a:r>
              <a:rPr lang="en-US" dirty="0"/>
              <a:t>J</a:t>
            </a:r>
            <a:r>
              <a:rPr lang="en-US" dirty="0" smtClean="0"/>
              <a:t>DBC</a:t>
            </a:r>
            <a:endParaRPr lang="en-US" dirty="0"/>
          </a:p>
        </p:txBody>
      </p:sp>
      <p:cxnSp>
        <p:nvCxnSpPr>
          <p:cNvPr id="9" name="Straight Arrow Connector 8"/>
          <p:cNvCxnSpPr/>
          <p:nvPr/>
        </p:nvCxnSpPr>
        <p:spPr>
          <a:xfrm flipH="1">
            <a:off x="1305624" y="5000922"/>
            <a:ext cx="505927" cy="46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156176" y="4848522"/>
            <a:ext cx="569346" cy="419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37672" y="4663856"/>
            <a:ext cx="1178144" cy="369332"/>
          </a:xfrm>
          <a:prstGeom prst="rect">
            <a:avLst/>
          </a:prstGeom>
          <a:noFill/>
        </p:spPr>
        <p:txBody>
          <a:bodyPr wrap="square" rtlCol="0">
            <a:spAutoFit/>
          </a:bodyPr>
          <a:lstStyle/>
          <a:p>
            <a:r>
              <a:rPr lang="en-US" dirty="0" smtClean="0"/>
              <a:t>Microsoft</a:t>
            </a:r>
            <a:endParaRPr lang="en-US" dirty="0"/>
          </a:p>
        </p:txBody>
      </p:sp>
      <p:cxnSp>
        <p:nvCxnSpPr>
          <p:cNvPr id="16" name="Straight Arrow Connector 15"/>
          <p:cNvCxnSpPr/>
          <p:nvPr/>
        </p:nvCxnSpPr>
        <p:spPr>
          <a:xfrm flipH="1">
            <a:off x="1526878" y="5900370"/>
            <a:ext cx="569346" cy="82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1341628" y="6193157"/>
            <a:ext cx="569346" cy="177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60498" y="5188141"/>
            <a:ext cx="1827704" cy="369332"/>
          </a:xfrm>
          <a:prstGeom prst="rect">
            <a:avLst/>
          </a:prstGeom>
          <a:noFill/>
        </p:spPr>
        <p:txBody>
          <a:bodyPr wrap="square" rtlCol="0">
            <a:spAutoFit/>
          </a:bodyPr>
          <a:lstStyle/>
          <a:p>
            <a:r>
              <a:rPr lang="en-US" dirty="0" smtClean="0"/>
              <a:t>Any language</a:t>
            </a:r>
            <a:endParaRPr lang="en-US" dirty="0"/>
          </a:p>
        </p:txBody>
      </p:sp>
      <p:sp>
        <p:nvSpPr>
          <p:cNvPr id="21" name="TextBox 20"/>
          <p:cNvSpPr txBox="1"/>
          <p:nvPr/>
        </p:nvSpPr>
        <p:spPr>
          <a:xfrm>
            <a:off x="2196845" y="5646169"/>
            <a:ext cx="1827704" cy="369332"/>
          </a:xfrm>
          <a:prstGeom prst="rect">
            <a:avLst/>
          </a:prstGeom>
          <a:noFill/>
        </p:spPr>
        <p:txBody>
          <a:bodyPr wrap="square" rtlCol="0">
            <a:spAutoFit/>
          </a:bodyPr>
          <a:lstStyle/>
          <a:p>
            <a:r>
              <a:rPr lang="en-US" dirty="0" smtClean="0"/>
              <a:t>Any database</a:t>
            </a:r>
            <a:endParaRPr lang="en-US" dirty="0"/>
          </a:p>
        </p:txBody>
      </p:sp>
      <p:sp>
        <p:nvSpPr>
          <p:cNvPr id="22" name="TextBox 21"/>
          <p:cNvSpPr txBox="1"/>
          <p:nvPr/>
        </p:nvSpPr>
        <p:spPr>
          <a:xfrm>
            <a:off x="2001964" y="6207537"/>
            <a:ext cx="2137988" cy="369332"/>
          </a:xfrm>
          <a:prstGeom prst="rect">
            <a:avLst/>
          </a:prstGeom>
          <a:noFill/>
        </p:spPr>
        <p:txBody>
          <a:bodyPr wrap="square" rtlCol="0">
            <a:spAutoFit/>
          </a:bodyPr>
          <a:lstStyle/>
          <a:p>
            <a:r>
              <a:rPr lang="en-US" dirty="0" smtClean="0"/>
              <a:t>Only for Windows</a:t>
            </a:r>
            <a:endParaRPr lang="en-US" dirty="0"/>
          </a:p>
        </p:txBody>
      </p:sp>
      <p:cxnSp>
        <p:nvCxnSpPr>
          <p:cNvPr id="23" name="Straight Arrow Connector 22"/>
          <p:cNvCxnSpPr>
            <a:stCxn id="20" idx="1"/>
          </p:cNvCxnSpPr>
          <p:nvPr/>
        </p:nvCxnSpPr>
        <p:spPr>
          <a:xfrm flipH="1">
            <a:off x="1522298" y="5372807"/>
            <a:ext cx="638200" cy="387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22462" y="5391744"/>
            <a:ext cx="569346" cy="165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588224" y="5900370"/>
            <a:ext cx="5693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314643" y="6266510"/>
            <a:ext cx="633621" cy="15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74846" y="4631590"/>
            <a:ext cx="2045626" cy="369332"/>
          </a:xfrm>
          <a:prstGeom prst="rect">
            <a:avLst/>
          </a:prstGeom>
          <a:noFill/>
        </p:spPr>
        <p:txBody>
          <a:bodyPr wrap="square" rtlCol="0">
            <a:spAutoFit/>
          </a:bodyPr>
          <a:lstStyle/>
          <a:p>
            <a:r>
              <a:rPr lang="en-US" dirty="0" smtClean="0"/>
              <a:t>Sun Microsystem</a:t>
            </a:r>
            <a:endParaRPr lang="en-US" dirty="0"/>
          </a:p>
        </p:txBody>
      </p:sp>
      <p:sp>
        <p:nvSpPr>
          <p:cNvPr id="31" name="TextBox 30"/>
          <p:cNvSpPr txBox="1"/>
          <p:nvPr/>
        </p:nvSpPr>
        <p:spPr>
          <a:xfrm>
            <a:off x="7091808" y="5105276"/>
            <a:ext cx="1827704" cy="369332"/>
          </a:xfrm>
          <a:prstGeom prst="rect">
            <a:avLst/>
          </a:prstGeom>
          <a:noFill/>
        </p:spPr>
        <p:txBody>
          <a:bodyPr wrap="square" rtlCol="0">
            <a:spAutoFit/>
          </a:bodyPr>
          <a:lstStyle/>
          <a:p>
            <a:r>
              <a:rPr lang="en-US" dirty="0" smtClean="0"/>
              <a:t>Any language</a:t>
            </a:r>
            <a:endParaRPr lang="en-US" dirty="0"/>
          </a:p>
        </p:txBody>
      </p:sp>
      <p:sp>
        <p:nvSpPr>
          <p:cNvPr id="32" name="TextBox 31"/>
          <p:cNvSpPr txBox="1"/>
          <p:nvPr/>
        </p:nvSpPr>
        <p:spPr>
          <a:xfrm>
            <a:off x="7169046" y="5649323"/>
            <a:ext cx="1827704" cy="369332"/>
          </a:xfrm>
          <a:prstGeom prst="rect">
            <a:avLst/>
          </a:prstGeom>
          <a:noFill/>
        </p:spPr>
        <p:txBody>
          <a:bodyPr wrap="square" rtlCol="0">
            <a:spAutoFit/>
          </a:bodyPr>
          <a:lstStyle/>
          <a:p>
            <a:r>
              <a:rPr lang="en-US" dirty="0" smtClean="0"/>
              <a:t>Any database</a:t>
            </a:r>
            <a:endParaRPr lang="en-US" dirty="0"/>
          </a:p>
        </p:txBody>
      </p:sp>
      <p:sp>
        <p:nvSpPr>
          <p:cNvPr id="33" name="TextBox 32"/>
          <p:cNvSpPr txBox="1"/>
          <p:nvPr/>
        </p:nvSpPr>
        <p:spPr>
          <a:xfrm>
            <a:off x="6948264" y="6081844"/>
            <a:ext cx="1827704" cy="369332"/>
          </a:xfrm>
          <a:prstGeom prst="rect">
            <a:avLst/>
          </a:prstGeom>
          <a:noFill/>
        </p:spPr>
        <p:txBody>
          <a:bodyPr wrap="square" rtlCol="0">
            <a:spAutoFit/>
          </a:bodyPr>
          <a:lstStyle/>
          <a:p>
            <a:r>
              <a:rPr lang="en-US" dirty="0" smtClean="0"/>
              <a:t>Any Platform</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2438" y="692696"/>
            <a:ext cx="8239125" cy="504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332656"/>
            <a:ext cx="7632847"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052736"/>
            <a:ext cx="8856984" cy="372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332656"/>
            <a:ext cx="8928992"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476672"/>
            <a:ext cx="8136904"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075" y="1128713"/>
            <a:ext cx="794385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63136"/>
          </a:xfrm>
        </p:spPr>
        <p:txBody>
          <a:bodyPr>
            <a:noAutofit/>
          </a:bodyPr>
          <a:lstStyle/>
          <a:p>
            <a:r>
              <a:rPr lang="en-US" sz="3200" dirty="0">
                <a:latin typeface="Times New Roman" panose="02020603050405020304" pitchFamily="18" charset="0"/>
                <a:cs typeface="Times New Roman" panose="02020603050405020304" pitchFamily="18" charset="0"/>
              </a:rPr>
              <a:t>Result Sets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476672"/>
            <a:ext cx="8229600" cy="6381328"/>
          </a:xfrm>
        </p:spPr>
        <p:txBody>
          <a:bodyPr>
            <a:noAutofit/>
          </a:bodyPr>
          <a:lstStyle/>
          <a:p>
            <a:pPr algn="just"/>
            <a:r>
              <a:rPr lang="en-US" sz="1700" dirty="0">
                <a:latin typeface="Times New Roman" panose="02020603050405020304" pitchFamily="18" charset="0"/>
                <a:cs typeface="Times New Roman" panose="02020603050405020304" pitchFamily="18" charset="0"/>
              </a:rPr>
              <a:t>The SQL statements that read data from a database query, return the data in a result set. </a:t>
            </a:r>
            <a:endParaRPr lang="en-US" sz="1700" dirty="0" smtClean="0">
              <a:latin typeface="Times New Roman" panose="02020603050405020304" pitchFamily="18" charset="0"/>
              <a:cs typeface="Times New Roman" panose="02020603050405020304" pitchFamily="18" charset="0"/>
            </a:endParaRPr>
          </a:p>
          <a:p>
            <a:pPr algn="just"/>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SELECT statement is the standard way to select rows from a database and view them in a result set. The </a:t>
            </a:r>
            <a:r>
              <a:rPr lang="en-US" sz="1700" i="1" dirty="0" err="1">
                <a:latin typeface="Times New Roman" panose="02020603050405020304" pitchFamily="18" charset="0"/>
                <a:cs typeface="Times New Roman" panose="02020603050405020304" pitchFamily="18" charset="0"/>
              </a:rPr>
              <a:t>java.sql.ResultSet</a:t>
            </a:r>
            <a:r>
              <a:rPr lang="en-US" sz="1700" dirty="0">
                <a:latin typeface="Times New Roman" panose="02020603050405020304" pitchFamily="18" charset="0"/>
                <a:cs typeface="Times New Roman" panose="02020603050405020304" pitchFamily="18" charset="0"/>
              </a:rPr>
              <a:t> interface represents the result set of a database query.</a:t>
            </a:r>
            <a:endParaRPr lang="en-US" sz="1700" dirty="0">
              <a:latin typeface="Times New Roman" panose="02020603050405020304" pitchFamily="18" charset="0"/>
              <a:cs typeface="Times New Roman" panose="02020603050405020304" pitchFamily="18" charset="0"/>
            </a:endParaRPr>
          </a:p>
          <a:p>
            <a:pPr algn="just"/>
            <a:r>
              <a:rPr lang="en-US" sz="1700" dirty="0">
                <a:solidFill>
                  <a:srgbClr val="C00000"/>
                </a:solidFill>
                <a:latin typeface="Times New Roman" panose="02020603050405020304" pitchFamily="18" charset="0"/>
                <a:cs typeface="Times New Roman" panose="02020603050405020304" pitchFamily="18" charset="0"/>
              </a:rPr>
              <a:t>A </a:t>
            </a:r>
            <a:r>
              <a:rPr lang="en-US" sz="1700" dirty="0" err="1">
                <a:solidFill>
                  <a:srgbClr val="C00000"/>
                </a:solidFill>
                <a:latin typeface="Times New Roman" panose="02020603050405020304" pitchFamily="18" charset="0"/>
                <a:cs typeface="Times New Roman" panose="02020603050405020304" pitchFamily="18" charset="0"/>
              </a:rPr>
              <a:t>ResultSet</a:t>
            </a:r>
            <a:r>
              <a:rPr lang="en-US" sz="1700" dirty="0">
                <a:solidFill>
                  <a:srgbClr val="C00000"/>
                </a:solidFill>
                <a:latin typeface="Times New Roman" panose="02020603050405020304" pitchFamily="18" charset="0"/>
                <a:cs typeface="Times New Roman" panose="02020603050405020304" pitchFamily="18" charset="0"/>
              </a:rPr>
              <a:t> object maintains a cursor that points to the current row in the result set. The term "result set" refers to the row and column data contained in a </a:t>
            </a:r>
            <a:r>
              <a:rPr lang="en-US" sz="1700" dirty="0" err="1">
                <a:solidFill>
                  <a:srgbClr val="C00000"/>
                </a:solidFill>
                <a:latin typeface="Times New Roman" panose="02020603050405020304" pitchFamily="18" charset="0"/>
                <a:cs typeface="Times New Roman" panose="02020603050405020304" pitchFamily="18" charset="0"/>
              </a:rPr>
              <a:t>ResultSet</a:t>
            </a:r>
            <a:r>
              <a:rPr lang="en-US" sz="1700" dirty="0">
                <a:solidFill>
                  <a:srgbClr val="C00000"/>
                </a:solidFill>
                <a:latin typeface="Times New Roman" panose="02020603050405020304" pitchFamily="18" charset="0"/>
                <a:cs typeface="Times New Roman" panose="02020603050405020304" pitchFamily="18" charset="0"/>
              </a:rPr>
              <a:t> object</a:t>
            </a:r>
            <a:r>
              <a:rPr lang="en-US" sz="1700"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methods of the </a:t>
            </a:r>
            <a:r>
              <a:rPr lang="en-US" sz="1700" dirty="0" err="1">
                <a:latin typeface="Times New Roman" panose="02020603050405020304" pitchFamily="18" charset="0"/>
                <a:cs typeface="Times New Roman" panose="02020603050405020304" pitchFamily="18" charset="0"/>
              </a:rPr>
              <a:t>ResultSet</a:t>
            </a:r>
            <a:r>
              <a:rPr lang="en-US" sz="1700" dirty="0">
                <a:latin typeface="Times New Roman" panose="02020603050405020304" pitchFamily="18" charset="0"/>
                <a:cs typeface="Times New Roman" panose="02020603050405020304" pitchFamily="18" charset="0"/>
              </a:rPr>
              <a:t> interface can be broken down into three categories −</a:t>
            </a:r>
            <a:endParaRPr lang="en-US" sz="1700" dirty="0">
              <a:latin typeface="Times New Roman" panose="02020603050405020304" pitchFamily="18" charset="0"/>
              <a:cs typeface="Times New Roman" panose="02020603050405020304" pitchFamily="18" charset="0"/>
            </a:endParaRPr>
          </a:p>
          <a:p>
            <a:pPr lvl="2" algn="just"/>
            <a:r>
              <a:rPr lang="en-US" sz="1700" b="1" dirty="0">
                <a:latin typeface="Times New Roman" panose="02020603050405020304" pitchFamily="18" charset="0"/>
                <a:cs typeface="Times New Roman" panose="02020603050405020304" pitchFamily="18" charset="0"/>
              </a:rPr>
              <a:t>Navigational methods:</a:t>
            </a:r>
            <a:r>
              <a:rPr lang="en-US" sz="1700" dirty="0">
                <a:latin typeface="Times New Roman" panose="02020603050405020304" pitchFamily="18" charset="0"/>
                <a:cs typeface="Times New Roman" panose="02020603050405020304" pitchFamily="18" charset="0"/>
              </a:rPr>
              <a:t> Used to move the cursor around.</a:t>
            </a:r>
            <a:endParaRPr lang="en-US" sz="1700" dirty="0">
              <a:latin typeface="Times New Roman" panose="02020603050405020304" pitchFamily="18" charset="0"/>
              <a:cs typeface="Times New Roman" panose="02020603050405020304" pitchFamily="18" charset="0"/>
            </a:endParaRPr>
          </a:p>
          <a:p>
            <a:pPr lvl="2" algn="just"/>
            <a:r>
              <a:rPr lang="en-US" sz="1700" b="1" dirty="0">
                <a:latin typeface="Times New Roman" panose="02020603050405020304" pitchFamily="18" charset="0"/>
                <a:cs typeface="Times New Roman" panose="02020603050405020304" pitchFamily="18" charset="0"/>
              </a:rPr>
              <a:t>Get methods:</a:t>
            </a:r>
            <a:r>
              <a:rPr lang="en-US" sz="1700" dirty="0">
                <a:latin typeface="Times New Roman" panose="02020603050405020304" pitchFamily="18" charset="0"/>
                <a:cs typeface="Times New Roman" panose="02020603050405020304" pitchFamily="18" charset="0"/>
              </a:rPr>
              <a:t> Used to view the data in the columns of the current row being pointed by the cursor.</a:t>
            </a:r>
            <a:endParaRPr lang="en-US" sz="1700" dirty="0">
              <a:latin typeface="Times New Roman" panose="02020603050405020304" pitchFamily="18" charset="0"/>
              <a:cs typeface="Times New Roman" panose="02020603050405020304" pitchFamily="18" charset="0"/>
            </a:endParaRPr>
          </a:p>
          <a:p>
            <a:pPr lvl="2" algn="just"/>
            <a:r>
              <a:rPr lang="en-US" sz="1700" b="1" dirty="0">
                <a:latin typeface="Times New Roman" panose="02020603050405020304" pitchFamily="18" charset="0"/>
                <a:cs typeface="Times New Roman" panose="02020603050405020304" pitchFamily="18" charset="0"/>
              </a:rPr>
              <a:t>Update methods:</a:t>
            </a:r>
            <a:r>
              <a:rPr lang="en-US" sz="1700" dirty="0">
                <a:latin typeface="Times New Roman" panose="02020603050405020304" pitchFamily="18" charset="0"/>
                <a:cs typeface="Times New Roman" panose="02020603050405020304" pitchFamily="18" charset="0"/>
              </a:rPr>
              <a:t> Used to update the data in the columns of the current row. The updates can then be updated in the underlying database as well.</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cursor is movable based on the properties of the </a:t>
            </a:r>
            <a:r>
              <a:rPr lang="en-US" sz="1700" dirty="0" err="1">
                <a:latin typeface="Times New Roman" panose="02020603050405020304" pitchFamily="18" charset="0"/>
                <a:cs typeface="Times New Roman" panose="02020603050405020304" pitchFamily="18" charset="0"/>
              </a:rPr>
              <a:t>ResultSet</a:t>
            </a:r>
            <a:r>
              <a:rPr lang="en-US" sz="1700" dirty="0">
                <a:latin typeface="Times New Roman" panose="02020603050405020304" pitchFamily="18" charset="0"/>
                <a:cs typeface="Times New Roman" panose="02020603050405020304" pitchFamily="18" charset="0"/>
              </a:rPr>
              <a:t>. These properties are designated when the corresponding Statement that generates the </a:t>
            </a:r>
            <a:r>
              <a:rPr lang="en-US" sz="1700" dirty="0" err="1">
                <a:latin typeface="Times New Roman" panose="02020603050405020304" pitchFamily="18" charset="0"/>
                <a:cs typeface="Times New Roman" panose="02020603050405020304" pitchFamily="18" charset="0"/>
              </a:rPr>
              <a:t>ResultSet</a:t>
            </a:r>
            <a:r>
              <a:rPr lang="en-US" sz="1700" dirty="0">
                <a:latin typeface="Times New Roman" panose="02020603050405020304" pitchFamily="18" charset="0"/>
                <a:cs typeface="Times New Roman" panose="02020603050405020304" pitchFamily="18" charset="0"/>
              </a:rPr>
              <a:t> is created</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JDBC provides the following connection methods to create statements with desired </a:t>
            </a:r>
            <a:r>
              <a:rPr lang="en-US" sz="1700" dirty="0" err="1">
                <a:latin typeface="Times New Roman" panose="02020603050405020304" pitchFamily="18" charset="0"/>
                <a:cs typeface="Times New Roman" panose="02020603050405020304" pitchFamily="18" charset="0"/>
              </a:rPr>
              <a:t>ResultSet</a:t>
            </a:r>
            <a:r>
              <a:rPr lang="en-US" sz="1700" dirty="0">
                <a:latin typeface="Times New Roman" panose="02020603050405020304" pitchFamily="18"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a:p>
            <a:pPr lvl="2" algn="just"/>
            <a:r>
              <a:rPr lang="en-US" sz="1700" b="1" dirty="0" err="1">
                <a:latin typeface="Times New Roman" panose="02020603050405020304" pitchFamily="18" charset="0"/>
                <a:cs typeface="Times New Roman" panose="02020603050405020304" pitchFamily="18" charset="0"/>
              </a:rPr>
              <a:t>createStatement</a:t>
            </a:r>
            <a:r>
              <a:rPr lang="en-US" sz="1700" b="1" dirty="0">
                <a:latin typeface="Times New Roman" panose="02020603050405020304" pitchFamily="18" charset="0"/>
                <a:cs typeface="Times New Roman" panose="02020603050405020304" pitchFamily="18" charset="0"/>
              </a:rPr>
              <a:t>(</a:t>
            </a:r>
            <a:r>
              <a:rPr lang="en-US" sz="1700" b="1" dirty="0" err="1">
                <a:latin typeface="Times New Roman" panose="02020603050405020304" pitchFamily="18" charset="0"/>
                <a:cs typeface="Times New Roman" panose="02020603050405020304" pitchFamily="18" charset="0"/>
              </a:rPr>
              <a:t>int</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RSType</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int</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RSConcurrency</a:t>
            </a:r>
            <a:r>
              <a:rPr lang="en-US" sz="1700" b="1"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lvl="2" algn="just"/>
            <a:r>
              <a:rPr lang="en-US" sz="1700" b="1" dirty="0" err="1">
                <a:latin typeface="Times New Roman" panose="02020603050405020304" pitchFamily="18" charset="0"/>
                <a:cs typeface="Times New Roman" panose="02020603050405020304" pitchFamily="18" charset="0"/>
              </a:rPr>
              <a:t>prepareStatement</a:t>
            </a:r>
            <a:r>
              <a:rPr lang="en-US" sz="1700" b="1" dirty="0">
                <a:latin typeface="Times New Roman" panose="02020603050405020304" pitchFamily="18" charset="0"/>
                <a:cs typeface="Times New Roman" panose="02020603050405020304" pitchFamily="18" charset="0"/>
              </a:rPr>
              <a:t>(String SQL, </a:t>
            </a:r>
            <a:r>
              <a:rPr lang="en-US" sz="1700" b="1" dirty="0" err="1">
                <a:latin typeface="Times New Roman" panose="02020603050405020304" pitchFamily="18" charset="0"/>
                <a:cs typeface="Times New Roman" panose="02020603050405020304" pitchFamily="18" charset="0"/>
              </a:rPr>
              <a:t>int</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RSType</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int</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RSConcurrency</a:t>
            </a:r>
            <a:r>
              <a:rPr lang="en-US" sz="1700" b="1"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lvl="2" algn="just"/>
            <a:r>
              <a:rPr lang="en-US" sz="1700" b="1" dirty="0" err="1">
                <a:latin typeface="Times New Roman" panose="02020603050405020304" pitchFamily="18" charset="0"/>
                <a:cs typeface="Times New Roman" panose="02020603050405020304" pitchFamily="18" charset="0"/>
              </a:rPr>
              <a:t>prepareCall</a:t>
            </a:r>
            <a:r>
              <a:rPr lang="en-US" sz="1700" b="1" dirty="0">
                <a:latin typeface="Times New Roman" panose="02020603050405020304" pitchFamily="18" charset="0"/>
                <a:cs typeface="Times New Roman" panose="02020603050405020304" pitchFamily="18" charset="0"/>
              </a:rPr>
              <a:t>(String </a:t>
            </a:r>
            <a:r>
              <a:rPr lang="en-US" sz="1700" b="1" dirty="0" err="1">
                <a:latin typeface="Times New Roman" panose="02020603050405020304" pitchFamily="18" charset="0"/>
                <a:cs typeface="Times New Roman" panose="02020603050405020304" pitchFamily="18" charset="0"/>
              </a:rPr>
              <a:t>sql</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int</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RSType</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int</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RSConcurrency</a:t>
            </a:r>
            <a:r>
              <a:rPr lang="en-US" sz="1700" b="1"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first argument indicates the type of a </a:t>
            </a:r>
            <a:r>
              <a:rPr lang="en-US" sz="1700" dirty="0" err="1">
                <a:latin typeface="Times New Roman" panose="02020603050405020304" pitchFamily="18" charset="0"/>
                <a:cs typeface="Times New Roman" panose="02020603050405020304" pitchFamily="18" charset="0"/>
              </a:rPr>
              <a:t>ResultSet</a:t>
            </a:r>
            <a:r>
              <a:rPr lang="en-US" sz="1700" dirty="0">
                <a:latin typeface="Times New Roman" panose="02020603050405020304" pitchFamily="18" charset="0"/>
                <a:cs typeface="Times New Roman" panose="02020603050405020304" pitchFamily="18" charset="0"/>
              </a:rPr>
              <a:t> object and the second argument is one of two </a:t>
            </a:r>
            <a:r>
              <a:rPr lang="en-US" sz="1700" dirty="0" err="1">
                <a:latin typeface="Times New Roman" panose="02020603050405020304" pitchFamily="18" charset="0"/>
                <a:cs typeface="Times New Roman" panose="02020603050405020304" pitchFamily="18" charset="0"/>
              </a:rPr>
              <a:t>ResultSet</a:t>
            </a:r>
            <a:r>
              <a:rPr lang="en-US" sz="1700" dirty="0">
                <a:latin typeface="Times New Roman" panose="02020603050405020304" pitchFamily="18" charset="0"/>
                <a:cs typeface="Times New Roman" panose="02020603050405020304" pitchFamily="18" charset="0"/>
              </a:rPr>
              <a:t> constants for specifying whether a result set is read-only or updatable.</a:t>
            </a: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672" y="404664"/>
            <a:ext cx="8784976"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1"/>
          <a:srcRect/>
          <a:stretch>
            <a:fillRect/>
          </a:stretch>
        </p:blipFill>
        <p:spPr bwMode="auto">
          <a:xfrm>
            <a:off x="0" y="285728"/>
            <a:ext cx="8934450" cy="3600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srcRect/>
          <a:stretch>
            <a:fillRect/>
          </a:stretch>
        </p:blipFill>
        <p:spPr bwMode="auto">
          <a:xfrm>
            <a:off x="85725" y="285728"/>
            <a:ext cx="9058275"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latin typeface="Times New Roman" panose="02020603050405020304" pitchFamily="18" charset="0"/>
                <a:cs typeface="Times New Roman" panose="02020603050405020304" pitchFamily="18" charset="0"/>
              </a:rPr>
              <a:t>What is API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720" y="1214423"/>
            <a:ext cx="8515352" cy="2928958"/>
          </a:xfrm>
        </p:spPr>
        <p:txBody>
          <a:bodyPr>
            <a:normAutofit/>
          </a:bodyPr>
          <a:lstStyle/>
          <a:p>
            <a:pPr algn="just"/>
            <a:r>
              <a:rPr lang="en-US" sz="2400" dirty="0">
                <a:latin typeface="Times New Roman" panose="02020603050405020304" pitchFamily="18" charset="0"/>
                <a:cs typeface="Times New Roman" panose="02020603050405020304" pitchFamily="18" charset="0"/>
              </a:rPr>
              <a:t>API (Application programming interface) is a document that contains a description of all the features of a product or software.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represents classes and interfaces that software programs can follow to communicate with each other.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API can be created for applications, libraries, operating systems, etc.</a:t>
            </a:r>
            <a:endParaRPr lang="en-US" sz="2400" dirty="0">
              <a:latin typeface="Times New Roman" panose="02020603050405020304" pitchFamily="18" charset="0"/>
              <a:cs typeface="Times New Roman" panose="02020603050405020304" pitchFamily="18" charset="0"/>
            </a:endParaRPr>
          </a:p>
          <a:p>
            <a:endParaRPr lang="en-US" sz="3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620688"/>
            <a:ext cx="8280920" cy="51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548680"/>
            <a:ext cx="8136904" cy="4942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620688"/>
            <a:ext cx="8064896" cy="48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latin typeface="Times New Roman" panose="02020603050405020304" pitchFamily="18" charset="0"/>
                <a:cs typeface="Times New Roman" panose="02020603050405020304" pitchFamily="18" charset="0"/>
              </a:rPr>
              <a:t>For </a:t>
            </a:r>
            <a:r>
              <a:rPr lang="en-US" dirty="0" err="1">
                <a:latin typeface="Times New Roman" panose="02020603050405020304" pitchFamily="18" charset="0"/>
                <a:cs typeface="Times New Roman" panose="02020603050405020304" pitchFamily="18" charset="0"/>
              </a:rPr>
              <a:t>Ms-acess</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lvl="0"/>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database</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Go to MS-office -  Access-  select  blank database - save to java program location -ok </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Create table  login</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Add some records to </a:t>
            </a:r>
            <a:r>
              <a:rPr lang="en-US" dirty="0" err="1">
                <a:latin typeface="Times New Roman" panose="02020603050405020304" pitchFamily="18" charset="0"/>
                <a:cs typeface="Times New Roman" panose="02020603050405020304" pitchFamily="18" charset="0"/>
              </a:rPr>
              <a:t>te</a:t>
            </a:r>
            <a:r>
              <a:rPr lang="en-US" dirty="0">
                <a:latin typeface="Times New Roman" panose="02020603050405020304" pitchFamily="18" charset="0"/>
                <a:cs typeface="Times New Roman" panose="02020603050405020304" pitchFamily="18" charset="0"/>
              </a:rPr>
              <a:t> table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Create DSN</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Go to </a:t>
            </a:r>
            <a:r>
              <a:rPr lang="en-US" dirty="0">
                <a:latin typeface="Times New Roman" panose="02020603050405020304" pitchFamily="18" charset="0"/>
                <a:cs typeface="Times New Roman" panose="02020603050405020304" pitchFamily="18" charset="0"/>
                <a:sym typeface="Wingdings" panose="05000000000000000000"/>
              </a:rPr>
              <a:t></a:t>
            </a:r>
            <a:r>
              <a:rPr lang="en-US" dirty="0">
                <a:latin typeface="Times New Roman" panose="02020603050405020304" pitchFamily="18" charset="0"/>
                <a:cs typeface="Times New Roman" panose="02020603050405020304" pitchFamily="18" charset="0"/>
              </a:rPr>
              <a:t> C:\Windows\SysWOW64\ odbcad32.exe then  configure</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Create DSN</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Browse created database and mapped with DSN  </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Required 32 bit </a:t>
            </a:r>
            <a:r>
              <a:rPr lang="en-US" dirty="0" err="1">
                <a:latin typeface="Times New Roman" panose="02020603050405020304" pitchFamily="18" charset="0"/>
                <a:cs typeface="Times New Roman" panose="02020603050405020304" pitchFamily="18" charset="0"/>
              </a:rPr>
              <a:t>jdk</a:t>
            </a:r>
            <a:r>
              <a:rPr lang="en-US" dirty="0">
                <a:latin typeface="Times New Roman" panose="02020603050405020304" pitchFamily="18" charset="0"/>
                <a:cs typeface="Times New Roman" panose="02020603050405020304" pitchFamily="18" charset="0"/>
              </a:rPr>
              <a:t> (i.e. </a:t>
            </a:r>
            <a:r>
              <a:rPr lang="en-US" dirty="0" err="1">
                <a:latin typeface="Times New Roman" panose="02020603050405020304" pitchFamily="18" charset="0"/>
                <a:cs typeface="Times New Roman" panose="02020603050405020304" pitchFamily="18" charset="0"/>
              </a:rPr>
              <a:t>jdk</a:t>
            </a:r>
            <a:r>
              <a:rPr lang="en-US" dirty="0">
                <a:latin typeface="Times New Roman" panose="02020603050405020304" pitchFamily="18" charset="0"/>
                <a:cs typeface="Times New Roman" panose="02020603050405020304" pitchFamily="18" charset="0"/>
              </a:rPr>
              <a:t> 1.7 32 bit) because we r using 32 bit </a:t>
            </a:r>
            <a:r>
              <a:rPr lang="en-US" dirty="0" err="1">
                <a:latin typeface="Times New Roman" panose="02020603050405020304" pitchFamily="18" charset="0"/>
                <a:cs typeface="Times New Roman" panose="02020603050405020304" pitchFamily="18" charset="0"/>
              </a:rPr>
              <a:t>odbc</a:t>
            </a:r>
            <a:r>
              <a:rPr lang="en-US" dirty="0">
                <a:latin typeface="Times New Roman" panose="02020603050405020304" pitchFamily="18" charset="0"/>
                <a:cs typeface="Times New Roman" panose="02020603050405020304" pitchFamily="18" charset="0"/>
              </a:rPr>
              <a:t> driver</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lvl="0"/>
            <a:r>
              <a:rPr lang="en-US" dirty="0">
                <a:solidFill>
                  <a:srgbClr val="C00000"/>
                </a:solidFill>
                <a:latin typeface="Times New Roman" panose="02020603050405020304" pitchFamily="18" charset="0"/>
                <a:cs typeface="Times New Roman" panose="02020603050405020304" pitchFamily="18" charset="0"/>
              </a:rPr>
              <a:t>For </a:t>
            </a:r>
            <a:r>
              <a:rPr lang="en-US" dirty="0" err="1">
                <a:solidFill>
                  <a:srgbClr val="C00000"/>
                </a:solidFill>
                <a:latin typeface="Times New Roman" panose="02020603050405020304" pitchFamily="18" charset="0"/>
                <a:cs typeface="Times New Roman" panose="02020603050405020304" pitchFamily="18" charset="0"/>
              </a:rPr>
              <a:t>mysql</a:t>
            </a:r>
            <a:br>
              <a:rPr lang="en-US" sz="3600" dirty="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700808"/>
            <a:ext cx="8579296" cy="4525963"/>
          </a:xfrm>
        </p:spPr>
        <p:txBody>
          <a:bodyPr>
            <a:normAutofit fontScale="92500" lnSpcReduction="10000"/>
          </a:bodyPr>
          <a:lstStyle/>
          <a:p>
            <a:pPr lvl="0"/>
            <a:r>
              <a:rPr lang="en-US" dirty="0" err="1" smtClean="0">
                <a:latin typeface="Times New Roman" panose="02020603050405020304" pitchFamily="18" charset="0"/>
                <a:cs typeface="Times New Roman" panose="02020603050405020304" pitchFamily="18" charset="0"/>
              </a:rPr>
              <a:t>Requierd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mysqlconnnector</a:t>
            </a:r>
            <a:endParaRPr lang="en-US" dirty="0" smtClean="0">
              <a:latin typeface="Times New Roman" panose="02020603050405020304" pitchFamily="18" charset="0"/>
              <a:cs typeface="Times New Roman" panose="02020603050405020304" pitchFamily="18" charset="0"/>
            </a:endParaRPr>
          </a:p>
          <a:p>
            <a:pPr lvl="2"/>
            <a:r>
              <a:rPr lang="en-US" sz="1900" dirty="0" smtClean="0">
                <a:latin typeface="Times New Roman" panose="02020603050405020304" pitchFamily="18" charset="0"/>
                <a:cs typeface="Times New Roman" panose="02020603050405020304" pitchFamily="18" charset="0"/>
              </a:rPr>
              <a:t>C</a:t>
            </a:r>
            <a:r>
              <a:rPr lang="en-US" sz="1900" dirty="0">
                <a:latin typeface="Times New Roman" panose="02020603050405020304" pitchFamily="18" charset="0"/>
                <a:cs typeface="Times New Roman" panose="02020603050405020304" pitchFamily="18" charset="0"/>
              </a:rPr>
              <a:t>:\Program Files (x86)\Java\jre7\lib\</a:t>
            </a:r>
            <a:r>
              <a:rPr lang="en-US" sz="1900" dirty="0" err="1">
                <a:latin typeface="Times New Roman" panose="02020603050405020304" pitchFamily="18" charset="0"/>
                <a:cs typeface="Times New Roman" panose="02020603050405020304" pitchFamily="18" charset="0"/>
              </a:rPr>
              <a:t>ext</a:t>
            </a:r>
            <a:r>
              <a:rPr lang="en-US" sz="1900" dirty="0">
                <a:latin typeface="Times New Roman" panose="02020603050405020304" pitchFamily="18" charset="0"/>
                <a:cs typeface="Times New Roman" panose="02020603050405020304" pitchFamily="18" charset="0"/>
              </a:rPr>
              <a:t>\mysql-connector-java-5.1.40-bin.jar</a:t>
            </a:r>
            <a:endParaRPr lang="en-US" sz="1900"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open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prompt</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Give password : root</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create database student</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use student</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create table login( id integer(10),name </a:t>
            </a:r>
            <a:r>
              <a:rPr lang="en-US" dirty="0" err="1">
                <a:latin typeface="Times New Roman" panose="02020603050405020304" pitchFamily="18" charset="0"/>
                <a:cs typeface="Times New Roman" panose="02020603050405020304" pitchFamily="18" charset="0"/>
              </a:rPr>
              <a:t>varchar</a:t>
            </a:r>
            <a:r>
              <a:rPr lang="en-US" dirty="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desc</a:t>
            </a:r>
            <a:r>
              <a:rPr lang="en-US" dirty="0">
                <a:latin typeface="Times New Roman" panose="02020603050405020304" pitchFamily="18" charset="0"/>
                <a:cs typeface="Times New Roman" panose="02020603050405020304" pitchFamily="18" charset="0"/>
              </a:rPr>
              <a:t> login</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insert into login (1,'reshma');</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insert into login (2,'rama');</a:t>
            </a:r>
            <a:endParaRPr lang="en-US" dirty="0">
              <a:latin typeface="Times New Roman" panose="02020603050405020304" pitchFamily="18" charset="0"/>
              <a:cs typeface="Times New Roman" panose="02020603050405020304" pitchFamily="18" charset="0"/>
            </a:endParaRPr>
          </a:p>
          <a:p>
            <a:pPr lvl="2"/>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&gt; select * from login;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latin typeface="Times New Roman" panose="02020603050405020304" pitchFamily="18" charset="0"/>
                <a:cs typeface="Times New Roman" panose="02020603050405020304" pitchFamily="18" charset="0"/>
              </a:rPr>
              <a:t>For oracle</a:t>
            </a:r>
            <a:br>
              <a:rPr lang="en-US" sz="36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00200"/>
            <a:ext cx="9324528" cy="452596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Copy </a:t>
            </a:r>
            <a:r>
              <a:rPr lang="en-US" sz="2600" dirty="0" smtClean="0">
                <a:latin typeface="Times New Roman" panose="02020603050405020304" pitchFamily="18" charset="0"/>
                <a:cs typeface="Times New Roman" panose="02020603050405020304" pitchFamily="18" charset="0"/>
              </a:rPr>
              <a:t>ojdbc6.jar </a:t>
            </a:r>
            <a:r>
              <a:rPr lang="en-US" sz="2600" dirty="0">
                <a:latin typeface="Times New Roman" panose="02020603050405020304" pitchFamily="18" charset="0"/>
                <a:cs typeface="Times New Roman" panose="02020603050405020304" pitchFamily="18" charset="0"/>
              </a:rPr>
              <a:t>file </a:t>
            </a:r>
            <a:r>
              <a:rPr lang="en-US" sz="2600" dirty="0" smtClean="0">
                <a:latin typeface="Times New Roman" panose="02020603050405020304" pitchFamily="18" charset="0"/>
                <a:cs typeface="Times New Roman" panose="02020603050405020304" pitchFamily="18" charset="0"/>
              </a:rPr>
              <a:t>to c:\oracle\  folder…\lib\ojdbc6.jar </a:t>
            </a:r>
            <a:endParaRPr lang="en-US" sz="2600" dirty="0" smtClean="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oraclexe\app\oracle\product\11.2.0\server\jdbc\lib\ojdbc6.jar</a:t>
            </a:r>
            <a:endParaRPr lang="en-US" dirty="0" smtClean="0">
              <a:latin typeface="Times New Roman" panose="02020603050405020304" pitchFamily="18" charset="0"/>
              <a:cs typeface="Times New Roman" panose="02020603050405020304" pitchFamily="18" charset="0"/>
            </a:endParaRPr>
          </a:p>
          <a:p>
            <a:pPr marL="914400" lvl="2" indent="0">
              <a:buNone/>
            </a:pPr>
            <a:r>
              <a:rPr lang="en-US" dirty="0" smtClean="0">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OR</a:t>
            </a:r>
            <a:endParaRPr lang="en-US"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Set </a:t>
            </a:r>
            <a:r>
              <a:rPr lang="en-US" sz="2400" dirty="0" err="1" smtClean="0">
                <a:latin typeface="Times New Roman" panose="02020603050405020304" pitchFamily="18" charset="0"/>
                <a:cs typeface="Times New Roman" panose="02020603050405020304" pitchFamily="18" charset="0"/>
              </a:rPr>
              <a:t>classpath</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oraclexe\app\oracle\product\11.2.0\server\jdbc\lib\ojdbc14.jar</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open command  prompt</a:t>
            </a:r>
            <a:endParaRPr lang="en-US" dirty="0" smtClean="0">
              <a:latin typeface="Times New Roman" panose="02020603050405020304" pitchFamily="18" charset="0"/>
              <a:cs typeface="Times New Roman" panose="02020603050405020304" pitchFamily="18" charset="0"/>
            </a:endParaRPr>
          </a:p>
          <a:p>
            <a:pPr lvl="5"/>
            <a:r>
              <a:rPr lang="en-US" dirty="0" smtClean="0">
                <a:latin typeface="Times New Roman" panose="02020603050405020304" pitchFamily="18" charset="0"/>
                <a:cs typeface="Times New Roman" panose="02020603050405020304" pitchFamily="18" charset="0"/>
              </a:rPr>
              <a:t>on </a:t>
            </a:r>
            <a:r>
              <a:rPr lang="en-US" dirty="0" err="1">
                <a:latin typeface="Times New Roman" panose="02020603050405020304" pitchFamily="18" charset="0"/>
                <a:cs typeface="Times New Roman" panose="02020603050405020304" pitchFamily="18" charset="0"/>
              </a:rPr>
              <a:t>cmd</a:t>
            </a:r>
            <a:r>
              <a:rPr lang="en-US" dirty="0">
                <a:latin typeface="Times New Roman" panose="02020603050405020304" pitchFamily="18" charset="0"/>
                <a:cs typeface="Times New Roman" panose="02020603050405020304" pitchFamily="18" charset="0"/>
              </a:rPr>
              <a:t> write </a:t>
            </a:r>
            <a:r>
              <a:rPr lang="en-US" dirty="0" err="1">
                <a:latin typeface="Times New Roman" panose="02020603050405020304" pitchFamily="18" charset="0"/>
                <a:cs typeface="Times New Roman" panose="02020603050405020304" pitchFamily="18" charset="0"/>
              </a:rPr>
              <a:t>sqlplus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5"/>
            <a:r>
              <a:rPr lang="en-US" dirty="0">
                <a:latin typeface="Times New Roman" panose="02020603050405020304" pitchFamily="18" charset="0"/>
                <a:cs typeface="Times New Roman" panose="02020603050405020304" pitchFamily="18" charset="0"/>
              </a:rPr>
              <a:t>SQL&gt;create table login( id integer(10),name </a:t>
            </a:r>
            <a:r>
              <a:rPr lang="en-US" dirty="0" err="1">
                <a:latin typeface="Times New Roman" panose="02020603050405020304" pitchFamily="18" charset="0"/>
                <a:cs typeface="Times New Roman" panose="02020603050405020304" pitchFamily="18" charset="0"/>
              </a:rPr>
              <a:t>varchar</a:t>
            </a:r>
            <a:r>
              <a:rPr lang="en-US" dirty="0">
                <a:latin typeface="Times New Roman" panose="02020603050405020304" pitchFamily="18" charset="0"/>
                <a:cs typeface="Times New Roman" panose="02020603050405020304" pitchFamily="18" charset="0"/>
              </a:rPr>
              <a:t>(20),age integer(10));</a:t>
            </a:r>
            <a:endParaRPr lang="en-US" dirty="0">
              <a:latin typeface="Times New Roman" panose="02020603050405020304" pitchFamily="18" charset="0"/>
              <a:cs typeface="Times New Roman" panose="02020603050405020304" pitchFamily="18" charset="0"/>
            </a:endParaRPr>
          </a:p>
          <a:p>
            <a:pPr lvl="5"/>
            <a:r>
              <a:rPr lang="en-US" dirty="0">
                <a:latin typeface="Times New Roman" panose="02020603050405020304" pitchFamily="18" charset="0"/>
                <a:cs typeface="Times New Roman" panose="02020603050405020304" pitchFamily="18" charset="0"/>
              </a:rPr>
              <a:t>SQL&gt;</a:t>
            </a:r>
            <a:r>
              <a:rPr lang="en-US" dirty="0" err="1">
                <a:latin typeface="Times New Roman" panose="02020603050405020304" pitchFamily="18" charset="0"/>
                <a:cs typeface="Times New Roman" panose="02020603050405020304" pitchFamily="18" charset="0"/>
              </a:rPr>
              <a:t>desc</a:t>
            </a:r>
            <a:r>
              <a:rPr lang="en-US" dirty="0">
                <a:latin typeface="Times New Roman" panose="02020603050405020304" pitchFamily="18" charset="0"/>
                <a:cs typeface="Times New Roman" panose="02020603050405020304" pitchFamily="18" charset="0"/>
              </a:rPr>
              <a:t> login</a:t>
            </a:r>
            <a:endParaRPr lang="en-US" dirty="0">
              <a:latin typeface="Times New Roman" panose="02020603050405020304" pitchFamily="18" charset="0"/>
              <a:cs typeface="Times New Roman" panose="02020603050405020304" pitchFamily="18" charset="0"/>
            </a:endParaRPr>
          </a:p>
          <a:p>
            <a:pPr lvl="5"/>
            <a:r>
              <a:rPr lang="en-US" dirty="0">
                <a:latin typeface="Times New Roman" panose="02020603050405020304" pitchFamily="18" charset="0"/>
                <a:cs typeface="Times New Roman" panose="02020603050405020304" pitchFamily="18" charset="0"/>
              </a:rPr>
              <a:t>SQL&gt;insert into login (1,'reshma',10);</a:t>
            </a:r>
            <a:endParaRPr lang="en-US" dirty="0">
              <a:latin typeface="Times New Roman" panose="02020603050405020304" pitchFamily="18" charset="0"/>
              <a:cs typeface="Times New Roman" panose="02020603050405020304" pitchFamily="18" charset="0"/>
            </a:endParaRPr>
          </a:p>
          <a:p>
            <a:pPr lvl="5"/>
            <a:r>
              <a:rPr lang="en-US" dirty="0">
                <a:latin typeface="Times New Roman" panose="02020603050405020304" pitchFamily="18" charset="0"/>
                <a:cs typeface="Times New Roman" panose="02020603050405020304" pitchFamily="18" charset="0"/>
              </a:rPr>
              <a:t>SQL&gt;insert into login (2,'rama',20);</a:t>
            </a:r>
            <a:endParaRPr lang="en-US" dirty="0">
              <a:latin typeface="Times New Roman" panose="02020603050405020304" pitchFamily="18" charset="0"/>
              <a:cs typeface="Times New Roman" panose="02020603050405020304" pitchFamily="18" charset="0"/>
            </a:endParaRPr>
          </a:p>
          <a:p>
            <a:pPr lvl="5"/>
            <a:r>
              <a:rPr lang="en-US" dirty="0">
                <a:latin typeface="Times New Roman" panose="02020603050405020304" pitchFamily="18" charset="0"/>
                <a:cs typeface="Times New Roman" panose="02020603050405020304" pitchFamily="18" charset="0"/>
              </a:rPr>
              <a:t>SQL&gt;select * from login;</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11560" y="404664"/>
          <a:ext cx="7920990" cy="5833110"/>
        </p:xfrm>
        <a:graphic>
          <a:graphicData uri="http://schemas.openxmlformats.org/drawingml/2006/table">
            <a:tbl>
              <a:tblPr firstRow="1" bandRow="1">
                <a:tableStyleId>{5C22544A-7EE6-4342-B048-85BDC9FD1C3A}</a:tableStyleId>
              </a:tblPr>
              <a:tblGrid>
                <a:gridCol w="3960495"/>
                <a:gridCol w="3960385"/>
              </a:tblGrid>
              <a:tr h="380503">
                <a:tc>
                  <a:txBody>
                    <a:bodyPr/>
                    <a:lstStyle/>
                    <a:p>
                      <a:r>
                        <a:rPr lang="en-US" dirty="0" smtClean="0"/>
                        <a:t>ODBC</a:t>
                      </a:r>
                      <a:endParaRPr lang="en-US" dirty="0"/>
                    </a:p>
                  </a:txBody>
                  <a:tcPr/>
                </a:tc>
                <a:tc>
                  <a:txBody>
                    <a:bodyPr/>
                    <a:lstStyle/>
                    <a:p>
                      <a:r>
                        <a:rPr lang="en-US" dirty="0" smtClean="0"/>
                        <a:t>JDBC</a:t>
                      </a:r>
                      <a:endParaRPr lang="en-US" dirty="0"/>
                    </a:p>
                  </a:txBody>
                  <a:tcPr/>
                </a:tc>
              </a:tr>
              <a:tr h="380503">
                <a:tc>
                  <a:txBody>
                    <a:bodyPr/>
                    <a:lstStyle/>
                    <a:p>
                      <a:r>
                        <a:rPr lang="en-US" dirty="0" smtClean="0"/>
                        <a:t>Open Database connectivity</a:t>
                      </a:r>
                      <a:endParaRPr lang="en-US" dirty="0"/>
                    </a:p>
                  </a:txBody>
                  <a:tcPr/>
                </a:tc>
                <a:tc>
                  <a:txBody>
                    <a:bodyPr/>
                    <a:lstStyle/>
                    <a:p>
                      <a:r>
                        <a:rPr lang="en-US" dirty="0" smtClean="0"/>
                        <a:t>Java Database Connectivity</a:t>
                      </a:r>
                      <a:endParaRPr lang="en-US" dirty="0"/>
                    </a:p>
                  </a:txBody>
                  <a:tcPr/>
                </a:tc>
              </a:tr>
              <a:tr h="656759">
                <a:tc>
                  <a:txBody>
                    <a:bodyPr/>
                    <a:lstStyle/>
                    <a:p>
                      <a:r>
                        <a:rPr lang="en-US" dirty="0" smtClean="0"/>
                        <a:t>Introduced by Microsoft in 1992</a:t>
                      </a:r>
                      <a:endParaRPr lang="en-US" dirty="0"/>
                    </a:p>
                  </a:txBody>
                  <a:tcPr/>
                </a:tc>
                <a:tc>
                  <a:txBody>
                    <a:bodyPr/>
                    <a:lstStyle/>
                    <a:p>
                      <a:r>
                        <a:rPr lang="en-US" dirty="0" smtClean="0"/>
                        <a:t>Introduced by</a:t>
                      </a:r>
                      <a:r>
                        <a:rPr lang="en-US" baseline="0" dirty="0" smtClean="0"/>
                        <a:t> Sun Microsystem in 1997</a:t>
                      </a:r>
                      <a:endParaRPr lang="en-US" dirty="0"/>
                    </a:p>
                  </a:txBody>
                  <a:tcPr/>
                </a:tc>
              </a:tr>
              <a:tr h="656590">
                <a:tc>
                  <a:txBody>
                    <a:bodyPr/>
                    <a:lstStyle/>
                    <a:p>
                      <a:r>
                        <a:rPr lang="en-US" dirty="0" smtClean="0"/>
                        <a:t>For any Language</a:t>
                      </a:r>
                      <a:r>
                        <a:rPr lang="en-US" baseline="0" dirty="0" smtClean="0"/>
                        <a:t> like C,C++,Java etc.</a:t>
                      </a:r>
                      <a:endParaRPr lang="en-US" dirty="0"/>
                    </a:p>
                  </a:txBody>
                  <a:tcPr/>
                </a:tc>
                <a:tc>
                  <a:txBody>
                    <a:bodyPr/>
                    <a:lstStyle/>
                    <a:p>
                      <a:r>
                        <a:rPr lang="en-US" dirty="0" smtClean="0"/>
                        <a:t>For JAVA Language only</a:t>
                      </a:r>
                      <a:endParaRPr lang="en-US" dirty="0"/>
                    </a:p>
                  </a:txBody>
                  <a:tcPr/>
                </a:tc>
              </a:tr>
              <a:tr h="938227">
                <a:tc>
                  <a:txBody>
                    <a:bodyPr/>
                    <a:lstStyle/>
                    <a:p>
                      <a:r>
                        <a:rPr lang="en-US" dirty="0" smtClean="0"/>
                        <a:t>Many ODBC drivers</a:t>
                      </a:r>
                      <a:r>
                        <a:rPr lang="en-US" baseline="0" dirty="0" smtClean="0"/>
                        <a:t>  implemented in native language like C/C++</a:t>
                      </a:r>
                      <a:endParaRPr lang="en-US" dirty="0"/>
                    </a:p>
                  </a:txBody>
                  <a:tcPr/>
                </a:tc>
                <a:tc>
                  <a:txBody>
                    <a:bodyPr/>
                    <a:lstStyle/>
                    <a:p>
                      <a:r>
                        <a:rPr lang="en-US" dirty="0" smtClean="0"/>
                        <a:t>Mostly</a:t>
                      </a:r>
                      <a:r>
                        <a:rPr lang="en-US" baseline="0" dirty="0" smtClean="0"/>
                        <a:t> JDBC drivers implemented in JAVA Language</a:t>
                      </a:r>
                      <a:endParaRPr lang="en-US" dirty="0"/>
                    </a:p>
                  </a:txBody>
                  <a:tcPr/>
                </a:tc>
              </a:tr>
              <a:tr h="381000">
                <a:tc>
                  <a:txBody>
                    <a:bodyPr/>
                    <a:lstStyle/>
                    <a:p>
                      <a:r>
                        <a:rPr lang="en-US" dirty="0" smtClean="0"/>
                        <a:t>Only for Windows</a:t>
                      </a:r>
                      <a:endParaRPr lang="en-US" dirty="0"/>
                    </a:p>
                  </a:txBody>
                  <a:tcPr/>
                </a:tc>
                <a:tc>
                  <a:txBody>
                    <a:bodyPr/>
                    <a:lstStyle/>
                    <a:p>
                      <a:r>
                        <a:rPr lang="en-US" dirty="0" smtClean="0"/>
                        <a:t>For</a:t>
                      </a:r>
                      <a:r>
                        <a:rPr lang="en-US" baseline="0" dirty="0" smtClean="0"/>
                        <a:t> any platform</a:t>
                      </a:r>
                      <a:endParaRPr lang="en-US" dirty="0"/>
                    </a:p>
                  </a:txBody>
                  <a:tcPr/>
                </a:tc>
              </a:tr>
              <a:tr h="656759">
                <a:tc>
                  <a:txBody>
                    <a:bodyPr/>
                    <a:lstStyle/>
                    <a:p>
                      <a:r>
                        <a:rPr lang="en-US" dirty="0" smtClean="0"/>
                        <a:t>Odbc</a:t>
                      </a:r>
                      <a:r>
                        <a:rPr lang="en-US" baseline="0" dirty="0" smtClean="0"/>
                        <a:t> is platform dependent and database independent</a:t>
                      </a:r>
                      <a:endParaRPr lang="en-US" dirty="0"/>
                    </a:p>
                  </a:txBody>
                  <a:tcPr/>
                </a:tc>
                <a:tc>
                  <a:txBody>
                    <a:bodyPr/>
                    <a:lstStyle/>
                    <a:p>
                      <a:r>
                        <a:rPr lang="en-US" dirty="0" smtClean="0"/>
                        <a:t>Jdbc</a:t>
                      </a:r>
                      <a:r>
                        <a:rPr lang="en-US" baseline="0" dirty="0" smtClean="0"/>
                        <a:t> is both platform and database independent.</a:t>
                      </a:r>
                      <a:endParaRPr lang="en-US" dirty="0"/>
                    </a:p>
                  </a:txBody>
                  <a:tcPr/>
                </a:tc>
              </a:tr>
              <a:tr h="1782633">
                <a:tc>
                  <a:txBody>
                    <a:bodyPr/>
                    <a:lstStyle/>
                    <a:p>
                      <a:r>
                        <a:rPr lang="en-US" dirty="0" smtClean="0"/>
                        <a:t>For JAVA application it</a:t>
                      </a:r>
                      <a:r>
                        <a:rPr lang="en-US" baseline="0" dirty="0" smtClean="0"/>
                        <a:t> is not recommended to use ODBC because performance will be down due to internal conversation and application will be platform dependent.</a:t>
                      </a:r>
                      <a:endParaRPr lang="en-US" dirty="0"/>
                    </a:p>
                  </a:txBody>
                  <a:tcPr/>
                </a:tc>
                <a:tc>
                  <a:txBody>
                    <a:bodyPr/>
                    <a:lstStyle/>
                    <a:p>
                      <a:r>
                        <a:rPr lang="en-US" dirty="0" smtClean="0"/>
                        <a:t>For JAVA application it</a:t>
                      </a:r>
                      <a:r>
                        <a:rPr lang="en-US" baseline="0" dirty="0" smtClean="0"/>
                        <a:t> is highly recommended to Jdbc because there is no performance and platform dependent problem</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1196752"/>
            <a:ext cx="8352928"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772816"/>
            <a:ext cx="1512168" cy="25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15" y="825500"/>
            <a:ext cx="8395969" cy="615553"/>
          </a:xfrm>
        </p:spPr>
        <p:txBody>
          <a:bodyPr>
            <a:normAutofit fontScale="90000"/>
          </a:bodyPr>
          <a:lstStyle/>
          <a:p>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wo </a:t>
            </a:r>
            <a:r>
              <a:rPr lang="en-US" b="1" dirty="0">
                <a:latin typeface="Times New Roman" panose="02020603050405020304" pitchFamily="18" charset="0"/>
                <a:cs typeface="Times New Roman" panose="02020603050405020304" pitchFamily="18" charset="0"/>
              </a:rPr>
              <a:t>tier architecture </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1671955" y="2208212"/>
            <a:ext cx="5867400" cy="35067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15" y="825500"/>
            <a:ext cx="8395969" cy="61555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Three tier </a:t>
            </a:r>
            <a:r>
              <a:rPr lang="en-US" b="1" dirty="0">
                <a:latin typeface="Times New Roman" panose="02020603050405020304" pitchFamily="18" charset="0"/>
                <a:cs typeface="Times New Roman" panose="02020603050405020304" pitchFamily="18" charset="0"/>
              </a:rPr>
              <a:t>architecture </a:t>
            </a:r>
            <a:endParaRPr lang="en-US"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981200"/>
            <a:ext cx="68580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14070</Words>
  <Application>WPS Presentation</Application>
  <PresentationFormat>On-screen Show (4:3)</PresentationFormat>
  <Paragraphs>391</Paragraphs>
  <Slides>55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Arial</vt:lpstr>
      <vt:lpstr>SimSun</vt:lpstr>
      <vt:lpstr>Wingdings</vt:lpstr>
      <vt:lpstr>Times New Roman</vt:lpstr>
      <vt:lpstr>Microsoft YaHei</vt:lpstr>
      <vt:lpstr>Arial Unicode MS</vt:lpstr>
      <vt:lpstr>Calibri</vt:lpstr>
      <vt:lpstr>Wingdings</vt:lpstr>
      <vt:lpstr>Office Theme</vt:lpstr>
      <vt:lpstr>JDBC</vt:lpstr>
      <vt:lpstr>JDBC</vt:lpstr>
      <vt:lpstr>PowerPoint 演示文稿</vt:lpstr>
      <vt:lpstr>Why Should We Use JDBC</vt:lpstr>
      <vt:lpstr>What is API</vt:lpstr>
      <vt:lpstr>PowerPoint 演示文稿</vt:lpstr>
      <vt:lpstr>PowerPoint 演示文稿</vt:lpstr>
      <vt:lpstr>Two tier architecture </vt:lpstr>
      <vt:lpstr>Three tier architecture </vt:lpstr>
      <vt:lpstr>JDBC Driver </vt:lpstr>
      <vt:lpstr> JDBC-ODBC bridge driver </vt:lpstr>
      <vt:lpstr> Native-API driver </vt:lpstr>
      <vt:lpstr>Network Protocol driver </vt:lpstr>
      <vt:lpstr>Thin driver </vt:lpstr>
      <vt:lpstr>PowerPoint 演示文稿</vt:lpstr>
      <vt:lpstr>Java Database Connectivity with 5 Steps </vt:lpstr>
      <vt:lpstr>PowerPoint 演示文稿</vt:lpstr>
      <vt:lpstr>PowerPoint 演示文稿</vt:lpstr>
      <vt:lpstr>PowerPoint 演示文稿</vt:lpstr>
      <vt:lpstr>PowerPoint 演示文稿</vt:lpstr>
      <vt:lpstr>PowerPoint 演示文稿</vt:lpstr>
      <vt:lpstr> Connection interface </vt:lpstr>
      <vt:lpstr>PowerPoint 演示文稿</vt:lpstr>
      <vt:lpstr>PowerPoint 演示文稿</vt:lpstr>
      <vt:lpstr>PowerPoint 演示文稿</vt:lpstr>
      <vt:lpstr>PowerPoint 演示文稿</vt:lpstr>
      <vt:lpstr>JDBC - Statements, PreparedStatement and CallableStatement </vt:lpstr>
      <vt:lpstr>PowerPoint 演示文稿</vt:lpstr>
      <vt:lpstr>Statement interface </vt:lpstr>
      <vt:lpstr>The Statement Objects </vt:lpstr>
      <vt:lpstr>PowerPoint 演示文稿</vt:lpstr>
      <vt:lpstr>PreparedStatement interface </vt:lpstr>
      <vt:lpstr>Why use PreparedStatement?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 Sets </vt:lpstr>
      <vt:lpstr>PowerPoint 演示文稿</vt:lpstr>
      <vt:lpstr>PowerPoint 演示文稿</vt:lpstr>
      <vt:lpstr>PowerPoint 演示文稿</vt:lpstr>
      <vt:lpstr>PowerPoint 演示文稿</vt:lpstr>
      <vt:lpstr>PowerPoint 演示文稿</vt:lpstr>
      <vt:lpstr>PowerPoint 演示文稿</vt:lpstr>
      <vt:lpstr>For Ms-acess </vt:lpstr>
      <vt:lpstr>For mysql </vt:lpstr>
      <vt:lpstr>For oracle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Student</dc:creator>
  <cp:lastModifiedBy>KIRAN</cp:lastModifiedBy>
  <cp:revision>145</cp:revision>
  <dcterms:created xsi:type="dcterms:W3CDTF">2020-01-23T04:02:00Z</dcterms:created>
  <dcterms:modified xsi:type="dcterms:W3CDTF">2022-05-30T10:22:34Z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FD46956D6327457BB51929F0617A8D9A</vt:lpwstr>
  </property>
  <property fmtid="{D5CDD505-2E9C-101B-9397-08002B2CF9AE}" pid="3" name="KSOProductBuildVer">
    <vt:lpwstr>1033-11.2.0.11130</vt:lpwstr>
  </property>
</Properties>
</file>