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c20ca4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c20ca4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ec20ca4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ec20ca4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cd0f2f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ecd0f2f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cd0f2f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ecd0f2f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cd0f2f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ecd0f2f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cd0f2f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ecd0f2f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cd0f2f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cd0f2f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cd0f2f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cd0f2f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cd0f2f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cd0f2f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cd0f2f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ecd0f2f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976ca3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976ca3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cd0f2f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cd0f2f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d976ca3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d976ca3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976ca3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976ca3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976ca3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976ca3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ec20ca4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ec20ca4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c20ca4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c20ca4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c20ca4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c20ca4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c20ca4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c20ca4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33875"/>
            <a:ext cx="85206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5B0F00"/>
                </a:solidFill>
              </a:rPr>
              <a:t>CAPSTONE PROJECT- 4</a:t>
            </a:r>
            <a:endParaRPr b="1" sz="5300">
              <a:solidFill>
                <a:srgbClr val="5B0F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86750" y="1598825"/>
            <a:ext cx="950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B5394"/>
                </a:solidFill>
              </a:rPr>
              <a:t>NETFLIX MOVIES AND TV SHOWS CLUSTERING</a:t>
            </a:r>
            <a:endParaRPr b="1" sz="3200">
              <a:solidFill>
                <a:srgbClr val="0B5394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12900" y="3110875"/>
            <a:ext cx="6767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Presented by: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00"/>
                </a:solidFill>
              </a:rPr>
              <a:t>Minal  Kharbade</a:t>
            </a:r>
            <a:endParaRPr b="1" sz="26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00"/>
                </a:solidFill>
              </a:rPr>
              <a:t>Deveshya  Gupta</a:t>
            </a:r>
            <a:endParaRPr b="1" sz="26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125"/>
            <a:ext cx="9144000" cy="49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-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❏"/>
            </a:pPr>
            <a:r>
              <a:rPr b="1" lang="en" sz="2020" u="sng"/>
              <a:t>Top 10 </a:t>
            </a:r>
            <a:r>
              <a:rPr b="1" lang="en" sz="2020" u="sng"/>
              <a:t>genre</a:t>
            </a:r>
            <a:r>
              <a:rPr b="1" lang="en" sz="2020" u="sng"/>
              <a:t> in Movies:</a:t>
            </a:r>
            <a:endParaRPr b="1" sz="202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-72500" y="-86750"/>
            <a:ext cx="85206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 u="sng"/>
              <a:t>Top 20 actors on Netflix:</a:t>
            </a:r>
            <a:endParaRPr b="1" sz="2100" u="sng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578"/>
            <a:ext cx="9084774" cy="478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-86750" y="-61975"/>
            <a:ext cx="85206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ts val="2120"/>
              <a:buChar char="❏"/>
            </a:pPr>
            <a:r>
              <a:rPr b="1" lang="en" sz="2120" u="sng"/>
              <a:t>Length </a:t>
            </a:r>
            <a:r>
              <a:rPr b="1" lang="en" sz="2120" u="sng"/>
              <a:t>distribution</a:t>
            </a:r>
            <a:r>
              <a:rPr b="1" lang="en" sz="2120" u="sng"/>
              <a:t> of movies:</a:t>
            </a:r>
            <a:endParaRPr b="1" sz="2120" u="sng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0" y="371825"/>
            <a:ext cx="8365926" cy="46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594" lvl="0" marL="457200" rtl="0" algn="l">
              <a:spcBef>
                <a:spcPts val="0"/>
              </a:spcBef>
              <a:spcAft>
                <a:spcPts val="0"/>
              </a:spcAft>
              <a:buSzPts val="2189"/>
              <a:buChar char="❏"/>
            </a:pPr>
            <a:r>
              <a:rPr b="1" lang="en" sz="2188" u="sng"/>
              <a:t>Topic Modeling:</a:t>
            </a:r>
            <a:endParaRPr b="1" sz="2188" u="sng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23900" y="745800"/>
            <a:ext cx="9020100" cy="4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</a:rPr>
              <a:t>Latent Semantic Analysis (LSA)</a:t>
            </a:r>
            <a:endParaRPr b="1" sz="2300">
              <a:solidFill>
                <a:srgbClr val="A61C00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61C00"/>
                </a:solidFill>
              </a:rPr>
              <a:t>           </a:t>
            </a:r>
            <a:r>
              <a:rPr b="1" lang="en" sz="2200">
                <a:solidFill>
                  <a:srgbClr val="000000"/>
                </a:solidFill>
              </a:rPr>
              <a:t>LSA stands for latent semantic analysis is one of the foundational technique used in topic modeling .Latent semantic  </a:t>
            </a:r>
            <a:r>
              <a:rPr b="1" lang="en" sz="2200">
                <a:solidFill>
                  <a:srgbClr val="000000"/>
                </a:solidFill>
              </a:rPr>
              <a:t>analysis</a:t>
            </a:r>
            <a:r>
              <a:rPr b="1" lang="en" sz="2200">
                <a:solidFill>
                  <a:srgbClr val="000000"/>
                </a:solidFill>
              </a:rPr>
              <a:t> is a natural language processing method that analyzes relationship between set of documents and term contain within.          </a:t>
            </a:r>
            <a:r>
              <a:rPr b="1" lang="en" sz="2200">
                <a:solidFill>
                  <a:srgbClr val="000000"/>
                </a:solidFill>
              </a:rPr>
              <a:t>T</a:t>
            </a:r>
            <a:r>
              <a:rPr b="1" lang="en" sz="2200">
                <a:solidFill>
                  <a:srgbClr val="000000"/>
                </a:solidFill>
              </a:rPr>
              <a:t>he core idea is to take matrix of documents and term and try to decompose it into </a:t>
            </a:r>
            <a:r>
              <a:rPr b="1" lang="en" sz="2200">
                <a:solidFill>
                  <a:srgbClr val="000000"/>
                </a:solidFill>
              </a:rPr>
              <a:t>separate</a:t>
            </a:r>
            <a:r>
              <a:rPr b="1" lang="en" sz="2200">
                <a:solidFill>
                  <a:srgbClr val="000000"/>
                </a:solidFill>
              </a:rPr>
              <a:t> into two matrices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Document topic matrix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Document term matrix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          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09600" y="7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A61C00"/>
                </a:solidFill>
              </a:rPr>
              <a:t>Latent Dirichlet Allocation (LDA)</a:t>
            </a:r>
            <a:endParaRPr b="1" sz="2400">
              <a:solidFill>
                <a:srgbClr val="A61C00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209600" y="645800"/>
            <a:ext cx="85206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        LDA is general probabilistic model that assumes each topic is mixture over and underlying set of words  and each document is a mixture of over set of </a:t>
            </a:r>
            <a:r>
              <a:rPr b="1" lang="en" sz="2000">
                <a:solidFill>
                  <a:schemeClr val="dk1"/>
                </a:solidFill>
              </a:rPr>
              <a:t>probabilities</a:t>
            </a:r>
            <a:r>
              <a:rPr b="1" lang="en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3950"/>
            <a:ext cx="8965700" cy="31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0" y="-7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ts val="2220"/>
              <a:buChar char="❏"/>
            </a:pPr>
            <a:r>
              <a:rPr b="1" lang="en" sz="2220" u="sng"/>
              <a:t>K-mean Clustering:</a:t>
            </a:r>
            <a:endParaRPr b="1" sz="2220" u="sng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12" y="855150"/>
            <a:ext cx="7423975" cy="4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768425" y="470975"/>
            <a:ext cx="28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Elbow method: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5" y="70275"/>
            <a:ext cx="7671875" cy="4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61975"/>
            <a:ext cx="8774926" cy="50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0" y="-7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88"/>
              <a:t>Silhouette method:</a:t>
            </a:r>
            <a:endParaRPr b="1" sz="2088"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" y="297450"/>
            <a:ext cx="8589025" cy="48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 u="sng">
                <a:solidFill>
                  <a:srgbClr val="5B0F00"/>
                </a:solidFill>
              </a:rPr>
              <a:t>CONCLUSION</a:t>
            </a:r>
            <a:endParaRPr b="1" sz="3220" u="sng">
              <a:solidFill>
                <a:srgbClr val="5B0F00"/>
              </a:solidFill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71825" y="511775"/>
            <a:ext cx="90723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From the </a:t>
            </a:r>
            <a:r>
              <a:rPr b="1" lang="en" sz="2200">
                <a:solidFill>
                  <a:schemeClr val="dk1"/>
                </a:solidFill>
              </a:rPr>
              <a:t>analysis</a:t>
            </a:r>
            <a:r>
              <a:rPr b="1" lang="en" sz="2200">
                <a:solidFill>
                  <a:schemeClr val="dk1"/>
                </a:solidFill>
              </a:rPr>
              <a:t> we can say that  there are 70% movies and 30% TV shows on Netflix.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US has 54% content on Netflix and then followed by india with 16%.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LSA and LDA has sorted much more </a:t>
            </a:r>
            <a:r>
              <a:rPr b="1" lang="en" sz="2200">
                <a:solidFill>
                  <a:schemeClr val="dk1"/>
                </a:solidFill>
              </a:rPr>
              <a:t>similar</a:t>
            </a:r>
            <a:r>
              <a:rPr b="1" lang="en" sz="2200">
                <a:solidFill>
                  <a:schemeClr val="dk1"/>
                </a:solidFill>
              </a:rPr>
              <a:t> titles in a group of genre.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Recommendation system works well with </a:t>
            </a:r>
            <a:r>
              <a:rPr b="1" lang="en" sz="2200">
                <a:solidFill>
                  <a:schemeClr val="dk1"/>
                </a:solidFill>
              </a:rPr>
              <a:t>description</a:t>
            </a:r>
            <a:r>
              <a:rPr b="1" lang="en" sz="2200">
                <a:solidFill>
                  <a:schemeClr val="dk1"/>
                </a:solidFill>
              </a:rPr>
              <a:t> column.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After applying k-means clustering the optimal value of no of cluster is 5.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Silhouette score for a set of sample data points is </a:t>
            </a:r>
            <a:r>
              <a:rPr b="1" lang="en" sz="2200">
                <a:solidFill>
                  <a:schemeClr val="dk1"/>
                </a:solidFill>
              </a:rPr>
              <a:t>used</a:t>
            </a:r>
            <a:r>
              <a:rPr b="1" lang="en" sz="2200">
                <a:solidFill>
                  <a:schemeClr val="dk1"/>
                </a:solidFill>
              </a:rPr>
              <a:t> to measure  how </a:t>
            </a:r>
            <a:r>
              <a:rPr b="1" lang="en" sz="2200">
                <a:solidFill>
                  <a:schemeClr val="dk1"/>
                </a:solidFill>
              </a:rPr>
              <a:t>dense and well separated cluster are.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11" u="sng">
                <a:solidFill>
                  <a:srgbClr val="5B0F00"/>
                </a:solidFill>
              </a:rPr>
              <a:t>CONTENT</a:t>
            </a:r>
            <a:endParaRPr b="1" sz="3311" u="sng">
              <a:solidFill>
                <a:srgbClr val="5B0F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03900"/>
            <a:ext cx="85206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Problem Statement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Data Description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Exploratory Data Analysis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Data processing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Clustering Methods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Clustering Models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Conclusion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25800" y="1759350"/>
            <a:ext cx="85206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rgbClr val="5B0F00"/>
                </a:solidFill>
              </a:rPr>
              <a:t>THANK  YOU</a:t>
            </a:r>
            <a:endParaRPr b="1" sz="57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2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 u="sng">
                <a:solidFill>
                  <a:srgbClr val="5B0F00"/>
                </a:solidFill>
              </a:rPr>
              <a:t>PROBLEM  STATEMENT</a:t>
            </a:r>
            <a:endParaRPr b="1" sz="3320" u="sng">
              <a:solidFill>
                <a:srgbClr val="5B0F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-82350" y="801600"/>
            <a:ext cx="9308700" cy="4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</a:rPr>
              <a:t>Dataset consist of TV shows and movies available on Netflix as of 2019.</a:t>
            </a:r>
            <a:endParaRPr b="1" sz="1850">
              <a:solidFill>
                <a:schemeClr val="dk1"/>
              </a:solidFill>
            </a:endParaRPr>
          </a:p>
          <a:p>
            <a:pPr indent="-34607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</a:rPr>
              <a:t>In 2018 they released a </a:t>
            </a:r>
            <a:r>
              <a:rPr b="1" lang="en" sz="1850">
                <a:solidFill>
                  <a:schemeClr val="dk1"/>
                </a:solidFill>
              </a:rPr>
              <a:t>interesting</a:t>
            </a:r>
            <a:r>
              <a:rPr b="1" lang="en" sz="1850">
                <a:solidFill>
                  <a:schemeClr val="dk1"/>
                </a:solidFill>
              </a:rPr>
              <a:t> report which shows that number of TV shows on netflix has nearly </a:t>
            </a:r>
            <a:r>
              <a:rPr b="1" lang="en" sz="1850">
                <a:solidFill>
                  <a:schemeClr val="dk1"/>
                </a:solidFill>
              </a:rPr>
              <a:t>tripled</a:t>
            </a:r>
            <a:r>
              <a:rPr b="1" lang="en" sz="1850">
                <a:solidFill>
                  <a:schemeClr val="dk1"/>
                </a:solidFill>
              </a:rPr>
              <a:t> since 2010.</a:t>
            </a:r>
            <a:endParaRPr b="1" sz="1850">
              <a:solidFill>
                <a:schemeClr val="dk1"/>
              </a:solidFill>
            </a:endParaRPr>
          </a:p>
          <a:p>
            <a:pPr indent="-34607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</a:rPr>
              <a:t>The streaming services no of movies  has </a:t>
            </a:r>
            <a:r>
              <a:rPr b="1" lang="en" sz="1850">
                <a:solidFill>
                  <a:schemeClr val="dk1"/>
                </a:solidFill>
              </a:rPr>
              <a:t>decreased by more than 2000 titles since 2010 , while its no of Tv shows has nearly tripled. It will be interesting to explore what all the insights can be obtained from the same dataset.</a:t>
            </a:r>
            <a:endParaRPr b="1" sz="1850">
              <a:solidFill>
                <a:schemeClr val="dk1"/>
              </a:solidFill>
            </a:endParaRPr>
          </a:p>
          <a:p>
            <a:pPr indent="-34607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</a:rPr>
              <a:t>In this project we are required to do  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50">
                <a:solidFill>
                  <a:schemeClr val="dk1"/>
                </a:solidFill>
              </a:rPr>
              <a:t>  1. Exploratory Data Analysis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50">
                <a:solidFill>
                  <a:schemeClr val="dk1"/>
                </a:solidFill>
              </a:rPr>
              <a:t>  2. Understanding what type of content is available in different countries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50">
                <a:solidFill>
                  <a:schemeClr val="dk1"/>
                </a:solidFill>
              </a:rPr>
              <a:t>  3. Is Netflix has increasingly focusing on TV rather than movies in recent years?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50">
                <a:solidFill>
                  <a:schemeClr val="dk1"/>
                </a:solidFill>
              </a:rPr>
              <a:t>  4. Clustering similar content by matching text based features                       </a:t>
            </a:r>
            <a:endParaRPr b="1" sz="185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 u="sng">
                <a:solidFill>
                  <a:srgbClr val="5B0F00"/>
                </a:solidFill>
              </a:rPr>
              <a:t>DATA  DESCRIPTION</a:t>
            </a:r>
            <a:endParaRPr b="1" sz="3320" u="sng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320">
              <a:solidFill>
                <a:srgbClr val="5B0F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9150" y="658300"/>
            <a:ext cx="8733300" cy="4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show_id : Unique ID for every Movie / Tv Show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: Identifier - A Movie or TV Show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 : Title of the Movie / Tv Show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director : Director of the Movie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cast : Actors involved in the movie / show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 : Country where the movie / show was produced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date_added : Date it was added on Netflix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release_year : Actual Release year of the movie / show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rating : TV Rating of the movie / show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duration : Total Duration - in minutes or number of seasons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listed_in : Genere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description: The Summary description</a:t>
            </a:r>
            <a:endParaRPr b="1"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-86750"/>
            <a:ext cx="87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11" u="sng">
                <a:solidFill>
                  <a:srgbClr val="5B0F00"/>
                </a:solidFill>
              </a:rPr>
              <a:t>EXPLORATORY DATA  ANALYSIS( EDA)</a:t>
            </a:r>
            <a:endParaRPr b="1" sz="3311" u="sng">
              <a:solidFill>
                <a:srgbClr val="5B0F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6775" y="485950"/>
            <a:ext cx="87579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 u="sng">
                <a:solidFill>
                  <a:schemeClr val="dk1"/>
                </a:solidFill>
              </a:rPr>
              <a:t>Analysing what type of content present in Netflix:</a:t>
            </a:r>
            <a:endParaRPr b="1" sz="1900" u="sng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" y="867575"/>
            <a:ext cx="5044350" cy="42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540100" y="1995425"/>
            <a:ext cx="360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From this chart it is clearly visible that movies are more present in Netflix.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23075" y="0"/>
            <a:ext cx="8920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❏"/>
            </a:pPr>
            <a:r>
              <a:rPr b="1" lang="en" sz="2020" u="sng"/>
              <a:t>Different type of content present in Netflix and different countries:</a:t>
            </a:r>
            <a:endParaRPr b="1" sz="2020" u="sng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125" y="390463"/>
            <a:ext cx="4932799" cy="43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550" y="1115450"/>
            <a:ext cx="3941275" cy="41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875" y="1030600"/>
            <a:ext cx="1472000" cy="30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8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655" lvl="0" marL="457200" rtl="0" algn="l">
              <a:spcBef>
                <a:spcPts val="0"/>
              </a:spcBef>
              <a:spcAft>
                <a:spcPts val="0"/>
              </a:spcAft>
              <a:buSzPts val="2111"/>
              <a:buChar char="❏"/>
            </a:pPr>
            <a:r>
              <a:rPr b="1" lang="en" sz="2111" u="sng"/>
              <a:t>Year wise Analysis</a:t>
            </a:r>
            <a:r>
              <a:rPr b="1" lang="en" sz="2111"/>
              <a:t>:</a:t>
            </a:r>
            <a:endParaRPr b="1" sz="211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75" y="508150"/>
            <a:ext cx="7225699" cy="4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6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ts val="2120"/>
              <a:buChar char="❏"/>
            </a:pPr>
            <a:r>
              <a:rPr b="1" lang="en" sz="2120" u="sng"/>
              <a:t>M</a:t>
            </a:r>
            <a:r>
              <a:rPr b="1" lang="en" sz="2120" u="sng"/>
              <a:t>onth wise Analysis:</a:t>
            </a:r>
            <a:endParaRPr b="1" sz="2120" u="sng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38" y="458575"/>
            <a:ext cx="7523125" cy="46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-7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ts val="2220"/>
              <a:buChar char="❏"/>
            </a:pPr>
            <a:r>
              <a:rPr b="1" lang="en" sz="2220" u="sng"/>
              <a:t>Type and Rating:</a:t>
            </a:r>
            <a:endParaRPr b="1" sz="2220" u="sng"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-7250" r="0" t="0"/>
          <a:stretch/>
        </p:blipFill>
        <p:spPr>
          <a:xfrm>
            <a:off x="285050" y="359425"/>
            <a:ext cx="8452700" cy="47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