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86d1e592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86d1e592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86d1e592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86d1e592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Conclusion:</a:t>
            </a:r>
            <a:endParaRPr sz="12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Based on the analysis of the data and the visualizations of significant volcanic eruptions during the historical period of time, several conclusions can be drawn.</a:t>
            </a:r>
            <a:endParaRPr sz="12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This project's visualizations and analysis of the Significant Volcanic Eruption Database have provided valuable insights into the spatial correlation between eruptions, the impact of volcano types on fatalities, and the variations in volcanic landforms. These findings contribute to a better understanding of volcanic activity during the historical period and can aid in future volcanic hazard assessment and mitigation efforts.</a:t>
            </a:r>
            <a:endParaRPr sz="1200">
              <a:solidFill>
                <a:srgbClr val="233A44"/>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The relationship between deaths and volcano names based on their volcano type provides valuable insights into the impact of different volcano types on fatalities. By analyzing this data, it is possible to identify that , the caldera and stratovolcano types emerge as significant contributors to the highest number of fatalities.  This finding underscores the need for increased awareness and preparedness in regions with these specific volcano types. </a:t>
            </a:r>
            <a:endParaRPr sz="1200">
              <a:solidFill>
                <a:srgbClr val="233A44"/>
              </a:solidFill>
              <a:latin typeface="Calibri"/>
              <a:ea typeface="Calibri"/>
              <a:cs typeface="Calibri"/>
              <a:sym typeface="Calibri"/>
            </a:endParaRPr>
          </a:p>
          <a:p>
            <a:pPr indent="0" lvl="0" marL="0" rtl="0" algn="l">
              <a:spcBef>
                <a:spcPts val="120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86d1e592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86d1e592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86d1e592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86d1e592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86d1e592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86d1e592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86d1e592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86d1e592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86d1e592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86d1e592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Arial"/>
              <a:buAutoNum type="arabicPeriod"/>
            </a:pPr>
            <a:r>
              <a:rPr lang="en" sz="1200">
                <a:solidFill>
                  <a:srgbClr val="374151"/>
                </a:solidFill>
              </a:rPr>
              <a:t>Import the necessary libraries like pandas,numpy and pathlib</a:t>
            </a:r>
            <a:endParaRPr sz="1200">
              <a:solidFill>
                <a:srgbClr val="374151"/>
              </a:solidFill>
            </a:endParaRPr>
          </a:p>
          <a:p>
            <a:pPr indent="-311150" lvl="0" marL="457200" rtl="0" algn="l">
              <a:lnSpc>
                <a:spcPct val="115000"/>
              </a:lnSpc>
              <a:spcBef>
                <a:spcPts val="0"/>
              </a:spcBef>
              <a:spcAft>
                <a:spcPts val="0"/>
              </a:spcAft>
              <a:buClr>
                <a:srgbClr val="233A44"/>
              </a:buClr>
              <a:buSzPts val="1300"/>
              <a:buFont typeface="Arial"/>
              <a:buAutoNum type="arabicPeriod"/>
            </a:pPr>
            <a:r>
              <a:rPr lang="en" sz="1200">
                <a:solidFill>
                  <a:srgbClr val="374151"/>
                </a:solidFill>
                <a:highlight>
                  <a:srgbClr val="F7F7F8"/>
                </a:highlight>
              </a:rPr>
              <a:t>Load the data from Excel: Use Pandas to read the Excel file and load it into a DataFrame.</a:t>
            </a:r>
            <a:endParaRPr sz="1200">
              <a:solidFill>
                <a:srgbClr val="374151"/>
              </a:solidFill>
              <a:highlight>
                <a:srgbClr val="F7F7F8"/>
              </a:highlight>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rPr>
              <a:t>Explore the data: Perform initial data exploration to understand the structure and content of the dataset.</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rPr>
              <a:t>Display the first few rows,</a:t>
            </a:r>
            <a:r>
              <a:rPr lang="en" sz="1200">
                <a:solidFill>
                  <a:srgbClr val="374151"/>
                </a:solidFill>
                <a:highlight>
                  <a:srgbClr val="F7F7F8"/>
                </a:highlight>
              </a:rPr>
              <a:t>check column names and data type.</a:t>
            </a:r>
            <a:endParaRPr sz="1200">
              <a:solidFill>
                <a:srgbClr val="374151"/>
              </a:solidFill>
              <a:highlight>
                <a:srgbClr val="F7F7F8"/>
              </a:highlight>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rPr>
              <a:t>Handle missing values: Deal with missing data, which can include dropping rows, filling missing values with specific values(like 0 for Numeric Values and True/False for Boolean type ), or interpolating missing values.</a:t>
            </a:r>
            <a:endParaRPr sz="1050">
              <a:solidFill>
                <a:srgbClr val="374151"/>
              </a:solidFill>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highlight>
                  <a:srgbClr val="F7F7F8"/>
                </a:highlight>
              </a:rPr>
              <a:t>Rename columns: Rename columns to provide more descriptive names.</a:t>
            </a:r>
            <a:endParaRPr sz="1200">
              <a:solidFill>
                <a:srgbClr val="374151"/>
              </a:solidFill>
              <a:highlight>
                <a:srgbClr val="F7F7F8"/>
              </a:highlight>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highlight>
                  <a:srgbClr val="F7F7F8"/>
                </a:highlight>
              </a:rPr>
              <a:t>Export the cleaned data back to Excel</a:t>
            </a:r>
            <a:endParaRPr sz="1200">
              <a:solidFill>
                <a:srgbClr val="374151"/>
              </a:solidFill>
              <a:highlight>
                <a:srgbClr val="F7F7F8"/>
              </a:highlight>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highlight>
                  <a:srgbClr val="F7F7F8"/>
                </a:highlight>
              </a:rPr>
              <a:t>Save the cleaned Data Frame to a new Excel file volcano_data.csv.</a:t>
            </a:r>
            <a:endParaRPr sz="1200">
              <a:solidFill>
                <a:srgbClr val="374151"/>
              </a:solidFill>
              <a:highlight>
                <a:srgbClr val="F7F7F8"/>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86d1e592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86d1e592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AutoNum type="arabicPeriod"/>
            </a:pPr>
            <a:r>
              <a:rPr lang="en" sz="1200">
                <a:solidFill>
                  <a:srgbClr val="374151"/>
                </a:solidFill>
                <a:highlight>
                  <a:srgbClr val="F7F7F8"/>
                </a:highlight>
                <a:latin typeface="Roboto"/>
                <a:ea typeface="Roboto"/>
                <a:cs typeface="Roboto"/>
                <a:sym typeface="Roboto"/>
              </a:rPr>
              <a:t>Routes: In Flask, you define routes using the @app.route decorator.</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View functions are Python functions that are associated with specific routes. They handle incoming requests, process data, and generate responses. The return value of a view function in this project is an HTML content.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Templates: Flask uses Jinja2, a powerful and flexible templating engine, to generate dynamic HTML content.In this project,render_template function is used  to render templates.</a:t>
            </a:r>
            <a:endParaRPr sz="1200">
              <a:solidFill>
                <a:srgbClr val="374151"/>
              </a:solidFill>
              <a:highlight>
                <a:srgbClr val="F7F7F8"/>
              </a:highlight>
              <a:latin typeface="Roboto"/>
              <a:ea typeface="Roboto"/>
              <a:cs typeface="Roboto"/>
              <a:sym typeface="Roboto"/>
            </a:endParaRPr>
          </a:p>
          <a:p>
            <a:pPr indent="-311150" lvl="0" marL="457200" rtl="0" algn="l">
              <a:lnSpc>
                <a:spcPct val="115000"/>
              </a:lnSpc>
              <a:spcBef>
                <a:spcPts val="0"/>
              </a:spcBef>
              <a:spcAft>
                <a:spcPts val="0"/>
              </a:spcAft>
              <a:buClr>
                <a:srgbClr val="233A44"/>
              </a:buClr>
              <a:buSzPts val="1300"/>
              <a:buFont typeface="Calibri"/>
              <a:buAutoNum type="arabicPeriod"/>
            </a:pPr>
            <a:r>
              <a:rPr lang="en" sz="1200">
                <a:solidFill>
                  <a:srgbClr val="374151"/>
                </a:solidFill>
                <a:highlight>
                  <a:srgbClr val="F7F7F8"/>
                </a:highlight>
                <a:latin typeface="Roboto"/>
                <a:ea typeface="Roboto"/>
                <a:cs typeface="Roboto"/>
                <a:sym typeface="Roboto"/>
              </a:rPr>
              <a:t>Later which allows you to serve static files, such as CSS, JavaScript, and images</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86d1e592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86d1e592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88cf958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88cf958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4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10" Type="http://schemas.openxmlformats.org/officeDocument/2006/relationships/image" Target="../media/image5.png"/><Relationship Id="rId9" Type="http://schemas.openxmlformats.org/officeDocument/2006/relationships/image" Target="../media/image8.jpg"/><Relationship Id="rId5" Type="http://schemas.openxmlformats.org/officeDocument/2006/relationships/image" Target="../media/image7.png"/><Relationship Id="rId6" Type="http://schemas.openxmlformats.org/officeDocument/2006/relationships/image" Target="../media/image16.png"/><Relationship Id="rId7" Type="http://schemas.openxmlformats.org/officeDocument/2006/relationships/image" Target="../media/image10.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ublic.opendatasoft.com./explore/dataset/significant-volcanic-eruption-database" TargetMode="External"/><Relationship Id="rId4" Type="http://schemas.openxmlformats.org/officeDocument/2006/relationships/hyperlink" Target="https://www.ngdc.noaa.gov/nndc/struts/form?t=101650&amp;s=1&amp;d=1" TargetMode="External"/><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806144"/>
            <a:ext cx="5361300" cy="2464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u="sng"/>
              <a:t>Project 3</a:t>
            </a:r>
            <a:endParaRPr b="1" u="sng"/>
          </a:p>
          <a:p>
            <a:pPr indent="0" lvl="0" marL="0" rtl="0" algn="ctr">
              <a:spcBef>
                <a:spcPts val="0"/>
              </a:spcBef>
              <a:spcAft>
                <a:spcPts val="0"/>
              </a:spcAft>
              <a:buNone/>
            </a:pPr>
            <a:r>
              <a:t/>
            </a:r>
            <a:endParaRPr b="1" u="sng"/>
          </a:p>
          <a:p>
            <a:pPr indent="0" lvl="0" marL="0" rtl="0" algn="ctr">
              <a:spcBef>
                <a:spcPts val="0"/>
              </a:spcBef>
              <a:spcAft>
                <a:spcPts val="0"/>
              </a:spcAft>
              <a:buNone/>
            </a:pPr>
            <a:r>
              <a:rPr lang="en"/>
              <a:t> Significant Volcanic Eruptions Dashboard</a:t>
            </a:r>
            <a:endParaRPr/>
          </a:p>
        </p:txBody>
      </p:sp>
      <p:sp>
        <p:nvSpPr>
          <p:cNvPr id="129" name="Google Shape;129;p13"/>
          <p:cNvSpPr txBox="1"/>
          <p:nvPr>
            <p:ph idx="1" type="subTitle"/>
          </p:nvPr>
        </p:nvSpPr>
        <p:spPr>
          <a:xfrm>
            <a:off x="1858700" y="342450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Liam, Gulcan, Minali, Irina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819150" y="398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Mapping</a:t>
            </a:r>
            <a:endParaRPr>
              <a:latin typeface="Arial"/>
              <a:ea typeface="Arial"/>
              <a:cs typeface="Arial"/>
              <a:sym typeface="Arial"/>
            </a:endParaRPr>
          </a:p>
        </p:txBody>
      </p:sp>
      <p:sp>
        <p:nvSpPr>
          <p:cNvPr id="203" name="Google Shape;203;p22"/>
          <p:cNvSpPr txBox="1"/>
          <p:nvPr>
            <p:ph idx="1" type="body"/>
          </p:nvPr>
        </p:nvSpPr>
        <p:spPr>
          <a:xfrm>
            <a:off x="748275" y="2712700"/>
            <a:ext cx="7142400" cy="19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Map has  a global listing of over 500 significant eruptions which includes information on the coordinates , names of volcano, countries, years of the eruption, elevation, types of volcano, </a:t>
            </a:r>
            <a:r>
              <a:rPr lang="en">
                <a:solidFill>
                  <a:srgbClr val="000000"/>
                </a:solidFill>
                <a:latin typeface="Arial"/>
                <a:ea typeface="Arial"/>
                <a:cs typeface="Arial"/>
                <a:sym typeface="Arial"/>
              </a:rPr>
              <a:t>total</a:t>
            </a:r>
            <a:r>
              <a:rPr lang="en">
                <a:solidFill>
                  <a:srgbClr val="000000"/>
                </a:solidFill>
                <a:latin typeface="Arial"/>
                <a:ea typeface="Arial"/>
                <a:cs typeface="Arial"/>
                <a:sym typeface="Arial"/>
              </a:rPr>
              <a:t> deaths.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Name : Volcano name</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Country: Location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Year: Date of eruptions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Status: Categories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Deaths: Total number of deaths</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Markers reflect the volcano location with volcano status, year of eruptions, total deaths number.</a:t>
            </a:r>
            <a:endParaRPr/>
          </a:p>
        </p:txBody>
      </p:sp>
      <p:pic>
        <p:nvPicPr>
          <p:cNvPr id="204" name="Google Shape;204;p22"/>
          <p:cNvPicPr preferRelativeResize="0"/>
          <p:nvPr/>
        </p:nvPicPr>
        <p:blipFill>
          <a:blip r:embed="rId3">
            <a:alphaModFix/>
          </a:blip>
          <a:stretch>
            <a:fillRect/>
          </a:stretch>
        </p:blipFill>
        <p:spPr>
          <a:xfrm>
            <a:off x="2463725" y="998425"/>
            <a:ext cx="4115302" cy="165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819150" y="470850"/>
            <a:ext cx="7505700" cy="8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Conclusion &amp; demo</a:t>
            </a:r>
            <a:endParaRPr>
              <a:latin typeface="Arial"/>
              <a:ea typeface="Arial"/>
              <a:cs typeface="Arial"/>
              <a:sym typeface="Arial"/>
            </a:endParaRPr>
          </a:p>
        </p:txBody>
      </p:sp>
      <p:sp>
        <p:nvSpPr>
          <p:cNvPr id="210" name="Google Shape;210;p23"/>
          <p:cNvSpPr txBox="1"/>
          <p:nvPr>
            <p:ph idx="1" type="body"/>
          </p:nvPr>
        </p:nvSpPr>
        <p:spPr>
          <a:xfrm>
            <a:off x="634625" y="1177125"/>
            <a:ext cx="7690200" cy="3261600"/>
          </a:xfrm>
          <a:prstGeom prst="rect">
            <a:avLst/>
          </a:prstGeom>
        </p:spPr>
        <p:txBody>
          <a:bodyPr anchorCtr="0" anchor="t" bIns="91425" lIns="91425" spcFirstLastPara="1" rIns="91425" wrap="square" tIns="91425">
            <a:normAutofit fontScale="47500" lnSpcReduction="10000"/>
          </a:bodyPr>
          <a:lstStyle/>
          <a:p>
            <a:pPr indent="0" lvl="0" marL="0" rtl="0" algn="l">
              <a:spcBef>
                <a:spcPts val="1200"/>
              </a:spcBef>
              <a:spcAft>
                <a:spcPts val="0"/>
              </a:spcAft>
              <a:buNone/>
            </a:pPr>
            <a:r>
              <a:rPr lang="en" sz="4000"/>
              <a:t>Our findings </a:t>
            </a:r>
            <a:r>
              <a:rPr lang="en" sz="4000"/>
              <a:t>suggest</a:t>
            </a:r>
            <a:r>
              <a:rPr lang="en" sz="4000"/>
              <a:t> that:</a:t>
            </a:r>
            <a:endParaRPr sz="4000"/>
          </a:p>
          <a:p>
            <a:pPr indent="-349250" lvl="0" marL="457200" rtl="0" algn="just">
              <a:spcBef>
                <a:spcPts val="1200"/>
              </a:spcBef>
              <a:spcAft>
                <a:spcPts val="0"/>
              </a:spcAft>
              <a:buSzPct val="100000"/>
              <a:buAutoNum type="arabicPeriod"/>
            </a:pPr>
            <a:r>
              <a:rPr lang="en" sz="4000"/>
              <a:t>T</a:t>
            </a:r>
            <a:r>
              <a:rPr lang="en" sz="4000">
                <a:latin typeface="Arial"/>
                <a:ea typeface="Arial"/>
                <a:cs typeface="Arial"/>
                <a:sym typeface="Arial"/>
              </a:rPr>
              <a:t>he caldera and stratovolcano types contribute to the most fatalities.</a:t>
            </a:r>
            <a:endParaRPr sz="4000">
              <a:latin typeface="Arial"/>
              <a:ea typeface="Arial"/>
              <a:cs typeface="Arial"/>
              <a:sym typeface="Arial"/>
            </a:endParaRPr>
          </a:p>
          <a:p>
            <a:pPr indent="-349250" lvl="0" marL="457200" rtl="0" algn="just">
              <a:spcBef>
                <a:spcPts val="0"/>
              </a:spcBef>
              <a:spcAft>
                <a:spcPts val="0"/>
              </a:spcAft>
              <a:buSzPct val="100000"/>
              <a:buFont typeface="Arial"/>
              <a:buAutoNum type="arabicPeriod"/>
            </a:pPr>
            <a:r>
              <a:rPr lang="en" sz="4000">
                <a:latin typeface="Arial"/>
                <a:ea typeface="Arial"/>
                <a:cs typeface="Arial"/>
                <a:sym typeface="Arial"/>
              </a:rPr>
              <a:t>These types of volcanoes are also found closer to the equator</a:t>
            </a:r>
            <a:endParaRPr sz="4000">
              <a:latin typeface="Arial"/>
              <a:ea typeface="Arial"/>
              <a:cs typeface="Arial"/>
              <a:sym typeface="Arial"/>
            </a:endParaRPr>
          </a:p>
          <a:p>
            <a:pPr indent="0" lvl="0" marL="457200" rtl="0" algn="just">
              <a:spcBef>
                <a:spcPts val="1200"/>
              </a:spcBef>
              <a:spcAft>
                <a:spcPts val="0"/>
              </a:spcAft>
              <a:buNone/>
            </a:pPr>
            <a:r>
              <a:t/>
            </a:r>
            <a:endParaRPr sz="3250">
              <a:latin typeface="Arial"/>
              <a:ea typeface="Arial"/>
              <a:cs typeface="Arial"/>
              <a:sym typeface="Arial"/>
            </a:endParaRPr>
          </a:p>
          <a:p>
            <a:pPr indent="0" lvl="0" marL="0" rtl="0" algn="just">
              <a:spcBef>
                <a:spcPts val="1200"/>
              </a:spcBef>
              <a:spcAft>
                <a:spcPts val="0"/>
              </a:spcAft>
              <a:buNone/>
            </a:pPr>
            <a:r>
              <a:t/>
            </a:r>
            <a:endParaRPr sz="3250"/>
          </a:p>
          <a:p>
            <a:pPr indent="0" lvl="0" marL="0" rtl="0" algn="just">
              <a:spcBef>
                <a:spcPts val="1200"/>
              </a:spcBef>
              <a:spcAft>
                <a:spcPts val="0"/>
              </a:spcAft>
              <a:buNone/>
            </a:pPr>
            <a:r>
              <a:t/>
            </a:r>
            <a:endParaRPr sz="3250"/>
          </a:p>
          <a:p>
            <a:pPr indent="0" lvl="0" marL="0" rtl="0" algn="just">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Introduction</a:t>
            </a:r>
            <a:endParaRPr>
              <a:latin typeface="Arial"/>
              <a:ea typeface="Arial"/>
              <a:cs typeface="Arial"/>
              <a:sym typeface="Arial"/>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solidFill>
                  <a:srgbClr val="000000"/>
                </a:solidFill>
                <a:latin typeface="Arial"/>
                <a:ea typeface="Arial"/>
                <a:cs typeface="Arial"/>
                <a:sym typeface="Arial"/>
              </a:rPr>
              <a:t>“T</a:t>
            </a:r>
            <a:r>
              <a:rPr i="1" lang="en">
                <a:solidFill>
                  <a:srgbClr val="000000"/>
                </a:solidFill>
                <a:latin typeface="Arial"/>
                <a:ea typeface="Arial"/>
                <a:cs typeface="Arial"/>
                <a:sym typeface="Arial"/>
              </a:rPr>
              <a:t>he goal of this project was to explore significant volcanic eruptions worldwide using data from "The Significant Volcanic Eruption Database." By analyzing and visualizing this data, we aim to gain insights into the distribution, characteristics, and impact of significant volcanic eruptions across different regions.”</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Methodology</a:t>
            </a:r>
            <a:endParaRPr>
              <a:latin typeface="Arial"/>
              <a:ea typeface="Arial"/>
              <a:cs typeface="Arial"/>
              <a:sym typeface="Arial"/>
            </a:endParaRPr>
          </a:p>
        </p:txBody>
      </p:sp>
      <p:sp>
        <p:nvSpPr>
          <p:cNvPr id="141" name="Google Shape;141;p15"/>
          <p:cNvSpPr txBox="1"/>
          <p:nvPr>
            <p:ph idx="1" type="body"/>
          </p:nvPr>
        </p:nvSpPr>
        <p:spPr>
          <a:xfrm>
            <a:off x="384750" y="1475950"/>
            <a:ext cx="4149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AutoNum type="arabicPeriod"/>
            </a:pPr>
            <a:r>
              <a:rPr lang="en">
                <a:latin typeface="Arial"/>
                <a:ea typeface="Arial"/>
                <a:cs typeface="Arial"/>
                <a:sym typeface="Arial"/>
              </a:rPr>
              <a:t>Hypothesis </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Data collection </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Analysing </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Developing the application</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Data visualisation</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Creating and deploying the dashboard</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pic>
        <p:nvPicPr>
          <p:cNvPr id="142" name="Google Shape;142;p15"/>
          <p:cNvPicPr preferRelativeResize="0"/>
          <p:nvPr/>
        </p:nvPicPr>
        <p:blipFill>
          <a:blip r:embed="rId3">
            <a:alphaModFix/>
          </a:blip>
          <a:stretch>
            <a:fillRect/>
          </a:stretch>
        </p:blipFill>
        <p:spPr>
          <a:xfrm>
            <a:off x="5138225" y="1940875"/>
            <a:ext cx="454625" cy="454625"/>
          </a:xfrm>
          <a:prstGeom prst="rect">
            <a:avLst/>
          </a:prstGeom>
          <a:noFill/>
          <a:ln>
            <a:noFill/>
          </a:ln>
        </p:spPr>
      </p:pic>
      <p:pic>
        <p:nvPicPr>
          <p:cNvPr id="143" name="Google Shape;143;p15"/>
          <p:cNvPicPr preferRelativeResize="0"/>
          <p:nvPr/>
        </p:nvPicPr>
        <p:blipFill>
          <a:blip r:embed="rId4">
            <a:alphaModFix/>
          </a:blip>
          <a:stretch>
            <a:fillRect/>
          </a:stretch>
        </p:blipFill>
        <p:spPr>
          <a:xfrm>
            <a:off x="5797950" y="1980820"/>
            <a:ext cx="297699" cy="374724"/>
          </a:xfrm>
          <a:prstGeom prst="rect">
            <a:avLst/>
          </a:prstGeom>
          <a:noFill/>
          <a:ln>
            <a:noFill/>
          </a:ln>
        </p:spPr>
      </p:pic>
      <p:pic>
        <p:nvPicPr>
          <p:cNvPr id="144" name="Google Shape;144;p15"/>
          <p:cNvPicPr preferRelativeResize="0"/>
          <p:nvPr/>
        </p:nvPicPr>
        <p:blipFill>
          <a:blip r:embed="rId5">
            <a:alphaModFix/>
          </a:blip>
          <a:stretch>
            <a:fillRect/>
          </a:stretch>
        </p:blipFill>
        <p:spPr>
          <a:xfrm>
            <a:off x="5421470" y="2442638"/>
            <a:ext cx="454625" cy="440050"/>
          </a:xfrm>
          <a:prstGeom prst="rect">
            <a:avLst/>
          </a:prstGeom>
          <a:noFill/>
          <a:ln>
            <a:noFill/>
          </a:ln>
        </p:spPr>
      </p:pic>
      <p:pic>
        <p:nvPicPr>
          <p:cNvPr id="145" name="Google Shape;145;p15"/>
          <p:cNvPicPr preferRelativeResize="0"/>
          <p:nvPr/>
        </p:nvPicPr>
        <p:blipFill>
          <a:blip r:embed="rId6">
            <a:alphaModFix/>
          </a:blip>
          <a:stretch>
            <a:fillRect/>
          </a:stretch>
        </p:blipFill>
        <p:spPr>
          <a:xfrm>
            <a:off x="6702250" y="2209820"/>
            <a:ext cx="454625" cy="454610"/>
          </a:xfrm>
          <a:prstGeom prst="rect">
            <a:avLst/>
          </a:prstGeom>
          <a:noFill/>
          <a:ln>
            <a:noFill/>
          </a:ln>
        </p:spPr>
      </p:pic>
      <p:sp>
        <p:nvSpPr>
          <p:cNvPr id="146" name="Google Shape;146;p15"/>
          <p:cNvSpPr/>
          <p:nvPr/>
        </p:nvSpPr>
        <p:spPr>
          <a:xfrm>
            <a:off x="3849650" y="2075175"/>
            <a:ext cx="684180" cy="58870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a:t>
            </a:r>
            <a:endParaRPr sz="2800"/>
          </a:p>
        </p:txBody>
      </p:sp>
      <p:pic>
        <p:nvPicPr>
          <p:cNvPr id="147" name="Google Shape;147;p15"/>
          <p:cNvPicPr preferRelativeResize="0"/>
          <p:nvPr/>
        </p:nvPicPr>
        <p:blipFill>
          <a:blip r:embed="rId7">
            <a:alphaModFix/>
          </a:blip>
          <a:stretch>
            <a:fillRect/>
          </a:stretch>
        </p:blipFill>
        <p:spPr>
          <a:xfrm>
            <a:off x="8054648" y="2008475"/>
            <a:ext cx="408975" cy="857298"/>
          </a:xfrm>
          <a:prstGeom prst="rect">
            <a:avLst/>
          </a:prstGeom>
          <a:noFill/>
          <a:ln>
            <a:noFill/>
          </a:ln>
        </p:spPr>
      </p:pic>
      <p:cxnSp>
        <p:nvCxnSpPr>
          <p:cNvPr id="148" name="Google Shape;148;p15"/>
          <p:cNvCxnSpPr/>
          <p:nvPr/>
        </p:nvCxnSpPr>
        <p:spPr>
          <a:xfrm flipH="1" rot="10800000">
            <a:off x="4620775" y="2303300"/>
            <a:ext cx="492000" cy="150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5"/>
          <p:cNvCxnSpPr/>
          <p:nvPr/>
        </p:nvCxnSpPr>
        <p:spPr>
          <a:xfrm flipH="1" rot="10800000">
            <a:off x="6135750" y="2362025"/>
            <a:ext cx="492000" cy="150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5"/>
          <p:cNvCxnSpPr/>
          <p:nvPr/>
        </p:nvCxnSpPr>
        <p:spPr>
          <a:xfrm flipH="1" rot="10800000">
            <a:off x="7359763" y="2303300"/>
            <a:ext cx="492000" cy="15000"/>
          </a:xfrm>
          <a:prstGeom prst="straightConnector1">
            <a:avLst/>
          </a:prstGeom>
          <a:noFill/>
          <a:ln cap="flat" cmpd="sng" w="9525">
            <a:solidFill>
              <a:schemeClr val="dk2"/>
            </a:solidFill>
            <a:prstDash val="solid"/>
            <a:round/>
            <a:headEnd len="med" w="med" type="none"/>
            <a:tailEnd len="med" w="med" type="triangle"/>
          </a:ln>
        </p:spPr>
      </p:cxnSp>
      <p:pic>
        <p:nvPicPr>
          <p:cNvPr id="151" name="Google Shape;151;p15"/>
          <p:cNvPicPr preferRelativeResize="0"/>
          <p:nvPr/>
        </p:nvPicPr>
        <p:blipFill>
          <a:blip r:embed="rId6">
            <a:alphaModFix/>
          </a:blip>
          <a:stretch>
            <a:fillRect/>
          </a:stretch>
        </p:blipFill>
        <p:spPr>
          <a:xfrm>
            <a:off x="5048788" y="3627720"/>
            <a:ext cx="454625" cy="454610"/>
          </a:xfrm>
          <a:prstGeom prst="rect">
            <a:avLst/>
          </a:prstGeom>
          <a:noFill/>
          <a:ln>
            <a:noFill/>
          </a:ln>
        </p:spPr>
      </p:pic>
      <p:pic>
        <p:nvPicPr>
          <p:cNvPr id="152" name="Google Shape;152;p15"/>
          <p:cNvPicPr preferRelativeResize="0"/>
          <p:nvPr/>
        </p:nvPicPr>
        <p:blipFill>
          <a:blip r:embed="rId8">
            <a:alphaModFix/>
          </a:blip>
          <a:stretch>
            <a:fillRect/>
          </a:stretch>
        </p:blipFill>
        <p:spPr>
          <a:xfrm>
            <a:off x="5671000" y="3707598"/>
            <a:ext cx="956760" cy="374725"/>
          </a:xfrm>
          <a:prstGeom prst="rect">
            <a:avLst/>
          </a:prstGeom>
          <a:noFill/>
          <a:ln>
            <a:noFill/>
          </a:ln>
        </p:spPr>
      </p:pic>
      <p:pic>
        <p:nvPicPr>
          <p:cNvPr descr="File:SQLite370.svg - Wikimedia Commons" id="153" name="Google Shape;153;p15"/>
          <p:cNvPicPr preferRelativeResize="0"/>
          <p:nvPr/>
        </p:nvPicPr>
        <p:blipFill>
          <a:blip r:embed="rId9">
            <a:alphaModFix/>
          </a:blip>
          <a:stretch>
            <a:fillRect/>
          </a:stretch>
        </p:blipFill>
        <p:spPr>
          <a:xfrm>
            <a:off x="6795325" y="3560663"/>
            <a:ext cx="1238221" cy="588725"/>
          </a:xfrm>
          <a:prstGeom prst="rect">
            <a:avLst/>
          </a:prstGeom>
          <a:noFill/>
          <a:ln>
            <a:noFill/>
          </a:ln>
        </p:spPr>
      </p:pic>
      <p:pic>
        <p:nvPicPr>
          <p:cNvPr descr="Download HTML5 Logo PNG, Free Transparent HTML5 Images - Free Transparent  PNG Logos" id="154" name="Google Shape;154;p15"/>
          <p:cNvPicPr preferRelativeResize="0"/>
          <p:nvPr/>
        </p:nvPicPr>
        <p:blipFill>
          <a:blip r:embed="rId10">
            <a:alphaModFix/>
          </a:blip>
          <a:stretch>
            <a:fillRect/>
          </a:stretch>
        </p:blipFill>
        <p:spPr>
          <a:xfrm>
            <a:off x="3686825" y="3635013"/>
            <a:ext cx="1123532" cy="44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Our hypothesis</a:t>
            </a:r>
            <a:endParaRPr>
              <a:latin typeface="Arial"/>
              <a:ea typeface="Arial"/>
              <a:cs typeface="Arial"/>
              <a:sym typeface="Arial"/>
            </a:endParaRPr>
          </a:p>
        </p:txBody>
      </p:sp>
      <p:pic>
        <p:nvPicPr>
          <p:cNvPr descr="Thought Free content Child Clip art - Online Thinking Cliparts png download  - 1200*1200 - Free Transparent png Download. - Clip Art Library" id="160" name="Google Shape;160;p16"/>
          <p:cNvPicPr preferRelativeResize="0"/>
          <p:nvPr/>
        </p:nvPicPr>
        <p:blipFill>
          <a:blip r:embed="rId3">
            <a:alphaModFix/>
          </a:blip>
          <a:stretch>
            <a:fillRect/>
          </a:stretch>
        </p:blipFill>
        <p:spPr>
          <a:xfrm>
            <a:off x="4982425" y="1990725"/>
            <a:ext cx="1714500" cy="1714500"/>
          </a:xfrm>
          <a:prstGeom prst="rect">
            <a:avLst/>
          </a:prstGeom>
          <a:noFill/>
          <a:ln>
            <a:noFill/>
          </a:ln>
        </p:spPr>
      </p:pic>
      <p:pic>
        <p:nvPicPr>
          <p:cNvPr descr="Volcano clipart. Free download transparent .PNG | Creazilla" id="161" name="Google Shape;161;p16"/>
          <p:cNvPicPr preferRelativeResize="0"/>
          <p:nvPr/>
        </p:nvPicPr>
        <p:blipFill>
          <a:blip r:embed="rId4">
            <a:alphaModFix/>
          </a:blip>
          <a:stretch>
            <a:fillRect/>
          </a:stretch>
        </p:blipFill>
        <p:spPr>
          <a:xfrm>
            <a:off x="6840100" y="2383825"/>
            <a:ext cx="1797450" cy="1406700"/>
          </a:xfrm>
          <a:prstGeom prst="rect">
            <a:avLst/>
          </a:prstGeom>
          <a:noFill/>
          <a:ln>
            <a:noFill/>
          </a:ln>
        </p:spPr>
      </p:pic>
      <p:sp>
        <p:nvSpPr>
          <p:cNvPr id="162" name="Google Shape;162;p16"/>
          <p:cNvSpPr txBox="1"/>
          <p:nvPr/>
        </p:nvSpPr>
        <p:spPr>
          <a:xfrm>
            <a:off x="728100" y="1957425"/>
            <a:ext cx="3983100" cy="1742700"/>
          </a:xfrm>
          <a:prstGeom prst="rect">
            <a:avLst/>
          </a:prstGeom>
          <a:noFill/>
          <a:ln>
            <a:noFill/>
          </a:ln>
        </p:spPr>
        <p:txBody>
          <a:bodyPr anchorCtr="0" anchor="t" bIns="91425" lIns="91425" spcFirstLastPara="1" rIns="91425" wrap="square" tIns="91425">
            <a:spAutoFit/>
          </a:bodyPr>
          <a:lstStyle/>
          <a:p>
            <a:pPr indent="-311150" lvl="0" marL="457200" rtl="0" algn="l">
              <a:lnSpc>
                <a:spcPct val="135714"/>
              </a:lnSpc>
              <a:spcBef>
                <a:spcPts val="0"/>
              </a:spcBef>
              <a:spcAft>
                <a:spcPts val="0"/>
              </a:spcAft>
              <a:buClr>
                <a:srgbClr val="1F1F1F"/>
              </a:buClr>
              <a:buSzPts val="1300"/>
              <a:buFont typeface="Arial"/>
              <a:buAutoNum type="arabicPeriod"/>
            </a:pPr>
            <a:r>
              <a:rPr lang="en" sz="1300">
                <a:solidFill>
                  <a:srgbClr val="1F1F1F"/>
                </a:solidFill>
                <a:highlight>
                  <a:schemeClr val="dk1"/>
                </a:highlight>
              </a:rPr>
              <a:t>Correlation between significant eruptions and geographical features</a:t>
            </a:r>
            <a:endParaRPr sz="1300">
              <a:solidFill>
                <a:srgbClr val="1F1F1F"/>
              </a:solidFill>
              <a:highlight>
                <a:schemeClr val="dk1"/>
              </a:highlight>
            </a:endParaRPr>
          </a:p>
          <a:p>
            <a:pPr indent="0" lvl="0" marL="0" rtl="0" algn="l">
              <a:lnSpc>
                <a:spcPct val="135714"/>
              </a:lnSpc>
              <a:spcBef>
                <a:spcPts val="0"/>
              </a:spcBef>
              <a:spcAft>
                <a:spcPts val="0"/>
              </a:spcAft>
              <a:buNone/>
            </a:pPr>
            <a:r>
              <a:t/>
            </a:r>
            <a:endParaRPr sz="1300">
              <a:solidFill>
                <a:srgbClr val="1F1F1F"/>
              </a:solidFill>
              <a:highlight>
                <a:schemeClr val="dk1"/>
              </a:highlight>
            </a:endParaRPr>
          </a:p>
          <a:p>
            <a:pPr indent="-311150" lvl="0" marL="457200" rtl="0" algn="l">
              <a:lnSpc>
                <a:spcPct val="135714"/>
              </a:lnSpc>
              <a:spcBef>
                <a:spcPts val="0"/>
              </a:spcBef>
              <a:spcAft>
                <a:spcPts val="0"/>
              </a:spcAft>
              <a:buClr>
                <a:srgbClr val="1F1F1F"/>
              </a:buClr>
              <a:buSzPts val="1300"/>
              <a:buFont typeface="Arial"/>
              <a:buAutoNum type="arabicPeriod"/>
            </a:pPr>
            <a:r>
              <a:rPr lang="en" sz="1300">
                <a:solidFill>
                  <a:srgbClr val="1F1F1F"/>
                </a:solidFill>
                <a:highlight>
                  <a:schemeClr val="dk1"/>
                </a:highlight>
              </a:rPr>
              <a:t>Investigating the relationships between these factors</a:t>
            </a:r>
            <a:endParaRPr sz="1300">
              <a:solidFill>
                <a:srgbClr val="1F1F1F"/>
              </a:solidFill>
              <a:highlight>
                <a:schemeClr val="dk1"/>
              </a:highlight>
            </a:endParaRPr>
          </a:p>
          <a:p>
            <a:pPr indent="0" lvl="0" marL="0" rtl="0" algn="l">
              <a:lnSpc>
                <a:spcPct val="135714"/>
              </a:lnSpc>
              <a:spcBef>
                <a:spcPts val="0"/>
              </a:spcBef>
              <a:spcAft>
                <a:spcPts val="0"/>
              </a:spcAft>
              <a:buNone/>
            </a:pPr>
            <a:r>
              <a:t/>
            </a:r>
            <a:endParaRPr sz="1300">
              <a:solidFill>
                <a:srgbClr val="1F1F1F"/>
              </a:solidFill>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819150" y="568825"/>
            <a:ext cx="75057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Data Collection</a:t>
            </a:r>
            <a:endParaRPr>
              <a:latin typeface="Arial"/>
              <a:ea typeface="Arial"/>
              <a:cs typeface="Arial"/>
              <a:sym typeface="Arial"/>
            </a:endParaRPr>
          </a:p>
        </p:txBody>
      </p:sp>
      <p:sp>
        <p:nvSpPr>
          <p:cNvPr id="168" name="Google Shape;168;p17"/>
          <p:cNvSpPr txBox="1"/>
          <p:nvPr>
            <p:ph idx="1" type="body"/>
          </p:nvPr>
        </p:nvSpPr>
        <p:spPr>
          <a:xfrm>
            <a:off x="819150" y="1222825"/>
            <a:ext cx="4711200" cy="3499200"/>
          </a:xfrm>
          <a:prstGeom prst="rect">
            <a:avLst/>
          </a:prstGeom>
        </p:spPr>
        <p:txBody>
          <a:bodyPr anchorCtr="0" anchor="t" bIns="91425" lIns="91425" spcFirstLastPara="1" rIns="91425" wrap="square" tIns="91425">
            <a:noAutofit/>
          </a:bodyPr>
          <a:lstStyle/>
          <a:p>
            <a:pPr indent="-311150" lvl="0" marL="457200" rtl="0" algn="l">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Data Source: </a:t>
            </a:r>
            <a:r>
              <a:rPr lang="en" u="sng">
                <a:solidFill>
                  <a:srgbClr val="4A86E8"/>
                </a:solidFill>
                <a:highlight>
                  <a:schemeClr val="dk1"/>
                </a:highlight>
                <a:latin typeface="Arial"/>
                <a:ea typeface="Arial"/>
                <a:cs typeface="Arial"/>
                <a:sym typeface="Arial"/>
                <a:hlinkClick r:id="rId3">
                  <a:extLst>
                    <a:ext uri="{A12FA001-AC4F-418D-AE19-62706E023703}">
                      <ahyp:hlinkClr val="tx"/>
                    </a:ext>
                  </a:extLst>
                </a:hlinkClick>
              </a:rPr>
              <a:t>https://public.opendatasoft.com./explore/dataset/significant-volcanic-eruption-database</a:t>
            </a:r>
            <a:endParaRPr>
              <a:solidFill>
                <a:srgbClr val="4A86E8"/>
              </a:solidFill>
              <a:highlight>
                <a:schemeClr val="dk1"/>
              </a:highlight>
              <a:latin typeface="Arial"/>
              <a:ea typeface="Arial"/>
              <a:cs typeface="Arial"/>
              <a:sym typeface="Arial"/>
            </a:endParaRPr>
          </a:p>
          <a:p>
            <a:pPr indent="-311150" lvl="0" marL="457200" rtl="0" algn="l">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License : U.S. Government Work</a:t>
            </a:r>
            <a:endParaRPr>
              <a:solidFill>
                <a:srgbClr val="1F1F1F"/>
              </a:solidFill>
              <a:highlight>
                <a:schemeClr val="dk1"/>
              </a:highlight>
              <a:latin typeface="Arial"/>
              <a:ea typeface="Arial"/>
              <a:cs typeface="Arial"/>
              <a:sym typeface="Arial"/>
            </a:endParaRPr>
          </a:p>
          <a:p>
            <a:pPr indent="-311150" lvl="0" marL="457200" rtl="0" algn="l">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Modified : June 18, 2019 9:54 PM</a:t>
            </a:r>
            <a:endParaRPr>
              <a:solidFill>
                <a:srgbClr val="1F1F1F"/>
              </a:solidFill>
              <a:highlight>
                <a:schemeClr val="dk1"/>
              </a:highlight>
              <a:latin typeface="Arial"/>
              <a:ea typeface="Arial"/>
              <a:cs typeface="Arial"/>
              <a:sym typeface="Arial"/>
            </a:endParaRPr>
          </a:p>
          <a:p>
            <a:pPr indent="-311150" lvl="0" marL="457200" rtl="0" algn="l">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Publisher : National Centers for Environmental Information</a:t>
            </a:r>
            <a:endParaRPr>
              <a:solidFill>
                <a:srgbClr val="1F1F1F"/>
              </a:solidFill>
              <a:highlight>
                <a:schemeClr val="dk1"/>
              </a:highlight>
              <a:latin typeface="Arial"/>
              <a:ea typeface="Arial"/>
              <a:cs typeface="Arial"/>
              <a:sym typeface="Arial"/>
            </a:endParaRPr>
          </a:p>
          <a:p>
            <a:pPr indent="-311150" lvl="0" marL="457200" rtl="0" algn="l">
              <a:lnSpc>
                <a:spcPct val="135714"/>
              </a:lnSpc>
              <a:spcBef>
                <a:spcPts val="0"/>
              </a:spcBef>
              <a:spcAft>
                <a:spcPts val="0"/>
              </a:spcAft>
              <a:buClr>
                <a:srgbClr val="1F1F1F"/>
              </a:buClr>
              <a:buSzPts val="1300"/>
              <a:buFont typeface="Arial"/>
              <a:buAutoNum type="arabicPeriod"/>
            </a:pPr>
            <a:r>
              <a:rPr lang="en">
                <a:highlight>
                  <a:srgbClr val="FFFFFF"/>
                </a:highlight>
                <a:latin typeface="Arial"/>
                <a:ea typeface="Arial"/>
                <a:cs typeface="Arial"/>
                <a:sym typeface="Arial"/>
              </a:rPr>
              <a:t>Reference :</a:t>
            </a:r>
            <a:r>
              <a:rPr lang="en">
                <a:solidFill>
                  <a:srgbClr val="565656"/>
                </a:solidFill>
                <a:highlight>
                  <a:srgbClr val="FFFFFF"/>
                </a:highlight>
                <a:latin typeface="Arial"/>
                <a:ea typeface="Arial"/>
                <a:cs typeface="Arial"/>
                <a:sym typeface="Arial"/>
              </a:rPr>
              <a:t> </a:t>
            </a:r>
            <a:r>
              <a:rPr lang="en" u="sng">
                <a:solidFill>
                  <a:srgbClr val="4A86E8"/>
                </a:solidFill>
                <a:highlight>
                  <a:srgbClr val="FFFFFF"/>
                </a:highlight>
                <a:latin typeface="Arial"/>
                <a:ea typeface="Arial"/>
                <a:cs typeface="Arial"/>
                <a:sym typeface="Arial"/>
                <a:hlinkClick r:id="rId4">
                  <a:extLst>
                    <a:ext uri="{A12FA001-AC4F-418D-AE19-62706E023703}">
                      <ahyp:hlinkClr val="tx"/>
                    </a:ext>
                  </a:extLst>
                </a:hlinkClick>
              </a:rPr>
              <a:t>https://www.ngdc.noaa.gov/nndc/struts/form?t=101650&amp;s=1&amp;d=1</a:t>
            </a:r>
            <a:endParaRPr>
              <a:solidFill>
                <a:srgbClr val="4A86E8"/>
              </a:solidFill>
              <a:highlight>
                <a:schemeClr val="dk1"/>
              </a:highlight>
              <a:latin typeface="Arial"/>
              <a:ea typeface="Arial"/>
              <a:cs typeface="Arial"/>
              <a:sym typeface="Arial"/>
            </a:endParaRPr>
          </a:p>
          <a:p>
            <a:pPr indent="-311150" lvl="0" marL="457200" rtl="0" algn="l">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Attributions: National Geophysical Data Center / World Data Service (NGDC/WDS): Significant Earthquake Database. National Geophysical Data Center</a:t>
            </a:r>
            <a:endParaRPr>
              <a:solidFill>
                <a:srgbClr val="1F1F1F"/>
              </a:solidFill>
              <a:highlight>
                <a:schemeClr val="dk1"/>
              </a:highlight>
              <a:latin typeface="Arial"/>
              <a:ea typeface="Arial"/>
              <a:cs typeface="Arial"/>
              <a:sym typeface="Arial"/>
            </a:endParaRPr>
          </a:p>
          <a:p>
            <a:pPr indent="0" lvl="0" marL="457200" rtl="0" algn="l">
              <a:spcBef>
                <a:spcPts val="0"/>
              </a:spcBef>
              <a:spcAft>
                <a:spcPts val="1200"/>
              </a:spcAft>
              <a:buNone/>
            </a:pPr>
            <a:r>
              <a:t/>
            </a:r>
            <a:endParaRPr sz="1500"/>
          </a:p>
        </p:txBody>
      </p:sp>
      <p:pic>
        <p:nvPicPr>
          <p:cNvPr id="169" name="Google Shape;169;p17"/>
          <p:cNvPicPr preferRelativeResize="0"/>
          <p:nvPr/>
        </p:nvPicPr>
        <p:blipFill>
          <a:blip r:embed="rId5">
            <a:alphaModFix/>
          </a:blip>
          <a:stretch>
            <a:fillRect/>
          </a:stretch>
        </p:blipFill>
        <p:spPr>
          <a:xfrm>
            <a:off x="5530350" y="1289500"/>
            <a:ext cx="2969850" cy="327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819150" y="391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Cleaning Data</a:t>
            </a:r>
            <a:endParaRPr>
              <a:latin typeface="Arial"/>
              <a:ea typeface="Arial"/>
              <a:cs typeface="Arial"/>
              <a:sym typeface="Arial"/>
            </a:endParaRPr>
          </a:p>
        </p:txBody>
      </p:sp>
      <p:sp>
        <p:nvSpPr>
          <p:cNvPr id="175" name="Google Shape;175;p18"/>
          <p:cNvSpPr txBox="1"/>
          <p:nvPr>
            <p:ph idx="1" type="body"/>
          </p:nvPr>
        </p:nvSpPr>
        <p:spPr>
          <a:xfrm>
            <a:off x="819150" y="1106400"/>
            <a:ext cx="3880200" cy="34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74151"/>
                </a:solidFill>
                <a:highlight>
                  <a:schemeClr val="dk1"/>
                </a:highlight>
                <a:latin typeface="Arial"/>
                <a:ea typeface="Arial"/>
                <a:cs typeface="Arial"/>
                <a:sym typeface="Arial"/>
              </a:rPr>
              <a:t>Cleaning data using Python and Excel involves several steps. Here is a detailed breakdown of the process followed:</a:t>
            </a:r>
            <a:endParaRPr>
              <a:solidFill>
                <a:srgbClr val="374151"/>
              </a:solidFill>
              <a:highlight>
                <a:schemeClr val="dk1"/>
              </a:highlight>
              <a:latin typeface="Arial"/>
              <a:ea typeface="Arial"/>
              <a:cs typeface="Arial"/>
              <a:sym typeface="Arial"/>
            </a:endParaRPr>
          </a:p>
          <a:p>
            <a:pPr indent="-311150" lvl="0" marL="457200" rtl="0" algn="l">
              <a:spcBef>
                <a:spcPts val="150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Import the libraries like pandas,numpy and pathlib</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solidFill>
                  <a:srgbClr val="374151"/>
                </a:solidFill>
                <a:highlight>
                  <a:schemeClr val="dk1"/>
                </a:highlight>
                <a:latin typeface="Arial"/>
                <a:ea typeface="Arial"/>
                <a:cs typeface="Arial"/>
                <a:sym typeface="Arial"/>
              </a:rPr>
              <a:t>Load the data from Excel.</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Explore the data.</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Handle missing values.</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Rename columns.</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Export the cleaned data back to Excel</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Save the cleaned </a:t>
            </a:r>
            <a:r>
              <a:rPr lang="en">
                <a:solidFill>
                  <a:srgbClr val="374151"/>
                </a:solidFill>
                <a:highlight>
                  <a:schemeClr val="dk1"/>
                </a:highlight>
                <a:latin typeface="Arial"/>
                <a:ea typeface="Arial"/>
                <a:cs typeface="Arial"/>
                <a:sym typeface="Arial"/>
              </a:rPr>
              <a:t>Data.</a:t>
            </a:r>
            <a:endParaRPr>
              <a:solidFill>
                <a:srgbClr val="374151"/>
              </a:solidFill>
              <a:highlight>
                <a:schemeClr val="dk1"/>
              </a:highlight>
              <a:latin typeface="Arial"/>
              <a:ea typeface="Arial"/>
              <a:cs typeface="Arial"/>
              <a:sym typeface="Arial"/>
            </a:endParaRPr>
          </a:p>
          <a:p>
            <a:pPr indent="0" lvl="0" marL="0" rtl="0" algn="l">
              <a:spcBef>
                <a:spcPts val="0"/>
              </a:spcBef>
              <a:spcAft>
                <a:spcPts val="1200"/>
              </a:spcAft>
              <a:buNone/>
            </a:pPr>
            <a:r>
              <a:t/>
            </a:r>
            <a:endParaRPr sz="1400">
              <a:solidFill>
                <a:srgbClr val="374151"/>
              </a:solidFill>
              <a:highlight>
                <a:schemeClr val="dk1"/>
              </a:highlight>
              <a:latin typeface="Arial"/>
              <a:ea typeface="Arial"/>
              <a:cs typeface="Arial"/>
              <a:sym typeface="Arial"/>
            </a:endParaRPr>
          </a:p>
        </p:txBody>
      </p:sp>
      <p:pic>
        <p:nvPicPr>
          <p:cNvPr id="176" name="Google Shape;176;p18"/>
          <p:cNvPicPr preferRelativeResize="0"/>
          <p:nvPr/>
        </p:nvPicPr>
        <p:blipFill>
          <a:blip r:embed="rId3">
            <a:alphaModFix/>
          </a:blip>
          <a:stretch>
            <a:fillRect/>
          </a:stretch>
        </p:blipFill>
        <p:spPr>
          <a:xfrm>
            <a:off x="4699350" y="1106400"/>
            <a:ext cx="4139850" cy="322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819150" y="519725"/>
            <a:ext cx="7505700" cy="5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Arial"/>
                <a:ea typeface="Arial"/>
                <a:cs typeface="Arial"/>
                <a:sym typeface="Arial"/>
              </a:rPr>
              <a:t>Flask Application</a:t>
            </a:r>
            <a:endParaRPr>
              <a:latin typeface="Arial"/>
              <a:ea typeface="Arial"/>
              <a:cs typeface="Arial"/>
              <a:sym typeface="Arial"/>
            </a:endParaRPr>
          </a:p>
        </p:txBody>
      </p:sp>
      <p:sp>
        <p:nvSpPr>
          <p:cNvPr id="182" name="Google Shape;182;p19"/>
          <p:cNvSpPr txBox="1"/>
          <p:nvPr>
            <p:ph idx="1" type="body"/>
          </p:nvPr>
        </p:nvSpPr>
        <p:spPr>
          <a:xfrm>
            <a:off x="819150" y="1257425"/>
            <a:ext cx="37977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151"/>
                </a:solidFill>
                <a:highlight>
                  <a:schemeClr val="dk1"/>
                </a:highlight>
                <a:latin typeface="Arial"/>
                <a:ea typeface="Arial"/>
                <a:cs typeface="Arial"/>
                <a:sym typeface="Arial"/>
              </a:rPr>
              <a:t>Flask is a lightweight web framework written in Python that allows you to build web applications easily and quickly.</a:t>
            </a:r>
            <a:endParaRPr>
              <a:solidFill>
                <a:srgbClr val="374151"/>
              </a:solidFill>
              <a:highlight>
                <a:schemeClr val="dk1"/>
              </a:highlight>
              <a:latin typeface="Arial"/>
              <a:ea typeface="Arial"/>
              <a:cs typeface="Arial"/>
              <a:sym typeface="Arial"/>
            </a:endParaRPr>
          </a:p>
          <a:p>
            <a:pPr indent="0" lvl="0" marL="0" rtl="0" algn="l">
              <a:spcBef>
                <a:spcPts val="1200"/>
              </a:spcBef>
              <a:spcAft>
                <a:spcPts val="0"/>
              </a:spcAft>
              <a:buNone/>
            </a:pPr>
            <a:r>
              <a:rPr lang="en">
                <a:solidFill>
                  <a:srgbClr val="374151"/>
                </a:solidFill>
                <a:highlight>
                  <a:schemeClr val="dk1"/>
                </a:highlight>
                <a:latin typeface="Arial"/>
                <a:ea typeface="Arial"/>
                <a:cs typeface="Arial"/>
                <a:sym typeface="Arial"/>
              </a:rPr>
              <a:t>Components</a:t>
            </a:r>
            <a:r>
              <a:rPr lang="en">
                <a:solidFill>
                  <a:srgbClr val="374151"/>
                </a:solidFill>
                <a:highlight>
                  <a:schemeClr val="dk1"/>
                </a:highlight>
                <a:latin typeface="Arial"/>
                <a:ea typeface="Arial"/>
                <a:cs typeface="Arial"/>
                <a:sym typeface="Arial"/>
              </a:rPr>
              <a:t>:</a:t>
            </a:r>
            <a:endParaRPr>
              <a:solidFill>
                <a:srgbClr val="374151"/>
              </a:solidFill>
              <a:highlight>
                <a:schemeClr val="dk1"/>
              </a:highlight>
              <a:latin typeface="Arial"/>
              <a:ea typeface="Arial"/>
              <a:cs typeface="Arial"/>
              <a:sym typeface="Arial"/>
            </a:endParaRPr>
          </a:p>
          <a:p>
            <a:pPr indent="-317500" lvl="0" marL="457200" rtl="0" algn="l">
              <a:spcBef>
                <a:spcPts val="1200"/>
              </a:spcBef>
              <a:spcAft>
                <a:spcPts val="0"/>
              </a:spcAft>
              <a:buSzPts val="1400"/>
              <a:buFont typeface="Arial"/>
              <a:buAutoNum type="arabicPeriod"/>
            </a:pPr>
            <a:r>
              <a:rPr lang="en">
                <a:solidFill>
                  <a:srgbClr val="374151"/>
                </a:solidFill>
                <a:highlight>
                  <a:schemeClr val="dk1"/>
                </a:highlight>
                <a:latin typeface="Arial"/>
                <a:ea typeface="Arial"/>
                <a:cs typeface="Arial"/>
                <a:sym typeface="Arial"/>
              </a:rPr>
              <a:t>Routes: In Flask, you define routes using the @app.route decorator.</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View functions are Python functions that are associated with specific routes.</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Templates: Flask uses Jinja2, a powerful and flexible templating engine, to generate dynamic HTML content.</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Serve static files, such as CSS, JavaScript, and images.</a:t>
            </a:r>
            <a:endParaRPr>
              <a:solidFill>
                <a:srgbClr val="374151"/>
              </a:solidFill>
              <a:highlight>
                <a:schemeClr val="dk1"/>
              </a:highlight>
              <a:latin typeface="Arial"/>
              <a:ea typeface="Arial"/>
              <a:cs typeface="Arial"/>
              <a:sym typeface="Arial"/>
            </a:endParaRPr>
          </a:p>
        </p:txBody>
      </p:sp>
      <p:pic>
        <p:nvPicPr>
          <p:cNvPr id="183" name="Google Shape;183;p19"/>
          <p:cNvPicPr preferRelativeResize="0"/>
          <p:nvPr/>
        </p:nvPicPr>
        <p:blipFill>
          <a:blip r:embed="rId3">
            <a:alphaModFix/>
          </a:blip>
          <a:stretch>
            <a:fillRect/>
          </a:stretch>
        </p:blipFill>
        <p:spPr>
          <a:xfrm>
            <a:off x="4757725" y="1312513"/>
            <a:ext cx="3714750" cy="319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819150" y="424775"/>
            <a:ext cx="75057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Charts and visualisation - 1</a:t>
            </a:r>
            <a:endParaRPr>
              <a:latin typeface="Arial"/>
              <a:ea typeface="Arial"/>
              <a:cs typeface="Arial"/>
              <a:sym typeface="Arial"/>
            </a:endParaRPr>
          </a:p>
        </p:txBody>
      </p:sp>
      <p:sp>
        <p:nvSpPr>
          <p:cNvPr id="189" name="Google Shape;189;p20"/>
          <p:cNvSpPr txBox="1"/>
          <p:nvPr>
            <p:ph idx="1" type="body"/>
          </p:nvPr>
        </p:nvSpPr>
        <p:spPr>
          <a:xfrm>
            <a:off x="650275" y="1192475"/>
            <a:ext cx="8060400" cy="3162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latin typeface="Arial"/>
                <a:ea typeface="Arial"/>
                <a:cs typeface="Arial"/>
                <a:sym typeface="Arial"/>
              </a:rPr>
              <a:t>1.</a:t>
            </a:r>
            <a:r>
              <a:rPr lang="en">
                <a:latin typeface="Arial"/>
                <a:ea typeface="Arial"/>
                <a:cs typeface="Arial"/>
                <a:sym typeface="Arial"/>
              </a:rPr>
              <a:t>This bubble chart </a:t>
            </a:r>
            <a:r>
              <a:rPr lang="en">
                <a:solidFill>
                  <a:srgbClr val="233A44"/>
                </a:solidFill>
                <a:latin typeface="Arial"/>
                <a:ea typeface="Arial"/>
                <a:cs typeface="Arial"/>
                <a:sym typeface="Arial"/>
              </a:rPr>
              <a:t>visualizes</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 the relationship between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deaths and volcano names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based on their volcano type.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2.The chart allows to explore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the impact of different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volcano types  on fatalities.</a:t>
            </a:r>
            <a:endParaRPr>
              <a:solidFill>
                <a:srgbClr val="233A44"/>
              </a:solidFill>
              <a:latin typeface="Arial"/>
              <a:ea typeface="Arial"/>
              <a:cs typeface="Arial"/>
              <a:sym typeface="Arial"/>
            </a:endParaRPr>
          </a:p>
          <a:p>
            <a:pPr indent="0" lvl="0" marL="0" rtl="0" algn="l">
              <a:spcBef>
                <a:spcPts val="1200"/>
              </a:spcBef>
              <a:spcAft>
                <a:spcPts val="0"/>
              </a:spcAft>
              <a:buNone/>
            </a:pPr>
            <a:r>
              <a:t/>
            </a:r>
            <a:endParaRPr>
              <a:solidFill>
                <a:srgbClr val="233A44"/>
              </a:solidFill>
            </a:endParaRPr>
          </a:p>
        </p:txBody>
      </p:sp>
      <p:pic>
        <p:nvPicPr>
          <p:cNvPr id="190" name="Google Shape;190;p20"/>
          <p:cNvPicPr preferRelativeResize="0"/>
          <p:nvPr/>
        </p:nvPicPr>
        <p:blipFill>
          <a:blip r:embed="rId3">
            <a:alphaModFix/>
          </a:blip>
          <a:stretch>
            <a:fillRect/>
          </a:stretch>
        </p:blipFill>
        <p:spPr>
          <a:xfrm>
            <a:off x="3152625" y="1301300"/>
            <a:ext cx="5653601" cy="270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819150" y="547625"/>
            <a:ext cx="7505700" cy="9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Charts and visualisation - 2</a:t>
            </a:r>
            <a:endParaRPr>
              <a:latin typeface="Arial"/>
              <a:ea typeface="Arial"/>
              <a:cs typeface="Arial"/>
              <a:sym typeface="Arial"/>
            </a:endParaRPr>
          </a:p>
        </p:txBody>
      </p:sp>
      <p:sp>
        <p:nvSpPr>
          <p:cNvPr id="196" name="Google Shape;196;p21"/>
          <p:cNvSpPr txBox="1"/>
          <p:nvPr>
            <p:ph idx="1" type="body"/>
          </p:nvPr>
        </p:nvSpPr>
        <p:spPr>
          <a:xfrm>
            <a:off x="819150" y="1253900"/>
            <a:ext cx="7505700" cy="31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33A44"/>
                </a:solidFill>
                <a:latin typeface="Arial"/>
                <a:ea typeface="Arial"/>
                <a:cs typeface="Arial"/>
                <a:sym typeface="Arial"/>
              </a:rPr>
              <a:t>1.This bar chart illustrates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the elevations of volcanoes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based on their volcano type.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2.Each bar in the chart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represents a volcano,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the length of the bars </a:t>
            </a:r>
            <a:endParaRPr>
              <a:solidFill>
                <a:srgbClr val="233A44"/>
              </a:solidFill>
              <a:latin typeface="Arial"/>
              <a:ea typeface="Arial"/>
              <a:cs typeface="Arial"/>
              <a:sym typeface="Arial"/>
            </a:endParaRPr>
          </a:p>
          <a:p>
            <a:pPr indent="0" lvl="0" marL="0" rtl="0" algn="l">
              <a:spcBef>
                <a:spcPts val="1200"/>
              </a:spcBef>
              <a:spcAft>
                <a:spcPts val="0"/>
              </a:spcAft>
              <a:buNone/>
            </a:pPr>
            <a:r>
              <a:rPr lang="en">
                <a:solidFill>
                  <a:srgbClr val="233A44"/>
                </a:solidFill>
                <a:latin typeface="Arial"/>
                <a:ea typeface="Arial"/>
                <a:cs typeface="Arial"/>
                <a:sym typeface="Arial"/>
              </a:rPr>
              <a:t>indicates  the relative </a:t>
            </a:r>
            <a:endParaRPr>
              <a:solidFill>
                <a:srgbClr val="233A44"/>
              </a:solidFill>
              <a:latin typeface="Arial"/>
              <a:ea typeface="Arial"/>
              <a:cs typeface="Arial"/>
              <a:sym typeface="Arial"/>
            </a:endParaRPr>
          </a:p>
          <a:p>
            <a:pPr indent="0" lvl="0" marL="0" rtl="0" algn="l">
              <a:spcBef>
                <a:spcPts val="1200"/>
              </a:spcBef>
              <a:spcAft>
                <a:spcPts val="1200"/>
              </a:spcAft>
              <a:buNone/>
            </a:pPr>
            <a:r>
              <a:rPr lang="en">
                <a:solidFill>
                  <a:srgbClr val="233A44"/>
                </a:solidFill>
                <a:latin typeface="Arial"/>
                <a:ea typeface="Arial"/>
                <a:cs typeface="Arial"/>
                <a:sym typeface="Arial"/>
              </a:rPr>
              <a:t>elevations of the volcanoes.</a:t>
            </a:r>
            <a:endParaRPr>
              <a:latin typeface="Arial"/>
              <a:ea typeface="Arial"/>
              <a:cs typeface="Arial"/>
              <a:sym typeface="Arial"/>
            </a:endParaRPr>
          </a:p>
        </p:txBody>
      </p:sp>
      <p:pic>
        <p:nvPicPr>
          <p:cNvPr id="197" name="Google Shape;197;p21"/>
          <p:cNvPicPr preferRelativeResize="0"/>
          <p:nvPr/>
        </p:nvPicPr>
        <p:blipFill>
          <a:blip r:embed="rId3">
            <a:alphaModFix/>
          </a:blip>
          <a:stretch>
            <a:fillRect/>
          </a:stretch>
        </p:blipFill>
        <p:spPr>
          <a:xfrm>
            <a:off x="2906950" y="1576250"/>
            <a:ext cx="5834424" cy="2625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