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77"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9.jpeg" /><Relationship Id="rId1" Type="http://schemas.openxmlformats.org/officeDocument/2006/relationships/slideLayout" Target="../slideLayouts/slideLayout6.xml" /><Relationship Id="rId4" Type="http://schemas.openxmlformats.org/officeDocument/2006/relationships/image" Target="../media/image20.jpeg" /></Relationships>
</file>

<file path=ppt/slides/_rels/slide13.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Layout" Target="../slideLayouts/slideLayout6.xml"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2.jpeg" /><Relationship Id="rId1" Type="http://schemas.openxmlformats.org/officeDocument/2006/relationships/slideLayout" Target="../slideLayouts/slideLayout6.xml" /><Relationship Id="rId4" Type="http://schemas.openxmlformats.org/officeDocument/2006/relationships/image" Target="../media/image13.jpeg"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jpg"/>
          <p:cNvPicPr>
            <a:picLocks noChangeAspect="1"/>
          </p:cNvPicPr>
          <p:nvPr/>
        </p:nvPicPr>
        <p:blipFill>
          <a:blip r:embed="rId3"/>
          <a:stretch>
            <a:fillRect/>
          </a:stretch>
        </p:blipFill>
        <p:spPr>
          <a:xfrm>
            <a:off x="0" y="0"/>
            <a:ext cx="12191995" cy="6858000"/>
          </a:xfrm>
          <a:prstGeom prst="rect">
            <a:avLst/>
          </a:prstGeom>
        </p:spPr>
      </p:pic>
      <p:sp>
        <p:nvSpPr>
          <p:cNvPr id="7" name="object 7"/>
          <p:cNvSpPr txBox="1">
            <a:spLocks noGrp="1"/>
          </p:cNvSpPr>
          <p:nvPr>
            <p:ph type="ctrTitle"/>
          </p:nvPr>
        </p:nvSpPr>
        <p:spPr>
          <a:xfrm>
            <a:off x="0" y="1357298"/>
            <a:ext cx="9982204" cy="1001562"/>
          </a:xfrm>
          <a:prstGeom prst="rect">
            <a:avLst/>
          </a:prstGeom>
        </p:spPr>
        <p:txBody>
          <a:bodyPr vert="horz" wrap="square" lIns="0" tIns="16510" rIns="0" bIns="0" rtlCol="0">
            <a:spAutoFit/>
          </a:bodyPr>
          <a:lstStyle/>
          <a:p>
            <a:pPr marL="3213738"/>
            <a:r>
              <a:rPr sz="3200">
                <a:solidFill>
                  <a:srgbClr val="0F0F0F"/>
                </a:solidFill>
                <a:latin typeface="Algerian"/>
                <a:ea typeface="Cambria"/>
                <a:cs typeface="Times New Roman"/>
              </a:rPr>
              <a:t>Employee Data Analysis using Excel </a:t>
            </a: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t>1</a:t>
            </a:r>
          </a:p>
        </p:txBody>
      </p:sp>
      <p:pic>
        <p:nvPicPr>
          <p:cNvPr id="9" name="object 9"/>
          <p:cNvPicPr/>
          <p:nvPr/>
        </p:nvPicPr>
        <p:blipFill>
          <a:blip r:embed="rId4" cstate="print"/>
          <a:stretch>
            <a:fillRect/>
          </a:stretch>
        </p:blipFill>
        <p:spPr>
          <a:xfrm>
            <a:off x="676270" y="6467479"/>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38351" y="3000375"/>
            <a:ext cx="8610604" cy="1569657"/>
          </a:xfrm>
          <a:prstGeom prst="rect">
            <a:avLst/>
          </a:prstGeom>
          <a:noFill/>
        </p:spPr>
        <p:txBody>
          <a:bodyPr wrap="square" rtlCol="0">
            <a:spAutoFit/>
          </a:bodyPr>
          <a:lstStyle/>
          <a:p>
            <a:pPr algn="ctr"/>
            <a:r>
              <a:rPr sz="2400">
                <a:latin typeface="Cambria"/>
                <a:ea typeface="Cambria"/>
              </a:rPr>
              <a:t>STUDENT NAME: MINAL B. VYAS</a:t>
            </a:r>
          </a:p>
          <a:p>
            <a:pPr algn="ctr"/>
            <a:r>
              <a:rPr sz="2400">
                <a:latin typeface="Cambria"/>
                <a:ea typeface="Cambria"/>
              </a:rPr>
              <a:t>REGISTER NO: 312209522</a:t>
            </a:r>
          </a:p>
          <a:p>
            <a:pPr algn="ctr"/>
            <a:r>
              <a:rPr sz="2400">
                <a:latin typeface="Cambria"/>
                <a:ea typeface="Cambria"/>
              </a:rPr>
              <a:t>DEPARTMENT: B.COM BANK MANAGEMENT</a:t>
            </a:r>
          </a:p>
          <a:p>
            <a:pPr algn="ctr"/>
            <a:r>
              <a:rPr sz="2400">
                <a:latin typeface="Cambria"/>
                <a:ea typeface="Cambria"/>
              </a:rPr>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ntitled design (8).jpg"/>
          <p:cNvPicPr>
            <a:picLocks noChangeAspect="1"/>
          </p:cNvPicPr>
          <p:nvPr/>
        </p:nvPicPr>
        <p:blipFill>
          <a:blip r:embed="rId2"/>
          <a:stretch>
            <a:fillRect/>
          </a:stretch>
        </p:blipFill>
        <p:spPr>
          <a:xfrm>
            <a:off x="0" y="0"/>
            <a:ext cx="12191995" cy="6858000"/>
          </a:xfrm>
          <a:prstGeom prst="rect">
            <a:avLst/>
          </a:prstGeom>
        </p:spPr>
      </p:pic>
      <p:pic>
        <p:nvPicPr>
          <p:cNvPr id="6" name="object 6"/>
          <p:cNvPicPr/>
          <p:nvPr/>
        </p:nvPicPr>
        <p:blipFill>
          <a:blip r:embed="rId3"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8150" y="285722"/>
            <a:ext cx="3303900" cy="505908"/>
          </a:xfrm>
          <a:prstGeom prst="rect">
            <a:avLst/>
          </a:prstGeom>
        </p:spPr>
        <p:txBody>
          <a:bodyPr vert="horz" wrap="square" lIns="0" tIns="13335" rIns="0" bIns="0" rtlCol="0">
            <a:spAutoFit/>
          </a:bodyPr>
          <a:lstStyle/>
          <a:p>
            <a:pPr marL="12696">
              <a:lnSpc>
                <a:spcPct val="100000"/>
              </a:lnSpc>
              <a:spcBef>
                <a:spcPts val="105"/>
              </a:spcBef>
            </a:pPr>
            <a:r>
              <a:rPr sz="3200">
                <a:latin typeface="Algerian"/>
                <a:cs typeface="Trebuchet MS"/>
              </a:rPr>
              <a:t>MODELLING</a:t>
            </a:r>
          </a:p>
        </p:txBody>
      </p:sp>
      <p:sp>
        <p:nvSpPr>
          <p:cNvPr id="10" name="TextBox 9"/>
          <p:cNvSpPr txBox="1"/>
          <p:nvPr/>
        </p:nvSpPr>
        <p:spPr>
          <a:xfrm>
            <a:off x="452400" y="1000111"/>
            <a:ext cx="7143805" cy="1815879"/>
          </a:xfrm>
          <a:prstGeom prst="rect">
            <a:avLst/>
          </a:prstGeom>
          <a:noFill/>
        </p:spPr>
        <p:txBody>
          <a:bodyPr wrap="square" rtlCol="0">
            <a:spAutoFit/>
          </a:bodyPr>
          <a:lstStyle/>
          <a:p>
            <a:r>
              <a:rPr sz="1600" b="1">
                <a:latin typeface="Cambria"/>
                <a:ea typeface="Cambria"/>
              </a:rPr>
              <a:t>1. </a:t>
            </a:r>
            <a:r>
              <a:rPr sz="1600" b="1" i="1" u="sng">
                <a:latin typeface="Cambria"/>
                <a:ea typeface="Cambria"/>
              </a:rPr>
              <a:t>Define Key Performance Indicators (KPIs)</a:t>
            </a:r>
          </a:p>
          <a:p>
            <a:r>
              <a:rPr sz="1600" b="1">
                <a:latin typeface="Cambria"/>
                <a:ea typeface="Cambria"/>
              </a:rPr>
              <a:t>Identify Metrics:</a:t>
            </a:r>
            <a:r>
              <a:rPr sz="1600">
                <a:latin typeface="Cambria"/>
                <a:ea typeface="Cambria"/>
              </a:rPr>
              <a:t> Determine the KPIs that reflect employee performance. These may include:</a:t>
            </a:r>
          </a:p>
          <a:p>
            <a:pPr lvl="1">
              <a:buFont typeface="Arial"/>
              <a:buChar char="•"/>
            </a:pPr>
            <a:r>
              <a:rPr sz="1600">
                <a:latin typeface="Cambria"/>
                <a:ea typeface="Cambria"/>
              </a:rPr>
              <a:t>Business unit (e.g., BPC,CCDR,EW, MSC, NEL, PL, PYZ, SVG, TNS, WBL)</a:t>
            </a:r>
          </a:p>
          <a:p>
            <a:pPr lvl="1">
              <a:buFont typeface="Arial"/>
              <a:buChar char="•"/>
            </a:pPr>
            <a:r>
              <a:rPr sz="1600">
                <a:latin typeface="Cambria"/>
                <a:ea typeface="Cambria"/>
              </a:rPr>
              <a:t>Employee Status  (e.g., Active, Future Start)</a:t>
            </a:r>
          </a:p>
          <a:p>
            <a:pPr lvl="1">
              <a:buFont typeface="Arial"/>
              <a:buChar char="•"/>
            </a:pPr>
            <a:r>
              <a:rPr sz="1600">
                <a:latin typeface="Cambria"/>
                <a:ea typeface="Cambria"/>
              </a:rPr>
              <a:t>Employee Type  (e.g., Contract , Full-Time, Part-Time)</a:t>
            </a:r>
          </a:p>
          <a:p>
            <a:pPr lvl="1">
              <a:buFont typeface="Arial"/>
              <a:buChar char="•"/>
            </a:pPr>
            <a:r>
              <a:rPr sz="1600">
                <a:latin typeface="Cambria"/>
                <a:ea typeface="Cambria"/>
              </a:rPr>
              <a:t>Current Employee Rating  (e.g., 1,2,3,4,5)</a:t>
            </a:r>
          </a:p>
        </p:txBody>
      </p:sp>
      <p:sp>
        <p:nvSpPr>
          <p:cNvPr id="11" name="TextBox 10"/>
          <p:cNvSpPr txBox="1"/>
          <p:nvPr/>
        </p:nvSpPr>
        <p:spPr>
          <a:xfrm>
            <a:off x="5238740" y="2826120"/>
            <a:ext cx="6572291" cy="4031879"/>
          </a:xfrm>
          <a:prstGeom prst="rect">
            <a:avLst/>
          </a:prstGeom>
          <a:noFill/>
        </p:spPr>
        <p:txBody>
          <a:bodyPr wrap="square" rtlCol="0">
            <a:spAutoFit/>
          </a:bodyPr>
          <a:lstStyle/>
          <a:p>
            <a:r>
              <a:rPr sz="1600" b="1">
                <a:latin typeface="Cambria"/>
                <a:ea typeface="Cambria"/>
              </a:rPr>
              <a:t>2. </a:t>
            </a:r>
            <a:r>
              <a:rPr sz="1600" b="1" i="1" u="sng">
                <a:latin typeface="Cambria"/>
                <a:ea typeface="Cambria"/>
              </a:rPr>
              <a:t>Data Collection and Organization</a:t>
            </a:r>
          </a:p>
          <a:p>
            <a:r>
              <a:rPr sz="1600" b="1">
                <a:latin typeface="Cambria"/>
                <a:ea typeface="Cambria"/>
              </a:rPr>
              <a:t>Data Sources:</a:t>
            </a:r>
            <a:r>
              <a:rPr sz="1600">
                <a:latin typeface="Cambria"/>
                <a:ea typeface="Cambria"/>
              </a:rPr>
              <a:t> Collect data from various sources such as HR systems, performance reviews, and productivity tools.</a:t>
            </a:r>
          </a:p>
          <a:p>
            <a:r>
              <a:rPr sz="1600" b="1">
                <a:latin typeface="Cambria"/>
                <a:ea typeface="Cambria"/>
              </a:rPr>
              <a:t>Data Structure:</a:t>
            </a:r>
            <a:r>
              <a:rPr sz="1600">
                <a:latin typeface="Cambria"/>
                <a:ea typeface="Cambria"/>
              </a:rPr>
              <a:t> Organize the data in Excel with the following columns (as an example):</a:t>
            </a:r>
          </a:p>
          <a:p>
            <a:pPr>
              <a:buFont typeface="Arial"/>
              <a:buChar char="•"/>
            </a:pPr>
            <a:r>
              <a:rPr sz="1600">
                <a:latin typeface="Cambria"/>
                <a:ea typeface="Cambria"/>
              </a:rPr>
              <a:t>EmpID</a:t>
            </a:r>
          </a:p>
          <a:p>
            <a:pPr>
              <a:buFont typeface="Arial"/>
              <a:buChar char="•"/>
            </a:pPr>
            <a:r>
              <a:rPr sz="1600">
                <a:latin typeface="Cambria"/>
                <a:ea typeface="Cambria"/>
              </a:rPr>
              <a:t>First Name</a:t>
            </a:r>
          </a:p>
          <a:p>
            <a:pPr>
              <a:buFont typeface="Arial"/>
              <a:buChar char="•"/>
            </a:pPr>
            <a:r>
              <a:rPr sz="1600">
                <a:latin typeface="Cambria"/>
                <a:ea typeface="Cambria"/>
              </a:rPr>
              <a:t>Last Name</a:t>
            </a:r>
          </a:p>
          <a:p>
            <a:pPr>
              <a:buFont typeface="Arial"/>
              <a:buChar char="•"/>
            </a:pPr>
            <a:r>
              <a:rPr sz="1600">
                <a:latin typeface="Cambria"/>
                <a:ea typeface="Cambria"/>
              </a:rPr>
              <a:t>Business unit </a:t>
            </a:r>
          </a:p>
          <a:p>
            <a:pPr>
              <a:buFont typeface="Arial"/>
              <a:buChar char="•"/>
            </a:pPr>
            <a:r>
              <a:rPr sz="1600">
                <a:latin typeface="Cambria"/>
                <a:ea typeface="Cambria"/>
              </a:rPr>
              <a:t>Employee Status</a:t>
            </a:r>
          </a:p>
          <a:p>
            <a:pPr>
              <a:buFont typeface="Arial"/>
              <a:buChar char="•"/>
            </a:pPr>
            <a:r>
              <a:rPr sz="1600">
                <a:latin typeface="Cambria"/>
                <a:ea typeface="Cambria"/>
              </a:rPr>
              <a:t>Employee type </a:t>
            </a:r>
          </a:p>
          <a:p>
            <a:pPr>
              <a:buFont typeface="Arial"/>
              <a:buChar char="•"/>
            </a:pPr>
            <a:r>
              <a:rPr sz="1600">
                <a:latin typeface="Cambria"/>
                <a:ea typeface="Cambria"/>
              </a:rPr>
              <a:t>Gender code </a:t>
            </a:r>
          </a:p>
          <a:p>
            <a:pPr>
              <a:buFont typeface="Arial"/>
              <a:buChar char="•"/>
            </a:pPr>
            <a:r>
              <a:rPr sz="1600">
                <a:latin typeface="Cambria"/>
                <a:ea typeface="Cambria"/>
              </a:rPr>
              <a:t>Current Employee Rating </a:t>
            </a:r>
          </a:p>
          <a:p>
            <a:pPr>
              <a:buFont typeface="Arial"/>
              <a:buChar char="•"/>
            </a:pPr>
            <a:r>
              <a:rPr sz="1600">
                <a:latin typeface="Cambria"/>
                <a:ea typeface="Cambria"/>
              </a:rPr>
              <a:t>Performance level </a:t>
            </a:r>
          </a:p>
          <a:p>
            <a:r>
              <a:rPr sz="1600">
                <a:latin typeface="Cambria"/>
                <a:ea typeface="Cambria"/>
              </a:rPr>
              <a:t>This data should be laid out in a structured table for ease of analysis.</a:t>
            </a:r>
          </a:p>
          <a:p>
            <a:endParaRPr sz="1600">
              <a:latin typeface="Cambria"/>
              <a:ea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 design (10).jpg"/>
          <p:cNvPicPr>
            <a:picLocks noChangeAspect="1"/>
          </p:cNvPicPr>
          <p:nvPr/>
        </p:nvPicPr>
        <p:blipFill>
          <a:blip r:embed="rId2"/>
          <a:stretch>
            <a:fillRect/>
          </a:stretch>
        </p:blipFill>
        <p:spPr>
          <a:xfrm>
            <a:off x="0" y="0"/>
            <a:ext cx="12191995" cy="6858000"/>
          </a:xfrm>
          <a:prstGeom prst="rect">
            <a:avLst/>
          </a:prstGeom>
        </p:spPr>
      </p:pic>
      <p:sp>
        <p:nvSpPr>
          <p:cNvPr id="3" name="TextBox 2"/>
          <p:cNvSpPr txBox="1"/>
          <p:nvPr/>
        </p:nvSpPr>
        <p:spPr>
          <a:xfrm>
            <a:off x="380962" y="785798"/>
            <a:ext cx="10930007" cy="3139315"/>
          </a:xfrm>
          <a:prstGeom prst="rect">
            <a:avLst/>
          </a:prstGeom>
          <a:noFill/>
        </p:spPr>
        <p:txBody>
          <a:bodyPr wrap="square" rtlCol="0">
            <a:spAutoFit/>
          </a:bodyPr>
          <a:lstStyle/>
          <a:p>
            <a:r>
              <a:rPr b="1">
                <a:latin typeface="Cambria"/>
                <a:ea typeface="Cambria"/>
              </a:rPr>
              <a:t>3. </a:t>
            </a:r>
            <a:r>
              <a:rPr b="1" i="1" u="sng">
                <a:latin typeface="Cambria"/>
                <a:ea typeface="Cambria"/>
              </a:rPr>
              <a:t>Data Cleaning and Preparation</a:t>
            </a:r>
          </a:p>
          <a:p>
            <a:pPr>
              <a:buFont typeface="Arial"/>
              <a:buChar char="•"/>
            </a:pPr>
            <a:r>
              <a:rPr b="1">
                <a:latin typeface="Cambria"/>
                <a:ea typeface="Cambria"/>
              </a:rPr>
              <a:t>Handle Missing Data:</a:t>
            </a:r>
            <a:r>
              <a:rPr>
                <a:latin typeface="Cambria"/>
                <a:ea typeface="Cambria"/>
              </a:rPr>
              <a:t> Use Excel functions to fill in missing data, if possible, or remove incomplete entries.</a:t>
            </a:r>
          </a:p>
          <a:p>
            <a:endParaRPr>
              <a:latin typeface="Cambria"/>
              <a:ea typeface="Cambria"/>
            </a:endParaRPr>
          </a:p>
          <a:p>
            <a:r>
              <a:rPr>
                <a:latin typeface="Cambria"/>
                <a:ea typeface="Cambria"/>
              </a:rPr>
              <a:t>4. </a:t>
            </a:r>
            <a:r>
              <a:rPr b="1" i="1" u="sng">
                <a:latin typeface="Cambria"/>
                <a:ea typeface="Cambria"/>
              </a:rPr>
              <a:t>Performance Dashboards</a:t>
            </a:r>
          </a:p>
          <a:p>
            <a:pPr>
              <a:buFont typeface="Arial"/>
              <a:buChar char="•"/>
            </a:pPr>
            <a:r>
              <a:rPr b="1">
                <a:latin typeface="Cambria"/>
                <a:ea typeface="Cambria"/>
              </a:rPr>
              <a:t>Interactive Dashboards:</a:t>
            </a:r>
            <a:r>
              <a:rPr>
                <a:latin typeface="Cambria"/>
                <a:ea typeface="Cambria"/>
              </a:rPr>
              <a:t> Create an interactive performance dashboard using slicers and PivotTables.</a:t>
            </a:r>
          </a:p>
          <a:p>
            <a:endParaRPr>
              <a:latin typeface="Cambria"/>
              <a:ea typeface="Cambria"/>
            </a:endParaRPr>
          </a:p>
          <a:p>
            <a:r>
              <a:rPr>
                <a:latin typeface="Cambria"/>
                <a:ea typeface="Cambria"/>
              </a:rPr>
              <a:t>5. </a:t>
            </a:r>
            <a:r>
              <a:rPr b="1" i="1" u="sng">
                <a:latin typeface="Cambria"/>
                <a:ea typeface="Cambria"/>
              </a:rPr>
              <a:t>Data Visualization</a:t>
            </a:r>
          </a:p>
          <a:p>
            <a:pPr>
              <a:buFont typeface="Arial"/>
              <a:buChar char="•"/>
            </a:pPr>
            <a:r>
              <a:rPr b="1">
                <a:latin typeface="Cambria"/>
                <a:ea typeface="Cambria"/>
              </a:rPr>
              <a:t>PivotTables and PivotCharts:</a:t>
            </a:r>
            <a:r>
              <a:rPr>
                <a:latin typeface="Cambria"/>
                <a:ea typeface="Cambria"/>
              </a:rPr>
              <a:t> Create PivotTables to summarize data by department, job role, or time period. PivotCharts can visualize these summaries in bar charts</a:t>
            </a:r>
          </a:p>
          <a:p>
            <a:pPr>
              <a:buFont typeface="Arial"/>
              <a:buChar char="•"/>
            </a:pPr>
            <a:r>
              <a:rPr b="1">
                <a:latin typeface="Cambria"/>
                <a:ea typeface="Cambria"/>
              </a:rPr>
              <a:t>Trend Analysis:</a:t>
            </a:r>
            <a:r>
              <a:rPr>
                <a:latin typeface="Cambria"/>
                <a:ea typeface="Cambria"/>
              </a:rPr>
              <a:t> Use line charts to visualize performance level.</a:t>
            </a:r>
          </a:p>
          <a:p>
            <a:endParaRPr>
              <a:latin typeface="Cambria"/>
              <a:ea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Untitled design (12).jpg"/>
          <p:cNvPicPr>
            <a:picLocks noChangeAspect="1"/>
          </p:cNvPicPr>
          <p:nvPr/>
        </p:nvPicPr>
        <p:blipFill>
          <a:blip r:embed="rId2"/>
          <a:stretch>
            <a:fillRect/>
          </a:stretch>
        </p:blipFill>
        <p:spPr>
          <a:xfrm>
            <a:off x="0" y="0"/>
            <a:ext cx="12191995" cy="6858000"/>
          </a:xfrm>
          <a:prstGeom prst="rect">
            <a:avLst/>
          </a:prstGeom>
        </p:spPr>
      </p:pic>
      <p:pic>
        <p:nvPicPr>
          <p:cNvPr id="6" name="object 6"/>
          <p:cNvPicPr/>
          <p:nvPr/>
        </p:nvPicPr>
        <p:blipFill>
          <a:blip r:embed="rId3"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595539" y="1071548"/>
            <a:ext cx="2437134" cy="629012"/>
          </a:xfrm>
          <a:prstGeom prst="rect">
            <a:avLst/>
          </a:prstGeom>
        </p:spPr>
        <p:txBody>
          <a:bodyPr vert="horz" wrap="square" lIns="0" tIns="13335" rIns="0" bIns="0" rtlCol="0">
            <a:spAutoFit/>
          </a:bodyPr>
          <a:lstStyle/>
          <a:p>
            <a:pPr marL="12696">
              <a:lnSpc>
                <a:spcPct val="100000"/>
              </a:lnSpc>
              <a:spcBef>
                <a:spcPts val="105"/>
              </a:spcBef>
            </a:pPr>
            <a:r>
              <a:rPr sz="4000">
                <a:latin typeface="Algerian"/>
              </a:rPr>
              <a:t>RESULTS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sp>
        <p:nvSpPr>
          <p:cNvPr id="15362" name="AutoShape 2" descr="data:image/png;base64,iVBORw0KGgoAAAANSUhEUgAABLAAAALmCAYAAABSJm0fAAAAAXNSR0IArs4c6QAAIABJREFUeF7s3Qm8V3P+x/FPC1onWWPKII0kVGIYS7Z2mRBqZCvUiBhkiRnGNnZ/S1pkSSZkN2IUQ1kbS2mKsZSYjF0hibb/4/0d3zvnns5vOef+fvee3/29zuPhgXvP8j3P7/ec+zvv3/f7PXXWrFmzxlgQQAABBBBAAAEEEEAAAQQQQAABBBBIqUAdAqyU1gzFQgABBBBAAAEEEEAAAQQQQAABBBBwAgRYNAQEEEAAAQQQQAABBBBAAAEEEEAAgVQLEGClunooHAIIIIAAAggggAACCCCAAAIIIIAAARZtAAEEEEAAAQQQQAABBBBAAAEEEEAg1QIEWKmuHgqHAAIIIIAAAggggAACCCCAAAIIIECARRtAAAEEEEAAAQQQQAABBBBAAAEEEEi1AAFWqquHwiGAAAIIIIAAAggggAACCCCAAAIIEGDRBhBAAAEEEEAAAQQQQAABBBBAAAEEUi1AgJXq6qFwCCCAAAIIIIAAAggggAACCCCAAAIEWLQBBBBAAAEEEEAAAQQQQAABBBBAAIFUCxBgpbp6KBwCCCCAAAIIIIAAAggggAACCCCAAAEWbQABBBBAAAEEEEAAAQQQQAABBBBAINUCBFiprh4KhwACCCCAAAIIIIAAAggggAACCCBAgEUbQAABBBBAAAEEEEAAAQQQQAABBBBItQABVqqrh8IhgAACCCCAAAIIIIAAAggggAACCBBg0QYQQAABBBBAAAEEEEAAAQQQQAABBFItQICV6uqhcAgggAACCCCAAAIIIIAAAggggAACBFi0AQQQQAABBBBAAAEEEEAAAQQQQACBVAsQYKW6eigcAggggAACCCCAAAIIIIAAAggggAABFm0AAQQQQAABBBBAAAEEEEAAAQQQQCDVAgRYqa4eCocAAggggAACCCCAAAIIIIAAAgggQIBFG0AAAQQQQAABBBBAAAEEEEAAAQQQSLUAAVaqq4fCIYAAAggggAACCCCAAAIIIIAAAggQYNEGEEAAAQQQQAABBBBAAAEEEEAAAQRSLUCAlerqoXAIIIAAAggggAACCCCAAAIIIIAAAgRYtAEEEEAAAQQQQAABBBBAAAEEEEAAgVQLEGClunooHAIIIIAAAggggAACCCCAAAIIIIAAARZtAAEEEEAAAQQQQAABBBBAAAEEEEAg1QIEWKmuHgqHAAIIIIAAAggggAACCCCAAAIIIECARRtAAAEEEEAAAQQQQAABBBBAAAEEEEi1AAFWqquHwiGAAAIIIIAAAggggAACCCCAAAIIEGDRBhBAAAEEEEAAAQQQQAABBBBAAAEEUi1AgJXq6qFwCCCAAAIIIIAAAggggAACCCCAAAIEWLQBBBBAAAEEEEAAAQQQQAABBBBAAIFUCxBgpbp6KBwCCCCAAAIIIIAAAggggAACCCCAAAEWbQABBBBAAAEEEEAAAQQQQAABBBBAINUCBFiprh4KhwACCCCAAAIIIIAAAggggAACCCBAgEUbQAABBBBAAAEEEEAAAQQQQAABBBBItQABVqqrh8IhgAACCCCAAAIIIIAAAggggAACCKQ6wFq+fLnddttttnDhwoLV1JZbbmmDBg2yBg0aFGyfad/Rhx9+aOPHjzd5ajnqqKNshx12SHuxy7J8Sdt8/fr1rXHjxrbZZptZ+/btXf02bNiwJA1XrFhhL7/8ss2cOdO++OILW716tdWpU8edX5s2beywww4znS8LAgikV+Cpp56yqVOnugKuv/76NmzYMGvWrFl6CxxRstpwDiUFTmERQAABBBBAAIEcAgRYZdBECLBKp5KTBljhM1xnnXVs3333tS5dupj+u1SW77//3iZMmGALFiyILHKnTp2sf//+pXI6lBOBshWoDeFPbTiHsm2AnDgCCCCAAAII1EoBAqxaWa2VT4oAq3QquVABlj/jdu3a2RFHHFESvbHWrFljDz30kOt9lWnp2bOnC+ZYEEAg3QK1IfypDeeQ7lZC6RBAAAEEEEAAgXgCJRVgNWrUyLp161alh/EmTZrY1ltvbfXq1YsnVcJrE2CVTuWFA6yNNtrI9tlnn5y9qJYuXep6Lc2fP79iqKg/665du9oBBxzghuGlefnmm2/s5ptvtq+++soVUz3H9thjD+vcubOtt9569t1335nuARqOxIIAAukWqA3hT204h3S3EkqHAAIIIIAAAgjEEyipAKtU59GIVyWFX5sAq/CmxdpjOMCKO2ebtr/vvvvsn//8Z0URf/azn9mQIUNs4403LlaxC7LfcDvde++97cADDyzIvtkJAghUrwDhT/V6czQEEEAAAQQQQKAcBAiwyqCWCbBKp5KrGmDpTKPmkVIQpEAozQvtNM21Q9kQiCdAgBXPi7URQAABBBBAAAEEcgsQYOU2Kvk1CAZKpwoLEWDpbN98802bOHGirVq1yp285sLS2yfTPHSWdlo67ZSSIpBLgAArlxC/RwABBBBAAAEEEIgrQIAVV6wE1ycYKJ1KK1SA9cUXX9iYMWNM80pp2WKLLez444+3Bg0apBaDdpraqqFgCMQWIMCKTcYGCCCAAAIIIIAAAjkECLB+Agp+2N5pp53syCOPdL/59NNP7emnn7Z3333XTSKtpWnTprbttttaly5dbNNNN61ErADi+eeft1deecWWLFlierOaJqP+xS9+Yfvtt5+1bt0642TamrdIvWa0BOc+8mV4++233fCwYBn22msva9GiRdYJupMEA6tXr7aFCxe6c9G/de46l7p167pJtH/5y1/a7rvvnvHYWvfuu++22bNnu/Jq8u0TTzzRNt9887wuyscff9yeffZZt67mbtIcTprLKWpZvHixvfDCCzZv3jz7+uuvbeXKlc6jcePGznHPPfd0/1bZ4yw//PCDvfHGG+6teF9++WWFfcOGDW3DDTe03XbbzdRWNMF4oZZCBVhyGDVqlGuDWvKZP65Q5xvVjtVun3zySTc314oVK1zdtGnTxgVrjz76aF586kG2ww47rLWu2tonn3xizz33nL333nsutFP7VRtQm9lqq61cXeXTBqLuAx9//LE99thj9v7777sebdrn9ttv796G2KxZM3dOUdet6uCZZ55x7VJlUjnVdnQP0HBO3ROCE+vL5fXXX3fnoQBS51C/fn13jWn9HXfcMe82rLpULzy1X13//voVnu5HKnfbtm3dNZxtbrRwe/R1oLJp/y+++KJ99NFHFdeG6lXeUeeXq5JVxjlz5rh7p+558tCifW622WaurOpJmG8vwkK151zlzvb7UqsHtdHPPvvM1cE777zj7nu+Hvw9Ve1xl112sfbt22d9uUS2AEvXzF133eWuCS1xhjjrOrz11lvtxx9/dG1BbVLtIriofar8//jHP9x16/9262+AXuSi+47OQX/HsrWnOCFcoY5ZlfbGtggggAACCCCAQG0XIMD6qYbDD66HH364KUR56aWX3INk1KIHwYMOOsh23XVX92s9qN5///22bNmyyPX1AKDA49BDD40MPcIPwscdd5wLZlS2TGXQPvXh/bDDDnMhUdQSN8BSWPfAAw9UvA0u00WgY+shuG/fvta8efO1VgsPY8v3IUV+t9xyi3sw1vKrX/3KmYUXracJy3Uc/yCUqaw///nPTXWqB+Fci6wVIkydOrXi4S3TNjLXeXXq1CnvcCHb8YsVYGXrgVXo8w23Y705dPLkyRVhWvD8t9lmGxc65bNEBVgKOu65556KtpJtP/m0gfB9QNeryq56CS++PUddt3pwztZ+9CCtAExvh9QD9AcffOACX/8Gxqjz0NtTf/vb32YMcrWNAjYFv3//+99ztl2tn+v+ERVgKYSeNGmS/fvf/87InWu/wQ0VkEyfPt2FfT4sybTjDTbYwAYMGODCv0xLodtzPm0zvE4p1kOca0nnq3tfv379XJgb9YbTbOGPAt2xY8fa559/7uh0H9DfO/1NzbUoTJ4xY4ZbbZNNNrGhQ4e6UMovixYtcuFYtmvJr6sgV39b9IVU3HMIlrOQx8x1/vweAQQQQAABBBAoZwECrJ9qP/hhW98sq1fNa6+9lrNtrLvuunbsscfa0qVL3YOuev/kWtRzq1evXmt9YA4+COsBTf8oSMkVzvgP8oMGDTI94IWXfAMsHUfH+9vf/pbXefjj6OFBBgpJgotMNIxN3+hryfeNev/6179swoQJ7mFcvoMHD3a9OoKLHny0jt93LnP9XsPnFGKpfjMteoB+6KGHXN3n46796MFHvUP69OmTd++QTMcvVIA1f/58u+222yoCAfV2Uh2FHxCLcb7BdrzRRhs5R/XkCC+qW4U46pmVzxIOsObOnZsxXMq0P52/wt4OHTpErhK8DyjsVM8NPwwzuIEefPXgrJ54Sa9btRs9PKsX5+23354x+A4eV2HBwIEDI9uZrhcF6Pnct8Inr54oxxxzzFrtI9wedd+aOXNmZH1GgWbar19XPfPUey3fEFPbKThRD1m16fBSjPacT9sMrlOK9aAANd82GDxX9RA8+uij3RcZ4SVX7yV9SaK25O/NGuIc/hsS3mf4b8o+++zj/pb6Jcl56Bz0dyHqnpDrHHTcQh8zbntjfQQQQAABBBBAoJwECLB+qu3gB1X1jvDhhR7AevTo4Ybx6Oca2qMhTxrO5xc9xOpBTD2C1Mujd+/eLnzSw7IefqdNm+aGZPheVMGH32BjCz4I+zKoHHpg6969u/uArSFIeqjUUBv1EAv29sr0sJhvgKXhfsEQTg/Y2uf+++9vrVq1cg/NOraGZshLw7aCBieccMJaAVpwKKACpFwPKTpfPdioB4uWqNBLw+LUQ8t/e6/15N61a1dTLxUdR9YKTdSrQ8OyvL0s9U1/VA8OPXjq2K+++mrFeWl9Df1UTxwNHZOJH+qk4MX76+c6vqyivsnP96ZSiABL56GeaTpvv6gXlHr7BJdinW+wHfvjqU7UY2nnnXd2PhqWp2tIQ2B9qJZvO8300OjbgIIN7VNhhh4uNQR4wYIFFdd0tjYQvA/4smv45SGHHOKuBbVPDan9z3/+44am6lwyXbdR9wK1GbUvf3/RvtU2dZ9Q+Kx7jcIAeemeoiG86lHleyZlCnRVVvW60v79vrU/tUntT8PwtGg/6mmj9XQd+3UzDcUKt0etp3aj+5N6HSqA1P1PDjoH+QXvdZn2q7JEBT2qG7lqeJeuN5VP17nuIwq2fXk17FH3G/n5pVjtOd9r169XavUQvp+qbvW3Rl+0qIeT6lDuCo8UGgfvezrnTL2ncoU/waGA2k/UPSpsH+zVG/57oratLzXUrrXoHqC2pOHD+pur81Ib0d8tfUkTbP8tW7Z07Ul/X4NLrnMoxjHjtjfWRwABBBBAAAEEykmgpAKsqlZMth5A4QfXbIGEHizVu0UPx8FFD3TqURHu5aIP/9q/giwt2rd6UYTn84l68NfDoXpWRc1TowdG9V7w5dCDxhFHHLHWN8n5BAOaR2rcuHEVPSv0rbSGR2r4XlQgE9XTIap3SPjY4W/Mw3Wqh6nRo0ebyqMlPOxQluohpXmptKicevDRnDuZ5rhSeHHnnXdWhE2Z2oEekLWe70W33XbbOc9MQzMVXumBSQ9iWvIJ6HK14aoGWFG96DLNP1as8w23Y9WR2nt4npqwRT7tVNuEjdQ+9bCtkDdqPhsFRAoVgkNxFS4pTPXBji9L+D6g3oW6/vSAm2mJum4V1Gl4Vbg8eoC+9957K+aG8/tUD0P1gIpqawoiFUj6N0pGPeiHh2TpvhEVKPvjqZ0o2NM9yYdCUUN1w9baXmXs379/ZK8b7Uu9anSN+v0qDNGwv/B9JDzEWGGJDKLudVHlDd9LitWec12zwd+XYj1oOJ6G5fm/TbmCeA3N0xcIvlelriHNUagveYJLrvAn3LYyhUjBNhucVzEcnAXvH7ru1NNSf5OjlvDfZK2vthfuSZbrHIpxzDjtjXURQAABBBBAAIFyEyDA+qnGww+uuebkUM+I4OTTemDUJOVRc0HpEJojQx/6/STsUQ+h4QfhbD1FfENVTxbtV9+Oa4kqdz7BQPAhRvvRQ4x67GTrTRT+9jmqd4jW0dAUP0Qo10OKhj+pF5geMKIejNTzRUGb7/mkb9cPPvjgnL2egiFAVK+QcDn1MK2HMk3Yn23RQ5z8/Xwrmg9NIWbSXlhJAiwFNN9++63rZaR6lFFw+GOUUTHPN9yOc11L3jefdqp1w8GHAhIFjdkmYw4Hn6ofDRtS0JTpoVs/z6c+w+eb66UDwSGyOkau4FOhyM0331zRxoIvmfBlD143mc4t3I7DYUvUfqMCrFxz2YXnsIuaf01h3F/+8hfXo0eL7nUaKqyenpmWcFkUQiqk07bFbM9xPhSUWj3o75HuX/r7pCXX/dlbBP9eZGq/ucIf7Su4n2y9C7Wu7rUakq6XI2jRFyzqYeWX4HWoHle/+93vIofU+/XVm1rnrvunhgsrwNWXMJnuB1EvwijGMeO0N9ZFAAEEEEAAAQTKTYAA66caDwdY+vZWw1gyLeGH0FwPuuG3wuUTYOnDueZVyhaGhIfcRYU+uYKB8INhrgfwoEl4GEhUL45g2KfeaerRojexhZfwQ63mqtJcN8FgIrivOG82DM+dEi6nhpVoUmH/tqpcD+nBsgfncomaVDjOTSUqMIizfXhdDalUz4Lw0Jhinm840OnZs6cbapZrydVOtb3ae9K3W4YfgKPmBQveB3TdaX6f8ENt+DzC56vegGo/mZawfa6AL9wmooKmWbNmmf5RoK26Vu+yTG/t9OUK7zfKI7yO9qm5vzS3WbZF4ZTegKgl6sFf4YHCCD+/WK77pz+Wrn/1HNMXBf7NrgqZi9mec7Xb4O9LrR7kL0/dxxWC6zpV+821BNt80t5LOka43rJdO8FwMGoYfrhM2Xpg5To///tcIVwxjplv2VgPAQQQQAABBBAoR4GSCrAUWCj4CT+M51txGg6kB/qonhrBD6r6Rlm9AbK96Sr8sB3+NjhcpnCAFfUQGvwwnC3oCe87HKbpTWXBCWlzBQPhh8lMb/2LctYD7vjx403H0BI1PC8cHGTaf7AcUcMsFXBpyKR64GjJ9ma9cFkVfOjNVDKO2lbz9miYlpZ86j+4f80dpreyJdk2XM5CBljZ3lpXzPMNtuN8QyA55GqnWifcuyfT5PRRbTXcBqKCleB9QPcZ9fDJNnxQxwkHWOHrL9e9INf1lqRXXj73xHz2m886UcfK9eCvN7ZquK7qJNOQ6nzOwa9TzPYcpxxJ1s3HOJ91ktRDkvJGtfmoN4TmagPaT/hLi0xfAITv/VHDUsNhmIYud+7c2c2zpx7SmYaYZzPIdQ7FOGbSOmE7BBBAAAEEEECgHARKKsCKeuAsVCUFP6jq291hw4ZVmiA4fJx8HraD28QNsOKcaziACvfuylXW8BvrcvU+C1vk6m0R7jWTqYdXcDhJ1Drh8KIqdR/2Db6avSr71bZRD3P57rOqAZYe2hS8qieFevZkemgr5vkGA51cw+OCLrnaqdYNt/VcvZ3C7uGgOvxSgVwPrFH1GD7fXOF3Pr0xg8dJGl5ElVVD7TQpukJghUjqseVfcBAVPufT+ytJcJIkKMx2DRWzPed77cZZLy31kG+Z/STueoGB2rsmQA++QCRpgOXDMH25oGNkmvQ/OHQ80zpRk/j789MXQrovKvjSPFe5eif67XLdD4pxzHzrhPUQQAABBBBAAIFyFCDA+qnWc31Qre4AK9uE8+Gy5ArHcgUD4R4kcQOYoF2mIUbBeYvymYMqqldK+DyrcsGGyxkM4aqyX20bNwDMFlZoqJYmqw6/GCBcRr1xTv9oCGk+PQ2Keb7FDLDCbTmfN5cFrXL1cox7H/AP4OoZqCWfwK46AiwFT//+97/dCx701sGPPvrIDY/1c/BFtfHqDLCmTp3qJtXXEiesz3RtFrM9V+V+kPZ6CJ+bf3urrjOFVQo7FRprCLYPOqM8qhJghediixpOGvxyI9swbbVvXYt+zsVMdafe3HqphHpnafL5TMP087kfFPqYVWlvbIsAAggggAACCNR2AQIsAqy1hkBVJcDK9AAfnoMqPAQkGExkmsy3kAFWeK6wQj4A5xpOmu2mUsjeNtmOU8zzLZUASz7htp7PA2vYNe75FjPAUo+q+++/303KHZzIP58/ZNUZYOXqtZlPeYPrFLM9xy2L1i+VevDnph5hCommT5/u3vIZd6lKgKVjBecR1PxmmoBdwaaW8D0x15tsdS6vvvqqe8Omf7lJtvNRb1+90CFqyoB87weFPGZce9ZHAAEEEEAAAQTKSYAAqxYGWOHeS8XugZVvb4rHH3/cnn32WScefkgJ/i5T77NcPc2qcuEW+oE6aVlqIsAqRA+Y4PnGDXT8trnaqdarag+s8HxlxRhCGN5nuC0UI8BSWPXMM8+YrsVsPWU0r5feuKbhpZo/7K9//WvW+euKNYQwOOSvEO0vLddvqdWD2qbeoHrbbbfZZ599lvG2pV6dqqetttrK9VxSryMFpX6paoAVfBlIeE604O/y6eHoy6S60DlpfjT1ANZcjJlC3Uxv/M03wCrkMZP+7WA7BBBAAAEEEECgHAQIsFIaYMV5m114Itm4c2BpmNGtt95a8c173CFw+T48BsMHPaToW++dd97ZPQwFX+We6Q2A4V5ccSbwznUxB3sARL3JMdf2hfp9dQVYxTzfYgZYS5YssVGjRplCIC1pnAOrJgIsBXOTJ0+2lStXOhddX5tuuqntuOOOrmeJ/lvtOvgCi3zaWrECrELPgVXM9hzn2i61etC9d8KECbZgwYKK01RIpHmitt12W2vVqpXpLY/hF6fkM+w8TvgTbmfBN9AGv9zI9cbObHWlXlKaS0tvx1T5/T3Eb6OXNeilDcFzjXMOUcdOcsw47Y11EUAAAQQQQACBchMgwEppgBUnRAm+hTDqrW+5erZU5S2E4YnVs83dpQ/zt99+e8X8JP4hRXOtqAeAfp9pDi1Vk35/xx132LvvvutqLdyLqyoX7/PPP2+PPvpoxcP/wIEDbYcddqjKLhNtm0+okGjHoY2Keb7FDLCq8hbC8JvMcr2FMN+eQXHPt9A9sMIBsIbgKhxW+800t4+aQz5vEC1WgBXsCRfnTZW6VynsVi8z9STr0qWLtW7d2orZnvO93kqxHl577TUXfPqeSb/85S9Nb9FUj6RsS7D+tF5Ve2BpH8F5rvQilaFDh7owSfWtOdy0xP1yJds5aJ+aL0s90LREvXW0qgFW+Pj5HDPf9sZ6CCCAAAIIIIBAOQoQYKU0wFKxMvVECjZUPXio98E//vEP92P/wV+vDfdLrgAr/JCa6S2BURdIcHiHfh81+Xpwu+CDpi/rSy+95B5etAS/eY86XvDbeD34HnrooaZJf6u6hM9j++23N4VYwR4rVT1GPttXV4BVzPONG+jk2061XviNlnrQPvHEE23zzTfPyashRGPGjKnoeRHVgy/JA2vc8y10gKX5rvSQ7ydoD88vlwkm3HOzOufACh87auLuqHLL2r+xTi82GDRokAuwitmeczasn1YoxXq455577PXXX3dnEGd4XrDHm7YtRIAVbBO+h65CZP/lRtTfNl83Cqf1t0Vv1FU9qPfYEUcckbPqNLzwvvvuq1gvzpx4xTpmzkKzAgIIIIAAAgggUMYCBFg/VX7cB9dcoVC4TeUzf1N4WIaGEQ4ZMsQN4ci06E1jGv7nX2keFQDlU9bgt986VteuXe2AAw7I2oNDPaI0/ESvVNeS6fXmwbIHQwQ9pPTr18/NUaJeWOG5T6LOOfygqqBOwz70Br5sy7fffmtjx451b2Jbb731bLvttrMePXq4/9YS7j1Rv35914tFYUC2RYHKQw89ZOrJoF5zCv80ibuGbCVZqivAKub5xg10vFM+7VTrBt9oqf9XHelhNVvY6Ovp5ZdfrqiWqIA47n1AO4t7voUOsMJu+QyrlIfCYE3a7ZfqDLDCvTGbNGnirmP1qsq0hO83wWHWxWzP+V7HpVgPweHf2Xq/Bg30ZkLdS/X2QL8UIsBSIKTyzJ071+1W17Xup5qM3f//gAEDIv8mhXtX6u+Cgm310s22BAOsYCDqt8l2PyjWMfNtb6yHAAIIIIAAAgiUowAB1k+1HvfBNd+Hbd+okgRY2lZz2GjYhA9awg8SCpD85LuZ3t6XT1kXL15s48aNcxPdalGAoyBGPaqihiHpYdIHN8HhJ8ccc4zpQSDTEu5Bs8UWW7hjKljKp+dX+CFHx9HEwjpupmEveri99957XfDhl/A8Yfp5eDiN9nf00Ufb1ltvHXk6OpfnnnvO/va3v1XMPZRtCGU+N5jqCrCKeb5xAx3vkk871bphI7VPDSXr3r17ZIil4WZ///vfTde4n+A8Uzgc9z6g8sQ930IHWOHeTDo3PbwrkIhadA3pPDXpe3DC9+oMsFQuDUPTdanyaNFcXQpCosqta+3pp592YYa/34Sv4Zq+fkuxHoI9qXQd9e7d2/baa6+MX1zoHDXsTiFWcClEgOWvJd/DTuGT/u7pmPl8ORKu/06dOrkeupn+HulLH/Xu0n1HS9Tfn1z3g2IcM5+/E6yDAAIIIIAAAgiUq0BJBVgKFPTQEp5QNm7l6Vv+Fi1aVNos1wfV8DHyfdj22yUNsLS9ehept5CGtenDuAIZPfw9+eSTFT2vtJ4e4nv16rXWw0e+ZY2agFhzouy///5uMl89RCg8UI8reenBwi+Z3uIUVTfhHjR+nXx6jmhdzVmiIVM+bNPPdHwFGAr81BNKD7ma9H3evHkuvNDk337JFF7oQVpv1tJDiV/09i09CO27776mb/X1/zLQMBU9UGvyY/9ArdBPgZcmQE66VGeAVazzjRvoeKt826nW14sHNJ+a73mon/385z93PQc1NFDXiUJWrRdVT5l618W9D+i4cc+30AFWuDeTyqQ2rh5mGl4nC7VR9ZhRWTXUys/7E2ynCpOBl6SNAAAgAElEQVQ1Ab2GkvmlWHNgaf9R7S98HWsd3WcUEuu+46811bXKqmvdL8Vqz/ley6VYD+F7se5hGs6p+52CRIVaOi/19NVQb91P/YsCgi6aNyvcWzXJtaQ2qt5d4YBM9a0eetnm5tKXIOPHj6+YLyt4T9CXEL5d6+/n22+/7dqUvw50nvr7sd9++8X6XFCMY+bb3lgPAQQQQAABBBAoR4GSCrAKVUFRvW/iftiO87CtcscNsPTQqfk/wh/kMxlk+7Y537JG9SjKx1zDf/r3728Ku/JZwm8T1DaZeo9l2p/OSRO6a19xFoWBxx577FoBpt+HHm7Uw+C9996Ls9ucPdby3Vl1BlgqUzHON26g423ybad+fQ010gTUMst30XWlnoV6SI/qWRj3PqDjxj3fQgdYKoPaq66HH3/8MV8KF4wrzFcooSVq0vpiBlhJ21+2a7gY7Tlv0BKsB4V+6vHk20A+56oQX1+mKBz2wwgL8TfVHzs8v5Z+vs8++7gvZ3ItUcF2rm30+3bt2rlhyOEvx/K5HxT6mPmUl3UQQAABBBBAAIFyFSDA+qnm8/mgGmwkcR+24wZY+rZYw+LmzJljmrfH9zwIN1Q9kOtbY33AzzQHUNyy6i1/eoiI6qURPL4CAPU26tu3b865RsLlDk7Grt8leT26hj0+/PDDprcwZvLxx/Vl1ZCSTEOr/LrqcaC5gTTESv+da9EDtfarnj9VXao7wFJ5C32+cQMdbxa3nWq7Tz/91DQRtX9LWTZ/9eJQz6ts8yzFvQ/oeHHPtxgBlsqhEEITUgd7pUV56J6hAE89TjT3nIYhK8iImgOo2AGWb3+6H6iHT3BIY1TZ1ZNGQUO2uY0K3Z7jXtOlVg8K/dRuVO5c91H1XFYArOGewTfCKgDSMMLg36Ak15Ksw/McxnlRg7ZXjz3NpaV7Q65FPc7Uc1l/Q6OGGuZ7DoU8Zq4y83sEEEAAAQQQQKCcBQiwfqr9fD+oJn3YThJgaYiMhu7pG16VTx/s9XCmD90aztaxY0c3R1VwGE1UY04SDOiBVkN2/ATrGiqhhxsdW2+D0jfwe+yxR+zgKpNfPm9cjDo3lUlzgM2cOdPeeust19PND3HRA4mcFLLtvvvuscuqc1aAKAMNV/RveVMPBIVgmjNot912c//Wzwqx1ESA5ctdqPONG+gkvab8dgo91Mb1Jk71RFKvEP3M15PCUc3ro4fvqF5XwXqLex9IU4Clsqj9vPjiizZr1izXZv21oJ4luhZ22WUXd9/ww6k0tHb06NGmMFhL+G2A1RFgBdufrmMNZVbZfXis+5vmudMQYwUnueqw0O05yXVdavWg+6j+zuhlHvo7o3uBluA1pHud/h55/+C1EhUyJbmWfBvW3FQKV7Uk+XJD17+215c/+re/J2h//lrQcHNdD9n+fsY5h0IdM0l7YxsEEEAAAQQQQKBcBFIdYJVLJfjzTPrgX4pOwW/Zs70evRTPjTIjgAACCCQTCL5RUmGZek3uvPPOyXbGVggggAACCCCAAAK1SoAAK0XVWU4BVnAIYfv27e3II4/MOAQyRVVEURBAAAEEiijAlxtFxGXXCCCAAAIIIIBAiQsQYKWoAsslwNJwpXHjxrlhQvm8Hj1FVURREEAAAQSKJKCh65qP6/XXX3dHCA9pLdJh2S0CCCCAAAIIIIBAiQgQYKWoosohwAq/6r5ly5bu9ejhtz+lqFooCgIIIIBANQho/jO9WVRzt8V9M201FI9DIIAAAggggAACCNSwAAFWDVdA8PC1McBatGiRe0ugJpBeunSpm2xdk65rYX6TFDU+ioIAAghUo4Dmunr++edNb3HVBOh6C6L+Vvg3UTK0vBorg0MhgAACCCCAAAIlIkCAlaKKqo0Blh5IJkyYYOp5FV5++ctf2jHHHBP5+vIUVQtFQQABBBAosIC+0BgzZkzFFxrB3Tdp0sT1zN1ss80KfFR2hwACCCCAAAIIIFDKAgRYKaq92hhgffjhhzZ+/HjTa+WDyyabbGKDBg1y376zIIAAAgiUl4D+Jtx22222cOHCSie+zjrr2GGHHWYdOnQoLxDOFgEEEEAAAQQQQCCnAAFWTqLqW6E2BlgaJnLXXXeZ3iyleU2aNm1qO+20k3Xr1s0aNGhQfbgcCQEEEEAgVQLTpk1zwwj1d0LB1VZbbWW9e/em51WqaonCIIAAAggggAAC6REgwEpPXVASBBBAAAEEEEAAAQQQQAABBBBAAIEIAQIsmgUCCCCAAAIIIIAAAggggAACCCCAQKoFCLBSXT0UDgEEEEAAAQQQQAABBBBAAAEEEECAAIs2gAACCCCAAAIIIIAAAggggAACCCCQagECrFRXD4VDAAEEEEAAAQQQQAABBBBAAAEEECDAog0ggAACCCCAAAIIIIAAAggggAACCKRagAAr1dVD4RBAAAEEEEAAAQQQQAABBBBAAAEECLBoAwgggAACCCCAAAIIIIAAAggggAACqRYgwEp19VA4BBBAAAEEEEAAAQQQQAABBBBAAAECLNoAAggggAACCCCAAAIIIIAAAggggECqBQiwUl09FA4BBBBAAAEEEEAAAQQQQAABBBBAgACLNoAAAggggAACCCCAAAIIIIAAAgggkGoBAqxUVw+FQwABBBBAAAEEEEAAAQQQQAABBBAgwKINIIAAAggggAACCCCAAAIIIIAAAgikWoAAK9XVQ+EQQAABBBBAAAEEEEAAAQQQQAABBAiwaAMIIIAAAggggAACCCCAAAIIIIAAAqkWIMBKdfVQOAQQQAABBBBAAAEEEEAAAQQQQAABAizaAAIIIIAAAggggAACCCCAAAIIIIBAqgUIsFJdPRQOAQQQQAABBBBAAAEEEEAAAQQQQIAAizaAAAIIIIAAAggggAACCCCAAAIIIJBqAQKsVFcPhUMAAQQQQAABBBBAAAEEEEAAAQQQIMCiDSCAAAIIIIAAAggggAACCCCAAAIIpFqAACvV1UPhEEAAAQQQQAABBBBAAAEEEEAAAQQIsGgDCCCAAAIIIIAAAggggAACCCCAAAKpFiDASnX1UDgEEEAAAQQQQAABBBBAoHYJfPr1Gvt+xZqCntSWG9Ut6P7YGQIIpE+AACt9dUKJEEAAAQQQQAABBBBAAIFaKXDncytswnM/Fvzc2v28rl3Ur4E1b1yn4PtmhwggkA4BAqx01AOlQAABBBBAAAEEEEAAAQRqtcB7n662Ibd+X7Rz7N2xvp3ec72i7Z8dI4BAzQqUXID11ltv2YABA2y33Xaz6667zho2bLiW4OrVq2369Ok2evRoe/rpp23FihW2xx572PHHH28HHnigrbde9E1t4cKFduONN9qUKVPs7bffto4dO9rhhx9ugwcPto033rhma4qjI4AAAggggAACCCCAAAIlLPDqglV29j3Li3YGnbeuZ1f0b1Dl/b/yyivWt2/frPvp1KmTde7c2X7729/aNttsY3XqFL/n19KlS+3OO++0e+65x+bPn28tW7a0q666yvbee+8qnzM7KJzA//3f/7l6UbZwyCGHFG7HRdpTKZW3pAKsxYsX25AhQ+y+++5z/44KsFatWmV33XWXnXLKKfbtt9+6oGudddax2bNnu/8fOXKk+6dx48aVql+/Hzp0qM2cOdO23XZba9Wqlb377rv2wQcfWLdu3eymm26yNm3aFKnJsFsEEEAAAQQQQAABBBBAoHYL1KYAy9dUkyZN7PLLL3eBVzFDLD3nXnvttaawYf3117d27dq5jhnnnnuubb/99rW74ZTY2ZVSICTaUipvyQRYK1eutGuuucbOOecc13wzBVgvvPCCHXnkkdaiRQsbNWqU7bzzzm79BQsW2PDhw23GjBk2btw469+/f8Vl8Pnnn7v9PfXUUy4UO+aYY6x+/fr23XffueT0T3/6k5188sl25ZVXRvb4KrHrieIigAACCCCAAAIIIIAAAtUuUGoB1j777OM6MjRv3ryS1Zo1a+zTTz+1W265xcaMGeM6Omj0z3bbbVc00+XLl9uFF15oTz75pN1+++3WoUOHoh2LHVdNoJQCIQKsqtV1xq01JFDBkgKpf/7zn7bffvut1QPrhx9+sLPOOstuuOEGe+CBB9bqrjdnzhwXXLVt29ZuvfXWihvRgw8+aIceeqgLuBRSBYcYfvPNN64317Rp0+zhhx+2XXfdtUhnyG4RQAABBBBAAAEEEEAAgdorUFsCLF9DGuFz/vnn2/333+/CpRNOOKFolecDrNdee82FZq1bty7asdhx1QQIsKrml23rkuiB9dFHH9lRRx3lukr+/ve/d4FS1BxYGu6nMcjrrruu/eUvf7HNN9+80rkvW7bMTj31VDfH1V//+lcXhv3444+uV5d6Xk2dOtW6du26lpfGGSs8U5dNHZ8FAQQQQAABBBBAAAEEEEAgnkBtC7B09pq+5uyzz3bPixdccEGlzhD//ve/7bbbbnPzMmvOKoVO+++/vw0aNMhNWRNc1KlCz7nqjKHpbjQS6JNPPnHPpxo+qN+HlxEjRthpp53mfqxeYe+9955NmjSpSsfr0aOHnXHGGfbyyy+78mgepy5dutj48eNdGRYtWmR77rmnG6GkeaY1/7SeoydMmGDPP/+8O0d1Gjn66KNNwyuDi9adNWuWPfLII/bss886Ey2777679e7d2w3DDPZ20xRCOo4WuWieanVE0XE0Yqp79+5unmv1fAsP34zroWPEqa9sLT9bgPXll1/a3Xff7fKIuXPnunnM9tprL9cmgufx1VdfuQ428h47dqyb5ii8fPjhh3bSSSc5Z/lssskmbhU5q/58nSxZssQZH3TQQdavXz9r1KhRpV2VUuCW+gBLvarOO+88e/zxx91kdeoddcQRR0QGWKokzVel319//fVrVYxq6eKLL7Y//vGP7kajoYa6KBSOqfInT57semeFFw1L1EWaadhivNs2ayOAAAIIIIAAAggggAAC5SdQmwMs9b7Sc6vmX1Z48sQTT7ipaBRAKNRRUKHwwocWCrt69uxZEbz4AKtPnz4u5FEYoX3pZWLadt68efb++++bwgjNedWgQQM74IADXPCh6XYmTpzo5uLSRO/t27e3DTfc0B1bIZE6glx22WUuwPBBT6bjbbrppm4/Ct0UYJ144ommSe11bM27pRFKOgeFJpriR51ItG9Naq/yqpwqw3HHHed6p6mcWlRGBTFaV4vWb9q0qZun+vXXX3c/UyB1xRVXVLxAzQdY33//ve24444u+FH55BE8NwUwwY4o8n/00Ufd3Nfy8v5+G22vbRTqaElSX0kCLPWeU+eZN998053DVltt5aYt0vnLU79TNqFwTmXSEFW1oauvvtq9yC68KCNRu9MoNIVdqlt12lHoqEDLOysQVf3p/BVGXnrppe7YfiHAKtC9WJWmRqrJ1W+++WYXOL3zzjsZAyw10t/85jeul5QuOvXECi/qmTVw4EC76KKL7A9/+IO74NRrS4vS6l/84hdrbaOkV6GY5tXS9roZsCCAAAIIIIAAAggggAACCOQvUNsCrOAQQgUves7U8sYbb7jgR4sCm3333dfq1q3resao95A6VaxYsaLSvFk+UNI2ChQ0xY220XoKhrINIdR0Ozqewh0FY8HjKeTQ8bRoPq9ddtnF/Xeu4wV/r+dw9TLTc7DOQc/N+v+NNtrItthiC7f/nXbayQUo//rXv1zwpdBJAYyfF0znPXjwYPfmRgUoW265ZUXD0cvTFDa9+OKLzkRBmxYfYKm3lgKfoKVGUikQ03O/em8pTFMglsv/oYcecsfq2LFjRa+lJPWVrdVHBULq3SWXt956yw03Vf0qr1DmoUDwz3/+syng0nzdCpm06EVzCgI1F5vMgj2ndP6XXHKJ68nl50TTvtRDTW1APf1ULz7fULClkWUaeaZedtrWexFg5X8Py7qmKlcVpqF+mptKyaEPk6KGEIbDqaidh9fJJ5zKZ50CnTK7QQABBBBAAAEEEEAAAQRqpUBtCbDUm0gjeDTqR/NfKQxRrxf1alHgpLBB4Y16wRxyyCFrDW/z4ZCG/51++ulWr169ikBJ4ZO222CDDSq1gUwBloIJ9fzSaCKVQccLLgo1FDipl44CJPWKUnDiy5DpeP73Ojd1JlFQ5ZeFCxfa7373O9Mc0zrPXr16VfwueP4KVjRCSqGX1tM+NaVPcH2/oR+KGRwWGQywFMqot1FwqKAm0h82bJjrxaTgS6GYhltq+KUslCGos0pwGwU/CsIUmslim222SVRfcQMsnb+CK9WDyqxeVsFFo8lkGgyr1JNNdauALTyMUD3r1NFHAZXCu2bNmrkeVtq32oTqTC8XCC6+DSnEU9ClUWZaCLAKcLv1k6crPFLD98ltKQZYSlJZEEAAAQQQQAABBBBAAIFiCvg3sBfzGFXZd6kFWPmcq3oGqfeVggctPlRRkDNq1CjXcyi8+ABIwwMVtCh88IFR1Fxa2j5TgKV5rzTVjeaO0vHUCyu8+GBDP/dlynU8/3sNaVPw4ocCah8+WPrss88iJ5RPEoj440UFWK+++qobmaVhh8Hl66+/dr2aPv7444pyaJimQhz9O5/J7pPWV7a2ET5/H0TNmDHDzUul4ZDhxZ/L559/XhHGaR2d95lnnunamO/hp597r+DLA7R/DTUMDmcNH0ej1hSUabii7LQkqa98ro1irJPKObCUmmrCdHV501heDQv0CwFWMZoB+0QAAQQQQAABBBBAAIFSFyDAqmdX9P/vnEtVWTTnkyYUz7RovqIOHTq4oV56Vv35z39esapGESlAUMijOaM0/C+8KNzSPEh66ZgPWaICnOB2mQIsX9aooMlvr6GOmphd6/oAJdfxsv2+qgGWemSpTArAFMA999xzbmilehVFBViZgrIoE98zSXOIachkcFL4qPpMWl/Z2lc4EPIh2T//+c+K+cvC28vEz1P18MMPVwz1VP6hgFJDNNWzT23P97pTfQaHafpebH7Or6gy+jnHgu2FAKsqdwsz0xheJc8aa6tJy4Ld67IFWNOmTXNdFM8991wXfqkrZnjxQwjVbVDr/ec//3HH0RL15kL93B9T6bkCtVwXQRVPn80RQAABBBBAAAEEEEAAgVonUGo9sNSrKp8QJFhRucKv4LoKuKojwPJBj55lfThS3QGWhjIqLNLbDJ988kk3ubpfFMpofi3NT13dAVbS+ooTYPlQTaFlPkswwPJzXf3973+vCKt8qKXhncG5sXwQlc8xCLDyUcpzHf+mwHxWVxJ57733utdK8hbCfMRYBwEEEEAAAQQQQAABBBCofoFyCLA0L5Q6Y+ywww4VwwPzkc4VKBWiB5YCFN9jJ9fxCt0D66WXXjLN+aXgShPJ77rrrq43kubWatWqlWmyeQ1pq+4AK2l9xQmw/BBOhVF+rq582oRfx79t0A8j9MMKw3Oe+Xm2gsMD8zkOPbDyUcqyjirisccei1xDbzPQbPya1E6TkunfmrF/6623rnijoCali+pNpe5yGg/71FNPudn61cVWjUgVrNn4p06dWun1m74AmjBNE6RpWKPecMiCAAIIIIAAAggggAACCCAQT6AcAqzgRNr5zMHkBXMFSpkCLN+7R/NoZZoDSxPOn3TSSW6EUngOrGBgFKzNQgZYfgijRlrprYEanhmcWF3H1WT4muC9qgGWH66nOaUy+WuonTrBHH/88S4T8BOfx6mvOAFW8Px1bP8myHyvHt+mNEm9JnVX/qFJ6MOT6yvP0Evwsg0njTomAVa+NZFgvWxDCH/44Qc3q7/e2vDAAw+s9QYGpav9+/e3tm3buln3/VBAXZx6jeXw4cPdmwrWW2+9ipL5yeQ1PFFd+ZQUsyCAAAIIIIAAAggggAACCMQTKIcAyw/50vNm1FvwJKaRQyNHjnRvL1QgoU4ZSQOsOG8hDAYbuY5XyADLh2w696iQSAGP3gioEKuqAVbwLYhR/v5YmvBcL4vTMM5LLrnE5QNx6itOgKXhk+odpemRlDloPrLwWwhlpN+1aNHCWeiNln7xc4Q/8sgjrkONOvzsvffeFW+U9Ov5oFKTxqunl38RXnA/Cr3UWeiwww6zQYMGWd26dZnEPd5tLN7a2QIs7emFF15wc1qp4lWxnTt3dunuggULXIOYMmWKKfX0815pG830r4nR1DNLPbE0u79CLL2OU6/gVEPT7/W7hg0bxiswayOAAAIIIIAAAggggAACCFg5BFiqZs2rdPLJJ7saVweLPn36mEYJKchQzxm9OU69kfScOXjwYPe8mitQytQDS8fQvk488UT3BsILLrjA9t13XxdMaGJwDT/TFD1aNJ+X7/2T63iFDLC++uor9yz+zDPPuJDoiCOOqAhwNEG7Rjwp2NJS1QBL+3jjjTechxbNfe09FC4qC9BQvIMPPrji7YpJ6ivb5RzVo0kTtGuIpOpfIdTRRx9tjRo1crvRWxTVM00BnnIHjRBTewkumuRebUVvrtS+FL5p/u/goqBr3LhxLpDTCwY053f79u1d+1q5cqU98cQT7ndatJ6mY9JCD6wi3pxzBViqGDV+JdpKV3fbbTf35gcNO9T/6+f6p3HjxpVKqTG5ep2kGrvm09I4XDUuTSSnhqGLXUMWWRBAAAEEEEAAAQQQQAABBOILlEuApaDq0Ucfdc+dmvPJvxXOvwFOchq+dvbZZ1eEGLkCpWwBlp6BNUG7QhD1vlFooUnRNfRMPXvWX399F+QcdNBBFUP3ch2vkAGWPDSaScGMyhf20P8r5Js0aZL17NnThXDqUJLrbYeZTML+YQ+FO5r83PdySlJfcQMsra+edwo0VSd6QZyOr1Bt3rx5zuXAAw90AZNCqvASDAH32msvN+pMb1oML+qRp4BOk+Vr6dSpkzVt2jRrWyDAin8vy3uLXAGWdqSkWSm0us09/fTTpm6Ee+yxh7tJqFEEhwgGD7xw4ULXa0u9tHQcdek8/PDDK5LOvAvJiggggAACCCCAAAIIIIAAApUEyiXA0kkrFNGQrjvuuMM9k/ogac8993STvKujhXpJ+SVXoJQtwPLH01v+7rnnHnv22Wfd8RQM6fl3wIABroNGcMl1vEIGWP4ZXQGOhuqpN5ECm91339169+7t5sRSkKO5qHSefm6npAGW93jvvffc3NjqeaQwT0GWpg7S8Dk/nZA3iVtf2S7tbIGQepxNnjzZzck9d+5c0xsY1StOddS1a9e1el4Fy+eHIWoy/NNPP93NaRa1KNCUtUJNWfsQdf/993fDBsNtgQCLGzUCCCCAAAIIIIAAAggggAACAYFSCbCoNAQQSKdAnTWKGlkQQAABBBBAAAEEEEAAAQQQKKIAAVYRcdk1AmUgQIBVBpXMKSKAAAIIIIAAAggggAACNS1AgFXTNcDxEShtAQKs0q4/So8AAggggAACCCCAAAIIlITA0uVr7DfXLitaWYfst64dvts6Rds/O0YAgZoVIMCqWX+OjgACCCCAAAIIIIAAAgiUjcCcD1fZ7TNW2DfLCjeTzfcr1liPHdexo/civCqbhsSJlqUAAVZZVjsnjQACCCCAAAIIIIAAAggggAACCJSOAAFW6dQVJUUAAQQQQAABBBBAAAEEEEAAAQTKUoAAqyyrnZNGAAEEEEAAAQQQQAABBBBAAAEESkeAAKt06oqSIoAAAggggAACCCCAAAIIIIAAAmUpQIBVltXOSSOAAAIIIIAAAggggAACCCCAAAKlI0CAVTp1RUkRQAABBBBAAAEEEEAAAQQQQACBshQgwCrLauekEUAAAQQQQAABBBBAAAEEEEAAgdIRIMAqnbqipAgggAACCCCAAAIIIIAAAggggEBZChBglWW1c9IIIIAAAggggAACCCCAAAIIIIBA6QgQYJVOXVFSBBBAAAEEEEAAAQQQQAABBBBAoCwFCLDKsto5aQQQQAABBBBAAAEEEEAAAQQQQKB0BAiwSqeuKCkCCCCAAAIIIIAAAggggAACCCBQlgIEWGVZ7Zw0AggggAACCCCAAAIIIIAAAgggUDoCBFilU1eUFAEEEEAAAQQQQAABBBBAAAEEEChLAQKssqx2ThoBBBBAAAEEEEAAAQQQQAABBBAoHQECrNKpK0qKAAIIIIAAAggggAACCCCAAAIIlKUAAVZZVjsnjQACCCCAAAIIIIAAAggggAACCJSOAAFW6dQVJUUAAQQQQAABBBBAAAEEEEAAAQTKUoAAqyyrnZNGAAEEEEAAAQQQQAABBBBAAAEESkeAAKt06oqSIoAAAggggAACCCCAAAIlL7Dq049tzfffF/Q86m+5dUH3x84QQCB9AgRY6asTSoQAAggggAACCCCAAAII1EqBZRPH23cTxhX83NbZrr397KKrrW7zDQq+b3aIAALpECDASkc9UAoEEEAAAQQQQAABBBBAoFYLrHzvHVs8dGDRzrFB74Ot6e/PLdr+2TECCNSsAAFWzfpzdAQQQAABBBBAAAEEEECgLAR+fPVl+/qc4UU713U772bNLr+hyvufP3++DR061DbZZBO76aabrHnz5hn3uXjxYjv55JPts88+szFjxljr1q3dusuXL7cLL7zQJk6caDfeeKMdcsghGffxxRdf2LRp02z69Ok2a9YsW7RokTVp0sQ6dOhgPXr0sD59+thGG20Uuf2DDz5op5xyio0YMcJOO+20rOf+yiuvWN++fe2oo45yZWvQoEGVrdgBAtUpQIBVndocCwEEEEAAAQQQQAABBBAoUwECrMoV/+OPP9qkSZPsqquusiVLlrhfdurUyZo2beoCsHnz5tnSpUtt/fXXd4HTwQcfbPXr16+0EwKsMr2YyvS0CbDKtOI5bQQQQAABBBBAAAEEEECgOgUIsP6nvWzZMtcz64YbbnC9toYNG2a9evVy4ZVfFGJNmTLFrrzyShdwXX755a4HVZ06dSrWIcCqzhbMsWpagACrpmuA4yOAAAIIIIAAAggggC82H4AAACAASURBVAACZSBAgPW/Sn7kkUfsrLPOsjZt2tjVV19tbdu2zdgCXnjhBTdMcZtttnGhV4sWLQiwyuB64RTXFiDAolUggAACCCCAAAIIIIAAAggUXYAA67/Emi9r+PDhbr4r9cDq3r17VnsNNbzkkkvs1ltvtVtuucX11PILPbCK3mw5QIoECLBSVBkUBQEEEEAAAQQQQAABBBCorQIEWP+t2RkzZtiAAQOsZ8+eds0111izZs1yVvlTTz1l9913nx155JG29957E2DlFGOF2ihAgFUba5VzQgABBBBAAAEEEEAAAQRSJkCAZbZmzRq79tpr3T+nn366+yc4p1XcKqMHVlwx1i9lAQKsUq49yo4AAggggAACCCCAAAIIlIhAqQVYb775Zt6y7dq1szFjxrgJ2bVoAna9OXDixIlu3qpDDjkk68/zPlBoRR9gxdn+qKOOcmVr0KBBnM1YF4EaFyDAqvEqoAAIIIAAAggggAACCCCAQO0XIMDKHGwFa/+VV15xbxuMWvbZZx+76aabrHnz5u7XBFi1/7rhDP8nQIBFa0AAAQQQQAABBBBAAAEEECi6QKkFWJtsskmlsCgKaPHixe4NgZqYvVA9sJIEWCNGjLDTTjstax36/dIDq+hNnQMUSYAAq0iw7BYBBBBAAAEEEEAAAQQQQOB/AgRYlefAOuecc+yUU07Jq4nMnz/fhg4dauFQjTmw8uJjpVoiQIBVSyqS00AAAQQQQAABBBBAAAEE0ixAgPXf2pk6daodd9xxsd5CSICV5pZN2apLgACruqQ5DgIIIIAAAggggAACCCBQxgIEWP+tfA03HD58uM2aNcvGjRtnXbp0ydkqCLByErFCGQgQYJVBJXOKCCCAAAIIIIAAAggggEBNCxBg/bcG1qxZYw8//LBpCGGbNm3s6quvtrZt22asnqVLl7o3GWry9kyTuDMHVk23bo5fHQIEWNWhzDEQQAABBBBAAAEEEEAAgTIXIMD6XwNYuXKljR071i677DJr3bq1DRo0yA4++GBr1qxZxUrLly+3F154wa699lqbPXu2W+/cc8+1Hj16WJ06ddx6zIFV5hdVmZ0+AVaZVTiniwACCCCAAAIIIIAAAgjUhAABVmV1hViPPfaYC6g0RFBL+/btbcMNNzSFV/PmzTP1vtLSr18/O/PMM61Vq1aVdkKAVRMtmWPWlAABVk3Jc1wEEEAAAQQQQAABBBBAoIwECLCiK3vZsmX20ksvuTDrtddeqwizdt99d9tvv/2se/futvXWW1f0ugruhQCrjC4gTtUIsGgECCCAAAIIIIAAAggggAACRRcolQCr6BAcAAEEEgkQYCViYyMEEEAAAQQQQAABBBBAAIE4AgRYcbRYFwEEwgIEWLQJBBBAAAEEEEAAAQQQQACBogsQYBWdmAMgUKsFCLBqdfVycggggAACCCCAAAIIIIBAOgTWLP3Wvui7f9EK0/jE4dbo8IFF2z87RgCBmhUgwKpZf46OAAIIIIAAAggggAACCJSNwIo5s+y7O8bYmm++Ltg5r1m2zBr06GONjj6hYPtkRwggkD4BAqz01QklQgABBBBAAAEEEEAAAQQQQAABBBAICBBg0RwQQAABBBBAAAEEEEAAAQQQQAABBFItQICV6uqhcAgggAACCCCAAAIIIIAAAggggAACBFi0AQQQQAABBBBAAAEEEEAAAQQQQACBVAsQYKW6eigcAggggAACCCCAAAIIIIAAAggggAABFm0AAQQQQAABBBBAAAEEEEAAAQQQQCDVAgRYqa4eCocAAggggAACCCCAAAIIIIAAAgggQIBFG0AAAQQQQAABBBBAAAEEEEAAAQQQSLUAAVaqq4fCIYAAAggggAACCCCAAAIIIIAAAggQYNEGEEAAAQQQQAABBBBAAAEEEEAAAQRSLUCAlerqoXAIIIAAAggggAACCCCAAAIIIIAAAgRYtAEEEEAAAQQQQAABBBBAAAEEEEAAgVQLEGClunooHAIIIIAAAggggAACCCCAAAIIIIAAARZtAAEEEEAAAQQQQAABBBBAAAEEEEAg1QIEWKmuHgqHAAIIIIAAAggggAACCCCAAAIIIECARRtAAAEEEEAAAQQQQAABBBBAAAEEEEi1AAFWqquHwiGAAAIIIIAAAggggAACCCCAAAIIEGDRBhBAAAEEEEAAAQQQQAABBBBAAAEEUi1AgJXq6qFwCCCAAAIIIIAAAggggAACCCCAAAIEWLQBBBBAAAEEEEAAAQQQQACB6hNY/oGtWfVdQY9Xp3G7gu6PnSGAQPoECLDSVyeUCAEEEEAAAQQQQAABBBColQKr37/YVi+4qODnVqfZr6zejg+YrbtpwffNDhFAIB0CBFjpqAdKgQACCCCAAAIIIIAAAgjUaoE1375hq/7RuWjnWPfnx1vdtqOLtn92jAACNStAgFWz/hwdAQQQQAABBBBAAAEEECgLgTVfTrVVs3sX7VzrbNjN6nWYUuX9v/LKK9a3b1876qij7MILL7QGDRrE3ucXX3xhf/vb32zatGn26quv2pIlS6xly5bWsWNHO/zww+3Xv/71WvtdtWqVXXXVVXbjjTfaFVdcYQMHDow87pw5c+yYY46xzz77zE455RQbMWKE1atXb61133vvPRsyZIg1adLERo0a5Y7PgkApCxBglXLtUXYEEEAAAQQQQAABBBBAoEQEyiHA+vHHH23SpEkuiFJopfBo++23d2HVl19+aXPnznW11aFDBxs5cqQLsurUqVNRg1OnTrXjjjvOBVQXXHCBrbfeemvV7l133WVnn322+/m+++5rN9xwg22wwQZrref3VZUgrkSaFsUsEwECrDKpaE4TAQQQQAABBBBAAAEEEKhJgdoeYK1cudLGjh1rl112mbVu3dpOPfVU69mzpzVq1KiCXb2mxo8fbxMmTLD69eu7dQ866KCKEOutt96yE044wVq0aOF6TW26aeU5vZYuXWrnnXeezZ8/3/3u9ddfd/vacccdK1XtmjVr7Nprr3X/ZOvNVZPtgWMjEFeAACuuGOsjgAACCCCAAAIIIIAAAgjEFqjtAdYjjzxiZ511lrVp08auu+469++oReHSww8/bOecc45tttlmNnr0aNtuu+3cqt9++62dccYZpmGMUcGUgquhQ4faHnvsYZ07d3ZDBDXMUaFXcMm1n9iVxwYIpECAACsFlUAREEAAAQQQQAABBBBAAIHaLlCbAyz1rBo+fLjNmjXLxo0bZ126dMlaneqtdc0117jhf4MHD7bzzz/f1l13XVO4pZ9deeWVdv3111u/fv0q7ccPC9Q8WTvttJMLs9q1a2eXXnqpG67oFx90qZdWpiGGtb29cX61T4AAq/bVKWeEAAIIIIAAAggggAACCKROoDYHWDNmzLABAwa4IYMKppo1a5bT3w8XbNiwoY0ZM8YNO9Ti9xWeoN1P8v7YY4/ZLbfcYq1atXLDCd98881K22sfPujKNsl7zgKyAgIpEyDASlmFUBwEEEAAAQQQQAABBBBAoDYK1OYASz2iLr/8cjv99NPdP8GJ2TPVpR/mN2XKFLv77rtt7733dqsuWrTIhg0b5kIw7deHYV999ZXr5aU5tRSSNW3a1AVZGkJ4++23W7du3dz2wV5cwZ/XxjbFOZWXAAFWedU3Z4sAAggggAACCCCAAAII1IhAbQ2wfvjhB/vTn/7k5qyKGvaXCXv58uUufJo4caILqg455BC3qv/5888/7wIqPz/WnDlz3NsJjz32WBdkKSTTXFkDBw50by4cMWKE1atXr2Ierffff3+tnlk1UvEcFIECCRBgFQiS3SCAAAIIIIAAAggggAACCGQWqK0BVqYgKldbCG6n8Om0006r2CSqZ5X/WbC31qeffup6azVo0KBiris//1XU3Fi5ysTvEUizAAFWmmuHsiGAAAIIIIAAAggggAACtUSAAKtyRWYLvnzPqhNPPNENSfzuu+/cfFcLFy60UaNGWcuWLd3OVqxY4SZwV6ilfzp16lQxh1bU2wlrSVPiNMpUgACrTCue00YAAQQQQAABBBBAAAEEqlOgtgZYMizkHFjan+9ZtcEGG7j5rvSWQ71xcOedd3bDDtXjyi8PPvigabL2K664wo488kjXE+vmm2+2u+66y3bZZZfqrGKOhUBRBQiwisrLzhFAAAEEEEAAAQQQQAABBCRQmwOsQr6FUFa+Z9XMmTNt9OjR9s4777h5rhRSac6r4OLfZqhJ4M844wy76KKL7KOPPnI9tTbddFMaHwK1RoAAq9ZUJSeCAAIIIIAAAggggAACCKRXoDYHWOohpYnVZ82a5XpAde/ePWtFrFy50gVMV155pQ0ePNjOP/98W3fddStt43tWTZo0yV599VXXo0oTxe+4446V1vNvM/zmm29cgPXHP/7RfvWrX7khh+uss056GwQlQyCmAAFWTDBWRwABBBBAAAEEEEAAAQQQiC9QmwMsaTzyyCN21llnWZs2bezqq6+2tm3bRiKtWbPGHn74YTvnnHNss802cz2s/JsGgxv4nlV9+vQxTcy+bNmyionag+tpfwrNHn30UevXr59dcsklld5qGL+m2AKBdAoQYKWzXigVAggggAACCCCAAAIIIFCrBGp7gKVeVWPHjrXLLrvMWrdubaeeeqr17t270nxVX3zxhd17770ucNJy+eWXW9++fa1OnTpr1fVXX33lenVpPiz1rjr44INNbyusV6/eWuv6IYzt27d3E77rjYVRoVitalCcTNkJEGCVXZVzwggggAACCCCAAAIIIIBA9QuUWoCVj5B6UgUnSleI9dBDD7mJ1pcsWWJNmjSx7bff3oVYX375pc2dO9fttkOHDjZy5Ej79a9/HRleaZ1Vq1bZVVdd5XpTabn99tutW7dukcVatGiRDRs2zA01VGimid+bNm2azymwDgIlI0CAVTJVRUERQAABBBBAAAEEEEAAgdIVKIcAy9fO4sWLbcqUKTZt2jQXKinMUq8svUVQPa40R1XwTYKZanXq1Klu8vZ27drZmDFj3D6iluXLl7vQbOLEiW4Yo3puRfXqKt3WQ8kRMCPAohUggAACCCCAAAIIIIAAAggUXaBUAqyiQ3AABBBIJECAlYiNjRBAAAEEEEAAAQQQQAABBOIIEGDF0WJdBBAICxBg0SYQQAABBBBAAAEEEEAAAQSKLkCAVXRiDoBArRYgwKrV1cvJIYAAAggggAACCCCAAAIpEVi5xFZO37hoham7zeVW9xdnFG3/7BgBBGpWgACrZv05OgIIIIAAAggggAACCCBQNgJrljxnq+dfYLbiy4Kd85pVS63u5sda3a3+ULB9siMEEEifAAFW+uqEEiGAAAIIIIAAAggggAACCCCAAAIIBAQIsGgOCCCAAAIIIIAAAggggAACCCCAAAKpFiDASnX1UDgEEEAAAQQQQAABBBBAAAEEEEAAAQIs2gACCCCAAAIIIIAAAggggAACCCCAQKoFCLBSXT0UDgEEEEAAAQQQQAABBBBAAAEEEECAAIs2gAACCCCAAAIIIIAAAggggAACCCCQagECrFRXD4VDAAEEEEAAAQQQQAABBBBAAAEEECDAog0ggAACCCCAAAIIIIAAAggggAACCKRagAAr1dVD4RBAAAEEEEAAAQQQQAABBBBAAAEECLBoAwgggAACCCCAAAIIIIAAAggggAACqRYgwEp19VA4BBBAAAEEEEAAAQQQQAABBBBAAAECLNoAAggggAACCCCAAAIIIIAAAggggECqBQiwUl09FA4BBBBAAAEEEEAAAQQQQAABBBBAgACLNoAAAggggAACCCCAAAIIIIAAAgggkGqB1AdYCxcutBtvvNGmTJlib7/9tnXs2NEOP/xwGzx4sG288caRuKtXr7bp06fb6NGj7emnn7YVK1bYHnvsYccff7wdeOCBtt5660Vul+RYqa5dCocAAggggAACCCCAAAIIIIAAAgjUAoFUB1gzZsywE0880QVX2267rf3iF7+wDz74wP3/Tjvt5AKq3XffvVI1rFq1yu666y475ZRT7Ntvv7XddtvN1llnHZs9e7b7/5EjR7p/GjduXGk7/X7o0KE2c+ZMd6xWrVrZu+++647XrVs3u+mmm6xNmza1oMo5BQQQQAABBBBAAAEEEEAAAQQQQKC0BFIbYH300Ud21FFH2auvvmo333yz/fa3v7W6devaDz/84AKq3//+99ajRw8bO3asNW/evEL9hRdesCOPPNJatGhho0aNsp133tn9bsGCBTZ8+HBTKDZu3Djr379/xTaff/65DRkyxJ566im77rrr7JhjjrH69evbd999Z1dddZX96U9/spNPPtmuvPJKa9iwYWnVMKVFAAEEEEAAAQQQQAABBBBAAAEESlwgtQHWX/7yFxs4cKALnRQcBYf9qSfVsGHD7OGHH7apU6e6XlZaFG6dddZZdsMNN9gDDzxghxxySKXqmTNnjguu2rZta7feemtF8PXggw/aoYceGnmsb775xvXmmjZtmjverrvuWuJVTvERQAABBBBAAAEEEEAAAQQQQACB0hJIZYClYYATJkywO+64w0aMGGF9+vSppPr999+7HljqffXYY49Z79693e813E89tdZdd11TALb55ptX2m7ZsmV26qmnuvm0/vrXv7reWT/++KOdc845rueVwrCuXbuuVYN33nmn65V17bXXuuOyIIAAAgggEBZYsHSZXTb3HWtcv56d2ra1bd2kEUgIIJASAa7PlFQExUAAAQQQQKAKAqkMsHKdjx9e+Mknn9h9991n22+/vdvk5ZdfdvNVHXHEEXb99ddbo0ZrPzxcfPHF9sc//tENQ9RQw8WLF7uhih9++KFNnjzZ9c4KLxqWuOeee7phhgq6GEaYq4b4PQIIIFB+Ase/PNv+vex7d+Jtf9bEru+8Q/khcMYIpFSA6zOlFUOxEEAAAQQQiCFQUgHWypUrbdasWXbRRRe5nleXX365nXHGGW6+Ki2PPvqo/eY3v3G9pPQ79cQKL35oovbxhz/8oaLXltabNGmSmyg+vGjSeIVimldL22+44YYxiFk1mwDfiNI+EECgtgh0//tLlU7lyf0qv2Sktpwn54FAKQpwfZZirVFmBBBAAAEEKguUTIDle06p+JtssokLsY499thKc2OFw6moyg6vk084lc86NKxkAnwjmsyNrRBAIH0CPCCnr04oEQJegOuTtoAAAggggEDpC5REgKV5qvQmQL2RUJOqa6hg06ZN3XxWmr+qcePGribSGmC99tprpd9SinQGI7/+sdKeL2u2dq+5Ih2a3ZaRwMer1tg9y1ZagzpmfRvWt83q1Smjs+dUq0uA+1k8aa7LeF6sXTUBrs+q+bF16Qj4N7CXTonTV9L/+7//c2+ij7Pss88+dtNNN1W8JCzOtjWx7vz5823o0KGuY4gvt6bWOfnkk+2zzz6zMWPGWOvWrV3R9MIzvdTsxhtvXOslaTVR9uAx16xZ40ZojRo1yp5//nlbunSpmxP7ggsusCZNmlRb8ZYvX24XXnihTZw40b34bZdddol9bD/aTHN1z5w50+bOnev20alTJzvggAOcfcuWLa1OncrPMW+99ZadcMIJbrSYHDbddNO1jr1ixQq79NJL7ZZbbrGtttrK/Xu77bZbaz15at5v/aPz0X7TtpREgBXVSM8991w36breUHj66adbvXr1CLDS1rryKA8fKPNAYpUqC1z37Qr7fPUat59W9erY75qsU+V9sgMEwgLcz+K1Ca7LeF6sXTUBrs+q+bF16QgQYFW9rgiwSifA0kgpzVP97rvvWvv27d1UP7oGhg8fbuusU32f96saYL333numEWdPPfWUa8AKDxVWKXh68803bcmSJS6Q04vlTjrpJFt//fUrGvq3337rplWaPn263X333S7wCi+ffvqpDRs2zF566b/TXWQKI4P70pzhSYK4ql+B2fdQcgGWP51//OMf1rdvX5cg+rmrpk2b5iZxV7ilBqBQK7z4XlqXXXaZW+8///mPm8xdS9SbC/VzP4RQjUipavPmzYtdL2Wzf7r0x6tq5gyL5+XXpp0lc2OreAK0M7ziCSRbm78Dydy4PpO5sRUCCPxXwPdOevbZZxP3sEmTZZweWGkqd7gsr7zyissEBg8ebOeff37kHNjVUf6qBFgK3zSHt3qS9evXz0477TQ3L3fdunVd0dUz68UXX7QrrrjCZs+ebQceeKBdcskltvHGG7vfr1q1yvUYVCildQYOHLjWKc+YMcMGDBjgenHpOOrRdd55560V8ilIUyCovCNTb67q8Mx2jJINsL788ksXPM2ZM8fUzU5JK28hrOnmFP/4fKCMZ8acYfG8CLCSebFVMgHuZ/Hc8Irn5dfm70AyN9pbMje2QgABAqw0twEfYI0YMcIFPzW1JA2wlGmcffbZ9sQTT9jIkSNdeORfUBc+l88//9yt++STT7oeZsGX2Wlk2nHHHeeG/IWDKQ0LvOGGG+yOO+5w/1aHHPXIUkClDjrBJdt+aso2fNxUBlhff/21q5w33njDxo4dazvuuONaXqpAjW8V/uTJk61t27YVbxTU2wejelOpS5y6zqlrng+9NL+W5tG67rrr3JDErl27rnUslUFjhDUWVOkoS+EE+EAZzxKveF4EWMm82CqZANdnPDe84nlxP0vmhVvV3NgaAQTyD7B8Ly1tofmbx40bZ4888oi1adPGhQsHH3yw61WzevVq1/FiwoQJbt4mDQ/bfffd7aCDDnI9cBo1alSJ3Q9p1NxKmufo1ltvdYHHokWLbM8997Sjjz7aPcPqGTi8KCDRsDI9L6vXldZX+KH9VGUOLN+DS51IFLw899xzduedd7rzUSjSs2dP1yuqVatWa5Up7vlHtUEfXIV/165du0rzdy1btswFPg888IBpGy0aFqfeSGGzfOsvqjxJAyzVzZlnnunqXb2qNM93tkXzXf3ud78z5SW33367dejQwa3u60NDKBVM6d9+8cMCZXH99debhgZqGiYde++9965Yzwdd+l0a5zvzBU1lgKVucH/4wx/sz3/+s11zzTUuNApPVqawSRWt7m+6iNXN7YcffrCzzjrLJYtqpOoiF1zUW6t///4u7PLb6PeamO7QQw91F7MqbL311qvYTJPGa9I6DU/UTWPXXXflPl5AAR5g4mHiFc+LB5dkXmyVTIDrM54bXvG8uJ8l88Ktam5sjUChBRbb4kLvcq39NbfCT/eSzxDC4CTom2++uf3rX/9y09188sknbuqa7t27m0IEhQN6XtWi+Yr0QrL333/fBVJdunRxk21rO7/4AEs9jNQJQ6GUghqFJq+//rpbTZOvq0dOMMQKDk1TqKR9qowLFy60o446yp555hkXZCWZxN0HJltvvbUr/7333uvmoNIzuT8XzeOkfQc7oyQ5/6gGo+f6yy+/3BTOyMDPGfWzn/3MWWsInsqh3kiaG0pzRslMOcO8efPcZO/hoXj51F+mxpskwFIZVL7777/fTareq1evnNdGcLigcg/lF8pJ/L708rjwBO1+knedr3qqvfDCCy7AC26vA/ugS3NuZZrkPWcBq2GFVAZYOm+9cVABlRaliEpxfWL99NNPO/wFCxa4ZFuhlF9UIRpaqItRN4fOnTu7StW6quApU6a41NHPe6Xt1JtL3fXUM0s9sTRuVCHWd99958aTKkHX7/W7hg0bVkO1lM8heICJV9d4xfPiwSWZF3PsJHPj+oznhlc8L+5nybxwS+bG34FkbmyVW2CRLbLH7fHcKyZco6W1tF6WOwiIu/s4AZbmydp///3dfESbbbaZC0206FlWnSj0hjz9XnM2K2jRomBHPZj0vNmjR49KvXGCk8rr5WXqgaNeWuoxo7mR9DONKlKPLh8WqYeOAorHHnvM/d5vo95Pjz/+uDu2ArPg2xPjvIXQB1gKOzp27OjKu9NOO1WEKQrhdD7BIW0qb5Lzz1ZXmYYQKozRnFgKhzTxucI93ytJb1lU+fQ79YzTeg0aNKg0z1lU/UXNr+3LliTAUpCoelHdacTXNttsk1ez9MP8lJXoPPzbFhU66c2Bo0ePdr35/OLfIqkeW5ovXPWuUWl6W6E6C/leX75OFXQGf55XoapxpdQGWGrgSnKF+9VXX9m2227rLvAPPvjATaouaE3Erq6PwXGimuRMr/1UV0Y13N12281NTqYJz/T/+rn+UVIcXDQjvxqQhi3qWOruqNRax1NFKz1W90+WwgrwABPPE694Xjy4JPNijp1kblyf8dzwiufF/SyZF27J3Pg7kMyNrXILlEuAFTUEywcHCqtuvvnmtZ4tfQjy0EMPuaBHw/20+ABLHToULDRr1qwCOtgjJxhcaCifhvCFwzBtqOdshR3qpFGIACuq95Dv9aMeWrJQmZOef5IAy5//r3/9a9chZaONNqq0G/WK0ygrTVruh+IFQ8q4Q+iSBFjqOaaeUAoAw8P+8jnnYN1pfYV56oijUE6dfRS46S2GCrnUyUcZiXqq+bLKKNjTygdj4Z5Zua/q6l0jtQGWv7jU9XL8+PGu55SCK4VLvXv3tuOPP94NBQwPLdR2SpbVVVAXsXprqeL22GMPt426zgWHCAa5lYKqsfpjqTEdfvjh7uL3s/xXb/XU/qPxABOvjvGK58WDC17JBJJtxfUZzw2veF7cz5J54ZbMjeszmRtb5RYohwBLI4k0v5CGBwYX/ya4qIm2/XqPPvqo61ShOZoVsGjxAVbwZ8H96vlVw+mCoYv/meY88qOagtv4gEkdRKoyhFAdSfTMveWWW1Y6V9+7aIMNNqjYf9LzzyfMCU7iroBOc1frn0xv5dM+fY8l9VpSnfgAK1P9ZStHkgDL9x4LB1G5riK/XXi+r6ieVf5nqp9gby2NSNOc477NBOe/Cs+Nlas81f37VAdY1Y3B8apfgA9I8czxiufFgwteyQSSbcX1i8bH/QAAIABJREFUGc8Nr3he3M+SeeGWzI3rM5kbW+UWKIcAS0PUfG+XoIgPDfx8TVFafk4nzVGlYEVD23yAlalXkB8i5n+veaHVu0pDCjWHsyYtDy+aR0sjndRLpyoB1iabbFKxffAYwQnR/f6Tnn/cACvfMCn8xj3NI6W5xDLVX9oCrHDw5c9bAZcfkuhDQx/S+XPQHGIaWqlefRrSqg4/mo9LwWPU2wlzX9nVtwYBVvVZc6QIAT4gxWsWeMXz4sEFr2QCybbi+oznhlc8L+5nybxwS+bG9ZnMjbnDcruVc4AVnMsql1RVAqx8ApyogCnJHFhxAqyk51+sAMv3ZPLW33//fbUGWIWeA0tOPiTUsEi9ZVEvC9BwVf08GGRqiibND662osBK4Z2mZtJbJX1wmquN1tTvCbBqSp7jOgE+IMVrCHjF8+LBBa9kAsm24vqM54ZXPC/uZ8m8cEvmxvWZzI25w3K7lXOA5YesZRoKmEmvKj2wHnjgATcndHipiQAr6fkXK8DyPbA0VFNDEL/55ptqDbAK+RZCb+R7Vg0aNMiOPfZYN3m9wiqFVJq03S9+7jQFXRoyqLJoPq5sQy5zX93VswYBVvU4c5QMAnxAitc08IrnxYMLXskEkm3F9RnPDa94XtzPknnhlsyN6xO3ZAK5tyrnAMsHJsHeVbnF/jcHVr5DCLVPHxZlCiQ0efmQIUOsRYsW1TaEMOn5xw2wgvM5ZTr/4ET24TmwqmsIoc5L4dGZZ57p5um+8sorK03QH3XeesncSSedZF988UXF5PPB9XzPKr1xUZO5K8Daa6+93PBAvdguuPj60DxpH3/8sd12222V3mSZT9usiXUIsGpCnWNWCPABKV5jwCueFw8ueCUTSLYV12c8N7zieXE/S+aFWzI3rk/ckgnk3koB1kv2Uu4VE67R2BpbL+uVcOvMmwXfUJdpXqlMQ/D8Xj/88EMXPqi3iyY+32677SodUL1iNNzrscces8MOO8zUi6Zu3bqx58DSTmfPnu0CDA0JC7+5UOHNpEmTTG+bq+pbCOMMIUx6/tkq0w8DDE7irvXzfQuheiz54XW56i9bOfIZthm1veYi02TqTzzxhJu4X6HiuuuuG3mozz//3K375JNPuuF/Cqc0iX5w8T2rXnrpJevVq5dddNFFlSb3D647f/58N2xQPfSWLFniJrHXkENNvJ/mhQArzbVTBmXjA1K8SsYrnhcPLnglE0i2FddnPDe84nlxP0vmhVsyN65P3JIJ1N6tChFgKVwYN26cXXLJJdalSxc799xzrX379lanTh1buXKlCzH0Oy1ab6eddnL/HXcIobZRoKJ9aYiYJibXMLkmTZrY6tWr7ZlnnrGRI0ea3lBXnQFW0vNPEmBpMvzzzz/f7r//fjdZucIe9UrSoh5WeiOffqeQT+tpsvyaCLBUHvWq+v3vf2+zZs1yb4w8/fTTbYsttnDtQovaxmuvvWbqKTV9+nTr3r27G+q38cYbR9JoUv+LL77YFC5+9913rjdeOCzVhn4Io44rryOOOMINpdTE/mleCLDSXDtlUDY+IMWrZLziefHgglcygWRbcX3Gc8Mrnhf3s2ReuCVz4/rELZlA7d2qEAGWdJYtW+bCh/HjxzusTp06WdOmTV2YpB4x66+/vl122WV20EEHVQQYSQIs7TvYY0f7bdeunZvnae7cue64CnK22WabahtCmPT8kwRY2ub99993Q+cU+vjzV4g2b948F95o2J5CPh8EFSrAynUVRA0hVf1rKKNCTC3+TZV6O+Cbb77pekgpgFQYp158Op9My1tvvWUnnHCCO//evXu7HnhqY1GLH2qq3yns7NatW67i1/jvCbBqvArKuwB8QIpX/3jF8+LBBa9kAsm24vqM54ZXPC/uZ8m8cEvmxvWJWzKB2rtVoQIsCalHzcsvv2wTJ050Q90UTiiw2H///d2wwVatWlWCTBpg+cBIPY0mT57sevjoOEcffbT17NnTDSHUctNNN1nz5s0z9kBSjx714ArOweWHn8UZQuhPKu75Z2tVmYYQ+m0UGD7yyCM2ZcoU07pa9txzT9fTSd7B4Xo1GWCpXOodpzpSeWfOnOmCRoVWHTp0cD32+vTpYy1btqwINjO5qDeVepzpnFXHGm7oe3OFt5HJwIEDXY+vMWPGuPaR9oUAK+01VMvLxwekeBWMVzwvHlzwSiaQbCuuz3hueMXz4n6WzAu3ZG5cn7glE2ArBBBAoLgCBFjF9WXvOQT4gBSvieAVz4sHF7ySCSTbiusznhte8by4nyXzwi2ZG9cnbskE2AoBBBAorgABVnF92TsBVkHbAB8ok3HiFs8Nr3hePCDjlUwg2VZcn7glE4i3Fe0snhd/B5J5sRUCCCAQV4AAK64Y6xdUgA9I8TjxiufFB0q8kgkk24rrM54bXvG8uJ8l88ItmRvXJ27JBNgKAQQQKK4AAVZxfdl7DgE+IMVrInjF8+LBBa9kAsm24vqM54ZXPC/uZ8m8cEvmxvWJWzIBtkIAAQSKK0CAVVxf9k6AVdA2wAfKZJy4xXPDK54XD8h4JRNIthXXJ27JBOJtRTuL58XfgWRebIUAAgjEFSDAiivG+gUV4ANSPE684nnxgRKvZALJtuL6jOeGVzwv7mfJvHBL5sb1iVsyAbZCAAEEiitAgFVcX/aeQ4APSPGaCF7xvHhwwSuZQLKtuD7jueEVz4v7WTIv3JK5cX3ilkyArRBAAIHiChBgFdeXvRNgFbQN8IEyGSdu8dzwiufFAzJeyQSSbcX1iVsygXhb0c7iefF3IJkXWyGAAAJxBQiw4oqxfkEF+IAUjxOveF58oMQrmUCyrbg+47nhFc+L+1kyL9ySuXF94pZMgK0QQACB4goQYBXXl73nEOADUrwmglc8Lx5c8EomkGwrrs94bnjF8+J+lswLt2RuXJ+4JRNgKwQQQKC4AgRYxfVl7wRYBW0DfKBMxolbPDe84nnxgIxXMoFkW3F94pZMIN5WtLN4XvwdSObFVggggEBcAQKsuGKsX1ABPiDF48QrnhcfKPFKJpBsK67PeG54xfPifpbMC7dkblyfuCUTYCsEEECguAIEWMX1Ze85BPiAFK+J4BXPiwcXvJIJJNuK6zOeG17xvLifJfPCLZkb1yduyQTYCgEEECiuAAFWcX3ZOwFWQdsAHyiTceIWzw2veF48IOOVTCDZVlyfuCUTiLcV7SyeF38HknmxFQIIIBBXgAArrhjrF1SAD0jxOPGK58UHSrySCSTbiusznhte8by4nyXzwi2ZG9cnbskE2AoBBBAorgABVnF92XsOAT4gxWsieMXz4sEFr2QCybbi+oznhlc8L+5nybxwS+bG9YlbMgG2QgABBIorQIBVXF/2ToBV0DbAB8pknLjFc8MrnhcPyHglE0i2FdcnbskE4m1FO4vnxd+BZF5shQACCMQVIMCKK8b6BRXgA1I8TrziefGBEq9kAsm24vqM54ZXPC/uZ8m8cEvmxvWJWzIBtkIAAQSKK0CAVVxf9p5DgA9I8ZoIXvG8eHDBK5lAsq24PuO54RXPi/tZMi/ckrlxfeKWTICtEEAAgeIKEGAV15e9E2AVtA3wgTIZJ27x3PCK58UDMl7JBJJtxfWJWzKBeFvRzuJ58XcgmRdbIYAAAnEFCLDiirF+QQX4gBSPE694XnygxCuZQLKtuD7jueEVz4v7WTIv3JK5cX3ilkyArRBAAIHiChBgFdeXvecQ4ANSvCaCVzwvHlzwSiaQbCuuz3hueMXz4n6WzAu3ZG5cn7glE2ArBBBAoLgCBFjF9WXvBFgFbQN8oEzGiVs8N7ziefGAjFcygWRbcX3ilkwg3la0s3he/B1I5sVWCCCAQFwBAqy4YqxfUAE+IMXjxCueFx8o8UomkGwrrs94bnjF8+J+lswLt2RuXJ+4JRPIf6uPv/vcvl+5PP8N8lhz62at8liLVRBAoJQFCLBKufZqQdn5gBSvEvGK58WDC17JBJJtxfUZzw2veF7cz5J54ZbMjesTt2QC+W11y7zJNm7u5PxWjrHWDhv+0q7e82zboEGzGFuxKgIIlJIAAVYp1VYtLCsfkOJVKl7xvHhwwSuZQLKtuD7jueEVz4v7WTIv3JK5cX3ilkwg91bvLHnfjnxyRO4VE65xcOuuNrLzkIRbsxkCCKRdgAAr7TVUy8vHB6R4FYxXPC8eXPBKJpBsK67PeG54xfPifpbMC7dkblyfuCUTyL3Vy5/MtlOmX5J7xYRr7Naig93Y5fyEW/9vs1deecX69u3rftCmTRsbO3asbbvttln3+/bbb9uQIUPs3XfftX322cduuukma968udsmuL98CteuXTsbM2aMtW7dOq/tW7ZsaR07drSePXta165drVGjRvkchnUQKDkBAqySq7LaVWA+IMWrT7ziefHgglcygWRbcX3Gc8Mrnhf3s2ReuCVz4/rELZlA7q1KMcDSWV199dU2YMCArCd411132dlnn+3Wqe4AK1iwXXbZxS6++GLbYYcdclcIayBQYgIEWCVWYbWtuHxAilejeMXz4sEFr2QCybbi+oznhlc8L+5nybxwS+bG9YlbMoHcW5VagLXRRhvZ8uXLrVevXnbppZdm7Nm0dOlSO++88+z+++/PGmCFg63cYv9dw/fgyrS9yjh79mwbPXr0/7N3L3BXjWnjx6+OSP1JkzHkrFcag6SGkcM4RI7JKYkmSSWFjCTHBr3UKEo60GsooaGJJCVDBpnJIQ3ibRymMfMODaJE5//nWuzHs5/201rXtfZ6nrXX89ufjw+172vttb73fa9935d73Vvmzp0brMYaOXJksHqMFwJZEiCBlaXaLMFrYYBkqzS8bF5MXPDyCfii6J82N7xsXtzPfF64+dzon7j5BMKjSi2BdeKJJ8r69etFHw+85557ZJ999il4kYsWLZJu3bpJ+/bt5fXXX5ftt9++4COESSWwcieliTRNtD3wwANy3nnnyY033ihbbrlleMVQAoESESCBVSIVldXTZIBkq1m8bF5MXPDyCfii6J82N7xsXtzPfF64+dzon7j5BMKjSi2BpUkgXcV0/fXXy2233SZdu3bd5CI3btwYJLc0aTRw4EAZPXp0tSWw9OQWL14sffr0kS+//FLuv/9+2W+//cIrhhIIlIgACawSqaisniYDJFvN4mXzYuKCl0/AF0X/tLnhZfPifubzws3nRv/EzScQHlWKCazOnTvLZZddJvvvv3+wuqlhw4Z5F6qJoiuuuEIaNWok3bt3D/67ulZg6YmtWbNGbr75Zpk4cWKlSbfwmqIEAukUIIGVznqpMWfFAMlW1XjZvJi44OUT8EXRP21ueNm8uJ/5vHDzudE/cfMJhEeVYgJLN2bX1VcvvvhiwccIde8pTVzp6qu2bdtK7969qzWBpbWQ21C+Z8+ewd5c9erVC68cSiBQAgIksEqgkrJ8igyQbLWLl82LiQtePgFfFP3T5oaXzYv7mc8LN58b/RM3n0B4VCkmsHQfqaeeekr69eu3yYomfXxw1KhR8uSTT8q4ceMCgM0lsMKFviuhjyF26tSprHjYJu4Vjztt2rTgfNkHK6o45UpFgARWqdRURs+TAZKtYvGyeTFxwcsn4Iuif9rc8LJ5cT/zeeHmc6N/4uYTCI8q1QTWP//5zyAx1bJly7zHCD///HPp37+/7LHHHnLttdfKP/7xDxJY4c2AEgi4BUhguekILIYAAySbIl42LyYuePkEfFH0T5sbXjYv7mc+L9x8bvRP3HwC4VGlmsCqXbt2sK/UH//4x7zHCPWxwh49esjIkSPlhBNOkPfffz8VjxCyAiu8LVKiNAVIYJVmvWXmrBkg2aoSL5sXExe8fAK+KPqnzQ0vmxf3M58Xbj43+iduPoHwqFJNYG255ZbBY4S6p5Q+Uqj/Xr9+vYwYMULmzZsnd999t+yyyy6pSWDpryLqeepjhFdeeaXUqVMnvHIogUAJCJDAKoFKyvIpMkCy1S5eNi8mLnj5BHxR9E+bG142L+5nPi/cfG70T9x8AuFRpZzAWrp0qVx88cWy4447yu233y6rVq2Svn37yr777lu2UXoaVmDpeenG7VOnTt1kL63wGqIEAukWIIGV7vrJ/NkxQLJVMV42LyYuePkEfFH0T5sbXjYv7mc+L9x8bvRP3HwC4VGlnMBau3ZtsP/V448/Lvfff78sX75czjnnHHnooYfk8MMPDy4+DQmsxYsXS58+fYLzGT9+vOy9997hFUMJBEpEgARWiVRUVk+TAZKtZvGyeTFxwcsn4Iuif9rc8LJ5cT/zeeHmc6N/4uYTCI8q5QSWXt2cOXOke/fuwYbtX375pbz66qsyZswY+fGPf5yKBNbKlStlyJAhMmXKFOnVq5cMGjRI6tevH14xlECgRARIYJVIRWX1NBkg2WoWL5sXExe8fAK+KPqnzQ0vmxf3M58Xbj43+iduPoHwqFJPYH388cfBY4NffPGFrFixQrp06SIDBgwo22OqulZgff311/LXv/5Vxo4dK3PnzpVWrVoFjw/uvvvu4ZVCCQRKSIAEVglVVhZPlQGSrVbxsnkxccHLJ+CLon/a3PCyeXE/83nh5nOjf+LmEwiPKvUElm7cPnz48CA51LBhQ5k4caK0a9eu7MLDEljhQj+U0M/o1KlT8BcLFiyQjh07Rgpv06aN3HbbbTw6GEmLQqUmQAKr1GosY+fLAMlWoXjZvJi44OUT8EXRP21ueNm8uJ/5vHDzudE/cfMJhEeVegJLr/CFF14I9r765S9/KaNGjZLtttuu2hNYe+65p7Ru3TpIcv385z8X/dVEXghkUYAEVhZrtYSuiQGSrbLwsnkxccHLJ+CLon/a3PCyeXE/83nh5nOjf+LmEwiPKpUEVviVUAIBBKpDgARWdajzmWUCDJBsjQEvmxcTF7x8Ar4o+qfNDS+bF/cznxduPjf6J24+gfAoEljhRpRAAIHKBUhg0TqqVYABko0fL5sXExe8fAK+KPqnzQ0vmxf3M58Xbj43+iduPoHwKBJY4UaUQAABEli0gZQKMECyVQxeNi8mLnj5BHxR9E+bG142L+5nPi/cfG70T9x8AuFRK9Z8LUf9oVt4QWeJ/vufJ+e1ONUZTRgCCKRdgBVYaa+hjJ8fAyRbBeNl82LigpdPwBdF/7S54WXz4n7m88LN50b/xM0nEC3qjWXvyNi/PixfrlkRLSBCqVVrv5VT9vil9PzpWRFKUwQBBEpVgARWqdZcRs6bAZKtIvGyeTFxwcsn4Iuif9rc8LJ5cT/zeeHmc6N/4uYTIAoBBBBIVoAEVrK+HD1EgAGSrYngZfNi4oKXT8AXRf+0ueFl8+J+5vPCzedG/8TNJ0AUAgggkKwACaxkfTk6CayitgEGlD5O3GxueNm8mCDj5RPwRdE/cfMJ2KJoZzYvvgd8XkQhgAACVgESWFYxyhdVgAGSjRMvmxcDSrx8Ar4o+qfNDS+bF/cznxduPjf6J24+AaIQQACBZAVIYCXry9FDBBgg2ZoIXjYvJi54+QR8UfRPmxteNi/uZz4v3Hxu9E/cfAJEIYAAAskKkMBK1pejk8AqahtgQOnjxM3mhpfNiwkyXj4BXxT9EzefgC2Kdmbz4nvA50UUAgggYBUggWUVo3xRBRgg2TjxsnkxoMTLJ+CLon/a3PCyeXE/83nh5nOjf+LmEyAKAQQQSFaABFayvhw9RIABkq2J4GXzYuKCl0/AF0X/tLnhZfPifubzws3nRv/EzSdAFAIIIJCsAAmsZH05OgmsorYBBpQ+TtxsbnjZvJgg4+UT8EXRP3HzCdiiaGc2L74HfF5EIYAAAlYBElhWMcoXVYABko0TL5sXA0q8fAK+KPqnzQ0vmxf3M58Xbj43+iduPgGiEEAAgWQFSGAl68vRQwQYINmaCF42LyYuePkEfFH0T5sbXjYv7mc+L9x8bvRP3HwCRCGAAALJCpDAStaXo5PAKmobYEDp48TN5oaXzYsJMl4+AV8U/RM3n4AtinZm8+J7wOdFFAIIIGAVIIFlFaN8UQUYINk48bJ5MaDEyyfgi6J/2tzwsnlxP/N54eZzo3/i5hMgCgEEEEhWgARWsr4cPUSAAZKtieBl82LigpdPwBdF/7S54WXz4n7m88LN50b/xM0nQBQCCCCQrAAJrGR9OToJrKK2AQaUPk7cbG542byYIOPlE/BF0T9x8wnYomhnNi++B3xeRCGAAAJWARJYVjHKF1WAAZKNEy+bFwNKvHwCvij6p80NL5sX9zOfF24+N/onbj4BohBAAIFkBUhgJevL0UMEGCDZmgheNi8mLnj5BHxR9E+bG142L+5nPi/cfG70T9x8AkQhgAACyQqQwErWl6OTwCpqG2BA6ePEzeaGl82LCTJePgFfFP0TN5+ALYp2ZvPie8DnRRQCCCBgFSCBZRWjfFEFGCDZOPGyeTGgxMsn4Iuif9rc8LJ5cT/zeeHmc6N/4uYTIAoBBBBIVoAEVrK+HD1EgAGSrYngZfNi4oKXT8AXRf+0ueFl8+J+5vPCzedG/8TNJ0AUAgggkKwACaxkfTk6CayitgEGlD5O3GxueNm8mCDj5RPwRdE/cfMJ2KJoZzYvvgd8XkQhgAACVgESWFYxyhdVgAGSjRMvmxcDSrx8Ar4o+qfNDS+bF/cznxduPjf6J24+AaIQQACBZAVIYCXry9FDBBgg2ZoIXjYvJi54+QR8UfRPmxteNi/uZz4v3Hxu9E/cfALZiLrjjjtk+PDhpos58sgj5a677pLGjRub4qqr8Pvvvy+9e/eW7bffvuy8v/jiC7nkkkvk008/lXHjxsmee+4ZnN60adOkX79+Mnr0aOnUqVN1nXLBz924caO88cYbMmbMGHnxxRdl5cqV0qVLF7nhhhukYcOGVXau3377rdx4440yadKk4DMvu+wyGTBggNSpU6fSc1i/fr2MGDFCtL3pq7xvxeNFuZArr7wy+Fx9RYk/8MAD5bDDDpPTTjtN9tprL6lVq1aUj6n2MiSwqr0KavYJMECy1T9eNi8mLnj5BHxR9E+bG142L+5nPi/cfG70T9x8AtmIIoFVOgms9957T3r16iVLliyRfffdV5o0aSKtW7eW/v37S7169aqsQVZMGGliaNSoUUGCsLLXJ598In379pX58+dXSwIrd16a6Lv44osDxy233LLKzLwfRALLK0dcUQQYINkY8bJ5MXHByyfgi6J/2tzwsnlxP/N54eZzo3/i5hPIblRuddLzzz8v06dPlzZt2pT0xVpWYKX5QhcsWCAdO3aUHj16yLXXXiv169evltMtn8DSpNWqVatk4sSJ0q5du0rP54UXXpBzzjmn7P3KVmB5Vr6VP59C8Rs2bJBly5YFq+t05eDy5ctl8ODBQRKrbt261WIY9UNJYEWVolwiAgyQbKx42byYuODlE/BF0T9tbnjZvLif+bxw87nRP3HzCWQ3igRWOus2l8Aq//hcdZxp+YSRrqq6//77pXv37qLnVegxwrVr18ott9wib731luy0007y6KOPVvoIYRIJrJyRPoL58ssvB487rlmzRsaOHSsHH3xwdRBG/kwSWJGpKJiEAAMkmypeNi8mLnj5BHxR9E+bG142L+5nPi/cfG70T9x8AtmNipLAypVRhSFDhsiECRPk8ccfl+bNmwfJDN1rqHbt2qKrX1555ZUgyaH7Nunql0MOOUROOeUUOeOMM6RBgwZ5kLlHGnXl1w477BCs7Jk1a5Z8/PHHwQqf888/X4499tiCq48+++wzeeihh2Tq1Kmiq660vD5ep8eJswdWbgWXPq6nK3f+9Kc/yQMPPBBcT7NmzaRDhw7Bqqidd955k0Zhvf5CrSqXuKr4XsuWLfP279KVULNnz5bHHntMNEZfunpOVz5VNItaf4XOp3wCS/cPe/DBB2XdunXB3lw//vGPNwlZunRp8Nie1ocmuLSOq3IFVvkT0vO8/fbbg0cee/bsKddcc02VPn5pvWuQwLKKUb6oAgyQbJx42byYuODlE/BF0T9tbnjZvLif+bxw87nRP3HzCUSI+iJCmbhFEthH3ZLA0k3Qd9xxR3n33Xdl9913l3//+99y9dVXy3HHHRc8WqaJCk0W6Es30t56663lww8/DBJSRxxxRLAyR+Nyr1wCSzfonjFjhmhSShM1mjR5/fXXg2K6+foVV1yRl8TSfaEuv/zyYJNzTSrpMfU6PvroIznvvPPkueeeCxJZuc3nLZu45xJYe+yxR3D+jzzySLAHlW5in7sW3QRej73ffvuVXYvn+gs1h0WLFsmtt94qK1asCAz0s/Qa/9//+3+B9a677hqchyZj5s2bJ9tuu21gphunv/3228Fm7yeddJLcfPPN0rRp0+Ajyl9/ZfVXWdMsn8DSZJkm9LTeNHl4+OGHbxL21FNPBXWjychXX301+NGA6kpg6cktXLgwSLKqY2VJt7jdsljxJLCKJclxXAIMkGxseNm8mLjg5RPwRdE/bW542by4n/m8cPO50T9x8wlEiPpYRJ6KUM5bpJmInOANrjzOksDSfbKOPvpoue222+QnP/lJkDTRl66+0oSF/kKevn/TTTcFiRZ9aWJHVzCNHDlSjj/++CCx0qhRo+C98pvK66Neffr0CVZpVXz8S1d05ZJFX375pQwcOFCefPLJ4PGwXIyuftLkiX62JszK/3qiJ4H1zjvvSKtWrYLz3X///YNfstPkkCbh9HrKr+jR8/Vc/+Zqs7JHCDWxpXti6aN53bp1C5J7usG7vjTBqOen72nSRsvp5uXl67hQ/W3uFwXLJ7B0pZy+unbtWvAxQn1UT73+93//N0hkTpkypdoTWLkN5TUxWb4dFb8nxT8iCaz4hhwhhgADJBseXjYvJi54+QR8UfRPmxteNi/uZz4v3Hxu9E/cfAIRompIAqvQvkWaMNL9kTRZdffddwePFpZ/5ZIgf/jDH/K6oZXLAAAgAElEQVQ2AM8lsPSxPH3Ua5tttikL0+RYbvWO7l+kjyHqSx/l00f4KibD9D1NJN1zzz3BY47FSGDpsU44IT9ruHjx4iB5pSu01ELP2Xv9ngRW7vp/8YtfBD4/+tGP8g6jq+L69esnf/vb3+S+++6TAw44IC+BZd13qmICS1cy6aOa+vcVVzTlVq/pCjAtc+edd242gRWhV+XVo5YP28S94jGjJGijnEdVlCGBVRXKfEalAgyQbI0DL5sXExe8fAK+KPqnzQ0vmxf3M58Xbj43+iduPoEIUTUggaWPhOmjY/p4YPlX7lfnNrfP0BNPPBGslho0aFCQYNFXLoFV/u/KH1eTLfo4XfmkS+7vNDmi+2pVfOUSTLoCLM4jhPqLdZo422233fI+Qh9T1OvYbrvtyo7vvf7NtapCK7A0QTdixIjgH10FpyuhCr008XbjjTcG/2id5JI4ldXf5s6jYgLroIMOClZXDRs2bJPHCPWX/3QFXC5xlqvfyh4hjNCrSGBFQaIMAsUQYIBkU8TL5sXEBS+fgC+K/mlzw8vmxf3M54Wbz43+iZtPIEJUDUhg6SNqupG3rsIp/5o8ebJcddVVZfs1FdLK7emke1RpYkUfbSuU4CgfqwkRTXblEiCrV68OVlfpo2D6OJtuWl7xpfto6WowfSwuTgJr++23L4sv/xnlN0TPHd97/dYEVsVkUqHr12POmTMneMQvl1DURx91L7HK6s+SwNLPzO0rdfbZZ5f9GqGuvtN9ubSec6vpwhJY1tVgep6swIpwL6IIAh4BBkg2NbxsXkxc8PIJ+KLonzY3vGxe3M98Xrj53OifuPkEIkTV4ARW+b2swqTiJLCiJHAKJZg8e2BZElje608qgZVbvZWz/uabb4qawNJ9yHTvrWXLlgWPEeom8++995706tVLunTpEiTOdM+wNCSwco93amJTV6bts88+YU202t7nEcJqo+eDVYABkq0d4GXzYuKCl0/AF0X/tLnhZfPifubzws3nRv/EzScQIaoGJ7Byj6xV9ihgZXpxVmDpL+IdfPDBmxy6OhJY3utPKoGVW4Glq9euvPJK+eqrr4qawCq/15g+Lti+fXvRVWi68qr8RulpSGDl9gzTlWP66KM++pnWFwmstNZMDTkvBki2isbL5sXEBS+fgC+K/mlzw8vmxf3M54Wbz43+iZtPIEJUDU5g5RIm5VdXRRAzP0Kox8wliyrbA0o3L9eVQDvssEOVPULovX5rAksTR7n9pyq7/vLJpYp7YBXrEUI970WLFgW/gnjqqafKpZdeGjwWqi/9FcSGDRsG/13dCax169YFSTU1u+yyy4JfrdzcLy5GabNJliGBlaQuxw4VYIAUSpRXAC+bFxMXvHwCvij6p80NL5sX9zOfF24+N/onbj6BCFGawJofoZy3yNYikv+DeN4j5cVF+ZW2yh7Byx1o6dKlcvHFF4vutaQbn1d8TEt/UVB/nfDJJ5+UM888Uy644AKpXbu2K4GV23+pdevWm/xyoSZvpkyZIgMHDoz9K4SWRwi9129NYGn5qL9CqAkmXRWlK4/C6m9z51HZY5u615U+RvjJJ58Eda+bt/fu3TtvY/nqTGBpW1Ar/TXE+vXry4QJE2T//fcvSp9J6iAksJKS5biRBBggRWIqK4SXzYuJC14+AV8U/dPmhpfNi/uZzws3nxv9EzefQHajipHA0gSVJghuvvlmOeKII+Tqq6+WfffdN9gHSVfBzJo1K3hPX+UTCdZHCDVeEyp6LH10TTcm18fkdMXPhg0b5LnnnpPBgweL7nt05JFHVtkKLO/1exJYmji69tpr5dFHHw1WQGkSqUmTJsGhdIWVroDS93QTdy2nm+UnkcDSz8uthtO61g32x48fL3vvvXfZZVVHAkvbm+7NpZv86yb7y5cvDxwuuuiiVK++UjQSWNm9z5bElTFAslUTXjYvJi54+QR8UfRPmxteNi/uZz4v3Hxu9E/cfALZjSpGAkt19Ffo9LG2e++9N8A68MADpVGjRkEy6f3335dtt91Whg4dKqecckqQ2NKXJ4GlcZqg0F89nD17dnDcli1bBvs8vfXWW8HnaiJnr732qrIElvf6PQksjfnwww+DX/ybN29e2fVrEu3tt98OVsGddNJJQZKvadOmwUcklcBavHhxsGG7ns9ZZ50VJM8aNGgQOYEVtVeVT0aWXxEWFq+JTX288cILLwxWYaX9RQIr7TWU8fNjgGSrYLxsXkxc8PIJ+KLonzY3vGxe3M98Xrj53OifuPkEshtVrASWCunql1deeUUmTZoUPL6lq1/23HNPOfroo4PHBnfeeec8SG8CK5cw0pVGU6dOlTfeeCP4nPPPP186dOgQPEKoL12B07hx40oTONOmTQtWcI0ePVo6deoUxGiyTR+FszxCmLso6/VvrlXlfklQN2HX/ZsqvjRh+Pjjj8vMmTNFy+qrXbt2csYZZwTe5RM2SSWwNFmmiTSth/KGuXMNW4EVtVdZEliatDrggAOClYAnn3xy8AuJuYRp1M+rrnIksKpLns8NBBgg2RoCXjYvJi54+QR8UfRPmxteNi/uZz4v3Hxu9E/cfAJEIYAAAskKkMBK1pejhwgwQLI1EbxsXkxc8PIJ+KLonzY3vGxe3M98Xrj53OifuPkEiEIAAQSSFSCBlawvRyeBVdQ2wIDSx4mbzQ0vmxcTZLx8Ar4o+iduPgFbFO3M5sX3gM+LKAQQQMAqQALLKkb5ogowQLJx4mXzYkCJl0/AF0X/tLnhZfPifubzws3nRv/EzSdAFAIIIJCsAAmsZH05eogAAyRbE8HL5sXEBS+fgC+K/mlzw8vmxf3M54Wbz43+iZtPgCgEEEAgWQESWMn6cnQSWEVtAwwofZy42dzwsnkxQcbLJ+CLon/i5hOwRdHObF58D/i8iEIAAQSsAiSwrGKUL6oAAyQbJ142LwaUePkEfFH0T5sbXjYv7mc+L9x8bvRP3HwCRCGAAALJCpDAStaXo4cIMECyNRG8bF5MXPDyCfii6J82N7xsXtzPfF64+dzon7j5BIhCAAEEkhUggZWsL0cngVXUNsCA0seJm80NL5sXE2S8fAK+KPonbj4BWxTtzObF94DPiygEEEDAKkACyypG+aIKMECyceJl82JAiZdPwBdF/7S54WXz4n7m88LN50b/xM0nQBQCCCCQrAAJrGR9OXqIAAMkWxPBy+bFxAUvn4Aviv5pc8PL5sX9zOeFm8+N/ombT4AoBBBAIFmBVCewNm7cKO+++67ce++9MnPmTHnvvfdku+22k6OPPlr69OkjRxxxhNSuXXsToQ0bNsi8efNk7Nix8uyzz8ratWvl0EMPlQsvvFBOOukk2WKLLQqqfvTRRzJ69Oiyz2rVqpWcddZZ0qNHD2natGmyNVFDj84AyVbxeNm8mLjg5RPwRdE/bW542by4n/m8cPO50T9x8wkQhQACCCQrkNoEliavHnnkEenbt698/vnnsvfee8uuu+4qX331lbzyyiuByuDBg4N/tt566zKl9evXy+TJk6Vfv36yYsUKOfjgg6VevXqycOHC4M+FYjRY3+/du7f8+c9/Dj5r5513liVLlsjf//53ad++vdx1113SvHnzZGujBh6dAZKt0vGyeTFxwcsn4Iuif9rc8LJ5cT/zeeHmc6N/4uYTIAoBBBBIViC1CaxFixZJ586dZdWqVTJmzBjp0KFDsNpKE1uvvvpqkKDSZJMmq84999wypZdeein48w477BDEtW7dOnjvgw8+kP79+8sLL7wgEyZMCI6dey1btkx69eolc+fOlZEjR0q3bt2kbt268vXXX8vw4cNlyJAhcskll8iwYcNkq622SrZGatjRGSDZKhwvmxcTF7x8Ar4o+qfNDS+bF/cznxduPjf6J24+AaIQQACBZAVSm8DSRNKAAQPk9ttvl8svv1xq1aqVJzFnzhw544wzpGPHjkGiqlGjRrJ69WoZOHCgjBo1Sh577DHp1KlTXkwuKdaiRQuZOHGiNG7cOHh/2rRpcvrppwcJLk1SlX/EUFd8abLsmWeekenTp0vbtm2TrZEadnQGSLYKx8vmxcQFL5+AL4r+aXPDy+bF/cznhZvPjf6Jm0+AKAQQQCBZgVQmsL799lu55ZZb5Pe//32QaNL9qyq+dD+ss88+O1hp9eCDD0qTJk2Cx/26dOki9evXD/5uxx13zAvT1VyXXnppsMfVjBkzgtVZa9askUGDBgUrrzQpduyxx27yWQ888ECwKmvEiBFBMo1X8QQYINks8bJ5MXHByyfgi6J/2tzwsnlxP/N54eZzo3/i5hMgCgEEEEhWIJUJrCiXrKupdAXWHnvsUZbA0r2xdL8qTWzdeeed0qBBg00OddNNN8n1119f9ujhF198Ieedd54sXbpUpk6dKro6q+JLH0ts165d8JihJrp4jDBKDUUrwwApmhMDcJtTxdK0M5sfXjYv+idePgFfFP0TN5+ALYp2ZvPie8DnRRQCCCBgFSjJBJbug6WJpCuuuEKuu+46ueGGG6ROnTryxBNPyKmnnhqskrr11luDlVgVX7oyq2vXrvKb3/wmiM2t2tJyU6ZMCTaKr/gqtNrLCk35wgIMkGwtAy+bFwNKvHwCvij6p80NL5sX9zOfF24+N/onbj4BohBAAIFkBUoygTVv3rzgkT5dYfXwww/LfvvtFyhVTE4VoqtYJkpyKkqZZKspu0dngGSrW7xsXkxc8PIJ+KLonzY3vGxe3M98Xrj53OifuPkEiEIAAQSSFSi5BNb8+fOlT58+wa8Kjhs3Ts4555yyDd7TmsB67bXXkq3FEj764C/X5J390G02XTVXwpdX9FPHy0eKm80NL5tXrjRuNje8bF60M58Xbj43+mfpuuV+gd13BUQhgAAC6RYomQSWPjY4e/Zsueyyy+Rf//pX8AihrsKqW7dumTAJrHQ3tkJnxwDJVmd42byYuODlE/BF0T9tbnjZvLif+bxw87nRP0vXjQSWr+6IQgCB0hAoiQTWunXrgscDBwwYEKiOHj1aOnfuLLVr185TfuaZZ4JN3K+++mrRzdp1X6yKr1ySa+jQoUE5TYade+65QbFCv1yof597hLBZs2YyadIkady4cWnUbgmcJUvUbZWEl80rVxo3mxteNi/aGV4+AV8U/RM3n4AtinZm8+J7wOdFFAIIIGAVSH0C6+uvvxZNNuk/e++9d/DY4BFHHFH22GD5C+ZXCK3VX/3lGSDZ6gAvmxcDSrx8Ar4o+qfNDS+bF/cznxduPjf6J24+AaIQQACBZAVSncBasWKFXHXVVTJ27NhgZdWdd94pLVq0qFQk94uC+uuDhVZT6fH69u0rc+fOlRkzZogusV2zZo0MGjQoeCRxzpw5cuyxx25y/PHjx0vv3r1lxIgRwS8c8iqeAAMkmyVeNi8mLnj5BHxR9E+bG142L+5nPi/cfG70T9x8AkQhgAACyQqkNoGlK68GDhwod999t5x55plBgmmnnXbarMbq1auDmFGjRsljjz0mnTp1yiu/aNGi4NFDTYJNnDix7FHAadOmyemnny79+/eXYcOGyRZbbFEW99VXX0m/fv1EH0+cPn26tG3bNtkaqWFHZ4Bkq3C8bF5MXPDyCfii6J82N7xsXtzPfF64+dzon7j5BAxRn/9dZPVKQ0CEoj/5aYRCFEEAgVIWSG0C6+GHH5aLLrpIjjrqKNEVUD/+8Y8jOb/00kvBnlY77LBDsFfWQQcdFDxuqL9aqAmqmTNnyuTJk8v2vdKDLlu2THr16hWszNJEWdeuXYMklibRhg8fLkOGDAne1/e22mqrSOdBoWgCDJCiOTEAtzlVLE07s/nhZfOif+LlE/BF0T9x8wnYomhnNi++B4xes34jMutGY1CE4rsdLNLzDyKNos0bIxyRIgggkDKBVCaw/vOf/8h5550nTz/9dCjXcccdFzwu2KRJk6Csbviu+2QNHjxY9JHBgw8+WOrVqycLFy4M/qx/r/9svfXWeceeP3++9OnTR958881gr62dd95ZlixZIvpYoj6+eNddd0nz5s1Dz4cCNgEGSHjZBHylaWc2N7xsXkxc8PIJ+KLon7j5BGxRtDObF98DBq+PF4oMO9AQYCz6i54inccbgyiOAAKlIpDKBNZrr70mJ598svzf//1fqGPFBJYGbNiwQebNmxfsnfXss8/K2rVr5dBDD5ULL7xQTjrppLxHBMt/wEcffRSs2tJVWvrLg61atZKzzjpLevToIU2bNg09FwrYBRgg2czwsnkxoMTLJ+CLon/a3PCyeXE/83nh5nOjf+LmE4gQ9e4ckbuPj1DQWaRFe5GLwxdBVHb0VatWyTXXXCNTp06V2267LXgyJ+xVPuaee+6RE044QRYsWCAdO3YMCy17v2XLlsEijD333DP4u6jxBx54oBx22GHBdji5WN3j+dZbbw2eYtK5sl5H2FxWP++SSy4JPvuOO+6QQw45ZLPnrmX0SSWdO1fctqdioG7Xo1vyXHnllXLZZZeVvf3FF18En/n8888HW/W0adOm4GfqApU33ngjmNfr01avv/56UE6v9+c//3kwX9d5e926dTeJz33Gp59+mudb6IO+/fZbufHGG2XSpEmbPZ/IlUrBRARSmcBK5Eo5aCoFGCDZqgUvmxcTF7x8Ar4o+qfNDS+bF/cznxduPjf6J24+gQhRKU9g6RU89dRT0rNnT+nQoYPcfvvtss0222z2wnThg243o1vY6F7M22+/feQEVO7AlSWwtt12W9H39Imiii99uiiXzGnWrFle4ukf//hHkDTSxNS1114bbM1Tp06dgtfx2WefBT+cNmvWrNCyuQNUVQLrb3/7m9x0003BVj/60uvcfffdpXbt2vLxxx/L+++/H/y91pUmn/T98i8SWBH6ZIkVIYFVYhWWtdNlgGSrUbxsXkxc8PIJ+KLonzY3vGxe3M98Xrj53OifuPkEIkSVQALrk08+CX65XpMj9913nxxwwAGVXtjGjRtFV13pnsm6umjAgAFBoii3gurII48MtqJp3LhxBJwfikSN1+ST/uiZrt7SlVi5BJoeafbs2cEe0JoEmzBhguy///6bnIOev/642Q033BAkgXS1Vm5rns2dcFUksPSprEGDBsk777wjZ5xxRrDdz3/9138FySt96bkvXbo0+BE2XcFVaLUZCSxTsyuJwiSwSqKasnuSDJBsdYuXzYuJC14+AV8U/dPmhpfNi/uZzws3nxv9EzefQISoEkhgrV+/XkaMGBGsaNJfuNckkP4oWKHXl19+KVdccYVosqV8sitqAqoyMUt8LuGmezo/9thjwR7Q+ir/KKFuo6OJnoqryXT/Z12dpa/KklyFzjHpBFb5VWGaxNIVbvXr1y/IpY9w6uor3Rdbr7FLly5l9UUCK0KfLLEiJLBKrMKydroMkGw1ipfNi4kLXj4BXxT90+aGl82L+5nPCzefG/0TN59AhKgSSGDpVegPgHXv3j34ca/yq5oqXuGLL74Y7Jes+17dcsst0qBBg6CIJQFVSM0S/80338j1118vU6ZM2WRPqvKPElZM7mjyTRN0Tz755CaJn7CaTDqB9dBDD8mvf/3rYP/qQom3iueXq6/WrVvnPfZJAiusJkvvfRJYpVdnmTpjBki26sTL5sXEBS+fgC+K/mlzw8vmxf3M54Wbz43+iZtPIEJUiSSwchuz635Y+ohdu3btNrk4XamV28g8t3l7rpAlARU3gbV48eLg8TpNSN1///2y33775R3y8ccfDxJVP/nJT4IfOdtnn32Cx+804aV/r4/n3XzzzdKoUaMIFfhdkSQTWCtXrgw20n/00UeDxzM1ORj20v3A9DHOnXbaSX71q1+VPbJJAitMrvTeJ4FVenWWqTNmgGSrTrxsXkxc8PIJ+KLonzY3vGxe3M98Xrj53OifuPkEIkSVSAJLryS3Ckg3dNeESsWN1HX/pYsvvjjY82rMmDF5G4hXRQJLfzVPVx7pCrF58+YFK8Z0w/Ytt9wyryK0nCao9BHHXBldmaXnri/dQ6t58+YRKu+HIkkmsHTjdn1kUF/6S4p77bWX6dzKFyaB5aZLbSAJrNRWTc04MQZItnrGy+bFxAUvn4Aviv5pc8PL5sX9zOeFm8+N/ombTyBCVAklsHIJqlySZ5dddsm7wNyvFZbfvD1XIJfAiiASFBk9erR06tSprLglvmHDhtKtW7cgIaUbthd6ffjhh8GvEi5ZsiT4rFdeeSXYM+rWW2+Vjh07VrrHV2Xnn0tgRb0+LXfllVcGG93nXrnk0vPPPx9swt6mTZvgrbjJv/LnVP4zLOda/nwscZRNXoAEVvLGfMJmBBgg2ZoHXjYvJi54+QR8UfRPmxteNi/uZz4v3Hxu9E/cfAIRokoogVV+M/eKj7LlHjHU5EuhXyq0JKBUrbIEliakWrZsWbb6a+3atcGv8i1fvjx4VFB/LbFt27bStGnT0CRU7lFCXaGlq7JOP/30YMVWbt+uCLVXVqQ6E1h67rpp+6RJkwqecnlLEliWWi2NsiSwSqOeMnuWDJBsVYuXzYuJC14+AV8U/dPmhpfNi/uZzws3nxv9EzefQISoEkpg6dVoIqpr165y2mmnBUmT3ON5uu+UPlqoq4bKb96eE4i7imhz8foLfbfddluwgkr3r9IN3Js0aRKKX/5RwlatWsnIkSPNjw7mPiTJRwjD7DwJrE8//VTGjRsne+65Z6VO5Y/LCqzQ5lRtBUhgVRs9H6wCDJBs7QAvmxcTF7x8Ar4o+qfNDS+bF/cznxduPjf6J24+gQhRJZbA0o3Rr7jiCtF9mXQ/Jv1VQt0AXVdk6abhFVdOVUUCSz9j2bJlctVVV8ns2bODxwejrqSaNm1a8Cjheeedl5eQi1BzeUWSTGDl9sCqX79+sOn8brvtFun0Cp0Te2BFoiupQiSwSqq6sneyDJBsdYqXzYuJC14+AV8U/dPmhpfNi/uZzws3nxv9EzefQISoEktg6RXlNnPXVU+6Guvzzz+X/v37B4/x6QboFffG0piwVURhUlHitcwll1wiH3/8sQwbNky6dOkS+hhhKSSw9BcFNWk4c+bMyL9CqJ4ksMJaVTbeJ4GVjXos2atggGSrOrxsXkxc8PIJ+KLonzY3vGxe3M98Xrj53OifuPkEIkSVYALr/fffl969e8vuu+8ut99+u7z55pvSo0cPufDCC2XAgAHBrxBWfEVJQG1OK0r8unXrgl8/1OSV7pMV5dcESyGBVT5pqI9I6i8oNmrUKLRxkcAKJcpEARJYmajG0r0IBki2usPL5sXEBS+fgC+K/mlzw8vmxf3M54Wbz43+iZtPIEJUCSaw1qxZEyRRZsyYIf/zP/8TPLb3yCOPFNy8PScQJQEVN4Gl8f/+97+DRwJffvll6dWrlwwaNEj00bvKXqWSwCr/iKRek15bZdelj3S++uqrMnjw4GCD+0KbuLMHVoS+WSJFSGCVSEVl9TQZINlqFi+bFxMXvHwCvij6p80NL5sX9zOfF24+N/onbj6BCFElmMDSq3rxxReDVVdnnnmmvPvuu7LddtsFq7EqWxlUVQksPbfcrwvqf0+YMEGOOOKIkk9g6QUsWbJELr/8cnnjjTekY8eOQRJLV5rVrVs3uD5NXOnjk7/73e9k8uTJsnLlSuncuXOQyMptas8eWBH6ZIkVIYFVYhWWtdNlgGSrUbxsXkxc8PIJ+KLonzY3vGxe3M98Xrj53OifuPkEIkSVaAIrt5n7rFmzgov87W9/K+ecc06lF5xLYEUQKStSfuWQJQGme0bpJu6PPvqodOjQIfiFwsp+lbBUVmDlUP71r38F16PXpq9tt902SGLVq1cvSF7p45360l8X1GTXiSeemLdSiwSWpQWWRlkSWKVRT5k9SwZItqrFy+bFxAUvn4Aviv5pc8PL5sX9zOeFm8+N/ombTyBCVIkmsMr/8mCrVq0q3bw9J1CVCSz9TN2X66KLLgrd0L3UElh6bWr/wQcfBI9uzps3TxYuXBistmrWrJkccsghcvLJJwf/btCgwSYNkARWhD5ZYkVIYJVYhWXtdBkg2WoUL5sXExe8fAK+KPqnzQ0vmxf3M58Xbj43+iduPoEIUSWawIpwZRRBAIEqECCBVQXIfETlAgyQbK0DL5sXExe8fAK+KPqnzQ0vmxf3M58Xbj43+iduPoEIUSSwIiBRBAEEKhMggUXbqFYBBkg2frxsXkxc8PIJ+KLonzY3vGxe3M98Xrj53OifuPkEIkSRwIqARBEEECCBRRtIpQADJFu14GXzYuKCl0/AF0X/tLnhZfPifubzws3nRv/EzScQIeqb5SJXbRehoLPIqcNEjv61M5gwBBBIuwArsNJeQxk/PwZItgrGy+bFxAUvn4Aviv5pc8PL5sX9zOeFm8+N/ombTyBi1N9eEJl5vciqzyIGRCj27QqRg7uLdLghQmGKIIBAqQqQwCrVmsvIeTNAslUkXjYvJi54+QR8UfRPmxteNi/uZz4v3Hxu9E/cfAJEIYAAAskKkMBK1pejhwgwQLI1EbxsXkxc8PIJ+KLonzY3vGxe3M98Xrj53OifuPkEiEIAAQSSFSCBlawvRyeBVdQ2wIDSx4mbzQ0vmxcTZLx8Ar4o+iduPgFbFO3M5sX3gM+LKAQQQMAqQALLKkb5ogowQLJx4mXzYkCJl0/AF0X/tLnhZfPifubzws3nRv/EzSdAFAIIIJCsAAmsZH05eogAAyRbE8HL5sXEBS+fgC+K/mlzw8vmxf3M54Wbz43+iZtPgCgEEEAgWQESWMn6cnQSWEVtAwwofZy42dzwsnkxQcbLJ+CLon/i5hOwRdHObF58D/i8iEIAAQSsAiSwrGKUL6oAAyQbJ142LwaUePkEfFH0T5sbXjYv7mc+L9x8bvRP3HwCRCGAAALJCpDAStaXo4cIMECyNRG8bF5MXPDyCfii6Is9lU4AACAASURBVJ82N7xsXtzPfF64+dzon7j5BIhCAAEEkhUggZWsL0cngVXUNsCA0seJm80NL5sXE2S8fAK+KPonbj4BWxTtzObF94DPiygEEEDAKkACyypG+aIKMECyceJl82JAiZdPwBdF/7S54WXz4n7m88LN50b/xM0nQBQCCCCQrAAJrGR9OXqIAAMkWxPBy+bFxAUvn4Aviv5pc8PL5sX9zOeFm8+N/ombT4AoBBBAIFkBEljJ+nJ0ElhFbQMMKH2cuNnc8LJ5MUHGyyfgi6J/4uYTsEXRzmxefA/4vIhCAAEErAIksKxilC+qAAMkGydeNi8GlHj5BHxR9E+bG142L+5nPi/cfG70T9x8AkQhgAACyQqQwErWl6OHCDBAsjURvGxeTFzw8gn4ouifNje8bF7cz3xeuPnc6J+4+QSIQgABBJIVIIGVrC9HJ4FV1DbAgNLHiZvNDS+bFxNkvHwCvij6J24+AVsU7czmxfeAz4soBBBAwCpAAssqRvmiCjBAsnHiZfNiQImXT8AXRf+0ueFl8+J+5vPCzedG/8TNJ0AUAgggkKwACaxkfTl6iAADJFsTwcvmxcQFL5+AL4r+aXPDy+bF/cznhZvPjf6Jm0+AKAQQQCBZARJYyfpydBJYRW0DDCh9nLjZ3PCyeTFBxssn4Iuif+LmE7BF0c5sXnwP+LyIQgABBKwCJLCsYpQvqgADJBsnXjYvBpR4+QR8UfRPmxteNi/uZz4v3Hxu9E/cfAJEIYAAAskKkMBK1pejhwgwQLI1EbxsXkxc8PIJ+KLonzY3vGxe3M98Xrj53OifuPkEokd98u1q+Xb9+ugBEUruunWDCKUoggACpSxAAquUay8D584AyVaJeNm8mLjg5RPwRdE/bW542by4n/m8cPO50T9x8wlEi5r84ccy6cN/RCtsKLXPNo3khp/tLY3r1zNEURQBBEpJgARWKdVWBs+VAZKtUvGyeTFxwcsn4Iuif9rc8LJ5cT/zeeHmc6N/4uYTCI96f+XXcvFfFoUXdJY4Yccfy6Ut9nBGE4YAAmkXIIGV9hrK+PkxQLJVMF42LyYuePkEfFH0T5sbXjYv7mc+L9x8bvRP3HwC4VGvfb5cBi9cHF7QWaL1dtvK0AP2cUZXHvaf//xHnnnmGZk3b5688cYb8vHHH0vDhg3lgAMOkOOPP15OPvlk+dGPflT0z63KA06bNk369esnV155pVx22WWb/ehcWcv5tWzZUsaNGyd77rmnJUw2bNggL730knzzzTfSvn17U2zFwl988YVccskl8umnn7rOJdaHE1wUARJYRWHkIF4BBkg2ObxsXkxc8PIJ+KLonzY3vGxe3M98Xrj53OifuPkEwqNKLYG1Zs0amTJligwfPlyWL18eXOCBBx4ojRo1km+//VbefvttWblypWy77bZy4403ymmnnSZ169YNh0hhibQmsJ544gnp06ePjB49Wjp16hRLjgRWLL5UBJPASkU11NyTYIBkq3u8bF5MXPDyCfii0tY/3/90g9z8h9Wy9ZYil3fYQvbcvrbvwhKKSptXQpdZ9MPi5iPFzeaGl82L8UZ0r1JKYK1atSpImowaNSpYNdS3b1854YQTguRV7qVJrJkzZ8qwYcOCBNett94qHTt2lFq1akVHSUlJSwKr0CmrhSbxJk2aVJRkU+4zcudFAislDaWaT4MEVjVXQE3/eAZIthaAl82LASVePgFfVNr6Z/fx38jSzzYEF7PPTrXlrm5b+S4soai0eSV0mUU/LG4+UtxsbnjZvBhvRPcqpQTW448/LgMHDpTmzZvLb3/7W2nRokWlF6qPuOmjaXvttVeQvNlhhx2io6SkJAmslFQEp7FZARJYNJBqFWCAZOPHy+bFgBIvn4AvKm398+ihX+ddyLODt/ZdWEJRafNK6DKLfljcfKS42dzwsnkx3ojuVSoJLN0jqX///sF+V7oC67jjjtvsReqjhjfffLNMnDhR7rnnnmCllr5yj6zpfw8ZMkQmTJggmhjTpFj37t2DRw5r164dlNOVXE8//bQsWLAgeCyxWbNmcthhh8k555wjrVq1CsrlXnfccUfwWOP06dODZJl+7qxZs4K9udq1ayfnn3++HHvssVK/fv288964caMsXrxY7r33Xpk9e3bw3oknnhjsefXKK69E3gOrEEbUFVj//Oc/5dFHH5WnnnpK3nrrrbLrvOCCC2SfffYpW72Ws3v++efzPq78Hl26P5bWkZpquffffz8oe8ghhwTXpavhGjduXBbPI4TR+2paS5LASmvN1JDzYoBkq2i8bF4MKPHyCfii0tY/SWD56jHtUWlrZ2n34nvAV0O0M9x8AuFRpZLAeuGFF4LEUYcOHeT222+XbbbZJvTi5s6dK7///e/l3HPPlcMPPzwvgaUJsR133FHeffdd2X333eXf//63XH311UFibMmSJXL55ZcHiRhNWun7+vrwww/LNouv+GhiLoGliacZM2bIZ599JrpJuiaRXn/99SBeV4RdccUVZUksTV5pwmvQoEFBgmzfffcNkjv6OU2bNpU2bdoECbYom7h7Elj6+Zpk00SeJtr0sUy9Xj13TWTppvh6PT179gz2Efvyyy+DpOCiRYuC9/V8mzRpIsccc4xosmvdunUyfvx4GTp0aHA6ub3JVqxYUWagvrfddltwffoigRXajFNfgARW6qso2yeYtgESe8Zks72lrZ2lXRkvXw2lzY0Elq8e0x6VtnaWdi8SWL4aop3h5hMIjyqFBJYmWkaMGBH8M2DAgOAf755W5VcRHX300UEy5Sc/+YmsX78+wFq9erVcc801MnXq1OC9s846qyzhpKu67r///mBfKY3VRxNzibRcAkuPoeenm5w3aNBA9Nxffvnl4O9y8fvtt1/wWW+++aZcdNFFwX9r0ueXv/xlsKpLk1l67Lvuuit4L6kElq780vNctmyZXH/99cHqM10hpuf86quvyuDBg2Xp0qXBfmKnnnpqWWOqbA+sF198UXr06CEHHXSQ3HLLLbLbbruVxWhSUI+nFmPHjpVTTjmFBFZ49yyJEiSwSqKasnuSaRsgsWdMNtta2tpZ2pXx8tVQ2txIYPnqMe1RaWtnafcigeWrIdoZbj6B8KhSSGBFfRQu/Gp/WPGjj7cV2oRcH3nTVUaayNHETcWVXp988kmwebyuRho3blywaklfuQRWoRVimhzTxwv183LJG/07TchpnH5Oly5d8pJyenxdraUrpJJIYJX/fF0BdvHFF0udOnXyCOfNmxck2PSxyfKr3golsPTRQX1UU9+79NJLyx7ZLH/AyZMny1VXXZV3PazAitJq012GBFa66yf22bGiyEbIhM/mVSqlGYjbagovm1daJ8jcz3z1mPYo+qevhnCzueFl80rr94DvKpKNykoCS/ep0v2VCr2OPPLIYDWTPp6XS5joCqOHHnooeMzN8qos4ZJLYGkyqF+/fpscUpNX+thhLmmmCSotp/tP6WN3utl8xVehhI/lXDeX+NPHBDURp48OauJJ97qq+NJH/zSJpra68iy3csz7K4SFNqUngWWp0XSWJYGVznop2lmxoshGyYTP5lUqpRmI22oKL5tXWicu3M989Zj2KPqnr4Zws7nhZfNK6/eA7yqSjaqpCSzdA6v8CqrKlDUJpImcDz74INj7SVclaUJnl112KbgCq9CqLj12xaTPRx99FDy+t91225Ul1yqeg27ifvrppyeyAktXmvXu3Vu23377Sj9/7dq1waOAmuC67777pH379sEpRklg6YosdVPnv/3tb/KnP/1J9BFD/dzyK8pIYCXbv6vi6CSwqkK5Gj+DCYwNHy+bV6mUZiBuqym8bF5pnbhwP/PVY9qj6J++GsLN5oaXzSut3wO+q0g2qhQSWOX3wKpshVMhpUJJmigJk1WrVgW/yqf7YOlG7uVfuvG7vq//LvQIYdQEVpQEUm5VWRKPEEb5fL3u3Mqy8tdVWQKr4i8qLl++vIxON4TXDd///ve/k8BKtktX+dFJYFU5edV+IBMYmzdeNq9SKc1A3FZTeNm80jpx4X7mq8e0R9E/fTWEm80NL5tXWr8HfFeRbFQpJLBUYM6cOdK9e3fTrxB6ElianNI9sPSROd3fql27dvKzn/0seMRvjz32CCqjf//+wcqiOAms3Aos3WNrzJgxQXKn4qu6E1jlV2Dp45a5X3KsLIE1f/784FcLNXGlv6DYtm1b+elPfxqsVtt5553lqaeeCh6bZAVWsn26qo9OAquqxav485jA2MDxsnmVSmkG4raaSqsXe/rZ6pH7mc2rVEqntX+m3Q83Ww3hZfMigRXdq1QSWJow0sSRroiaMGGCHHHEEaEX6Ulg5RJlxx13XPArhE2bNs37nNzeUfrvOAms3P5S77zzTqV7UOkqMN0QPYkVWJ9//nngqYm0yvbAym0k/9prr4XugZW7Hn3EUvf60v3IKv5SZKHribIiLrSiKVCtAiSwqpU/+Q9nAmMzxsvmVSqlGYjbaiqtXuzpZ6tH7mc2r1Ipndb+mXY/3Gw1hJfNiwRWdK9SSWDp42nTp08XfYSwefPm8tvf/lZatGhR6YWuXLky2DBdN28vtIl7ZXtg5R6ZqyxplPtlvrh7YOn1aOJoyJAhcsMNN0jPnj3zEj6aELr22muDRxmTSGBZfoVQV1ONGjUq2K9LX4VWYOWShfp+ob3FKrseEljR+2paS5LASmvNFOm8mMDYIPGyeeVKszLG55bWqLROXOifthaDl82rVEqntX+m3S9tbnxvpr3F+M4vbe3MdxXJRpVKAksV1q1bF/xi39ChQ4PH+y644AI57bTTRB/Dy7100/WXXnpJRowYIQsXLgzKXX311XL88ccHCaKwhEkuOaNJL11JpI++5T5bj6uPF+qqqZYtW8ZagaXH/PDDD4NH6pYtWybXXXednHDCCVK7du1gj62xY8cG16CvJBJYetzFixcHG8nr519//fWBZf369UWTa/orjYMHD5alS5fKsGHD5NRTTy0zzhkNGDBA9B91za3oeu6554LyZ599ttStWzeI0WSh1psmtipeT1h9JNv6OXoxBEhgFUMxxcdgAmOrHLxsXrnSrIzxuaU1Kq0DcPqnrcXgZfMqldJp7Z9p90ubG9+baW8xvvNLWzvzXUWyUaWUwMolkp588skguaOrfvS17777BntIafLq7bffFl19pa8zzjhDfv3rX5clofTvwhImmsy56qqrZPbs2aIbj+seTprU0WTTxx9/LJ07d5ZvvvlGnn32WdF9oQ488MDgswptdl6+5sL2jdJja7JNN4fXz9J9pHTvLd1XKqkEliaqZs2aFawCy31+s2bNRB+PfOutt4Lr1z2tdHVYLhml16R7c3Xt2jW4PPU55phj5KKLLpIZM2YEK+TUX69Fj6Urr15//fXgzyeffLJMmTIl2MdMV51tscUWofWRbOvn6MUQIIFVDMUUH4MJjK1y8LJ55Urj5nNLa1RaB+C0M1uLwcvmVSql09o/0+6XNjf6Z9pbjO/80tbOfFeRbFSpJbByGrpKSZM7mszSPZpyyaxDDjlEjjrqKNE9rHTT9Yr7MIUlsPT4msDR5JT+CqEeVxMxhx12mJxzzjnSqlWrIAmjSa7yj/55E1j6ef/4xz9k4sSJQTJJE0m6cfwll1wSJM46deqUWAIrZ6mfr9erSTlNXOn1tm/fPrjeffbZZxNDXQn38MMPB3uRqY8mCm+55RZp0KCBvPLKK8G1vPjii0EiS+vjxBNPDPbEWrNmjfTt2zdINN59993B5u5R6iPZHsDR4wqQwIormPJ4Bki2CsLL5kUCy+eV9qi0DsDpn7aWg5fNq1RKp7V/pt0vbW70z7S3GN/5pa2d+a4i2ahSTWAlq8LREUAgqgAJrKhSJVqOAZKt4vCyeZHA8nmlPSqtA3D6p63l4GXzKpXSae2fafdLmxv9M+0txnd+aWtnvqtINooEVrK+HB2BrAuQwMp4DTNAslUwXjYvElg+r7RHpXUATv+0tRy8bF6lUjqt/TPtfmlzo3+mvcX4zi9t7cx3FclGkcBK1pejI5B1ARJYGa9hBki2CsbL5kUCy+eV9qi0DsDpn7aWg5fNq1RKp7V/pt0vbW70z7S3GN/5pa2d+a4i2aiV69bJ6S8sSOxDLtxrVzlzlx0TOz4HRgCB6hUggVW9/ol/OgMkGzFeNi8SWD6vtEeldQBO/7S1HLxsXqVSOq39M+1+aXOjf6a9xfjOL23tzHcVyUf9dflXcv8H/5Cv1q4r2od9s369HPeT7aXr7s2KdkwOhAAC6RMggZW+OinqGTFAsnHiZfMigeXzSntUWgfg9E9by8HL5pUr/f6nG+TmP6yWrbcUubzDFrLn9rV9B0ooKq39M6HLLdph0+ZG/yxa1abqQGlrZ6nC4WQQQACBIgiQwCoCYpoPwQDJVjt42bxIYPm80h6V1gE4/dPWcvCyeeVKdx//jSz9bEPwx312qi13ddvKd6CEotLaPxO63KIdNm1u9M+iVW2qDpS2dpYqHE4GAQQQKIIACawiIKb5EAyQbLWDl82LBJbPixUePjf6p80NL5sX9zOfV6lEpS2xQP8slZZjO8+0tTPb2VMaAQQQSL8ACaz011GsM2SAZOPDy+bFhM/nxQoPnxv90+aGl82L+5nPq1Si0pZYoH+WSsuxnWfa2pnt7CmNAAIIpF+ABFb66yjWGTJAsvHhZfNiwoeXT8AXRf+0ueFl8+J+5vMqlai0JRbon76WwwpmnxtRCCCAQFYESGBlpSYruQ4GSLYKxsvmxYQPL5+AL4r+aXPDy+bF/cznVSpRJLBsNZU2r9zZs4LZVo+URgABBLImQAIrazVa4XqYwNgqGC+bFxM+vHwCvij6p80NL5sX9zOfVy6KlTE2P/qnzYv+6fMiCgEEEMiaAAmsrNUoCaxYNcqA0seHm80NL5sXExe8fAK+KPqnz42VMTY3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oqQTWunXr5IYbbpDXXntNHnzwQWnSpEnB+tiwYYPMmzdPxo4dK88++6ysXbtWDj30ULnwwgvlpJNOki222KJg3EcffSSjR4+WmTNnynvvvSetWrWSs846S3r06CFNmzYtybpngGSrNrxsXgwo8fIJ+KLonzY3vGxe3M98Xrj53OifuPkEiEIAAQRqtkDJJLA0eTVu3DgZPHiw/OIXv6g0gbV+/XqZPHmy9OvXT1asWCEHH3yw1KtXTxYuXBj8WeP1n6233jqv5vX93r17y5///GfZe++9Zeedd5YlS5bI3//+d2nfvr3cdddd0rx585JrLQyQbFWGl82LiQtePgFfFP3T5oaXzYv7mc8LN58b/RM3nwBRCCCAQM0WKIkEliaehg4dKrfeemtQW8cdd1ylCayXXnpJzj33XNlhhx1kzJgx0rp16yDmgw8+kP79+8sLL7wgEyZMkM6dO5fV/LJly6RXr14yd+5cGTlypHTr1k3q1q0rX3/9tQwfPlyGDBkil1xyiQwbNky22mqrkmoxDJBs1YWXzYuJC14+AV8U/dPmhpfNi/uZzws3nxv9EzefAFEIIIBAzRZIdQJLV10999xzcs0118iCBQtk++23l2+++abSFVirV6+WgQMHyqhRo+Sxxx6TTp065dXuokWLgsRVixYtZOLEidK4cePg/WnTpsnpp58eJLg0SVX+EcOvvvoqWM31zDPPyPTp06Vt27Yl1WIYINmqCy+bFxMXvHwCvij6p80NL5sX9zOfF24+N/onbj4BohBAAIGaLZDqBJaupmrXrp00atRILr74YjnllFOCf+vqqkJ7YOnjfl26dJH69esH7++44455tbtq1Sq59NJLgz2uZsyYEazOWrNmjQwaNChYeTVnzhw59thjN2kRDzzwQLAqa8SIEXL55ZeXVIthgGSrLrxsXkxc8PIJ+KLonzY3vGxe3M98Xrj53OifuPkEiEIAAQRqtkCqE1i66urpp58Okke77LJLsLH62WefXWkC65VXXgn2q9Iyd955pzRo0GCT2r3pppvk+uuvD/bJ0kcNv/jiCznvvPNk6dKlMnXq1GB1VsVXLpGmjxlqoquUHiNkgGTr4HjZvJi44OUT8EXRP21ueNm8uJ/5vHDzudE/cfMJEIUAAgjUbIFUJ7AqVk1YAuuJJ56QU089NVglpftl6Uqsii9dmdW1a1f5zW9+I9ddd12wSbuu2tLXlClTZNddd90kJuxz09yEGCDZagcvmxcTF7x8Ar4o+qfNDS+bF/cznxduPjf6J24+AaIQQACBmi2QqQRWxeRUoaqtWCZKcipKmbQ2IwZItprBy+bFxAUvn4Aviv5pc8PL5sX9zOeFm8+N/ombT4AoBBBAoGYLkMAKeSxRmwcJrOQ6yXF/nJ938NlHHZLch0U4MgPKCEgFiuBmc8PL5sUEGS+fgC+K/ombT8AWRTuzefE94PMiCgEEEMiaAAmsKkhgvfbaa9XWbgbOzt/Ta9hx71bbuRT64MFfrsn766HbbPrYZ1WeMF4+bdxsbnjZvHKlcbO54WXzop35vHDzudE/cfMJhEfpj1TxQgABBLIqkKkE1jPPPBNs4n711VeLbtZep06dTeot9wjh0KFDg3L/+te/gs3c9VXolwv173MrsJo1ayaTJk2Sxo0bm9oDCazKuUhgmZqSpM2LiYut/vDyeeHmc2OCjJtPwBdFe7O54WXz4nsguhcJrOhWlEQAgdITyFQCi18h3LQBskTd1inxsnnlSuNmc8PL5kU7w8sn4Iuif+LmE7BFNYiF3wAAIABJREFU0c5sXnwP+LyIQgABBLImkKkEVu4XBfXXBwutplqxYoX07dtX5s6dKzNmzBD9PxRr1qyRQYMGyciRI2XOnDly7LHHblLH48ePl969e8uIESOCXzgspRcDJFtt4WXzYkCJl0/AF0X/tLnhZfPifubzws3nRv/EzSdAFAIIIFCzBTKVwFq9erUMHDhQRo0aJY899ph06tQpr3YXLVoknTt3lhYtWsjEiRPLHgWcNm2anH766dK/f38ZNmyYbLHFFmVxX331lfTr10/08cTp06dL27ZtS6rFMECyVRdeNi8mLnj5BHxR9E+bG142L+5nPi/cfG70T9x8AkQhgAACNVsgUwksrcqXXnop2NNqhx12kNGjR8tBBx0ktWrVkg8++CBIUM2cOVMmT55ctu+Vxixbtkx69eoVrMzSlVhdu3YNklhff/21DB8+XIYMGRK8r+9ttdVWJdViGCDZqgsvmxcTF7x8Ar4o+qfNDS+bF/cznxduPjf6J24+AaIQQACBmi2QuQTWunXrZNy4cTJ48GDRRwYPPvhgqVevnixcuDD4s/69/rP11lvn1fz8+fOlT58+8uabb8ree+8tO++8syxZskT0sUTdGP6uu+6S5s2bl1xrYYBkqzK8bF5MXPDyCfii6J82N7xsXtzPfF64+dzon7j5BIhCAAEEarZA5hJYWp0bNmyQefPmydixY+XZZ5+VtWvXyqGHHioXXnihnHTSSXmPCJav/o8++ihYtaWrtPSXB1u1aiVnnXWW9OjRQ5o2bVqSLYUBkq3a8LJ5MXHByyfgi6J/2tzwsnlxP/N54eZzo3/i5hMgCgEEEKjZAiWVwKrZVeW7egZINje8bF5MXPDyCfii6J82N7xsXtzPfF64+dzon7j5BIhCAAEEarYACayM1z8DJFsF42XzYuKCl0/AF0X/tLnhZfPifubzws3nRv/EzSdAFAIIIFCzBUhgZbz+GSDZKhgvmxcTF7x8Ar4o+qfNDS+bF/cznxduPjf6J24+AaIQQACBmi1AAivj9c8AyVbBeNm8mLjg5RPwRdE/bW542by4n/m8cPO50T9x8wkQhQACCNRsARJYGa9/Bki2CsbL5sXEJZ1eS5Z/JIPnj5SG9RrI4IN6SfNtdzOd6HF/nJ9XfvZRh5jikypM/7TJ4mXz4n7m88LN50b/xM0nQBQCCCBQswVIYGW8/hkg2SoYL5sXE5d0ep0561L56Kt/Bie3b5Pmct8x/206URJYJq6ywmlz437mq0fccPMJ2KJoZzYvxhs+L6IQQACBrAmQwMpajVa4HgZItgrGy+bFgDKdXm0eOSPvxBac/ajpRNOWiKGdmaqvrDD3M9x8Ar4o2pvNDS+bF98DPi+iEEAAgawJkMDKWo2SwIpVowwofXy42dyS9iKBZauPYpVOW+Iv6XYW1y1tXkyQ49Uo7c3mh5fNi/7p8yIKAQQQyJoACays1SgJrFg1yoDSx4ebzS1pLxJYtvooVum0JWSSbmdx3dLmxQQ5Xo3S3mx+eNm86J8+L6IQQACBrAmQwMpajZLAilWjDCh9fLjZ3JL2IoFlq49ilU5bQibpdhbXLW1eTJDj1SjtzeaHl82L/unzIgoBBBDImgAJrKzVKAmsWDXKgNLHh5vNLWkvEli2+ihW6bQlZJJuZ3Hd0ubFBDlejdLebH542bzonz4vohBAAIGsCZDAylqNksCKVaMMKH18uNnckvYigWWrj2KVTltCJul2FtctbV5MkOPVKO3N5oeXzYv+6fMiCgEEEMiaAAmsrNVoFSewliz/SAbPHykN6zWQwQf1kubb7mYSTdsEhgGlqfrKCuNmc0vaiwSWrT6KVZr7mU0ybV5MkG31V7F00ve1eGcnkrb2hpevRpN2y9q41qdMFAIIIJBeARJY6a2bopxZ0l/0Z866VD766p/Bue7bpLncd8x/m86bAaWJK3UDcCZ8tvqrKi8SWL56iRvF/cwmmDavquqfNqVNS+PmE0ybW9LjM5/SD1Fp86qq/pm1cW3cdkA8AgggkDYBElhpq5Ein0/SA6SsTZST9opbvTV1QJk1t6TbWdb6ZVVNXGhncQVs8dzPbF650rhlwy3p7wGfEgmsrH5/xm0PxCOAAAJpESCBlZaaSOg8kh4gZe2LPmmvuNXMxMUnmDa3pNtZ1volCSxfu0+6nfnOigkybnEFfPE17XvAp0T/zOr3Z9z2QDwCCCCQFgESWGmpiYTOI+kJTNa+6JP2ilvNaRuAk1jw1WjS7Sxr/ZJ2ls525jsrJsi4+QSytjdR0t8DPmX6Z1a/P+O2B+IRQACBtAiQwEpLTSR0HkkPkLL2RZ+0V9xqJoHlE0ybW9LtLGv9kgSWr90n3c58Z8UEGTefQNb2JqJ/+tpB0m5Z/f70aROFAAIIpE+ABFZV1cnzIlKrCB9mPMblk7/N+9CR520Z/yTKnUPPZ6/LO949R98U7fjfH2PAa2/llR/Ret9o8VrKaLHJgQvE97v/m7xio7tttfnziXsOxuu49NW//nA+tUTubP2z+A7GcygEcvHv8t3u7h7iVplqXM9K4vsuWJT3iWPa7Fd5vcY9hwievSZ+57Xx+7OY0KOAV4zz6DL7irzrm3L87dH7lYj0/subeeXH/Xx/U3xe4RjXUXac74/RY0K5dlZLZGLPiO2siOewOYief16Yfz/8+QH5xavoPHIf+qvx+f3yd722SsX9Iji/WiLd57+R53PfIa1s7SyuZyXxXe9elXceky9uUK33i4offv7Lr+fV4wOHHJiKej1nTL7bQ5dsxs3xHXDijF55UTNPHl/4KJXU67kvvZZX/sFDW1drvZ45Kt/r9/0reMVt3xG+izbX4c5+8dW8tx857CBb/yxfOu61lIvvNLKcWy2RaZdFbGcRz+GY6d3zrnNux/t++HOEY5zxpwV58Y8e1qa43wMRziH4wG391UUkAgggkGYBElhVVTsTquqD8j9n5KzVeX9xeYctinoiQ1/NH0AOPih/gBn2YXe++0FekUtb7BEWkuj7SXvFPfm0eeWuBzdbzSbtlbV+STuztS+8fF64pdsta/e1pL8H4tWmSE0db2Sinen/C6iQN4vbHohHAAEE0iJAAquqaoIEVkHptA2QGFD6OkTSbp+u+kz+8MFc2bJOfemw6+GyfYMmphOtae0sEwPwAjWcdDszNaoChWtaO8uaFwmseDWadP/M2n0taa94tUkCK+dXkv9jlgRW3OZPPAIIpFiABFZVVQ4JLBJYRWhraZsgV9WEb/xbj8hn3y4PPm6nrbeXbvucZtJMm1vSE5esTfSqqp2ZGhUJrLhcNXaFR1y4tN3Pqqp/Zu2+lvT3AO3MJ5CJdkYCy1f5RCGAQEkIkMCqqmr633Ib3ng/M7dhjiG+e4U9UO67KOKeMZv7jHLncdbTl/2wkY+ITO1wR7Sz+/4YF/05f6+dCVH32nFYbHJiBY5x4b35e8bce2GIV0LnURlin7/k7+U0tu1+ef7R8AuUinkdvb/f0yl35HEXONtZJedx/pyBeSf9QPthhS+1kvh+ub3Dvn9/dJufVU4V0yI4cMgx+lbYM2zMrwp4xTiP7s9cXe76asl9xww1NY3LXs3fm+4Oy950FT8pxnVUtOz/wLd5W9/deX7EPf0insPHK/8tmixtUHdLOW/vU6VZox1+uJoIx7ji9bfzrv72A3+arxHhGJutKGP8gAp7II7oumVo24zUUIznUfCYG0WueuOdvLdua9Uy0sdH6WORDlTJdVz5UP7ekcPP2Uw7K5JFpPP9vtDghYvzig/dfx9LuOneaTnw1Q/nu/332RH7Z/kP2YznZS/k38fuOHzwpqe3mfjr3nw3r/xN+7dIzCLsO0A/+Nrf53vdfGYFr7htK2b8kEXv5fnc8LO9Lc3BdO8MPXC5a7nxsfytMW48PcLWGAaLq176bf596dBff/fniMe4+S0d8P/wunbf/0rMolI3vSVsZpgT6k0BBBBAIMUCJLBSXDnFODV+rcWmmLSX7Ww2LZ22X9PLnWHSbln7VSC8fD0haTd+5cxXL96omno/83rl4mqqG98DcVuOLZ529p3XgrMfNcGl1c10ERRGAAEEUixAAivFlVOMU0t6wseAshi1FP0YaR0Y0c6i16GWxMvmRaI0nV6+s/ohqqbez5Ys/0gGzx8pDes1EN1fp/m2u5koa6ob4w1TM4ldmHZGAit2I+IACCCAQAICJLASQE3TIZko22ojaS/b2WxamgFlNgaUSbezrE30SGD57hxJtzPfWZHAytpKP/qnryfQP9PpltXvT582UQgggED6BEhgpa9OinpGSQ+QsvZFn7RX3MolgUUCK0obylq/ZIIcpdY3LcP9LJ1u9E9fvWTNjf7pawdJu2WtnfmUiUIAAQTSK0ACK711U5Qz44vexpi0l+1sNi1NAosEVpQ2lNUBeNL9M2tuSXtFaYubK8P9LBv3MxLMvp5A/0ynW9a+B3zKRCGAAALpFSCBld66KcqZJT1AytoXfdJecSuVCV82JnxJt7Os9UsmyL47R9LtzHdWP0RxP8vG/Yz+6esJ9M90umX1+9OnTRQCCCCQPgESWOmrk6KeUdIDpKx90SftFbdymfBlY8KXdDvLWr9kguy7cyTdznxnRQKL/ulrOVlzo3/62kHSbllrZz5lohBAAIH0CpDASm/dFOXM+KK3MSbtZTubTUuTwCKBFaUNZXUAnnT/zJpb0l5R2uLmynA/y8b9jASzryck3T/5tUtfvWTte8CnQBQCCCCQXgESWOmtm6KcWdIDpKx90SftFbdSmfBlY8KXdDvLWr9kguy7cyTdznxn9UMU97Ns3M/on76ekHT/5NcuffWS1e9PnwZRCCCAQPoESGClr06KekZJD5Cy9kWftFfcymXCl40JX9LtLGv9kgmy786RdDtjhYevXuifuKlA0v2TdkY78wkQhQACCKRbgARWuusn9tkxQLIRJu1lO5tNS5PAIoEVpQ0xcYmitGmZrLklfT9jhQftrLxA0u2N/mlrb1nz4n9k2Oqf0ggggEBWBUhgZbVmv78uBpS2Ck7ay3Y2JLByAlkbiCfdzrLmxcTFd+egneHmE/BF0d5sbnjZvPge8HkRhQACCGRNgARW1mq0wvUwQLJVcNJetrMhgUUCy9diSGDhpgJJ389oZ7Sz8gK0N1t7wMvmRQLL50UUAgggkDUBElhZq1ESWLFqNOkBJXvG+KonaxPlpNtZ1ryYuPj6De0MN5+AL4r2ZnPDy+bF94DPiygEEEAgawIksLJWoySwYtVo0gNK9ozxVU/WEjJJt7OseTFx8fUb2hluPgFfFO3N5oaX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rRuAPKjSsXyYa3zhWpu43UbnG31Gq4X975tHnkjLw/Lzj7UdP5HvfH+XnlZx91iCk+qcJx3cLOK2tueIXVeOH3cbO54WXzYoLs88LN50b/xM0nQBQCCCBQswVIYGW8/hkg2So4rtf6V34mG79+N/jQWtv8XOoc9CIJLFsVFCxNAsuGmDUvJsi2+sfL54UbbvEEbNFxxxthn8b3QJhQ4fez6ubTIAoBBBBInwAJrPTVSVHPiAGSjTOu17pn6+V9YN2j15LAslUBCSy8KhWI2z/DaLM2ccErrMYLv48bbj4BWxTtzOZFgtnnRRQCCCCQNQESWFmr0QrXwwDJVsFxvUhgfef97OCtbfAhpUks2Diz5sXExVb/ePm8cMMtnoAtOu54I+zT+B4IEyr8flbdfBpEIYAAAukTIIGVvjop6hkxQLJxxvUigUUCK0qLi9vOwj4jqwNw3MJqPv99vGxeJLB8Xrj53OL2T/bcZLzha3lEIYAAAqUtQAKrtOsv9OzjDpDCPiBrE+W4XiSwGFCG9Rl9P247C/uMrPVLJshhNV74fdoZbj4BXxTtzeYW14s9Nxlv2FocpRFAAIFsCJDAykY9VnoVcQdIYTxZmyjH9SKBxYAyrM+QwIoiRELGr/RDZNz7Wdg5ZO3+T6I0rMY3/37c9lbTVhTF9WK8wXgjXo8lGgEEEChNARJYVVRvL0r+r9FZPraW1LIUzyt76QPf5v151PlbuY5V2TlcMHdw3vH+55ihlR6/0DEue+2vP5TfWEvuOGhfU7z1YsIs+/7um3KHrCVjfrXlJh+xuWOsX3BIXvk6bebn/bnbM4Py/vzAsbeZLqHfgnJeInJXm/1M8eULh1lEOXDuGL3+p7ybyPgLorWzqOdw7uxf553Og8f9tuzPUY7R5y+L8uLHts13i3KMMA/LMS68J9/r3p5biSW+snPJHePspy/PK/LI8SPDTj/Ps+efF+aVv+fnB0SO14Jxr6Wy+O7j893u61V5O/OcwxlP9c+7zsdOGG267h6v5LtNPPiAxCyinNj5Y/O9JvVpECWsYJlCnh1n9s0rO/3EMZs9fsVjdJv/el75+w85MPT8PPVqve91GbPq+5Dvvnun9M1vZ3HP4eQZvfOu88mTx4ded/kCXV/Kd3vw0NameKvH5g5e3uKs0Tk3EdkoMrV/tPaWO8b614+Sjav+FnxcrUatpM7+j+d9dIfHe+b9edap9+Tdt8IQOr/4al69Ptwu3y1uvVrjT7+jnJeIPHZZA9P9Yv0LO+Zdcp3D//Wd3fdjxmOnd897/5mO94UR5Xme+acFeeV/f1gbU3zkwpUUrMyz44h8t+kDKm9n1jrRUzlqWre8M3qu0wOmS+n0Qr7btMPbmOq10Id5rqORNDKdN4URQACBUhEggVVFNTVBJlTRJ+V/zMhZq/P+4vIOWxT1PIa+mj/wHnxQL9Px73z3g7zyl7bYwxRf7MJxvTa82yfvlGq3GJv356x55S4urtvG1R/Lxn9OFKmzldTaoYvU2qJZpt3ieoW1e9pZYSHaGff/sL6j78ftnzWtnRXre6CmfX/GbWc1zatY7SzsHpCF789W0kraSPSEY5gJ7yOAAAJpEiCBVUW1QQKrMDQJrNJO+BVrQLnhgyEia/793eG22l1q7zqQBFaMe1MWBuCFLj/2hI92FqNVbRpKOyvMWdPuZ0X7Hqhh/wMo9v2shnkVq52F3QSzcF8jgRVWy7yPAAKlLEACq4pqjwQWCSwVyMLAKJHEQg0biMeduLDC47tWaF1RWtNWLMRtZ2Ffj9zPKklg1bD7WbESC/RP2wrJmuZVrHZWE+5rJLDCapn3EUCglAVIYFVR7b0j77g+aaNuJBHj1eOe/L0CdK8dz6uy8zjn6QF5h3vo+BEFD19ZfO+/vJlXflzb/Ss9vbgWeuCwY/SaWGEvpx6bem3uGOv/kr9ku07b/L0Qus65Mu/6JrUfZqqOvgvy93K6q83PTPHlC4dZRDlw7hgX35fba+279np392jtLBe/fsEv8j6uTpuX8/78q9zeYd9vB/e7Y24tez/KdVz6av7eYXcelO8W5RhhHpZj9Ls/v52N7rZVaNss//kb3j5PNn7z9+/+qmFLqdNiXPCfuXO48Nlr80733qNvDjv9PM8rXns7r/ztrX8aOT5KPws7WGWWl0/O39NvZNdN96jLHbvQMda/fnR+Ozvw2bw/93ru+vz70S+HhJ1q3vtXvpHvNrzVT031WujDLO2qYvyvp+S3s+FdKvcKu9BC59H3+d/khY05Mt+v4jErHuPqhYu/L/LdfeO/D2i52dOIY7G5dlHxQwc9nN/Obu2c7xZ2HusXnpTfzg54Mu/P/V/I7493Hn5NGH/e+9e+mXP77q9v2r+FKd5iEXbg8hbXTNUtC34Ys9xyVrT2ljvGhjdPyxvx1Nn/D3kfP+BPP9z39Y0Rh323p2RYfeQOcuOid/OOd+N+P7hFPcbmPKzHuP7R/Hb2mzO2jHwteh7rF52Z3872+31e/MCXhue9P+zQ/PFHZdeSu46b/vq/eUWu+9l/hTWHsvetFoUOXNkxfvOH/K0xrj+tcOLPew5Xv/z9OPb78cbQQ/L3lAxDGPp2vtvVP20eFhL6vvVafio/lf3Ev0dq6AlRAAEEEKhGARJY1YhfFR8d91duws4xa79CFdeLXwX6rsU8O3jrsKaT935Nc6OdmZpHWWHcbG5xvcI+LWv3/9z1xnWrafcz3MJ6SuH3aWfV4xb2qVm9r4VdN+8jgAACpSJAAqtUasp5nnEHSGEfm7Uv+rheTFxIYIX1GX2fdhZFadMyuNnc4nqFfVrW7v8kYsJqfPPvx21vNe37Ey9fe4vrFvapWb2vhV037yOAAAKlIkACq1RqynmefNHb4OJ61bQBOBM+W/vCy+eFm88t7v0s7FOzOtGL68b3AP8jI6zv8D8yoggVLhO3f4Z9clbva2HXzfsIIIBAqQiQwCqVmnKeJ1/0Nri4XkxcmLhEaXG0syhKm5bBzeYW1yvs07I60YvrxvcA3wNhfYcEVhQhElh+JSIRQACB7AqQwMpu3QZXFncgvnHlItnw1rkidbeR2i3ulloN8zeFzNoEJq4XExcmLlFuKbSzKEoksHxKP0T9//buA9qOovDj+ADBGBCUEimRP0ViaILBEDqCNJUiGkjoQYIQhAQCqHQJnQChBBVQEUMvIiggJQgImNAJAsIJYoJKFzQYlf4/v8F5zt239+7Mvn1v79793nM8Am/rZ2d3Z387M9vTcpa1/k67/rv97akb9wHuA1nnThH1M8pZvnJWt3ptSFlkGgQQQKBKAgRYVTpaOba1pxXx92Z81nww78Mv98z38XXNAsPubdiKTnuA6akXFcp8Fcq6uVHOclzMCgjkKWdxH1fIOkqddv0nwMo64q3/znUtzg+vOK+izs+61WvzKTMXAggg0L4CBFjte2wK2TIqSHGMeMV5FVWhJFiICxbq5kU5K+e8rGtLBe4D5ZS3ul3XKGeUs3wCzIUAAgjUW4AAq8OPPxWkuAOMV5wXwQJe+QTyzcX5GefWU6+6tlToqVvdghjuA3HnJV75vHDrmRtzI4AAAp0iQIDVKUeyyX5QEY87wHjFeVGhxCufQL65OD/j3PCK8+J6ls8Lt3xunJ+45RNgLgQQQKDeAgRYHX78qSDFHWC84rx4cMErn0C+uTg/49zwivPiepbPC7d8bpyfuOUTYC4EEECg3gIEWB1+/KkgxR1gvOK8eHDBK59Avrk4P+Pc8Irz4nqWzwu3fG6cn7jlE2AuBBBAoN4CBFgdfvypIMUdYLzivHhwwSufQL65OD/j3PCK8+J6ls8Lt3xunJ+45RNgLgQQQKDeAgRYHX78qSDFHWC84rx4cMErn0C+uTg/49yyvN794ywz96SjzPwLf8x8bMIRpt9KgxtWwGDkH3LccSRfCQ0peVnlLWsZdStveGWViPS/45bPjbkQQACBThEgwOqUI9lkP7jRxx1gvOK8CLDwyieQby7Ozzi3LK/X9x5p3nt+tl3ogquuYT4x5SICLGNMllvWUahbEMN9IKtEEMTkE8KtSDeWhQACCHSKAAFWpxxJAqxCjiQPLvkYcYtzwyvOiwfk3vF6dYvhDQseOO0BAqyAAOvd52aZuSfSci1ZKrOua7g1imV5ZZ31BKUfCtFCMquk8HcEEECgswQIsDrreHbbGypIcQcYrzgvggW88gnkm4vzM84ty4sAK90zy42Wa7jFnYn5vLLWQYBFgJVVRvg7Aggg0IkCBFideFS9fcoA+ciFAAAgAElEQVSqiGftft0qSHhllQgq4vmEGueinOVTxC3OLcuLACvf9Qw33OLOxHxeWeuoW/0s9IUZY/tllRz+jgACCFRbgACr2scvc+uzHmCyFlC3ChJeWSWCing+IQIs3IoQiFtG1vWMICbf9Qw33OLOxHxeWeuoW/0sNMCihWRWyeHvCCCAQLUFCLCqffwytz7rASZrAXWrIOGVVSKoiOcTIsDCrQiBuGVkXc8IYvJdz3DDLe5MzOeVtY661c9CAyzOz6ySw98RQACBagsQYFX7+GVufdYDTNYC6lZBwiurRFARzydEgIVbEQJxy8i6nvGgl+96hhtucWdiPq+sddStfkaAlVUi+DsCCCBQDwECrA4/zlkPMFm7X7cKEl5ZJSJfRZwxKQiw8pWsOLeGcnbwEabfpwc3LIDr2cINHgQx+a5nuOHWJ9czvnaZypxVT+P8LKJ0sgwEEECgfQUIsNr32BSyZVk3+qyV8MDX+MCHV74HF8akiAtiKGeUs6wyEPL3rOs/D3r5yhluuIWcf1nTZJ2f3DcpZ1lliL8jgAACdRQgwOrwo55VQcrafQIsAqysMqK/Z5UzHvgIsELKUdY0lLMsobhyxnnJA3JciWo9NednnCZecV5uatzyuTEXAggg0CkCBFidciSb7EfWjT5r9wmwCLCyyggBVohQXLCQtcS6nZc8uGSVCIKYfEK44VakQNyysupnBMycn3EliqkRQACBeggQYHX4cc6qIGXtft0elLO83vXHpGCMna7ik+VGRZwAK+taE/J3ylmI0v+mwSvOi6A0nxdu+dw4P3HLJ8BcCCCAQL0FCLA6/PhnVZCydp8Aq7EFFmNS8EY065wJ+TvnZYhS92my3AhK44JSvLie5TsTcSvCjetZPkXc8rkxFwIIINApAgRYnXIkm+xH1o0+a/cJsPhqV1YZ0d+zyhkPynHBAl9t5AE55LzLmobzMkuIcpZPCLci3Dg/8ynils+NuRBAAIFOESDA6pQjSYBVyJGkYpSPEbc4tywvWvrxgBxXovAqwsstI+v8JJCnvBVR3ihn+RRxy+fGXAgggECnCBBgdcqRzBlgNbT06I0xnf4605iLdzFmwMeNGXW+MYPWatjSrX8zveHfb/3i+qUekdIrRhXz4oEvX3EtvZxlbHa7nZdtU84qdn5Szip6flasnHF+VrSccR+wAv02f6dBYp2rdmz49wdHXRt1gNv1/hm1E0yMAAIItLEAAVYbH5wiNi3rAabXW3qctJoxLz/94a6ssK4xhzQGVu12o8/y6vU37xXzapsHl4pVxEsvZxXzaptyVrHzk3KW7y5aulvFyhnnZ0XLGfcBAqx8RZe5EEAAgVIFCLBK5e/9lZdeER8/f+NOnvt+w78TYCXe7FXMq20eXCrWYqH085IHl3wPLhU7Pyln+e6xpbtVrJy1zX2gYm6ll7OK3TfbppxV1C3f1ZC5EEAAgfYTIMBqv2NS6BaVXkGiQtlwPDObplfMq20qlBVrsVD6eUmARYBljOn1FqWUs1qUs7a5D1Ts/ln6faBi9822KWcVdSv04YKFIYAAAiUKEGCViN8Xqy69gkSFkgCrLx6UKWdx5YxgoRbBQunX/4q2VCjdrWLXs7YJFirmRjnLVwvGLZ8bcyGAAAKdIkCA1SlHssl+cKOPO8B4xXnx4FJRLwIsAqy+CJYr2lKB+0BFr2sEWHEvMirmRX0j33nJXAgggECnCRBgddoRTewPFfG4A4xXnBcVyop6EWARYPVFgMUDci3KGfeBit4HOD9rdX7mK6XMhQACCLSfAAFW+x2TQreIQCaOE684Lx5cKupFgFWLBxeuZxU9PwkWOD8JmJuevFzX8l3XmAsBBBDoFAECrE45kk32gxt93AHGK86LAKuiXoxNxAMyD8g8IOe7fOFWkBv1jXyQuOVzYy4EEECgUwQIsLwjOXv2bDNlyhRz0003mWeeecYMHTrUjBw50owZM8YMHDiwksecG33cYcMrzosAq6JejE1EgEWARRCT7/KFW0Fu1DfyQeKWz425EEAAgU4RIMD675F87LHHzNixY839999vhgwZYpZbbjkza9YsM2fOHLPVVluZ8847zwwePLhyx50bfdwhwyvOiwALr3wC+ebi/IxzwyvOi+tZPi/c8rlxfuKWT4C5EEAAgXoLEGDpLfSrr5r99tvPTJs2zZx11llm9OjRpl+/fmbevHnm9NNPNxMnTjQHHnigmTRpkhkwYEClSgwVpLjDhVecFw8ueOUTyDcX52ecG15xXlzP8nnhls+N8xO3fALMhQACCNRbgADLGHPdddeZESNGmPHjx9uQqn///l2lYu7cuWbcuHHm9ttvN9dff70ZPnx4pUoMFaS4w4VXnBcPLnjlE8g3F+dnnBtecV5cz/J54ZbPjfMTt3wCzIUAAgjUW6D2Adbbb79tDj/8cNvy6rbbbjNbbrlltxIxdepU2ypr8uTJZsKECZUqMVSQ4g4XXnFePLjglU8g31ycn3FueMV5cT3L54VbPjfOT9zyCTAXAgggUG+B2gdYb7zxhtljjz3M888/b66++mqzyiqrdCsR9913n9loo41sN0MFXVXqRkgFKe4ExyvOiwcXvPIJ5JuL8zPODa84L65n+bxwy+fG+YlbPgHmQgABBOotUPsAS4O077rrrrYUXH755Wb55ZfvViL0RcJRo0aZpZde2lx22WVmiSWWqEypoYIUd6jwivPiwQWvfAL55uL8jHPDK86L61k+L9zyuXF+4pZPgLkQQACBegvUPsAKCadCpmnXYkQFKe7I4BXnxYMLXvkE8s3F+RnnhlecF9ezfF645XPj/MQtnwBzIYAAAvUWIMAKaF1FgPW/k6Tf5u80nDHrXLVjw78/OOraxjNq/PyN/37u+w3/vvVvpjf8+61fXL/UM5IKZT5+3OLc8Irz4gEZr3wC+ebi/MQtn0DcXJSzOC/uA/m8mAsBBBDoNAECrD4IsIYNG9Zp5Yb9QQABBBBAAAEEEEAAgTYTeOihh9psi9gcBBBAoDiB2gdYL7zwgtltt92sqMa3WnbZZbvpuhZYn/rUp8wll1xiFltssagjQIAVxcXECCCAAAIIIIAAAgggkEOAACsHGrMggEBlBGofYHX6VwgrUxLZUAQQQAABBBBAAAEEEEAAAQQQQKCJQO0DrLffftscfvjh5qyzzjK33Xab2XLLLbtRXXDBBWbs2LFm8uTJZsKECRQmBBBAAAEEEEAAAQQQQAABBBBAAIE+FKh9gCXr6667zowYMcKMHz/eTJo0yfTv37/rEMydO9eMGzfO3H777eb66683w4cP78PDw6oQQAABBBBAAAEEEEAAAQQQQAABBAiwjDGvvvqq2W+//cy0adNsS6zdd9/dhljz5s0zp59+upk4caL9u/42YMAASg0CCCCAAAIIIIAAAggggAACCCCAQB8KEGD9F3v69Olm//33NzNnzjRDhgwxyy23nJk1a5aZM2eO2Wqrrcx5551nBg8e3IeHhlUhgAACCCCAAAIIIIAAAggggAACCEiAAMsrB7NnzzZTpkwxN910k9GXB4cOHWpGjhxpxowZYwYOHEiJQQABBBBAAAEEEEAAAQQQQAABBBAoQYAAqwR0VokAAggggAACCCCAAAIIIIAAAgggEC5AgBVuxZQIIIAAAggggAACCCCAAAIIIIAAAiUIEGCVgM4qEUAAAQQQQAABBBBAAAEEEEAAAQTCBQiwwq2YEgEEEEAAAQQQQAABBBBAAAEEEECgBAECrBLQWSUCCCCAAAIIIIAAAggggAACCCCAQLgAAVa4FVMigAACCCCAAAIIIIAAAggggAACCJQgQIBVAjqrRAABBBBAAAEEEEAAAQQQQAABBBAIFyDACreq1JQnnHCCOfbYY5tu83rrrWe22WYbs+eee5r/+7//6zZd1vyLL764WWeddcy2225rdtllF7PEEks0Xde7775r7r//fnP11VebW2+91TzzzDNmkUUWMcOHDzdbbbWV2XnnnVO3oTfAP/jgAzNnzhy7LTfffLO5++677WqGDh1qNt54Y7st6667rpl//vlbrv6VV14x119/vfnFL35h7rvvPvPmm2+aIUOGmPXXX9/suuuuZpNNNjH9+/dvWMa///1vM2HCBHPBBRe0PC5bbLGFXcYqq6xi5ptvvm7Tan0bbbRRJo+OsZa1++67223rq1/Ifia35fjjjzfHHHOMefzxx82OO+5oBg0aZC677DKz7LLLdtvst99+2xx++OHmrLPOMoMHDzbXXnutWXPNNbtNp2M9ceJE+7/Jkydb+zJ/KvejRo0yM2fOtOVfZWfzzTdvuUkvvviiPUenTZtm1lprLXPVVVd1O5bvv/++Pb+uvPLKrvNLC3XHv1VZ8leep0z3tae7Ln31q1+159FSSy3VdBPcebLffvvZsjJgwAA7bej54xacdG+23L62KGp9Iefr8ssvb8ufyq/sF1544a7V+/Pfe++9ZsMNNyxq00pbTkgZ0fm1wQYbmH322afrWv3WW2+Zo446ypx55pnWKauMuvK422672X392c9+Zr7whS+YrPtvs+tnaWDGGO37b3/7W3vdvuuuu+x9ttV9ft68eebAAw80F198sTn//PONztOsnz/Pz3/+c/P1r3+92yy6jv3qV78yt912m70u+tuxww47mJEjR5pPfvKTWavq1b/794KYFV166aVGZcXN/9xzz1k71cHS6gpadsj5+fzzz9v7h18nyqrPxGx3T6Z94YUX7D7/9a9/bXqv1/J1jT/kkEPsqnTst9xyy9TVTp061YwePdrWB0499VTzpz/9qeu+nDaDrn2qE37jG98wm222Wbd6nTsWSy+9tC37rerCPXFgXgQQQACB/wkQYHVoaQitAKuScuGFF9rAxf+Fzq95dHP/6U9/alZdddVumo899pgNJm688Ub7NwVFAwcONO+88459kH/99deNwrATTzzRfPOb3zT9+vXrtSOidU2aNMn84Ac/sIGTKiYKQBRWqZKrioh+e++9t63YaDuTP1UGVWHU9rpt14PdggsuaF599VXz6KOP2lkU7Ck00fLdL+RB0U2riv93vvMdc+ihh3Y9eLu/uYcrubl1J7dz7ty5ZsaMGfY/az/dg1Gv4XoLjtlPN5sLsP7xj3/YB0IFnaqE6iEx+XMVWj0k6ecq9cnp/GX9+te/Lv3BOvnQovPie9/7nllggQWaHpbbb7/dhrz6pQVYKoNajsp0s5/K0tFHH20OOuigbpVvzdOTMt0X5clfh39d0jmq86PZNYMAK+zoxJ6vyWAm5AE5bEvaZ6qQAMu/VvshwuzZs+1LAy1D9xs9VDc7x3XPUHCjMNufNub+q+1w18+yBHX/VCCg/Wj20/1qypQp9iWRe0F03XXXmREjRpivfe1r5ic/+YlZbLHFWu7Ck08+aXbaaSf7gkNBxDLLLNM1vQK0H//4x/bFna6L+un+seiii9prnOoiuu9rO3RvVijSm/WNVjtSVIClOlSr+pe7vrsXZ8mAWS8XFbqojDqztO2WuQIiuff1z39hpZBNIXryp+N6wAEHmEsuucT+SeePguRkqOcvKxkGyjLrp3voSSed1BDgE2BlqfF3BBBAoHgBAqziTdtiia4CnPZwrxYbept17rnnmjPOOMNWCPWm2K88uvmbVYxV8VFYowdjBQ1qJaLKqSqL7qe3sfvuu69R4PCtb33LPkD7FU5VKvUWVctQ5SnrTWJPYF9++WUzbtw4c80119hwScHB2muv3VWRlskjjzxiKz3aH22vHij8lgZ6+6u/n3POObb1mSoyeiPnKsFq8aO3edqfK664otsbeP9Br9lxeemll2yFUg/nMkl7SHcPV1tvvXXLN356ONI+6BirJVaywt8Tz1bzZu1nq3nfe+89G8iccsopTd/Ku1BHDyAPPPCAPZ5y+shHPtKw6Kefftq+bdcb0WatuXrLIG25/ltztQZSq7FWx8S30PKSAZbOQZXjk08+2YZcKpsql1q2yqLKzw033GAfbvWAqcq9zPxKfU/LdF/6uQcT17I0K5jNCrCyzp9m+9bJLbCahcF68PvNb35jWz7qQe/II4+0LRt17evkAKtZGdH5pfva2Wefba+venmjh2vXElTn3R577GHDErUQHTZsWLfipGXoHnzwwQfbAEf34LSXJmnlUOe+XkoomFhttdWavkDqi/NTL0t0b9W1TC2BVEbUeljXY91XdU/TtUf3y4997GP2hcMXv/hFu2nuZYSujWrRrFbZzX7yUoii0DoZ/us6puug/qeXct/97ndtMObXR/qyvpHXXfcphZ/JVqPJ5SUDsLT6ipun1fmpuo5aPKuc6rqqcFr/rHuE5nvwwQftcdN0esEof79OlHc/Y+fTuTF27FhzxBFH2HAqGQi7lturr766Uavl5ZZbzoaZH//4xxtWpTqRWiTrfuhabmcFUHJQS32Va7V4U1mWk/tlzR+7r0yPAAIIIJAtQICVbVTJKVoFWG6HXPckNbNPtnbJCrDcMlRx0BvVv//977bZ/uc//3n7JwVkqsA/9NBDtnWIKg1p3fJUKdVb27322st86lOfsgGTKiFF/vwH/f3339+cdtpptmtD2u/ZZ5+126KHVFWAxowZYyfTdurfFcip8vL973+/6dtIBQeqgKqC5Fe0Q4MdrevOO++0LcH04KgHI7+FXGiA5T8gqLWSKmHJlnZFOqdVmJs9ELda7y9/+Utr7Jr4+8GUbFShVpnSA5MqtnoIuvzyy21LM//Xajm9sd9Zy3QVXQXFK664on3obNXVQZVsnTef/vSnzZ///GfzxhtvNHQhdH/Xw5sC07QWkNom9zCtrl2qfC+55JKFlemsfS767+66pCBc1y91g9Z5qe4byR8BVph+6HVJS3MPvJ/97Ge7zrk6BlhO1g9v/G7KflfCtBdEml/3RoUH+jULudKOoK6BOt/1QK+woS9b16Ztz8MPP2y22247+0Ko2bnoh3V+OKOQXkGozutmrWbcOnX90/1YLYuTYZfukbo3K8zTNqyxxhpNC7+CWIVECtl0PSyjVVGzjYsNsBSo6IWFuk2mvaDQepqdn35rpGbzan7XolB1vbJaMrsypntYWjDl3DQ0xPTp022dya+POu+05YQGUGohqNbhCgvVRfijH/2oXWzo/GFXY6ZCAAEEEAgRIMAKUargNCEBVqsHj9AAy2+67Tfvdjf7tJZZSU49gKsJuyr9qpSndRvrySFw3Q60DP8tebNlKlhQRUjBnN4oK0Dxwz49bLhuXc2Wcccdd9huhnrA1j7pzXPMg6IfuiWDnJgA61//+pdt+aZKX54wKY97zH6mLd9VCNUaQcGU3yrBdQv85z//2RVgKSRMBkEu6NLf+mq/s6z8iq5CUj1waQyYtDfKWpbrXqPt1wOGWjL4Y2Cp9dmXv/xl2+qq1dgb7q2zlqnAb6WVVrKbWkSZztrnov/urkvnnXeebX2nEFP/TW/Hk92BCLDC9GPOV9diRg+C7qVHnQMsd07pGp98sPW7Eqqbvh5+XetHhTEKcvTCJvm3rKOmFxEaw6e3Wy1nbYf7u1pRK4jLajXkWsQqXNILINfiW+exxqbSi6tWLVJ1T1VLNbWs0vnvWgL517Fk65i0fVA9Q93z1fqt2Thaofte9HSxAZaCe4VxKnu6rqe9yGh2fqoMalwnveBoNXadG0tSY5WpBZaOQV//XnvtNftCVC9GVTdT+Oh+LohTMKn7o4JhmaSNq+Z8/bA0NIBqdj8Jnb+vzVgfAggg0MkCBFgdenRDAixX8VOlINnyKU+ApYrQ9ttvb1zIoKCnHcIDN7hnVgW7VVFwrXm+9KUvNbRiiSk+MQ+KWq6r2KtLhN8FLibAatZCLma7Y6eN3c/k8l0oqjftyQHaXVcBPTCpjKrSqjAx+fbelUF1d2o2yHvsfvV0er+iq25HCibdGCTJwerdQ9ZTTz1lHxoOO+ywbgGWa4GlBxGdZ2oBEfMrokzHrK+Iaf3rmloBudaffrcktx4CrDDxmPPV7/LlWjgQYH3YvSmtxahrGaTWxe7lid+aN+QFj38UXctmtdBV+K0u4u7jBGFHu/ipXKsWhQoKOdI+CtNqrW5gdoVJzT5s4XenToZOrkt56Dha2haNyamwTN3img32XbxU9hLzBFhqgacwTt0n07r5hbTAUtijebM+XpO9B70zhX/8ky+r3DVJ3QYVjGoYB9UP1E3V/3iH3+LMX0ZoAOVeyia7r4bO3zsyLBUBBBCopwABVoce96wxsPR2WG8xdYNPG2cpNMByAYkexF1QoG54erBU94qyw4P//Oc/dswMdTkL/dJRWpHQmEwa96XZGAwhxSjmQVHLS3tY1H8PCbCS41f05cNO7H6m2bnQMTloq6vgu7DUhTgKgPyuBa5SqUH007ochByvoqfxK7oKXFQe01qPab2qhKv1n8I5HTs96CZbYOmcU1cGtT5S90l1r9FD3Gc+85lu44H1Vpku2ihref51Td0rXbdejUWX7A5EgJWl+eHfY85X14VQXcVdqF7nAMvvQph2f5GNWvvoXuuuwbr36tzWr1XX3+TRU9CjZeleFvqFw7AS0LOp/O1SqKzrkLZPoV3oIOkuHEgLAf3rocY+8ruL+1+a1XiA+l+zr/H1bC/7Zu48AZbmUT1HLZQUbCZb9LU6P/3WfLp3qEWWPrSTHDuqb/a+9VrcCxcFdaqHuZ+u82qJrK6oKj/u5VVyaAHXikvnrF+GsgIolW+9KNO9Wt0Gkx8sypq/HezYBgQQQKDTBAiwOu2I/nd/Qr5ipE9JazwoVab79+/fIJEVYKlSdM8999gByzXQpx+QuDeyGucnbWyiviT3W4O50CN2/f6bO3+ck9jlxDwoatl/+9vf7KDb+iKf38Q/9gtZ6l6gBx+Nl9IXP38/Q9aXNlCyq5T6XeySXQXUMs2tSxVMPyx1ld2scVVCtq+oaZIVXXWpUcU7rRuhHko0XpvGHFHLBpWDZICl7VLlWgG0Piyglmv6aXw3jRUi14033tjooTI5wH1RZboom9DlJIN57b8eWn70ox81DCyu5WUFWKHrTLYireMg7rqOqsWVukWrHPtfzKtjgKXwWOMPaTw+teTRl+AUoPpfnXXla9asWTZcUGtKlSV93EQhQ8xHS/ywOuurc6Hlusjp1E1ZQfpFF13UtVjdbzbffHP7v0033dSO5dcs0HKBvWZWqKe6g/9z3amTrV9i76lF7nNvLCtvgKUPlbixvT7xiU80DJXQ6vxUAKjxxBQIua8wa78UYqm1uY6buqhnfR2yNyySy3T3T30oQS2t3Dimetml4NKNz+UPH+C3tHL1UvUS8FtmhX4RUt1cVf9Llk0CrL44+qwDAQQQaBQgwOrQEhESYGnXFQLo5q+BZv3KZej8WobGeVJlXG9c/QfHvF/5KvKQNAuBYtZRVCU5djlZAZYeEPRlugUXXNDuzjvvvGO/EKaxUdRCQl9iUoCx1FJL9elb6SICrLSWVf6g5n4F1n2hyAUNzSqwMce8N6ZNVnS1nXqw1dtzv4uo89PAvGqZoC95NQuwtJ1ajmw0NsjNN99sB+v3fzrHv/3tb9txQVxQHVsWe8MjzzLTWpb+4Q9/sCG8AgV/fDoCrDDh2PNVXbEVmupBWb9ODrBCBNX6Udcg3e+a/VxXQnX3k5fO++RXbpvN226DtjfbTl2nFNJpHKKbbrrJfqXY/ykIUQCl+kKyq5o/mHuyi6DrYqgXOcnB20OuY61e+LRDHcU36kmApZBT56WM/a6pIeenWiXp3qGgUGONqQ7hfgqK1KpO9Ym0j2WEnCNFTJPWssr9N7Wu8u+hrlup/wLL2SZbSoYGWNoHuSrEV3dF9yPAKuLosgwEEEAgToAAK86rMlO36kKoCrEqKGqRdPzxx9t/1hthdftzv6wAS5V2vQlWs3N9gcj/tLIbp8gNwp38OlxfIvqDzOdtgeWPv9BOLbDSKt96E37UUUfZFil6SFIXs9BPsxd1XEIeKrLW5Zbxu9/9rmvQVlcpTR4D92ZVZVH7qyDvgAMOMH/84x9LbwHo72eyoqsA0n0W3n9T7D46oEGf1bpI52erACtpKTs9SOpBRA8k+sqofv6n1osq01nHsei/p13XdD3Tw4nKu1qeKchcYYUVMltg5X147eQWWM2Ol0LQ9ddf334VU18y9VvshjwgF10Oent5Wa1c9VA/fPhw28VX982scZ/8roSxLajabdD2UHuFC0888YS55ZZb7BibroVP2pAFWqZrdasy5reQcfUJndv+4O2aJ+ReU5cASx5qpav7hgLEs88+24wfP96+INF9RCFrq8Ha3XFVEPaXv/zFtrB3gZbqUbHlNrSchE7nv5hyX1R2ZWPbbbe14Z1raexedqnlmFpGLrroojbY0xhtya8TZgVQaq2s1tJavloHqp4hS1evypo/dP+YDgEEEEAgXIAAK9yqUlOGDOLuP/glByfP6kLYCsNVHhSmlD0Glt9VqidjYLkxmfpyDKxmjlljYL388sv2i1AK7PzQoq8KcMhDRci2uJZV2g+FpOquo1YLyU95u7EtXEsmVbZHjRplv2bpPwiFrLM3p0mr6LqB+vUQ7CrganWlyrZrbeBa4qV1IczaXrWKUJClFlhqoeR/pauIMp21/qL/3uy65ncl1Jh3Kiv6GtVGG23U7etoWedP1jZ3coCV56MbnRxg5Q0508pQaOsaf161LtS4RAqhmwU/WeW1Hf6uj1IoxNKQA/qpXjBs2LCGTdPHKNTSR2GB+6iM6igu5E8rm/4YWMmxkVrtd7uGDqFlpNX2u66ECnPkrK87xgRYSTeN2abxPxXeuGtrcsiJvipjyZdYzitZNpJDC2iMTL3g0E/3wCWXXLJrk0PLgh8O+usLnb+vjFgPAgggUAcBAqwOPcohAZZ23d189c9q+q837fr1JMDKE2Coi4Xe9lwzqJYAABxtSURBVKmS8ZWvfMVosNaifqGVQrc+mSioUvc7PTyoq4x7O6y3wMkKUNp2KlQ5+OCD7XgJGstIFahYF/fZ8OQ6Qx7ANY1a7SgEi/1Me0/dY/ez2fpcy6px48bZIE5vlpNdBTSva02kt/NqyaQASy0jehJY9tQgbf60iq57aFPoqPHi1CpLrcdk6AafTwuwFNio66/m0XmjsK7Vz4WBanGpcEy/Isp0bzi1Wmar65p72FfrM3eOEmBlH6Genq8EWNnGmiL2PqQXQHoRoS/zlfEiImSvtI0HHXSQDcf1UL/yyis3nc1v9dksKHWDubtrt3s5oetk2thYWpkb7zDmK4TtGjqElpFW2++Pl6ahIdQSS9f9ZAss1bmOO+44M3r06IZB0dMOoGvptNJKK9lyrDG3yvi5l3qf+9znjD6so+3XFyXTXpS6e572c9VVV7VfJnRfL/brlzFlIa1eHDN/GWasEwEEEOhEAQKsTjyqXgCV9Ua9NwIskbqKaMhnwv0vOfWki16zQ+m6ZOnv7lPmzab1P3Guyo4LEV588UU7/oHehPvj7DRbjvtalwbQdgPZxzwoqhKqgEJvlZMD14YEWP54GBonK+ZrVz09JWL2s9W63MOLmuproHMFWFtssUVDVwE3v3uI0SfF9an5KVOmdOsq0NP96un8zSq6riWUWpqp65vKnd506+FVv7QAy38YVLdJvWFv9fUt92DkB1hFlOmemsTOn9U1WuV87NixZrXVVrPlRZ+Gl6PfEi/k/Gm1XbTAatQhwAorxaHhhJbmhxDt9MXB5J76XfSTY1elqWS9WEt+PVatKBVM6WWQ7odpL7Zir2ParnYNHULLSNb2+62wjz32WNslUAPs+10IXWumkOAva31hZ0DPp3LXGm2PrulqWawXjGlfGnYvwPbdd1/7IRSNk5g2jETMvhFg9fwYsgQEEECgCAECrCIU23AZWRVFt8muwlRkF0ItWwNQ6+FRn3XWZ781rkVy4FZN5w9Qq6/LuPFriiTVw766nqkZvFpD6cuL7gs2yfUkW3Ho4SFppf+mQcQHDRqUupl+5dGNQ6FwITTYkYlaXykwc90A/O4WoQ/gCnLcp7X7sul/6H5mHWMX0mi8i69//evmsMMOs+VDLcuSP1cJ1fg8GjNKoU9IS7msbSjy780qyq6irW6ECrDUksx/o9ysC6FroaewRuVRA/en/fzudUk/d/7nLdNF+oQsK+u6pn3VFzd1zVlmmWWMHm4JsFrL9vR8JcAKKbnhLbD8e6LO7Z/+9Ke2BUm7/tzLKg3OrutQszEvXRcsfYUx2Q3c7Zu6Gur8VRdCtTxT4KBxi5KDt/sWSS+FGWussUZTLoVuejGkLplFdhEt4vgUFWBpW/yx0/TxANXJ/ADLD/4UBqklVtpXIv2hJpLX0iL2OXYZalk1ceJEW5/TcVTrRI37mXyB416A6SM2Cy20kNF4mn4vA7fe0ADL1Wn1sowuhLFHjekRQACBYgUIsIr1bJulhTzoqYLoPovuBy3aiZ50IXQIfgVKlQx1NdBDpfup5ZW6t6lViH4xnxWPhfZDJQ34qbe5a6+9dleopjfeGjtClWd9yS+ty4b/cKwvKmmcnc0226yr0qfxhh555BFbmVILrOSb86wHRW2DKvlqRaLKtYIY/3P1bp9DAyxN775+pX8OaTkW65o2fdZ+xqxDFXq9ZdXXj/75z382HVPNtQTQmFIqV3vttZctw0V2RY3Z7rRpm1WU3ZeUdFw12KwGy/YHK24WYPnlUV0P9Rl7hXuyUlis46BwTGFO2uCz2saelumemsTOn3Vd0/L8cYP07wRYrZV7er4SYIWV4tBwwt03tVS1KP3CF74QtoKSpvLvrRqCQF+r23777W13aIUKur4pPDjnnHOMviSo1rS6rylUSfu5YF6BigaB13hFaS1s/Hn9FmvaBnU710szDeLtfiqnuscr/HjwwQftcAnqhrbDDjv06Vd6Wx2m0DISErr4Jm6dfoDlB3+6f+qFmV50qbWSXpxpfnXZ0zbp2Omln/5ZQxqU+XNd39W6XeXK/wCKv13uBZgCUN1X9dEF/+vFbtosS9Xr9EEY1ZWnTp3a8KEQLSNr/jKtWDcCCCDQqQIEWB16ZLO+IujvtoIlhTH+lwSLCLBUQVIFQ2P6KBTSb+jQofbrLQoZZsyYYf9bX1UkFQ4poFLLHP30pnjw4MF2DCVtnwIjVdLkoTDA93Be/ttb/TdV0tVFT0HJrFmzbIVPv7333tuGUP4XAP0Hvaxip+3QgLfaluSAqTEBlt89M/n1nKxtyPv3mP1062j2JtyNvSFbv0tn2ra5rnj6W94vTubd55D5WlV03XgdWo4e1jSYsfu1GsRdZVZdTBVStfoptFX3XJX35K8nZTpkv4ucJiTASj6YNQuwYrbLf+Oe9YU6f7khX/2K2Y7emLbIACtr+9qhBUfWNurvMdfYkOVpmtBwIube7dZdtqvue+rGrJdirX5p98Xk9G5cQLes5PWw2fIVuKjllgIq98VDV99QGX/sscfs+Ij6KazRdGrx2k6/0DISGpr44aL2M3k9kpnWecghh9j6T7NfX9XRQo7FCy+8YF/U3HXXXWaDDTZo+aVhN7SAlttseApn6eqorbZBDnrpqpbe7hczf9aQHiH7zzQIIIAAAsYQYHVoKciqBKtip+BFbzk10HGy6XgRAZajVYhy880328qtxpBSZVcBjd7kKVQZMWJEnw0KqgqbtuHqq6+2n4l+9NFH7WbKQ10g9NZWbyBbjSekN3IaKFrN0adNm9YQxCmIUVcwfXI62WUyK9jxP80+cuRIG7ClbUfsw5XGEVH401cDumftZ9op1yzAcq2T1HpMZTKtq4Bbnnszq4Fm07oKlH2qt3rocEGdujoktz3rK4TNyqPKz6abbmor+6pwt/pyVN4y3demIQGWtkllUGG1WrIRYLU+SgRY3X1ir7Eh50FoOJF1705bV9kBlrap2b1VD/2t7ovJ/fG/PKj7aLPB25uZq1Wpwg3dM6ZPn94VZqklmz4Qo5bRn/nMZ9qm1ZW/H6FlJDTA0rL9D7o0C9TVPU7dNH/1q1/Zl47uZV4ZdbSsc8n/snRWuXdO+shAs26rWQGUXlKqxf2WW25p64d+LwJta9b8/v4QYGUdXf6OAAIIhAkQYIU5MRUCCCCAAAIIIIAAAggggAACCCCAQEkCBFglwbNaBBBAAAEEEEAAAQQQQAABBBBAAIEwAQKsMCemQgABBBBAAAEEEEAAAQQQQAABBBAoSYAAqyR4VosAAggggAACCCCAAAIIIIAAAgggECZAgBXmxFQIIIAAAggggAACCCCAAAIIIIAAAiUJEGCVBM9qEUAAAQQQQAABBBBAAAEEEEAAAQTCBAiwwpyYCgEEEEAAAQQQQAABBBBAAAEEEECgJAECrJLgWS0CCCCAAAIIIIAAAggggAACCCCAQJgAAVaYE1MhgAACCCCAAAIIIIAAAggggAACCJQkQIBVEjyrRQABBBBAAAEEEEAAAQQQQAABBBAIEyDACnNiKgQQQAABBBBAAAEEEEAAAQQQQACBkgQIsEqCZ7UIIIAAAggggAACCCCAAAIIIIAAAmECBFhhTkyFAAIIIIAAAggggAACCCCAAAIIIFCSAAFWSfCsFgEEEEAAAQQQQAABBBBAAAEEEEAgTIAAK8yJqRBAAAEEEEAAAQQQQAABBBBAAAEEShIgwCoJntUigAACCCCAAAIIIIAAAggggAACCIQJEGCFOTEVAggggAACCCCAAAIIIIAAAggggEBJAgRYJcGzWgQQQAABBBBAAAEEEEAAAQQQQACBMAECrDAnpkIAAQQQQAABBBBAAAEEEEAAAQQQKEmAAKskeFaLAAIIIIAAAggggAACCCCAAAIIIBAmQIAV5sRUCCCAAAIIIIAAAggggAACCCCAAAIlCRBglQTPahFAAAEEEEAAAQQQQAABBBBAAAEEwgQIsMKcmAoBBBBAAAEEEEAAAQQQQAABBBBAoCQBAqyS4FktAggggAACCCCAAAIIIIAAAggggECYAAFWmBNTIYAAAggggAACCCCAAAIIIIAAAgiUJECAVRI8q0UAAQQQQAABBBBAAAEEEEAAAQQQCBMgwApzYioEEEAAAQQQQAABBBBAAAEEEEAAgZIECLBKgme1CCCAAAIIIIAAAggggAACCCCAAAJhAgRYYU5MhQACCCCAAAIIIIAAAggggAACCCBQkgABVknwrBYBBBBAAAEEEEAAAQQQQAABBBBAIEyAACvMiakQQAABBBBAAAEEEEAAAQQQQAABBEoSIMAqCZ7VIoAAAggggAACCCCAAAIIIIAAAgiECRBghTkxFQIIIIAAAggggAACCCCAAAIIIIBASQIEWCXBs1oEEEAAAQQQQAABBBBAAAEEEEAAgTABAqwwJ6ZCAAEEEEAAAQQQQAABBBBAAAEEEChJgACrJHhWiwACCCCAAAIIIIAAAggggAACCCAQJkCAFebEVAgggAACCCCAAAIIIIAAAggggAACJQkQYJUEz2oRQAABBBBAAAEEEEAAAQQQQAABBMIECLDCnJgKAQQQQAABBBBAAAEEEEAAAQQQQKAkAQKskuBZLQIIIIAAAggggAACCCCAAAIIIIBAmAABVpgTUyGAAAIIIIAAAggggAACCCCAAAIIlCRAgFUSPKtFAAEEEEAAAQQQQAABBBBAAAEEEAgTIMAKc2IqBBBAAAEEEEAAAQQQQAABBBBAAIGSBAiwSoJntQgggAAC/xP497//bSZMmGAuuOCCVJZFFlnEDB8+3Oywww5ml112MUsssUQpfJdddpnZfffdzaWXXmp22223UrahN1d63333mY022shsvfXWRvvayvlvf/ubNXjppZfMVVddZYYMGZJ709yytIDkemfPnm1uvPFGM2bMGDNgwIDc62BGBBBAAAEEEEAAgWoLEGBV+/ix9QgggEBHCGQFWP5ObrjhhuYnP/lJjwKTvGgEWP+T64sA69lnnzU777yzGTZsmDnrrLMIsPIWXOZDAAEEEEAAAQQ6QIAAqwMOIruAAAIIVF3AD7Duvfdeo5DK/7377rvmueeeM8cdd5y54oorzKGHHmpOOukk079//6rvelttf1ktsJohPPPMM2bUqFFmvfXWI8Bqq5LCxiCAAAIIIIAAAn0vQIDV9+asEQEEEEAgIZAVYLnJn3zySbPTTjuZhRZayFx55ZVm5ZVXxrJAAQKsAjFZFAIIIIAAAggggEChAgRYhXKyMAQQQACBPAKhAVazbmuupc7SSy+dOnZTq79rjKUpU6aYm266yWi65Zdf3myxxRZ2zKV1113XzD///F27lNaF0P9vW221le3eePHFF9tlaf7Ro0ebPffc0yy88MLdaN566y07vtOPf/xjo/BIP7U+22effcy2226b2sIsZnu1vJjpiwiw8nikjYF1wgknmGOPPbbBLGRsrjzlj3kQQAABBBBAAAEE2l+AAKv9jxFbiAACCHS8QGiA5VpgDRo0yEydOtUss8wy1iZvgHX33XfbgGnOnDlm6NChZuDAgWbu3LlmxowZRgPHa9ylvffe28w333x2Pa0CrMMOO8xMnz7dPP744+Zzn/ucnf6xxx4zb775ph3sXCHZYost1nUsX331VdsV8pJLLrHr0jz9+vUzM2fONK+//rrZY489zJlnnmm3yf1itzd2+iIDrBiPtABLXtdcc401XHzxxc3gwYPNCiusYCZNmtTg2PEnBzuIAAIIIIAAAgggYAUIsCgICCCAAAKlC2QFWBoD6w9/+IM55ZRTbIul888/336N0AVLeQKsefPmmQMPPNDceeed5qKLLjKbbbaZXd4HH3xg/5uCK7Xo0phbK664YmaApQm++c1v2rG5XOj0xBNP2NZU999/v7nhhhvM9ttvb5ejlldHHXWUDaiS8yjYUkhzxhlnmCOPPNJMnDjRBlux2xs7vbaryAArxqPZVwgZA6v0U5MNQAABBBBAAAEE2kaAAKttDgUbggACCNRXIPQrhGqFc+655xp11fO79uUJsFxo8t5775nLL7+8oaWT/pu6r91zzz02NHODyrdqgaXugn7Y5Y7mBRdcYMaOHWtOPvlkc8QRR9j//PDDD5vtttvOrL322rb7oIIy//fKK6/YYGvWrFm2FdLqq69uYrc3dvqiA6wYDwKs+p777DkCCCCAAAIIIBAqQIAVKsV0CCCAAAK9JhAaYGkD1llnHXPqqad2tZjSf8sTYP3jH/+wraNuvfVW2xpKXQmXWmqprlZdaTvbKsD61re+ZVtUffSjH22Y9aqrrjI777yzOf74480xxxxj/+ZCrcmTJ5sJEyakuio4UwssDVavL/HFbm/s9EUHWDEeBFi9dmqxYAQQQAABBBBAoGMECLA65lCyIwgggEB1BbK6EL7//vvmpZdesuNFqYuexkRSmORaRuUJsKSl1k1qHaUxp/TTOFjbbLONbR2lMak+8pGPNKC2CrD8gMqfyXXLc39X6y4FWQqo3LhbaUdOXQkfffTRhuArdntjpy+yC2Goh/adAKu65y5bjgACCCCAAAII9JUAAVZfSbMeBBBAAIGmAlkBlptRY2Gp9ZUCoP32288Osj5gwIBcLbC0TI13pUHXzznnHDtGlQuy9Dd9jfC73/2uHQurf//+dhOKCLBiWptpnX4QFLu9sdO7ro1rrrlm6tcc/QOogG3XXXc1+n+1MhsyZEiDEQEWJzwCCCCAAAIIIIBAkQIEWEVqsiwEEEAAgVwCoQGWFp7WSihvCyx/Y99++23z+9//3txxxx3muuuuswOv66cxqsaMGVNYgKX1HH744TZ8c90D86CFbG/s/jnHhRde2I4LphCv2c9Nq78TYOU5gsyDAAIIIIAAAgggECNAgBWjxbQIIIAAAr0i0NsBVkzLIu2guiyqu+Jee+3V0NKriBZYWr7Cq0MOOcSccMIJdvwt9zXFvLjNtrfZ8ppN71pVPfnkk+b66683w4cPb7pJt99+ux1MX10uZbXYYos1hHy0wMp7NJkPAQQQQAABBBBAIE2AAItygQACCCBQukBogKXxoyZNmmQHN/e7EDbrzqYdUzc6taLad999zdZbb93VNU6h1re//W071pXGo3LdBB2Ga+nlr6eoAOuBBx4wO+ywg1lllVVs+DNo0KCGY+A8Zs6caQ499FCz44472i8XxmzvU089FTW9umL6rcM0CLus1Ror+Zs3b54dfP5HP/qR7c75ve99zyywwAIEWKWfSWwAAggggAACCCDQuQIEWJ17bNkzBBBAoDICIQHWG2+8YS6++GJz4oknmnfeeccGP1/96lftPvrzH3fcceY73/mOHRtLLY1+/etfmwMOOMDMmTOnIcB68cUXzZ577mm7Cp533nl2PKd+/frZ5b355pt2/Ksf/vCH5uyzzzbjx4+3raSKCrC0vdpGrXeXXXYxJ598sllhhRW69uXCCy+0wZDGorr00kvt32K3V4Pex+6fNuChhx6ygZm8NL9aiK200krWRgHX008/bb+2OHXqVLPWWmuZK664wqy66qpdZc0ZFdkCa+DAgbZLo/6fHwIIIIAAAggggEA9BQiw6nnc2WsEEECgrQRiBjZfZJFFbLijFkAucNLOqMXUbrvtZoMXDSiu8Zv0zy+88IIZN26cueeee8xCCy3UMDi5uskdfPDBdjpNP3jwYKNWXmr5pAHd99hjDxvWuOCkqABL2/vyyy/b7dKXArVPagmmVmCzZs3q2gcFWZtssknXsYrd3tjptSK1WNN8RxxxhB0cv9lP4ZUCvvXXX79hkiIDrNdee80eg1tuucV+sVGB3mmnnWaWWmqptiq/bAwCCCCAAAIIIIBA7wsQYPW+MWtAAAEEEMgQCAmw1ltvPTsm0+jRo23YM//883dbqgKXyZMnm1tvvdUGUJtvvrltPbXGGmvYIEQ/BSxLLLGE/WeFNWpRpC6Gd955p3n00UdtmLThhhuaffbZx2y77bYNXQuLDLC0fu33jTfeaC666CIbwKnll4KakSNH2oHjky2OYrc3dnof9JVXXjFXX3213b4HH3zQei6++OJmgw02MNttt50ZMWJEl6M/X5EBlpY7Y8YMc/TRR9vB9RUwXnvttTbI4ocAAggggAACCCBQLwECrHodb/YWAQQQQAABBBBAAAEEEEAAAQQQqJwAAVblDhkbjAACCCCAAAIIIIAAAggggAACCNRLgACrXsebvUUAAQQQQAABBBBAAAEEEEAAAQQqJ0CAVblDxgYjgAACCCCAAAIIIIAAAggggAAC9RIgwKrX8WZvEUAAAQQQQAABBBBAAAEEEEAAgcoJEGBV7pCxwQgggAACCCCAAAIIIIAAAggggEC9BAiw6nW82VsEEEAAAQQQQAABBBBAAAEEEECgcgIEWJU7ZGwwAggggAACCCCAAAIIIIAAAgggUC8BAqx6HW/2FgEEEEAAAQQQQAABBBBAAAEEEKicAAFW5Q4ZG4wAAggggAACCCCAAAIIIIAAAgjUS4AAq17Hm71FAAEEEEAAAQQQQAABBBBAAAEEKidAgFW5Q8YGI4AAAggggAACCCCAAAIIIIAAAvUSIMCq1/FmbxFAAAEEEEAAAQQQQAABBBBAAIHKCRBgVe6QscEIIIAAAggggAACCCCAAAIIIIBAvQQIsOp1vNlbBBBAAAEEEEAAAQQQQAABBBBAoHICBFiVO2RsMAIIIIAAAggggAACCCCAAAIIIFAvAQKseh1v9hYBBBBAAAEEEEAAAQQQQAABBBConAABVuUOGRuMAAIIIIAAAggggAACCCCAAAII1EuAAKtex5u9RQABBBBAAAEEEEAAAQQQQAABBConQIBVuUPGBiOAAAIIIIAAAggggAACCCCAAAL1EiDAqtfxZm8RQAABBBBAAAEEEEAAAQQQQACBygkQYFXukLHBCCCAAAIIIIAAAggggAACCCCAQL0ECLDqdbzZWwQQQAABBBBAAAEEEEAAAQQQQKByAgRYlTtkbDACCCCAAAIIIIAAAggggAACCCBQLwECrHodb/YWAQQQQAABBBBAAAEEEEAAAQQQqJwAAVblDhkbjAACCCCAAAIIIIAAAggggAACCNRLgACrXsebvUUAAQQQQAABBBBAAAEEEEAAAQQqJ0CAVblDxgYjgAACCCCAAAIIIIAAAggggAAC9RIgwKrX8WZvEUAAAQQQQAABBBBAAAEEEEAAgcoJEGBV7pCxwQgggAACCCCAAAIIIIAAAggggEC9BAiw6nW82VsEEEAAAQQQQAABBBBAAAEEEECgcgIEWJU7ZGwwAggggAACCCCAAAIIIIAAAgggUC8BAqx6HW/2FgEEEEAAAQQQQAABBBBAAAEEEKicAAFW5Q4ZG4wAAggggAACCCCAAAIIIIAAAgjUS4AAq17Hm71FAAEEEEAAAQQQQAABBBBAAAEEKidAgFW5Q8YGI4AAAggggAACCCCAAAIIIIAAAvUSIMCq1/FmbxFAAAEEEEAAAQQQQAABBBBAAIHKCRBgVe6QscEIIIAAAggggAACCCCAAAIIIIBAvQQIsOp1vNlbBBBAAAEEEEAAAQQQQAABBBBAoHICBFiVO2RsMAIIIIAAAggggAACCCCAAAIIIFAvAQKseh1v9hYBBBBAAAEEEEAAAQQQQAABBBConAABVuUOGRuMAAIIIIAAAggggAACCCCAAAII1Evg/wHwrK4FsnPc/QAAAABJRU5ErkJggg=="/>
          <p:cNvSpPr>
            <a:spLocks noChangeAspect="1" noChangeArrowheads="1"/>
          </p:cNvSpPr>
          <p:nvPr/>
        </p:nvSpPr>
        <p:spPr bwMode="auto">
          <a:xfrm>
            <a:off x="155571" y="-144465"/>
            <a:ext cx="304795" cy="304795"/>
          </a:xfrm>
          <a:prstGeom prst="rect">
            <a:avLst/>
          </a:prstGeom>
          <a:noFill/>
        </p:spPr>
        <p:txBody>
          <a:bodyPr vert="horz" wrap="square" lIns="91440" tIns="45720" rIns="91440" bIns="45720" numCol="1" anchor="t" anchorCtr="0" compatLnSpc="1">
            <a:prstTxWarp prst="textNoShape">
              <a:avLst/>
            </a:prstTxWarp>
          </a:bodyPr>
          <a:lstStyle/>
          <a:p>
            <a:endParaRPr/>
          </a:p>
        </p:txBody>
      </p:sp>
      <p:pic>
        <p:nvPicPr>
          <p:cNvPr id="10" name="Picture 9" descr="WhatsApp Image 2024-08-27 at 1.07.11 AM (1).jpeg"/>
          <p:cNvPicPr>
            <a:picLocks noChangeAspect="1"/>
          </p:cNvPicPr>
          <p:nvPr/>
        </p:nvPicPr>
        <p:blipFill>
          <a:blip r:embed="rId4"/>
          <a:stretch>
            <a:fillRect/>
          </a:stretch>
        </p:blipFill>
        <p:spPr>
          <a:xfrm>
            <a:off x="2166914" y="1928798"/>
            <a:ext cx="5539406" cy="35833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 design (12).jpg"/>
          <p:cNvPicPr>
            <a:picLocks noChangeAspect="1"/>
          </p:cNvPicPr>
          <p:nvPr/>
        </p:nvPicPr>
        <p:blipFill>
          <a:blip r:embed="rId2"/>
          <a:stretch>
            <a:fillRect/>
          </a:stretch>
        </p:blipFill>
        <p:spPr>
          <a:xfrm>
            <a:off x="0" y="0"/>
            <a:ext cx="12191995" cy="6858000"/>
          </a:xfrm>
          <a:prstGeom prst="rect">
            <a:avLst/>
          </a:prstGeom>
        </p:spPr>
      </p:pic>
      <p:pic>
        <p:nvPicPr>
          <p:cNvPr id="3" name="Picture 2" descr="WhatsApp Image 2024-08-27 at 1.12.35 AM (1).jpeg"/>
          <p:cNvPicPr>
            <a:picLocks noChangeAspect="1"/>
          </p:cNvPicPr>
          <p:nvPr/>
        </p:nvPicPr>
        <p:blipFill>
          <a:blip r:embed="rId3"/>
          <a:stretch>
            <a:fillRect/>
          </a:stretch>
        </p:blipFill>
        <p:spPr>
          <a:xfrm>
            <a:off x="2238351" y="1714486"/>
            <a:ext cx="5667030" cy="35861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 design (13).jpg"/>
          <p:cNvPicPr>
            <a:picLocks noChangeAspect="1"/>
          </p:cNvPicPr>
          <p:nvPr/>
        </p:nvPicPr>
        <p:blipFill>
          <a:blip r:embed="rId2"/>
          <a:stretch>
            <a:fillRect/>
          </a:stretch>
        </p:blipFill>
        <p:spPr>
          <a:xfrm>
            <a:off x="0" y="0"/>
            <a:ext cx="12191995" cy="6858000"/>
          </a:xfrm>
          <a:prstGeom prst="rect">
            <a:avLst/>
          </a:prstGeom>
        </p:spPr>
      </p:pic>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405127" y="285722"/>
            <a:ext cx="10972800" cy="1143000"/>
          </a:xfrm>
        </p:spPr>
        <p:txBody>
          <a:bodyPr/>
          <a:lstStyle/>
          <a:p>
            <a:r>
              <a:rPr>
                <a:latin typeface="Algerian"/>
                <a:cs typeface="Times New Roman"/>
              </a:rPr>
              <a:t>Conclusion</a:t>
            </a:r>
          </a:p>
        </p:txBody>
      </p:sp>
      <p:sp>
        <p:nvSpPr>
          <p:cNvPr id="3" name="TextBox 2"/>
          <p:cNvSpPr txBox="1"/>
          <p:nvPr/>
        </p:nvSpPr>
        <p:spPr>
          <a:xfrm>
            <a:off x="452400" y="1571611"/>
            <a:ext cx="5500729" cy="3139315"/>
          </a:xfrm>
          <a:prstGeom prst="rect">
            <a:avLst/>
          </a:prstGeom>
          <a:noFill/>
        </p:spPr>
        <p:txBody>
          <a:bodyPr wrap="square" rtlCol="0">
            <a:spAutoFit/>
          </a:bodyPr>
          <a:lstStyle/>
          <a:p>
            <a:r>
              <a:rPr sz="2200">
                <a:latin typeface="Cambria"/>
                <a:ea typeface="Cambria"/>
              </a:rPr>
              <a:t>Employee performance analysis using Excel offers a powerful and flexible solution for organizations to assess, monitor, and improve employee productivity and effectiveness. Excel's wide range of features, such as data analysis tools, visualization capabilities, and automation options, makes it a valuable tool for turning raw performance data into actionable insights.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Picture 23" descr="Untitled design (1).jpg"/>
          <p:cNvPicPr>
            <a:picLocks noChangeAspect="1"/>
          </p:cNvPicPr>
          <p:nvPr/>
        </p:nvPicPr>
        <p:blipFill>
          <a:blip r:embed="rId3"/>
          <a:stretch>
            <a:fillRect/>
          </a:stretch>
        </p:blipFill>
        <p:spPr>
          <a:xfrm>
            <a:off x="0" y="0"/>
            <a:ext cx="12191995" cy="6858000"/>
          </a:xfrm>
          <a:prstGeom prst="rect">
            <a:avLst/>
          </a:prstGeom>
        </p:spPr>
      </p:pic>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u="sng">
                <a:latin typeface="Cambria"/>
                <a:ea typeface="Cambria"/>
              </a:rPr>
              <a:t>PROJECT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r>
              <a:rPr sz="4400">
                <a:solidFill>
                  <a:srgbClr val="0F0F0F"/>
                </a:solidFill>
                <a:latin typeface="Algeri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 name="Picture 24" descr="Untitled design (2).jpg"/>
          <p:cNvPicPr>
            <a:picLocks noChangeAspect="1"/>
          </p:cNvPicPr>
          <p:nvPr/>
        </p:nvPicPr>
        <p:blipFill>
          <a:blip r:embed="rId2"/>
          <a:stretch>
            <a:fillRect/>
          </a:stretch>
        </p:blipFill>
        <p:spPr>
          <a:xfrm>
            <a:off x="0" y="0"/>
            <a:ext cx="12191995" cy="6858000"/>
          </a:xfrm>
          <a:prstGeom prst="rect">
            <a:avLst/>
          </a:prstGeom>
        </p:spPr>
      </p:pic>
      <p:sp>
        <p:nvSpPr>
          <p:cNvPr id="21" name="object 21"/>
          <p:cNvSpPr txBox="1">
            <a:spLocks noGrp="1"/>
          </p:cNvSpPr>
          <p:nvPr>
            <p:ph type="title"/>
          </p:nvPr>
        </p:nvSpPr>
        <p:spPr>
          <a:xfrm>
            <a:off x="739768" y="445382"/>
            <a:ext cx="2357116" cy="690571"/>
          </a:xfrm>
          <a:prstGeom prst="rect">
            <a:avLst/>
          </a:prstGeom>
        </p:spPr>
        <p:txBody>
          <a:bodyPr vert="horz" wrap="square" lIns="0" tIns="13335" rIns="0" bIns="0" rtlCol="0">
            <a:spAutoFit/>
          </a:bodyPr>
          <a:lstStyle/>
          <a:p>
            <a:pPr marL="12696">
              <a:lnSpc>
                <a:spcPct val="100000"/>
              </a:lnSpc>
              <a:spcBef>
                <a:spcPts val="105"/>
              </a:spcBef>
            </a:pPr>
            <a:r>
              <a:rPr>
                <a:latin typeface="Algerian"/>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endParaRPr/>
          </a:p>
          <a:p>
            <a:pPr>
              <a:buFont typeface="+mj-lt"/>
              <a:buAutoNum type="arabicPeriod"/>
            </a:pPr>
            <a:r>
              <a:rPr sz="2800">
                <a:solidFill>
                  <a:srgbClr val="0D0D0D"/>
                </a:solidFill>
                <a:latin typeface="Cambria"/>
                <a:ea typeface="Cambria"/>
                <a:cs typeface="Times New Roman"/>
              </a:rPr>
              <a:t>Problem Statement</a:t>
            </a:r>
          </a:p>
          <a:p>
            <a:pPr>
              <a:buFont typeface="+mj-lt"/>
              <a:buAutoNum type="arabicPeriod"/>
            </a:pPr>
            <a:r>
              <a:rPr sz="2800">
                <a:solidFill>
                  <a:srgbClr val="0D0D0D"/>
                </a:solidFill>
                <a:latin typeface="Cambria"/>
                <a:ea typeface="Cambria"/>
                <a:cs typeface="Times New Roman"/>
              </a:rPr>
              <a:t>Project Overview</a:t>
            </a:r>
          </a:p>
          <a:p>
            <a:pPr>
              <a:buFont typeface="+mj-lt"/>
              <a:buAutoNum type="arabicPeriod"/>
            </a:pPr>
            <a:r>
              <a:rPr sz="2800">
                <a:solidFill>
                  <a:srgbClr val="0D0D0D"/>
                </a:solidFill>
                <a:latin typeface="Cambria"/>
                <a:ea typeface="Cambria"/>
                <a:cs typeface="Times New Roman"/>
              </a:rPr>
              <a:t>End Users</a:t>
            </a:r>
          </a:p>
          <a:p>
            <a:pPr>
              <a:buFont typeface="+mj-lt"/>
              <a:buAutoNum type="arabicPeriod"/>
            </a:pPr>
            <a:r>
              <a:rPr sz="2800">
                <a:solidFill>
                  <a:srgbClr val="0D0D0D"/>
                </a:solidFill>
                <a:latin typeface="Cambria"/>
                <a:ea typeface="Cambria"/>
                <a:cs typeface="Times New Roman"/>
              </a:rPr>
              <a:t>Our Solution and Proposition</a:t>
            </a:r>
          </a:p>
          <a:p>
            <a:pPr>
              <a:buFont typeface="+mj-lt"/>
              <a:buAutoNum type="arabicPeriod"/>
            </a:pPr>
            <a:r>
              <a:rPr sz="2800">
                <a:solidFill>
                  <a:srgbClr val="0D0D0D"/>
                </a:solidFill>
                <a:latin typeface="Cambria"/>
                <a:ea typeface="Cambria"/>
                <a:cs typeface="Times New Roman"/>
              </a:rPr>
              <a:t>Dataset Description</a:t>
            </a:r>
          </a:p>
          <a:p>
            <a:pPr>
              <a:buFont typeface="+mj-lt"/>
              <a:buAutoNum type="arabicPeriod"/>
            </a:pPr>
            <a:r>
              <a:rPr sz="2800">
                <a:solidFill>
                  <a:srgbClr val="0D0D0D"/>
                </a:solidFill>
                <a:latin typeface="Cambria"/>
                <a:ea typeface="Cambria"/>
                <a:cs typeface="Times New Roman"/>
              </a:rPr>
              <a:t>Modelling Approach</a:t>
            </a:r>
          </a:p>
          <a:p>
            <a:pPr>
              <a:buFont typeface="+mj-lt"/>
              <a:buAutoNum type="arabicPeriod"/>
            </a:pPr>
            <a:r>
              <a:rPr sz="2800">
                <a:solidFill>
                  <a:srgbClr val="0D0D0D"/>
                </a:solidFill>
                <a:latin typeface="Cambria"/>
                <a:ea typeface="Cambria"/>
                <a:cs typeface="Times New Roman"/>
              </a:rPr>
              <a:t>Results and Discussion</a:t>
            </a:r>
          </a:p>
          <a:p>
            <a:pPr>
              <a:buFont typeface="+mj-lt"/>
              <a:buAutoNum type="arabicPeriod"/>
            </a:pPr>
            <a:r>
              <a:rPr sz="2800">
                <a:solidFill>
                  <a:srgbClr val="0D0D0D"/>
                </a:solidFill>
                <a:latin typeface="Cambria"/>
                <a:ea typeface="Cambria"/>
                <a:cs typeface="Times New Roman"/>
              </a:rPr>
              <a:t>Conclusion</a:t>
            </a:r>
          </a:p>
          <a:p>
            <a:endParaRPr sz="2800">
              <a:solidFill>
                <a:srgbClr val="0D0D0D"/>
              </a:solidFill>
              <a:latin typeface="Cambria"/>
              <a:ea typeface="Cambria"/>
              <a:cs typeface="Times New Roman"/>
            </a:endParaRPr>
          </a:p>
        </p:txBody>
      </p:sp>
      <p:pic>
        <p:nvPicPr>
          <p:cNvPr id="23554" name="Picture 2" descr="Girl holding pen Stock Vector Images - Alamy"/>
          <p:cNvPicPr>
            <a:picLocks noChangeAspect="1" noChangeArrowheads="1"/>
          </p:cNvPicPr>
          <p:nvPr/>
        </p:nvPicPr>
        <p:blipFill>
          <a:blip r:embed="rId3"/>
          <a:srcRect b="7329"/>
          <a:stretch>
            <a:fillRect/>
          </a:stretch>
        </p:blipFill>
        <p:spPr bwMode="auto">
          <a:xfrm>
            <a:off x="10328578" y="3143250"/>
            <a:ext cx="1863430" cy="357190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 (3).jpg"/>
          <p:cNvPicPr>
            <a:picLocks noChangeAspect="1"/>
          </p:cNvPicPr>
          <p:nvPr/>
        </p:nvPicPr>
        <p:blipFill>
          <a:blip r:embed="rId2"/>
          <a:stretch>
            <a:fillRect/>
          </a:stretch>
        </p:blipFill>
        <p:spPr>
          <a:xfrm>
            <a:off x="0" y="0"/>
            <a:ext cx="12191995" cy="6858000"/>
          </a:xfrm>
          <a:prstGeom prst="rect">
            <a:avLst/>
          </a:prstGeom>
        </p:spPr>
      </p:pic>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2809851" y="714361"/>
            <a:ext cx="5636893" cy="678181"/>
          </a:xfrm>
          <a:prstGeom prst="rect">
            <a:avLst/>
          </a:prstGeom>
        </p:spPr>
        <p:txBody>
          <a:bodyPr vert="horz" wrap="square" lIns="0" tIns="16510" rIns="0" bIns="0" rtlCol="0">
            <a:spAutoFit/>
          </a:bodyPr>
          <a:lstStyle/>
          <a:p>
            <a:pPr marL="12696">
              <a:lnSpc>
                <a:spcPct val="100000"/>
              </a:lnSpc>
              <a:spcBef>
                <a:spcPts val="130"/>
              </a:spcBef>
            </a:pPr>
            <a:r>
              <a:rPr sz="4250">
                <a:solidFill>
                  <a:schemeClr val="bg1"/>
                </a:solidFill>
                <a:latin typeface="Algerian"/>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t>4</a:t>
            </a:r>
          </a:p>
        </p:txBody>
      </p:sp>
      <p:pic>
        <p:nvPicPr>
          <p:cNvPr id="8" name="object 8"/>
          <p:cNvPicPr/>
          <p:nvPr/>
        </p:nvPicPr>
        <p:blipFill>
          <a:blip r:embed="rId4" cstate="print"/>
          <a:stretch>
            <a:fillRect/>
          </a:stretch>
        </p:blipFill>
        <p:spPr>
          <a:xfrm>
            <a:off x="676270" y="6467479"/>
            <a:ext cx="2143125" cy="200025"/>
          </a:xfrm>
          <a:prstGeom prst="rect">
            <a:avLst/>
          </a:prstGeom>
        </p:spPr>
      </p:pic>
      <p:sp>
        <p:nvSpPr>
          <p:cNvPr id="11" name="TextBox 10"/>
          <p:cNvSpPr txBox="1"/>
          <p:nvPr/>
        </p:nvSpPr>
        <p:spPr>
          <a:xfrm>
            <a:off x="595275" y="2643187"/>
            <a:ext cx="7000930" cy="2246765"/>
          </a:xfrm>
          <a:prstGeom prst="rect">
            <a:avLst/>
          </a:prstGeom>
          <a:noFill/>
        </p:spPr>
        <p:txBody>
          <a:bodyPr wrap="square" rtlCol="0">
            <a:spAutoFit/>
          </a:bodyPr>
          <a:lstStyle/>
          <a:p>
            <a:r>
              <a:rPr sz="2800">
                <a:latin typeface="Cambria"/>
                <a:ea typeface="Cambria"/>
              </a:rPr>
              <a:t>To analyze and evaluate the performance of employees over the past year to identify strengths, areas for improvement, and overall trends that can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 (4).jpg"/>
          <p:cNvPicPr>
            <a:picLocks noChangeAspect="1"/>
          </p:cNvPicPr>
          <p:nvPr/>
        </p:nvPicPr>
        <p:blipFill>
          <a:blip r:embed="rId2"/>
          <a:stretch>
            <a:fillRect/>
          </a:stretch>
        </p:blipFill>
        <p:spPr>
          <a:xfrm>
            <a:off x="0" y="0"/>
            <a:ext cx="12191995" cy="6858000"/>
          </a:xfrm>
          <a:prstGeom prst="rect">
            <a:avLst/>
          </a:prstGeom>
        </p:spPr>
      </p:pic>
      <p:sp>
        <p:nvSpPr>
          <p:cNvPr id="7" name="object 7"/>
          <p:cNvSpPr txBox="1">
            <a:spLocks noGrp="1"/>
          </p:cNvSpPr>
          <p:nvPr>
            <p:ph type="title"/>
          </p:nvPr>
        </p:nvSpPr>
        <p:spPr>
          <a:xfrm>
            <a:off x="3595664" y="785798"/>
            <a:ext cx="5263520" cy="678181"/>
          </a:xfrm>
          <a:prstGeom prst="rect">
            <a:avLst/>
          </a:prstGeom>
        </p:spPr>
        <p:txBody>
          <a:bodyPr vert="horz" wrap="square" lIns="0" tIns="16510" rIns="0" bIns="0" rtlCol="0">
            <a:spAutoFit/>
          </a:bodyPr>
          <a:lstStyle/>
          <a:p>
            <a:pPr marL="12696">
              <a:lnSpc>
                <a:spcPct val="100000"/>
              </a:lnSpc>
              <a:spcBef>
                <a:spcPts val="130"/>
              </a:spcBef>
            </a:pPr>
            <a:r>
              <a:rPr sz="4250">
                <a:solidFill>
                  <a:schemeClr val="bg1"/>
                </a:solidFill>
                <a:latin typeface="Algerian"/>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t>5</a:t>
            </a:r>
          </a:p>
        </p:txBody>
      </p:sp>
      <p:sp>
        <p:nvSpPr>
          <p:cNvPr id="11" name="TextBox 10">
            <a:extLst>
              <a:ext uri="{FF2B5EF4-FFF2-40B4-BE49-F238E27FC236}">
                <a16:creationId xmlns:a16="http://schemas.microsoft.com/office/drawing/2014/main" id="{F050B57B-77CA-84FA-9910-3F41C17BBB48}"/>
              </a:ext>
            </a:extLst>
          </p:cNvPr>
          <p:cNvSpPr txBox="1"/>
          <p:nvPr/>
        </p:nvSpPr>
        <p:spPr>
          <a:xfrm>
            <a:off x="1523962" y="2071673"/>
            <a:ext cx="7319999" cy="4016489"/>
          </a:xfrm>
          <a:prstGeom prst="rect">
            <a:avLst/>
          </a:prstGeom>
          <a:noFill/>
        </p:spPr>
        <p:txBody>
          <a:bodyPr wrap="square" rtlCol="0">
            <a:spAutoFit/>
          </a:bodyPr>
          <a:lstStyle/>
          <a:p>
            <a:r>
              <a:rPr sz="1700" b="1" i="1" u="sng">
                <a:solidFill>
                  <a:schemeClr val="bg1"/>
                </a:solidFill>
                <a:latin typeface="Cambria"/>
                <a:ea typeface="Cambria"/>
              </a:rPr>
              <a:t>Objective:</a:t>
            </a:r>
            <a:r>
              <a:rPr sz="1700" b="1" i="1">
                <a:solidFill>
                  <a:schemeClr val="bg1"/>
                </a:solidFill>
                <a:latin typeface="Cambria"/>
                <a:ea typeface="Cambria"/>
              </a:rPr>
              <a:t> </a:t>
            </a:r>
            <a:r>
              <a:rPr sz="1700">
                <a:solidFill>
                  <a:schemeClr val="bg1"/>
                </a:solidFill>
                <a:latin typeface="Cambria"/>
                <a:ea typeface="Cambria"/>
              </a:rPr>
              <a:t>To analyze and visualize employee performance data to identify trends, strengths, and areas for improvement, and to assist in decision-making processes related to employee development and resource allocation.</a:t>
            </a:r>
          </a:p>
          <a:p>
            <a:r>
              <a:rPr sz="1700" b="1" i="1" u="sng">
                <a:solidFill>
                  <a:schemeClr val="bg1"/>
                </a:solidFill>
                <a:latin typeface="Cambria"/>
                <a:ea typeface="Cambria"/>
              </a:rPr>
              <a:t>Data Types:</a:t>
            </a:r>
            <a:r>
              <a:rPr sz="1700" i="1" u="sng">
                <a:solidFill>
                  <a:schemeClr val="bg1"/>
                </a:solidFill>
                <a:latin typeface="Cambria"/>
                <a:ea typeface="Cambria"/>
              </a:rPr>
              <a:t> </a:t>
            </a:r>
            <a:r>
              <a:rPr sz="1700">
                <a:solidFill>
                  <a:schemeClr val="bg1"/>
                </a:solidFill>
                <a:latin typeface="Cambria"/>
                <a:ea typeface="Cambria"/>
              </a:rPr>
              <a:t>Numeric data (e.g., EmpID), categorical data (e.g., Current Employee Rating), and textual data (e.g.,Employee performance level).</a:t>
            </a:r>
            <a:r>
              <a:rPr sz="1700" b="1">
                <a:solidFill>
                  <a:schemeClr val="bg1"/>
                </a:solidFill>
                <a:latin typeface="Cambria"/>
                <a:ea typeface="Cambria"/>
              </a:rPr>
              <a:t> </a:t>
            </a:r>
          </a:p>
          <a:p>
            <a:r>
              <a:rPr sz="1700" b="1" i="1" u="sng">
                <a:solidFill>
                  <a:schemeClr val="bg1"/>
                </a:solidFill>
                <a:latin typeface="Cambria"/>
                <a:ea typeface="Cambria"/>
              </a:rPr>
              <a:t>Data Cleaning:</a:t>
            </a:r>
            <a:r>
              <a:rPr sz="1700" i="1" u="sng">
                <a:solidFill>
                  <a:schemeClr val="bg1"/>
                </a:solidFill>
                <a:latin typeface="Cambria"/>
                <a:ea typeface="Cambria"/>
              </a:rPr>
              <a:t> </a:t>
            </a:r>
            <a:r>
              <a:rPr sz="1700">
                <a:solidFill>
                  <a:schemeClr val="bg1"/>
                </a:solidFill>
                <a:latin typeface="Cambria"/>
                <a:ea typeface="Cambria"/>
              </a:rPr>
              <a:t>Remove duplicates, handle missing values, and correct inconsistencies.</a:t>
            </a:r>
          </a:p>
          <a:p>
            <a:r>
              <a:rPr sz="1700" b="1" i="1" u="sng">
                <a:solidFill>
                  <a:schemeClr val="bg1"/>
                </a:solidFill>
                <a:latin typeface="Cambria"/>
                <a:ea typeface="Cambria"/>
              </a:rPr>
              <a:t>Data Organization:</a:t>
            </a:r>
            <a:r>
              <a:rPr sz="1700" i="1" u="sng">
                <a:solidFill>
                  <a:schemeClr val="bg1"/>
                </a:solidFill>
                <a:latin typeface="Cambria"/>
                <a:ea typeface="Cambria"/>
              </a:rPr>
              <a:t> </a:t>
            </a:r>
            <a:r>
              <a:rPr sz="1700">
                <a:solidFill>
                  <a:schemeClr val="bg1"/>
                </a:solidFill>
                <a:latin typeface="Cambria"/>
                <a:ea typeface="Cambria"/>
              </a:rPr>
              <a:t>Structure data in a tabular format with relevant columns such as EmpID, First Name, Business Type, Gender Code, and Current Employee Rating.</a:t>
            </a:r>
          </a:p>
          <a:p>
            <a:r>
              <a:rPr sz="1700" b="1" i="1" u="sng">
                <a:solidFill>
                  <a:schemeClr val="bg1"/>
                </a:solidFill>
                <a:latin typeface="Cambria"/>
                <a:ea typeface="Cambria"/>
              </a:rPr>
              <a:t>Charts and Graphs:</a:t>
            </a:r>
            <a:r>
              <a:rPr sz="1700" i="1" u="sng">
                <a:solidFill>
                  <a:schemeClr val="bg1"/>
                </a:solidFill>
                <a:latin typeface="Cambria"/>
                <a:ea typeface="Cambria"/>
              </a:rPr>
              <a:t> </a:t>
            </a:r>
            <a:r>
              <a:rPr sz="1700">
                <a:solidFill>
                  <a:schemeClr val="bg1"/>
                </a:solidFill>
                <a:latin typeface="Cambria"/>
                <a:ea typeface="Cambria"/>
              </a:rPr>
              <a:t>Create bar charts to visualize performance metrics.</a:t>
            </a:r>
          </a:p>
          <a:p>
            <a:r>
              <a:rPr sz="1700" b="1" i="1" u="sng">
                <a:solidFill>
                  <a:schemeClr val="bg1"/>
                </a:solidFill>
                <a:latin typeface="Cambria"/>
                <a:ea typeface="Cambria"/>
              </a:rPr>
              <a:t>Dashboards:</a:t>
            </a:r>
            <a:r>
              <a:rPr sz="1700" i="1" u="sng">
                <a:solidFill>
                  <a:schemeClr val="bg1"/>
                </a:solidFill>
                <a:latin typeface="Cambria"/>
                <a:ea typeface="Cambria"/>
              </a:rPr>
              <a:t> </a:t>
            </a:r>
            <a:r>
              <a:rPr sz="1700">
                <a:solidFill>
                  <a:schemeClr val="bg1"/>
                </a:solidFill>
                <a:latin typeface="Cambria"/>
                <a:ea typeface="Cambria"/>
              </a:rPr>
              <a:t>Develop interactive dashboards using Excel’s PivotTables and Pivot Charts to provide a dynamic view of performance data.</a:t>
            </a:r>
          </a:p>
          <a:p>
            <a:r>
              <a:rPr sz="1700" b="1" i="1" u="sng">
                <a:solidFill>
                  <a:schemeClr val="bg1"/>
                </a:solidFill>
                <a:latin typeface="Cambria"/>
                <a:ea typeface="Cambria"/>
              </a:rPr>
              <a:t>Summary Report:</a:t>
            </a:r>
            <a:r>
              <a:rPr sz="1700" i="1" u="sng">
                <a:solidFill>
                  <a:schemeClr val="bg1"/>
                </a:solidFill>
                <a:latin typeface="Cambria"/>
                <a:ea typeface="Cambria"/>
              </a:rPr>
              <a:t> </a:t>
            </a:r>
            <a:r>
              <a:rPr sz="1700">
                <a:solidFill>
                  <a:schemeClr val="bg1"/>
                </a:solidFill>
                <a:latin typeface="Cambria"/>
                <a:ea typeface="Cambria"/>
              </a:rPr>
              <a:t>Prepare a report that includes key findings, visualizations, and actionable insights.</a:t>
            </a:r>
          </a:p>
        </p:txBody>
      </p:sp>
      <p:pic>
        <p:nvPicPr>
          <p:cNvPr id="21508" name="Picture 4" descr="Project management Stickers - Free people Stickers"/>
          <p:cNvPicPr>
            <a:picLocks noChangeAspect="1" noChangeArrowheads="1"/>
          </p:cNvPicPr>
          <p:nvPr/>
        </p:nvPicPr>
        <p:blipFill>
          <a:blip r:embed="rId3"/>
          <a:srcRect/>
          <a:stretch>
            <a:fillRect/>
          </a:stretch>
        </p:blipFill>
        <p:spPr bwMode="auto">
          <a:xfrm>
            <a:off x="9096393" y="3714750"/>
            <a:ext cx="2438404" cy="243840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Untitled design (5).jpg"/>
          <p:cNvPicPr>
            <a:picLocks noChangeAspect="1"/>
          </p:cNvPicPr>
          <p:nvPr/>
        </p:nvPicPr>
        <p:blipFill>
          <a:blip r:embed="rId2"/>
          <a:stretch>
            <a:fillRect/>
          </a:stretch>
        </p:blipFill>
        <p:spPr>
          <a:xfrm>
            <a:off x="0" y="0"/>
            <a:ext cx="12191995" cy="6858000"/>
          </a:xfrm>
          <a:prstGeom prst="rect">
            <a:avLst/>
          </a:prstGeom>
        </p:spPr>
      </p:pic>
      <p:sp>
        <p:nvSpPr>
          <p:cNvPr id="5" name="object 5"/>
          <p:cNvSpPr txBox="1">
            <a:spLocks noGrp="1"/>
          </p:cNvSpPr>
          <p:nvPr>
            <p:ph type="title"/>
          </p:nvPr>
        </p:nvSpPr>
        <p:spPr>
          <a:xfrm>
            <a:off x="3738539" y="571486"/>
            <a:ext cx="5014591" cy="518159"/>
          </a:xfrm>
          <a:prstGeom prst="rect">
            <a:avLst/>
          </a:prstGeom>
        </p:spPr>
        <p:txBody>
          <a:bodyPr vert="horz" wrap="square" lIns="0" tIns="16510" rIns="0" bIns="0" rtlCol="0">
            <a:spAutoFit/>
          </a:bodyPr>
          <a:lstStyle/>
          <a:p>
            <a:pPr marL="12696">
              <a:lnSpc>
                <a:spcPct val="100000"/>
              </a:lnSpc>
              <a:spcBef>
                <a:spcPts val="130"/>
              </a:spcBef>
            </a:pPr>
            <a:r>
              <a:rPr sz="3200">
                <a:latin typeface="Algerian"/>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t>6</a:t>
            </a:r>
          </a:p>
        </p:txBody>
      </p:sp>
      <p:pic>
        <p:nvPicPr>
          <p:cNvPr id="6" name="object 6"/>
          <p:cNvPicPr/>
          <p:nvPr/>
        </p:nvPicPr>
        <p:blipFill>
          <a:blip r:embed="rId3" cstate="print"/>
          <a:stretch>
            <a:fillRect/>
          </a:stretch>
        </p:blipFill>
        <p:spPr>
          <a:xfrm>
            <a:off x="723904" y="6172200"/>
            <a:ext cx="2181229" cy="485775"/>
          </a:xfrm>
          <a:prstGeom prst="rect">
            <a:avLst/>
          </a:prstGeom>
        </p:spPr>
      </p:pic>
      <p:grpSp>
        <p:nvGrpSpPr>
          <p:cNvPr id="13310" name="Group 5"/>
          <p:cNvGrpSpPr/>
          <p:nvPr/>
        </p:nvGrpSpPr>
        <p:grpSpPr bwMode="auto">
          <a:xfrm>
            <a:off x="2738414" y="1357298"/>
            <a:ext cx="7350151" cy="4495288"/>
            <a:chOff x="0" y="0"/>
            <a:chExt cx="7350151" cy="4495288"/>
          </a:xfrm>
        </p:grpSpPr>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Untitled design (6).jpg"/>
          <p:cNvPicPr>
            <a:picLocks noChangeAspect="1"/>
          </p:cNvPicPr>
          <p:nvPr/>
        </p:nvPicPr>
        <p:blipFill>
          <a:blip r:embed="rId2"/>
          <a:stretch>
            <a:fillRect/>
          </a:stretch>
        </p:blipFill>
        <p:spPr>
          <a:xfrm>
            <a:off x="0" y="0"/>
            <a:ext cx="12191995" cy="6858000"/>
          </a:xfrm>
          <a:prstGeom prst="rect">
            <a:avLst/>
          </a:prstGeom>
        </p:spPr>
      </p:pic>
      <p:sp>
        <p:nvSpPr>
          <p:cNvPr id="6" name="object 6"/>
          <p:cNvSpPr txBox="1">
            <a:spLocks noGrp="1"/>
          </p:cNvSpPr>
          <p:nvPr>
            <p:ph type="title"/>
          </p:nvPr>
        </p:nvSpPr>
        <p:spPr>
          <a:xfrm>
            <a:off x="238087" y="785798"/>
            <a:ext cx="9763120" cy="575309"/>
          </a:xfrm>
          <a:prstGeom prst="rect">
            <a:avLst/>
          </a:prstGeom>
        </p:spPr>
        <p:txBody>
          <a:bodyPr vert="horz" wrap="square" lIns="0" tIns="13335" rIns="0" bIns="0" rtlCol="0">
            <a:spAutoFit/>
          </a:bodyPr>
          <a:lstStyle/>
          <a:p>
            <a:pPr marL="12696">
              <a:lnSpc>
                <a:spcPct val="100000"/>
              </a:lnSpc>
              <a:spcBef>
                <a:spcPts val="105"/>
              </a:spcBef>
            </a:pPr>
            <a:r>
              <a:rPr sz="3600">
                <a:latin typeface="Algerian"/>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t>7</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11" name="TextBox 10"/>
          <p:cNvSpPr txBox="1"/>
          <p:nvPr/>
        </p:nvSpPr>
        <p:spPr>
          <a:xfrm>
            <a:off x="666712" y="1571611"/>
            <a:ext cx="4572027" cy="1938997"/>
          </a:xfrm>
          <a:prstGeom prst="rect">
            <a:avLst/>
          </a:prstGeom>
          <a:noFill/>
        </p:spPr>
        <p:txBody>
          <a:bodyPr wrap="square" rtlCol="0">
            <a:spAutoFit/>
          </a:bodyPr>
          <a:lstStyle/>
          <a:p>
            <a:pPr>
              <a:buFont typeface="Arial"/>
              <a:buChar char="•"/>
            </a:pPr>
            <a:r>
              <a:rPr sz="2400">
                <a:latin typeface="Cambria"/>
                <a:ea typeface="Cambria"/>
              </a:rPr>
              <a:t>Conditional formatting – Missing</a:t>
            </a:r>
          </a:p>
          <a:p>
            <a:pPr>
              <a:buFont typeface="Arial"/>
              <a:buChar char="•"/>
            </a:pPr>
            <a:r>
              <a:rPr sz="2400">
                <a:latin typeface="Cambria"/>
                <a:ea typeface="Cambria"/>
              </a:rPr>
              <a:t>Filter – Remove</a:t>
            </a:r>
          </a:p>
          <a:p>
            <a:pPr>
              <a:buFont typeface="Arial"/>
              <a:buChar char="•"/>
            </a:pPr>
            <a:r>
              <a:rPr sz="2400">
                <a:latin typeface="Cambria"/>
                <a:ea typeface="Cambria"/>
              </a:rPr>
              <a:t>Formula – Performance</a:t>
            </a:r>
          </a:p>
          <a:p>
            <a:pPr>
              <a:buFont typeface="Arial"/>
              <a:buChar char="•"/>
            </a:pPr>
            <a:r>
              <a:rPr sz="2400">
                <a:latin typeface="Cambria"/>
                <a:ea typeface="Cambria"/>
              </a:rPr>
              <a:t>Pivot -  Summary</a:t>
            </a:r>
          </a:p>
          <a:p>
            <a:pPr>
              <a:buFont typeface="Arial"/>
              <a:buChar char="•"/>
            </a:pPr>
            <a:r>
              <a:rPr sz="2400">
                <a:latin typeface="Cambria"/>
                <a:ea typeface="Cambria"/>
              </a:rPr>
              <a:t>Graph – Data Visualization</a:t>
            </a:r>
          </a:p>
        </p:txBody>
      </p:sp>
      <p:pic>
        <p:nvPicPr>
          <p:cNvPr id="19458" name="Picture 2" descr="Value Proposition Icon Stock Illustrations – 485 Value Proposition Icon  Stock Illustrations, Vectors &amp; Clipart - Dreamstime"/>
          <p:cNvPicPr>
            <a:picLocks noChangeAspect="1" noChangeArrowheads="1"/>
          </p:cNvPicPr>
          <p:nvPr/>
        </p:nvPicPr>
        <p:blipFill>
          <a:blip r:embed="rId4"/>
          <a:srcRect/>
          <a:stretch>
            <a:fillRect/>
          </a:stretch>
        </p:blipFill>
        <p:spPr bwMode="auto">
          <a:xfrm>
            <a:off x="5667365" y="2571750"/>
            <a:ext cx="2643201" cy="26432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 design (7).jpg"/>
          <p:cNvPicPr>
            <a:picLocks noChangeAspect="1"/>
          </p:cNvPicPr>
          <p:nvPr/>
        </p:nvPicPr>
        <p:blipFill>
          <a:blip r:embed="rId2"/>
          <a:stretch>
            <a:fillRect/>
          </a:stretch>
        </p:blipFill>
        <p:spPr>
          <a:xfrm>
            <a:off x="0" y="0"/>
            <a:ext cx="12191995" cy="6858000"/>
          </a:xfrm>
          <a:prstGeom prst="rect">
            <a:avLst/>
          </a:prstGeom>
        </p:spPr>
      </p:pic>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76301" y="1000111"/>
            <a:ext cx="10972800" cy="1143000"/>
          </a:xfrm>
        </p:spPr>
        <p:txBody>
          <a:bodyPr>
            <a:normAutofit/>
          </a:bodyPr>
          <a:lstStyle/>
          <a:p>
            <a:r>
              <a:rPr sz="3600">
                <a:solidFill>
                  <a:schemeClr val="bg1"/>
                </a:solidFill>
                <a:latin typeface="Algerian"/>
              </a:rPr>
              <a:t>Dataset Description</a:t>
            </a:r>
          </a:p>
        </p:txBody>
      </p:sp>
      <p:sp>
        <p:nvSpPr>
          <p:cNvPr id="5" name="TextBox 4"/>
          <p:cNvSpPr txBox="1"/>
          <p:nvPr/>
        </p:nvSpPr>
        <p:spPr>
          <a:xfrm>
            <a:off x="1095337" y="2428861"/>
            <a:ext cx="4572027" cy="3416317"/>
          </a:xfrm>
          <a:prstGeom prst="rect">
            <a:avLst/>
          </a:prstGeom>
          <a:noFill/>
        </p:spPr>
        <p:txBody>
          <a:bodyPr wrap="square" rtlCol="0">
            <a:spAutoFit/>
          </a:bodyPr>
          <a:lstStyle/>
          <a:p>
            <a:r>
              <a:rPr>
                <a:solidFill>
                  <a:schemeClr val="bg1"/>
                </a:solidFill>
                <a:latin typeface="Cambria"/>
                <a:ea typeface="Cambria"/>
              </a:rPr>
              <a:t>employee_data= Kaggle</a:t>
            </a:r>
          </a:p>
          <a:p>
            <a:r>
              <a:rPr>
                <a:solidFill>
                  <a:schemeClr val="bg1"/>
                </a:solidFill>
                <a:latin typeface="Cambria"/>
                <a:ea typeface="Cambria"/>
              </a:rPr>
              <a:t>Total no. of features – 26</a:t>
            </a:r>
          </a:p>
          <a:p>
            <a:r>
              <a:rPr>
                <a:solidFill>
                  <a:schemeClr val="bg1"/>
                </a:solidFill>
                <a:latin typeface="Cambria"/>
                <a:ea typeface="Cambria"/>
              </a:rPr>
              <a:t>No. of features used – 9</a:t>
            </a:r>
          </a:p>
          <a:p>
            <a:pPr>
              <a:buFont typeface="Arial"/>
              <a:buChar char="•"/>
            </a:pPr>
            <a:r>
              <a:rPr>
                <a:solidFill>
                  <a:schemeClr val="bg1"/>
                </a:solidFill>
                <a:latin typeface="Cambria"/>
                <a:ea typeface="Cambria"/>
              </a:rPr>
              <a:t>EmpID - Numeric data </a:t>
            </a:r>
          </a:p>
          <a:p>
            <a:pPr>
              <a:buFont typeface="Arial"/>
              <a:buChar char="•"/>
            </a:pPr>
            <a:r>
              <a:rPr>
                <a:solidFill>
                  <a:schemeClr val="bg1"/>
                </a:solidFill>
                <a:latin typeface="Cambria"/>
                <a:ea typeface="Cambria"/>
              </a:rPr>
              <a:t>First Name - Textual data</a:t>
            </a:r>
          </a:p>
          <a:p>
            <a:pPr>
              <a:buFont typeface="Arial"/>
              <a:buChar char="•"/>
            </a:pPr>
            <a:r>
              <a:rPr>
                <a:solidFill>
                  <a:schemeClr val="bg1"/>
                </a:solidFill>
                <a:latin typeface="Cambria"/>
                <a:ea typeface="Cambria"/>
              </a:rPr>
              <a:t>Last Name - Textual data</a:t>
            </a:r>
          </a:p>
          <a:p>
            <a:pPr>
              <a:buFont typeface="Arial"/>
              <a:buChar char="•"/>
            </a:pPr>
            <a:r>
              <a:rPr>
                <a:solidFill>
                  <a:schemeClr val="bg1"/>
                </a:solidFill>
                <a:latin typeface="Cambria"/>
                <a:ea typeface="Cambria"/>
              </a:rPr>
              <a:t>Business unit - Textual data</a:t>
            </a:r>
          </a:p>
          <a:p>
            <a:pPr>
              <a:buFont typeface="Arial"/>
              <a:buChar char="•"/>
            </a:pPr>
            <a:r>
              <a:rPr>
                <a:solidFill>
                  <a:schemeClr val="bg1"/>
                </a:solidFill>
                <a:latin typeface="Cambria"/>
                <a:ea typeface="Cambria"/>
              </a:rPr>
              <a:t>Employee Status - Textual data</a:t>
            </a:r>
          </a:p>
          <a:p>
            <a:pPr>
              <a:buFont typeface="Arial"/>
              <a:buChar char="•"/>
            </a:pPr>
            <a:r>
              <a:rPr>
                <a:solidFill>
                  <a:schemeClr val="bg1"/>
                </a:solidFill>
                <a:latin typeface="Cambria"/>
                <a:ea typeface="Cambria"/>
              </a:rPr>
              <a:t>Employee type - Textual data</a:t>
            </a:r>
          </a:p>
          <a:p>
            <a:pPr>
              <a:buFont typeface="Arial"/>
              <a:buChar char="•"/>
            </a:pPr>
            <a:r>
              <a:rPr>
                <a:solidFill>
                  <a:schemeClr val="bg1"/>
                </a:solidFill>
                <a:latin typeface="Cambria"/>
                <a:ea typeface="Cambria"/>
              </a:rPr>
              <a:t>Gender code - Textual data</a:t>
            </a:r>
          </a:p>
          <a:p>
            <a:pPr>
              <a:buFont typeface="Arial"/>
              <a:buChar char="•"/>
            </a:pPr>
            <a:r>
              <a:rPr>
                <a:solidFill>
                  <a:schemeClr val="bg1"/>
                </a:solidFill>
                <a:latin typeface="Cambria"/>
                <a:ea typeface="Cambria"/>
              </a:rPr>
              <a:t>Current Employee Rating - Categorical data </a:t>
            </a:r>
          </a:p>
          <a:p>
            <a:pPr>
              <a:buFont typeface="Arial"/>
              <a:buChar char="•"/>
            </a:pPr>
            <a:r>
              <a:rPr>
                <a:solidFill>
                  <a:schemeClr val="bg1"/>
                </a:solidFill>
                <a:latin typeface="Cambria"/>
                <a:ea typeface="Cambria"/>
              </a:rPr>
              <a:t>Performance level - Textual data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 (9).jpg"/>
          <p:cNvPicPr>
            <a:picLocks noChangeAspect="1"/>
          </p:cNvPicPr>
          <p:nvPr/>
        </p:nvPicPr>
        <p:blipFill>
          <a:blip r:embed="rId2"/>
          <a:stretch>
            <a:fillRect/>
          </a:stretch>
        </p:blipFill>
        <p:spPr>
          <a:xfrm>
            <a:off x="0" y="0"/>
            <a:ext cx="12191995" cy="6858000"/>
          </a:xfrm>
          <a:prstGeom prst="rect">
            <a:avLst/>
          </a:prstGeom>
        </p:spPr>
      </p:pic>
      <p:sp>
        <p:nvSpPr>
          <p:cNvPr id="7" name="object 7"/>
          <p:cNvSpPr txBox="1">
            <a:spLocks noGrp="1"/>
          </p:cNvSpPr>
          <p:nvPr>
            <p:ph type="title"/>
          </p:nvPr>
        </p:nvSpPr>
        <p:spPr>
          <a:xfrm>
            <a:off x="523837" y="142847"/>
            <a:ext cx="8358243" cy="447558"/>
          </a:xfrm>
          <a:prstGeom prst="rect">
            <a:avLst/>
          </a:prstGeom>
        </p:spPr>
        <p:txBody>
          <a:bodyPr vert="horz" wrap="square" lIns="0" tIns="16510" rIns="0" bIns="0" rtlCol="0">
            <a:spAutoFit/>
          </a:bodyPr>
          <a:lstStyle/>
          <a:p>
            <a:pPr marL="12696">
              <a:lnSpc>
                <a:spcPct val="100000"/>
              </a:lnSpc>
              <a:spcBef>
                <a:spcPts val="130"/>
              </a:spcBef>
            </a:pPr>
            <a:r>
              <a:rPr sz="2800">
                <a:latin typeface="Algerian"/>
              </a:rPr>
              <a:t>THE "WOW"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endParaRPr/>
          </a:p>
          <a:p>
            <a:endParaRPr/>
          </a:p>
        </p:txBody>
      </p:sp>
      <p:sp>
        <p:nvSpPr>
          <p:cNvPr id="10" name="TextBox 9"/>
          <p:cNvSpPr txBox="1"/>
          <p:nvPr/>
        </p:nvSpPr>
        <p:spPr>
          <a:xfrm>
            <a:off x="166650" y="785798"/>
            <a:ext cx="8715430" cy="3693318"/>
          </a:xfrm>
          <a:prstGeom prst="rect">
            <a:avLst/>
          </a:prstGeom>
          <a:noFill/>
        </p:spPr>
        <p:txBody>
          <a:bodyPr wrap="square" rtlCol="0">
            <a:spAutoFit/>
          </a:bodyPr>
          <a:lstStyle/>
          <a:p>
            <a:pPr>
              <a:buFont typeface="Arial"/>
              <a:buChar char="•"/>
            </a:pPr>
            <a:r>
              <a:rPr b="1" i="1" u="sng">
                <a:latin typeface="Cambria"/>
                <a:ea typeface="Cambria"/>
              </a:rPr>
              <a:t>Interactive Dashboards</a:t>
            </a:r>
            <a:r>
              <a:rPr i="1" u="sng">
                <a:latin typeface="Cambria"/>
                <a:ea typeface="Cambria"/>
              </a:rPr>
              <a:t>:</a:t>
            </a:r>
          </a:p>
          <a:p>
            <a:r>
              <a:rPr>
                <a:latin typeface="Cambria"/>
                <a:ea typeface="Cambria"/>
              </a:rPr>
              <a:t>Create </a:t>
            </a:r>
            <a:r>
              <a:rPr b="1">
                <a:latin typeface="Cambria"/>
                <a:ea typeface="Cambria"/>
              </a:rPr>
              <a:t>dynamic dashboards</a:t>
            </a:r>
            <a:r>
              <a:rPr>
                <a:latin typeface="Cambria"/>
                <a:ea typeface="Cambria"/>
              </a:rPr>
              <a:t> with Excel’s PivotTables, slicers, and interactive charts. This allows stakeholders to slice and dice data effortlessly, filtering by departments, time periods, or performance categories with a simple click.</a:t>
            </a:r>
          </a:p>
          <a:p>
            <a:pPr>
              <a:buFont typeface="Arial"/>
              <a:buChar char="•"/>
            </a:pPr>
            <a:r>
              <a:rPr b="1" i="1" u="sng">
                <a:latin typeface="Cambria"/>
                <a:ea typeface="Cambria"/>
              </a:rPr>
              <a:t>Automated Reporting</a:t>
            </a:r>
            <a:r>
              <a:rPr i="1" u="sng">
                <a:latin typeface="Cambria"/>
                <a:ea typeface="Cambria"/>
              </a:rPr>
              <a:t>:</a:t>
            </a:r>
          </a:p>
          <a:p>
            <a:r>
              <a:rPr>
                <a:latin typeface="Cambria"/>
                <a:ea typeface="Cambria"/>
              </a:rPr>
              <a:t>Use Excel formulas, macros, and templates to automate repetitive tasks, like generating performance reports. This saves time and ensures consistency. An </a:t>
            </a:r>
            <a:r>
              <a:rPr b="1">
                <a:latin typeface="Cambria"/>
                <a:ea typeface="Cambria"/>
              </a:rPr>
              <a:t>automated report generation feature</a:t>
            </a:r>
            <a:r>
              <a:rPr>
                <a:latin typeface="Cambria"/>
                <a:ea typeface="Cambria"/>
              </a:rPr>
              <a:t> can provide real-time updates on performance trends with minimal effort.</a:t>
            </a:r>
          </a:p>
          <a:p>
            <a:pPr>
              <a:buFont typeface="Arial"/>
              <a:buChar char="•"/>
            </a:pPr>
            <a:r>
              <a:rPr b="1" i="1" u="sng">
                <a:latin typeface="Cambria"/>
                <a:ea typeface="Cambria"/>
              </a:rPr>
              <a:t>Employee Growth Trajectory Visualization</a:t>
            </a:r>
            <a:r>
              <a:rPr i="1" u="sng">
                <a:latin typeface="Cambria"/>
                <a:ea typeface="Cambria"/>
              </a:rPr>
              <a:t>:</a:t>
            </a:r>
          </a:p>
          <a:p>
            <a:r>
              <a:rPr>
                <a:latin typeface="Cambria"/>
                <a:ea typeface="Cambria"/>
              </a:rPr>
              <a:t>Build </a:t>
            </a:r>
            <a:r>
              <a:rPr b="1">
                <a:latin typeface="Cambria"/>
                <a:ea typeface="Cambria"/>
              </a:rPr>
              <a:t>performance trend lines</a:t>
            </a:r>
            <a:r>
              <a:rPr>
                <a:latin typeface="Cambria"/>
                <a:ea typeface="Cambria"/>
              </a:rPr>
              <a:t> and growth trajectory charts for individual employees, showing their development over time. Visualizing progress motivates employees and provides managers with a clear understanding of long-term performance.</a:t>
            </a:r>
          </a:p>
        </p:txBody>
      </p:sp>
      <p:sp>
        <p:nvSpPr>
          <p:cNvPr id="13" name="TextBox 12"/>
          <p:cNvSpPr txBox="1"/>
          <p:nvPr/>
        </p:nvSpPr>
        <p:spPr>
          <a:xfrm>
            <a:off x="4524365" y="4611234"/>
            <a:ext cx="5929354" cy="2246765"/>
          </a:xfrm>
          <a:prstGeom prst="rect">
            <a:avLst/>
          </a:prstGeom>
          <a:noFill/>
        </p:spPr>
        <p:txBody>
          <a:bodyPr wrap="square" rtlCol="0">
            <a:spAutoFit/>
          </a:bodyPr>
          <a:lstStyle/>
          <a:p>
            <a:r>
              <a:rPr sz="1600" b="1">
                <a:latin typeface="Cambria"/>
                <a:ea typeface="Cambria"/>
              </a:rPr>
              <a:t>The WOW Factor:</a:t>
            </a:r>
          </a:p>
          <a:p>
            <a:r>
              <a:rPr sz="1600">
                <a:latin typeface="Cambria"/>
                <a:ea typeface="Cambria"/>
              </a:rPr>
              <a:t>The "WOW" in this solution lies in its ability to transform raw data into insightful, actionable, and interactive performance analysis that empowers decision-makers, enhances employee engagement, and drives continuous improvement across the organization. With powerful visualizations, automation, and predictive capabilities, this solution elevates Excel from a basic tool to a sophisticated performance management platform.</a:t>
            </a:r>
          </a:p>
          <a:p>
            <a:endParaRPr sz="1600">
              <a:latin typeface="Cambria"/>
              <a:ea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881</Words>
  <Application>Microsoft Office PowerPoint</Application>
  <PresentationFormat>Widescreen</PresentationFormat>
  <Paragraphs>117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minalvyas857@gmail.com</cp:lastModifiedBy>
  <cp:revision>28</cp:revision>
  <dcterms:created xsi:type="dcterms:W3CDTF">2024-03-29T15:07:22Z</dcterms:created>
  <dcterms:modified xsi:type="dcterms:W3CDTF">2024-09-27T09:57:59Z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