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7.xml" ContentType="application/vnd.openxmlformats-officedocument.presentationml.slideLayout+xml"/>
  <Override PartName="/ppt/slideLayouts/slideLayout10.xml" ContentType="application/vnd.openxmlformats-officedocument.presentationml.slideLayout+xml"/>
  <Override PartName="/ppt/slideLayouts/slideLayout16.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0" r:id="rId5"/>
    <p:sldId id="269" r:id="rId6"/>
    <p:sldId id="259" r:id="rId7"/>
    <p:sldId id="262" r:id="rId8"/>
    <p:sldId id="260" r:id="rId9"/>
    <p:sldId id="261" r:id="rId10"/>
    <p:sldId id="263" r:id="rId11"/>
    <p:sldId id="264" r:id="rId12"/>
    <p:sldId id="266" r:id="rId13"/>
    <p:sldId id="267" r:id="rId14"/>
    <p:sldId id="265"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8" d="100"/>
          <a:sy n="88" d="100"/>
        </p:scale>
        <p:origin x="50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10/16/2024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10/16/2024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9587" y="1680755"/>
            <a:ext cx="8402322" cy="1705910"/>
          </a:xfrm>
        </p:spPr>
        <p:txBody>
          <a:bodyPr/>
          <a:lstStyle/>
          <a:p>
            <a:r>
              <a:rPr lang="en-US" sz="4800" b="1" i="1" dirty="0">
                <a:solidFill>
                  <a:schemeClr val="accent5">
                    <a:lumMod val="50000"/>
                  </a:schemeClr>
                </a:solidFill>
                <a:latin typeface="Arial" panose="020B0604020202020204" pitchFamily="34" charset="0"/>
                <a:cs typeface="Arial" panose="020B0604020202020204" pitchFamily="34" charset="0"/>
              </a:rPr>
              <a:t>Binding and Closure in JavaScript</a:t>
            </a:r>
          </a:p>
        </p:txBody>
      </p:sp>
      <p:sp>
        <p:nvSpPr>
          <p:cNvPr id="3" name="Subtitle 2"/>
          <p:cNvSpPr>
            <a:spLocks noGrp="1"/>
          </p:cNvSpPr>
          <p:nvPr>
            <p:ph type="subTitle" idx="1"/>
          </p:nvPr>
        </p:nvSpPr>
        <p:spPr>
          <a:xfrm>
            <a:off x="2596604" y="3857894"/>
            <a:ext cx="6815669" cy="1320802"/>
          </a:xfrm>
        </p:spPr>
        <p:txBody>
          <a:bodyPr>
            <a:normAutofit/>
          </a:bodyPr>
          <a:lstStyle/>
          <a:p>
            <a:pPr rtl="1"/>
            <a:r>
              <a:rPr lang="en-US" sz="2400" b="1" dirty="0">
                <a:latin typeface="Arial" panose="020B0604020202020204" pitchFamily="34" charset="0"/>
                <a:cs typeface="Arial" panose="020B0604020202020204" pitchFamily="34" charset="0"/>
              </a:rPr>
              <a:t>P</a:t>
            </a:r>
            <a:r>
              <a:rPr lang="en-US" sz="2400" b="1" dirty="0" smtClean="0">
                <a:latin typeface="Arial" panose="020B0604020202020204" pitchFamily="34" charset="0"/>
                <a:cs typeface="Arial" panose="020B0604020202020204" pitchFamily="34" charset="0"/>
              </a:rPr>
              <a:t>resented </a:t>
            </a:r>
            <a:r>
              <a:rPr lang="en-US" sz="2400" b="1" dirty="0">
                <a:latin typeface="Arial" panose="020B0604020202020204" pitchFamily="34" charset="0"/>
                <a:cs typeface="Arial" panose="020B0604020202020204" pitchFamily="34" charset="0"/>
              </a:rPr>
              <a:t>by :</a:t>
            </a:r>
            <a:r>
              <a:rPr lang="en-US" sz="2400" b="1" dirty="0" err="1">
                <a:latin typeface="Arial" panose="020B0604020202020204" pitchFamily="34" charset="0"/>
                <a:cs typeface="Arial" panose="020B0604020202020204" pitchFamily="34" charset="0"/>
              </a:rPr>
              <a:t>Randa</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Hammam</a:t>
            </a:r>
            <a:endParaRPr lang="ar" sz="2400" b="1" dirty="0">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25919686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accent4">
                    <a:lumMod val="75000"/>
                  </a:schemeClr>
                </a:solidFill>
                <a:latin typeface="Arial" panose="020B0604020202020204" pitchFamily="34" charset="0"/>
                <a:cs typeface="Arial" panose="020B0604020202020204" pitchFamily="34" charset="0"/>
              </a:rPr>
              <a:t>Closure</a:t>
            </a:r>
          </a:p>
        </p:txBody>
      </p:sp>
      <p:sp>
        <p:nvSpPr>
          <p:cNvPr id="3" name="Content Placeholder 2"/>
          <p:cNvSpPr>
            <a:spLocks noGrp="1"/>
          </p:cNvSpPr>
          <p:nvPr>
            <p:ph idx="1"/>
          </p:nvPr>
        </p:nvSpPr>
        <p:spPr>
          <a:xfrm>
            <a:off x="1295401" y="2556932"/>
            <a:ext cx="9601196" cy="3634862"/>
          </a:xfrm>
        </p:spPr>
        <p:txBody>
          <a:bodyPr>
            <a:normAutofit fontScale="62500" lnSpcReduction="20000"/>
          </a:bodyPr>
          <a:lstStyle/>
          <a:p>
            <a:pPr marL="0" indent="0">
              <a:lnSpc>
                <a:spcPct val="170000"/>
              </a:lnSpc>
              <a:buNone/>
            </a:pPr>
            <a:r>
              <a:rPr lang="en-US" sz="2600" dirty="0">
                <a:latin typeface="Arial" panose="020B0604020202020204" pitchFamily="34" charset="0"/>
                <a:cs typeface="Arial" panose="020B0604020202020204" pitchFamily="34" charset="0"/>
              </a:rPr>
              <a:t>A </a:t>
            </a:r>
            <a:r>
              <a:rPr lang="en-US" sz="2600" b="1" dirty="0">
                <a:latin typeface="Arial" panose="020B0604020202020204" pitchFamily="34" charset="0"/>
                <a:cs typeface="Arial" panose="020B0604020202020204" pitchFamily="34" charset="0"/>
              </a:rPr>
              <a:t>closure</a:t>
            </a:r>
            <a:r>
              <a:rPr lang="en-US" sz="2600" dirty="0">
                <a:latin typeface="Arial" panose="020B0604020202020204" pitchFamily="34" charset="0"/>
                <a:cs typeface="Arial" panose="020B0604020202020204" pitchFamily="34" charset="0"/>
              </a:rPr>
              <a:t> is a fundamental concept in JavaScript where a </a:t>
            </a:r>
            <a:r>
              <a:rPr lang="en-US" sz="2600" b="1" dirty="0">
                <a:latin typeface="Arial" panose="020B0604020202020204" pitchFamily="34" charset="0"/>
                <a:cs typeface="Arial" panose="020B0604020202020204" pitchFamily="34" charset="0"/>
              </a:rPr>
              <a:t>function retains access to variables from its lexical scope</a:t>
            </a:r>
            <a:r>
              <a:rPr lang="en-US" sz="2600" dirty="0">
                <a:latin typeface="Arial" panose="020B0604020202020204" pitchFamily="34" charset="0"/>
                <a:cs typeface="Arial" panose="020B0604020202020204" pitchFamily="34" charset="0"/>
              </a:rPr>
              <a:t> (the environment in which it was created), even after that outer function has finished executing. This allows the function to "remember" the environment in which it was created</a:t>
            </a:r>
            <a:r>
              <a:rPr lang="en-US" sz="2600" dirty="0" smtClean="0">
                <a:latin typeface="Arial" panose="020B0604020202020204" pitchFamily="34" charset="0"/>
                <a:cs typeface="Arial" panose="020B0604020202020204" pitchFamily="34" charset="0"/>
              </a:rPr>
              <a:t>.</a:t>
            </a:r>
          </a:p>
          <a:p>
            <a:pPr marL="0" indent="0">
              <a:buNone/>
            </a:pPr>
            <a:r>
              <a:rPr lang="en-US" sz="2900" b="1" dirty="0">
                <a:solidFill>
                  <a:schemeClr val="accent4">
                    <a:lumMod val="75000"/>
                  </a:schemeClr>
                </a:solidFill>
                <a:latin typeface="Arial" panose="020B0604020202020204" pitchFamily="34" charset="0"/>
                <a:cs typeface="Arial" panose="020B0604020202020204" pitchFamily="34" charset="0"/>
              </a:rPr>
              <a:t>How Closures Work:</a:t>
            </a:r>
          </a:p>
          <a:p>
            <a:pPr marL="0" indent="0">
              <a:buNone/>
            </a:pPr>
            <a:r>
              <a:rPr lang="en-US" sz="2600" dirty="0">
                <a:latin typeface="Arial" panose="020B0604020202020204" pitchFamily="34" charset="0"/>
                <a:cs typeface="Arial" panose="020B0604020202020204" pitchFamily="34" charset="0"/>
              </a:rPr>
              <a:t>When a function is defined inside another function, it forms a closure. The inner function has access to:</a:t>
            </a:r>
          </a:p>
          <a:p>
            <a:r>
              <a:rPr lang="en-US" sz="2600" dirty="0">
                <a:latin typeface="Arial" panose="020B0604020202020204" pitchFamily="34" charset="0"/>
                <a:cs typeface="Arial" panose="020B0604020202020204" pitchFamily="34" charset="0"/>
              </a:rPr>
              <a:t>Its own variables.</a:t>
            </a:r>
          </a:p>
          <a:p>
            <a:r>
              <a:rPr lang="en-US" sz="2600" dirty="0">
                <a:latin typeface="Arial" panose="020B0604020202020204" pitchFamily="34" charset="0"/>
                <a:cs typeface="Arial" panose="020B0604020202020204" pitchFamily="34" charset="0"/>
              </a:rPr>
              <a:t>The variables of the outer (enclosing) function.</a:t>
            </a:r>
          </a:p>
          <a:p>
            <a:r>
              <a:rPr lang="en-US" sz="2600" dirty="0">
                <a:latin typeface="Arial" panose="020B0604020202020204" pitchFamily="34" charset="0"/>
                <a:cs typeface="Arial" panose="020B0604020202020204" pitchFamily="34" charset="0"/>
              </a:rPr>
              <a:t>The global variables.</a:t>
            </a:r>
          </a:p>
          <a:p>
            <a:pPr marL="0" indent="0">
              <a:buNone/>
            </a:pPr>
            <a:r>
              <a:rPr lang="en-US" sz="2600" dirty="0">
                <a:latin typeface="Arial" panose="020B0604020202020204" pitchFamily="34" charset="0"/>
                <a:cs typeface="Arial" panose="020B0604020202020204" pitchFamily="34" charset="0"/>
              </a:rPr>
              <a:t>Even when the outer function has completed execution and its variables would normally be destroyed, the inner function retains access to those variables through the closure.</a:t>
            </a:r>
          </a:p>
          <a:p>
            <a:pPr marL="0" indent="0">
              <a:buNone/>
            </a:pPr>
            <a:endParaRPr lang="en-US" dirty="0"/>
          </a:p>
        </p:txBody>
      </p:sp>
    </p:spTree>
    <p:extLst>
      <p:ext uri="{BB962C8B-B14F-4D97-AF65-F5344CB8AC3E}">
        <p14:creationId xmlns:p14="http://schemas.microsoft.com/office/powerpoint/2010/main" val="3980751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4806" y="757647"/>
            <a:ext cx="10435045" cy="5312228"/>
          </a:xfrm>
          <a:solidFill>
            <a:schemeClr val="bg1"/>
          </a:solidFill>
        </p:spPr>
        <p:txBody>
          <a:bodyPr>
            <a:normAutofit fontScale="77500" lnSpcReduction="20000"/>
          </a:bodyPr>
          <a:lstStyle/>
          <a:p>
            <a:pPr marL="0" indent="0">
              <a:buNone/>
            </a:pPr>
            <a:r>
              <a:rPr lang="en-US" dirty="0">
                <a:solidFill>
                  <a:srgbClr val="00B0F0"/>
                </a:solidFill>
              </a:rPr>
              <a:t>function </a:t>
            </a:r>
            <a:r>
              <a:rPr lang="en-US" dirty="0" err="1">
                <a:solidFill>
                  <a:schemeClr val="accent4">
                    <a:lumMod val="75000"/>
                  </a:schemeClr>
                </a:solidFill>
              </a:rPr>
              <a:t>outerFunction</a:t>
            </a:r>
            <a:r>
              <a:rPr lang="en-US" dirty="0">
                <a:solidFill>
                  <a:schemeClr val="accent4">
                    <a:lumMod val="75000"/>
                  </a:schemeClr>
                </a:solidFill>
              </a:rPr>
              <a:t>() </a:t>
            </a:r>
            <a:r>
              <a:rPr lang="en-US" dirty="0"/>
              <a:t>{</a:t>
            </a:r>
          </a:p>
          <a:p>
            <a:pPr marL="0" indent="0">
              <a:buNone/>
            </a:pPr>
            <a:r>
              <a:rPr lang="en-US" dirty="0"/>
              <a:t> </a:t>
            </a:r>
            <a:r>
              <a:rPr lang="en-US" dirty="0">
                <a:solidFill>
                  <a:schemeClr val="accent4"/>
                </a:solidFill>
              </a:rPr>
              <a:t> let </a:t>
            </a:r>
            <a:r>
              <a:rPr lang="en-US" dirty="0" err="1">
                <a:solidFill>
                  <a:schemeClr val="accent4">
                    <a:lumMod val="60000"/>
                    <a:lumOff val="40000"/>
                  </a:schemeClr>
                </a:solidFill>
              </a:rPr>
              <a:t>outerVariable</a:t>
            </a:r>
            <a:r>
              <a:rPr lang="en-US" dirty="0"/>
              <a:t> = </a:t>
            </a:r>
            <a:r>
              <a:rPr lang="en-US" dirty="0">
                <a:solidFill>
                  <a:schemeClr val="accent6">
                    <a:lumMod val="75000"/>
                  </a:schemeClr>
                </a:solidFill>
              </a:rPr>
              <a:t>'I am outside!';</a:t>
            </a:r>
          </a:p>
          <a:p>
            <a:pPr marL="0" indent="0">
              <a:buNone/>
            </a:pPr>
            <a:endParaRPr lang="en-US" dirty="0"/>
          </a:p>
          <a:p>
            <a:pPr marL="0" indent="0">
              <a:buNone/>
            </a:pPr>
            <a:r>
              <a:rPr lang="en-US" dirty="0"/>
              <a:t>  </a:t>
            </a:r>
            <a:r>
              <a:rPr lang="en-US" dirty="0">
                <a:solidFill>
                  <a:srgbClr val="00B0F0"/>
                </a:solidFill>
              </a:rPr>
              <a:t>function</a:t>
            </a:r>
            <a:r>
              <a:rPr lang="en-US" dirty="0"/>
              <a:t> </a:t>
            </a:r>
            <a:r>
              <a:rPr lang="en-US" dirty="0" err="1">
                <a:solidFill>
                  <a:srgbClr val="FF0000"/>
                </a:solidFill>
              </a:rPr>
              <a:t>innerFunction</a:t>
            </a:r>
            <a:r>
              <a:rPr lang="en-US" dirty="0">
                <a:solidFill>
                  <a:srgbClr val="FF0000"/>
                </a:solidFill>
              </a:rPr>
              <a:t>() </a:t>
            </a:r>
            <a:r>
              <a:rPr lang="en-US" dirty="0"/>
              <a:t>{</a:t>
            </a:r>
          </a:p>
          <a:p>
            <a:pPr marL="0" indent="0">
              <a:buNone/>
            </a:pPr>
            <a:r>
              <a:rPr lang="en-US" dirty="0"/>
              <a:t>    </a:t>
            </a:r>
            <a:r>
              <a:rPr lang="en-US" dirty="0">
                <a:solidFill>
                  <a:srgbClr val="00B0F0"/>
                </a:solidFill>
              </a:rPr>
              <a:t>console</a:t>
            </a:r>
            <a:r>
              <a:rPr lang="en-US" dirty="0">
                <a:solidFill>
                  <a:schemeClr val="accent6">
                    <a:lumMod val="75000"/>
                  </a:schemeClr>
                </a:solidFill>
              </a:rPr>
              <a:t>.log</a:t>
            </a:r>
            <a:r>
              <a:rPr lang="en-US" dirty="0"/>
              <a:t>(</a:t>
            </a:r>
            <a:r>
              <a:rPr lang="en-US" dirty="0" err="1">
                <a:solidFill>
                  <a:schemeClr val="accent4">
                    <a:lumMod val="60000"/>
                    <a:lumOff val="40000"/>
                  </a:schemeClr>
                </a:solidFill>
              </a:rPr>
              <a:t>outerVariable</a:t>
            </a:r>
            <a:r>
              <a:rPr lang="en-US" dirty="0"/>
              <a:t>); // Accessing the outer variable</a:t>
            </a:r>
          </a:p>
          <a:p>
            <a:pPr marL="0" indent="0">
              <a:buNone/>
            </a:pPr>
            <a:r>
              <a:rPr lang="en-US" dirty="0"/>
              <a:t>  }</a:t>
            </a:r>
          </a:p>
          <a:p>
            <a:pPr marL="0" indent="0">
              <a:buNone/>
            </a:pPr>
            <a:endParaRPr lang="en-US" dirty="0"/>
          </a:p>
          <a:p>
            <a:pPr marL="0" indent="0">
              <a:buNone/>
            </a:pPr>
            <a:r>
              <a:rPr lang="en-US" dirty="0"/>
              <a:t>  </a:t>
            </a:r>
            <a:r>
              <a:rPr lang="en-US" dirty="0">
                <a:solidFill>
                  <a:srgbClr val="00B0F0"/>
                </a:solidFill>
              </a:rPr>
              <a:t>return</a:t>
            </a:r>
            <a:r>
              <a:rPr lang="en-US" dirty="0"/>
              <a:t> </a:t>
            </a:r>
            <a:r>
              <a:rPr lang="en-US" dirty="0" err="1">
                <a:solidFill>
                  <a:srgbClr val="FF0000"/>
                </a:solidFill>
              </a:rPr>
              <a:t>innerFunction</a:t>
            </a:r>
            <a:r>
              <a:rPr lang="en-US" dirty="0">
                <a:solidFill>
                  <a:srgbClr val="FF0000"/>
                </a:solidFill>
              </a:rPr>
              <a:t>;</a:t>
            </a:r>
          </a:p>
          <a:p>
            <a:pPr marL="0" indent="0">
              <a:buNone/>
            </a:pPr>
            <a:r>
              <a:rPr lang="en-US" dirty="0" smtClean="0"/>
              <a:t>}</a:t>
            </a:r>
            <a:endParaRPr lang="en-US" dirty="0"/>
          </a:p>
          <a:p>
            <a:pPr marL="0" indent="0">
              <a:buNone/>
            </a:pPr>
            <a:r>
              <a:rPr lang="en-US" dirty="0" err="1">
                <a:solidFill>
                  <a:schemeClr val="accent4"/>
                </a:solidFill>
              </a:rPr>
              <a:t>const</a:t>
            </a:r>
            <a:r>
              <a:rPr lang="en-US" dirty="0"/>
              <a:t> </a:t>
            </a:r>
            <a:r>
              <a:rPr lang="en-US" dirty="0" err="1">
                <a:solidFill>
                  <a:schemeClr val="accent1"/>
                </a:solidFill>
              </a:rPr>
              <a:t>closureFunc</a:t>
            </a:r>
            <a:r>
              <a:rPr lang="en-US" dirty="0"/>
              <a:t> = </a:t>
            </a:r>
            <a:r>
              <a:rPr lang="en-US" dirty="0" err="1">
                <a:solidFill>
                  <a:schemeClr val="accent4">
                    <a:lumMod val="75000"/>
                  </a:schemeClr>
                </a:solidFill>
              </a:rPr>
              <a:t>outerFunction</a:t>
            </a:r>
            <a:r>
              <a:rPr lang="en-US" dirty="0">
                <a:solidFill>
                  <a:schemeClr val="accent4">
                    <a:lumMod val="75000"/>
                  </a:schemeClr>
                </a:solidFill>
              </a:rPr>
              <a:t>()</a:t>
            </a:r>
            <a:r>
              <a:rPr lang="en-US" dirty="0"/>
              <a:t>;</a:t>
            </a:r>
          </a:p>
          <a:p>
            <a:pPr marL="0" lvl="0" indent="0" defTabSz="914400" eaLnBrk="0" fontAlgn="base" hangingPunct="0">
              <a:spcBef>
                <a:spcPct val="0"/>
              </a:spcBef>
              <a:spcAft>
                <a:spcPct val="0"/>
              </a:spcAft>
              <a:buClrTx/>
              <a:buSzTx/>
              <a:buNone/>
            </a:pPr>
            <a:r>
              <a:rPr lang="en-US" dirty="0" err="1">
                <a:solidFill>
                  <a:schemeClr val="accent1"/>
                </a:solidFill>
              </a:rPr>
              <a:t>closureFunc</a:t>
            </a:r>
            <a:r>
              <a:rPr lang="en-US" dirty="0">
                <a:solidFill>
                  <a:schemeClr val="accent1"/>
                </a:solidFill>
              </a:rPr>
              <a:t>(); </a:t>
            </a:r>
            <a:r>
              <a:rPr lang="en-US" dirty="0"/>
              <a:t>// Output: 'I am outside</a:t>
            </a:r>
            <a:r>
              <a:rPr lang="en-US" dirty="0" smtClean="0"/>
              <a:t>!’ </a:t>
            </a:r>
          </a:p>
          <a:p>
            <a:pPr marL="0" lvl="0" indent="0" defTabSz="914400" eaLnBrk="0" fontAlgn="base" hangingPunct="0">
              <a:lnSpc>
                <a:spcPct val="160000"/>
              </a:lnSpc>
              <a:spcBef>
                <a:spcPct val="0"/>
              </a:spcBef>
              <a:spcAft>
                <a:spcPct val="0"/>
              </a:spcAft>
              <a:buClrTx/>
              <a:buSzTx/>
              <a:buNone/>
            </a:pPr>
            <a:r>
              <a:rPr lang="en-US" altLang="en-US" sz="1900" dirty="0" smtClean="0">
                <a:solidFill>
                  <a:schemeClr val="accent4"/>
                </a:solidFill>
                <a:latin typeface="Arial" panose="020B0604020202020204" pitchFamily="34" charset="0"/>
                <a:cs typeface="Arial" panose="020B0604020202020204" pitchFamily="34" charset="0"/>
              </a:rPr>
              <a:t>In </a:t>
            </a:r>
            <a:r>
              <a:rPr lang="en-US" altLang="en-US" sz="1900" dirty="0">
                <a:solidFill>
                  <a:schemeClr val="accent4"/>
                </a:solidFill>
                <a:latin typeface="Arial" panose="020B0604020202020204" pitchFamily="34" charset="0"/>
                <a:cs typeface="Arial" panose="020B0604020202020204" pitchFamily="34" charset="0"/>
              </a:rPr>
              <a:t>this example</a:t>
            </a:r>
            <a:r>
              <a:rPr lang="en-US" altLang="en-US" sz="1900" dirty="0" smtClean="0">
                <a:solidFill>
                  <a:schemeClr val="accent4"/>
                </a:solidFill>
                <a:latin typeface="Arial" panose="020B0604020202020204" pitchFamily="34" charset="0"/>
                <a:cs typeface="Arial" panose="020B0604020202020204" pitchFamily="34" charset="0"/>
              </a:rPr>
              <a:t>:</a:t>
            </a:r>
            <a:endParaRPr lang="en-US" altLang="en-US" sz="1900" dirty="0">
              <a:solidFill>
                <a:schemeClr val="accent4"/>
              </a:solidFill>
              <a:latin typeface="Arial" panose="020B0604020202020204" pitchFamily="34" charset="0"/>
              <a:cs typeface="Arial" panose="020B0604020202020204" pitchFamily="34" charset="0"/>
            </a:endParaRPr>
          </a:p>
          <a:p>
            <a:pPr marL="0" lvl="0" indent="0" defTabSz="914400" eaLnBrk="0" fontAlgn="base" hangingPunct="0">
              <a:lnSpc>
                <a:spcPct val="160000"/>
              </a:lnSpc>
              <a:spcBef>
                <a:spcPct val="0"/>
              </a:spcBef>
              <a:spcAft>
                <a:spcPct val="0"/>
              </a:spcAft>
              <a:buClrTx/>
              <a:buSzTx/>
              <a:buFontTx/>
              <a:buChar char="•"/>
            </a:pPr>
            <a:r>
              <a:rPr lang="en-US" altLang="en-US" sz="2100" dirty="0" smtClean="0">
                <a:solidFill>
                  <a:schemeClr val="tx1"/>
                </a:solidFill>
                <a:latin typeface="Arial" panose="020B0604020202020204" pitchFamily="34" charset="0"/>
                <a:cs typeface="Arial" panose="020B0604020202020204" pitchFamily="34" charset="0"/>
              </a:rPr>
              <a:t>inner </a:t>
            </a:r>
            <a:r>
              <a:rPr lang="en-US" altLang="en-US" sz="2100" dirty="0">
                <a:solidFill>
                  <a:schemeClr val="tx1"/>
                </a:solidFill>
                <a:latin typeface="Arial" panose="020B0604020202020204" pitchFamily="34" charset="0"/>
                <a:cs typeface="Arial" panose="020B0604020202020204" pitchFamily="34" charset="0"/>
              </a:rPr>
              <a:t>is a closure because it "closes over" or "captures" the </a:t>
            </a:r>
            <a:r>
              <a:rPr lang="en-US" altLang="en-US" sz="2100" dirty="0" err="1" smtClean="0">
                <a:solidFill>
                  <a:schemeClr val="tx1"/>
                </a:solidFill>
                <a:latin typeface="Arial" panose="020B0604020202020204" pitchFamily="34" charset="0"/>
                <a:cs typeface="Arial" panose="020B0604020202020204" pitchFamily="34" charset="0"/>
              </a:rPr>
              <a:t>x,y,z</a:t>
            </a:r>
            <a:r>
              <a:rPr lang="en-US" altLang="en-US" sz="2100" dirty="0" smtClean="0">
                <a:solidFill>
                  <a:schemeClr val="tx1"/>
                </a:solidFill>
                <a:latin typeface="Arial" panose="020B0604020202020204" pitchFamily="34" charset="0"/>
                <a:cs typeface="Arial" panose="020B0604020202020204" pitchFamily="34" charset="0"/>
              </a:rPr>
              <a:t> </a:t>
            </a:r>
            <a:r>
              <a:rPr lang="en-US" altLang="en-US" sz="2100" dirty="0">
                <a:solidFill>
                  <a:schemeClr val="tx1"/>
                </a:solidFill>
                <a:latin typeface="Arial" panose="020B0604020202020204" pitchFamily="34" charset="0"/>
                <a:cs typeface="Arial" panose="020B0604020202020204" pitchFamily="34" charset="0"/>
              </a:rPr>
              <a:t>from the </a:t>
            </a:r>
            <a:r>
              <a:rPr lang="en-US" altLang="en-US" sz="2100" dirty="0" smtClean="0">
                <a:solidFill>
                  <a:schemeClr val="tx1"/>
                </a:solidFill>
                <a:latin typeface="Arial" panose="020B0604020202020204" pitchFamily="34" charset="0"/>
                <a:cs typeface="Arial" panose="020B0604020202020204" pitchFamily="34" charset="0"/>
              </a:rPr>
              <a:t>outer Function</a:t>
            </a:r>
            <a:r>
              <a:rPr lang="en-US" altLang="en-US" sz="2100" dirty="0">
                <a:solidFill>
                  <a:schemeClr val="tx1"/>
                </a:solidFill>
                <a:latin typeface="Arial" panose="020B0604020202020204" pitchFamily="34" charset="0"/>
                <a:cs typeface="Arial" panose="020B0604020202020204" pitchFamily="34" charset="0"/>
              </a:rPr>
              <a:t>.</a:t>
            </a:r>
          </a:p>
          <a:p>
            <a:pPr marL="0" lvl="0" indent="0" defTabSz="914400" eaLnBrk="0" fontAlgn="base" hangingPunct="0">
              <a:lnSpc>
                <a:spcPct val="160000"/>
              </a:lnSpc>
              <a:spcBef>
                <a:spcPct val="0"/>
              </a:spcBef>
              <a:spcAft>
                <a:spcPct val="0"/>
              </a:spcAft>
              <a:buClrTx/>
              <a:buSzTx/>
              <a:buFontTx/>
              <a:buChar char="•"/>
            </a:pPr>
            <a:r>
              <a:rPr lang="en-US" altLang="en-US" sz="2100" dirty="0">
                <a:solidFill>
                  <a:schemeClr val="tx1"/>
                </a:solidFill>
                <a:latin typeface="Arial" panose="020B0604020202020204" pitchFamily="34" charset="0"/>
                <a:cs typeface="Arial" panose="020B0604020202020204" pitchFamily="34" charset="0"/>
              </a:rPr>
              <a:t>Even though </a:t>
            </a:r>
            <a:r>
              <a:rPr lang="en-US" altLang="en-US" sz="2100" dirty="0" err="1">
                <a:solidFill>
                  <a:schemeClr val="tx1"/>
                </a:solidFill>
                <a:latin typeface="Arial" panose="020B0604020202020204" pitchFamily="34" charset="0"/>
                <a:cs typeface="Arial" panose="020B0604020202020204" pitchFamily="34" charset="0"/>
              </a:rPr>
              <a:t>outerFunction</a:t>
            </a:r>
            <a:r>
              <a:rPr lang="en-US" altLang="en-US" sz="2100" dirty="0">
                <a:solidFill>
                  <a:schemeClr val="tx1"/>
                </a:solidFill>
                <a:latin typeface="Arial" panose="020B0604020202020204" pitchFamily="34" charset="0"/>
                <a:cs typeface="Arial" panose="020B0604020202020204" pitchFamily="34" charset="0"/>
              </a:rPr>
              <a:t> finishes execution, </a:t>
            </a:r>
            <a:r>
              <a:rPr lang="en-US" altLang="en-US" sz="2100" dirty="0" err="1">
                <a:solidFill>
                  <a:schemeClr val="tx1"/>
                </a:solidFill>
                <a:latin typeface="Arial" panose="020B0604020202020204" pitchFamily="34" charset="0"/>
                <a:cs typeface="Arial" panose="020B0604020202020204" pitchFamily="34" charset="0"/>
              </a:rPr>
              <a:t>innerFunction</a:t>
            </a:r>
            <a:r>
              <a:rPr lang="en-US" altLang="en-US" sz="2100" dirty="0">
                <a:solidFill>
                  <a:schemeClr val="tx1"/>
                </a:solidFill>
                <a:latin typeface="Arial" panose="020B0604020202020204" pitchFamily="34" charset="0"/>
                <a:cs typeface="Arial" panose="020B0604020202020204" pitchFamily="34" charset="0"/>
              </a:rPr>
              <a:t> still has access to </a:t>
            </a:r>
            <a:r>
              <a:rPr lang="en-US" altLang="en-US" sz="2100" dirty="0" err="1">
                <a:solidFill>
                  <a:schemeClr val="tx1"/>
                </a:solidFill>
                <a:latin typeface="Arial" panose="020B0604020202020204" pitchFamily="34" charset="0"/>
                <a:cs typeface="Arial" panose="020B0604020202020204" pitchFamily="34" charset="0"/>
              </a:rPr>
              <a:t>outerVariable</a:t>
            </a:r>
            <a:r>
              <a:rPr lang="en-US" altLang="en-US" sz="2100" dirty="0">
                <a:solidFill>
                  <a:schemeClr val="tx1"/>
                </a:solidFill>
                <a:latin typeface="Arial" panose="020B0604020202020204" pitchFamily="34" charset="0"/>
                <a:cs typeface="Arial" panose="020B0604020202020204" pitchFamily="34" charset="0"/>
              </a:rPr>
              <a:t> when it is invoked later through </a:t>
            </a:r>
            <a:r>
              <a:rPr lang="en-US" altLang="en-US" sz="2100" dirty="0" smtClean="0">
                <a:solidFill>
                  <a:schemeClr val="tx1"/>
                </a:solidFill>
                <a:latin typeface="Arial" panose="020B0604020202020204" pitchFamily="34" charset="0"/>
                <a:cs typeface="Arial" panose="020B0604020202020204" pitchFamily="34" charset="0"/>
              </a:rPr>
              <a:t>res.</a:t>
            </a:r>
            <a:endParaRPr lang="en-US" altLang="en-US" sz="2100" dirty="0">
              <a:solidFill>
                <a:schemeClr val="tx1"/>
              </a:solidFill>
              <a:latin typeface="Arial" panose="020B0604020202020204" pitchFamily="34" charset="0"/>
              <a:cs typeface="Arial" panose="020B0604020202020204" pitchFamily="34" charset="0"/>
            </a:endParaRPr>
          </a:p>
          <a:p>
            <a:pPr marL="0" indent="0">
              <a:buNone/>
            </a:pPr>
            <a:endParaRPr lang="en-US" dirty="0" smtClean="0"/>
          </a:p>
          <a:p>
            <a:pPr marL="0" indent="0">
              <a:buNone/>
            </a:pPr>
            <a:endParaRPr lang="en-US" dirty="0"/>
          </a:p>
          <a:p>
            <a:pPr marL="0"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806" y="831553"/>
            <a:ext cx="8440542" cy="3827533"/>
          </a:xfrm>
          <a:prstGeom prst="rect">
            <a:avLst/>
          </a:prstGeom>
        </p:spPr>
      </p:pic>
    </p:spTree>
    <p:extLst>
      <p:ext uri="{BB962C8B-B14F-4D97-AF65-F5344CB8AC3E}">
        <p14:creationId xmlns:p14="http://schemas.microsoft.com/office/powerpoint/2010/main" val="1958501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idx="1"/>
          </p:nvPr>
        </p:nvSpPr>
        <p:spPr bwMode="auto">
          <a:xfrm>
            <a:off x="990599" y="663459"/>
            <a:ext cx="10330543" cy="5262979"/>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smtClean="0">
                <a:ln>
                  <a:noFill/>
                </a:ln>
                <a:solidFill>
                  <a:schemeClr val="accent4"/>
                </a:solidFill>
                <a:effectLst/>
                <a:latin typeface="Arial" panose="020B0604020202020204" pitchFamily="34" charset="0"/>
                <a:cs typeface="Arial" panose="020B0604020202020204" pitchFamily="34" charset="0"/>
              </a:rPr>
              <a:t>Modern JavaScript Closures</a:t>
            </a:r>
            <a:r>
              <a:rPr kumimoji="0" lang="en-US" altLang="en-US" sz="1600" b="0" i="0" u="none" strike="noStrike" cap="none" normalizeH="0" baseline="0" dirty="0" smtClean="0">
                <a:ln>
                  <a:noFill/>
                </a:ln>
                <a:solidFill>
                  <a:schemeClr val="accent4"/>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Arrow functions make closures simpler and cleaner.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Arrow functions automatically capture the this context, making them ideal for callback-heavy code,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though they do have limitations where dynamic this is needed. </a:t>
            </a:r>
          </a:p>
          <a:p>
            <a:pPr marL="0" lvl="0" indent="0" defTabSz="914400" eaLnBrk="0" fontAlgn="base" hangingPunct="0">
              <a:lnSpc>
                <a:spcPct val="150000"/>
              </a:lnSpc>
              <a:spcBef>
                <a:spcPct val="0"/>
              </a:spcBef>
              <a:spcAft>
                <a:spcPct val="0"/>
              </a:spcAft>
              <a:buClrTx/>
              <a:buSzTx/>
              <a:buNone/>
            </a:pPr>
            <a:r>
              <a:rPr lang="en-US" altLang="en-US" sz="1200" dirty="0" err="1">
                <a:solidFill>
                  <a:schemeClr val="tx1"/>
                </a:solidFill>
                <a:latin typeface="Arial" panose="020B0604020202020204" pitchFamily="34" charset="0"/>
                <a:cs typeface="Arial" panose="020B0604020202020204" pitchFamily="34" charset="0"/>
              </a:rPr>
              <a:t>const</a:t>
            </a:r>
            <a:r>
              <a:rPr lang="en-US" altLang="en-US" sz="1200" dirty="0">
                <a:solidFill>
                  <a:schemeClr val="tx1"/>
                </a:solidFill>
                <a:latin typeface="Arial" panose="020B0604020202020204" pitchFamily="34" charset="0"/>
                <a:cs typeface="Arial" panose="020B0604020202020204" pitchFamily="34" charset="0"/>
              </a:rPr>
              <a:t> </a:t>
            </a:r>
            <a:r>
              <a:rPr lang="en-US" altLang="en-US" sz="1200" dirty="0" err="1">
                <a:solidFill>
                  <a:schemeClr val="tx1"/>
                </a:solidFill>
                <a:latin typeface="Arial" panose="020B0604020202020204" pitchFamily="34" charset="0"/>
                <a:cs typeface="Arial" panose="020B0604020202020204" pitchFamily="34" charset="0"/>
              </a:rPr>
              <a:t>outerFunction</a:t>
            </a:r>
            <a:r>
              <a:rPr lang="en-US" altLang="en-US" sz="1200" dirty="0">
                <a:solidFill>
                  <a:schemeClr val="tx1"/>
                </a:solidFill>
                <a:latin typeface="Arial" panose="020B0604020202020204" pitchFamily="34" charset="0"/>
                <a:cs typeface="Arial" panose="020B0604020202020204" pitchFamily="34" charset="0"/>
              </a:rPr>
              <a:t> = () =&gt; {</a:t>
            </a:r>
          </a:p>
          <a:p>
            <a:pPr marL="0" lvl="0" indent="0" defTabSz="914400" eaLnBrk="0" fontAlgn="base" hangingPunct="0">
              <a:lnSpc>
                <a:spcPct val="150000"/>
              </a:lnSpc>
              <a:spcBef>
                <a:spcPct val="0"/>
              </a:spcBef>
              <a:spcAft>
                <a:spcPct val="0"/>
              </a:spcAft>
              <a:buClrTx/>
              <a:buSzTx/>
              <a:buNone/>
            </a:pPr>
            <a:r>
              <a:rPr lang="en-US" altLang="en-US" sz="1200" dirty="0">
                <a:solidFill>
                  <a:schemeClr val="tx1"/>
                </a:solidFill>
                <a:latin typeface="Arial" panose="020B0604020202020204" pitchFamily="34" charset="0"/>
                <a:cs typeface="Arial" panose="020B0604020202020204" pitchFamily="34" charset="0"/>
              </a:rPr>
              <a:t>  </a:t>
            </a:r>
            <a:r>
              <a:rPr lang="en-US" altLang="en-US" sz="1200" dirty="0" err="1">
                <a:solidFill>
                  <a:schemeClr val="tx1"/>
                </a:solidFill>
                <a:latin typeface="Arial" panose="020B0604020202020204" pitchFamily="34" charset="0"/>
                <a:cs typeface="Arial" panose="020B0604020202020204" pitchFamily="34" charset="0"/>
              </a:rPr>
              <a:t>const</a:t>
            </a:r>
            <a:r>
              <a:rPr lang="en-US" altLang="en-US" sz="1200" dirty="0">
                <a:solidFill>
                  <a:schemeClr val="tx1"/>
                </a:solidFill>
                <a:latin typeface="Arial" panose="020B0604020202020204" pitchFamily="34" charset="0"/>
                <a:cs typeface="Arial" panose="020B0604020202020204" pitchFamily="34" charset="0"/>
              </a:rPr>
              <a:t> </a:t>
            </a:r>
            <a:r>
              <a:rPr lang="en-US" altLang="en-US" sz="1200" dirty="0" err="1">
                <a:solidFill>
                  <a:schemeClr val="tx1"/>
                </a:solidFill>
                <a:latin typeface="Arial" panose="020B0604020202020204" pitchFamily="34" charset="0"/>
                <a:cs typeface="Arial" panose="020B0604020202020204" pitchFamily="34" charset="0"/>
              </a:rPr>
              <a:t>outerVariable</a:t>
            </a:r>
            <a:r>
              <a:rPr lang="en-US" altLang="en-US" sz="1200" dirty="0">
                <a:solidFill>
                  <a:schemeClr val="tx1"/>
                </a:solidFill>
                <a:latin typeface="Arial" panose="020B0604020202020204" pitchFamily="34" charset="0"/>
                <a:cs typeface="Arial" panose="020B0604020202020204" pitchFamily="34" charset="0"/>
              </a:rPr>
              <a:t> = 'Modern JavaScript Closure';</a:t>
            </a:r>
          </a:p>
          <a:p>
            <a:pPr marL="0" lvl="0" indent="0" defTabSz="914400" eaLnBrk="0" fontAlgn="base" hangingPunct="0">
              <a:lnSpc>
                <a:spcPct val="150000"/>
              </a:lnSpc>
              <a:spcBef>
                <a:spcPct val="0"/>
              </a:spcBef>
              <a:spcAft>
                <a:spcPct val="0"/>
              </a:spcAft>
              <a:buClrTx/>
              <a:buSzTx/>
              <a:buNone/>
            </a:pPr>
            <a:endParaRPr lang="en-US" altLang="en-US" sz="1200" dirty="0">
              <a:solidFill>
                <a:schemeClr val="tx1"/>
              </a:solidFill>
              <a:latin typeface="Arial" panose="020B0604020202020204" pitchFamily="34" charset="0"/>
              <a:cs typeface="Arial" panose="020B0604020202020204" pitchFamily="34" charset="0"/>
            </a:endParaRPr>
          </a:p>
          <a:p>
            <a:pPr marL="0" lvl="0" indent="0" defTabSz="914400" eaLnBrk="0" fontAlgn="base" hangingPunct="0">
              <a:lnSpc>
                <a:spcPct val="150000"/>
              </a:lnSpc>
              <a:spcBef>
                <a:spcPct val="0"/>
              </a:spcBef>
              <a:spcAft>
                <a:spcPct val="0"/>
              </a:spcAft>
              <a:buClrTx/>
              <a:buSzTx/>
              <a:buNone/>
            </a:pPr>
            <a:r>
              <a:rPr lang="en-US" altLang="en-US" sz="1200" dirty="0">
                <a:solidFill>
                  <a:schemeClr val="tx1"/>
                </a:solidFill>
                <a:latin typeface="Arial" panose="020B0604020202020204" pitchFamily="34" charset="0"/>
                <a:cs typeface="Arial" panose="020B0604020202020204" pitchFamily="34" charset="0"/>
              </a:rPr>
              <a:t>  </a:t>
            </a:r>
            <a:r>
              <a:rPr lang="en-US" altLang="en-US" sz="1200" dirty="0" err="1">
                <a:solidFill>
                  <a:schemeClr val="tx1"/>
                </a:solidFill>
                <a:latin typeface="Arial" panose="020B0604020202020204" pitchFamily="34" charset="0"/>
                <a:cs typeface="Arial" panose="020B0604020202020204" pitchFamily="34" charset="0"/>
              </a:rPr>
              <a:t>const</a:t>
            </a:r>
            <a:r>
              <a:rPr lang="en-US" altLang="en-US" sz="1200" dirty="0">
                <a:solidFill>
                  <a:schemeClr val="tx1"/>
                </a:solidFill>
                <a:latin typeface="Arial" panose="020B0604020202020204" pitchFamily="34" charset="0"/>
                <a:cs typeface="Arial" panose="020B0604020202020204" pitchFamily="34" charset="0"/>
              </a:rPr>
              <a:t> </a:t>
            </a:r>
            <a:r>
              <a:rPr lang="en-US" altLang="en-US" sz="1200" dirty="0" err="1">
                <a:solidFill>
                  <a:schemeClr val="tx1"/>
                </a:solidFill>
                <a:latin typeface="Arial" panose="020B0604020202020204" pitchFamily="34" charset="0"/>
                <a:cs typeface="Arial" panose="020B0604020202020204" pitchFamily="34" charset="0"/>
              </a:rPr>
              <a:t>innerFunction</a:t>
            </a:r>
            <a:r>
              <a:rPr lang="en-US" altLang="en-US" sz="1200" dirty="0">
                <a:solidFill>
                  <a:schemeClr val="tx1"/>
                </a:solidFill>
                <a:latin typeface="Arial" panose="020B0604020202020204" pitchFamily="34" charset="0"/>
                <a:cs typeface="Arial" panose="020B0604020202020204" pitchFamily="34" charset="0"/>
              </a:rPr>
              <a:t> = () =&gt; {</a:t>
            </a:r>
          </a:p>
          <a:p>
            <a:pPr marL="0" lvl="0" indent="0" defTabSz="914400" eaLnBrk="0" fontAlgn="base" hangingPunct="0">
              <a:lnSpc>
                <a:spcPct val="150000"/>
              </a:lnSpc>
              <a:spcBef>
                <a:spcPct val="0"/>
              </a:spcBef>
              <a:spcAft>
                <a:spcPct val="0"/>
              </a:spcAft>
              <a:buClrTx/>
              <a:buSzTx/>
              <a:buNone/>
            </a:pPr>
            <a:r>
              <a:rPr lang="en-US" altLang="en-US" sz="1200" dirty="0">
                <a:solidFill>
                  <a:schemeClr val="tx1"/>
                </a:solidFill>
                <a:latin typeface="Arial" panose="020B0604020202020204" pitchFamily="34" charset="0"/>
                <a:cs typeface="Arial" panose="020B0604020202020204" pitchFamily="34" charset="0"/>
              </a:rPr>
              <a:t>    console.log(</a:t>
            </a:r>
            <a:r>
              <a:rPr lang="en-US" altLang="en-US" sz="1200" dirty="0" err="1">
                <a:solidFill>
                  <a:schemeClr val="tx1"/>
                </a:solidFill>
                <a:latin typeface="Arial" panose="020B0604020202020204" pitchFamily="34" charset="0"/>
                <a:cs typeface="Arial" panose="020B0604020202020204" pitchFamily="34" charset="0"/>
              </a:rPr>
              <a:t>outerVariable</a:t>
            </a:r>
            <a:r>
              <a:rPr lang="en-US" altLang="en-US" sz="1200" dirty="0">
                <a:solidFill>
                  <a:schemeClr val="tx1"/>
                </a:solidFill>
                <a:latin typeface="Arial" panose="020B0604020202020204" pitchFamily="34" charset="0"/>
                <a:cs typeface="Arial" panose="020B0604020202020204" pitchFamily="34" charset="0"/>
              </a:rPr>
              <a:t>); // Accessing the outer variable</a:t>
            </a:r>
          </a:p>
          <a:p>
            <a:pPr marL="0" lvl="0" indent="0" defTabSz="914400" eaLnBrk="0" fontAlgn="base" hangingPunct="0">
              <a:lnSpc>
                <a:spcPct val="150000"/>
              </a:lnSpc>
              <a:spcBef>
                <a:spcPct val="0"/>
              </a:spcBef>
              <a:spcAft>
                <a:spcPct val="0"/>
              </a:spcAft>
              <a:buClrTx/>
              <a:buSzTx/>
              <a:buNone/>
            </a:pPr>
            <a:r>
              <a:rPr lang="en-US" altLang="en-US" sz="1200" dirty="0">
                <a:solidFill>
                  <a:schemeClr val="tx1"/>
                </a:solidFill>
                <a:latin typeface="Arial" panose="020B0604020202020204" pitchFamily="34" charset="0"/>
                <a:cs typeface="Arial" panose="020B0604020202020204" pitchFamily="34" charset="0"/>
              </a:rPr>
              <a:t>  };</a:t>
            </a:r>
          </a:p>
          <a:p>
            <a:pPr marL="0" lvl="0" indent="0" defTabSz="914400" eaLnBrk="0" fontAlgn="base" hangingPunct="0">
              <a:lnSpc>
                <a:spcPct val="150000"/>
              </a:lnSpc>
              <a:spcBef>
                <a:spcPct val="0"/>
              </a:spcBef>
              <a:spcAft>
                <a:spcPct val="0"/>
              </a:spcAft>
              <a:buClrTx/>
              <a:buSzTx/>
              <a:buNone/>
            </a:pPr>
            <a:endParaRPr lang="en-US" altLang="en-US" sz="1200" dirty="0">
              <a:solidFill>
                <a:schemeClr val="tx1"/>
              </a:solidFill>
              <a:latin typeface="Arial" panose="020B0604020202020204" pitchFamily="34" charset="0"/>
              <a:cs typeface="Arial" panose="020B0604020202020204" pitchFamily="34" charset="0"/>
            </a:endParaRPr>
          </a:p>
          <a:p>
            <a:pPr marL="0" lvl="0" indent="0" defTabSz="914400" eaLnBrk="0" fontAlgn="base" hangingPunct="0">
              <a:lnSpc>
                <a:spcPct val="150000"/>
              </a:lnSpc>
              <a:spcBef>
                <a:spcPct val="0"/>
              </a:spcBef>
              <a:spcAft>
                <a:spcPct val="0"/>
              </a:spcAft>
              <a:buClrTx/>
              <a:buSzTx/>
              <a:buNone/>
            </a:pPr>
            <a:r>
              <a:rPr lang="en-US" altLang="en-US" sz="1200" dirty="0">
                <a:solidFill>
                  <a:schemeClr val="tx1"/>
                </a:solidFill>
                <a:latin typeface="Arial" panose="020B0604020202020204" pitchFamily="34" charset="0"/>
                <a:cs typeface="Arial" panose="020B0604020202020204" pitchFamily="34" charset="0"/>
              </a:rPr>
              <a:t>  return </a:t>
            </a:r>
            <a:r>
              <a:rPr lang="en-US" altLang="en-US" sz="1200" dirty="0" err="1">
                <a:solidFill>
                  <a:schemeClr val="tx1"/>
                </a:solidFill>
                <a:latin typeface="Arial" panose="020B0604020202020204" pitchFamily="34" charset="0"/>
                <a:cs typeface="Arial" panose="020B0604020202020204" pitchFamily="34" charset="0"/>
              </a:rPr>
              <a:t>innerFunction</a:t>
            </a:r>
            <a:r>
              <a:rPr lang="en-US" altLang="en-US" sz="1200" dirty="0">
                <a:solidFill>
                  <a:schemeClr val="tx1"/>
                </a:solidFill>
                <a:latin typeface="Arial" panose="020B0604020202020204" pitchFamily="34" charset="0"/>
                <a:cs typeface="Arial" panose="020B0604020202020204" pitchFamily="34" charset="0"/>
              </a:rPr>
              <a:t>;</a:t>
            </a:r>
          </a:p>
          <a:p>
            <a:pPr marL="0" lvl="0" indent="0" defTabSz="914400" eaLnBrk="0" fontAlgn="base" hangingPunct="0">
              <a:lnSpc>
                <a:spcPct val="150000"/>
              </a:lnSpc>
              <a:spcBef>
                <a:spcPct val="0"/>
              </a:spcBef>
              <a:spcAft>
                <a:spcPct val="0"/>
              </a:spcAft>
              <a:buClrTx/>
              <a:buSzTx/>
              <a:buNone/>
            </a:pPr>
            <a:r>
              <a:rPr lang="en-US" altLang="en-US" sz="1200" dirty="0">
                <a:solidFill>
                  <a:schemeClr val="tx1"/>
                </a:solidFill>
                <a:latin typeface="Arial" panose="020B0604020202020204" pitchFamily="34" charset="0"/>
                <a:cs typeface="Arial" panose="020B0604020202020204" pitchFamily="34" charset="0"/>
              </a:rPr>
              <a:t>};</a:t>
            </a:r>
          </a:p>
          <a:p>
            <a:pPr marL="0" lvl="0" indent="0" defTabSz="914400" eaLnBrk="0" fontAlgn="base" hangingPunct="0">
              <a:lnSpc>
                <a:spcPct val="150000"/>
              </a:lnSpc>
              <a:spcBef>
                <a:spcPct val="0"/>
              </a:spcBef>
              <a:spcAft>
                <a:spcPct val="0"/>
              </a:spcAft>
              <a:buClrTx/>
              <a:buSzTx/>
              <a:buNone/>
            </a:pPr>
            <a:endParaRPr lang="en-US" altLang="en-US" sz="1200" dirty="0">
              <a:solidFill>
                <a:schemeClr val="tx1"/>
              </a:solidFill>
              <a:latin typeface="Arial" panose="020B0604020202020204" pitchFamily="34" charset="0"/>
              <a:cs typeface="Arial" panose="020B0604020202020204" pitchFamily="34" charset="0"/>
            </a:endParaRPr>
          </a:p>
          <a:p>
            <a:pPr marL="0" lvl="0" indent="0" defTabSz="914400" eaLnBrk="0" fontAlgn="base" hangingPunct="0">
              <a:lnSpc>
                <a:spcPct val="150000"/>
              </a:lnSpc>
              <a:spcBef>
                <a:spcPct val="0"/>
              </a:spcBef>
              <a:spcAft>
                <a:spcPct val="0"/>
              </a:spcAft>
              <a:buClrTx/>
              <a:buSzTx/>
              <a:buNone/>
            </a:pPr>
            <a:r>
              <a:rPr lang="en-US" altLang="en-US" sz="1200" dirty="0" err="1">
                <a:solidFill>
                  <a:schemeClr val="tx1"/>
                </a:solidFill>
                <a:latin typeface="Arial" panose="020B0604020202020204" pitchFamily="34" charset="0"/>
                <a:cs typeface="Arial" panose="020B0604020202020204" pitchFamily="34" charset="0"/>
              </a:rPr>
              <a:t>const</a:t>
            </a:r>
            <a:r>
              <a:rPr lang="en-US" altLang="en-US" sz="1200" dirty="0">
                <a:solidFill>
                  <a:schemeClr val="tx1"/>
                </a:solidFill>
                <a:latin typeface="Arial" panose="020B0604020202020204" pitchFamily="34" charset="0"/>
                <a:cs typeface="Arial" panose="020B0604020202020204" pitchFamily="34" charset="0"/>
              </a:rPr>
              <a:t> closure = </a:t>
            </a:r>
            <a:r>
              <a:rPr lang="en-US" altLang="en-US" sz="1200" dirty="0" err="1">
                <a:solidFill>
                  <a:schemeClr val="tx1"/>
                </a:solidFill>
                <a:latin typeface="Arial" panose="020B0604020202020204" pitchFamily="34" charset="0"/>
                <a:cs typeface="Arial" panose="020B0604020202020204" pitchFamily="34" charset="0"/>
              </a:rPr>
              <a:t>outerFunction</a:t>
            </a:r>
            <a:r>
              <a:rPr lang="en-US" altLang="en-US" sz="1200" dirty="0">
                <a:solidFill>
                  <a:schemeClr val="tx1"/>
                </a:solidFill>
                <a:latin typeface="Arial" panose="020B0604020202020204" pitchFamily="34" charset="0"/>
                <a:cs typeface="Arial" panose="020B0604020202020204" pitchFamily="34" charset="0"/>
              </a:rPr>
              <a:t>();</a:t>
            </a:r>
          </a:p>
          <a:p>
            <a:pPr marL="0" lvl="0" indent="0" defTabSz="914400" eaLnBrk="0" fontAlgn="base" hangingPunct="0">
              <a:lnSpc>
                <a:spcPct val="150000"/>
              </a:lnSpc>
              <a:spcBef>
                <a:spcPct val="0"/>
              </a:spcBef>
              <a:spcAft>
                <a:spcPct val="0"/>
              </a:spcAft>
              <a:buClrTx/>
              <a:buSzTx/>
              <a:buNone/>
            </a:pPr>
            <a:r>
              <a:rPr lang="en-US" altLang="en-US" sz="1200" dirty="0">
                <a:solidFill>
                  <a:schemeClr val="tx1"/>
                </a:solidFill>
                <a:latin typeface="Arial" panose="020B0604020202020204" pitchFamily="34" charset="0"/>
                <a:cs typeface="Arial" panose="020B0604020202020204" pitchFamily="34" charset="0"/>
              </a:rPr>
              <a:t>closure(); // Output: 'Modern JavaScript Closure'</a:t>
            </a: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1600" dirty="0">
              <a:solidFill>
                <a:schemeClr val="tx1"/>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268" y="1873822"/>
            <a:ext cx="7848601" cy="4145941"/>
          </a:xfrm>
          <a:prstGeom prst="rect">
            <a:avLst/>
          </a:prstGeom>
        </p:spPr>
      </p:pic>
    </p:spTree>
    <p:extLst>
      <p:ext uri="{BB962C8B-B14F-4D97-AF65-F5344CB8AC3E}">
        <p14:creationId xmlns:p14="http://schemas.microsoft.com/office/powerpoint/2010/main" val="4822134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idx="1"/>
          </p:nvPr>
        </p:nvSpPr>
        <p:spPr bwMode="auto">
          <a:xfrm>
            <a:off x="989832" y="677748"/>
            <a:ext cx="10130722" cy="5170646"/>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smtClean="0">
                <a:ln>
                  <a:noFill/>
                </a:ln>
                <a:solidFill>
                  <a:schemeClr val="accent4"/>
                </a:solidFill>
                <a:effectLst/>
                <a:latin typeface="Arial" panose="020B0604020202020204" pitchFamily="34" charset="0"/>
                <a:cs typeface="Arial" panose="020B0604020202020204" pitchFamily="34" charset="0"/>
              </a:rPr>
              <a:t>Advantages of Closures in Modern JavaScript:</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6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Simplified Syntax with Arrow Functions</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Closures are easier to write with less boilerplate code,</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especially </a:t>
            </a:r>
            <a:r>
              <a:rPr kumimoji="0" lang="en-US" altLang="en-US" sz="16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witharrow</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functions.</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6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Lexical this in Arrow Functions</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Arrow functions automatically bind this lexically, which prevents common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pitfalls where this can change unexpectedly in callbacks or asynchronous code.</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16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Cleaner Code</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Code readability is enhanced due to shorter and more intuitive function</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declarations.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smtClean="0">
                <a:ln>
                  <a:noFill/>
                </a:ln>
                <a:solidFill>
                  <a:schemeClr val="accent4"/>
                </a:solidFill>
                <a:effectLst/>
                <a:latin typeface="Arial" panose="020B0604020202020204" pitchFamily="34" charset="0"/>
                <a:cs typeface="Arial" panose="020B0604020202020204" pitchFamily="34" charset="0"/>
              </a:rPr>
              <a:t>Disadvantages of Closures in Modern JavaScript:</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6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Arrow Function Limitations</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Arrow functions aren't always suitable for all situations (e.g., methods on </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objects that require dynamic this binding). In such cases, regular functions are still necessary.</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6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Memory Overhead</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Just like in classic JavaScript, closures still hold references to variables</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in their outer scope, which could lead to memory leaks if not properly managed in</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long-running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9653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1" y="748937"/>
            <a:ext cx="10339250" cy="5126931"/>
          </a:xfrm>
          <a:solidFill>
            <a:schemeClr val="bg1"/>
          </a:solidFill>
        </p:spPr>
        <p:txBody>
          <a:bodyPr>
            <a:normAutofit lnSpcReduction="10000"/>
          </a:bodyPr>
          <a:lstStyle/>
          <a:p>
            <a:pPr marL="0" indent="0">
              <a:buNone/>
            </a:pPr>
            <a:r>
              <a:rPr lang="en-US" b="1" dirty="0" smtClean="0">
                <a:solidFill>
                  <a:schemeClr val="accent4"/>
                </a:solidFill>
                <a:latin typeface="Arial" panose="020B0604020202020204" pitchFamily="34" charset="0"/>
                <a:cs typeface="Arial" panose="020B0604020202020204" pitchFamily="34" charset="0"/>
              </a:rPr>
              <a:t>Advantages</a:t>
            </a:r>
            <a:r>
              <a:rPr lang="en-US" b="1" dirty="0">
                <a:solidFill>
                  <a:schemeClr val="accent4"/>
                </a:solidFill>
                <a:latin typeface="Arial" panose="020B0604020202020204" pitchFamily="34" charset="0"/>
                <a:cs typeface="Arial" panose="020B0604020202020204" pitchFamily="34" charset="0"/>
              </a:rPr>
              <a:t>:</a:t>
            </a:r>
            <a:endParaRPr lang="en-US" dirty="0">
              <a:solidFill>
                <a:schemeClr val="accent4"/>
              </a:solidFill>
              <a:latin typeface="Arial" panose="020B0604020202020204" pitchFamily="34" charset="0"/>
              <a:cs typeface="Arial" panose="020B0604020202020204" pitchFamily="34" charset="0"/>
            </a:endParaRPr>
          </a:p>
          <a:p>
            <a:pPr marL="0" indent="0">
              <a:buNone/>
            </a:pPr>
            <a:r>
              <a:rPr lang="en-US" sz="1900" dirty="0" smtClean="0">
                <a:latin typeface="Arial" panose="020B0604020202020204" pitchFamily="34" charset="0"/>
                <a:cs typeface="Arial" panose="020B0604020202020204" pitchFamily="34" charset="0"/>
              </a:rPr>
              <a:t>1. </a:t>
            </a:r>
            <a:r>
              <a:rPr lang="en-US" sz="1900" dirty="0">
                <a:latin typeface="Arial" panose="020B0604020202020204" pitchFamily="34" charset="0"/>
                <a:cs typeface="Arial" panose="020B0604020202020204" pitchFamily="34" charset="0"/>
              </a:rPr>
              <a:t>Closures enable data privacy and encapsulation.</a:t>
            </a:r>
          </a:p>
          <a:p>
            <a:pPr marL="0" indent="0">
              <a:buNone/>
            </a:pPr>
            <a:r>
              <a:rPr lang="en-US" sz="1900" dirty="0" smtClean="0">
                <a:latin typeface="Arial" panose="020B0604020202020204" pitchFamily="34" charset="0"/>
                <a:cs typeface="Arial" panose="020B0604020202020204" pitchFamily="34" charset="0"/>
              </a:rPr>
              <a:t>2. </a:t>
            </a:r>
            <a:r>
              <a:rPr lang="en-US" sz="1900" dirty="0">
                <a:latin typeface="Arial" panose="020B0604020202020204" pitchFamily="34" charset="0"/>
                <a:cs typeface="Arial" panose="020B0604020202020204" pitchFamily="34" charset="0"/>
              </a:rPr>
              <a:t>Closures can lead to more modular and maintainable code.</a:t>
            </a:r>
          </a:p>
          <a:p>
            <a:pPr marL="0" indent="0">
              <a:buNone/>
            </a:pP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b="1" dirty="0" smtClean="0">
                <a:solidFill>
                  <a:schemeClr val="accent4"/>
                </a:solidFill>
                <a:latin typeface="Arial" panose="020B0604020202020204" pitchFamily="34" charset="0"/>
                <a:cs typeface="Arial" panose="020B0604020202020204" pitchFamily="34" charset="0"/>
              </a:rPr>
              <a:t>Disadvantages</a:t>
            </a:r>
            <a:r>
              <a:rPr lang="en-US" b="1" dirty="0">
                <a:solidFill>
                  <a:schemeClr val="accent4"/>
                </a:solidFill>
                <a:latin typeface="Arial" panose="020B0604020202020204" pitchFamily="34" charset="0"/>
                <a:cs typeface="Arial" panose="020B0604020202020204" pitchFamily="34" charset="0"/>
              </a:rPr>
              <a:t>:</a:t>
            </a:r>
            <a:endParaRPr lang="en-US" dirty="0">
              <a:solidFill>
                <a:schemeClr val="accent4"/>
              </a:solidFill>
              <a:latin typeface="Arial" panose="020B0604020202020204" pitchFamily="34" charset="0"/>
              <a:cs typeface="Arial" panose="020B0604020202020204" pitchFamily="34" charset="0"/>
            </a:endParaRPr>
          </a:p>
          <a:p>
            <a:pPr marL="0" indent="0">
              <a:buNone/>
            </a:pPr>
            <a:r>
              <a:rPr lang="en-US" sz="1900" dirty="0" smtClean="0">
                <a:latin typeface="Arial" panose="020B0604020202020204" pitchFamily="34" charset="0"/>
                <a:cs typeface="Arial" panose="020B0604020202020204" pitchFamily="34" charset="0"/>
              </a:rPr>
              <a:t>1. </a:t>
            </a:r>
            <a:r>
              <a:rPr lang="en-US" sz="1900" dirty="0">
                <a:latin typeface="Arial" panose="020B0604020202020204" pitchFamily="34" charset="0"/>
                <a:cs typeface="Arial" panose="020B0604020202020204" pitchFamily="34" charset="0"/>
              </a:rPr>
              <a:t>Closures can lead to memory leaks if not handled properly.</a:t>
            </a:r>
          </a:p>
          <a:p>
            <a:pPr marL="0" indent="0">
              <a:buNone/>
            </a:pPr>
            <a:r>
              <a:rPr lang="en-US" sz="1900" dirty="0">
                <a:latin typeface="Arial" panose="020B0604020202020204" pitchFamily="34" charset="0"/>
                <a:cs typeface="Arial" panose="020B0604020202020204" pitchFamily="34" charset="0"/>
              </a:rPr>
              <a:t>2</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Overuse of closures might impact performance.</a:t>
            </a:r>
          </a:p>
          <a:p>
            <a:pPr marL="0" indent="0">
              <a:buNone/>
            </a:pP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b="1" dirty="0" smtClean="0">
                <a:solidFill>
                  <a:schemeClr val="accent4"/>
                </a:solidFill>
                <a:latin typeface="Arial" panose="020B0604020202020204" pitchFamily="34" charset="0"/>
                <a:cs typeface="Arial" panose="020B0604020202020204" pitchFamily="34" charset="0"/>
              </a:rPr>
              <a:t>Best </a:t>
            </a:r>
            <a:r>
              <a:rPr lang="en-US" b="1" dirty="0">
                <a:solidFill>
                  <a:schemeClr val="accent4"/>
                </a:solidFill>
                <a:latin typeface="Arial" panose="020B0604020202020204" pitchFamily="34" charset="0"/>
                <a:cs typeface="Arial" panose="020B0604020202020204" pitchFamily="34" charset="0"/>
              </a:rPr>
              <a:t>Practices and Modern </a:t>
            </a:r>
            <a:r>
              <a:rPr lang="en-US" b="1" dirty="0" smtClean="0">
                <a:solidFill>
                  <a:schemeClr val="accent4"/>
                </a:solidFill>
                <a:latin typeface="Arial" panose="020B0604020202020204" pitchFamily="34" charset="0"/>
                <a:cs typeface="Arial" panose="020B0604020202020204" pitchFamily="34" charset="0"/>
              </a:rPr>
              <a:t>Usage:</a:t>
            </a:r>
          </a:p>
          <a:p>
            <a:pPr marL="0" indent="0">
              <a:buNone/>
            </a:pP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sz="1700" dirty="0">
                <a:latin typeface="Arial" panose="020B0604020202020204" pitchFamily="34" charset="0"/>
                <a:cs typeface="Arial" panose="020B0604020202020204" pitchFamily="34" charset="0"/>
              </a:rPr>
              <a:t>1. Use arrow functions for callbacks to avoid `this` binding issues.</a:t>
            </a:r>
          </a:p>
          <a:p>
            <a:pPr marL="0" indent="0">
              <a:buNone/>
            </a:pPr>
            <a:r>
              <a:rPr lang="en-US" sz="1700" dirty="0" smtClean="0">
                <a:latin typeface="Arial" panose="020B0604020202020204" pitchFamily="34" charset="0"/>
                <a:cs typeface="Arial" panose="020B0604020202020204" pitchFamily="34" charset="0"/>
              </a:rPr>
              <a:t>2. </a:t>
            </a:r>
            <a:r>
              <a:rPr lang="en-US" sz="1700" dirty="0">
                <a:latin typeface="Arial" panose="020B0604020202020204" pitchFamily="34" charset="0"/>
                <a:cs typeface="Arial" panose="020B0604020202020204" pitchFamily="34" charset="0"/>
              </a:rPr>
              <a:t>Prefer `let` and `</a:t>
            </a:r>
            <a:r>
              <a:rPr lang="en-US" sz="1700" dirty="0" err="1">
                <a:latin typeface="Arial" panose="020B0604020202020204" pitchFamily="34" charset="0"/>
                <a:cs typeface="Arial" panose="020B0604020202020204" pitchFamily="34" charset="0"/>
              </a:rPr>
              <a:t>const</a:t>
            </a:r>
            <a:r>
              <a:rPr lang="en-US" sz="1700" dirty="0">
                <a:latin typeface="Arial" panose="020B0604020202020204" pitchFamily="34" charset="0"/>
                <a:cs typeface="Arial" panose="020B0604020202020204" pitchFamily="34" charset="0"/>
              </a:rPr>
              <a:t>` over `</a:t>
            </a:r>
            <a:r>
              <a:rPr lang="en-US" sz="1700" dirty="0" err="1">
                <a:latin typeface="Arial" panose="020B0604020202020204" pitchFamily="34" charset="0"/>
                <a:cs typeface="Arial" panose="020B0604020202020204" pitchFamily="34" charset="0"/>
              </a:rPr>
              <a:t>var</a:t>
            </a:r>
            <a:r>
              <a:rPr lang="en-US" sz="1700" dirty="0">
                <a:latin typeface="Arial" panose="020B0604020202020204" pitchFamily="34" charset="0"/>
                <a:cs typeface="Arial" panose="020B0604020202020204" pitchFamily="34" charset="0"/>
              </a:rPr>
              <a:t>` to avoid closure pitfalls in loops.</a:t>
            </a:r>
          </a:p>
          <a:p>
            <a:pPr marL="0" indent="0">
              <a:buNone/>
            </a:pPr>
            <a:r>
              <a:rPr lang="en-US" sz="1700" dirty="0" smtClean="0">
                <a:latin typeface="Arial" panose="020B0604020202020204" pitchFamily="34" charset="0"/>
                <a:cs typeface="Arial" panose="020B0604020202020204" pitchFamily="34" charset="0"/>
              </a:rPr>
              <a:t>3. </a:t>
            </a:r>
            <a:r>
              <a:rPr lang="en-US" sz="1700" dirty="0">
                <a:latin typeface="Arial" panose="020B0604020202020204" pitchFamily="34" charset="0"/>
                <a:cs typeface="Arial" panose="020B0604020202020204" pitchFamily="34" charset="0"/>
              </a:rPr>
              <a:t>Use closures judiciously; consider using classes or modules for complex structures.</a:t>
            </a:r>
          </a:p>
        </p:txBody>
      </p:sp>
    </p:spTree>
    <p:extLst>
      <p:ext uri="{BB962C8B-B14F-4D97-AF65-F5344CB8AC3E}">
        <p14:creationId xmlns:p14="http://schemas.microsoft.com/office/powerpoint/2010/main" val="4069683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309" y="627017"/>
            <a:ext cx="10955381" cy="5573485"/>
          </a:xfrm>
          <a:solidFill>
            <a:srgbClr val="EAEAEA"/>
          </a:solidFill>
        </p:spPr>
        <p:txBody>
          <a:bodyPr>
            <a:normAutofit/>
          </a:bodyPr>
          <a:lstStyle/>
          <a:p>
            <a:r>
              <a:rPr lang="en-US" sz="6000" b="1" dirty="0" smtClean="0">
                <a:solidFill>
                  <a:schemeClr val="accent4"/>
                </a:solidFill>
                <a:latin typeface="Arial" panose="020B0604020202020204" pitchFamily="34" charset="0"/>
                <a:cs typeface="Arial" panose="020B0604020202020204" pitchFamily="34" charset="0"/>
              </a:rPr>
              <a:t>Thanks</a:t>
            </a:r>
            <a:endParaRPr lang="en-US" sz="6000" b="1"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925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solidFill>
                  <a:schemeClr val="accent5">
                    <a:lumMod val="50000"/>
                  </a:schemeClr>
                </a:solidFill>
                <a:latin typeface="Arial" panose="020B0604020202020204" pitchFamily="34" charset="0"/>
                <a:cs typeface="Arial" panose="020B0604020202020204" pitchFamily="34" charset="0"/>
              </a:rPr>
              <a:t>Binding</a:t>
            </a:r>
          </a:p>
        </p:txBody>
      </p:sp>
      <p:sp>
        <p:nvSpPr>
          <p:cNvPr id="4" name="Rectangle 1"/>
          <p:cNvSpPr>
            <a:spLocks noGrp="1" noChangeArrowheads="1"/>
          </p:cNvSpPr>
          <p:nvPr>
            <p:ph idx="1"/>
          </p:nvPr>
        </p:nvSpPr>
        <p:spPr bwMode="auto">
          <a:xfrm>
            <a:off x="1409701" y="2438606"/>
            <a:ext cx="9372598" cy="4884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ClrTx/>
              <a:buSzTx/>
              <a:buNone/>
            </a:pPr>
            <a:r>
              <a:rPr lang="en-US" sz="1800" b="1" dirty="0">
                <a:solidFill>
                  <a:schemeClr val="accent5">
                    <a:lumMod val="50000"/>
                  </a:schemeClr>
                </a:solidFill>
                <a:latin typeface="Arial" panose="020B0604020202020204" pitchFamily="34" charset="0"/>
                <a:cs typeface="Arial" panose="020B0604020202020204" pitchFamily="34" charset="0"/>
              </a:rPr>
              <a:t>Binding</a:t>
            </a:r>
            <a:r>
              <a:rPr lang="en-US" sz="1800" b="1" dirty="0">
                <a:solidFill>
                  <a:schemeClr val="accent5">
                    <a:lumMod val="50000"/>
                  </a:schemeClr>
                </a:solidFill>
              </a:rPr>
              <a:t> </a:t>
            </a:r>
            <a:r>
              <a:rPr lang="en-US" sz="1800" b="1" dirty="0" smtClean="0">
                <a:solidFill>
                  <a:schemeClr val="accent5">
                    <a:lumMod val="50000"/>
                  </a:schemeClr>
                </a:solidFill>
              </a:rPr>
              <a:t>: </a:t>
            </a:r>
            <a:r>
              <a:rPr lang="en-US" altLang="en-US" sz="1600" dirty="0">
                <a:solidFill>
                  <a:schemeClr val="tx1"/>
                </a:solidFill>
                <a:latin typeface="Arial" panose="020B0604020202020204" pitchFamily="34" charset="0"/>
                <a:cs typeface="Arial" panose="020B0604020202020204" pitchFamily="34" charset="0"/>
              </a:rPr>
              <a:t>JavaScript binding is the process of determining what </a:t>
            </a:r>
            <a:r>
              <a:rPr lang="en-US" altLang="en-US" sz="1600" dirty="0">
                <a:solidFill>
                  <a:schemeClr val="accent5">
                    <a:lumMod val="75000"/>
                  </a:schemeClr>
                </a:solidFill>
                <a:latin typeface="Arial" panose="020B0604020202020204" pitchFamily="34" charset="0"/>
                <a:cs typeface="Arial" panose="020B0604020202020204" pitchFamily="34" charset="0"/>
              </a:rPr>
              <a:t>this</a:t>
            </a:r>
            <a:r>
              <a:rPr lang="en-US" altLang="en-US" sz="1600" dirty="0">
                <a:solidFill>
                  <a:schemeClr val="tx1"/>
                </a:solidFill>
                <a:latin typeface="Arial" panose="020B0604020202020204" pitchFamily="34" charset="0"/>
                <a:cs typeface="Arial" panose="020B0604020202020204" pitchFamily="34" charset="0"/>
              </a:rPr>
              <a:t> refers to in a given execution context. It also involves the association of functions and variables within a particular context or scope</a:t>
            </a:r>
            <a:r>
              <a:rPr lang="en-US" sz="1600" dirty="0" smtClean="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There are two main types of binding in </a:t>
            </a:r>
            <a:r>
              <a:rPr lang="en-US" sz="1600" dirty="0" err="1" smtClean="0">
                <a:solidFill>
                  <a:schemeClr val="tx1"/>
                </a:solidFill>
                <a:latin typeface="Arial" panose="020B0604020202020204" pitchFamily="34" charset="0"/>
                <a:cs typeface="Arial" panose="020B0604020202020204" pitchFamily="34" charset="0"/>
              </a:rPr>
              <a:t>JavaScript,</a:t>
            </a:r>
            <a:r>
              <a:rPr lang="en-US" altLang="en-US" sz="1600" dirty="0" err="1" smtClean="0">
                <a:solidFill>
                  <a:schemeClr val="tx1"/>
                </a:solidFill>
                <a:latin typeface="Arial" panose="020B0604020202020204" pitchFamily="34" charset="0"/>
                <a:cs typeface="Arial" panose="020B0604020202020204" pitchFamily="34" charset="0"/>
              </a:rPr>
              <a:t>How</a:t>
            </a:r>
            <a:r>
              <a:rPr lang="en-US" altLang="en-US" sz="1600" dirty="0" smtClean="0">
                <a:solidFill>
                  <a:schemeClr val="tx1"/>
                </a:solidFill>
                <a:latin typeface="Arial" panose="020B0604020202020204" pitchFamily="34" charset="0"/>
                <a:cs typeface="Arial" panose="020B0604020202020204" pitchFamily="34" charset="0"/>
              </a:rPr>
              <a:t> </a:t>
            </a:r>
            <a:r>
              <a:rPr lang="en-US" altLang="en-US" sz="1600" dirty="0">
                <a:solidFill>
                  <a:schemeClr val="tx1"/>
                </a:solidFill>
                <a:latin typeface="Arial" panose="020B0604020202020204" pitchFamily="34" charset="0"/>
                <a:cs typeface="Arial" panose="020B0604020202020204" pitchFamily="34" charset="0"/>
              </a:rPr>
              <a:t>JavaScript binds the context of </a:t>
            </a:r>
            <a:r>
              <a:rPr lang="en-US" altLang="en-US" sz="1600" dirty="0">
                <a:solidFill>
                  <a:schemeClr val="accent5">
                    <a:lumMod val="50000"/>
                  </a:schemeClr>
                </a:solidFill>
                <a:latin typeface="Arial" panose="020B0604020202020204" pitchFamily="34" charset="0"/>
                <a:cs typeface="Arial" panose="020B0604020202020204" pitchFamily="34" charset="0"/>
              </a:rPr>
              <a:t>this</a:t>
            </a:r>
            <a:r>
              <a:rPr lang="en-US" altLang="en-US" sz="1600" dirty="0">
                <a:solidFill>
                  <a:schemeClr val="tx1"/>
                </a:solidFill>
                <a:latin typeface="Arial" panose="020B0604020202020204" pitchFamily="34" charset="0"/>
                <a:cs typeface="Arial" panose="020B0604020202020204" pitchFamily="34" charset="0"/>
              </a:rPr>
              <a:t> to functions </a:t>
            </a:r>
            <a:endParaRPr lang="en-US" altLang="en-US" sz="1600" dirty="0" smtClean="0">
              <a:solidFill>
                <a:schemeClr val="tx1"/>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1800" dirty="0">
              <a:solidFill>
                <a:schemeClr val="tx1"/>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r>
              <a:rPr lang="en-US" sz="1800" b="1" dirty="0">
                <a:solidFill>
                  <a:schemeClr val="accent4">
                    <a:lumMod val="75000"/>
                  </a:schemeClr>
                </a:solidFill>
                <a:latin typeface="Arial" panose="020B0604020202020204" pitchFamily="34" charset="0"/>
                <a:cs typeface="Arial" panose="020B0604020202020204" pitchFamily="34" charset="0"/>
              </a:rPr>
              <a:t>Binding in Classic </a:t>
            </a:r>
            <a:r>
              <a:rPr lang="en-US" sz="1800" b="1" dirty="0" smtClean="0">
                <a:solidFill>
                  <a:schemeClr val="accent4">
                    <a:lumMod val="75000"/>
                  </a:schemeClr>
                </a:solidFill>
                <a:latin typeface="Arial" panose="020B0604020202020204" pitchFamily="34" charset="0"/>
                <a:cs typeface="Arial" panose="020B0604020202020204" pitchFamily="34" charset="0"/>
              </a:rPr>
              <a:t>JavaScript:</a:t>
            </a:r>
          </a:p>
          <a:p>
            <a:pPr marL="0" indent="0">
              <a:buNone/>
            </a:pPr>
            <a:r>
              <a:rPr lang="en-US" sz="1400" dirty="0">
                <a:solidFill>
                  <a:schemeClr val="tx1"/>
                </a:solidFill>
                <a:latin typeface="Arial" panose="020B0604020202020204" pitchFamily="34" charset="0"/>
                <a:cs typeface="Arial" panose="020B0604020202020204" pitchFamily="34" charset="0"/>
              </a:rPr>
              <a:t>1. Implicit </a:t>
            </a:r>
            <a:r>
              <a:rPr lang="en-US" sz="1400" dirty="0" smtClean="0">
                <a:solidFill>
                  <a:schemeClr val="tx1"/>
                </a:solidFill>
                <a:latin typeface="Arial" panose="020B0604020202020204" pitchFamily="34" charset="0"/>
                <a:cs typeface="Arial" panose="020B0604020202020204" pitchFamily="34" charset="0"/>
              </a:rPr>
              <a:t>Binding :</a:t>
            </a:r>
            <a:endParaRPr lang="en-US" sz="1400" dirty="0">
              <a:solidFill>
                <a:schemeClr val="tx1"/>
              </a:solidFill>
              <a:latin typeface="Arial" panose="020B0604020202020204" pitchFamily="34" charset="0"/>
              <a:cs typeface="Arial" panose="020B0604020202020204" pitchFamily="34" charset="0"/>
            </a:endParaRPr>
          </a:p>
          <a:p>
            <a:pPr marL="0" lvl="0" indent="0">
              <a:buNone/>
            </a:pPr>
            <a:r>
              <a:rPr lang="en-US" sz="1400" dirty="0">
                <a:solidFill>
                  <a:schemeClr val="tx1"/>
                </a:solidFill>
                <a:latin typeface="Arial" panose="020B0604020202020204" pitchFamily="34" charset="0"/>
                <a:cs typeface="Arial" panose="020B0604020202020204" pitchFamily="34" charset="0"/>
              </a:rPr>
              <a:t>   - </a:t>
            </a:r>
            <a:r>
              <a:rPr lang="en-US" sz="1400" dirty="0">
                <a:solidFill>
                  <a:schemeClr val="accent4">
                    <a:lumMod val="75000"/>
                  </a:schemeClr>
                </a:solidFill>
                <a:latin typeface="Arial" panose="020B0604020202020204" pitchFamily="34" charset="0"/>
                <a:cs typeface="Arial" panose="020B0604020202020204" pitchFamily="34" charset="0"/>
              </a:rPr>
              <a:t>`this` </a:t>
            </a:r>
            <a:r>
              <a:rPr lang="en-US" sz="1400" dirty="0">
                <a:solidFill>
                  <a:schemeClr val="tx1"/>
                </a:solidFill>
                <a:latin typeface="Arial" panose="020B0604020202020204" pitchFamily="34" charset="0"/>
                <a:cs typeface="Arial" panose="020B0604020202020204" pitchFamily="34" charset="0"/>
              </a:rPr>
              <a:t>refers to the object calling the method</a:t>
            </a:r>
            <a:r>
              <a:rPr lang="en-US" sz="1400" dirty="0" smtClean="0">
                <a:solidFill>
                  <a:schemeClr val="tx1"/>
                </a:solidFill>
                <a:latin typeface="Arial" panose="020B0604020202020204" pitchFamily="34" charset="0"/>
                <a:cs typeface="Arial" panose="020B0604020202020204" pitchFamily="34" charset="0"/>
              </a:rPr>
              <a:t>.</a:t>
            </a:r>
          </a:p>
          <a:p>
            <a:pPr marL="0" lvl="0" indent="0">
              <a:buNone/>
            </a:pPr>
            <a:r>
              <a:rPr lang="en-US" altLang="en-US" sz="1400" dirty="0" smtClean="0">
                <a:solidFill>
                  <a:schemeClr val="tx1"/>
                </a:solidFill>
                <a:latin typeface="Arial" panose="020B0604020202020204" pitchFamily="34" charset="0"/>
                <a:cs typeface="Arial" panose="020B0604020202020204" pitchFamily="34" charset="0"/>
              </a:rPr>
              <a:t> </a:t>
            </a:r>
            <a:r>
              <a:rPr lang="en-US" altLang="en-US" sz="1400" dirty="0">
                <a:solidFill>
                  <a:schemeClr val="tx1"/>
                </a:solidFill>
                <a:latin typeface="Arial" panose="020B0604020202020204" pitchFamily="34" charset="0"/>
                <a:cs typeface="Arial" panose="020B0604020202020204" pitchFamily="34" charset="0"/>
              </a:rPr>
              <a:t>Occurs when an object is used to call a function, and the context (this) is automatically bound to that object</a:t>
            </a:r>
            <a:r>
              <a:rPr lang="en-US" altLang="en-US" sz="1400" dirty="0" smtClean="0">
                <a:solidFill>
                  <a:schemeClr val="tx1"/>
                </a:solidFill>
                <a:latin typeface="Arial" panose="020B0604020202020204" pitchFamily="34" charset="0"/>
                <a:cs typeface="Arial" panose="020B0604020202020204" pitchFamily="34" charset="0"/>
              </a:rPr>
              <a:t>.</a:t>
            </a:r>
          </a:p>
          <a:p>
            <a:pPr marL="0" lvl="0" indent="0">
              <a:buNone/>
            </a:pPr>
            <a:r>
              <a:rPr lang="en-US" sz="1400" dirty="0">
                <a:solidFill>
                  <a:schemeClr val="tx1"/>
                </a:solidFill>
                <a:latin typeface="Arial" panose="020B0604020202020204" pitchFamily="34" charset="0"/>
                <a:cs typeface="Arial" panose="020B0604020202020204" pitchFamily="34" charset="0"/>
              </a:rPr>
              <a:t>2. Explicit Binding (call(), apply(), bind()):</a:t>
            </a:r>
            <a:br>
              <a:rPr lang="en-US" sz="1400" dirty="0">
                <a:solidFill>
                  <a:schemeClr val="tx1"/>
                </a:solidFill>
                <a:latin typeface="Arial" panose="020B0604020202020204" pitchFamily="34" charset="0"/>
                <a:cs typeface="Arial" panose="020B0604020202020204" pitchFamily="34" charset="0"/>
              </a:rPr>
            </a:br>
            <a:r>
              <a:rPr lang="en-US" sz="1400" dirty="0">
                <a:solidFill>
                  <a:schemeClr val="tx1"/>
                </a:solidFill>
                <a:latin typeface="Arial" panose="020B0604020202020204" pitchFamily="34" charset="0"/>
                <a:cs typeface="Arial" panose="020B0604020202020204" pitchFamily="34" charset="0"/>
              </a:rPr>
              <a:t>   - </a:t>
            </a:r>
            <a:r>
              <a:rPr lang="en-US" sz="1400" dirty="0">
                <a:solidFill>
                  <a:schemeClr val="accent4">
                    <a:lumMod val="75000"/>
                  </a:schemeClr>
                </a:solidFill>
                <a:latin typeface="Arial" panose="020B0604020202020204" pitchFamily="34" charset="0"/>
                <a:cs typeface="Arial" panose="020B0604020202020204" pitchFamily="34" charset="0"/>
              </a:rPr>
              <a:t>`this` </a:t>
            </a:r>
            <a:r>
              <a:rPr lang="en-US" altLang="en-US" sz="1400" dirty="0">
                <a:solidFill>
                  <a:schemeClr val="tx1"/>
                </a:solidFill>
                <a:latin typeface="Arial" panose="020B0604020202020204" pitchFamily="34" charset="0"/>
                <a:cs typeface="Arial" panose="020B0604020202020204" pitchFamily="34" charset="0"/>
              </a:rPr>
              <a:t>You can explicitly set this using functions like </a:t>
            </a:r>
            <a:r>
              <a:rPr lang="en-US" altLang="en-US" sz="1400" dirty="0" smtClean="0">
                <a:solidFill>
                  <a:schemeClr val="tx1"/>
                </a:solidFill>
                <a:latin typeface="Arial" panose="020B0604020202020204" pitchFamily="34" charset="0"/>
                <a:cs typeface="Arial" panose="020B0604020202020204" pitchFamily="34" charset="0"/>
              </a:rPr>
              <a:t>call(), apply(),bind()</a:t>
            </a:r>
            <a:endParaRPr lang="en-US" sz="1400" dirty="0">
              <a:solidFill>
                <a:schemeClr val="tx1"/>
              </a:solidFill>
              <a:latin typeface="Arial" panose="020B0604020202020204" pitchFamily="34" charset="0"/>
              <a:cs typeface="Arial" panose="020B0604020202020204" pitchFamily="34" charset="0"/>
            </a:endParaRPr>
          </a:p>
          <a:p>
            <a:pPr marL="0" indent="0">
              <a:buNone/>
            </a:pPr>
            <a:r>
              <a:rPr lang="en-US" sz="1400" dirty="0" smtClean="0">
                <a:solidFill>
                  <a:schemeClr val="tx1"/>
                </a:solidFill>
                <a:latin typeface="Arial" panose="020B0604020202020204" pitchFamily="34" charset="0"/>
                <a:cs typeface="Arial" panose="020B0604020202020204" pitchFamily="34" charset="0"/>
              </a:rPr>
              <a:t>Default </a:t>
            </a:r>
            <a:r>
              <a:rPr lang="en-US" sz="1400" dirty="0">
                <a:solidFill>
                  <a:schemeClr val="tx1"/>
                </a:solidFill>
                <a:latin typeface="Arial" panose="020B0604020202020204" pitchFamily="34" charset="0"/>
                <a:cs typeface="Arial" panose="020B0604020202020204" pitchFamily="34" charset="0"/>
              </a:rPr>
              <a:t>Binding:</a:t>
            </a:r>
            <a:br>
              <a:rPr lang="en-US" sz="1400" dirty="0">
                <a:solidFill>
                  <a:schemeClr val="tx1"/>
                </a:solidFill>
                <a:latin typeface="Arial" panose="020B0604020202020204" pitchFamily="34" charset="0"/>
                <a:cs typeface="Arial" panose="020B0604020202020204" pitchFamily="34" charset="0"/>
              </a:rPr>
            </a:br>
            <a:r>
              <a:rPr lang="en-US" sz="1400" dirty="0">
                <a:solidFill>
                  <a:schemeClr val="tx1"/>
                </a:solidFill>
                <a:latin typeface="Arial" panose="020B0604020202020204" pitchFamily="34" charset="0"/>
                <a:cs typeface="Arial" panose="020B0604020202020204" pitchFamily="34" charset="0"/>
              </a:rPr>
              <a:t>   - </a:t>
            </a:r>
            <a:r>
              <a:rPr lang="en-US" sz="1400" dirty="0">
                <a:solidFill>
                  <a:schemeClr val="accent4">
                    <a:lumMod val="75000"/>
                  </a:schemeClr>
                </a:solidFill>
                <a:latin typeface="Arial" panose="020B0604020202020204" pitchFamily="34" charset="0"/>
                <a:cs typeface="Arial" panose="020B0604020202020204" pitchFamily="34" charset="0"/>
              </a:rPr>
              <a:t>`this` </a:t>
            </a:r>
            <a:r>
              <a:rPr lang="en-US" sz="1400" dirty="0">
                <a:solidFill>
                  <a:schemeClr val="tx1"/>
                </a:solidFill>
                <a:latin typeface="Arial" panose="020B0604020202020204" pitchFamily="34" charset="0"/>
                <a:cs typeface="Arial" panose="020B0604020202020204" pitchFamily="34" charset="0"/>
              </a:rPr>
              <a:t>falls back to the global object.</a:t>
            </a:r>
          </a:p>
          <a:p>
            <a:pPr marL="0" lvl="0" indent="0">
              <a:buNone/>
            </a:pPr>
            <a:endParaRPr lang="en-US" altLang="en-US" sz="1600" dirty="0">
              <a:solidFill>
                <a:schemeClr val="tx1"/>
              </a:solidFill>
              <a:latin typeface="Arial" panose="020B0604020202020204" pitchFamily="34" charset="0"/>
              <a:cs typeface="Arial" panose="020B0604020202020204" pitchFamily="34" charset="0"/>
            </a:endParaRPr>
          </a:p>
          <a:p>
            <a:pPr marL="0" indent="0">
              <a:buNone/>
            </a:pPr>
            <a:endParaRPr lang="en-US" sz="1800" dirty="0" smtClean="0"/>
          </a:p>
          <a:p>
            <a:pPr marL="0" indent="0">
              <a:buNone/>
            </a:pPr>
            <a:endParaRPr lang="en-US" sz="1800" dirty="0" smtClean="0"/>
          </a:p>
        </p:txBody>
      </p:sp>
      <p:sp>
        <p:nvSpPr>
          <p:cNvPr id="5" name="Rectangle 2"/>
          <p:cNvSpPr>
            <a:spLocks noChangeArrowheads="1"/>
          </p:cNvSpPr>
          <p:nvPr/>
        </p:nvSpPr>
        <p:spPr bwMode="auto">
          <a:xfrm rot="10800000" flipV="1">
            <a:off x="1001486" y="952638"/>
            <a:ext cx="111905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107722"/>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6896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2481942"/>
            <a:ext cx="9601196" cy="3718561"/>
          </a:xfrm>
        </p:spPr>
        <p:txBody>
          <a:bodyPr>
            <a:normAutofit fontScale="25000" lnSpcReduction="20000"/>
          </a:bodyPr>
          <a:lstStyle/>
          <a:p>
            <a:pPr marL="0" lvl="0" indent="0" defTabSz="914400" eaLnBrk="0" fontAlgn="base" hangingPunct="0">
              <a:lnSpc>
                <a:spcPct val="120000"/>
              </a:lnSpc>
              <a:spcBef>
                <a:spcPct val="0"/>
              </a:spcBef>
              <a:spcAft>
                <a:spcPct val="0"/>
              </a:spcAft>
              <a:buClrTx/>
              <a:buSzTx/>
              <a:buNone/>
            </a:pPr>
            <a:r>
              <a:rPr lang="en-US" altLang="en-US" sz="5600" dirty="0" smtClean="0">
                <a:solidFill>
                  <a:schemeClr val="tx1"/>
                </a:solidFill>
                <a:latin typeface="Arial" panose="020B0604020202020204" pitchFamily="34" charset="0"/>
                <a:cs typeface="Arial" panose="020B0604020202020204" pitchFamily="34" charset="0"/>
              </a:rPr>
              <a:t>In </a:t>
            </a:r>
            <a:r>
              <a:rPr lang="en-US" altLang="en-US" sz="5600" dirty="0">
                <a:solidFill>
                  <a:schemeClr val="tx1"/>
                </a:solidFill>
                <a:latin typeface="Arial" panose="020B0604020202020204" pitchFamily="34" charset="0"/>
                <a:cs typeface="Arial" panose="020B0604020202020204" pitchFamily="34" charset="0"/>
              </a:rPr>
              <a:t>JavaScript, </a:t>
            </a:r>
            <a:r>
              <a:rPr lang="en-US" altLang="en-US" sz="5600" dirty="0">
                <a:solidFill>
                  <a:schemeClr val="accent4">
                    <a:lumMod val="75000"/>
                  </a:schemeClr>
                </a:solidFill>
                <a:latin typeface="Arial" panose="020B0604020202020204" pitchFamily="34" charset="0"/>
                <a:cs typeface="Arial" panose="020B0604020202020204" pitchFamily="34" charset="0"/>
              </a:rPr>
              <a:t>this</a:t>
            </a:r>
            <a:r>
              <a:rPr lang="en-US" altLang="en-US" sz="5600" dirty="0">
                <a:solidFill>
                  <a:schemeClr val="tx1"/>
                </a:solidFill>
                <a:latin typeface="Arial" panose="020B0604020202020204" pitchFamily="34" charset="0"/>
                <a:cs typeface="Arial" panose="020B0604020202020204" pitchFamily="34" charset="0"/>
              </a:rPr>
              <a:t> refers to the execution context of the function in which it is used. It represents the object that is currently executing the code. The value of this is determined by how a function is invoked, not by where it is defined. It can refer to different objects depending on the context</a:t>
            </a:r>
            <a:r>
              <a:rPr lang="en-US" altLang="en-US" sz="5600" dirty="0" smtClean="0">
                <a:solidFill>
                  <a:schemeClr val="tx1"/>
                </a:solidFill>
                <a:latin typeface="Arial" panose="020B0604020202020204" pitchFamily="34" charset="0"/>
                <a:cs typeface="Arial" panose="020B0604020202020204" pitchFamily="34" charset="0"/>
              </a:rPr>
              <a:t>:</a:t>
            </a:r>
          </a:p>
          <a:p>
            <a:pPr marL="0" lvl="0" indent="0" defTabSz="914400" eaLnBrk="0" fontAlgn="base" hangingPunct="0">
              <a:lnSpc>
                <a:spcPct val="120000"/>
              </a:lnSpc>
              <a:spcBef>
                <a:spcPct val="0"/>
              </a:spcBef>
              <a:spcAft>
                <a:spcPct val="0"/>
              </a:spcAft>
              <a:buClrTx/>
              <a:buSzTx/>
              <a:buNone/>
            </a:pPr>
            <a:endParaRPr lang="en-US" altLang="en-US" sz="4800" dirty="0">
              <a:solidFill>
                <a:schemeClr val="tx1"/>
              </a:solidFill>
              <a:latin typeface="Arial" panose="020B0604020202020204" pitchFamily="34" charset="0"/>
              <a:cs typeface="Arial" panose="020B0604020202020204" pitchFamily="34" charset="0"/>
            </a:endParaRPr>
          </a:p>
          <a:p>
            <a:pPr marL="0" lvl="0" indent="0" defTabSz="914400" eaLnBrk="0" fontAlgn="base" hangingPunct="0">
              <a:lnSpc>
                <a:spcPct val="170000"/>
              </a:lnSpc>
              <a:spcBef>
                <a:spcPct val="0"/>
              </a:spcBef>
              <a:spcAft>
                <a:spcPct val="0"/>
              </a:spcAft>
              <a:buClrTx/>
              <a:buSzTx/>
              <a:buFontTx/>
              <a:buAutoNum type="arabicPeriod"/>
            </a:pPr>
            <a:r>
              <a:rPr lang="en-US" altLang="en-US" sz="5600" dirty="0">
                <a:solidFill>
                  <a:schemeClr val="tx1"/>
                </a:solidFill>
                <a:latin typeface="Arial" panose="020B0604020202020204" pitchFamily="34" charset="0"/>
                <a:cs typeface="Arial" panose="020B0604020202020204" pitchFamily="34" charset="0"/>
              </a:rPr>
              <a:t>Global context: Refers to the global object (window in browsers</a:t>
            </a:r>
            <a:r>
              <a:rPr lang="en-US" altLang="en-US" sz="5600" dirty="0" smtClean="0">
                <a:solidFill>
                  <a:schemeClr val="tx1"/>
                </a:solidFill>
                <a:latin typeface="Arial" panose="020B0604020202020204" pitchFamily="34" charset="0"/>
                <a:cs typeface="Arial" panose="020B0604020202020204" pitchFamily="34" charset="0"/>
              </a:rPr>
              <a:t>).</a:t>
            </a:r>
          </a:p>
          <a:p>
            <a:pPr marL="0" lvl="0" indent="0" defTabSz="914400" eaLnBrk="0" fontAlgn="base" hangingPunct="0">
              <a:lnSpc>
                <a:spcPct val="170000"/>
              </a:lnSpc>
              <a:spcBef>
                <a:spcPct val="0"/>
              </a:spcBef>
              <a:spcAft>
                <a:spcPct val="0"/>
              </a:spcAft>
              <a:buClrTx/>
              <a:buSzTx/>
              <a:buNone/>
            </a:pPr>
            <a:r>
              <a:rPr lang="en-US" altLang="en-US" sz="4800" dirty="0" smtClean="0">
                <a:solidFill>
                  <a:schemeClr val="tx1"/>
                </a:solidFill>
                <a:latin typeface="Arial" panose="020B0604020202020204" pitchFamily="34" charset="0"/>
                <a:cs typeface="Arial" panose="020B0604020202020204" pitchFamily="34" charset="0"/>
              </a:rPr>
              <a:t>         </a:t>
            </a:r>
            <a:r>
              <a:rPr lang="en-US" altLang="en-US" sz="4800" b="1" dirty="0" smtClean="0">
                <a:solidFill>
                  <a:srgbClr val="0070C0"/>
                </a:solidFill>
                <a:latin typeface="Arial" panose="020B0604020202020204" pitchFamily="34" charset="0"/>
                <a:cs typeface="Arial" panose="020B0604020202020204" pitchFamily="34" charset="0"/>
              </a:rPr>
              <a:t>console</a:t>
            </a:r>
            <a:r>
              <a:rPr lang="en-US" altLang="en-US" sz="4800" b="1" dirty="0" smtClean="0">
                <a:solidFill>
                  <a:schemeClr val="tx1"/>
                </a:solidFill>
                <a:latin typeface="Arial" panose="020B0604020202020204" pitchFamily="34" charset="0"/>
                <a:cs typeface="Arial" panose="020B0604020202020204" pitchFamily="34" charset="0"/>
              </a:rPr>
              <a:t>.</a:t>
            </a:r>
            <a:r>
              <a:rPr lang="en-US" altLang="en-US" sz="4800" b="1" dirty="0" smtClean="0">
                <a:solidFill>
                  <a:schemeClr val="accent6">
                    <a:lumMod val="75000"/>
                  </a:schemeClr>
                </a:solidFill>
                <a:latin typeface="Arial" panose="020B0604020202020204" pitchFamily="34" charset="0"/>
                <a:cs typeface="Arial" panose="020B0604020202020204" pitchFamily="34" charset="0"/>
              </a:rPr>
              <a:t>log</a:t>
            </a:r>
            <a:r>
              <a:rPr lang="en-US" altLang="en-US" sz="4800" b="1" dirty="0" smtClean="0">
                <a:solidFill>
                  <a:schemeClr val="tx1"/>
                </a:solidFill>
                <a:latin typeface="Arial" panose="020B0604020202020204" pitchFamily="34" charset="0"/>
                <a:cs typeface="Arial" panose="020B0604020202020204" pitchFamily="34" charset="0"/>
              </a:rPr>
              <a:t>(</a:t>
            </a:r>
            <a:r>
              <a:rPr lang="en-US" altLang="en-US" sz="4800" b="1" dirty="0" smtClean="0">
                <a:solidFill>
                  <a:srgbClr val="FF0000"/>
                </a:solidFill>
                <a:latin typeface="Arial" panose="020B0604020202020204" pitchFamily="34" charset="0"/>
                <a:cs typeface="Arial" panose="020B0604020202020204" pitchFamily="34" charset="0"/>
              </a:rPr>
              <a:t>this</a:t>
            </a:r>
            <a:r>
              <a:rPr lang="en-US" altLang="en-US" sz="4800" b="1" dirty="0">
                <a:solidFill>
                  <a:schemeClr val="tx1"/>
                </a:solidFill>
                <a:latin typeface="Arial" panose="020B0604020202020204" pitchFamily="34" charset="0"/>
                <a:cs typeface="Arial" panose="020B0604020202020204" pitchFamily="34" charset="0"/>
              </a:rPr>
              <a:t>); </a:t>
            </a:r>
            <a:r>
              <a:rPr lang="en-US" altLang="en-US" sz="4800" b="1" dirty="0">
                <a:solidFill>
                  <a:schemeClr val="accent3">
                    <a:lumMod val="60000"/>
                    <a:lumOff val="40000"/>
                  </a:schemeClr>
                </a:solidFill>
                <a:latin typeface="Arial" panose="020B0604020202020204" pitchFamily="34" charset="0"/>
                <a:cs typeface="Arial" panose="020B0604020202020204" pitchFamily="34" charset="0"/>
              </a:rPr>
              <a:t>// In the browser, it will log the Window object</a:t>
            </a:r>
            <a:r>
              <a:rPr lang="en-US" altLang="en-US" sz="4800" b="1" dirty="0" smtClean="0">
                <a:solidFill>
                  <a:schemeClr val="accent3">
                    <a:lumMod val="60000"/>
                    <a:lumOff val="40000"/>
                  </a:schemeClr>
                </a:solidFill>
                <a:latin typeface="Arial" panose="020B0604020202020204" pitchFamily="34" charset="0"/>
                <a:cs typeface="Arial" panose="020B0604020202020204" pitchFamily="34" charset="0"/>
              </a:rPr>
              <a:t>.</a:t>
            </a:r>
            <a:endParaRPr lang="en-US" altLang="en-US" sz="4800" b="1" dirty="0">
              <a:solidFill>
                <a:schemeClr val="tx1"/>
              </a:solidFill>
              <a:latin typeface="Arial" panose="020B0604020202020204" pitchFamily="34" charset="0"/>
              <a:cs typeface="Arial" panose="020B0604020202020204" pitchFamily="34" charset="0"/>
            </a:endParaRPr>
          </a:p>
          <a:p>
            <a:pPr marL="0" lvl="0" indent="0" defTabSz="914400" eaLnBrk="0" fontAlgn="base" hangingPunct="0">
              <a:lnSpc>
                <a:spcPct val="170000"/>
              </a:lnSpc>
              <a:spcBef>
                <a:spcPct val="0"/>
              </a:spcBef>
              <a:spcAft>
                <a:spcPct val="0"/>
              </a:spcAft>
              <a:buClrTx/>
              <a:buSzTx/>
              <a:buFontTx/>
              <a:buAutoNum type="arabicPeriod" startAt="2"/>
            </a:pPr>
            <a:r>
              <a:rPr lang="en-US" altLang="en-US" sz="5600" dirty="0">
                <a:solidFill>
                  <a:schemeClr val="tx1"/>
                </a:solidFill>
                <a:latin typeface="Arial" panose="020B0604020202020204" pitchFamily="34" charset="0"/>
                <a:cs typeface="Arial" panose="020B0604020202020204" pitchFamily="34" charset="0"/>
              </a:rPr>
              <a:t>Method context: Refers to the object that is invoking the method</a:t>
            </a:r>
            <a:r>
              <a:rPr lang="en-US" altLang="en-US" sz="5600" dirty="0" smtClean="0">
                <a:solidFill>
                  <a:schemeClr val="tx1"/>
                </a:solidFill>
                <a:latin typeface="Arial" panose="020B0604020202020204" pitchFamily="34" charset="0"/>
                <a:cs typeface="Arial" panose="020B0604020202020204" pitchFamily="34" charset="0"/>
              </a:rPr>
              <a:t>.</a:t>
            </a:r>
            <a:endParaRPr lang="en-US" altLang="en-US" sz="4800" dirty="0" smtClean="0">
              <a:solidFill>
                <a:schemeClr val="tx1"/>
              </a:solidFill>
              <a:latin typeface="Arial" panose="020B0604020202020204" pitchFamily="34" charset="0"/>
              <a:cs typeface="Arial" panose="020B0604020202020204" pitchFamily="34" charset="0"/>
            </a:endParaRPr>
          </a:p>
          <a:p>
            <a:pPr marL="0" indent="0">
              <a:buNone/>
            </a:pPr>
            <a:r>
              <a:rPr lang="en-US" sz="5600" dirty="0" err="1" smtClean="0">
                <a:solidFill>
                  <a:srgbClr val="0070C0"/>
                </a:solidFill>
                <a:latin typeface="Arial" panose="020B0604020202020204" pitchFamily="34" charset="0"/>
                <a:cs typeface="Arial" panose="020B0604020202020204" pitchFamily="34" charset="0"/>
              </a:rPr>
              <a:t>const</a:t>
            </a:r>
            <a:r>
              <a:rPr lang="en-US" sz="5600" dirty="0" smtClean="0">
                <a:latin typeface="Arial" panose="020B0604020202020204" pitchFamily="34" charset="0"/>
                <a:cs typeface="Arial" panose="020B0604020202020204" pitchFamily="34" charset="0"/>
              </a:rPr>
              <a:t> </a:t>
            </a:r>
            <a:r>
              <a:rPr lang="en-US" sz="5600" dirty="0" err="1" smtClean="0">
                <a:solidFill>
                  <a:schemeClr val="accent6">
                    <a:lumMod val="75000"/>
                  </a:schemeClr>
                </a:solidFill>
                <a:latin typeface="Arial" panose="020B0604020202020204" pitchFamily="34" charset="0"/>
                <a:cs typeface="Arial" panose="020B0604020202020204" pitchFamily="34" charset="0"/>
              </a:rPr>
              <a:t>obj</a:t>
            </a:r>
            <a:r>
              <a:rPr lang="en-US" sz="5600" dirty="0" smtClean="0">
                <a:solidFill>
                  <a:schemeClr val="accent6">
                    <a:lumMod val="75000"/>
                  </a:schemeClr>
                </a:solidFill>
                <a:latin typeface="Arial" panose="020B0604020202020204" pitchFamily="34" charset="0"/>
                <a:cs typeface="Arial" panose="020B0604020202020204" pitchFamily="34" charset="0"/>
              </a:rPr>
              <a:t> </a:t>
            </a:r>
            <a:r>
              <a:rPr lang="en-US" sz="5600" dirty="0" smtClean="0">
                <a:latin typeface="Arial" panose="020B0604020202020204" pitchFamily="34" charset="0"/>
                <a:cs typeface="Arial" panose="020B0604020202020204" pitchFamily="34" charset="0"/>
              </a:rPr>
              <a:t>= {</a:t>
            </a:r>
          </a:p>
          <a:p>
            <a:pPr marL="0" indent="0">
              <a:buNone/>
            </a:pPr>
            <a:r>
              <a:rPr lang="en-US" sz="5600" dirty="0" smtClean="0">
                <a:latin typeface="Arial" panose="020B0604020202020204" pitchFamily="34" charset="0"/>
                <a:cs typeface="Arial" panose="020B0604020202020204" pitchFamily="34" charset="0"/>
              </a:rPr>
              <a:t>    </a:t>
            </a:r>
            <a:r>
              <a:rPr lang="en-US" sz="5600" dirty="0" smtClean="0">
                <a:solidFill>
                  <a:schemeClr val="accent1">
                    <a:lumMod val="75000"/>
                  </a:schemeClr>
                </a:solidFill>
                <a:latin typeface="Arial" panose="020B0604020202020204" pitchFamily="34" charset="0"/>
                <a:cs typeface="Arial" panose="020B0604020202020204" pitchFamily="34" charset="0"/>
              </a:rPr>
              <a:t>name:</a:t>
            </a:r>
            <a:r>
              <a:rPr lang="en-US" sz="5600" dirty="0" smtClean="0">
                <a:latin typeface="Arial" panose="020B0604020202020204" pitchFamily="34" charset="0"/>
                <a:cs typeface="Arial" panose="020B0604020202020204" pitchFamily="34" charset="0"/>
              </a:rPr>
              <a:t> 'Alice',</a:t>
            </a:r>
          </a:p>
          <a:p>
            <a:pPr marL="0" indent="0">
              <a:buNone/>
            </a:pPr>
            <a:r>
              <a:rPr lang="en-US" sz="5600" dirty="0" smtClean="0">
                <a:latin typeface="Arial" panose="020B0604020202020204" pitchFamily="34" charset="0"/>
                <a:cs typeface="Arial" panose="020B0604020202020204" pitchFamily="34" charset="0"/>
              </a:rPr>
              <a:t>  </a:t>
            </a:r>
            <a:r>
              <a:rPr lang="en-US" sz="5600" dirty="0" smtClean="0">
                <a:solidFill>
                  <a:schemeClr val="accent1">
                    <a:lumMod val="75000"/>
                  </a:schemeClr>
                </a:solidFill>
                <a:latin typeface="Arial" panose="020B0604020202020204" pitchFamily="34" charset="0"/>
                <a:cs typeface="Arial" panose="020B0604020202020204" pitchFamily="34" charset="0"/>
              </a:rPr>
              <a:t>  greet: </a:t>
            </a:r>
            <a:r>
              <a:rPr lang="en-US" sz="5600" dirty="0" smtClean="0">
                <a:latin typeface="Arial" panose="020B0604020202020204" pitchFamily="34" charset="0"/>
                <a:cs typeface="Arial" panose="020B0604020202020204" pitchFamily="34" charset="0"/>
              </a:rPr>
              <a:t>function() {</a:t>
            </a:r>
          </a:p>
          <a:p>
            <a:pPr marL="0" indent="0">
              <a:buNone/>
            </a:pPr>
            <a:r>
              <a:rPr lang="en-US" sz="5600" dirty="0" smtClean="0">
                <a:latin typeface="Arial" panose="020B0604020202020204" pitchFamily="34" charset="0"/>
                <a:cs typeface="Arial" panose="020B0604020202020204" pitchFamily="34" charset="0"/>
              </a:rPr>
              <a:t>     </a:t>
            </a:r>
            <a:r>
              <a:rPr lang="en-US" sz="5600" b="1" dirty="0" smtClean="0">
                <a:latin typeface="Arial" panose="020B0604020202020204" pitchFamily="34" charset="0"/>
                <a:cs typeface="Arial" panose="020B0604020202020204" pitchFamily="34" charset="0"/>
              </a:rPr>
              <a:t> </a:t>
            </a:r>
            <a:r>
              <a:rPr lang="en-US" altLang="en-US" sz="5600" dirty="0" smtClean="0">
                <a:solidFill>
                  <a:srgbClr val="0070C0"/>
                </a:solidFill>
                <a:latin typeface="Arial" panose="020B0604020202020204" pitchFamily="34" charset="0"/>
                <a:cs typeface="Arial" panose="020B0604020202020204" pitchFamily="34" charset="0"/>
              </a:rPr>
              <a:t>console</a:t>
            </a:r>
            <a:r>
              <a:rPr lang="en-US" altLang="en-US" sz="5600" dirty="0" smtClean="0">
                <a:solidFill>
                  <a:schemeClr val="tx1"/>
                </a:solidFill>
                <a:latin typeface="Arial" panose="020B0604020202020204" pitchFamily="34" charset="0"/>
                <a:cs typeface="Arial" panose="020B0604020202020204" pitchFamily="34" charset="0"/>
              </a:rPr>
              <a:t>.</a:t>
            </a:r>
            <a:r>
              <a:rPr lang="en-US" altLang="en-US" sz="5600" dirty="0" smtClean="0">
                <a:solidFill>
                  <a:schemeClr val="accent6">
                    <a:lumMod val="75000"/>
                  </a:schemeClr>
                </a:solidFill>
                <a:latin typeface="Arial" panose="020B0604020202020204" pitchFamily="34" charset="0"/>
                <a:cs typeface="Arial" panose="020B0604020202020204" pitchFamily="34" charset="0"/>
              </a:rPr>
              <a:t>log</a:t>
            </a:r>
            <a:r>
              <a:rPr lang="en-US" altLang="en-US" sz="5600" b="1" dirty="0" smtClean="0">
                <a:solidFill>
                  <a:schemeClr val="accent6">
                    <a:lumMod val="75000"/>
                  </a:schemeClr>
                </a:solidFill>
                <a:latin typeface="Arial" panose="020B0604020202020204" pitchFamily="34" charset="0"/>
                <a:cs typeface="Arial" panose="020B0604020202020204" pitchFamily="34" charset="0"/>
              </a:rPr>
              <a:t> </a:t>
            </a:r>
            <a:r>
              <a:rPr lang="en-US" sz="5600" dirty="0" smtClean="0">
                <a:latin typeface="Arial" panose="020B0604020202020204" pitchFamily="34" charset="0"/>
                <a:cs typeface="Arial" panose="020B0604020202020204" pitchFamily="34" charset="0"/>
              </a:rPr>
              <a:t>(</a:t>
            </a:r>
            <a:r>
              <a:rPr lang="en-US" sz="5600" dirty="0" smtClean="0">
                <a:solidFill>
                  <a:srgbClr val="FF0000"/>
                </a:solidFill>
                <a:latin typeface="Arial" panose="020B0604020202020204" pitchFamily="34" charset="0"/>
                <a:cs typeface="Arial" panose="020B0604020202020204" pitchFamily="34" charset="0"/>
              </a:rPr>
              <a:t>this</a:t>
            </a:r>
            <a:r>
              <a:rPr lang="en-US" sz="5600" dirty="0" smtClean="0">
                <a:latin typeface="Arial" panose="020B0604020202020204" pitchFamily="34" charset="0"/>
                <a:cs typeface="Arial" panose="020B0604020202020204" pitchFamily="34" charset="0"/>
              </a:rPr>
              <a:t>.</a:t>
            </a:r>
            <a:r>
              <a:rPr lang="en-US" sz="5600" dirty="0" smtClean="0">
                <a:solidFill>
                  <a:schemeClr val="accent1">
                    <a:lumMod val="75000"/>
                  </a:schemeClr>
                </a:solidFill>
                <a:latin typeface="Arial" panose="020B0604020202020204" pitchFamily="34" charset="0"/>
                <a:cs typeface="Arial" panose="020B0604020202020204" pitchFamily="34" charset="0"/>
              </a:rPr>
              <a:t>name</a:t>
            </a:r>
            <a:r>
              <a:rPr lang="en-US" sz="5600" dirty="0" smtClean="0">
                <a:latin typeface="Arial" panose="020B0604020202020204" pitchFamily="34" charset="0"/>
                <a:cs typeface="Arial" panose="020B0604020202020204" pitchFamily="34" charset="0"/>
              </a:rPr>
              <a:t>); // 'this' refers to </a:t>
            </a:r>
            <a:r>
              <a:rPr lang="en-US" sz="5600" dirty="0" err="1" smtClean="0">
                <a:latin typeface="Arial" panose="020B0604020202020204" pitchFamily="34" charset="0"/>
                <a:cs typeface="Arial" panose="020B0604020202020204" pitchFamily="34" charset="0"/>
              </a:rPr>
              <a:t>obj</a:t>
            </a:r>
            <a:endParaRPr lang="en-US" sz="5600" dirty="0" smtClean="0">
              <a:latin typeface="Arial" panose="020B0604020202020204" pitchFamily="34" charset="0"/>
              <a:cs typeface="Arial" panose="020B0604020202020204" pitchFamily="34" charset="0"/>
            </a:endParaRPr>
          </a:p>
          <a:p>
            <a:pPr marL="0" indent="0">
              <a:buNone/>
            </a:pPr>
            <a:r>
              <a:rPr lang="en-US" sz="5600" dirty="0" smtClean="0">
                <a:latin typeface="Arial" panose="020B0604020202020204" pitchFamily="34" charset="0"/>
                <a:cs typeface="Arial" panose="020B0604020202020204" pitchFamily="34" charset="0"/>
              </a:rPr>
              <a:t>    }</a:t>
            </a:r>
          </a:p>
          <a:p>
            <a:pPr marL="0" indent="0">
              <a:buNone/>
            </a:pPr>
            <a:r>
              <a:rPr lang="en-US" sz="5600" dirty="0" smtClean="0">
                <a:latin typeface="Arial" panose="020B0604020202020204" pitchFamily="34" charset="0"/>
                <a:cs typeface="Arial" panose="020B0604020202020204" pitchFamily="34" charset="0"/>
              </a:rPr>
              <a:t>  };</a:t>
            </a:r>
          </a:p>
          <a:p>
            <a:pPr marL="0" indent="0">
              <a:buNone/>
            </a:pPr>
            <a:r>
              <a:rPr lang="en-US" sz="5600" dirty="0" smtClean="0">
                <a:latin typeface="Arial" panose="020B0604020202020204" pitchFamily="34" charset="0"/>
                <a:cs typeface="Arial" panose="020B0604020202020204" pitchFamily="34" charset="0"/>
              </a:rPr>
              <a:t>  </a:t>
            </a:r>
            <a:r>
              <a:rPr lang="en-US" sz="5600" dirty="0" err="1" smtClean="0">
                <a:solidFill>
                  <a:schemeClr val="accent6">
                    <a:lumMod val="75000"/>
                  </a:schemeClr>
                </a:solidFill>
                <a:latin typeface="Arial" panose="020B0604020202020204" pitchFamily="34" charset="0"/>
                <a:cs typeface="Arial" panose="020B0604020202020204" pitchFamily="34" charset="0"/>
              </a:rPr>
              <a:t>obj.</a:t>
            </a:r>
            <a:r>
              <a:rPr lang="en-US" sz="5600" dirty="0" err="1" smtClean="0">
                <a:solidFill>
                  <a:schemeClr val="accent1">
                    <a:lumMod val="75000"/>
                  </a:schemeClr>
                </a:solidFill>
                <a:latin typeface="Arial" panose="020B0604020202020204" pitchFamily="34" charset="0"/>
                <a:cs typeface="Arial" panose="020B0604020202020204" pitchFamily="34" charset="0"/>
              </a:rPr>
              <a:t>greet</a:t>
            </a:r>
            <a:r>
              <a:rPr lang="en-US" sz="5600" dirty="0" smtClean="0">
                <a:solidFill>
                  <a:schemeClr val="accent1">
                    <a:lumMod val="75000"/>
                  </a:schemeClr>
                </a:solidFill>
                <a:latin typeface="Arial" panose="020B0604020202020204" pitchFamily="34" charset="0"/>
                <a:cs typeface="Arial" panose="020B0604020202020204" pitchFamily="34" charset="0"/>
              </a:rPr>
              <a:t>(); </a:t>
            </a:r>
            <a:r>
              <a:rPr lang="en-US" sz="5600" dirty="0" smtClean="0">
                <a:latin typeface="Arial" panose="020B0604020202020204" pitchFamily="34" charset="0"/>
                <a:cs typeface="Arial" panose="020B0604020202020204" pitchFamily="34" charset="0"/>
              </a:rPr>
              <a:t>// Output: Alice</a:t>
            </a:r>
          </a:p>
          <a:p>
            <a:pPr marL="0" indent="0">
              <a:buNone/>
            </a:pPr>
            <a:r>
              <a:rPr lang="en-US" sz="3700" dirty="0">
                <a:latin typeface="Arial" panose="020B0604020202020204" pitchFamily="34" charset="0"/>
                <a:cs typeface="Arial" panose="020B0604020202020204" pitchFamily="34" charset="0"/>
              </a:rPr>
              <a:t>  </a:t>
            </a:r>
          </a:p>
          <a:p>
            <a:pPr marL="0" lvl="0" indent="0" defTabSz="914400" eaLnBrk="0" fontAlgn="base" hangingPunct="0">
              <a:lnSpc>
                <a:spcPct val="170000"/>
              </a:lnSpc>
              <a:spcBef>
                <a:spcPct val="0"/>
              </a:spcBef>
              <a:spcAft>
                <a:spcPct val="0"/>
              </a:spcAft>
              <a:buClrTx/>
              <a:buSzTx/>
              <a:buFontTx/>
              <a:buAutoNum type="arabicPeriod" startAt="2"/>
            </a:pPr>
            <a:endParaRPr lang="en-US" altLang="en-US" sz="3400" dirty="0">
              <a:solidFill>
                <a:schemeClr val="tx1"/>
              </a:solidFill>
              <a:latin typeface="Arial" panose="020B0604020202020204" pitchFamily="34" charset="0"/>
              <a:cs typeface="Arial" panose="020B0604020202020204" pitchFamily="34" charset="0"/>
            </a:endParaRPr>
          </a:p>
          <a:p>
            <a:pPr marL="0" indent="0">
              <a:buNone/>
            </a:pPr>
            <a:endParaRPr lang="en-US" dirty="0"/>
          </a:p>
          <a:p>
            <a:pPr marL="0" indent="0">
              <a:buNone/>
            </a:pPr>
            <a:endParaRPr lang="en-US" sz="3600" dirty="0"/>
          </a:p>
          <a:p>
            <a:pPr marL="0" lvl="0" indent="0" defTabSz="914400" eaLnBrk="0" fontAlgn="base" hangingPunct="0">
              <a:spcBef>
                <a:spcPct val="0"/>
              </a:spcBef>
              <a:spcAft>
                <a:spcPct val="0"/>
              </a:spcAft>
              <a:buClrTx/>
              <a:buSzTx/>
              <a:buNone/>
            </a:pPr>
            <a:endParaRPr lang="en-US" altLang="en-US" sz="3600" b="1" dirty="0">
              <a:solidFill>
                <a:schemeClr val="accent4">
                  <a:lumMod val="75000"/>
                </a:schemeClr>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3600" dirty="0">
              <a:solidFill>
                <a:schemeClr val="tx1"/>
              </a:solidFill>
              <a:latin typeface="Arial" panose="020B0604020202020204" pitchFamily="34" charset="0"/>
              <a:cs typeface="Arial" panose="020B0604020202020204" pitchFamily="34" charset="0"/>
            </a:endParaRPr>
          </a:p>
        </p:txBody>
      </p:sp>
      <p:sp>
        <p:nvSpPr>
          <p:cNvPr id="4" name="Rectangle 1"/>
          <p:cNvSpPr>
            <a:spLocks noGrp="1" noChangeArrowheads="1"/>
          </p:cNvSpPr>
          <p:nvPr>
            <p:ph type="title"/>
          </p:nvPr>
        </p:nvSpPr>
        <p:spPr bwMode="auto">
          <a:xfrm>
            <a:off x="1295402" y="1310900"/>
            <a:ext cx="659667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chemeClr val="bg2">
                    <a:lumMod val="25000"/>
                  </a:schemeClr>
                </a:solidFill>
                <a:effectLst/>
                <a:latin typeface="Arial" panose="020B0604020202020204" pitchFamily="34" charset="0"/>
                <a:cs typeface="Arial" panose="020B0604020202020204" pitchFamily="34" charset="0"/>
              </a:rPr>
              <a:t>Definition of </a:t>
            </a:r>
            <a:r>
              <a:rPr kumimoji="0" lang="en-US" altLang="en-US" sz="3600" b="1" i="0" u="none" strike="noStrike" cap="none" normalizeH="0" baseline="0" dirty="0" smtClean="0">
                <a:ln>
                  <a:noFill/>
                </a:ln>
                <a:solidFill>
                  <a:schemeClr val="accent4">
                    <a:lumMod val="75000"/>
                  </a:schemeClr>
                </a:solidFill>
                <a:effectLst/>
                <a:latin typeface="Arial" panose="020B0604020202020204" pitchFamily="34" charset="0"/>
                <a:cs typeface="Arial" panose="020B0604020202020204" pitchFamily="34" charset="0"/>
              </a:rPr>
              <a:t>this</a:t>
            </a:r>
            <a:r>
              <a:rPr kumimoji="0" lang="en-US" altLang="en-US" sz="3600" b="0" i="0" u="none" strike="noStrike" cap="none" normalizeH="0" baseline="0" dirty="0" smtClean="0">
                <a:ln>
                  <a:noFill/>
                </a:ln>
                <a:solidFill>
                  <a:schemeClr val="bg2">
                    <a:lumMod val="25000"/>
                  </a:schemeClr>
                </a:solidFill>
                <a:effectLst/>
                <a:latin typeface="Arial" panose="020B0604020202020204" pitchFamily="34" charset="0"/>
                <a:cs typeface="Arial" panose="020B0604020202020204" pitchFamily="34" charset="0"/>
              </a:rPr>
              <a:t> in JavaScript: </a:t>
            </a:r>
          </a:p>
        </p:txBody>
      </p:sp>
      <p:sp>
        <p:nvSpPr>
          <p:cNvPr id="5" name="Rectangle 2"/>
          <p:cNvSpPr>
            <a:spLocks noChangeArrowheads="1"/>
          </p:cNvSpPr>
          <p:nvPr/>
        </p:nvSpPr>
        <p:spPr bwMode="auto">
          <a:xfrm>
            <a:off x="0" y="-17621"/>
            <a:ext cx="207108"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7653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1295402" y="1372455"/>
            <a:ext cx="100335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chemeClr val="accent5">
                    <a:lumMod val="75000"/>
                  </a:schemeClr>
                </a:solidFill>
                <a:effectLst/>
                <a:latin typeface="Arial" panose="020B0604020202020204" pitchFamily="34" charset="0"/>
                <a:cs typeface="Arial" panose="020B0604020202020204" pitchFamily="34" charset="0"/>
              </a:rPr>
              <a:t>What is the difference between bind(), call(), and apply()? </a:t>
            </a:r>
          </a:p>
        </p:txBody>
      </p:sp>
      <p:sp>
        <p:nvSpPr>
          <p:cNvPr id="5" name="Rectangle 2"/>
          <p:cNvSpPr>
            <a:spLocks noGrp="1" noChangeArrowheads="1"/>
          </p:cNvSpPr>
          <p:nvPr>
            <p:ph idx="1"/>
          </p:nvPr>
        </p:nvSpPr>
        <p:spPr bwMode="auto">
          <a:xfrm>
            <a:off x="1402081" y="2595309"/>
            <a:ext cx="9394360"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accent5">
                    <a:lumMod val="75000"/>
                  </a:schemeClr>
                </a:solidFill>
                <a:effectLst/>
                <a:latin typeface="Arial" panose="020B0604020202020204" pitchFamily="34" charset="0"/>
                <a:cs typeface="Arial" panose="020B0604020202020204" pitchFamily="34" charset="0"/>
              </a:rPr>
              <a:t>call()</a:t>
            </a:r>
            <a:r>
              <a:rPr kumimoji="0" lang="en-US" altLang="en-US" sz="1600" b="0" i="0" u="none" strike="noStrike" cap="none" normalizeH="0" baseline="0" dirty="0" smtClean="0">
                <a:ln>
                  <a:noFill/>
                </a:ln>
                <a:solidFill>
                  <a:schemeClr val="accent5">
                    <a:lumMod val="75000"/>
                  </a:schemeClr>
                </a:solidFill>
                <a:effectLst/>
                <a:latin typeface="Arial" panose="020B0604020202020204" pitchFamily="34" charset="0"/>
                <a:cs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Immediately invokes the function with a specified this value and arguments passed individually.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smtClean="0">
              <a:solidFill>
                <a:schemeClr val="tx1"/>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r>
              <a:rPr lang="en-US" altLang="en-US" sz="1600" b="1" dirty="0">
                <a:solidFill>
                  <a:schemeClr val="accent5">
                    <a:lumMod val="75000"/>
                  </a:schemeClr>
                </a:solidFill>
                <a:latin typeface="Arial" panose="020B0604020202020204" pitchFamily="34" charset="0"/>
                <a:cs typeface="Arial" panose="020B0604020202020204" pitchFamily="34" charset="0"/>
              </a:rPr>
              <a:t>apply()</a:t>
            </a:r>
            <a:r>
              <a:rPr lang="en-US" altLang="en-US" sz="1600" dirty="0">
                <a:solidFill>
                  <a:schemeClr val="accent5">
                    <a:lumMod val="75000"/>
                  </a:schemeClr>
                </a:solidFill>
                <a:latin typeface="Arial" panose="020B0604020202020204" pitchFamily="34" charset="0"/>
                <a:cs typeface="Arial" panose="020B0604020202020204" pitchFamily="34" charset="0"/>
              </a:rPr>
              <a:t>: </a:t>
            </a:r>
            <a:r>
              <a:rPr lang="en-US" altLang="en-US" sz="1600" dirty="0">
                <a:solidFill>
                  <a:schemeClr val="tx1"/>
                </a:solidFill>
                <a:latin typeface="Arial" panose="020B0604020202020204" pitchFamily="34" charset="0"/>
                <a:cs typeface="Arial" panose="020B0604020202020204" pitchFamily="34" charset="0"/>
              </a:rPr>
              <a:t>Similar to call(), but arguments are passed as an </a:t>
            </a:r>
            <a:r>
              <a:rPr lang="en-US" altLang="en-US" sz="1600" dirty="0" smtClean="0">
                <a:solidFill>
                  <a:schemeClr val="tx1"/>
                </a:solidFill>
                <a:latin typeface="Arial" panose="020B0604020202020204" pitchFamily="34" charset="0"/>
                <a:cs typeface="Arial" panose="020B0604020202020204" pitchFamily="34" charset="0"/>
              </a:rPr>
              <a:t>array.</a:t>
            </a:r>
          </a:p>
          <a:p>
            <a:pPr marL="0" lvl="0" indent="0" defTabSz="914400" eaLnBrk="0" fontAlgn="base" hangingPunct="0">
              <a:spcBef>
                <a:spcPct val="0"/>
              </a:spcBef>
              <a:spcAft>
                <a:spcPct val="0"/>
              </a:spcAft>
              <a:buClrTx/>
              <a:buSzTx/>
              <a:buNone/>
            </a:pPr>
            <a:endParaRPr lang="en-US" altLang="en-US" sz="1600" dirty="0" smtClean="0">
              <a:solidFill>
                <a:schemeClr val="tx1"/>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1600" dirty="0" smtClean="0">
              <a:solidFill>
                <a:schemeClr val="tx1"/>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1600" dirty="0">
              <a:solidFill>
                <a:schemeClr val="tx1"/>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1600" dirty="0" smtClean="0">
              <a:solidFill>
                <a:schemeClr val="tx1"/>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1600" dirty="0" smtClean="0">
              <a:solidFill>
                <a:schemeClr val="tx1"/>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120878"/>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120878"/>
            <a:ext cx="23275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4850" y="2981736"/>
            <a:ext cx="6972904" cy="114953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4850" y="4664247"/>
            <a:ext cx="6972904" cy="1501270"/>
          </a:xfrm>
          <a:prstGeom prst="rect">
            <a:avLst/>
          </a:prstGeom>
        </p:spPr>
      </p:pic>
    </p:spTree>
    <p:extLst>
      <p:ext uri="{BB962C8B-B14F-4D97-AF65-F5344CB8AC3E}">
        <p14:creationId xmlns:p14="http://schemas.microsoft.com/office/powerpoint/2010/main" val="4270410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365" y="1576139"/>
            <a:ext cx="5037257" cy="3833192"/>
          </a:xfrm>
          <a:prstGeom prst="rect">
            <a:avLst/>
          </a:prstGeom>
        </p:spPr>
      </p:pic>
      <p:sp>
        <p:nvSpPr>
          <p:cNvPr id="9" name="Oval 8"/>
          <p:cNvSpPr/>
          <p:nvPr/>
        </p:nvSpPr>
        <p:spPr>
          <a:xfrm>
            <a:off x="1510697" y="3911456"/>
            <a:ext cx="3178629" cy="1497875"/>
          </a:xfrm>
          <a:prstGeom prst="ellipse">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latin typeface="Arial" panose="020B0604020202020204" pitchFamily="34" charset="0"/>
                <a:cs typeface="Arial" panose="020B0604020202020204" pitchFamily="34" charset="0"/>
              </a:rPr>
              <a:t>With use </a:t>
            </a:r>
            <a:r>
              <a:rPr lang="en-US" b="1" i="1" dirty="0" err="1" smtClean="0">
                <a:solidFill>
                  <a:schemeClr val="tx1"/>
                </a:solidFill>
                <a:latin typeface="Arial" panose="020B0604020202020204" pitchFamily="34" charset="0"/>
                <a:cs typeface="Arial" panose="020B0604020202020204" pitchFamily="34" charset="0"/>
              </a:rPr>
              <a:t>bind,call,apply</a:t>
            </a:r>
            <a:endParaRPr lang="en-US" b="1" i="1" dirty="0">
              <a:solidFill>
                <a:schemeClr val="tx1"/>
              </a:solidFill>
              <a:latin typeface="Arial" panose="020B0604020202020204" pitchFamily="34" charset="0"/>
              <a:cs typeface="Arial" panose="020B0604020202020204" pitchFamily="34" charset="0"/>
            </a:endParaRPr>
          </a:p>
        </p:txBody>
      </p:sp>
      <p:cxnSp>
        <p:nvCxnSpPr>
          <p:cNvPr id="12" name="Elbow Connector 11"/>
          <p:cNvCxnSpPr/>
          <p:nvPr/>
        </p:nvCxnSpPr>
        <p:spPr>
          <a:xfrm flipV="1">
            <a:off x="4727023" y="4311452"/>
            <a:ext cx="1576251" cy="3483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211178" y="788997"/>
            <a:ext cx="10012353" cy="65314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914400" eaLnBrk="0" fontAlgn="base" hangingPunct="0">
              <a:spcBef>
                <a:spcPct val="0"/>
              </a:spcBef>
              <a:spcAft>
                <a:spcPct val="0"/>
              </a:spcAft>
            </a:pPr>
            <a:r>
              <a:rPr lang="en-US" altLang="en-US" b="1">
                <a:solidFill>
                  <a:schemeClr val="accent5">
                    <a:lumMod val="75000"/>
                  </a:schemeClr>
                </a:solidFill>
                <a:latin typeface="Arial" panose="020B0604020202020204" pitchFamily="34" charset="0"/>
                <a:cs typeface="Arial" panose="020B0604020202020204" pitchFamily="34" charset="0"/>
              </a:rPr>
              <a:t>bind()</a:t>
            </a:r>
            <a:r>
              <a:rPr lang="en-US" altLang="en-US">
                <a:solidFill>
                  <a:schemeClr val="accent5">
                    <a:lumMod val="75000"/>
                  </a:schemeClr>
                </a:solidFill>
                <a:latin typeface="Arial" panose="020B0604020202020204" pitchFamily="34" charset="0"/>
                <a:cs typeface="Arial" panose="020B0604020202020204" pitchFamily="34" charset="0"/>
              </a:rPr>
              <a:t>: </a:t>
            </a:r>
            <a:r>
              <a:rPr lang="en-US" altLang="en-US">
                <a:solidFill>
                  <a:schemeClr val="tx1"/>
                </a:solidFill>
                <a:latin typeface="Arial" panose="020B0604020202020204" pitchFamily="34" charset="0"/>
                <a:cs typeface="Arial" panose="020B0604020202020204" pitchFamily="34" charset="0"/>
              </a:rPr>
              <a:t>Returns a new function with the specified this value, but does not immediately invoke it</a:t>
            </a:r>
            <a:endParaRPr lang="en-US" altLang="en-US" dirty="0">
              <a:solidFill>
                <a:schemeClr val="tx1"/>
              </a:solidFill>
              <a:latin typeface="Arial" panose="020B0604020202020204" pitchFamily="34" charset="0"/>
              <a:cs typeface="Arial" panose="020B0604020202020204" pitchFamily="34" charset="0"/>
            </a:endParaRPr>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r="31587"/>
          <a:stretch/>
        </p:blipFill>
        <p:spPr>
          <a:xfrm>
            <a:off x="1211178" y="1642672"/>
            <a:ext cx="5167490" cy="1543596"/>
          </a:xfrm>
        </p:spPr>
      </p:pic>
    </p:spTree>
    <p:extLst>
      <p:ext uri="{BB962C8B-B14F-4D97-AF65-F5344CB8AC3E}">
        <p14:creationId xmlns:p14="http://schemas.microsoft.com/office/powerpoint/2010/main" val="1104646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3440" y="748937"/>
            <a:ext cx="10519953" cy="5381897"/>
          </a:xfrm>
          <a:solidFill>
            <a:schemeClr val="bg1"/>
          </a:solidFill>
        </p:spPr>
        <p:txBody>
          <a:bodyPr>
            <a:normAutofit lnSpcReduction="10000"/>
          </a:bodyPr>
          <a:lstStyle/>
          <a:p>
            <a:pPr marL="0" lvl="0" indent="0" defTabSz="914400" eaLnBrk="0" fontAlgn="base" hangingPunct="0">
              <a:lnSpc>
                <a:spcPct val="170000"/>
              </a:lnSpc>
              <a:spcBef>
                <a:spcPct val="0"/>
              </a:spcBef>
              <a:spcAft>
                <a:spcPct val="0"/>
              </a:spcAft>
              <a:buClrTx/>
              <a:buSzTx/>
              <a:buFontTx/>
              <a:buAutoNum type="arabicPeriod" startAt="3"/>
            </a:pPr>
            <a:r>
              <a:rPr lang="en-US" altLang="en-US" sz="1900" dirty="0">
                <a:solidFill>
                  <a:schemeClr val="tx1"/>
                </a:solidFill>
                <a:latin typeface="Arial" panose="020B0604020202020204" pitchFamily="34" charset="0"/>
                <a:cs typeface="Arial" panose="020B0604020202020204" pitchFamily="34" charset="0"/>
              </a:rPr>
              <a:t>Constructor context: Refers to the new object being created by a constructor function</a:t>
            </a:r>
            <a:r>
              <a:rPr lang="en-US" altLang="en-US" sz="1900" dirty="0" smtClean="0">
                <a:solidFill>
                  <a:schemeClr val="tx1"/>
                </a:solidFill>
                <a:latin typeface="Arial" panose="020B0604020202020204" pitchFamily="34" charset="0"/>
                <a:cs typeface="Arial" panose="020B0604020202020204" pitchFamily="34" charset="0"/>
              </a:rPr>
              <a:t>.</a:t>
            </a:r>
          </a:p>
          <a:p>
            <a:pPr marL="0" lvl="0" indent="0" defTabSz="914400" eaLnBrk="0" fontAlgn="base" hangingPunct="0">
              <a:lnSpc>
                <a:spcPct val="170000"/>
              </a:lnSpc>
              <a:spcBef>
                <a:spcPct val="0"/>
              </a:spcBef>
              <a:spcAft>
                <a:spcPct val="0"/>
              </a:spcAft>
              <a:buClrTx/>
              <a:buSzTx/>
              <a:buNone/>
            </a:pPr>
            <a:r>
              <a:rPr lang="en-US" altLang="en-US" sz="1500" dirty="0">
                <a:solidFill>
                  <a:schemeClr val="accent6">
                    <a:lumMod val="75000"/>
                  </a:schemeClr>
                </a:solidFill>
                <a:latin typeface="Arial" panose="020B0604020202020204" pitchFamily="34" charset="0"/>
                <a:cs typeface="Arial" panose="020B0604020202020204" pitchFamily="34" charset="0"/>
              </a:rPr>
              <a:t>function</a:t>
            </a:r>
            <a:r>
              <a:rPr lang="en-US" altLang="en-US" sz="1500" dirty="0">
                <a:solidFill>
                  <a:schemeClr val="tx1"/>
                </a:solidFill>
                <a:latin typeface="Arial" panose="020B0604020202020204" pitchFamily="34" charset="0"/>
                <a:cs typeface="Arial" panose="020B0604020202020204" pitchFamily="34" charset="0"/>
              </a:rPr>
              <a:t> </a:t>
            </a:r>
            <a:r>
              <a:rPr lang="en-US" altLang="en-US" sz="1500" dirty="0">
                <a:solidFill>
                  <a:schemeClr val="accent1">
                    <a:lumMod val="50000"/>
                  </a:schemeClr>
                </a:solidFill>
                <a:latin typeface="Arial" panose="020B0604020202020204" pitchFamily="34" charset="0"/>
                <a:cs typeface="Arial" panose="020B0604020202020204" pitchFamily="34" charset="0"/>
              </a:rPr>
              <a:t>Person</a:t>
            </a:r>
            <a:r>
              <a:rPr lang="en-US" altLang="en-US" sz="1500" dirty="0" smtClean="0">
                <a:solidFill>
                  <a:schemeClr val="tx1"/>
                </a:solidFill>
                <a:latin typeface="Arial" panose="020B0604020202020204" pitchFamily="34" charset="0"/>
                <a:cs typeface="Arial" panose="020B0604020202020204" pitchFamily="34" charset="0"/>
              </a:rPr>
              <a:t>( _</a:t>
            </a:r>
            <a:r>
              <a:rPr lang="en-US" altLang="en-US" sz="1500" dirty="0" smtClean="0">
                <a:solidFill>
                  <a:schemeClr val="accent4">
                    <a:lumMod val="75000"/>
                  </a:schemeClr>
                </a:solidFill>
                <a:latin typeface="Arial" panose="020B0604020202020204" pitchFamily="34" charset="0"/>
                <a:cs typeface="Arial" panose="020B0604020202020204" pitchFamily="34" charset="0"/>
              </a:rPr>
              <a:t>name </a:t>
            </a:r>
            <a:r>
              <a:rPr lang="en-US" altLang="en-US" sz="1500" dirty="0" smtClean="0">
                <a:solidFill>
                  <a:schemeClr val="tx1"/>
                </a:solidFill>
                <a:latin typeface="Arial" panose="020B0604020202020204" pitchFamily="34" charset="0"/>
                <a:cs typeface="Arial" panose="020B0604020202020204" pitchFamily="34" charset="0"/>
              </a:rPr>
              <a:t>) </a:t>
            </a:r>
            <a:r>
              <a:rPr lang="en-US" altLang="en-US" sz="1500" dirty="0">
                <a:solidFill>
                  <a:schemeClr val="tx1"/>
                </a:solidFill>
                <a:latin typeface="Arial" panose="020B0604020202020204" pitchFamily="34" charset="0"/>
                <a:cs typeface="Arial" panose="020B0604020202020204" pitchFamily="34" charset="0"/>
              </a:rPr>
              <a:t>{</a:t>
            </a:r>
          </a:p>
          <a:p>
            <a:pPr marL="0" lvl="0" indent="0" defTabSz="914400" eaLnBrk="0" fontAlgn="base" hangingPunct="0">
              <a:lnSpc>
                <a:spcPct val="170000"/>
              </a:lnSpc>
              <a:spcBef>
                <a:spcPct val="0"/>
              </a:spcBef>
              <a:spcAft>
                <a:spcPct val="0"/>
              </a:spcAft>
              <a:buClrTx/>
              <a:buSzTx/>
              <a:buNone/>
            </a:pPr>
            <a:r>
              <a:rPr lang="en-US" altLang="en-US" sz="1500" dirty="0">
                <a:solidFill>
                  <a:schemeClr val="tx1"/>
                </a:solidFill>
                <a:latin typeface="Arial" panose="020B0604020202020204" pitchFamily="34" charset="0"/>
                <a:cs typeface="Arial" panose="020B0604020202020204" pitchFamily="34" charset="0"/>
              </a:rPr>
              <a:t>  </a:t>
            </a:r>
            <a:r>
              <a:rPr lang="en-US" altLang="en-US" sz="1500" dirty="0">
                <a:solidFill>
                  <a:srgbClr val="FF0000"/>
                </a:solidFill>
                <a:latin typeface="Arial" panose="020B0604020202020204" pitchFamily="34" charset="0"/>
                <a:cs typeface="Arial" panose="020B0604020202020204" pitchFamily="34" charset="0"/>
              </a:rPr>
              <a:t>this</a:t>
            </a:r>
            <a:r>
              <a:rPr lang="en-US" altLang="en-US" sz="1500" dirty="0">
                <a:solidFill>
                  <a:schemeClr val="tx1"/>
                </a:solidFill>
                <a:latin typeface="Arial" panose="020B0604020202020204" pitchFamily="34" charset="0"/>
                <a:cs typeface="Arial" panose="020B0604020202020204" pitchFamily="34" charset="0"/>
              </a:rPr>
              <a:t>.</a:t>
            </a:r>
            <a:r>
              <a:rPr lang="en-US" altLang="en-US" sz="1500" dirty="0">
                <a:solidFill>
                  <a:srgbClr val="00B0F0"/>
                </a:solidFill>
                <a:latin typeface="Arial" panose="020B0604020202020204" pitchFamily="34" charset="0"/>
                <a:cs typeface="Arial" panose="020B0604020202020204" pitchFamily="34" charset="0"/>
              </a:rPr>
              <a:t>name </a:t>
            </a:r>
            <a:r>
              <a:rPr lang="en-US" altLang="en-US" sz="1500" dirty="0">
                <a:solidFill>
                  <a:schemeClr val="tx1"/>
                </a:solidFill>
                <a:latin typeface="Arial" panose="020B0604020202020204" pitchFamily="34" charset="0"/>
                <a:cs typeface="Arial" panose="020B0604020202020204" pitchFamily="34" charset="0"/>
              </a:rPr>
              <a:t>= </a:t>
            </a:r>
            <a:r>
              <a:rPr lang="en-US" altLang="en-US" sz="1500" dirty="0" smtClean="0">
                <a:solidFill>
                  <a:schemeClr val="tx1"/>
                </a:solidFill>
                <a:latin typeface="Arial" panose="020B0604020202020204" pitchFamily="34" charset="0"/>
                <a:cs typeface="Arial" panose="020B0604020202020204" pitchFamily="34" charset="0"/>
              </a:rPr>
              <a:t>_</a:t>
            </a:r>
            <a:r>
              <a:rPr lang="en-US" altLang="en-US" sz="1500" dirty="0" smtClean="0">
                <a:solidFill>
                  <a:schemeClr val="accent4">
                    <a:lumMod val="75000"/>
                  </a:schemeClr>
                </a:solidFill>
                <a:latin typeface="Arial" panose="020B0604020202020204" pitchFamily="34" charset="0"/>
                <a:cs typeface="Arial" panose="020B0604020202020204" pitchFamily="34" charset="0"/>
              </a:rPr>
              <a:t>name</a:t>
            </a:r>
            <a:r>
              <a:rPr lang="en-US" altLang="en-US" sz="1500" dirty="0">
                <a:solidFill>
                  <a:schemeClr val="tx1"/>
                </a:solidFill>
                <a:latin typeface="Arial" panose="020B0604020202020204" pitchFamily="34" charset="0"/>
                <a:cs typeface="Arial" panose="020B0604020202020204" pitchFamily="34" charset="0"/>
              </a:rPr>
              <a:t>;</a:t>
            </a:r>
          </a:p>
          <a:p>
            <a:pPr marL="0" lvl="0" indent="0" defTabSz="914400" eaLnBrk="0" fontAlgn="base" hangingPunct="0">
              <a:lnSpc>
                <a:spcPct val="170000"/>
              </a:lnSpc>
              <a:spcBef>
                <a:spcPct val="0"/>
              </a:spcBef>
              <a:spcAft>
                <a:spcPct val="0"/>
              </a:spcAft>
              <a:buClrTx/>
              <a:buSzTx/>
              <a:buNone/>
            </a:pPr>
            <a:r>
              <a:rPr lang="en-US" altLang="en-US" sz="1500" dirty="0">
                <a:solidFill>
                  <a:schemeClr val="tx1"/>
                </a:solidFill>
                <a:latin typeface="Arial" panose="020B0604020202020204" pitchFamily="34" charset="0"/>
                <a:cs typeface="Arial" panose="020B0604020202020204" pitchFamily="34" charset="0"/>
              </a:rPr>
              <a:t>}</a:t>
            </a:r>
          </a:p>
          <a:p>
            <a:pPr marL="0" lvl="0" indent="0" defTabSz="914400" eaLnBrk="0" fontAlgn="base" hangingPunct="0">
              <a:lnSpc>
                <a:spcPct val="170000"/>
              </a:lnSpc>
              <a:spcBef>
                <a:spcPct val="0"/>
              </a:spcBef>
              <a:spcAft>
                <a:spcPct val="0"/>
              </a:spcAft>
              <a:buClrTx/>
              <a:buSzTx/>
              <a:buNone/>
            </a:pPr>
            <a:r>
              <a:rPr lang="en-US" altLang="en-US" sz="1500" dirty="0" err="1">
                <a:solidFill>
                  <a:schemeClr val="tx1"/>
                </a:solidFill>
                <a:latin typeface="Arial" panose="020B0604020202020204" pitchFamily="34" charset="0"/>
                <a:cs typeface="Arial" panose="020B0604020202020204" pitchFamily="34" charset="0"/>
              </a:rPr>
              <a:t>const</a:t>
            </a:r>
            <a:r>
              <a:rPr lang="en-US" altLang="en-US" sz="1500" dirty="0">
                <a:solidFill>
                  <a:schemeClr val="tx1"/>
                </a:solidFill>
                <a:latin typeface="Arial" panose="020B0604020202020204" pitchFamily="34" charset="0"/>
                <a:cs typeface="Arial" panose="020B0604020202020204" pitchFamily="34" charset="0"/>
              </a:rPr>
              <a:t> </a:t>
            </a:r>
            <a:r>
              <a:rPr lang="en-US" altLang="en-US" sz="1500" dirty="0">
                <a:solidFill>
                  <a:schemeClr val="accent6">
                    <a:lumMod val="75000"/>
                  </a:schemeClr>
                </a:solidFill>
                <a:latin typeface="Arial" panose="020B0604020202020204" pitchFamily="34" charset="0"/>
                <a:cs typeface="Arial" panose="020B0604020202020204" pitchFamily="34" charset="0"/>
              </a:rPr>
              <a:t>person1</a:t>
            </a:r>
            <a:r>
              <a:rPr lang="en-US" altLang="en-US" sz="1500" dirty="0">
                <a:solidFill>
                  <a:schemeClr val="tx1"/>
                </a:solidFill>
                <a:latin typeface="Arial" panose="020B0604020202020204" pitchFamily="34" charset="0"/>
                <a:cs typeface="Arial" panose="020B0604020202020204" pitchFamily="34" charset="0"/>
              </a:rPr>
              <a:t> = </a:t>
            </a:r>
            <a:r>
              <a:rPr lang="en-US" altLang="en-US" sz="1500" dirty="0">
                <a:solidFill>
                  <a:srgbClr val="FF0000"/>
                </a:solidFill>
                <a:latin typeface="Arial" panose="020B0604020202020204" pitchFamily="34" charset="0"/>
                <a:cs typeface="Arial" panose="020B0604020202020204" pitchFamily="34" charset="0"/>
              </a:rPr>
              <a:t>new</a:t>
            </a:r>
            <a:r>
              <a:rPr lang="en-US" altLang="en-US" sz="1500" dirty="0">
                <a:solidFill>
                  <a:schemeClr val="tx1"/>
                </a:solidFill>
                <a:latin typeface="Arial" panose="020B0604020202020204" pitchFamily="34" charset="0"/>
                <a:cs typeface="Arial" panose="020B0604020202020204" pitchFamily="34" charset="0"/>
              </a:rPr>
              <a:t> </a:t>
            </a:r>
            <a:r>
              <a:rPr lang="en-US" altLang="en-US" sz="1500" dirty="0">
                <a:solidFill>
                  <a:schemeClr val="accent1">
                    <a:lumMod val="50000"/>
                  </a:schemeClr>
                </a:solidFill>
                <a:latin typeface="Arial" panose="020B0604020202020204" pitchFamily="34" charset="0"/>
                <a:cs typeface="Arial" panose="020B0604020202020204" pitchFamily="34" charset="0"/>
              </a:rPr>
              <a:t>Person</a:t>
            </a:r>
            <a:r>
              <a:rPr lang="en-US" altLang="en-US" sz="1500" dirty="0">
                <a:solidFill>
                  <a:schemeClr val="tx1"/>
                </a:solidFill>
                <a:latin typeface="Arial" panose="020B0604020202020204" pitchFamily="34" charset="0"/>
                <a:cs typeface="Arial" panose="020B0604020202020204" pitchFamily="34" charset="0"/>
              </a:rPr>
              <a:t>('Bob</a:t>
            </a:r>
            <a:r>
              <a:rPr lang="en-US" altLang="en-US" sz="1500" dirty="0" smtClean="0">
                <a:solidFill>
                  <a:schemeClr val="tx1"/>
                </a:solidFill>
                <a:latin typeface="Arial" panose="020B0604020202020204" pitchFamily="34" charset="0"/>
                <a:cs typeface="Arial" panose="020B0604020202020204" pitchFamily="34" charset="0"/>
              </a:rPr>
              <a:t>'); </a:t>
            </a:r>
            <a:endParaRPr lang="en-US" altLang="en-US" sz="1500" dirty="0">
              <a:solidFill>
                <a:schemeClr val="tx1"/>
              </a:solidFill>
              <a:latin typeface="Arial" panose="020B0604020202020204" pitchFamily="34" charset="0"/>
              <a:cs typeface="Arial" panose="020B0604020202020204" pitchFamily="34" charset="0"/>
            </a:endParaRPr>
          </a:p>
          <a:p>
            <a:pPr marL="0" lvl="0" indent="0" defTabSz="914400" eaLnBrk="0" fontAlgn="base" hangingPunct="0">
              <a:lnSpc>
                <a:spcPct val="170000"/>
              </a:lnSpc>
              <a:spcBef>
                <a:spcPct val="0"/>
              </a:spcBef>
              <a:spcAft>
                <a:spcPct val="0"/>
              </a:spcAft>
              <a:buClrTx/>
              <a:buSzTx/>
              <a:buNone/>
            </a:pPr>
            <a:r>
              <a:rPr lang="en-US" altLang="en-US" sz="1500" dirty="0">
                <a:solidFill>
                  <a:schemeClr val="tx1"/>
                </a:solidFill>
                <a:latin typeface="Arial" panose="020B0604020202020204" pitchFamily="34" charset="0"/>
                <a:cs typeface="Arial" panose="020B0604020202020204" pitchFamily="34" charset="0"/>
              </a:rPr>
              <a:t>console.log(</a:t>
            </a:r>
            <a:r>
              <a:rPr lang="en-US" altLang="en-US" sz="1500" dirty="0">
                <a:solidFill>
                  <a:schemeClr val="accent6">
                    <a:lumMod val="75000"/>
                  </a:schemeClr>
                </a:solidFill>
                <a:latin typeface="Arial" panose="020B0604020202020204" pitchFamily="34" charset="0"/>
                <a:cs typeface="Arial" panose="020B0604020202020204" pitchFamily="34" charset="0"/>
              </a:rPr>
              <a:t>person1</a:t>
            </a:r>
            <a:r>
              <a:rPr lang="en-US" altLang="en-US" sz="1500" dirty="0">
                <a:solidFill>
                  <a:schemeClr val="tx1"/>
                </a:solidFill>
                <a:latin typeface="Arial" panose="020B0604020202020204" pitchFamily="34" charset="0"/>
                <a:cs typeface="Arial" panose="020B0604020202020204" pitchFamily="34" charset="0"/>
              </a:rPr>
              <a:t>.</a:t>
            </a:r>
            <a:r>
              <a:rPr lang="en-US" altLang="en-US" sz="1500" dirty="0">
                <a:solidFill>
                  <a:srgbClr val="00B0F0"/>
                </a:solidFill>
                <a:latin typeface="Arial" panose="020B0604020202020204" pitchFamily="34" charset="0"/>
                <a:cs typeface="Arial" panose="020B0604020202020204" pitchFamily="34" charset="0"/>
              </a:rPr>
              <a:t>name</a:t>
            </a:r>
            <a:r>
              <a:rPr lang="en-US" altLang="en-US" sz="1500" dirty="0">
                <a:solidFill>
                  <a:schemeClr val="tx1"/>
                </a:solidFill>
                <a:latin typeface="Arial" panose="020B0604020202020204" pitchFamily="34" charset="0"/>
                <a:cs typeface="Arial" panose="020B0604020202020204" pitchFamily="34" charset="0"/>
              </a:rPr>
              <a:t>); // Output: </a:t>
            </a:r>
            <a:r>
              <a:rPr lang="en-US" altLang="en-US" sz="1500" dirty="0" smtClean="0">
                <a:solidFill>
                  <a:schemeClr val="tx1"/>
                </a:solidFill>
                <a:latin typeface="Arial" panose="020B0604020202020204" pitchFamily="34" charset="0"/>
                <a:cs typeface="Arial" panose="020B0604020202020204" pitchFamily="34" charset="0"/>
              </a:rPr>
              <a:t>Bob</a:t>
            </a:r>
            <a:endParaRPr lang="en-US" altLang="en-US" dirty="0" smtClean="0">
              <a:solidFill>
                <a:schemeClr val="tx1"/>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r>
              <a:rPr lang="en-US" altLang="en-US" sz="1600" dirty="0" smtClean="0">
                <a:solidFill>
                  <a:schemeClr val="tx1"/>
                </a:solidFill>
                <a:latin typeface="Arial" panose="020B0604020202020204" pitchFamily="34" charset="0"/>
                <a:cs typeface="Arial" panose="020B0604020202020204" pitchFamily="34" charset="0"/>
              </a:rPr>
              <a:t>Arrow </a:t>
            </a:r>
            <a:r>
              <a:rPr lang="en-US" altLang="en-US" sz="1600" dirty="0">
                <a:solidFill>
                  <a:schemeClr val="tx1"/>
                </a:solidFill>
                <a:latin typeface="Arial" panose="020B0604020202020204" pitchFamily="34" charset="0"/>
                <a:cs typeface="Arial" panose="020B0604020202020204" pitchFamily="34" charset="0"/>
              </a:rPr>
              <a:t>functions: this is lexically </a:t>
            </a:r>
            <a:r>
              <a:rPr lang="en-US" altLang="en-US" sz="1600" dirty="0" err="1" smtClean="0">
                <a:solidFill>
                  <a:schemeClr val="tx1"/>
                </a:solidFill>
                <a:latin typeface="Arial" panose="020B0604020202020204" pitchFamily="34" charset="0"/>
                <a:cs typeface="Arial" panose="020B0604020202020204" pitchFamily="34" charset="0"/>
              </a:rPr>
              <a:t>bound..do</a:t>
            </a:r>
            <a:r>
              <a:rPr lang="en-US" altLang="en-US" sz="1600" dirty="0" smtClean="0">
                <a:solidFill>
                  <a:schemeClr val="tx1"/>
                </a:solidFill>
                <a:latin typeface="Arial" panose="020B0604020202020204" pitchFamily="34" charset="0"/>
                <a:cs typeface="Arial" panose="020B0604020202020204" pitchFamily="34" charset="0"/>
              </a:rPr>
              <a:t> </a:t>
            </a:r>
            <a:r>
              <a:rPr lang="en-US" altLang="en-US" sz="1600" dirty="0">
                <a:solidFill>
                  <a:schemeClr val="tx1"/>
                </a:solidFill>
                <a:latin typeface="Arial" panose="020B0604020202020204" pitchFamily="34" charset="0"/>
                <a:cs typeface="Arial" panose="020B0604020202020204" pitchFamily="34" charset="0"/>
              </a:rPr>
              <a:t>not have their own this context. Instead, they inherit this from the surrounding (lexical) context in which they are defined. </a:t>
            </a:r>
          </a:p>
          <a:p>
            <a:pPr marL="0" indent="0">
              <a:buNone/>
            </a:pPr>
            <a:r>
              <a:rPr lang="en-US" sz="1600" dirty="0" err="1" smtClean="0">
                <a:solidFill>
                  <a:srgbClr val="00B0F0"/>
                </a:solidFill>
                <a:latin typeface="Arial" panose="020B0604020202020204" pitchFamily="34" charset="0"/>
                <a:cs typeface="Arial" panose="020B0604020202020204" pitchFamily="34" charset="0"/>
              </a:rPr>
              <a:t>const</a:t>
            </a:r>
            <a:r>
              <a:rPr lang="en-US" sz="1600" dirty="0" smtClean="0">
                <a:latin typeface="Arial" panose="020B0604020202020204" pitchFamily="34" charset="0"/>
                <a:cs typeface="Arial" panose="020B0604020202020204" pitchFamily="34" charset="0"/>
              </a:rPr>
              <a:t> </a:t>
            </a:r>
            <a:r>
              <a:rPr lang="en-US" sz="1600" dirty="0" err="1">
                <a:solidFill>
                  <a:srgbClr val="FF0000"/>
                </a:solidFill>
                <a:latin typeface="Arial" panose="020B0604020202020204" pitchFamily="34" charset="0"/>
                <a:cs typeface="Arial" panose="020B0604020202020204" pitchFamily="34" charset="0"/>
              </a:rPr>
              <a:t>obj</a:t>
            </a:r>
            <a:r>
              <a:rPr lang="en-US" sz="1600" dirty="0">
                <a:latin typeface="Arial" panose="020B0604020202020204" pitchFamily="34" charset="0"/>
                <a:cs typeface="Arial" panose="020B0604020202020204" pitchFamily="34" charset="0"/>
              </a:rPr>
              <a:t> = {</a:t>
            </a:r>
          </a:p>
          <a:p>
            <a:pPr marL="0" indent="0">
              <a:buNone/>
            </a:pPr>
            <a:r>
              <a:rPr lang="en-US" sz="1600" dirty="0">
                <a:latin typeface="Arial" panose="020B0604020202020204" pitchFamily="34" charset="0"/>
                <a:cs typeface="Arial" panose="020B0604020202020204" pitchFamily="34" charset="0"/>
              </a:rPr>
              <a:t>  </a:t>
            </a:r>
            <a:r>
              <a:rPr lang="en-US" sz="1600" dirty="0">
                <a:solidFill>
                  <a:schemeClr val="accent2">
                    <a:lumMod val="75000"/>
                  </a:schemeClr>
                </a:solidFill>
                <a:latin typeface="Arial" panose="020B0604020202020204" pitchFamily="34" charset="0"/>
                <a:cs typeface="Arial" panose="020B0604020202020204" pitchFamily="34" charset="0"/>
              </a:rPr>
              <a:t>name:</a:t>
            </a:r>
            <a:r>
              <a:rPr lang="en-US" sz="1600" dirty="0">
                <a:latin typeface="Arial" panose="020B0604020202020204" pitchFamily="34" charset="0"/>
                <a:cs typeface="Arial" panose="020B0604020202020204" pitchFamily="34" charset="0"/>
              </a:rPr>
              <a:t> 'David',</a:t>
            </a:r>
          </a:p>
          <a:p>
            <a:pPr marL="0" indent="0">
              <a:buNone/>
            </a:pPr>
            <a:r>
              <a:rPr lang="en-US" sz="1600" dirty="0">
                <a:latin typeface="Arial" panose="020B0604020202020204" pitchFamily="34" charset="0"/>
                <a:cs typeface="Arial" panose="020B0604020202020204" pitchFamily="34" charset="0"/>
              </a:rPr>
              <a:t>  </a:t>
            </a:r>
            <a:r>
              <a:rPr lang="en-US" sz="1600" dirty="0">
                <a:solidFill>
                  <a:schemeClr val="accent1">
                    <a:lumMod val="50000"/>
                  </a:schemeClr>
                </a:solidFill>
                <a:latin typeface="Arial" panose="020B0604020202020204" pitchFamily="34" charset="0"/>
                <a:cs typeface="Arial" panose="020B0604020202020204" pitchFamily="34" charset="0"/>
              </a:rPr>
              <a:t>greet:</a:t>
            </a:r>
            <a:r>
              <a:rPr lang="en-US" sz="1600" dirty="0">
                <a:latin typeface="Arial" panose="020B0604020202020204" pitchFamily="34" charset="0"/>
                <a:cs typeface="Arial" panose="020B0604020202020204" pitchFamily="34" charset="0"/>
              </a:rPr>
              <a:t> () =&gt; {</a:t>
            </a:r>
          </a:p>
          <a:p>
            <a:pPr marL="0" indent="0">
              <a:buNone/>
            </a:pPr>
            <a:r>
              <a:rPr lang="en-US" sz="1600" dirty="0" smtClean="0">
                <a:latin typeface="Arial" panose="020B0604020202020204" pitchFamily="34" charset="0"/>
                <a:cs typeface="Arial" panose="020B0604020202020204" pitchFamily="34" charset="0"/>
              </a:rPr>
              <a:t>   </a:t>
            </a:r>
            <a:r>
              <a:rPr lang="en-US" altLang="en-US" sz="1600" dirty="0">
                <a:solidFill>
                  <a:srgbClr val="0070C0"/>
                </a:solidFill>
                <a:latin typeface="Arial" panose="020B0604020202020204" pitchFamily="34" charset="0"/>
                <a:cs typeface="Arial" panose="020B0604020202020204" pitchFamily="34" charset="0"/>
              </a:rPr>
              <a:t>console</a:t>
            </a:r>
            <a:r>
              <a:rPr lang="en-US" altLang="en-US" sz="1600" dirty="0">
                <a:solidFill>
                  <a:schemeClr val="tx1"/>
                </a:solidFill>
                <a:latin typeface="Arial" panose="020B0604020202020204" pitchFamily="34" charset="0"/>
                <a:cs typeface="Arial" panose="020B0604020202020204" pitchFamily="34" charset="0"/>
              </a:rPr>
              <a:t>.</a:t>
            </a:r>
            <a:r>
              <a:rPr lang="en-US" altLang="en-US" sz="1600" dirty="0">
                <a:solidFill>
                  <a:schemeClr val="accent6">
                    <a:lumMod val="75000"/>
                  </a:schemeClr>
                </a:solidFill>
                <a:latin typeface="Arial" panose="020B0604020202020204" pitchFamily="34" charset="0"/>
                <a:cs typeface="Arial" panose="020B0604020202020204" pitchFamily="34" charset="0"/>
              </a:rPr>
              <a:t>log</a:t>
            </a:r>
            <a:r>
              <a:rPr lang="en-US" sz="1600" dirty="0" smtClean="0">
                <a:latin typeface="Arial" panose="020B0604020202020204" pitchFamily="34" charset="0"/>
                <a:cs typeface="Arial" panose="020B0604020202020204" pitchFamily="34" charset="0"/>
              </a:rPr>
              <a:t>(</a:t>
            </a:r>
            <a:r>
              <a:rPr lang="en-US" sz="1600" dirty="0" smtClean="0">
                <a:solidFill>
                  <a:srgbClr val="FF0000"/>
                </a:solidFill>
                <a:latin typeface="Arial" panose="020B0604020202020204" pitchFamily="34" charset="0"/>
                <a:cs typeface="Arial" panose="020B0604020202020204" pitchFamily="34" charset="0"/>
              </a:rPr>
              <a:t>this</a:t>
            </a:r>
            <a:r>
              <a:rPr lang="en-US" sz="1600" dirty="0" smtClean="0">
                <a:latin typeface="Arial" panose="020B0604020202020204" pitchFamily="34" charset="0"/>
                <a:cs typeface="Arial" panose="020B0604020202020204" pitchFamily="34" charset="0"/>
              </a:rPr>
              <a:t>.</a:t>
            </a:r>
            <a:r>
              <a:rPr lang="en-US" sz="1600" dirty="0" smtClean="0">
                <a:solidFill>
                  <a:schemeClr val="accent2">
                    <a:lumMod val="75000"/>
                  </a:schemeClr>
                </a:solidFill>
                <a:latin typeface="Arial" panose="020B0604020202020204" pitchFamily="34" charset="0"/>
                <a:cs typeface="Arial" panose="020B0604020202020204" pitchFamily="34" charset="0"/>
              </a:rPr>
              <a:t>name</a:t>
            </a:r>
            <a:r>
              <a:rPr lang="en-US" sz="1600" dirty="0">
                <a:latin typeface="Arial" panose="020B0604020202020204" pitchFamily="34" charset="0"/>
                <a:cs typeface="Arial" panose="020B0604020202020204" pitchFamily="34" charset="0"/>
              </a:rPr>
              <a:t>); // 'this' is lexically bound, likely to the global object</a:t>
            </a:r>
          </a:p>
          <a:p>
            <a:pPr marL="0" indent="0">
              <a:buNone/>
            </a:pPr>
            <a:r>
              <a:rPr lang="en-US" sz="1600" dirty="0">
                <a:latin typeface="Arial" panose="020B0604020202020204" pitchFamily="34" charset="0"/>
                <a:cs typeface="Arial" panose="020B0604020202020204" pitchFamily="34" charset="0"/>
              </a:rPr>
              <a:t>  }</a:t>
            </a:r>
          </a:p>
          <a:p>
            <a:pPr marL="0" indent="0">
              <a:buNone/>
            </a:pPr>
            <a:r>
              <a:rPr lang="en-US" sz="1600" dirty="0">
                <a:latin typeface="Arial" panose="020B0604020202020204" pitchFamily="34" charset="0"/>
                <a:cs typeface="Arial" panose="020B0604020202020204" pitchFamily="34" charset="0"/>
              </a:rPr>
              <a:t>};</a:t>
            </a:r>
          </a:p>
          <a:p>
            <a:pPr marL="0" indent="0">
              <a:buNone/>
            </a:pPr>
            <a:r>
              <a:rPr lang="en-US" sz="1600" dirty="0" err="1">
                <a:solidFill>
                  <a:srgbClr val="FF0000"/>
                </a:solidFill>
                <a:latin typeface="Arial" panose="020B0604020202020204" pitchFamily="34" charset="0"/>
                <a:cs typeface="Arial" panose="020B0604020202020204" pitchFamily="34" charset="0"/>
              </a:rPr>
              <a:t>obj.</a:t>
            </a:r>
            <a:r>
              <a:rPr lang="en-US" sz="1600" dirty="0" err="1">
                <a:solidFill>
                  <a:schemeClr val="accent1">
                    <a:lumMod val="50000"/>
                  </a:schemeClr>
                </a:solidFill>
                <a:latin typeface="Arial" panose="020B0604020202020204" pitchFamily="34" charset="0"/>
                <a:cs typeface="Arial" panose="020B0604020202020204" pitchFamily="34" charset="0"/>
              </a:rPr>
              <a:t>greet</a:t>
            </a:r>
            <a:r>
              <a:rPr lang="en-US" sz="1600" dirty="0">
                <a:latin typeface="Arial" panose="020B0604020202020204" pitchFamily="34" charset="0"/>
                <a:cs typeface="Arial" panose="020B0604020202020204" pitchFamily="34" charset="0"/>
              </a:rPr>
              <a:t>(); // Output: undefined (in strict mode)</a:t>
            </a:r>
          </a:p>
          <a:p>
            <a:pPr marL="0" indent="0">
              <a:buNone/>
            </a:pPr>
            <a:endParaRPr lang="en-US" dirty="0" smtClean="0"/>
          </a:p>
        </p:txBody>
      </p:sp>
    </p:spTree>
    <p:extLst>
      <p:ext uri="{BB962C8B-B14F-4D97-AF65-F5344CB8AC3E}">
        <p14:creationId xmlns:p14="http://schemas.microsoft.com/office/powerpoint/2010/main" val="3531704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accent4">
                    <a:lumMod val="75000"/>
                  </a:schemeClr>
                </a:solidFill>
                <a:latin typeface="Arial" panose="020B0604020202020204" pitchFamily="34" charset="0"/>
                <a:cs typeface="Arial" panose="020B0604020202020204" pitchFamily="34" charset="0"/>
              </a:rPr>
              <a:t>Classic JavaScript: Advantages and Disadvantages</a:t>
            </a:r>
          </a:p>
        </p:txBody>
      </p:sp>
      <p:sp>
        <p:nvSpPr>
          <p:cNvPr id="3" name="Content Placeholder 2"/>
          <p:cNvSpPr>
            <a:spLocks noGrp="1"/>
          </p:cNvSpPr>
          <p:nvPr>
            <p:ph idx="1"/>
          </p:nvPr>
        </p:nvSpPr>
        <p:spPr/>
        <p:txBody>
          <a:bodyPr/>
          <a:lstStyle/>
          <a:p>
            <a:pPr marL="0" indent="0">
              <a:buNone/>
            </a:pPr>
            <a:r>
              <a:rPr lang="en-US" dirty="0">
                <a:solidFill>
                  <a:schemeClr val="accent4">
                    <a:lumMod val="75000"/>
                  </a:schemeClr>
                </a:solidFill>
                <a:latin typeface="Arial" panose="020B0604020202020204" pitchFamily="34" charset="0"/>
                <a:cs typeface="Arial" panose="020B0604020202020204" pitchFamily="34" charset="0"/>
              </a:rPr>
              <a:t>Advantages:</a:t>
            </a:r>
          </a:p>
          <a:p>
            <a:pPr marL="0" indent="0">
              <a:buNone/>
            </a:pPr>
            <a:r>
              <a:rPr lang="en-US"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Flexibility: Allows dynamic binding.</a:t>
            </a:r>
          </a:p>
          <a:p>
            <a:pPr marL="0" indent="0">
              <a:buNone/>
            </a:pPr>
            <a:r>
              <a:rPr lang="en-US" sz="1800" dirty="0">
                <a:latin typeface="Arial" panose="020B0604020202020204" pitchFamily="34" charset="0"/>
                <a:cs typeface="Arial" panose="020B0604020202020204" pitchFamily="34" charset="0"/>
              </a:rPr>
              <a:t> - Reusability: Functions can be reused.</a:t>
            </a:r>
          </a:p>
          <a:p>
            <a:pPr marL="0" indent="0">
              <a:buNone/>
            </a:pPr>
            <a:r>
              <a:rPr lang="en-US" dirty="0">
                <a:solidFill>
                  <a:schemeClr val="accent4">
                    <a:lumMod val="75000"/>
                  </a:schemeClr>
                </a:solidFill>
                <a:latin typeface="Arial" panose="020B0604020202020204" pitchFamily="34" charset="0"/>
                <a:cs typeface="Arial" panose="020B0604020202020204" pitchFamily="34" charset="0"/>
              </a:rPr>
              <a:t>Disadvantages</a:t>
            </a:r>
            <a:r>
              <a:rPr lang="en-US" dirty="0" smtClean="0">
                <a:solidFill>
                  <a:schemeClr val="accent4">
                    <a:lumMod val="75000"/>
                  </a:schemeClr>
                </a:solidFill>
                <a:latin typeface="Arial" panose="020B0604020202020204" pitchFamily="34" charset="0"/>
                <a:cs typeface="Arial" panose="020B0604020202020204" pitchFamily="34" charset="0"/>
              </a:rPr>
              <a:t>:</a:t>
            </a:r>
          </a:p>
          <a:p>
            <a:pPr marL="0" indent="0">
              <a:buNone/>
            </a:pPr>
            <a:r>
              <a:rPr lang="en-US" sz="1800" dirty="0" smtClean="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 Complexity in managing `this`.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 Overuse of .bind().</a:t>
            </a:r>
          </a:p>
        </p:txBody>
      </p:sp>
    </p:spTree>
    <p:extLst>
      <p:ext uri="{BB962C8B-B14F-4D97-AF65-F5344CB8AC3E}">
        <p14:creationId xmlns:p14="http://schemas.microsoft.com/office/powerpoint/2010/main" val="3768259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de-DE" b="1" dirty="0">
                <a:solidFill>
                  <a:schemeClr val="accent4">
                    <a:lumMod val="75000"/>
                  </a:schemeClr>
                </a:solidFill>
                <a:latin typeface="Arial" panose="020B0604020202020204" pitchFamily="34" charset="0"/>
                <a:cs typeface="Arial" panose="020B0604020202020204" pitchFamily="34" charset="0"/>
              </a:rPr>
              <a:t>Binding in Modern JavaScript (ES6+)</a:t>
            </a:r>
            <a:endParaRPr lang="en-US" b="1" dirty="0">
              <a:solidFill>
                <a:schemeClr val="accent4">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295401" y="2556932"/>
            <a:ext cx="9601196" cy="3521651"/>
          </a:xfrm>
        </p:spPr>
        <p:txBody>
          <a:bodyPr>
            <a:normAutofit fontScale="85000" lnSpcReduction="20000"/>
          </a:bodyPr>
          <a:lstStyle/>
          <a:p>
            <a:pPr marL="0" indent="0">
              <a:buNone/>
            </a:pPr>
            <a:r>
              <a:rPr lang="en-US" sz="1900" dirty="0">
                <a:solidFill>
                  <a:schemeClr val="tx1"/>
                </a:solidFill>
                <a:latin typeface="Arial" panose="020B0604020202020204" pitchFamily="34" charset="0"/>
                <a:cs typeface="Arial" panose="020B0604020202020204" pitchFamily="34" charset="0"/>
              </a:rPr>
              <a:t>1. Arrow Functions:</a:t>
            </a:r>
          </a:p>
          <a:p>
            <a:pPr marL="0" indent="0">
              <a:buNone/>
            </a:pPr>
            <a:r>
              <a:rPr lang="en-US" sz="1900" dirty="0">
                <a:solidFill>
                  <a:schemeClr val="tx1"/>
                </a:solidFill>
                <a:latin typeface="Arial" panose="020B0604020202020204" pitchFamily="34" charset="0"/>
                <a:cs typeface="Arial" panose="020B0604020202020204" pitchFamily="34" charset="0"/>
              </a:rPr>
              <a:t>   - `this` is lexically scoped to where the function is defined</a:t>
            </a:r>
            <a:r>
              <a:rPr lang="en-US" sz="1900" dirty="0" smtClean="0">
                <a:solidFill>
                  <a:schemeClr val="tx1"/>
                </a:solidFill>
                <a:latin typeface="Arial" panose="020B0604020202020204" pitchFamily="34" charset="0"/>
                <a:cs typeface="Arial" panose="020B0604020202020204" pitchFamily="34" charset="0"/>
              </a:rPr>
              <a:t>.</a:t>
            </a:r>
          </a:p>
          <a:p>
            <a:pPr marL="0" indent="0">
              <a:buNone/>
            </a:pPr>
            <a:endParaRPr lang="en-US" sz="2200" dirty="0" smtClean="0">
              <a:solidFill>
                <a:schemeClr val="tx1"/>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r>
              <a:rPr lang="en-US" b="1" dirty="0">
                <a:solidFill>
                  <a:schemeClr val="accent4">
                    <a:lumMod val="75000"/>
                  </a:schemeClr>
                </a:solidFill>
                <a:latin typeface="Arial" panose="020B0604020202020204" pitchFamily="34" charset="0"/>
                <a:cs typeface="Arial" panose="020B0604020202020204" pitchFamily="34" charset="0"/>
              </a:rPr>
              <a:t>Modern JavaScript: Advantages and </a:t>
            </a:r>
            <a:r>
              <a:rPr lang="en-US" b="1" dirty="0" smtClean="0">
                <a:solidFill>
                  <a:schemeClr val="accent4">
                    <a:lumMod val="75000"/>
                  </a:schemeClr>
                </a:solidFill>
                <a:latin typeface="Arial" panose="020B0604020202020204" pitchFamily="34" charset="0"/>
                <a:cs typeface="Arial" panose="020B0604020202020204" pitchFamily="34" charset="0"/>
              </a:rPr>
              <a:t>Disadvantages</a:t>
            </a:r>
          </a:p>
          <a:p>
            <a:pPr marL="0" lvl="0" indent="0" defTabSz="914400" eaLnBrk="0" fontAlgn="base" hangingPunct="0">
              <a:spcBef>
                <a:spcPct val="0"/>
              </a:spcBef>
              <a:spcAft>
                <a:spcPct val="0"/>
              </a:spcAft>
              <a:buClrTx/>
              <a:buSzTx/>
              <a:buNone/>
            </a:pPr>
            <a:endParaRPr lang="en-US" altLang="en-US" b="1" dirty="0">
              <a:solidFill>
                <a:schemeClr val="accent5">
                  <a:lumMod val="75000"/>
                </a:schemeClr>
              </a:solidFill>
              <a:latin typeface="Arial" panose="020B0604020202020204" pitchFamily="34" charset="0"/>
              <a:cs typeface="Arial" panose="020B0604020202020204" pitchFamily="34" charset="0"/>
            </a:endParaRPr>
          </a:p>
          <a:p>
            <a:pPr marL="0" indent="0">
              <a:buNone/>
            </a:pPr>
            <a:r>
              <a:rPr lang="en-US" sz="2100" dirty="0">
                <a:solidFill>
                  <a:schemeClr val="accent4">
                    <a:lumMod val="75000"/>
                  </a:schemeClr>
                </a:solidFill>
                <a:latin typeface="Arial" panose="020B0604020202020204" pitchFamily="34" charset="0"/>
                <a:cs typeface="Arial" panose="020B0604020202020204" pitchFamily="34" charset="0"/>
              </a:rPr>
              <a:t>Advantages:</a:t>
            </a:r>
          </a:p>
          <a:p>
            <a:pPr marL="0" indent="0">
              <a:buNone/>
            </a:pPr>
            <a:r>
              <a:rPr lang="en-US" sz="1900" dirty="0">
                <a:latin typeface="Arial" panose="020B0604020202020204" pitchFamily="34" charset="0"/>
                <a:cs typeface="Arial" panose="020B0604020202020204" pitchFamily="34" charset="0"/>
              </a:rPr>
              <a:t> - Simpler context management with arrow functions.</a:t>
            </a:r>
          </a:p>
          <a:p>
            <a:pPr marL="0" indent="0">
              <a:buNone/>
            </a:pPr>
            <a:r>
              <a:rPr lang="en-US" sz="1900" dirty="0">
                <a:latin typeface="Arial" panose="020B0604020202020204" pitchFamily="34" charset="0"/>
                <a:cs typeface="Arial" panose="020B0604020202020204" pitchFamily="34" charset="0"/>
              </a:rPr>
              <a:t> - Cleaner code, less need for .bind().</a:t>
            </a:r>
          </a:p>
          <a:p>
            <a:pPr marL="0" indent="0">
              <a:buNone/>
            </a:pPr>
            <a:r>
              <a:rPr lang="en-US" sz="2100" dirty="0">
                <a:solidFill>
                  <a:schemeClr val="accent4">
                    <a:lumMod val="75000"/>
                  </a:schemeClr>
                </a:solidFill>
                <a:latin typeface="Arial" panose="020B0604020202020204" pitchFamily="34" charset="0"/>
                <a:cs typeface="Arial" panose="020B0604020202020204" pitchFamily="34" charset="0"/>
              </a:rPr>
              <a:t>Disadvantages:</a:t>
            </a:r>
            <a:r>
              <a:rPr lang="en-US" dirty="0">
                <a:latin typeface="Arial" panose="020B0604020202020204" pitchFamily="34" charset="0"/>
                <a:cs typeface="Arial" panose="020B0604020202020204" pitchFamily="34" charset="0"/>
              </a:rPr>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 No dynamic `this`.</a:t>
            </a:r>
            <a:br>
              <a:rPr lang="en-US" sz="1900" dirty="0">
                <a:latin typeface="Arial" panose="020B0604020202020204" pitchFamily="34" charset="0"/>
                <a:cs typeface="Arial" panose="020B0604020202020204" pitchFamily="34" charset="0"/>
              </a:rPr>
            </a:br>
            <a:r>
              <a:rPr lang="en-US" sz="1900" dirty="0">
                <a:latin typeface="Arial" panose="020B0604020202020204" pitchFamily="34" charset="0"/>
                <a:cs typeface="Arial" panose="020B0604020202020204" pitchFamily="34" charset="0"/>
              </a:rPr>
              <a:t> - Arrow functions are not always suitable</a:t>
            </a:r>
            <a:endParaRPr lang="en-US" altLang="en-US" sz="1900" dirty="0">
              <a:solidFill>
                <a:schemeClr val="accent5">
                  <a:lumMod val="75000"/>
                </a:schemeClr>
              </a:solidFill>
              <a:latin typeface="Arial" panose="020B0604020202020204" pitchFamily="34" charset="0"/>
              <a:cs typeface="Arial" panose="020B0604020202020204" pitchFamily="34" charset="0"/>
            </a:endParaRPr>
          </a:p>
          <a:p>
            <a:pPr marL="0" indent="0">
              <a:buNone/>
            </a:pPr>
            <a:endParaRPr lang="en-US" sz="2200" dirty="0" smtClean="0">
              <a:solidFill>
                <a:schemeClr val="tx1"/>
              </a:solidFill>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0256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53531" y="761440"/>
            <a:ext cx="10432777" cy="1354217"/>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smtClean="0">
                <a:ln>
                  <a:noFill/>
                </a:ln>
                <a:solidFill>
                  <a:schemeClr val="accent5">
                    <a:lumMod val="75000"/>
                  </a:schemeClr>
                </a:solidFill>
                <a:effectLst/>
                <a:latin typeface="Arial" panose="020B0604020202020204" pitchFamily="34" charset="0"/>
                <a:cs typeface="Arial" panose="020B0604020202020204" pitchFamily="34" charset="0"/>
              </a:rPr>
              <a:t>With Arrow Functions: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i="0" u="none" strike="noStrike" cap="none" normalizeH="0" baseline="0" dirty="0" smtClean="0">
              <a:ln>
                <a:noFill/>
              </a:ln>
              <a:solidFill>
                <a:schemeClr val="accent5">
                  <a:lumMod val="75000"/>
                </a:schemeClr>
              </a:solidFill>
              <a:effectLst/>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1600" dirty="0" smtClean="0">
              <a:solidFill>
                <a:schemeClr val="tx1"/>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endParaRPr lang="en-US" altLang="en-US" sz="1600" dirty="0" smtClean="0">
              <a:solidFill>
                <a:schemeClr val="tx1"/>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i="0" u="none" strike="noStrike" cap="none" normalizeH="0" baseline="0" dirty="0" smtClean="0">
              <a:ln>
                <a:noFill/>
              </a:ln>
              <a:solidFill>
                <a:schemeClr val="accent5">
                  <a:lumMod val="75000"/>
                </a:schemeClr>
              </a:solidFill>
              <a:effectLst/>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530" y="1438548"/>
            <a:ext cx="9953807" cy="4352652"/>
          </a:xfrm>
          <a:prstGeom prst="rect">
            <a:avLst/>
          </a:prstGeom>
        </p:spPr>
      </p:pic>
    </p:spTree>
    <p:extLst>
      <p:ext uri="{BB962C8B-B14F-4D97-AF65-F5344CB8AC3E}">
        <p14:creationId xmlns:p14="http://schemas.microsoft.com/office/powerpoint/2010/main" val="36416450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C18023E1084DB44004C94A258A2B" ma:contentTypeVersion="12" ma:contentTypeDescription="Create a new document." ma:contentTypeScope="" ma:versionID="c659d766173b0c8545d10845c554fd32">
  <xsd:schema xmlns:xsd="http://www.w3.org/2001/XMLSchema" xmlns:xs="http://www.w3.org/2001/XMLSchema" xmlns:p="http://schemas.microsoft.com/office/2006/metadata/properties" xmlns:ns2="4aa6b211-24cb-420a-a400-0fc6e804ce30" xmlns:ns3="cd178955-e352-40f1-a8e0-81fca703ef11" targetNamespace="http://schemas.microsoft.com/office/2006/metadata/properties" ma:root="true" ma:fieldsID="3a14591f472b79ec5bd8380f93d4dde9" ns2:_="" ns3:_="">
    <xsd:import namespace="4aa6b211-24cb-420a-a400-0fc6e804ce30"/>
    <xsd:import namespace="cd178955-e352-40f1-a8e0-81fca703ef1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a6b211-24cb-420a-a400-0fc6e804ce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d178955-e352-40f1-a8e0-81fca703ef11"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ac2c3d73-22c6-4090-bee2-38481b6b8e4e}" ma:internalName="TaxCatchAll" ma:showField="CatchAllData" ma:web="cd178955-e352-40f1-a8e0-81fca703ef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aa6b211-24cb-420a-a400-0fc6e804ce30">
      <Terms xmlns="http://schemas.microsoft.com/office/infopath/2007/PartnerControls"/>
    </lcf76f155ced4ddcb4097134ff3c332f>
    <TaxCatchAll xmlns="cd178955-e352-40f1-a8e0-81fca703ef11" xsi:nil="true"/>
  </documentManagement>
</p:properties>
</file>

<file path=customXml/itemProps1.xml><?xml version="1.0" encoding="utf-8"?>
<ds:datastoreItem xmlns:ds="http://schemas.openxmlformats.org/officeDocument/2006/customXml" ds:itemID="{FF5BC669-6671-4FE9-AF79-A89F0E994B54}"/>
</file>

<file path=customXml/itemProps2.xml><?xml version="1.0" encoding="utf-8"?>
<ds:datastoreItem xmlns:ds="http://schemas.openxmlformats.org/officeDocument/2006/customXml" ds:itemID="{51E124BB-6477-4A67-B7F6-C147548E344F}"/>
</file>

<file path=customXml/itemProps3.xml><?xml version="1.0" encoding="utf-8"?>
<ds:datastoreItem xmlns:ds="http://schemas.openxmlformats.org/officeDocument/2006/customXml" ds:itemID="{BFB14BBF-6ECF-4BAD-9C55-51930642846F}"/>
</file>

<file path=docProps/app.xml><?xml version="1.0" encoding="utf-8"?>
<Properties xmlns="http://schemas.openxmlformats.org/officeDocument/2006/extended-properties" xmlns:vt="http://schemas.openxmlformats.org/officeDocument/2006/docPropsVTypes">
  <Template>Organic</Template>
  <TotalTime>680</TotalTime>
  <Words>996</Words>
  <Application>Microsoft Office PowerPoint</Application>
  <PresentationFormat>Widescreen</PresentationFormat>
  <Paragraphs>143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Garamond</vt:lpstr>
      <vt:lpstr>Tahoma</vt:lpstr>
      <vt:lpstr>Organic</vt:lpstr>
      <vt:lpstr>Binding and Closure in JavaScript</vt:lpstr>
      <vt:lpstr>Binding</vt:lpstr>
      <vt:lpstr>Definition of this in JavaScript: </vt:lpstr>
      <vt:lpstr>What is the difference between bind(), call(), and apply()? </vt:lpstr>
      <vt:lpstr>PowerPoint Presentation</vt:lpstr>
      <vt:lpstr>PowerPoint Presentation</vt:lpstr>
      <vt:lpstr>Classic JavaScript: Advantages and Disadvantages</vt:lpstr>
      <vt:lpstr>Binding in Modern JavaScript (ES6+)</vt:lpstr>
      <vt:lpstr>PowerPoint Presentation</vt:lpstr>
      <vt:lpstr>Closure</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Binding and Closure in JavaScript</dc:title>
  <dc:creator>7loul</dc:creator>
  <cp:lastModifiedBy>7loul</cp:lastModifiedBy>
  <cp:revision>34</cp:revision>
  <dcterms:created xsi:type="dcterms:W3CDTF">2024-10-12T07:32:51Z</dcterms:created>
  <dcterms:modified xsi:type="dcterms:W3CDTF">2024-10-16T08:36:40Z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0x010100D26AC18023E1084DB44004C94A258A2B</vt:lpwstr>
  </property>
</Properties>
</file>