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60" r:id="rId9"/>
    <p:sldId id="261" r:id="rId10"/>
    <p:sldId id="262" r:id="rId11"/>
    <p:sldId id="264" r:id="rId12"/>
    <p:sldId id="265" r:id="rId13"/>
    <p:sldId id="263" r:id="rId14"/>
    <p:sldId id="269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0671" autoAdjust="0"/>
  </p:normalViewPr>
  <p:slideViewPr>
    <p:cSldViewPr snapToGrid="0">
      <p:cViewPr varScale="1">
        <p:scale>
          <a:sx n="93" d="100"/>
          <a:sy n="93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D791DC0-5FE1-4CB9-9146-38D1CD66A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985C5A-7C59-4929-8486-AFC66870EB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C586B-DA47-40B3-9D8F-8E5A0726471F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0D99E384-FE6B-4485-BD56-E40DFB4322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5B0FB72-A39F-40D8-8A99-01D8D76C0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7572F-919D-4B7A-A232-551A25259F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5CD528-CDB2-4B76-B099-A8ACB5D47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DA977-C909-4452-A66F-1108DB70C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認証、バックエンドの開発いらずで 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kumimoji="1" lang="ja-JP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アプリの開発が可能。</a:t>
            </a:r>
          </a:p>
          <a:p>
            <a:r>
              <a:rPr kumimoji="1" lang="ja-JP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 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</a:t>
            </a:r>
            <a:r>
              <a:rPr kumimoji="1" lang="ja-JP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のサービスは </a:t>
            </a:r>
            <a:r>
              <a:rPr kumimoji="1" lang="en-US" altLang="ja-JP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firebaseSDK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ja-JP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を使用しクライアントから直接アクセスできる。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EA5E-300E-4CF9-A4EE-361A543AF1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5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A977-C909-4452-A66F-1108DB70C07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3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でいう</a:t>
            </a:r>
            <a:r>
              <a:rPr kumimoji="1" lang="en-US" altLang="ja-JP" dirty="0"/>
              <a:t>DB </a:t>
            </a:r>
            <a:r>
              <a:rPr kumimoji="1" lang="ja-JP" altLang="en-US" dirty="0"/>
              <a:t>＋</a:t>
            </a:r>
            <a:r>
              <a:rPr kumimoji="1" lang="en-US" altLang="ja-JP" dirty="0" err="1"/>
              <a:t>appsync</a:t>
            </a:r>
            <a:r>
              <a:rPr kumimoji="1" lang="ja-JP" altLang="en-US" dirty="0"/>
              <a:t>てきな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A977-C909-4452-A66F-1108DB70C07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80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A977-C909-4452-A66F-1108DB70C07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7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エラーの詳細が分かるかどうかは要調査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A977-C909-4452-A66F-1108DB70C07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390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A977-C909-4452-A66F-1108DB70C07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17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と異なり</a:t>
            </a:r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設計の一般的な指針がないので、手探り状態ではじまる。また、画面で何を表示するかにも依存する。</a:t>
            </a:r>
            <a:br>
              <a:rPr lang="ja-JP" altLang="en-US" dirty="0"/>
            </a:b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スキーマレスなので、変更は容易。無秩序になってしまうので、セキュリティルールでバリデーションをかける。</a:t>
            </a:r>
            <a:br>
              <a:rPr lang="ja-JP" altLang="en-US" dirty="0"/>
            </a:br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Firestore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のクエリはドキュメントをそのまま取ってきているだけ、加工や結合はクライアント側で実施することになる。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Croud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集計値等加工した値も、フィールドに詰める</a:t>
            </a:r>
            <a:r>
              <a:rPr kumimoji="1" lang="ja-JP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？。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Croud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で加工したデータを取得するやり方は、セキュリティルールが使えないので、よろしくない。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バックアップの手順、</a:t>
            </a:r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croud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の使い方、開発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運用の料金（実際に何作るかでかわる）。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A977-C909-4452-A66F-1108DB70C07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2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/pricing?hl=j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1amageek/items/d606dcee9fbcf21eeec6#%E3%83%AA%E3%83%AC%E3%83%BC%E3%82%B7%E3%83%A7%E3%83%B3%E3%82%B7%E3%83%83%E3%83%97%E3%81%AE%E7%A8%AE%E9%A1%9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login-practice-85d2d.web.ap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ogehoge@example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dea.linkdata.org/idea/idea1s2123i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lab.jp/stages-devops-lifecycle/deploy-targe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auth?hl=j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firestore?hl=j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14F83-A5A5-4AAB-94DC-A603EDEBF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サーバーレス</a:t>
            </a:r>
            <a:r>
              <a:rPr kumimoji="1" lang="en-US" altLang="ja-JP" dirty="0"/>
              <a:t>+NoSQL</a:t>
            </a:r>
            <a:r>
              <a:rPr kumimoji="1" lang="ja-JP" altLang="en-US" dirty="0"/>
              <a:t>　</a:t>
            </a:r>
            <a:r>
              <a:rPr lang="ja-JP" altLang="en-US" dirty="0"/>
              <a:t>調査状況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3EB7EE-E48D-468C-84CE-7813ACCA9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南・大庭</a:t>
            </a:r>
          </a:p>
        </p:txBody>
      </p:sp>
    </p:spTree>
    <p:extLst>
      <p:ext uri="{BB962C8B-B14F-4D97-AF65-F5344CB8AC3E}">
        <p14:creationId xmlns:p14="http://schemas.microsoft.com/office/powerpoint/2010/main" val="332754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9A349-CE77-46AF-9D08-9B094801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データ構造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F20DD6-401E-4319-A562-703CA3C9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396210" cy="3541714"/>
          </a:xfrm>
        </p:spPr>
        <p:txBody>
          <a:bodyPr/>
          <a:lstStyle/>
          <a:p>
            <a:r>
              <a:rPr kumimoji="1" lang="ja-JP" altLang="en-US" dirty="0"/>
              <a:t>データは「ドキュメント」に格納し</a:t>
            </a:r>
            <a:r>
              <a:rPr lang="ja-JP" altLang="en-US" dirty="0"/>
              <a:t>、「コレクション」にまとめる。</a:t>
            </a:r>
            <a:endParaRPr lang="en-US" altLang="ja-JP" dirty="0"/>
          </a:p>
          <a:p>
            <a:r>
              <a:rPr lang="ja-JP" altLang="en-US" dirty="0"/>
              <a:t>「コレクション」をネストしても</a:t>
            </a:r>
            <a:r>
              <a:rPr lang="en-US" altLang="ja-JP" dirty="0"/>
              <a:t>OK</a:t>
            </a:r>
            <a:r>
              <a:rPr lang="ja-JP" altLang="en-US" dirty="0" err="1"/>
              <a:t>。</a:t>
            </a:r>
            <a:r>
              <a:rPr lang="en-US" altLang="ja-JP" dirty="0"/>
              <a:t>(</a:t>
            </a:r>
            <a:r>
              <a:rPr lang="ja-JP" altLang="en-US" dirty="0"/>
              <a:t>サブコレクション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データ型の指定が可能。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789185-FAC0-4134-B777-A24D190A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75" y="618518"/>
            <a:ext cx="4033784" cy="5982435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F61472-8145-4D32-869F-62BCA2DAB739}"/>
              </a:ext>
            </a:extLst>
          </p:cNvPr>
          <p:cNvSpPr txBox="1">
            <a:spLocks/>
          </p:cNvSpPr>
          <p:nvPr/>
        </p:nvSpPr>
        <p:spPr>
          <a:xfrm>
            <a:off x="9902355" y="823785"/>
            <a:ext cx="1564715" cy="724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[ ]</a:t>
            </a:r>
            <a:r>
              <a:rPr lang="ja-JP" altLang="en-US" dirty="0">
                <a:solidFill>
                  <a:schemeClr val="bg1"/>
                </a:solidFill>
              </a:rPr>
              <a:t>：コレクション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{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}</a:t>
            </a:r>
            <a:r>
              <a:rPr lang="ja-JP" altLang="en-US" dirty="0">
                <a:solidFill>
                  <a:schemeClr val="bg1"/>
                </a:solidFill>
              </a:rPr>
              <a:t>：ドキュメント</a:t>
            </a:r>
            <a:endParaRPr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069B5-7F4F-43D2-A0F2-8669DB3E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セキュリティールール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10A72F-A694-4D0D-8EBE-F9670FA0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対象のドキュメントごとにアクセス</a:t>
            </a:r>
            <a:r>
              <a:rPr lang="ja-JP" altLang="en-US" dirty="0"/>
              <a:t>制限やフィールドの有無でのバリデーション</a:t>
            </a:r>
            <a:r>
              <a:rPr kumimoji="1" lang="ja-JP" altLang="en-US" dirty="0"/>
              <a:t>をかけることができる。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ABAFB3-CB7E-4E7A-AB7D-7C3D0CCB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037" y="3435850"/>
            <a:ext cx="750674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2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32536-B56E-4AFC-BBF9-40C91E0C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ja-JP" altLang="en-US" dirty="0"/>
              <a:t>料金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67502EF2-322D-4C12-A8DF-4516F4766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054735"/>
              </p:ext>
            </p:extLst>
          </p:nvPr>
        </p:nvGraphicFramePr>
        <p:xfrm>
          <a:off x="1141413" y="2501900"/>
          <a:ext cx="990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31921889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221546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423398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無料割り当て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無料割り当て超過分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0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ドキュメントの読み取り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50,000/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100,000</a:t>
                      </a:r>
                      <a:r>
                        <a:rPr kumimoji="1" lang="ja-JP" altLang="en-US" dirty="0"/>
                        <a:t>点あたり</a:t>
                      </a:r>
                      <a:r>
                        <a:rPr kumimoji="1" lang="en-US" altLang="ja-JP" dirty="0"/>
                        <a:t>$0.038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0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ドキュメントの書き込み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20,000/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100,000</a:t>
                      </a:r>
                      <a:r>
                        <a:rPr kumimoji="1" lang="ja-JP" altLang="en-US" dirty="0"/>
                        <a:t>点あたり</a:t>
                      </a:r>
                      <a:r>
                        <a:rPr kumimoji="1" lang="en-US" altLang="ja-JP" dirty="0"/>
                        <a:t>$0.115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3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ドキュメントの削除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20,000/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100,000</a:t>
                      </a:r>
                      <a:r>
                        <a:rPr kumimoji="1" lang="ja-JP" altLang="en-US" dirty="0"/>
                        <a:t>点あたり</a:t>
                      </a:r>
                      <a:r>
                        <a:rPr kumimoji="1" lang="en-US" altLang="ja-JP" dirty="0"/>
                        <a:t>$0.013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保存データ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1GiB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$0.115/</a:t>
                      </a:r>
                      <a:r>
                        <a:rPr kumimoji="1" lang="en-US" altLang="ja-JP" dirty="0" err="1"/>
                        <a:t>GiB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8926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FEEC4D-4A40-4424-A57A-111DB951A0FB}"/>
              </a:ext>
            </a:extLst>
          </p:cNvPr>
          <p:cNvSpPr txBox="1"/>
          <p:nvPr/>
        </p:nvSpPr>
        <p:spPr>
          <a:xfrm>
            <a:off x="1141413" y="4687330"/>
            <a:ext cx="94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hlinkClick r:id="rId2"/>
              </a:rPr>
              <a:t>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62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11CA2-5207-4E81-8F07-80E08F08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できないこと・デメリット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6969A1-2BC0-4011-82DA-6BFE4B96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全文検索ができない。</a:t>
            </a:r>
            <a:r>
              <a:rPr lang="en-US" altLang="ja-JP" dirty="0"/>
              <a:t>(</a:t>
            </a:r>
            <a:r>
              <a:rPr lang="ja-JP" altLang="en-US" dirty="0"/>
              <a:t>外部の検索サービスの利用推奨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特定フィールドの</a:t>
            </a:r>
            <a:r>
              <a:rPr lang="en-US" altLang="ja-JP" dirty="0"/>
              <a:t>select</a:t>
            </a:r>
            <a:r>
              <a:rPr lang="ja-JP" altLang="en-US" dirty="0"/>
              <a:t>ができない。</a:t>
            </a:r>
            <a:endParaRPr lang="en-US" altLang="ja-JP" dirty="0"/>
          </a:p>
          <a:p>
            <a:r>
              <a:rPr lang="ja-JP" altLang="en-US" dirty="0"/>
              <a:t>結合できない。</a:t>
            </a:r>
            <a:endParaRPr lang="en-US" altLang="ja-JP" dirty="0"/>
          </a:p>
          <a:p>
            <a:r>
              <a:rPr lang="ja-JP" altLang="en-US" dirty="0"/>
              <a:t>集約関数はサポートされていない。（</a:t>
            </a:r>
            <a:r>
              <a:rPr lang="en-US" altLang="ja-JP" dirty="0"/>
              <a:t>Cloud Function</a:t>
            </a:r>
            <a:r>
              <a:rPr lang="ja-JP" altLang="en-US" dirty="0"/>
              <a:t>と連携が必要）</a:t>
            </a:r>
            <a:endParaRPr lang="en-US" altLang="ja-JP" dirty="0"/>
          </a:p>
          <a:p>
            <a:r>
              <a:rPr lang="ja-JP" altLang="en-US" dirty="0"/>
              <a:t>設計の観点がいろいろ。</a:t>
            </a:r>
            <a:r>
              <a:rPr lang="en-US" altLang="ja-JP" dirty="0"/>
              <a:t>(</a:t>
            </a:r>
            <a:r>
              <a:rPr lang="ja-JP" altLang="en-US" dirty="0"/>
              <a:t>正規化 </a:t>
            </a:r>
            <a:r>
              <a:rPr lang="en-US" altLang="ja-JP" dirty="0"/>
              <a:t>or </a:t>
            </a:r>
            <a:r>
              <a:rPr lang="ja-JP" altLang="en-US" dirty="0"/>
              <a:t>非正規化</a:t>
            </a:r>
            <a:r>
              <a:rPr lang="en-US" altLang="ja-JP" dirty="0"/>
              <a:t>,</a:t>
            </a:r>
            <a:r>
              <a:rPr lang="ja-JP" altLang="en-US" dirty="0"/>
              <a:t>リレーションの与え方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>
                <a:hlinkClick r:id="rId2"/>
              </a:rPr>
              <a:t>リレーション種類参考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09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F1703-278C-4803-B080-F4FEEE3B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C955E-84DC-45B5-BE5E-4E495EA9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3"/>
              </a:rPr>
              <a:t>https://vue-login-practice-85d2d.web.app/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ログイン情報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mail</a:t>
            </a:r>
            <a:r>
              <a:rPr lang="ja-JP" altLang="en-US" dirty="0"/>
              <a:t>：</a:t>
            </a:r>
            <a:r>
              <a:rPr lang="en-US" altLang="ja-JP" dirty="0">
                <a:hlinkClick r:id="rId4"/>
              </a:rPr>
              <a:t>hogehoge@example.com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password</a:t>
            </a:r>
            <a:r>
              <a:rPr lang="ja-JP" altLang="en-US" dirty="0"/>
              <a:t>：</a:t>
            </a:r>
            <a:r>
              <a:rPr lang="en-US" altLang="ja-JP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70529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F1703-278C-4803-B080-F4FEEE3B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C955E-84DC-45B5-BE5E-4E495EA9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在席管理アプリ</a:t>
            </a:r>
            <a:r>
              <a:rPr lang="en-US" altLang="ja-JP" dirty="0"/>
              <a:t>(</a:t>
            </a:r>
            <a:r>
              <a:rPr lang="ja-JP" altLang="en-US" dirty="0"/>
              <a:t>在席、離席、在宅、客先かどうかを管理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kumimoji="1" lang="ja-JP" altLang="en-US" dirty="0"/>
              <a:t>社内情報共有</a:t>
            </a:r>
            <a:r>
              <a:rPr lang="ja-JP" altLang="en-US" dirty="0"/>
              <a:t>アプリ（他部署間での知的財産共有）</a:t>
            </a:r>
            <a:endParaRPr lang="en-US" altLang="ja-JP" dirty="0"/>
          </a:p>
          <a:p>
            <a:r>
              <a:rPr lang="ja-JP" altLang="en-US" dirty="0"/>
              <a:t>使い捨て</a:t>
            </a:r>
            <a:r>
              <a:rPr lang="ja-JP" altLang="en-US" dirty="0" err="1"/>
              <a:t>な</a:t>
            </a:r>
            <a:r>
              <a:rPr lang="ja-JP" altLang="en-US" dirty="0"/>
              <a:t>アプリ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81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7714F-8EBA-421F-AF2E-6486CB68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所感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353B6B-DFF4-4C1B-AE34-B9E8F363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一般化された</a:t>
            </a:r>
            <a:r>
              <a:rPr lang="en-US" altLang="ja-JP" dirty="0" err="1"/>
              <a:t>db</a:t>
            </a:r>
            <a:r>
              <a:rPr lang="ja-JP" altLang="en-US" dirty="0"/>
              <a:t>設計指針がないため、はじめは手探りで設計することになる。画面でデータをどう表示するかが大きく影響。</a:t>
            </a:r>
            <a:endParaRPr lang="en-US" altLang="ja-JP" dirty="0"/>
          </a:p>
          <a:p>
            <a:r>
              <a:rPr lang="ja-JP" altLang="en-US" dirty="0"/>
              <a:t>無秩序にならないよう</a:t>
            </a:r>
            <a:r>
              <a:rPr lang="en-US" altLang="ja-JP" dirty="0"/>
              <a:t>DB</a:t>
            </a:r>
            <a:r>
              <a:rPr lang="ja-JP" altLang="en-US" dirty="0"/>
              <a:t>の構成を管理するすべが必要。</a:t>
            </a:r>
            <a:r>
              <a:rPr lang="en-US" altLang="ja-JP" dirty="0"/>
              <a:t>(</a:t>
            </a:r>
            <a:r>
              <a:rPr lang="ja-JP" altLang="en-US" dirty="0"/>
              <a:t>クライアント側のモデル？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データの加工や結合などクライアント側での処理が増える。</a:t>
            </a:r>
            <a:endParaRPr lang="en-US" altLang="ja-JP" dirty="0"/>
          </a:p>
          <a:p>
            <a:r>
              <a:rPr lang="ja-JP" altLang="en-US" dirty="0"/>
              <a:t>バックアップ、</a:t>
            </a:r>
            <a:r>
              <a:rPr lang="en-US" altLang="ja-JP" dirty="0" err="1"/>
              <a:t>Croud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 err="1"/>
              <a:t>、</a:t>
            </a:r>
            <a:r>
              <a:rPr lang="ja-JP" altLang="en-US" dirty="0"/>
              <a:t>開発・運用時の料金は要調査。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480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437A5-D2E5-42C1-99F5-FECD66BB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E94BB-35C5-4D4F-88DD-C40FAC9C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サーバー構成図</a:t>
            </a:r>
            <a:endParaRPr kumimoji="1" lang="en-US" altLang="ja-JP" dirty="0"/>
          </a:p>
          <a:p>
            <a:r>
              <a:rPr lang="en-US" altLang="ja-JP" dirty="0"/>
              <a:t>Hosting</a:t>
            </a:r>
            <a:endParaRPr kumimoji="1" lang="en-US" altLang="ja-JP" dirty="0"/>
          </a:p>
          <a:p>
            <a:r>
              <a:rPr kumimoji="1" lang="en-US" altLang="ja-JP" dirty="0"/>
              <a:t>Firebase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Authentication</a:t>
            </a:r>
          </a:p>
          <a:p>
            <a:r>
              <a:rPr kumimoji="1" lang="en-US" altLang="ja-JP" dirty="0"/>
              <a:t>Cloud </a:t>
            </a:r>
            <a:r>
              <a:rPr kumimoji="1" lang="en-US" altLang="ja-JP" dirty="0" err="1"/>
              <a:t>Firestore</a:t>
            </a:r>
            <a:endParaRPr kumimoji="1" lang="en-US" altLang="ja-JP" dirty="0"/>
          </a:p>
          <a:p>
            <a:r>
              <a:rPr kumimoji="1" lang="ja-JP" altLang="en-US" dirty="0"/>
              <a:t>サンプル紹介</a:t>
            </a:r>
            <a:endParaRPr kumimoji="1" lang="en-US" altLang="ja-JP" dirty="0"/>
          </a:p>
          <a:p>
            <a:r>
              <a:rPr kumimoji="1" lang="ja-JP" altLang="en-US" dirty="0"/>
              <a:t>所感</a:t>
            </a:r>
          </a:p>
        </p:txBody>
      </p:sp>
    </p:spTree>
    <p:extLst>
      <p:ext uri="{BB962C8B-B14F-4D97-AF65-F5344CB8AC3E}">
        <p14:creationId xmlns:p14="http://schemas.microsoft.com/office/powerpoint/2010/main" val="378338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650F-B9C6-40EC-9852-337C0E3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サーバー構成図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D5CE318C-D3BA-4A6D-82DF-66FE0CC28BAE}"/>
              </a:ext>
            </a:extLst>
          </p:cNvPr>
          <p:cNvGrpSpPr/>
          <p:nvPr/>
        </p:nvGrpSpPr>
        <p:grpSpPr>
          <a:xfrm>
            <a:off x="1851633" y="1868057"/>
            <a:ext cx="8485558" cy="4540982"/>
            <a:chOff x="1324948" y="475863"/>
            <a:chExt cx="8789436" cy="4703600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F961A2EA-EBDB-4D47-B8FC-D3F11A1FA2DA}"/>
                </a:ext>
              </a:extLst>
            </p:cNvPr>
            <p:cNvSpPr/>
            <p:nvPr/>
          </p:nvSpPr>
          <p:spPr>
            <a:xfrm>
              <a:off x="1324948" y="475863"/>
              <a:ext cx="8789436" cy="47036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AD628F2A-C04E-432F-9A5F-580CE1C919EB}"/>
                </a:ext>
              </a:extLst>
            </p:cNvPr>
            <p:cNvSpPr/>
            <p:nvPr/>
          </p:nvSpPr>
          <p:spPr>
            <a:xfrm flipH="1">
              <a:off x="2999623" y="2485999"/>
              <a:ext cx="1678629" cy="1823820"/>
            </a:xfrm>
            <a:prstGeom prst="rect">
              <a:avLst/>
            </a:prstGeom>
            <a:solidFill>
              <a:srgbClr val="5B9BD5">
                <a:lumMod val="20000"/>
                <a:lumOff val="80000"/>
                <a:alpha val="46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01E6F79D-97F2-4EAA-888A-FFDBE56684FD}"/>
                </a:ext>
              </a:extLst>
            </p:cNvPr>
            <p:cNvGrpSpPr/>
            <p:nvPr/>
          </p:nvGrpSpPr>
          <p:grpSpPr>
            <a:xfrm>
              <a:off x="1659724" y="1368724"/>
              <a:ext cx="1334527" cy="3345590"/>
              <a:chOff x="1359245" y="1690818"/>
              <a:chExt cx="1334527" cy="3345590"/>
            </a:xfrm>
            <a:solidFill>
              <a:srgbClr val="FFC000">
                <a:lumMod val="20000"/>
                <a:lumOff val="80000"/>
              </a:srgbClr>
            </a:solidFill>
          </p:grpSpPr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AB76C5A2-B33D-44B7-B99F-EDEEBC3C11ED}"/>
                  </a:ext>
                </a:extLst>
              </p:cNvPr>
              <p:cNvSpPr/>
              <p:nvPr/>
            </p:nvSpPr>
            <p:spPr>
              <a:xfrm>
                <a:off x="1359245" y="1690818"/>
                <a:ext cx="1334527" cy="334559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pic>
            <p:nvPicPr>
              <p:cNvPr id="95" name="図 94">
                <a:extLst>
                  <a:ext uri="{FF2B5EF4-FFF2-40B4-BE49-F238E27FC236}">
                    <a16:creationId xmlns:a16="http://schemas.microsoft.com/office/drawing/2014/main" id="{A9A29F8D-6A61-4797-8AB0-8287E2D00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005" y="1855575"/>
                <a:ext cx="797010" cy="797010"/>
              </a:xfrm>
              <a:prstGeom prst="rect">
                <a:avLst/>
              </a:prstGeom>
              <a:grpFill/>
            </p:spPr>
          </p:pic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A0A3564-54CB-425E-97A5-C24701DD8D0C}"/>
                </a:ext>
              </a:extLst>
            </p:cNvPr>
            <p:cNvSpPr/>
            <p:nvPr/>
          </p:nvSpPr>
          <p:spPr>
            <a:xfrm>
              <a:off x="4678252" y="740155"/>
              <a:ext cx="5045675" cy="418332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76854853-33DE-46EC-BABD-D5C9B095605D}"/>
                </a:ext>
              </a:extLst>
            </p:cNvPr>
            <p:cNvGrpSpPr/>
            <p:nvPr/>
          </p:nvGrpSpPr>
          <p:grpSpPr>
            <a:xfrm>
              <a:off x="5017822" y="3541639"/>
              <a:ext cx="2218806" cy="768180"/>
              <a:chOff x="466729" y="3678194"/>
              <a:chExt cx="2218806" cy="768180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A329DABA-65AB-4D8B-BBF3-2AFBF4253BD0}"/>
                  </a:ext>
                </a:extLst>
              </p:cNvPr>
              <p:cNvSpPr/>
              <p:nvPr/>
            </p:nvSpPr>
            <p:spPr>
              <a:xfrm>
                <a:off x="576648" y="3678194"/>
                <a:ext cx="2108887" cy="76818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pic>
            <p:nvPicPr>
              <p:cNvPr id="93" name="図 92">
                <a:extLst>
                  <a:ext uri="{FF2B5EF4-FFF2-40B4-BE49-F238E27FC236}">
                    <a16:creationId xmlns:a16="http://schemas.microsoft.com/office/drawing/2014/main" id="{6B7E7F2E-7C01-402E-BB31-40127D726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729" y="3678194"/>
                <a:ext cx="2218806" cy="768180"/>
              </a:xfrm>
              <a:prstGeom prst="rect">
                <a:avLst/>
              </a:prstGeom>
            </p:spPr>
          </p:pic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BF31781-CBDE-40C5-97D9-25DA7606C654}"/>
                </a:ext>
              </a:extLst>
            </p:cNvPr>
            <p:cNvGrpSpPr/>
            <p:nvPr/>
          </p:nvGrpSpPr>
          <p:grpSpPr>
            <a:xfrm>
              <a:off x="5023763" y="1547896"/>
              <a:ext cx="2213895" cy="768180"/>
              <a:chOff x="471640" y="4758380"/>
              <a:chExt cx="2213895" cy="768180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E429B5C2-D479-4D4E-BD64-13D426EB4325}"/>
                  </a:ext>
                </a:extLst>
              </p:cNvPr>
              <p:cNvSpPr/>
              <p:nvPr/>
            </p:nvSpPr>
            <p:spPr>
              <a:xfrm>
                <a:off x="576648" y="4758380"/>
                <a:ext cx="2108887" cy="76818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pic>
            <p:nvPicPr>
              <p:cNvPr id="91" name="図 90">
                <a:extLst>
                  <a:ext uri="{FF2B5EF4-FFF2-40B4-BE49-F238E27FC236}">
                    <a16:creationId xmlns:a16="http://schemas.microsoft.com/office/drawing/2014/main" id="{47A28646-DEAD-4D8F-9E16-1A745709F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40" y="4780683"/>
                <a:ext cx="2213895" cy="725019"/>
              </a:xfrm>
              <a:prstGeom prst="rect">
                <a:avLst/>
              </a:prstGeom>
            </p:spPr>
          </p:pic>
        </p:grp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0854B791-CDF5-41AF-83AC-348444A7E024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>
              <a:off x="2988066" y="1932709"/>
              <a:ext cx="20356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2" descr="Google Cloud Platform (GCP) 運用管理・監視サービス | XTRANS for Cloud">
              <a:extLst>
                <a:ext uri="{FF2B5EF4-FFF2-40B4-BE49-F238E27FC236}">
                  <a16:creationId xmlns:a16="http://schemas.microsoft.com/office/drawing/2014/main" id="{934D4F30-660F-42D3-AEF1-0AB9386D9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824" y="951688"/>
              <a:ext cx="2401266" cy="293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8D6A06F2-3C3D-4B3E-A540-B87DACD24DF5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2999623" y="3925730"/>
              <a:ext cx="2018199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911EF06F-7FAB-4BB3-B1AC-CB98B5011F4A}"/>
                </a:ext>
              </a:extLst>
            </p:cNvPr>
            <p:cNvSpPr txBox="1"/>
            <p:nvPr/>
          </p:nvSpPr>
          <p:spPr>
            <a:xfrm>
              <a:off x="1522910" y="1029085"/>
              <a:ext cx="1678628" cy="382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rPr>
                <a:t>クライアント</a:t>
              </a: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AE013540-8AF1-44B3-AF7B-A530575B26F1}"/>
                </a:ext>
              </a:extLst>
            </p:cNvPr>
            <p:cNvSpPr/>
            <p:nvPr/>
          </p:nvSpPr>
          <p:spPr>
            <a:xfrm>
              <a:off x="5128766" y="2538203"/>
              <a:ext cx="2108887" cy="7681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E0DBE5D5-9BF7-4E63-BE31-E6213CE3D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766" y="2651152"/>
              <a:ext cx="2109814" cy="542282"/>
            </a:xfrm>
            <a:prstGeom prst="rect">
              <a:avLst/>
            </a:prstGeom>
          </p:spPr>
        </p:pic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4EB55BD2-E345-4CEE-989F-4868AC844F92}"/>
                </a:ext>
              </a:extLst>
            </p:cNvPr>
            <p:cNvCxnSpPr>
              <a:cxnSpLocks/>
            </p:cNvCxnSpPr>
            <p:nvPr/>
          </p:nvCxnSpPr>
          <p:spPr>
            <a:xfrm>
              <a:off x="2988066" y="2929196"/>
              <a:ext cx="202975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BE9CAF06-F8C5-433B-A111-D03D2A1EA041}"/>
                </a:ext>
              </a:extLst>
            </p:cNvPr>
            <p:cNvSpPr txBox="1"/>
            <p:nvPr/>
          </p:nvSpPr>
          <p:spPr>
            <a:xfrm>
              <a:off x="2895730" y="1609740"/>
              <a:ext cx="1941200" cy="31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rPr>
                <a:t>静的コンテン</a:t>
              </a:r>
              <a:r>
                <a:rPr kumimoji="1" lang="ja-JP" altLang="en-US" sz="1400" kern="0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ツ</a:t>
              </a:r>
              <a:r>
                <a:rPr kumimoji="1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rPr>
                <a:t>取得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2CA3C012-7127-4A4D-886C-920DDAD4CD70}"/>
                </a:ext>
              </a:extLst>
            </p:cNvPr>
            <p:cNvSpPr txBox="1"/>
            <p:nvPr/>
          </p:nvSpPr>
          <p:spPr>
            <a:xfrm>
              <a:off x="3185485" y="2625954"/>
              <a:ext cx="1608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rPr>
                <a:t>ユーザー認証</a:t>
              </a: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902626D4-D594-4305-B3CD-C1756A0AADC6}"/>
                </a:ext>
              </a:extLst>
            </p:cNvPr>
            <p:cNvSpPr txBox="1"/>
            <p:nvPr/>
          </p:nvSpPr>
          <p:spPr>
            <a:xfrm>
              <a:off x="3422517" y="3650590"/>
              <a:ext cx="861296" cy="31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rPr>
                <a:t>CRUD</a:t>
              </a: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6FB58B2-DEDF-431C-AE10-73D2614A5192}"/>
                </a:ext>
              </a:extLst>
            </p:cNvPr>
            <p:cNvSpPr txBox="1"/>
            <p:nvPr/>
          </p:nvSpPr>
          <p:spPr>
            <a:xfrm>
              <a:off x="3167440" y="2230965"/>
              <a:ext cx="1397783" cy="31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rPr>
                <a:t>Firebase SDK</a:t>
              </a: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7F871D89-8BE0-45CB-A69B-E2839489CAD8}"/>
                </a:ext>
              </a:extLst>
            </p:cNvPr>
            <p:cNvGrpSpPr/>
            <p:nvPr/>
          </p:nvGrpSpPr>
          <p:grpSpPr>
            <a:xfrm>
              <a:off x="8370461" y="3628752"/>
              <a:ext cx="759698" cy="659229"/>
              <a:chOff x="8149650" y="3650590"/>
              <a:chExt cx="759698" cy="659229"/>
            </a:xfrm>
          </p:grpSpPr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564679D1-1A0C-4609-B9AF-36D79B60BEFC}"/>
                  </a:ext>
                </a:extLst>
              </p:cNvPr>
              <p:cNvSpPr/>
              <p:nvPr/>
            </p:nvSpPr>
            <p:spPr>
              <a:xfrm>
                <a:off x="8149650" y="3650590"/>
                <a:ext cx="759698" cy="659229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pic>
            <p:nvPicPr>
              <p:cNvPr id="89" name="図 88">
                <a:extLst>
                  <a:ext uri="{FF2B5EF4-FFF2-40B4-BE49-F238E27FC236}">
                    <a16:creationId xmlns:a16="http://schemas.microsoft.com/office/drawing/2014/main" id="{F74B1FAD-8A85-44C6-A216-2139ADDFE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6954" y="3769568"/>
                <a:ext cx="483119" cy="483119"/>
              </a:xfrm>
              <a:prstGeom prst="rect">
                <a:avLst/>
              </a:prstGeom>
            </p:spPr>
          </p:pic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C7BE977-5C21-485C-8CE0-028B2CE968F6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7236628" y="3925729"/>
              <a:ext cx="1124501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7E57487-693A-4D18-BCE3-ABBE00A64F92}"/>
                </a:ext>
              </a:extLst>
            </p:cNvPr>
            <p:cNvSpPr txBox="1"/>
            <p:nvPr/>
          </p:nvSpPr>
          <p:spPr>
            <a:xfrm>
              <a:off x="7390218" y="3684837"/>
              <a:ext cx="817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rPr>
                <a:t>backup</a:t>
              </a: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CD0A5C5-ECF4-47C4-83C5-8D74C69645C2}"/>
                </a:ext>
              </a:extLst>
            </p:cNvPr>
            <p:cNvSpPr/>
            <p:nvPr/>
          </p:nvSpPr>
          <p:spPr>
            <a:xfrm>
              <a:off x="8072277" y="4295588"/>
              <a:ext cx="13740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Croud</a:t>
              </a:r>
              <a:r>
                <a:rPr kumimoji="1" lang="ja-JP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kumimoji="1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Storage</a:t>
              </a:r>
              <a:endParaRPr kumimoji="1" lang="ja-JP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49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650F-B9C6-40EC-9852-337C0E3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静的サイトホスティングのサービス比較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69B5E2-E9A7-4D25-B430-4025F197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3200" dirty="0"/>
              <a:t>Google</a:t>
            </a:r>
            <a:r>
              <a:rPr lang="ja-JP" altLang="en-US" sz="3200" dirty="0"/>
              <a:t>で用意されているホスティング可能サービス</a:t>
            </a:r>
            <a:endParaRPr lang="en-US" altLang="ja-JP" sz="3200" dirty="0"/>
          </a:p>
          <a:p>
            <a:pPr>
              <a:lnSpc>
                <a:spcPct val="150000"/>
              </a:lnSpc>
            </a:pPr>
            <a:r>
              <a:rPr lang="en-US" altLang="ja-JP" sz="3200" dirty="0"/>
              <a:t>Firebase</a:t>
            </a:r>
            <a:r>
              <a:rPr lang="ja-JP" altLang="en-US" sz="3200" dirty="0"/>
              <a:t> </a:t>
            </a:r>
            <a:r>
              <a:rPr lang="en-US" altLang="ja-JP" sz="3200" dirty="0" err="1"/>
              <a:t>Hostiong</a:t>
            </a:r>
            <a:endParaRPr lang="en-US" altLang="ja-JP" sz="3200" dirty="0"/>
          </a:p>
          <a:p>
            <a:pPr>
              <a:lnSpc>
                <a:spcPct val="150000"/>
              </a:lnSpc>
            </a:pPr>
            <a:r>
              <a:rPr lang="en-US" altLang="ja-JP" sz="3200" dirty="0"/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13005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650F-B9C6-40EC-9852-337C0E3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n-lt"/>
              </a:rPr>
              <a:t>Firebase Hosting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69B5E2-E9A7-4D25-B430-4025F197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81497"/>
            <a:ext cx="9905999" cy="1598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u="sng" dirty="0"/>
              <a:t>・ストレージ無料枠</a:t>
            </a:r>
            <a:r>
              <a:rPr lang="en-US" altLang="ja-JP" sz="3200" u="sng" dirty="0"/>
              <a:t>			10GB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ja-JP" altLang="en-US" sz="3200" u="sng" dirty="0"/>
              <a:t>転送無料枠</a:t>
            </a:r>
            <a:r>
              <a:rPr lang="en-US" altLang="ja-JP" sz="3200" u="sng" dirty="0"/>
              <a:t>				360MB/</a:t>
            </a:r>
            <a:r>
              <a:rPr lang="ja-JP" altLang="en-US" sz="3200" u="sng" dirty="0"/>
              <a:t>日</a:t>
            </a:r>
            <a:r>
              <a:rPr lang="en-US" altLang="ja-JP" sz="3200" dirty="0"/>
              <a:t>	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ABEE28-CD34-458C-A579-2D4A798E5AA6}"/>
              </a:ext>
            </a:extLst>
          </p:cNvPr>
          <p:cNvSpPr txBox="1"/>
          <p:nvPr/>
        </p:nvSpPr>
        <p:spPr>
          <a:xfrm>
            <a:off x="1112226" y="3966202"/>
            <a:ext cx="9967548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+mn-ea"/>
              </a:rPr>
              <a:t>サイズ 条件	が</a:t>
            </a:r>
            <a:r>
              <a:rPr kumimoji="1" lang="en-US" altLang="ja-JP" sz="2800" dirty="0">
                <a:latin typeface="+mn-ea"/>
              </a:rPr>
              <a:t>2GB/1</a:t>
            </a:r>
            <a:r>
              <a:rPr kumimoji="1" lang="ja-JP" altLang="en-US" sz="2800" dirty="0">
                <a:latin typeface="+mn-ea"/>
              </a:rPr>
              <a:t>ファイルまで</a:t>
            </a:r>
            <a:endParaRPr kumimoji="1" lang="en-US" altLang="ja-JP" sz="28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800" dirty="0"/>
              <a:t>404</a:t>
            </a:r>
            <a:r>
              <a:rPr lang="ja-JP" altLang="en-US" sz="2800" dirty="0"/>
              <a:t>のカスタムレスポンスが</a:t>
            </a:r>
            <a:r>
              <a:rPr lang="en-US" altLang="ja-JP" sz="2800" dirty="0"/>
              <a:t>Firebase Hosting</a:t>
            </a:r>
            <a:r>
              <a:rPr lang="ja-JP" altLang="en-US" sz="2800" dirty="0"/>
              <a:t>で楽に可能</a:t>
            </a:r>
            <a:r>
              <a:rPr kumimoji="1" lang="ja-JP" altLang="en-US" sz="2800" b="1" dirty="0"/>
              <a:t>	</a:t>
            </a:r>
            <a:endParaRPr kumimoji="1" lang="en-US" altLang="ja-JP" sz="2800" b="1" dirty="0"/>
          </a:p>
          <a:p>
            <a:pPr>
              <a:lnSpc>
                <a:spcPct val="120000"/>
              </a:lnSpc>
            </a:pPr>
            <a:r>
              <a:rPr kumimoji="1" lang="en-US" altLang="ja-JP" sz="2800" dirty="0"/>
              <a:t>Firebase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Hosting</a:t>
            </a:r>
            <a:r>
              <a:rPr kumimoji="1" lang="ja-JP" altLang="en-US" sz="2800" dirty="0"/>
              <a:t> でのデプロイが楽</a:t>
            </a:r>
            <a:endParaRPr kumimoji="1" lang="en-US" altLang="ja-JP" sz="2800" dirty="0"/>
          </a:p>
          <a:p>
            <a:pPr>
              <a:lnSpc>
                <a:spcPct val="120000"/>
              </a:lnSpc>
            </a:pPr>
            <a:r>
              <a:rPr kumimoji="1" lang="ja-JP" altLang="en-US" sz="2800" dirty="0"/>
              <a:t>単体で</a:t>
            </a:r>
            <a:r>
              <a:rPr kumimoji="1" lang="en-US" altLang="ja-JP" sz="2800" dirty="0"/>
              <a:t>IP</a:t>
            </a:r>
            <a:r>
              <a:rPr kumimoji="1" lang="ja-JP" altLang="en-US" sz="2800" dirty="0"/>
              <a:t>制限がかけられない</a:t>
            </a:r>
            <a:endParaRPr kumimoji="1" lang="en-US" altLang="ja-JP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0A4D1B-EFD3-49AB-8EA1-492793461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6227"/>
          <a:stretch/>
        </p:blipFill>
        <p:spPr>
          <a:xfrm>
            <a:off x="4954693" y="692948"/>
            <a:ext cx="758129" cy="9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8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650F-B9C6-40EC-9852-337C0E3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lt"/>
              </a:rPr>
              <a:t>App Engine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69B5E2-E9A7-4D25-B430-4025F197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2286"/>
            <a:ext cx="9905999" cy="166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u="sng" dirty="0"/>
              <a:t>・ストレージ無料枠</a:t>
            </a:r>
            <a:r>
              <a:rPr lang="en-US" altLang="ja-JP" sz="3200" u="sng" dirty="0"/>
              <a:t>			</a:t>
            </a:r>
            <a:r>
              <a:rPr lang="ja-JP" altLang="en-US" sz="3200" u="sng" dirty="0"/>
              <a:t>１</a:t>
            </a:r>
            <a:r>
              <a:rPr lang="en-US" altLang="ja-JP" sz="3200" u="sng" dirty="0"/>
              <a:t>GB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ja-JP" altLang="en-US" sz="3200" u="sng" dirty="0"/>
              <a:t>転送無料枠</a:t>
            </a:r>
            <a:r>
              <a:rPr lang="en-US" altLang="ja-JP" sz="3200" u="sng" dirty="0"/>
              <a:t>				</a:t>
            </a:r>
            <a:r>
              <a:rPr lang="ja-JP" altLang="en-US" sz="3200" u="sng" dirty="0"/>
              <a:t>１</a:t>
            </a:r>
            <a:r>
              <a:rPr lang="en-US" altLang="ja-JP" sz="3200" u="sng" dirty="0"/>
              <a:t>GB/</a:t>
            </a:r>
            <a:r>
              <a:rPr lang="ja-JP" altLang="en-US" sz="3200" u="sng" dirty="0"/>
              <a:t>日（外向き）</a:t>
            </a:r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ABEE28-CD34-458C-A579-2D4A798E5AA6}"/>
              </a:ext>
            </a:extLst>
          </p:cNvPr>
          <p:cNvSpPr txBox="1"/>
          <p:nvPr/>
        </p:nvSpPr>
        <p:spPr>
          <a:xfrm>
            <a:off x="1062446" y="3853549"/>
            <a:ext cx="10432868" cy="2634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/>
              <a:t>仮想マシンの実行環境　カスタマイズ性が高い</a:t>
            </a:r>
            <a:endParaRPr kumimoji="1" lang="en-US" altLang="ja-JP" sz="2800" dirty="0"/>
          </a:p>
          <a:p>
            <a:pPr>
              <a:lnSpc>
                <a:spcPct val="120000"/>
              </a:lnSpc>
            </a:pPr>
            <a:r>
              <a:rPr kumimoji="1" lang="en-US" altLang="ja-JP" sz="2800" dirty="0"/>
              <a:t>Cloud Build </a:t>
            </a:r>
            <a:r>
              <a:rPr kumimoji="1" lang="ja-JP" altLang="en-US" sz="2800" dirty="0"/>
              <a:t>によってビルドしたものをデプロイ（</a:t>
            </a:r>
            <a:r>
              <a:rPr kumimoji="1" lang="en-US" altLang="ja-JP" sz="2800" dirty="0"/>
              <a:t>120</a:t>
            </a:r>
            <a:r>
              <a:rPr kumimoji="1" lang="ja-JP" altLang="en-US" sz="2800" dirty="0"/>
              <a:t>分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日まで無料）</a:t>
            </a:r>
          </a:p>
          <a:p>
            <a:pPr>
              <a:lnSpc>
                <a:spcPct val="120000"/>
              </a:lnSpc>
            </a:pPr>
            <a:r>
              <a:rPr kumimoji="1" lang="ja-JP" altLang="en-US" sz="2800" dirty="0"/>
              <a:t>ストレージは</a:t>
            </a:r>
            <a:r>
              <a:rPr kumimoji="1" lang="en-US" altLang="ja-JP" sz="2800" dirty="0"/>
              <a:t>Cloud Storage</a:t>
            </a:r>
            <a:r>
              <a:rPr kumimoji="1" lang="ja-JP" altLang="en-US" sz="2800" dirty="0"/>
              <a:t>を利用 </a:t>
            </a:r>
            <a:r>
              <a:rPr kumimoji="1" lang="en-US" altLang="ja-JP" sz="2800" dirty="0"/>
              <a:t>1GB</a:t>
            </a:r>
            <a:r>
              <a:rPr kumimoji="1" lang="ja-JP" altLang="en-US" sz="2800" dirty="0"/>
              <a:t>を超えると </a:t>
            </a:r>
            <a:r>
              <a:rPr kumimoji="1" lang="en-US" altLang="ja-JP" sz="2800" dirty="0"/>
              <a:t>$0.026/1GB </a:t>
            </a:r>
            <a:r>
              <a:rPr kumimoji="1" lang="ja-JP" altLang="en-US" sz="2800" dirty="0"/>
              <a:t>月</a:t>
            </a:r>
            <a:endParaRPr kumimoji="1" lang="en-US" altLang="ja-JP" sz="2800" dirty="0"/>
          </a:p>
          <a:p>
            <a:pPr>
              <a:lnSpc>
                <a:spcPct val="120000"/>
              </a:lnSpc>
            </a:pPr>
            <a:r>
              <a:rPr kumimoji="1" lang="ja-JP" altLang="en-US" sz="2800" dirty="0"/>
              <a:t>インスタンスクラスで料金変動　</a:t>
            </a:r>
            <a:r>
              <a:rPr kumimoji="1" lang="en-US" altLang="ja-JP" sz="2800" dirty="0"/>
              <a:t>F1</a:t>
            </a:r>
            <a:r>
              <a:rPr kumimoji="1" lang="ja-JP" altLang="en-US" sz="2800" dirty="0"/>
              <a:t>クラスは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日当たり</a:t>
            </a:r>
            <a:r>
              <a:rPr kumimoji="1" lang="en-US" altLang="ja-JP" sz="2800" dirty="0"/>
              <a:t>28</a:t>
            </a:r>
            <a:r>
              <a:rPr kumimoji="1" lang="ja-JP" altLang="en-US" sz="2800" dirty="0"/>
              <a:t>時間無料</a:t>
            </a:r>
            <a:r>
              <a:rPr kumimoji="1" lang="en-US" altLang="ja-JP" sz="2800" dirty="0" err="1"/>
              <a:t>AppEngine</a:t>
            </a:r>
            <a:r>
              <a:rPr kumimoji="1" lang="ja-JP" altLang="en-US" sz="2800" dirty="0"/>
              <a:t>無料枠について　</a:t>
            </a:r>
            <a:r>
              <a:rPr kumimoji="1" lang="en-US" altLang="ja-JP" sz="2400" dirty="0"/>
              <a:t>https://cloud.google.com/appengine/quotas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7A0352-DA60-4793-9E29-A56A20FD9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42656" y="705394"/>
            <a:ext cx="947601" cy="9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6EF97-6AAE-46CD-BE97-920E8417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Firebase Authentication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8DCF5-CD06-4286-81C1-DD525241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ユーザー認証し、情報をクラウドで管理できる。</a:t>
            </a:r>
            <a:endParaRPr lang="en-US" altLang="ja-JP" dirty="0"/>
          </a:p>
          <a:p>
            <a:r>
              <a:rPr lang="ja-JP" altLang="en-US" dirty="0"/>
              <a:t>メールアドレス、パスワード、フェデレーション</a:t>
            </a:r>
            <a:r>
              <a:rPr lang="en-US" altLang="ja-JP" dirty="0"/>
              <a:t>ID</a:t>
            </a:r>
            <a:r>
              <a:rPr lang="ja-JP" altLang="en-US" dirty="0"/>
              <a:t>プロバイダーを使用した認証が可能。</a:t>
            </a:r>
            <a:endParaRPr lang="en-US" altLang="ja-JP" dirty="0"/>
          </a:p>
          <a:p>
            <a:r>
              <a:rPr lang="ja-JP" altLang="en-US" dirty="0"/>
              <a:t>認証情報取得、</a:t>
            </a:r>
            <a:r>
              <a:rPr lang="en-US" altLang="ja-JP" dirty="0"/>
              <a:t>Firebase SDK</a:t>
            </a:r>
            <a:r>
              <a:rPr lang="ja-JP" altLang="en-US" dirty="0"/>
              <a:t>に情報がわたされ、</a:t>
            </a:r>
            <a:r>
              <a:rPr lang="en-US" altLang="ja-JP" dirty="0" err="1"/>
              <a:t>Firestore</a:t>
            </a:r>
            <a:r>
              <a:rPr lang="ja-JP" altLang="en-US" dirty="0" err="1"/>
              <a:t>への</a:t>
            </a:r>
            <a:r>
              <a:rPr lang="ja-JP" altLang="en-US" dirty="0"/>
              <a:t>アクセス制限にも使える。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docs</a:t>
            </a:r>
            <a:endParaRPr lang="ja-JP" altLang="en-US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434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DD5E9-340C-4698-A010-4AA7C260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F9A5F-9BFB-4AD3-9CD2-D61328BB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754" y="4503655"/>
            <a:ext cx="5130112" cy="56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dirty="0"/>
              <a:t>ログインプロバイダでメール</a:t>
            </a:r>
            <a:r>
              <a:rPr lang="en-US" altLang="ja-JP" sz="1600" dirty="0"/>
              <a:t>/</a:t>
            </a:r>
            <a:r>
              <a:rPr lang="ja-JP" altLang="en-US" sz="1600" dirty="0"/>
              <a:t>パスワードを有効にした場合</a:t>
            </a:r>
            <a:endParaRPr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70F49EF-3BEC-4DDC-B8C6-F967F131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58" y="2097088"/>
            <a:ext cx="9036908" cy="2406567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ECB2855-2AC7-4A87-A0E5-46E92FA5F5EE}"/>
              </a:ext>
            </a:extLst>
          </p:cNvPr>
          <p:cNvSpPr txBox="1">
            <a:spLocks/>
          </p:cNvSpPr>
          <p:nvPr/>
        </p:nvSpPr>
        <p:spPr>
          <a:xfrm>
            <a:off x="1141413" y="5231025"/>
            <a:ext cx="9905998" cy="1351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ユーザーに追加情報を持たせたい場合は、ユーザー</a:t>
            </a:r>
            <a:r>
              <a:rPr lang="en-US" altLang="ja-JP" dirty="0"/>
              <a:t>UID</a:t>
            </a:r>
            <a:r>
              <a:rPr lang="ja-JP" altLang="en-US" dirty="0"/>
              <a:t>をキーに</a:t>
            </a:r>
            <a:r>
              <a:rPr lang="en-US" altLang="ja-JP" dirty="0" err="1"/>
              <a:t>Firestore</a:t>
            </a:r>
            <a:r>
              <a:rPr lang="ja-JP" altLang="en-US" dirty="0" err="1"/>
              <a:t>へ登</a:t>
            </a:r>
            <a:r>
              <a:rPr lang="ja-JP" altLang="en-US" dirty="0"/>
              <a:t>録する。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731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BD38E-0BBB-45C6-9E34-E02E8F37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Cloud </a:t>
            </a:r>
            <a:r>
              <a:rPr kumimoji="1" lang="en-US" altLang="ja-JP" dirty="0" err="1"/>
              <a:t>Firestore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561F3E-3464-42EA-ADE4-90FAA7E3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67108"/>
            <a:ext cx="9905999" cy="391241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GCP</a:t>
            </a:r>
            <a:r>
              <a:rPr kumimoji="1" lang="ja-JP" altLang="en-US" dirty="0"/>
              <a:t>の</a:t>
            </a:r>
            <a:r>
              <a:rPr kumimoji="1" lang="en-US" altLang="ja-JP" dirty="0"/>
              <a:t>NoSQL</a:t>
            </a:r>
            <a:r>
              <a:rPr kumimoji="1" lang="ja-JP" altLang="en-US" dirty="0"/>
              <a:t>である</a:t>
            </a:r>
            <a:r>
              <a:rPr kumimoji="1" lang="en-US" altLang="ja-JP" dirty="0"/>
              <a:t>Datastore</a:t>
            </a:r>
            <a:r>
              <a:rPr kumimoji="1" lang="ja-JP" altLang="en-US" dirty="0"/>
              <a:t>の後続の製品。</a:t>
            </a:r>
            <a:endParaRPr kumimoji="1" lang="en-US" altLang="ja-JP" dirty="0"/>
          </a:p>
          <a:p>
            <a:r>
              <a:rPr kumimoji="1" lang="en-US" altLang="ja-JP" dirty="0"/>
              <a:t>NoSQL</a:t>
            </a:r>
            <a:r>
              <a:rPr kumimoji="1" lang="ja-JP" altLang="en-US" dirty="0"/>
              <a:t>ドキュメント指向でスキーマレスなデータベースで</a:t>
            </a:r>
            <a:r>
              <a:rPr lang="ja-JP" altLang="en-US" dirty="0"/>
              <a:t>拡張性が高い</a:t>
            </a:r>
            <a:r>
              <a:rPr kumimoji="1"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すべてのクエリでインデックスが使用される。</a:t>
            </a:r>
            <a:endParaRPr lang="en-US" altLang="ja-JP" dirty="0"/>
          </a:p>
          <a:p>
            <a:r>
              <a:rPr kumimoji="1" lang="ja-JP" altLang="en-US" dirty="0"/>
              <a:t>リアルタイムでの受信が可能。</a:t>
            </a:r>
            <a:endParaRPr kumimoji="1" lang="en-US" altLang="ja-JP" dirty="0"/>
          </a:p>
          <a:p>
            <a:r>
              <a:rPr lang="ja-JP" altLang="en-US" dirty="0"/>
              <a:t>オフラインサポートあり。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docs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39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1016</TotalTime>
  <Words>583</Words>
  <Application>Microsoft Office PowerPoint</Application>
  <PresentationFormat>ワイド画面</PresentationFormat>
  <Paragraphs>112</Paragraphs>
  <Slides>16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游ゴシック</vt:lpstr>
      <vt:lpstr>Arial</vt:lpstr>
      <vt:lpstr>Trebuchet MS</vt:lpstr>
      <vt:lpstr>Tw Cen MT</vt:lpstr>
      <vt:lpstr>回路</vt:lpstr>
      <vt:lpstr>サーバーレス+NoSQL　調査状況</vt:lpstr>
      <vt:lpstr>目次</vt:lpstr>
      <vt:lpstr>サーバー構成図</vt:lpstr>
      <vt:lpstr>静的サイトホスティングのサービス比較</vt:lpstr>
      <vt:lpstr>Firebase Hosting</vt:lpstr>
      <vt:lpstr>App Engine</vt:lpstr>
      <vt:lpstr>Firebase Authentication</vt:lpstr>
      <vt:lpstr>ユーザー管理</vt:lpstr>
      <vt:lpstr>Cloud Firestore</vt:lpstr>
      <vt:lpstr>データ構造</vt:lpstr>
      <vt:lpstr>セキュリティールール</vt:lpstr>
      <vt:lpstr>料金</vt:lpstr>
      <vt:lpstr>できないこと・デメリット</vt:lpstr>
      <vt:lpstr>サンプル紹介</vt:lpstr>
      <vt:lpstr>アプリ案</vt:lpstr>
      <vt:lpstr>所感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サーバーレス+NoSQL　調査状況</dc:title>
  <dc:creator>南 光太郎</dc:creator>
  <cp:lastModifiedBy>南 光太郎</cp:lastModifiedBy>
  <cp:revision>71</cp:revision>
  <dcterms:created xsi:type="dcterms:W3CDTF">2022-01-13T06:32:51Z</dcterms:created>
  <dcterms:modified xsi:type="dcterms:W3CDTF">2022-01-14T08:28:04Z</dcterms:modified>
</cp:coreProperties>
</file>