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handoutMasterIdLst>
    <p:handoutMasterId r:id="rId23"/>
  </p:handoutMasterIdLst>
  <p:sldIdLst>
    <p:sldId id="257" r:id="rId2"/>
    <p:sldId id="258" r:id="rId3"/>
    <p:sldId id="279" r:id="rId4"/>
    <p:sldId id="275" r:id="rId5"/>
    <p:sldId id="274" r:id="rId6"/>
    <p:sldId id="280" r:id="rId7"/>
    <p:sldId id="276" r:id="rId8"/>
    <p:sldId id="277" r:id="rId9"/>
    <p:sldId id="281" r:id="rId10"/>
    <p:sldId id="285" r:id="rId11"/>
    <p:sldId id="283" r:id="rId12"/>
    <p:sldId id="278" r:id="rId13"/>
    <p:sldId id="282" r:id="rId14"/>
    <p:sldId id="288" r:id="rId15"/>
    <p:sldId id="289" r:id="rId16"/>
    <p:sldId id="291" r:id="rId17"/>
    <p:sldId id="292" r:id="rId18"/>
    <p:sldId id="286" r:id="rId19"/>
    <p:sldId id="287" r:id="rId20"/>
    <p:sldId id="28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1673" autoAdjust="0"/>
  </p:normalViewPr>
  <p:slideViewPr>
    <p:cSldViewPr snapToGrid="0">
      <p:cViewPr varScale="1">
        <p:scale>
          <a:sx n="51" d="100"/>
          <a:sy n="51" d="100"/>
        </p:scale>
        <p:origin x="402" y="78"/>
      </p:cViewPr>
      <p:guideLst/>
    </p:cSldViewPr>
  </p:slideViewPr>
  <p:notesTextViewPr>
    <p:cViewPr>
      <p:scale>
        <a:sx n="125" d="100"/>
        <a:sy n="125" d="100"/>
      </p:scale>
      <p:origin x="0" y="0"/>
    </p:cViewPr>
  </p:notesTextViewPr>
  <p:notesViewPr>
    <p:cSldViewPr snapToGrid="0">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A56431C-6B54-1D4C-CCE7-AC1E78953C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E5AFC26-C855-CE45-DDE1-1019F988AF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1F1BE7-FA9D-4FB2-998A-6F6A4EC05893}" type="datetimeFigureOut">
              <a:rPr kumimoji="1" lang="ja-JP" altLang="en-US" smtClean="0"/>
              <a:t>2023/2/7</a:t>
            </a:fld>
            <a:endParaRPr kumimoji="1" lang="ja-JP" altLang="en-US"/>
          </a:p>
        </p:txBody>
      </p:sp>
      <p:sp>
        <p:nvSpPr>
          <p:cNvPr id="4" name="フッター プレースホルダー 3">
            <a:extLst>
              <a:ext uri="{FF2B5EF4-FFF2-40B4-BE49-F238E27FC236}">
                <a16:creationId xmlns:a16="http://schemas.microsoft.com/office/drawing/2014/main" id="{0998548A-8DE2-36C5-D91D-6DC70CCA2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08B9C9B-6440-E79E-DD57-3E30C8F9F5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B70651-F942-4307-AC0F-B93333426D39}" type="slidenum">
              <a:rPr kumimoji="1" lang="ja-JP" altLang="en-US" smtClean="0"/>
              <a:t>‹#›</a:t>
            </a:fld>
            <a:endParaRPr kumimoji="1" lang="ja-JP" altLang="en-US"/>
          </a:p>
        </p:txBody>
      </p:sp>
    </p:spTree>
    <p:extLst>
      <p:ext uri="{BB962C8B-B14F-4D97-AF65-F5344CB8AC3E}">
        <p14:creationId xmlns:p14="http://schemas.microsoft.com/office/powerpoint/2010/main" val="359114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8965B-3A1D-4466-9A26-EAA0A85203CB}" type="datetimeFigureOut">
              <a:rPr kumimoji="1" lang="ja-JP" altLang="en-US" smtClean="0"/>
              <a:t>2023/2/7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9CAF3-0D91-4527-9721-A9AD645B4A2F}" type="slidenum">
              <a:rPr kumimoji="1" lang="ja-JP" altLang="en-US" smtClean="0"/>
              <a:t>‹#›</a:t>
            </a:fld>
            <a:endParaRPr kumimoji="1" lang="ja-JP" altLang="en-US"/>
          </a:p>
        </p:txBody>
      </p:sp>
    </p:spTree>
    <p:extLst>
      <p:ext uri="{BB962C8B-B14F-4D97-AF65-F5344CB8AC3E}">
        <p14:creationId xmlns:p14="http://schemas.microsoft.com/office/powerpoint/2010/main" val="33517649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品詞情報の獲得を考慮した深層強化学習による幼児の語彙獲得のモデル化，と題しまして竹下が発表いたします．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a:t>
            </a:fld>
            <a:endParaRPr kumimoji="1" lang="ja-JP" altLang="en-US"/>
          </a:p>
        </p:txBody>
      </p:sp>
    </p:spTree>
    <p:extLst>
      <p:ext uri="{BB962C8B-B14F-4D97-AF65-F5344CB8AC3E}">
        <p14:creationId xmlns:p14="http://schemas.microsoft.com/office/powerpoint/2010/main" val="3640682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(6:00~6:30)</a:t>
            </a:r>
          </a:p>
          <a:p>
            <a:pPr marL="171450" indent="-171450">
              <a:buFont typeface="Arial" panose="020B0604020202020204" pitchFamily="34" charset="0"/>
              <a:buChar char="•"/>
            </a:pPr>
            <a:r>
              <a:rPr kumimoji="1" lang="ja-JP" altLang="en-US" dirty="0"/>
              <a:t>図</a:t>
            </a:r>
            <a:r>
              <a:rPr kumimoji="1" lang="en-US" altLang="ja-JP" dirty="0"/>
              <a:t>8</a:t>
            </a:r>
            <a:r>
              <a:rPr kumimoji="1" lang="ja-JP" altLang="en-US" dirty="0"/>
              <a:t>が実験結果です．横軸がエピソード数，縦軸が正答率です．</a:t>
            </a:r>
            <a:endParaRPr kumimoji="1" lang="en-US" altLang="ja-JP" dirty="0"/>
          </a:p>
          <a:p>
            <a:pPr marL="171450" indent="-171450">
              <a:buFont typeface="Arial" panose="020B0604020202020204" pitchFamily="34" charset="0"/>
              <a:buChar char="•"/>
            </a:pPr>
            <a:r>
              <a:rPr kumimoji="1" lang="ja-JP" altLang="en-US" dirty="0"/>
              <a:t>青線の事前学習ありモデルは，正答率が</a:t>
            </a:r>
            <a:r>
              <a:rPr kumimoji="1" lang="en-US" altLang="ja-JP" dirty="0"/>
              <a:t>0.6</a:t>
            </a:r>
            <a:r>
              <a:rPr kumimoji="1" lang="ja-JP" altLang="en-US" dirty="0"/>
              <a:t>前後で横ばいになりました．</a:t>
            </a:r>
            <a:endParaRPr kumimoji="1" lang="en-US" altLang="ja-JP" dirty="0"/>
          </a:p>
          <a:p>
            <a:pPr marL="171450" indent="-171450">
              <a:buFont typeface="Arial" panose="020B0604020202020204" pitchFamily="34" charset="0"/>
              <a:buChar char="•"/>
            </a:pPr>
            <a:r>
              <a:rPr kumimoji="1" lang="ja-JP" altLang="en-US" dirty="0"/>
              <a:t>緑線の事前学習無しモデルは，正答率が最終的に</a:t>
            </a:r>
            <a:r>
              <a:rPr kumimoji="1" lang="en-US" altLang="ja-JP" dirty="0"/>
              <a:t>0.8~1.0</a:t>
            </a:r>
            <a:r>
              <a:rPr kumimoji="1" lang="ja-JP" altLang="en-US" dirty="0"/>
              <a:t>付近まで上昇しました．</a:t>
            </a:r>
            <a:endParaRPr kumimoji="1" lang="en-US" altLang="ja-JP" dirty="0"/>
          </a:p>
          <a:p>
            <a:pPr marL="171450" indent="-171450">
              <a:buFont typeface="Arial" panose="020B0604020202020204" pitchFamily="34" charset="0"/>
              <a:buChar char="•"/>
            </a:pPr>
            <a:r>
              <a:rPr kumimoji="1" lang="ja-JP" altLang="en-US" dirty="0"/>
              <a:t>この結果より，事前学習なしのモデルが学習をうまく進めることができた．</a:t>
            </a:r>
            <a:endParaRPr kumimoji="1" lang="en-US" altLang="ja-JP" dirty="0"/>
          </a:p>
          <a:p>
            <a:pPr marL="171450" indent="-171450">
              <a:buFont typeface="Arial" panose="020B0604020202020204" pitchFamily="34" charset="0"/>
              <a:buChar char="•"/>
            </a:pPr>
            <a:r>
              <a:rPr kumimoji="1" lang="ja-JP" altLang="en-US" dirty="0"/>
              <a:t>（これは品詞情報を区別して，かつその関連性をうまく学べているといえる．）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10</a:t>
            </a:fld>
            <a:endParaRPr kumimoji="1" lang="ja-JP" altLang="en-US"/>
          </a:p>
        </p:txBody>
      </p:sp>
    </p:spTree>
    <p:extLst>
      <p:ext uri="{BB962C8B-B14F-4D97-AF65-F5344CB8AC3E}">
        <p14:creationId xmlns:p14="http://schemas.microsoft.com/office/powerpoint/2010/main" val="144877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(7:00~7:30)</a:t>
            </a:r>
          </a:p>
          <a:p>
            <a:pPr marL="171450" indent="-171450">
              <a:buFont typeface="Arial" panose="020B0604020202020204" pitchFamily="34" charset="0"/>
              <a:buChar char="•"/>
            </a:pPr>
            <a:r>
              <a:rPr kumimoji="1" lang="ja-JP" altLang="en-US" dirty="0"/>
              <a:t>実験結果がなぜこうなったのか考察を行う</a:t>
            </a:r>
            <a:endParaRPr kumimoji="1" lang="en-US" altLang="ja-JP" dirty="0"/>
          </a:p>
          <a:p>
            <a:pPr marL="171450" indent="-171450">
              <a:buFont typeface="Arial" panose="020B0604020202020204" pitchFamily="34" charset="0"/>
              <a:buChar char="•"/>
            </a:pPr>
            <a:r>
              <a:rPr kumimoji="1" lang="ja-JP" altLang="en-US" dirty="0"/>
              <a:t>特徴選択に関しては事前学習の有無に関わらずほぼ差はなかった</a:t>
            </a:r>
            <a:endParaRPr kumimoji="1" lang="en-US" altLang="ja-JP" dirty="0"/>
          </a:p>
          <a:p>
            <a:pPr marL="171450" indent="-171450">
              <a:buFont typeface="Arial" panose="020B0604020202020204" pitchFamily="34" charset="0"/>
              <a:buChar char="•"/>
            </a:pPr>
            <a:r>
              <a:rPr kumimoji="1" lang="ja-JP" altLang="en-US" dirty="0"/>
              <a:t>名詞語彙のときは主に色や形を選択し，動きも選択していた．これは名詞から動詞を学んでいくうちに，動詞のヒントを用いて名詞を当てるという対称性バイアスを獲得していったと考えられる．これは，うまく名詞と動詞の関係性を学べているといえる．</a:t>
            </a:r>
            <a:endParaRPr kumimoji="1" lang="en-US" altLang="ja-JP" dirty="0"/>
          </a:p>
          <a:p>
            <a:pPr marL="171450" indent="-171450">
              <a:buFont typeface="Arial" panose="020B0604020202020204" pitchFamily="34" charset="0"/>
              <a:buChar char="•"/>
            </a:pPr>
            <a:r>
              <a:rPr kumimoji="1" lang="ja-JP" altLang="en-US" dirty="0"/>
              <a:t>（動詞語彙学習では主に動きを選択していた．他にも色や形も選択していたのでここでも対称性が見られる．）</a:t>
            </a:r>
            <a:endParaRPr kumimoji="1" lang="en-US" altLang="ja-JP" dirty="0"/>
          </a:p>
          <a:p>
            <a:pPr marL="171450" indent="-171450">
              <a:buFont typeface="Arial" panose="020B0604020202020204" pitchFamily="34" charset="0"/>
              <a:buChar char="•"/>
            </a:pPr>
            <a:r>
              <a:rPr kumimoji="1" lang="ja-JP" altLang="en-US" dirty="0"/>
              <a:t>（特徴選択では規則性が生まれてそれに伴い正答率もあがった．選択した特徴を根拠に名称推定を行うタスクを通じて，語彙が示す物体や動作が持つ特徴を学習している．これは特徴と名称の対称性バイアスを形成しているといえる．）</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t>名称選択に関しては，事前学習有のモデルは，たびたび名詞のみを出力して失敗していたため，事前学習で獲得した名詞バイアスが邪魔している可能性があります．</a:t>
            </a:r>
            <a:endParaRPr kumimoji="1" lang="en-US" altLang="ja-JP" dirty="0"/>
          </a:p>
          <a:p>
            <a:pPr marL="171450" indent="-171450">
              <a:buFont typeface="Arial" panose="020B0604020202020204" pitchFamily="34" charset="0"/>
              <a:buChar char="•"/>
            </a:pPr>
            <a:r>
              <a:rPr kumimoji="1" lang="ja-JP" altLang="en-US" dirty="0"/>
              <a:t>（名称選択に関しては，事前学習ありのモデルは，たびたび，りんご→食べるという名称選択に失敗していた．失敗の内訳として，りんごを二つ選んだり分からないを選んでいた．これは，事前学習で獲得した名詞バイアス（名詞のみが未知物体の名称に当てはまるという偏り）が最後までコントロールできずに邪魔してしまった可能性が考えられる．）</a:t>
            </a:r>
            <a:endParaRPr kumimoji="1" lang="en-US" altLang="ja-JP" dirty="0"/>
          </a:p>
          <a:p>
            <a:pPr marL="171450" indent="-171450">
              <a:buFont typeface="Arial" panose="020B0604020202020204" pitchFamily="34" charset="0"/>
              <a:buChar char="•"/>
            </a:pPr>
            <a:r>
              <a:rPr kumimoji="1" lang="ja-JP" altLang="en-US" dirty="0"/>
              <a:t>（一方で事前学習なしのモデルはステップの打ち切りまでに正しい名称選択が行えているパターンが多く，学習がうまく進められたと考えられる．）</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t>これらの結果より，名詞と動詞の学習は完全に切り離すのではなく，実世界のように名詞と動詞を同時期に学ぶことが，品詞情報を学習するにあたって重要であると考えられる．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11</a:t>
            </a:fld>
            <a:endParaRPr kumimoji="1" lang="ja-JP" altLang="en-US"/>
          </a:p>
        </p:txBody>
      </p:sp>
    </p:spTree>
    <p:extLst>
      <p:ext uri="{BB962C8B-B14F-4D97-AF65-F5344CB8AC3E}">
        <p14:creationId xmlns:p14="http://schemas.microsoft.com/office/powerpoint/2010/main" val="261200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(8:30~8:50, 9:00~</a:t>
            </a:r>
            <a:r>
              <a:rPr kumimoji="1" lang="ja-JP" altLang="en-US" dirty="0"/>
              <a:t>なら急ぎめ</a:t>
            </a:r>
            <a:r>
              <a:rPr kumimoji="1" lang="en-US" altLang="ja-JP" dirty="0"/>
              <a:t>)</a:t>
            </a:r>
          </a:p>
          <a:p>
            <a:pPr marL="171450" indent="-171450">
              <a:buFont typeface="Arial" panose="020B0604020202020204" pitchFamily="34" charset="0"/>
              <a:buChar char="•"/>
            </a:pPr>
            <a:r>
              <a:rPr kumimoji="1" lang="ja-JP" altLang="en-US" dirty="0"/>
              <a:t>本研究では，親の意図変化を理解して，品詞情報を考慮する幼児の語彙獲得のモデル化を行った．</a:t>
            </a:r>
            <a:endParaRPr kumimoji="1" lang="en-US" altLang="ja-JP" dirty="0"/>
          </a:p>
          <a:p>
            <a:pPr marL="171450" indent="-171450">
              <a:buFont typeface="Arial" panose="020B0604020202020204" pitchFamily="34" charset="0"/>
              <a:buChar char="•"/>
            </a:pPr>
            <a:r>
              <a:rPr kumimoji="1" lang="ja-JP" altLang="en-US" dirty="0"/>
              <a:t>（実験では，特徴選択において名詞語彙の推定の際に，動き特徴量をモデルが選択するなど，名詞と動詞の対称性バイアスが獲得される様子が見られた．）</a:t>
            </a:r>
            <a:endParaRPr kumimoji="1" lang="en-US" altLang="ja-JP" dirty="0"/>
          </a:p>
          <a:p>
            <a:pPr marL="171450" indent="-171450">
              <a:buFont typeface="Arial" panose="020B0604020202020204" pitchFamily="34" charset="0"/>
              <a:buChar char="•"/>
            </a:pPr>
            <a:r>
              <a:rPr kumimoji="1" lang="ja-JP" altLang="en-US" dirty="0"/>
              <a:t>名詞のみを事前学習したモデルは，名詞バイアスのコントロールができず，名詞と動詞の推定が正しく行えませんでした．品詞情報の考慮において，名詞と動詞は完全に切り離さない学習が必要であると考えられます．</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t>今後の展開として，現在，語彙数と特徴数は，実世界の幼児に比べて非常に少ないため，これらを増やし，モデルがバイアスのコントロールをどのように行うのか調査したい．新しいバイアスの発見なども期待できます．</a:t>
            </a:r>
            <a:endParaRPr kumimoji="1" lang="en-US" altLang="ja-JP" dirty="0"/>
          </a:p>
          <a:p>
            <a:pPr marL="171450" indent="-171450">
              <a:buFont typeface="Arial" panose="020B0604020202020204" pitchFamily="34" charset="0"/>
              <a:buChar char="•"/>
            </a:pPr>
            <a:r>
              <a:rPr kumimoji="1" lang="ja-JP" altLang="en-US" dirty="0"/>
              <a:t>また，現在は品詞情報の考慮として名詞と動詞のみを挙げているが，これら品詞を関連付ける助詞を考慮してさらに実世界の幼児の語彙獲得機構に近いモデル化が行えると考えている．かつ，助詞を学んで文章を真に理解したモデルが作成できると考えている．</a:t>
            </a:r>
            <a:endParaRPr kumimoji="1" lang="en-US" altLang="ja-JP"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12</a:t>
            </a:fld>
            <a:endParaRPr kumimoji="1" lang="ja-JP" altLang="en-US"/>
          </a:p>
        </p:txBody>
      </p:sp>
    </p:spTree>
    <p:extLst>
      <p:ext uri="{BB962C8B-B14F-4D97-AF65-F5344CB8AC3E}">
        <p14:creationId xmlns:p14="http://schemas.microsoft.com/office/powerpoint/2010/main" val="130048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事前学習有のモデルとなしのモデルの正答率の推移を実験結果とする．</a:t>
            </a:r>
            <a:endParaRPr kumimoji="1" lang="en-US" altLang="ja-JP" dirty="0"/>
          </a:p>
          <a:p>
            <a:pPr marL="171450" indent="-171450">
              <a:buFont typeface="Arial" panose="020B0604020202020204" pitchFamily="34" charset="0"/>
              <a:buChar char="•"/>
            </a:pPr>
            <a:r>
              <a:rPr kumimoji="1" lang="ja-JP" altLang="en-US" dirty="0"/>
              <a:t>横軸がエピソード，縦軸が正答率である．</a:t>
            </a:r>
            <a:endParaRPr kumimoji="1" lang="en-US" altLang="ja-JP" dirty="0"/>
          </a:p>
          <a:p>
            <a:pPr marL="171450" indent="-171450">
              <a:buFont typeface="Arial" panose="020B0604020202020204" pitchFamily="34" charset="0"/>
              <a:buChar char="•"/>
            </a:pPr>
            <a:r>
              <a:rPr kumimoji="1" lang="ja-JP" altLang="en-US" dirty="0"/>
              <a:t>事前学習ありモデルは，正答率を，</a:t>
            </a:r>
            <a:r>
              <a:rPr kumimoji="1" lang="en-US" altLang="ja-JP" dirty="0"/>
              <a:t>2000</a:t>
            </a:r>
            <a:r>
              <a:rPr kumimoji="1" lang="ja-JP" altLang="en-US" dirty="0"/>
              <a:t>エピソード前後から正答率を</a:t>
            </a:r>
            <a:r>
              <a:rPr kumimoji="1" lang="en-US" altLang="ja-JP" dirty="0"/>
              <a:t>0.4</a:t>
            </a:r>
            <a:r>
              <a:rPr kumimoji="1" lang="ja-JP" altLang="en-US" dirty="0"/>
              <a:t>付近まで上昇させることができ，</a:t>
            </a:r>
            <a:r>
              <a:rPr kumimoji="1" lang="en-US" altLang="ja-JP" dirty="0"/>
              <a:t>4000</a:t>
            </a:r>
            <a:r>
              <a:rPr kumimoji="1" lang="ja-JP" altLang="en-US" dirty="0"/>
              <a:t>エピソード後くらいまで順調に</a:t>
            </a:r>
            <a:r>
              <a:rPr kumimoji="1" lang="en-US" altLang="ja-JP" dirty="0"/>
              <a:t>0.6</a:t>
            </a:r>
            <a:r>
              <a:rPr kumimoji="1" lang="ja-JP" altLang="en-US" dirty="0"/>
              <a:t>付近まで伸ばしている．しかし，そこからは実験終了までずっと横ばいだった．</a:t>
            </a:r>
            <a:endParaRPr kumimoji="1" lang="en-US" altLang="ja-JP" dirty="0"/>
          </a:p>
          <a:p>
            <a:pPr marL="171450" indent="-171450">
              <a:buFont typeface="Arial" panose="020B0604020202020204" pitchFamily="34" charset="0"/>
              <a:buChar char="•"/>
            </a:pPr>
            <a:r>
              <a:rPr kumimoji="1" lang="ja-JP" altLang="en-US" dirty="0"/>
              <a:t>事前学習無しモデルは，正答率を，</a:t>
            </a:r>
            <a:r>
              <a:rPr kumimoji="1" lang="en-US" altLang="ja-JP" dirty="0"/>
              <a:t>4000</a:t>
            </a:r>
            <a:r>
              <a:rPr kumimoji="1" lang="ja-JP" altLang="en-US" dirty="0"/>
              <a:t>エピソード前後までで徐々に</a:t>
            </a:r>
            <a:r>
              <a:rPr kumimoji="1" lang="en-US" altLang="ja-JP" dirty="0"/>
              <a:t>0.6</a:t>
            </a:r>
            <a:r>
              <a:rPr kumimoji="1" lang="ja-JP" altLang="en-US" dirty="0"/>
              <a:t>付近まで伸ばし，</a:t>
            </a:r>
            <a:r>
              <a:rPr kumimoji="1" lang="en-US" altLang="ja-JP" dirty="0"/>
              <a:t>9000</a:t>
            </a:r>
            <a:r>
              <a:rPr kumimoji="1" lang="ja-JP" altLang="en-US" dirty="0"/>
              <a:t>エピソード前後には正答率が</a:t>
            </a:r>
            <a:r>
              <a:rPr kumimoji="1" lang="en-US" altLang="ja-JP" dirty="0"/>
              <a:t>1</a:t>
            </a:r>
            <a:r>
              <a:rPr kumimoji="1" lang="ja-JP" altLang="en-US" dirty="0"/>
              <a:t>まで届くほど，順調に上昇していった．</a:t>
            </a:r>
            <a:endParaRPr kumimoji="1" lang="en-US" altLang="ja-JP" dirty="0"/>
          </a:p>
          <a:p>
            <a:pPr marL="171450" indent="-171450">
              <a:buFont typeface="Arial" panose="020B0604020202020204" pitchFamily="34" charset="0"/>
              <a:buChar char="•"/>
            </a:pPr>
            <a:r>
              <a:rPr kumimoji="1" lang="ja-JP" altLang="en-US" dirty="0"/>
              <a:t>これにより，事前学習なしのモデルが学習をうまく進めることができた，これは品詞情報を区別して，かつその関連性をうまく学べているといえる．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13</a:t>
            </a:fld>
            <a:endParaRPr kumimoji="1" lang="ja-JP" altLang="en-US"/>
          </a:p>
        </p:txBody>
      </p:sp>
    </p:spTree>
    <p:extLst>
      <p:ext uri="{BB962C8B-B14F-4D97-AF65-F5344CB8AC3E}">
        <p14:creationId xmlns:p14="http://schemas.microsoft.com/office/powerpoint/2010/main" val="93747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事前学習有のモデルとなしのモデルの正答率の推移を実験結果とする．</a:t>
            </a:r>
            <a:endParaRPr kumimoji="1" lang="en-US" altLang="ja-JP" dirty="0"/>
          </a:p>
          <a:p>
            <a:pPr marL="171450" indent="-171450">
              <a:buFont typeface="Arial" panose="020B0604020202020204" pitchFamily="34" charset="0"/>
              <a:buChar char="•"/>
            </a:pPr>
            <a:r>
              <a:rPr kumimoji="1" lang="ja-JP" altLang="en-US" dirty="0"/>
              <a:t>横軸がエピソード，縦軸が正答率である．</a:t>
            </a:r>
            <a:endParaRPr kumimoji="1" lang="en-US" altLang="ja-JP" dirty="0"/>
          </a:p>
          <a:p>
            <a:pPr marL="171450" indent="-171450">
              <a:buFont typeface="Arial" panose="020B0604020202020204" pitchFamily="34" charset="0"/>
              <a:buChar char="•"/>
            </a:pPr>
            <a:r>
              <a:rPr kumimoji="1" lang="ja-JP" altLang="en-US" dirty="0"/>
              <a:t>事前学習ありモデルは，正答率を，</a:t>
            </a:r>
            <a:r>
              <a:rPr kumimoji="1" lang="en-US" altLang="ja-JP" dirty="0"/>
              <a:t>2000</a:t>
            </a:r>
            <a:r>
              <a:rPr kumimoji="1" lang="ja-JP" altLang="en-US" dirty="0"/>
              <a:t>エピソード前後から正答率を</a:t>
            </a:r>
            <a:r>
              <a:rPr kumimoji="1" lang="en-US" altLang="ja-JP" dirty="0"/>
              <a:t>0.4</a:t>
            </a:r>
            <a:r>
              <a:rPr kumimoji="1" lang="ja-JP" altLang="en-US" dirty="0"/>
              <a:t>付近まで上昇させることができ，</a:t>
            </a:r>
            <a:r>
              <a:rPr kumimoji="1" lang="en-US" altLang="ja-JP" dirty="0"/>
              <a:t>4000</a:t>
            </a:r>
            <a:r>
              <a:rPr kumimoji="1" lang="ja-JP" altLang="en-US" dirty="0"/>
              <a:t>エピソード後くらいまで順調に</a:t>
            </a:r>
            <a:r>
              <a:rPr kumimoji="1" lang="en-US" altLang="ja-JP" dirty="0"/>
              <a:t>0.6</a:t>
            </a:r>
            <a:r>
              <a:rPr kumimoji="1" lang="ja-JP" altLang="en-US" dirty="0"/>
              <a:t>付近まで伸ばしている．しかし，そこからは実験終了までずっと横ばいだった．</a:t>
            </a:r>
            <a:endParaRPr kumimoji="1" lang="en-US" altLang="ja-JP" dirty="0"/>
          </a:p>
          <a:p>
            <a:pPr marL="171450" indent="-171450">
              <a:buFont typeface="Arial" panose="020B0604020202020204" pitchFamily="34" charset="0"/>
              <a:buChar char="•"/>
            </a:pPr>
            <a:r>
              <a:rPr kumimoji="1" lang="ja-JP" altLang="en-US" dirty="0"/>
              <a:t>事前学習無しモデルは，正答率を，</a:t>
            </a:r>
            <a:r>
              <a:rPr kumimoji="1" lang="en-US" altLang="ja-JP" dirty="0"/>
              <a:t>4000</a:t>
            </a:r>
            <a:r>
              <a:rPr kumimoji="1" lang="ja-JP" altLang="en-US" dirty="0"/>
              <a:t>エピソード前後までで徐々に</a:t>
            </a:r>
            <a:r>
              <a:rPr kumimoji="1" lang="en-US" altLang="ja-JP" dirty="0"/>
              <a:t>0.6</a:t>
            </a:r>
            <a:r>
              <a:rPr kumimoji="1" lang="ja-JP" altLang="en-US" dirty="0"/>
              <a:t>付近まで伸ばし，</a:t>
            </a:r>
            <a:r>
              <a:rPr kumimoji="1" lang="en-US" altLang="ja-JP" dirty="0"/>
              <a:t>9000</a:t>
            </a:r>
            <a:r>
              <a:rPr kumimoji="1" lang="ja-JP" altLang="en-US" dirty="0"/>
              <a:t>エピソード前後には正答率が</a:t>
            </a:r>
            <a:r>
              <a:rPr kumimoji="1" lang="en-US" altLang="ja-JP" dirty="0"/>
              <a:t>1</a:t>
            </a:r>
            <a:r>
              <a:rPr kumimoji="1" lang="ja-JP" altLang="en-US" dirty="0"/>
              <a:t>まで届くほど，順調に上昇していった．</a:t>
            </a:r>
            <a:endParaRPr kumimoji="1" lang="en-US" altLang="ja-JP" dirty="0"/>
          </a:p>
          <a:p>
            <a:pPr marL="171450" indent="-171450">
              <a:buFont typeface="Arial" panose="020B0604020202020204" pitchFamily="34" charset="0"/>
              <a:buChar char="•"/>
            </a:pPr>
            <a:r>
              <a:rPr kumimoji="1" lang="ja-JP" altLang="en-US" dirty="0"/>
              <a:t>これにより，事前学習なしのモデルが学習をうまく進めることができた，これは品詞情報を区別して，かつその関連性をうまく学べているといえる．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14</a:t>
            </a:fld>
            <a:endParaRPr kumimoji="1" lang="ja-JP" altLang="en-US"/>
          </a:p>
        </p:txBody>
      </p:sp>
    </p:spTree>
    <p:extLst>
      <p:ext uri="{BB962C8B-B14F-4D97-AF65-F5344CB8AC3E}">
        <p14:creationId xmlns:p14="http://schemas.microsoft.com/office/powerpoint/2010/main" val="2170898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報酬は</a:t>
            </a:r>
            <a:r>
              <a:rPr kumimoji="1" lang="en-US" altLang="ja-JP" dirty="0"/>
              <a:t>-1</a:t>
            </a:r>
            <a:r>
              <a:rPr kumimoji="1" lang="ja-JP" altLang="en-US" dirty="0"/>
              <a:t>から</a:t>
            </a:r>
            <a:r>
              <a:rPr kumimoji="1" lang="en-US" altLang="ja-JP" dirty="0"/>
              <a:t>1</a:t>
            </a:r>
            <a:r>
              <a:rPr kumimoji="1" lang="ja-JP" altLang="en-US" dirty="0"/>
              <a:t>の間で設定</a:t>
            </a:r>
            <a:endParaRPr kumimoji="1" lang="en-US" altLang="ja-JP" dirty="0"/>
          </a:p>
          <a:p>
            <a:pPr marL="171450" indent="-171450">
              <a:buFont typeface="Arial" panose="020B0604020202020204" pitchFamily="34" charset="0"/>
              <a:buChar char="•"/>
            </a:pPr>
            <a:r>
              <a:rPr kumimoji="1" lang="ja-JP" altLang="en-US" dirty="0"/>
              <a:t>正解不正解に応じて</a:t>
            </a:r>
            <a:r>
              <a:rPr kumimoji="1" lang="en-US" altLang="ja-JP" dirty="0"/>
              <a:t>1</a:t>
            </a:r>
            <a:r>
              <a:rPr kumimoji="1" lang="ja-JP" altLang="en-US" dirty="0"/>
              <a:t>か</a:t>
            </a:r>
            <a:r>
              <a:rPr kumimoji="1" lang="en-US" altLang="ja-JP" dirty="0"/>
              <a:t>-1</a:t>
            </a:r>
            <a:r>
              <a:rPr kumimoji="1" lang="ja-JP" altLang="en-US" dirty="0"/>
              <a:t>を与える</a:t>
            </a:r>
            <a:endParaRPr kumimoji="1" lang="en-US" altLang="ja-JP" dirty="0"/>
          </a:p>
          <a:p>
            <a:pPr marL="171450" indent="-171450">
              <a:buFont typeface="Arial" panose="020B0604020202020204" pitchFamily="34" charset="0"/>
              <a:buChar char="•"/>
            </a:pPr>
            <a:r>
              <a:rPr kumimoji="1" lang="ja-JP" altLang="en-US" dirty="0"/>
              <a:t>もしモデルが「分からない」を推定結果として選んでいたなら，不正解時の負の報酬を小さくする．本研究では</a:t>
            </a:r>
            <a:r>
              <a:rPr kumimoji="1" lang="en-US" altLang="ja-JP" dirty="0"/>
              <a:t>-0.2</a:t>
            </a:r>
            <a:r>
              <a:rPr kumimoji="1" lang="ja-JP" altLang="en-US" dirty="0"/>
              <a:t>とした．</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15</a:t>
            </a:fld>
            <a:endParaRPr kumimoji="1" lang="ja-JP" altLang="en-US"/>
          </a:p>
        </p:txBody>
      </p:sp>
    </p:spTree>
    <p:extLst>
      <p:ext uri="{BB962C8B-B14F-4D97-AF65-F5344CB8AC3E}">
        <p14:creationId xmlns:p14="http://schemas.microsoft.com/office/powerpoint/2010/main" val="206493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式内の</a:t>
            </a:r>
            <a:r>
              <a:rPr kumimoji="1" lang="en-US" altLang="ja-JP" dirty="0"/>
              <a:t>r</a:t>
            </a:r>
            <a:r>
              <a:rPr kumimoji="1" lang="ja-JP" altLang="en-US" dirty="0"/>
              <a:t>に報酬を入れ込む</a:t>
            </a:r>
            <a:endParaRPr kumimoji="1" lang="en-US" altLang="ja-JP" dirty="0"/>
          </a:p>
          <a:p>
            <a:pPr marL="171450" indent="-171450">
              <a:buFont typeface="Arial" panose="020B0604020202020204" pitchFamily="34" charset="0"/>
              <a:buChar char="•"/>
            </a:pPr>
            <a:r>
              <a:rPr kumimoji="1" lang="ja-JP" altLang="en-US" dirty="0"/>
              <a:t>強化学習の目的は未知の環境下で試行した結果に対して得られる報酬の最大化</a:t>
            </a:r>
            <a:endParaRPr kumimoji="1" lang="en-US" altLang="ja-JP" dirty="0"/>
          </a:p>
          <a:p>
            <a:pPr marL="171450" indent="-171450">
              <a:buFont typeface="Arial" panose="020B0604020202020204" pitchFamily="34" charset="0"/>
              <a:buChar char="•"/>
            </a:pPr>
            <a:r>
              <a:rPr kumimoji="1" lang="ja-JP" altLang="en-US" dirty="0"/>
              <a:t>幼児の語彙獲得における状態数は無数に近いことから実数で状態を記述できる深層学習を使う</a:t>
            </a:r>
            <a:endParaRPr kumimoji="1" lang="en-US" altLang="ja-JP" dirty="0"/>
          </a:p>
          <a:p>
            <a:pPr marL="171450" indent="-171450">
              <a:buFont typeface="Arial" panose="020B0604020202020204" pitchFamily="34" charset="0"/>
              <a:buChar char="•"/>
            </a:pPr>
            <a:endParaRPr kumimoji="1" lang="ja-JP" altLang="en-US"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16</a:t>
            </a:fld>
            <a:endParaRPr kumimoji="1" lang="ja-JP" altLang="en-US"/>
          </a:p>
        </p:txBody>
      </p:sp>
    </p:spTree>
    <p:extLst>
      <p:ext uri="{BB962C8B-B14F-4D97-AF65-F5344CB8AC3E}">
        <p14:creationId xmlns:p14="http://schemas.microsoft.com/office/powerpoint/2010/main" val="3766806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事前学習の有無に関わらず，エピソードが進んでいくうちに特徴選択に規則性がうまれている．</a:t>
            </a:r>
            <a:endParaRPr kumimoji="1" lang="en-US" altLang="ja-JP" dirty="0"/>
          </a:p>
          <a:p>
            <a:pPr marL="171450" indent="-171450">
              <a:buFont typeface="Arial" panose="020B0604020202020204" pitchFamily="34" charset="0"/>
              <a:buChar char="•"/>
            </a:pPr>
            <a:r>
              <a:rPr kumimoji="1" lang="ja-JP" altLang="en-US" dirty="0"/>
              <a:t>本モデルは，選択した特徴を根拠に名称推定を行うタスクを通じて，名称がどのような特徴を持つかを学習している．</a:t>
            </a:r>
            <a:endParaRPr kumimoji="1" lang="en-US" altLang="ja-JP" dirty="0"/>
          </a:p>
          <a:p>
            <a:pPr marL="171450" indent="-171450">
              <a:buFont typeface="Arial" panose="020B0604020202020204" pitchFamily="34" charset="0"/>
              <a:buChar char="•"/>
            </a:pPr>
            <a:r>
              <a:rPr kumimoji="1" lang="ja-JP" altLang="en-US" dirty="0"/>
              <a:t>これは，名称と特徴の対称性をバイアスとして獲得しているといえる．</a:t>
            </a:r>
            <a:endParaRPr kumimoji="1" lang="en-US" altLang="ja-JP" dirty="0"/>
          </a:p>
          <a:p>
            <a:pPr marL="171450" indent="-171450">
              <a:buFont typeface="Arial" panose="020B0604020202020204" pitchFamily="34" charset="0"/>
              <a:buChar char="•"/>
            </a:pPr>
            <a:r>
              <a:rPr kumimoji="1" lang="ja-JP" altLang="en-US" dirty="0"/>
              <a:t>また，名詞の名称推定の際に，特徴選択で動きを選んでいる．</a:t>
            </a:r>
            <a:endParaRPr kumimoji="1" lang="en-US" altLang="ja-JP" dirty="0"/>
          </a:p>
          <a:p>
            <a:pPr marL="171450" indent="-171450">
              <a:buFont typeface="Arial" panose="020B0604020202020204" pitchFamily="34" charset="0"/>
              <a:buChar char="•"/>
            </a:pPr>
            <a:r>
              <a:rPr kumimoji="1" lang="ja-JP" altLang="en-US" dirty="0"/>
              <a:t>名詞語彙のつぎに動詞語彙の推定を行うタスクを通じて，動きから名詞の名称推定を行う，名詞と動詞の対称性バイアスも獲得しているといえる．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17</a:t>
            </a:fld>
            <a:endParaRPr kumimoji="1" lang="ja-JP" altLang="en-US"/>
          </a:p>
        </p:txBody>
      </p:sp>
    </p:spTree>
    <p:extLst>
      <p:ext uri="{BB962C8B-B14F-4D97-AF65-F5344CB8AC3E}">
        <p14:creationId xmlns:p14="http://schemas.microsoft.com/office/powerpoint/2010/main" val="1972055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buFont typeface="Arial" panose="020B0604020202020204" pitchFamily="34" charset="0"/>
              <a:buNone/>
            </a:pP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しかし，田口らは名詞と動詞を混ぜて同時に学習する語彙獲得のモデル化を行っていました．この手法では，幼児が品詞情報を獲得する過程を解明することができません．</a:t>
            </a:r>
            <a:endParaRPr kumimoji="1" lang="en-US" altLang="ja-JP" dirty="0"/>
          </a:p>
          <a:p>
            <a:pPr marL="171450" lvl="0" indent="-171450">
              <a:buFont typeface="Arial" panose="020B0604020202020204" pitchFamily="34" charset="0"/>
              <a:buChar char="•"/>
            </a:pPr>
            <a:r>
              <a:rPr kumimoji="1" lang="ja-JP" altLang="en-US" dirty="0"/>
              <a:t>幼児は初期の語彙獲得において、動詞など他の品詞に比べて、名詞を早くに学習する傾向がある。</a:t>
            </a:r>
            <a:endParaRPr kumimoji="1" lang="en-US" altLang="ja-JP" dirty="0"/>
          </a:p>
          <a:p>
            <a:pPr marL="171450" lvl="0" indent="-171450">
              <a:buFont typeface="Arial" panose="020B0604020202020204" pitchFamily="34" charset="0"/>
              <a:buChar char="•"/>
            </a:pPr>
            <a:r>
              <a:rPr kumimoji="1" lang="ja-JP" altLang="en-US" dirty="0"/>
              <a:t>名詞には一目で知覚可能であることから優位性があると考えられており，名詞のつぎに異なる品詞を学ぶという品詞の獲得に順序が見られます．</a:t>
            </a:r>
            <a:endParaRPr kumimoji="1" lang="en-US" altLang="ja-JP" dirty="0"/>
          </a:p>
          <a:p>
            <a:pPr marL="171450" lvl="0" indent="-171450">
              <a:buFont typeface="Arial" panose="020B0604020202020204" pitchFamily="34" charset="0"/>
              <a:buChar char="•"/>
            </a:pP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a:t>
            </a:r>
            <a:r>
              <a:rPr kumimoji="1" lang="ja-JP" altLang="en-US" dirty="0"/>
              <a:t>また、名詞はほかの品詞の土台になりうる場合が多く、例えば、最も学習が遅いと言われる接続詞は、名詞同士を結び付ける役割を持っているため、名詞が学習できないとそのような品詞を学習することができないのではないかと考えられる。</a:t>
            </a:r>
            <a:r>
              <a:rPr kumimoji="1" lang="en-US" altLang="ja-JP" dirty="0"/>
              <a:t>)</a:t>
            </a:r>
          </a:p>
          <a:p>
            <a:pPr marL="171450" indent="-171450">
              <a:buFont typeface="Arial" panose="020B0604020202020204" pitchFamily="34" charset="0"/>
              <a:buChar char="•"/>
            </a:pPr>
            <a:r>
              <a:rPr kumimoji="1" lang="ja-JP" altLang="en-US" dirty="0"/>
              <a:t>幼児の語彙獲得における品詞情報の獲得</a:t>
            </a:r>
          </a:p>
          <a:p>
            <a:pPr marL="171450" indent="-171450">
              <a:buFont typeface="Arial" panose="020B0604020202020204" pitchFamily="34" charset="0"/>
              <a:buChar char="•"/>
            </a:pPr>
            <a:r>
              <a:rPr kumimoji="1" lang="ja-JP" altLang="en-US" dirty="0"/>
              <a:t>名詞→動詞の順に覚えることに着目</a:t>
            </a:r>
          </a:p>
          <a:p>
            <a:pPr marL="171450" indent="-171450">
              <a:buFont typeface="Arial" panose="020B0604020202020204" pitchFamily="34" charset="0"/>
              <a:buChar char="•"/>
            </a:pPr>
            <a:r>
              <a:rPr kumimoji="1" lang="ja-JP" altLang="en-US" dirty="0"/>
              <a:t>自然分割仮説</a:t>
            </a:r>
          </a:p>
          <a:p>
            <a:pPr marL="171450" indent="-171450">
              <a:buFont typeface="Arial" panose="020B0604020202020204" pitchFamily="34" charset="0"/>
              <a:buChar char="•"/>
            </a:pPr>
            <a:r>
              <a:rPr kumimoji="1" lang="ja-JP" altLang="en-US" dirty="0"/>
              <a:t>発達における名詞の優位性</a:t>
            </a:r>
          </a:p>
          <a:p>
            <a:pPr marL="171450" indent="-171450">
              <a:buFont typeface="Arial" panose="020B0604020202020204" pitchFamily="34" charset="0"/>
              <a:buChar char="•"/>
            </a:pPr>
            <a:r>
              <a:rPr kumimoji="1" lang="ja-JP" altLang="en-US" dirty="0"/>
              <a:t>名詞は具体物（周りの環境から個別化しやすい）であるため覚えやすい</a:t>
            </a:r>
          </a:p>
          <a:p>
            <a:pPr marL="171450" indent="-171450">
              <a:buFont typeface="Arial" panose="020B0604020202020204" pitchFamily="34" charset="0"/>
              <a:buChar char="•"/>
            </a:pPr>
            <a:r>
              <a:rPr kumimoji="1" lang="ja-JP" altLang="en-US" dirty="0"/>
              <a:t>名詞は空間的に認知的優位性がある</a:t>
            </a:r>
            <a:endParaRPr kumimoji="1" lang="en-US" altLang="ja-JP" dirty="0"/>
          </a:p>
          <a:p>
            <a:pPr marL="171450" indent="-171450">
              <a:buFont typeface="Arial" panose="020B0604020202020204" pitchFamily="34" charset="0"/>
              <a:buChar char="•"/>
            </a:pPr>
            <a:r>
              <a:rPr kumimoji="1" lang="ja-JP" altLang="en-US" dirty="0"/>
              <a:t>幼児は語彙獲得において、品詞ごとに優位性があることが確認されている。</a:t>
            </a:r>
            <a:endParaRPr kumimoji="1" lang="en-US" altLang="ja-JP" dirty="0"/>
          </a:p>
          <a:p>
            <a:pPr marL="628650" lvl="1" indent="-171450">
              <a:buFont typeface="Arial" panose="020B0604020202020204" pitchFamily="34" charset="0"/>
              <a:buChar char="•"/>
            </a:pPr>
            <a:r>
              <a:rPr kumimoji="1" lang="ja-JP" altLang="en-US" dirty="0"/>
              <a:t>名詞の優位性</a:t>
            </a:r>
            <a:endParaRPr kumimoji="1" lang="en-US" altLang="ja-JP" dirty="0"/>
          </a:p>
          <a:p>
            <a:pPr marL="457200" lvl="1" indent="0">
              <a:buFont typeface="Arial" panose="020B0604020202020204" pitchFamily="34" charset="0"/>
              <a:buNone/>
            </a:pPr>
            <a:r>
              <a:rPr kumimoji="1" lang="ja-JP" altLang="en-US" dirty="0"/>
              <a:t>→ 語彙獲得における品詞情報の優位性に着目</a:t>
            </a:r>
            <a:endParaRPr kumimoji="1" lang="en-US" altLang="ja-JP" dirty="0"/>
          </a:p>
          <a:p>
            <a:pPr marL="457200" lvl="1" indent="0">
              <a:buFont typeface="Arial" panose="020B0604020202020204" pitchFamily="34" charset="0"/>
              <a:buNone/>
            </a:pPr>
            <a:r>
              <a:rPr kumimoji="1" lang="en-US" altLang="ja-JP" dirty="0"/>
              <a:t>p.50</a:t>
            </a:r>
            <a:r>
              <a:rPr kumimoji="1" lang="ja-JP" altLang="en-US" dirty="0"/>
              <a:t>の説明をふんだんにするとよいかなあ。</a:t>
            </a:r>
            <a:endParaRPr kumimoji="1" lang="en-US" altLang="ja-JP" dirty="0"/>
          </a:p>
          <a:p>
            <a:pPr marL="0" lvl="0" indent="0">
              <a:buFont typeface="Arial" panose="020B0604020202020204" pitchFamily="34" charset="0"/>
              <a:buNone/>
            </a:pPr>
            <a:endParaRPr kumimoji="1" lang="en-US" altLang="ja-JP" dirty="0"/>
          </a:p>
          <a:p>
            <a:pPr marL="457200" lvl="1" indent="0">
              <a:buFont typeface="Arial" panose="020B0604020202020204" pitchFamily="34" charset="0"/>
              <a:buNone/>
            </a:pPr>
            <a:endParaRPr kumimoji="1" lang="en-US" altLang="ja-JP" dirty="0"/>
          </a:p>
          <a:p>
            <a:pPr marL="628650" lvl="1" indent="-171450">
              <a:buFont typeface="Arial" panose="020B0604020202020204" pitchFamily="34" charset="0"/>
              <a:buChar char="•"/>
            </a:pPr>
            <a:endParaRPr kumimoji="1" lang="ja-JP" altLang="en-US"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endParaRPr kumimoji="1" lang="en-US" altLang="ja-JP"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18</a:t>
            </a:fld>
            <a:endParaRPr kumimoji="1" lang="ja-JP" altLang="en-US"/>
          </a:p>
        </p:txBody>
      </p:sp>
    </p:spTree>
    <p:extLst>
      <p:ext uri="{BB962C8B-B14F-4D97-AF65-F5344CB8AC3E}">
        <p14:creationId xmlns:p14="http://schemas.microsoft.com/office/powerpoint/2010/main" val="182114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実験結果がなぜこうなったのか考察を行う</a:t>
            </a:r>
            <a:endParaRPr kumimoji="1" lang="en-US" altLang="ja-JP" dirty="0"/>
          </a:p>
          <a:p>
            <a:pPr marL="171450" indent="-171450">
              <a:buFont typeface="Arial" panose="020B0604020202020204" pitchFamily="34" charset="0"/>
              <a:buChar char="•"/>
            </a:pPr>
            <a:r>
              <a:rPr kumimoji="1" lang="ja-JP" altLang="en-US" dirty="0"/>
              <a:t>特徴選択に関しては事前学習の有無に関わらずほぼ差はなかった</a:t>
            </a:r>
            <a:endParaRPr kumimoji="1" lang="en-US" altLang="ja-JP" dirty="0"/>
          </a:p>
          <a:p>
            <a:pPr marL="171450" indent="-171450">
              <a:buFont typeface="Arial" panose="020B0604020202020204" pitchFamily="34" charset="0"/>
              <a:buChar char="•"/>
            </a:pPr>
            <a:r>
              <a:rPr kumimoji="1" lang="ja-JP" altLang="en-US" dirty="0"/>
              <a:t>名詞語彙のときは主に色や形を選択し，動きも選択していた．これは名詞から動詞を学んでいくうちに，動詞のヒントを用いて名詞を当てるという対称性バイアスを獲得していったと考えられる．これは，うまく名詞と動詞の関係性を学べているといえる．</a:t>
            </a:r>
            <a:endParaRPr kumimoji="1" lang="en-US" altLang="ja-JP" dirty="0"/>
          </a:p>
          <a:p>
            <a:pPr marL="171450" indent="-171450">
              <a:buFont typeface="Arial" panose="020B0604020202020204" pitchFamily="34" charset="0"/>
              <a:buChar char="•"/>
            </a:pPr>
            <a:r>
              <a:rPr kumimoji="1" lang="ja-JP" altLang="en-US" dirty="0"/>
              <a:t>動詞語彙学習では主に動きを選択していた．他にも色や形も選択していたのでここでも対称性が見られる．</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t>名称選択に関しては，事前学習ありのモデルは，たびたび，りんご→食べるという名称選択に失敗していた</a:t>
            </a:r>
            <a:endParaRPr kumimoji="1" lang="en-US" altLang="ja-JP" dirty="0"/>
          </a:p>
          <a:p>
            <a:pPr marL="171450" indent="-171450">
              <a:buFont typeface="Arial" panose="020B0604020202020204" pitchFamily="34" charset="0"/>
              <a:buChar char="•"/>
            </a:pPr>
            <a:r>
              <a:rPr kumimoji="1" lang="ja-JP" altLang="en-US" dirty="0"/>
              <a:t>失敗の内訳として，りんごを二つ選んだり分からないを選んでいた．これは，事前学習で獲得した名詞バイアス（名詞のみが未知物体の名称に当てはまるという偏り）が最後までコントロールできずに邪魔してしまった可能性が考えられる．</a:t>
            </a:r>
            <a:endParaRPr kumimoji="1" lang="en-US" altLang="ja-JP" dirty="0"/>
          </a:p>
          <a:p>
            <a:pPr marL="171450" indent="-171450">
              <a:buFont typeface="Arial" panose="020B0604020202020204" pitchFamily="34" charset="0"/>
              <a:buChar char="•"/>
            </a:pPr>
            <a:r>
              <a:rPr kumimoji="1" lang="ja-JP" altLang="en-US" dirty="0"/>
              <a:t>一方で事前学習なしのモデルはステップの打ち切りまでに正しい名称選択が行えているパターンが多く，学習がうまく進められたと考えられる．</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t>これらの結果より，名詞と動詞の学習は完全に切り離すのではなく，実世界のように名詞と動詞をある意味一緒に学ぶことが，区別や関連性など，品詞情報を学習するにあたって重要であると考えられる．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19</a:t>
            </a:fld>
            <a:endParaRPr kumimoji="1" lang="ja-JP" altLang="en-US"/>
          </a:p>
        </p:txBody>
      </p:sp>
    </p:spTree>
    <p:extLst>
      <p:ext uri="{BB962C8B-B14F-4D97-AF65-F5344CB8AC3E}">
        <p14:creationId xmlns:p14="http://schemas.microsoft.com/office/powerpoint/2010/main" val="27635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a:p>
            <a:pPr marL="171450" indent="-171450">
              <a:buFont typeface="Arial" panose="020B0604020202020204" pitchFamily="34" charset="0"/>
              <a:buChar char="•"/>
            </a:pPr>
            <a:r>
              <a:rPr kumimoji="1" lang="ja-JP" altLang="en-US" dirty="0"/>
              <a:t>まずはじめに，コンピュータの自律的な学習における問題について説明します．</a:t>
            </a:r>
            <a:endParaRPr kumimoji="1" lang="en-US" altLang="ja-JP" dirty="0"/>
          </a:p>
          <a:p>
            <a:pPr marL="171450" indent="-171450">
              <a:buFont typeface="Arial" panose="020B0604020202020204" pitchFamily="34" charset="0"/>
              <a:buChar char="•"/>
            </a:pPr>
            <a:r>
              <a:rPr kumimoji="1" lang="ja-JP" altLang="en-US" dirty="0"/>
              <a:t>コンピュータは現在，語と実態を結び付ける特徴選択が自律的に行えません．</a:t>
            </a:r>
            <a:endParaRPr kumimoji="1" lang="en-US" altLang="ja-JP" dirty="0"/>
          </a:p>
          <a:p>
            <a:pPr marL="171450" indent="-171450">
              <a:buFont typeface="Arial" panose="020B0604020202020204" pitchFamily="34" charset="0"/>
              <a:buChar char="•"/>
            </a:pPr>
            <a:r>
              <a:rPr kumimoji="1" lang="ja-JP" altLang="en-US" dirty="0"/>
              <a:t>人は感覚器官を通して、その実態の特徴を理解できるのに対し，（例えば、りんごについて、甘いや赤いなどの特徴を経験することで、りんごはこういうものだということを理解できる。）</a:t>
            </a:r>
            <a:endParaRPr kumimoji="1" lang="en-US" altLang="ja-JP" dirty="0"/>
          </a:p>
          <a:p>
            <a:pPr marL="171450" indent="-171450">
              <a:buFont typeface="Arial" panose="020B0604020202020204" pitchFamily="34" charset="0"/>
              <a:buChar char="•"/>
            </a:pPr>
            <a:r>
              <a:rPr kumimoji="1" lang="ja-JP" altLang="en-US" dirty="0"/>
              <a:t>コンピュータはそれができないため甘いや赤いなどの特徴を真に理解できない．</a:t>
            </a:r>
            <a:endParaRPr kumimoji="1" lang="en-US" altLang="ja-JP" dirty="0"/>
          </a:p>
          <a:p>
            <a:pPr marL="171450" indent="-171450">
              <a:buFont typeface="Arial" panose="020B0604020202020204" pitchFamily="34" charset="0"/>
              <a:buChar char="•"/>
            </a:pPr>
            <a:r>
              <a:rPr kumimoji="1" lang="ja-JP" altLang="en-US" dirty="0"/>
              <a:t>自律的なコンピュータの学習に関して、ロボットの身体的な特徴を利用して語彙獲得を行うなどの既存研究がある。</a:t>
            </a:r>
            <a:endParaRPr kumimoji="1" lang="en-US" altLang="ja-JP" dirty="0"/>
          </a:p>
          <a:p>
            <a:pPr marL="171450" indent="-171450">
              <a:buFont typeface="Arial" panose="020B0604020202020204" pitchFamily="34" charset="0"/>
              <a:buChar char="•"/>
            </a:pPr>
            <a:r>
              <a:rPr kumimoji="1" lang="ja-JP" altLang="en-US" dirty="0"/>
              <a:t>しかし、これら既存研究は、人間が語彙を自然に獲得するときに観察される複数の心理学的要素を説明できない。</a:t>
            </a:r>
            <a:endParaRPr kumimoji="1" lang="en-US" altLang="ja-JP" dirty="0"/>
          </a:p>
          <a:p>
            <a:pPr marL="171450" indent="-171450">
              <a:buFont typeface="Arial" panose="020B0604020202020204" pitchFamily="34" charset="0"/>
              <a:buChar char="•"/>
            </a:pPr>
            <a:r>
              <a:rPr kumimoji="1" lang="ja-JP" altLang="en-US" dirty="0"/>
              <a:t>田口らは幼児の語彙獲得のモデル化を行い、その過程に見られる心理学的要素の説明を行っている。</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ja-JP" altLang="en-US" dirty="0"/>
              <a:t>（工学的になんの意味があるのか？→コンピュータが幼児の語彙獲得の模倣をすることで、自律的に特徴選択を行うことができる。つまりコンピュータの自律的な学習を実現する</a:t>
            </a:r>
            <a:r>
              <a:rPr kumimoji="1" lang="en-US" altLang="ja-JP" dirty="0"/>
              <a:t>1</a:t>
            </a:r>
            <a:r>
              <a:rPr kumimoji="1" lang="ja-JP" altLang="en-US" dirty="0"/>
              <a:t>ステップとなりえる）</a:t>
            </a:r>
            <a:endParaRPr kumimoji="1" lang="en-US" altLang="ja-JP" dirty="0"/>
          </a:p>
          <a:p>
            <a:pPr marL="171450" indent="-171450">
              <a:buFont typeface="Arial" panose="020B0604020202020204" pitchFamily="34" charset="0"/>
              <a:buChar char="•"/>
            </a:pPr>
            <a:r>
              <a:rPr kumimoji="1" lang="ja-JP" altLang="en-US" dirty="0"/>
              <a:t>（心理学的になんの意味があるのか？→今まで心理学では数理モデルを利用して語彙獲得の仕組みを解明する取り組みはなかった。モデル化による幼児の語彙獲得の機構の解明の</a:t>
            </a:r>
            <a:r>
              <a:rPr kumimoji="1" lang="en-US" altLang="ja-JP" dirty="0"/>
              <a:t>1</a:t>
            </a:r>
            <a:r>
              <a:rPr kumimoji="1" lang="ja-JP" altLang="en-US" dirty="0"/>
              <a:t>ステップとなりえる）</a:t>
            </a:r>
            <a:endParaRPr kumimoji="1" lang="en-US" altLang="ja-JP" dirty="0"/>
          </a:p>
          <a:p>
            <a:pPr marL="171450" indent="-171450">
              <a:buFont typeface="Arial" panose="020B0604020202020204" pitchFamily="34" charset="0"/>
              <a:buChar char="•"/>
            </a:pPr>
            <a:r>
              <a:rPr kumimoji="1" lang="ja-JP" altLang="en-US" dirty="0"/>
              <a:t>（記号接地問題とは？→コンピュータが自律的に語と実態の特徴を結び付けること。感覚器官による経験を行うことができないために特徴を人間のように理解できないためである）</a:t>
            </a:r>
            <a:endParaRPr kumimoji="1" lang="en-US" altLang="ja-JP" dirty="0"/>
          </a:p>
          <a:p>
            <a:pPr marL="171450" indent="-171450">
              <a:buFont typeface="Arial" panose="020B0604020202020204" pitchFamily="34" charset="0"/>
              <a:buChar char="•"/>
            </a:pPr>
            <a:r>
              <a:rPr kumimoji="1" lang="ja-JP" altLang="en-US" dirty="0"/>
              <a:t>（なぜ人間を模倣するのか？→生物で唯一言語を獲得できているから．コンピュータが目指すべきものは人間のように自律的に語彙獲得をするところだから）</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2</a:t>
            </a:fld>
            <a:endParaRPr kumimoji="1" lang="ja-JP" altLang="en-US"/>
          </a:p>
        </p:txBody>
      </p:sp>
    </p:spTree>
    <p:extLst>
      <p:ext uri="{BB962C8B-B14F-4D97-AF65-F5344CB8AC3E}">
        <p14:creationId xmlns:p14="http://schemas.microsoft.com/office/powerpoint/2010/main" val="353312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特徴選択の推移の表を並べる</a:t>
            </a:r>
            <a:endParaRPr kumimoji="1" lang="en-US" altLang="ja-JP" dirty="0"/>
          </a:p>
          <a:p>
            <a:pPr marL="171450" indent="-171450">
              <a:buFont typeface="Arial" panose="020B0604020202020204" pitchFamily="34" charset="0"/>
              <a:buChar char="•"/>
            </a:pPr>
            <a:r>
              <a:rPr kumimoji="1" lang="ja-JP" altLang="en-US" dirty="0"/>
              <a:t>名詞のみを学習したときの正答率の推移を出す</a:t>
            </a:r>
            <a:endParaRPr kumimoji="1" lang="en-US" altLang="ja-JP" dirty="0"/>
          </a:p>
          <a:p>
            <a:pPr marL="171450" indent="-171450">
              <a:buFont typeface="Arial" panose="020B0604020202020204" pitchFamily="34" charset="0"/>
              <a:buChar char="•"/>
            </a:pPr>
            <a:r>
              <a:rPr kumimoji="1" lang="ja-JP" altLang="en-US" dirty="0"/>
              <a:t>報酬設計の関数を分かりやすくまとめてスライドにする（報酬設計はどのようにやったんですか？実験中に自動で変化するんですか？という質問が中間発表であった）</a:t>
            </a:r>
            <a:endParaRPr kumimoji="1" lang="en-US" altLang="ja-JP" dirty="0"/>
          </a:p>
          <a:p>
            <a:pPr marL="171450" indent="-171450">
              <a:buFont typeface="Arial" panose="020B0604020202020204" pitchFamily="34" charset="0"/>
              <a:buChar char="•"/>
            </a:pPr>
            <a:r>
              <a:rPr kumimoji="1" lang="ja-JP" altLang="en-US" dirty="0"/>
              <a:t>強化学習の数式をスライドに起こす</a:t>
            </a:r>
            <a:r>
              <a:rPr kumimoji="1" lang="en-US" altLang="ja-JP" dirty="0"/>
              <a:t>(</a:t>
            </a:r>
            <a:r>
              <a:rPr kumimoji="1" lang="en-US" altLang="ja-JP" dirty="0" err="1"/>
              <a:t>DQN</a:t>
            </a:r>
            <a:r>
              <a:rPr kumimoji="1" lang="ja-JP" altLang="en-US" dirty="0"/>
              <a:t>と</a:t>
            </a:r>
            <a:r>
              <a:rPr kumimoji="1" lang="en-US" altLang="ja-JP" dirty="0" err="1"/>
              <a:t>DDQN</a:t>
            </a:r>
            <a:r>
              <a:rPr kumimoji="1" lang="ja-JP" altLang="en-US" dirty="0"/>
              <a:t>のもの</a:t>
            </a:r>
            <a:r>
              <a:rPr kumimoji="1" lang="en-US" altLang="ja-JP" dirty="0"/>
              <a:t>)</a:t>
            </a:r>
          </a:p>
          <a:p>
            <a:pPr marL="171450" indent="-171450">
              <a:buFont typeface="Arial" panose="020B0604020202020204" pitchFamily="34" charset="0"/>
              <a:buChar char="•"/>
            </a:pPr>
            <a:endParaRPr kumimoji="1" lang="ja-JP" altLang="en-US"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20</a:t>
            </a:fld>
            <a:endParaRPr kumimoji="1" lang="ja-JP" altLang="en-US"/>
          </a:p>
        </p:txBody>
      </p:sp>
    </p:spTree>
    <p:extLst>
      <p:ext uri="{BB962C8B-B14F-4D97-AF65-F5344CB8AC3E}">
        <p14:creationId xmlns:p14="http://schemas.microsoft.com/office/powerpoint/2010/main" val="151225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(0:45~1:00)</a:t>
            </a:r>
          </a:p>
          <a:p>
            <a:pPr marL="171450" indent="-171450">
              <a:buFont typeface="Arial" panose="020B0604020202020204" pitchFamily="34" charset="0"/>
              <a:buChar char="•"/>
            </a:pPr>
            <a:r>
              <a:rPr kumimoji="1" lang="ja-JP" altLang="en-US" dirty="0"/>
              <a:t>幼児は語彙獲得において図</a:t>
            </a:r>
            <a:r>
              <a:rPr kumimoji="1" lang="en-US" altLang="ja-JP" dirty="0"/>
              <a:t>2</a:t>
            </a:r>
            <a:r>
              <a:rPr kumimoji="1" lang="ja-JP" altLang="en-US" dirty="0"/>
              <a:t>のような手順で学習を進める</a:t>
            </a:r>
            <a:endParaRPr kumimoji="1" lang="en-US" altLang="ja-JP" dirty="0"/>
          </a:p>
          <a:p>
            <a:pPr marL="171450" indent="-171450">
              <a:buFont typeface="Arial" panose="020B0604020202020204" pitchFamily="34" charset="0"/>
              <a:buChar char="•"/>
            </a:pPr>
            <a:r>
              <a:rPr kumimoji="1" lang="ja-JP" altLang="en-US" dirty="0"/>
              <a:t>幼児は未知の物体について，ヒントとなる特徴を取得します．幼児は得られた特徴量から名称推定を行います．</a:t>
            </a:r>
            <a:endParaRPr kumimoji="1" lang="en-US" altLang="ja-JP" dirty="0"/>
          </a:p>
          <a:p>
            <a:pPr marL="171450" indent="-171450">
              <a:buFont typeface="Arial" panose="020B0604020202020204" pitchFamily="34" charset="0"/>
              <a:buChar char="•"/>
            </a:pPr>
            <a:r>
              <a:rPr kumimoji="1" lang="ja-JP" altLang="en-US" dirty="0"/>
              <a:t>このような語彙獲得の際には心理学的な要素が見られる．</a:t>
            </a:r>
            <a:endParaRPr kumimoji="1" lang="en-US" altLang="ja-JP" dirty="0"/>
          </a:p>
          <a:p>
            <a:pPr marL="171450" indent="-171450">
              <a:buFont typeface="Arial" panose="020B0604020202020204" pitchFamily="34" charset="0"/>
              <a:buChar char="•"/>
            </a:pPr>
            <a:r>
              <a:rPr kumimoji="1" lang="ja-JP" altLang="en-US" dirty="0"/>
              <a:t>例えば、共同注意と呼ばれる、親と子が対象の物体を一緒に見る行動</a:t>
            </a:r>
            <a:endParaRPr kumimoji="1" lang="en-US" altLang="ja-JP" dirty="0"/>
          </a:p>
          <a:p>
            <a:pPr marL="171450" indent="-171450">
              <a:buFont typeface="Arial" panose="020B0604020202020204" pitchFamily="34" charset="0"/>
              <a:buChar char="•"/>
            </a:pPr>
            <a:r>
              <a:rPr kumimoji="1" lang="ja-JP" altLang="en-US" dirty="0"/>
              <a:t>親の意図理解と呼ばれる、親が実態について幼児にどうしてほしいかを表情やふるまいで伝え、幼児がその意図を理解する行動</a:t>
            </a:r>
            <a:endParaRPr kumimoji="1" lang="en-US" altLang="ja-JP" dirty="0"/>
          </a:p>
          <a:p>
            <a:pPr marL="171450" indent="-171450">
              <a:buFont typeface="Arial" panose="020B0604020202020204" pitchFamily="34" charset="0"/>
              <a:buChar char="•"/>
            </a:pPr>
            <a:r>
              <a:rPr kumimoji="1" lang="ja-JP" altLang="en-US" dirty="0"/>
              <a:t>学習の過程で生まれる様々なバイアスも見られている</a:t>
            </a:r>
            <a:endParaRPr kumimoji="1" lang="en-US" altLang="ja-JP" dirty="0"/>
          </a:p>
          <a:p>
            <a:pPr marL="171450" indent="-171450">
              <a:buFont typeface="Arial" panose="020B0604020202020204" pitchFamily="34" charset="0"/>
              <a:buChar char="•"/>
            </a:pPr>
            <a:r>
              <a:rPr kumimoji="1" lang="ja-JP" altLang="en-US" dirty="0"/>
              <a:t>田口らはこういった心理学的要素を考慮した上で，深層強化学習を用いた幼児の語彙獲得のモデル化を行う。</a:t>
            </a:r>
            <a:endParaRPr kumimoji="1" lang="en-US" altLang="ja-JP" dirty="0"/>
          </a:p>
          <a:p>
            <a:pPr marL="171450" indent="-171450">
              <a:buFont typeface="Arial" panose="020B0604020202020204" pitchFamily="34" charset="0"/>
              <a:buChar char="•"/>
            </a:pPr>
            <a:r>
              <a:rPr kumimoji="1" lang="en-US" altLang="ja-JP" dirty="0"/>
              <a:t>(</a:t>
            </a:r>
            <a:r>
              <a:rPr kumimoji="1" lang="ja-JP" altLang="en-US" dirty="0"/>
              <a:t>本研究では、ニューラルネットワークを用いた強化学習によるモデル化を行う。</a:t>
            </a:r>
            <a:r>
              <a:rPr kumimoji="1" lang="en-US" altLang="ja-JP" dirty="0"/>
              <a:t>)</a:t>
            </a:r>
          </a:p>
          <a:p>
            <a:pPr marL="171450" indent="-171450">
              <a:buFont typeface="Arial" panose="020B0604020202020204" pitchFamily="34" charset="0"/>
              <a:buChar char="•"/>
            </a:pPr>
            <a:r>
              <a:rPr kumimoji="1" lang="en-US" altLang="ja-JP" dirty="0"/>
              <a:t>(</a:t>
            </a:r>
            <a:r>
              <a:rPr kumimoji="1" lang="ja-JP" altLang="en-US" dirty="0"/>
              <a:t>強化学習は、モデルのふるまいに対して報酬を与えることで学習を進める。これは幼児の語彙獲得の様子と似ているため、採用している。</a:t>
            </a:r>
            <a:r>
              <a:rPr kumimoji="1" lang="en-US" altLang="ja-JP" dirty="0"/>
              <a:t>)</a:t>
            </a:r>
          </a:p>
          <a:p>
            <a:pPr marL="171450" indent="-171450">
              <a:buFont typeface="Arial" panose="020B0604020202020204" pitchFamily="34" charset="0"/>
              <a:buChar char="•"/>
            </a:pPr>
            <a:r>
              <a:rPr kumimoji="1" lang="ja-JP" altLang="en-US" dirty="0"/>
              <a:t>（特に意図理解は人特有のものであり，人だけが語彙獲得を行える重要な心理学的要素であると言われている）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3</a:t>
            </a:fld>
            <a:endParaRPr kumimoji="1" lang="ja-JP" altLang="en-US"/>
          </a:p>
        </p:txBody>
      </p:sp>
    </p:spTree>
    <p:extLst>
      <p:ext uri="{BB962C8B-B14F-4D97-AF65-F5344CB8AC3E}">
        <p14:creationId xmlns:p14="http://schemas.microsoft.com/office/powerpoint/2010/main" val="91965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buFont typeface="Arial" panose="020B0604020202020204" pitchFamily="34" charset="0"/>
              <a:buNone/>
            </a:pPr>
            <a:r>
              <a:rPr kumimoji="1" lang="en-US" altLang="ja-JP" dirty="0"/>
              <a:t>(1:45~2:00)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しかし，田口らは名詞と動詞を混ぜて同時に学習する語彙獲得のモデル化を行っていました．この手法では，幼児が品詞情報を獲得する過程を解明することができません．</a:t>
            </a:r>
            <a:endParaRPr kumimoji="1" lang="en-US" altLang="ja-JP" dirty="0"/>
          </a:p>
          <a:p>
            <a:pPr marL="171450" lvl="0" indent="-171450">
              <a:buFont typeface="Arial" panose="020B0604020202020204" pitchFamily="34" charset="0"/>
              <a:buChar char="•"/>
            </a:pPr>
            <a:r>
              <a:rPr kumimoji="1" lang="ja-JP" altLang="en-US" dirty="0"/>
              <a:t>幼児は初期の語彙獲得において、動詞など他の品詞に比べて、名詞を早くに学習する傾向がある。</a:t>
            </a:r>
            <a:endParaRPr kumimoji="1" lang="en-US" altLang="ja-JP" dirty="0"/>
          </a:p>
          <a:p>
            <a:pPr marL="171450" lvl="0" indent="-171450">
              <a:buFont typeface="Arial" panose="020B0604020202020204" pitchFamily="34" charset="0"/>
              <a:buChar char="•"/>
            </a:pPr>
            <a:r>
              <a:rPr kumimoji="1" lang="ja-JP" altLang="en-US" dirty="0"/>
              <a:t>名詞には一目で知覚可能だという優位性があると考えられており，名詞のつぎに異なる品詞を学ぶという品詞の獲得に順序が見られます．</a:t>
            </a:r>
            <a:endParaRPr kumimoji="1" lang="en-US" altLang="ja-JP" dirty="0"/>
          </a:p>
          <a:p>
            <a:pPr marL="171450" lvl="0" indent="-171450">
              <a:buFont typeface="Arial" panose="020B0604020202020204" pitchFamily="34" charset="0"/>
              <a:buChar char="•"/>
            </a:pPr>
            <a:r>
              <a:rPr kumimoji="1" lang="ja-JP" altLang="en-US" dirty="0"/>
              <a:t>また，親の意図理解は，名詞と動詞では異なって機能すると言われています．</a:t>
            </a:r>
            <a:endParaRPr kumimoji="1" lang="en-US" altLang="ja-JP" dirty="0"/>
          </a:p>
          <a:p>
            <a:pPr marL="171450" lvl="0" indent="-171450">
              <a:buFont typeface="Arial" panose="020B0604020202020204" pitchFamily="34" charset="0"/>
              <a:buChar char="•"/>
            </a:pPr>
            <a:endParaRPr kumimoji="1" lang="en-US" altLang="ja-JP" dirty="0"/>
          </a:p>
          <a:p>
            <a:pPr marL="171450" lvl="0" indent="-171450">
              <a:buFont typeface="Arial" panose="020B0604020202020204" pitchFamily="34" charset="0"/>
              <a:buChar char="•"/>
            </a:pPr>
            <a:r>
              <a:rPr kumimoji="1" lang="ja-JP" altLang="en-US" dirty="0"/>
              <a:t>（なぜ動詞なのか？→名詞のつぎに学ぶのが動詞であるという心理学の既存研究があるため．また，田口が名詞と動詞の両方が学習可能であると示したから．）</a:t>
            </a:r>
            <a:endParaRPr kumimoji="1" lang="en-US" altLang="ja-JP" dirty="0"/>
          </a:p>
          <a:p>
            <a:pPr marL="171450" lvl="0" indent="-171450">
              <a:buFont typeface="Arial" panose="020B0604020202020204" pitchFamily="34" charset="0"/>
              <a:buChar char="•"/>
            </a:pPr>
            <a:r>
              <a:rPr kumimoji="1" lang="ja-JP" altLang="en-US" dirty="0"/>
              <a:t>（田口らは同時に学習した？→これは名詞，これは動詞，とだけ親の意図として与えていた．りんごと食べるという語彙同士の関連性は一切学習できていない．）</a:t>
            </a:r>
            <a:endParaRPr kumimoji="1" lang="en-US" altLang="ja-JP" dirty="0"/>
          </a:p>
          <a:p>
            <a:pPr marL="171450" lvl="0" indent="-171450">
              <a:buFont typeface="Arial" panose="020B0604020202020204" pitchFamily="34" charset="0"/>
              <a:buChar char="•"/>
            </a:pPr>
            <a:r>
              <a:rPr kumimoji="1" lang="ja-JP" altLang="en-US" dirty="0"/>
              <a:t>（名詞と動詞で親の意図理解の機能はどう異なるのか？→名詞であれば親が注意している部分を見て語彙獲得を促進させるが，動詞はその環境全体に目を向ける必要があり，親の意図を理解するのがより困難であると言われている．具体か抽象か，目を向ける部分が簡単か複雑かという違いがあると考えられる．）</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a:t>
            </a:r>
            <a:r>
              <a:rPr kumimoji="1" lang="ja-JP" altLang="en-US" dirty="0"/>
              <a:t>また、名詞はほかの品詞の土台になりうる場合が多く、例えば、最も学習が遅いと言われる接続詞は、名詞同士を結び付ける役割を持っているため、名詞が学習できないとそのような品詞を学習することができないのではないかと考えられる。</a:t>
            </a:r>
            <a:r>
              <a:rPr kumimoji="1" lang="en-US" altLang="ja-JP" dirty="0"/>
              <a:t>)</a:t>
            </a:r>
          </a:p>
          <a:p>
            <a:pPr marL="171450" indent="-171450">
              <a:buFont typeface="Arial" panose="020B0604020202020204" pitchFamily="34" charset="0"/>
              <a:buChar char="•"/>
            </a:pPr>
            <a:r>
              <a:rPr kumimoji="1" lang="ja-JP" altLang="en-US" dirty="0"/>
              <a:t>幼児の語彙獲得における品詞情報の獲得</a:t>
            </a:r>
          </a:p>
          <a:p>
            <a:pPr marL="171450" indent="-171450">
              <a:buFont typeface="Arial" panose="020B0604020202020204" pitchFamily="34" charset="0"/>
              <a:buChar char="•"/>
            </a:pPr>
            <a:r>
              <a:rPr kumimoji="1" lang="ja-JP" altLang="en-US" dirty="0"/>
              <a:t>名詞→動詞の順に覚えることに着目</a:t>
            </a:r>
          </a:p>
          <a:p>
            <a:pPr marL="171450" indent="-171450">
              <a:buFont typeface="Arial" panose="020B0604020202020204" pitchFamily="34" charset="0"/>
              <a:buChar char="•"/>
            </a:pPr>
            <a:r>
              <a:rPr kumimoji="1" lang="ja-JP" altLang="en-US" dirty="0"/>
              <a:t>自然分割仮説</a:t>
            </a:r>
          </a:p>
          <a:p>
            <a:pPr marL="171450" indent="-171450">
              <a:buFont typeface="Arial" panose="020B0604020202020204" pitchFamily="34" charset="0"/>
              <a:buChar char="•"/>
            </a:pPr>
            <a:r>
              <a:rPr kumimoji="1" lang="ja-JP" altLang="en-US" dirty="0"/>
              <a:t>発達における名詞の優位性</a:t>
            </a:r>
          </a:p>
          <a:p>
            <a:pPr marL="171450" indent="-171450">
              <a:buFont typeface="Arial" panose="020B0604020202020204" pitchFamily="34" charset="0"/>
              <a:buChar char="•"/>
            </a:pPr>
            <a:r>
              <a:rPr kumimoji="1" lang="ja-JP" altLang="en-US" dirty="0"/>
              <a:t>名詞は具体物（周りの環境から個別化しやすい）であるため覚えやすい</a:t>
            </a:r>
          </a:p>
          <a:p>
            <a:pPr marL="171450" indent="-171450">
              <a:buFont typeface="Arial" panose="020B0604020202020204" pitchFamily="34" charset="0"/>
              <a:buChar char="•"/>
            </a:pPr>
            <a:r>
              <a:rPr kumimoji="1" lang="ja-JP" altLang="en-US" dirty="0"/>
              <a:t>名詞は空間的に認知的優位性がある</a:t>
            </a:r>
            <a:endParaRPr kumimoji="1" lang="en-US" altLang="ja-JP" dirty="0"/>
          </a:p>
          <a:p>
            <a:pPr marL="171450" indent="-171450">
              <a:buFont typeface="Arial" panose="020B0604020202020204" pitchFamily="34" charset="0"/>
              <a:buChar char="•"/>
            </a:pPr>
            <a:r>
              <a:rPr kumimoji="1" lang="ja-JP" altLang="en-US" dirty="0"/>
              <a:t>幼児は語彙獲得において、品詞ごとに優位性があることが確認されている。</a:t>
            </a:r>
            <a:endParaRPr kumimoji="1" lang="en-US" altLang="ja-JP" dirty="0"/>
          </a:p>
          <a:p>
            <a:pPr marL="628650" lvl="1" indent="-171450">
              <a:buFont typeface="Arial" panose="020B0604020202020204" pitchFamily="34" charset="0"/>
              <a:buChar char="•"/>
            </a:pPr>
            <a:r>
              <a:rPr kumimoji="1" lang="ja-JP" altLang="en-US" dirty="0"/>
              <a:t>名詞の優位性</a:t>
            </a:r>
            <a:endParaRPr kumimoji="1" lang="en-US" altLang="ja-JP" dirty="0"/>
          </a:p>
          <a:p>
            <a:pPr marL="457200" lvl="1" indent="0">
              <a:buFont typeface="Arial" panose="020B0604020202020204" pitchFamily="34" charset="0"/>
              <a:buNone/>
            </a:pPr>
            <a:r>
              <a:rPr kumimoji="1" lang="ja-JP" altLang="en-US" dirty="0"/>
              <a:t>→ 語彙獲得における品詞情報の優位性に着目</a:t>
            </a:r>
            <a:endParaRPr kumimoji="1" lang="en-US" altLang="ja-JP" dirty="0"/>
          </a:p>
          <a:p>
            <a:pPr marL="457200" lvl="1" indent="0">
              <a:buFont typeface="Arial" panose="020B0604020202020204" pitchFamily="34" charset="0"/>
              <a:buNone/>
            </a:pPr>
            <a:r>
              <a:rPr kumimoji="1" lang="en-US" altLang="ja-JP" dirty="0"/>
              <a:t>p.50</a:t>
            </a:r>
            <a:r>
              <a:rPr kumimoji="1" lang="ja-JP" altLang="en-US" dirty="0"/>
              <a:t>の説明をふんだんにするとよいかなあ。</a:t>
            </a:r>
            <a:endParaRPr kumimoji="1" lang="en-US" altLang="ja-JP" dirty="0"/>
          </a:p>
          <a:p>
            <a:pPr marL="0" lvl="0" indent="0">
              <a:buFont typeface="Arial" panose="020B0604020202020204" pitchFamily="34" charset="0"/>
              <a:buNone/>
            </a:pPr>
            <a:endParaRPr kumimoji="1" lang="en-US" altLang="ja-JP" dirty="0"/>
          </a:p>
          <a:p>
            <a:pPr marL="457200" lvl="1" indent="0">
              <a:buFont typeface="Arial" panose="020B0604020202020204" pitchFamily="34" charset="0"/>
              <a:buNone/>
            </a:pPr>
            <a:endParaRPr kumimoji="1" lang="en-US" altLang="ja-JP" dirty="0"/>
          </a:p>
          <a:p>
            <a:pPr marL="628650" lvl="1" indent="-171450">
              <a:buFont typeface="Arial" panose="020B0604020202020204" pitchFamily="34" charset="0"/>
              <a:buChar char="•"/>
            </a:pPr>
            <a:endParaRPr kumimoji="1" lang="ja-JP" altLang="en-US"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endParaRPr kumimoji="1" lang="en-US" altLang="ja-JP"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4</a:t>
            </a:fld>
            <a:endParaRPr kumimoji="1" lang="ja-JP" altLang="en-US"/>
          </a:p>
        </p:txBody>
      </p:sp>
    </p:spTree>
    <p:extLst>
      <p:ext uri="{BB962C8B-B14F-4D97-AF65-F5344CB8AC3E}">
        <p14:creationId xmlns:p14="http://schemas.microsoft.com/office/powerpoint/2010/main" val="351121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(2:30~3:00)</a:t>
            </a:r>
          </a:p>
          <a:p>
            <a:pPr marL="171450" indent="-171450">
              <a:buFont typeface="Arial" panose="020B0604020202020204" pitchFamily="34" charset="0"/>
              <a:buChar char="•"/>
            </a:pPr>
            <a:r>
              <a:rPr kumimoji="1" lang="ja-JP" altLang="en-US" dirty="0"/>
              <a:t>本研究では親の意図を理解して品詞情報を考慮する，幼児の語彙獲得モデルを提案する。</a:t>
            </a:r>
            <a:endParaRPr kumimoji="1" lang="en-US" altLang="ja-JP" dirty="0"/>
          </a:p>
          <a:p>
            <a:pPr marL="171450" indent="-171450">
              <a:buFont typeface="Arial" panose="020B0604020202020204" pitchFamily="34" charset="0"/>
              <a:buChar char="•"/>
            </a:pPr>
            <a:r>
              <a:rPr kumimoji="1" lang="ja-JP" altLang="en-US" dirty="0"/>
              <a:t>モデルが親の意図の変化をくみ取れるかどうかや、与える実態に対して特徴選択がどう変化するか、などの語彙獲得の過程を解明する。</a:t>
            </a:r>
            <a:endParaRPr kumimoji="1" lang="en-US" altLang="ja-JP" dirty="0"/>
          </a:p>
          <a:p>
            <a:pPr marL="171450" indent="-171450">
              <a:buFont typeface="Arial" panose="020B0604020202020204" pitchFamily="34" charset="0"/>
              <a:buChar char="•"/>
            </a:pPr>
            <a:r>
              <a:rPr kumimoji="1" lang="ja-JP" altLang="en-US" dirty="0"/>
              <a:t>名詞に関連する動詞を学習して，品詞情報を考慮できるのか実験する．</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5</a:t>
            </a:fld>
            <a:endParaRPr kumimoji="1" lang="ja-JP" altLang="en-US"/>
          </a:p>
        </p:txBody>
      </p:sp>
    </p:spTree>
    <p:extLst>
      <p:ext uri="{BB962C8B-B14F-4D97-AF65-F5344CB8AC3E}">
        <p14:creationId xmlns:p14="http://schemas.microsoft.com/office/powerpoint/2010/main" val="2719543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(3:00~3:30)</a:t>
            </a:r>
          </a:p>
          <a:p>
            <a:pPr marL="171450" indent="-171450">
              <a:buFont typeface="Arial" panose="020B0604020202020204" pitchFamily="34" charset="0"/>
              <a:buChar char="•"/>
            </a:pPr>
            <a:r>
              <a:rPr kumimoji="1" lang="ja-JP" altLang="en-US" dirty="0"/>
              <a:t>本研究のモデルは名詞と動詞を順に学習します．</a:t>
            </a:r>
            <a:endParaRPr kumimoji="1" lang="en-US" altLang="ja-JP" dirty="0"/>
          </a:p>
          <a:p>
            <a:pPr marL="171450" indent="-171450">
              <a:buFont typeface="Arial" panose="020B0604020202020204" pitchFamily="34" charset="0"/>
              <a:buChar char="•"/>
            </a:pPr>
            <a:r>
              <a:rPr kumimoji="1" lang="ja-JP" altLang="en-US" dirty="0"/>
              <a:t>ここではモデルがどのように，順に語彙の学習を行うのか説明します．この一連の流れを</a:t>
            </a:r>
            <a:r>
              <a:rPr kumimoji="1" lang="en-US" altLang="ja-JP" dirty="0"/>
              <a:t>1</a:t>
            </a:r>
            <a:r>
              <a:rPr kumimoji="1" lang="ja-JP" altLang="en-US" dirty="0"/>
              <a:t>エピソードとして決められたエピソード数学習を繰り返します．</a:t>
            </a:r>
            <a:endParaRPr kumimoji="1" lang="en-US" altLang="ja-JP" dirty="0"/>
          </a:p>
          <a:p>
            <a:pPr marL="171450" indent="-171450">
              <a:buFont typeface="Arial" panose="020B0604020202020204" pitchFamily="34" charset="0"/>
              <a:buChar char="•"/>
            </a:pPr>
            <a:r>
              <a:rPr kumimoji="1" lang="ja-JP" altLang="en-US" dirty="0"/>
              <a:t>まず学習する名詞語彙をランダムに決定し，その語彙に関連する動詞語彙も合わせて決定します</a:t>
            </a:r>
            <a:endParaRPr kumimoji="1" lang="en-US" altLang="ja-JP" dirty="0"/>
          </a:p>
          <a:p>
            <a:pPr marL="171450" indent="-171450">
              <a:buFont typeface="Arial" panose="020B0604020202020204" pitchFamily="34" charset="0"/>
              <a:buChar char="•"/>
            </a:pPr>
            <a:r>
              <a:rPr kumimoji="1" lang="ja-JP" altLang="en-US" dirty="0"/>
              <a:t>つぎに名詞語彙の学習について行います．</a:t>
            </a:r>
            <a:endParaRPr kumimoji="1" lang="en-US" altLang="ja-JP" dirty="0"/>
          </a:p>
          <a:p>
            <a:pPr marL="171450" indent="-171450">
              <a:buFont typeface="Arial" panose="020B0604020202020204" pitchFamily="34" charset="0"/>
              <a:buChar char="•"/>
            </a:pPr>
            <a:r>
              <a:rPr kumimoji="1" lang="ja-JP" altLang="en-US" dirty="0"/>
              <a:t>モデルは未知の物体に関する，色・形・味・動きのうち</a:t>
            </a:r>
            <a:r>
              <a:rPr kumimoji="1" lang="en-US" altLang="ja-JP" dirty="0"/>
              <a:t>1</a:t>
            </a:r>
            <a:r>
              <a:rPr kumimoji="1" lang="ja-JP" altLang="en-US" dirty="0"/>
              <a:t>つ特徴を選択します．選ばれた語彙が名詞であることを示す親の意図情報と合わせて，モデルは未知の物体の名称を推定します．</a:t>
            </a:r>
            <a:endParaRPr kumimoji="1" lang="en-US" altLang="ja-JP" dirty="0"/>
          </a:p>
          <a:p>
            <a:pPr marL="171450" indent="-171450">
              <a:buFont typeface="Arial" panose="020B0604020202020204" pitchFamily="34" charset="0"/>
              <a:buChar char="•"/>
            </a:pPr>
            <a:r>
              <a:rPr kumimoji="1" lang="ja-JP" altLang="en-US" dirty="0"/>
              <a:t>名詞語彙の推定結果が正解であれば正の報酬を，間違いであれば負の報酬を与えます．</a:t>
            </a:r>
            <a:endParaRPr kumimoji="1" lang="en-US" altLang="ja-JP" dirty="0"/>
          </a:p>
          <a:p>
            <a:pPr marL="171450" indent="-171450">
              <a:buFont typeface="Arial" panose="020B0604020202020204" pitchFamily="34" charset="0"/>
              <a:buChar char="•"/>
            </a:pPr>
            <a:r>
              <a:rPr kumimoji="1" lang="ja-JP" altLang="en-US" dirty="0"/>
              <a:t>つぎに動詞語彙の学習では，同様に特徴選択と名称推定，報酬の付与を行います．</a:t>
            </a:r>
            <a:endParaRPr kumimoji="1" lang="en-US" altLang="ja-JP" dirty="0"/>
          </a:p>
          <a:p>
            <a:pPr marL="171450" indent="-171450">
              <a:buFont typeface="Arial" panose="020B0604020202020204" pitchFamily="34" charset="0"/>
              <a:buChar char="•"/>
            </a:pPr>
            <a:r>
              <a:rPr kumimoji="1" lang="ja-JP" altLang="en-US" dirty="0"/>
              <a:t>名詞と動詞の語彙両方の推定が正解であればこのエピソードを終了します．片方が不正解の場合は名詞語彙の特徴選択まで戻って同様の学習を行います．決められた回数の中で両方の語彙を正解できない場合はエピソードを打ち切ります．</a:t>
            </a:r>
            <a:endParaRPr kumimoji="1" lang="en-US" altLang="ja-JP" dirty="0"/>
          </a:p>
          <a:p>
            <a:pPr marL="171450" indent="-171450">
              <a:buFont typeface="Arial" panose="020B0604020202020204" pitchFamily="34" charset="0"/>
              <a:buChar char="•"/>
            </a:pPr>
            <a:endParaRPr kumimoji="1" lang="en-US" altLang="ja-JP" dirty="0"/>
          </a:p>
          <a:p>
            <a:pPr marL="171450" indent="-171450">
              <a:buFont typeface="Arial" panose="020B0604020202020204" pitchFamily="34" charset="0"/>
              <a:buChar char="•"/>
            </a:pPr>
            <a:r>
              <a:rPr kumimoji="1" lang="en-US" altLang="ja-JP" dirty="0"/>
              <a:t>(</a:t>
            </a:r>
            <a:r>
              <a:rPr kumimoji="1" lang="ja-JP" altLang="en-US" dirty="0"/>
              <a:t>報酬は実数値で変数に保存される．この報酬を最大化する行動を試行錯誤の中で選択するのが強化学習）</a:t>
            </a:r>
            <a:endParaRPr kumimoji="1" lang="en-US" altLang="ja-JP" dirty="0"/>
          </a:p>
          <a:p>
            <a:pPr marL="171450" indent="-171450">
              <a:buFont typeface="Arial" panose="020B0604020202020204" pitchFamily="34" charset="0"/>
              <a:buChar char="•"/>
            </a:pPr>
            <a:r>
              <a:rPr kumimoji="1" lang="ja-JP" altLang="en-US" dirty="0"/>
              <a:t>（この提案モデルは何歳でどこの国を想定しているか？→フルスクラッチで学習するので，</a:t>
            </a:r>
            <a:r>
              <a:rPr kumimoji="1" lang="en-US" altLang="ja-JP" dirty="0"/>
              <a:t>0</a:t>
            </a:r>
            <a:r>
              <a:rPr kumimoji="1" lang="ja-JP" altLang="en-US" dirty="0"/>
              <a:t>歳から語彙爆発と呼ばれる</a:t>
            </a:r>
            <a:r>
              <a:rPr kumimoji="1" lang="en-US" altLang="ja-JP" dirty="0"/>
              <a:t>1</a:t>
            </a:r>
            <a:r>
              <a:rPr kumimoji="1" lang="ja-JP" altLang="en-US" dirty="0"/>
              <a:t>歳前後までの幼児であると考えられる．国は英単語を利用しているので英語圏である．日本でも名詞優位であるという研究が心理学で行われている．韓国は動詞優位である）</a:t>
            </a:r>
            <a:endParaRPr kumimoji="1" lang="en-US" altLang="ja-JP" dirty="0"/>
          </a:p>
          <a:p>
            <a:pPr marL="171450" indent="-171450">
              <a:buFont typeface="Arial" panose="020B0604020202020204" pitchFamily="34" charset="0"/>
              <a:buChar char="•"/>
            </a:pPr>
            <a:r>
              <a:rPr kumimoji="1" lang="ja-JP" altLang="en-US" dirty="0"/>
              <a:t>（語彙爆発とは？→</a:t>
            </a:r>
            <a:r>
              <a:rPr kumimoji="1" lang="en-US" altLang="ja-JP" dirty="0"/>
              <a:t>1</a:t>
            </a:r>
            <a:r>
              <a:rPr kumimoji="1" lang="ja-JP" altLang="en-US" dirty="0"/>
              <a:t>歳前後で急激に語彙が増えるように見える現象．実際には幼児は一定の速度で語彙獲得を行い，途中途中で語彙獲得をしない時期があるために爆発的に語彙を得ているように見える）</a:t>
            </a:r>
            <a:endParaRPr kumimoji="1" lang="en-US" altLang="ja-JP"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6</a:t>
            </a:fld>
            <a:endParaRPr kumimoji="1" lang="ja-JP" altLang="en-US"/>
          </a:p>
        </p:txBody>
      </p:sp>
    </p:spTree>
    <p:extLst>
      <p:ext uri="{BB962C8B-B14F-4D97-AF65-F5344CB8AC3E}">
        <p14:creationId xmlns:p14="http://schemas.microsoft.com/office/powerpoint/2010/main" val="77648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(4:00~4:30)</a:t>
            </a:r>
          </a:p>
          <a:p>
            <a:pPr marL="171450" indent="-171450">
              <a:buFont typeface="Arial" panose="020B0604020202020204" pitchFamily="34" charset="0"/>
              <a:buChar char="•"/>
            </a:pPr>
            <a:r>
              <a:rPr kumimoji="1" lang="ja-JP" altLang="en-US" dirty="0"/>
              <a:t>本研究で提案する深層強化学習のモデルの構成を説明します</a:t>
            </a:r>
            <a:endParaRPr kumimoji="1" lang="en-US" altLang="ja-JP" dirty="0"/>
          </a:p>
          <a:p>
            <a:pPr marL="171450" indent="-171450">
              <a:buFont typeface="Arial" panose="020B0604020202020204" pitchFamily="34" charset="0"/>
              <a:buChar char="•"/>
            </a:pPr>
            <a:r>
              <a:rPr kumimoji="1" lang="ja-JP" altLang="en-US" dirty="0"/>
              <a:t>モデルは先ほどのエピソードの学習において特徴選択と名称推定の</a:t>
            </a:r>
            <a:r>
              <a:rPr kumimoji="1" lang="en-US" altLang="ja-JP" dirty="0"/>
              <a:t>2</a:t>
            </a:r>
            <a:r>
              <a:rPr kumimoji="1" lang="ja-JP" altLang="en-US" dirty="0"/>
              <a:t>つを行う</a:t>
            </a:r>
            <a:r>
              <a:rPr kumimoji="1" lang="en-US" altLang="ja-JP" dirty="0" err="1"/>
              <a:t>DQN</a:t>
            </a:r>
            <a:r>
              <a:rPr kumimoji="1" lang="ja-JP" altLang="en-US" dirty="0"/>
              <a:t>を用意します</a:t>
            </a:r>
            <a:endParaRPr kumimoji="1" lang="en-US" altLang="ja-JP" dirty="0"/>
          </a:p>
          <a:p>
            <a:pPr marL="171450" indent="-171450">
              <a:buFont typeface="Arial" panose="020B0604020202020204" pitchFamily="34" charset="0"/>
              <a:buChar char="•"/>
            </a:pPr>
            <a:r>
              <a:rPr kumimoji="1" lang="ja-JP" altLang="en-US" dirty="0"/>
              <a:t>また，特徴量を過去の経験と合わせて取り扱う幼児をモデル化するために、過去情報を保持できる</a:t>
            </a:r>
            <a:r>
              <a:rPr kumimoji="1" lang="en-US" altLang="ja-JP" dirty="0"/>
              <a:t>LSTM</a:t>
            </a:r>
            <a:r>
              <a:rPr kumimoji="1" lang="ja-JP" altLang="en-US" dirty="0"/>
              <a:t>を使います</a:t>
            </a:r>
            <a:endParaRPr kumimoji="1" lang="en-US" altLang="ja-JP" dirty="0"/>
          </a:p>
          <a:p>
            <a:pPr marL="171450" indent="-171450">
              <a:buFont typeface="Arial" panose="020B0604020202020204" pitchFamily="34" charset="0"/>
              <a:buChar char="•"/>
            </a:pPr>
            <a:r>
              <a:rPr kumimoji="1" lang="ja-JP" altLang="en-US" dirty="0"/>
              <a:t>親の表情をモデルは畳み込みニューラルネットワークで画像認識し，その結果を親の意図理解とします．</a:t>
            </a:r>
            <a:endParaRPr kumimoji="1" lang="en-US" altLang="ja-JP" dirty="0"/>
          </a:p>
          <a:p>
            <a:pPr marL="171450" indent="-171450">
              <a:buFont typeface="Arial" panose="020B0604020202020204" pitchFamily="34" charset="0"/>
              <a:buChar char="•"/>
            </a:pPr>
            <a:r>
              <a:rPr kumimoji="1" lang="ja-JP" altLang="en-US" dirty="0"/>
              <a:t>状態</a:t>
            </a:r>
            <a:r>
              <a:rPr kumimoji="1" lang="en-US" altLang="ja-JP" dirty="0"/>
              <a:t>s</a:t>
            </a:r>
            <a:r>
              <a:rPr kumimoji="1" lang="ja-JP" altLang="en-US" dirty="0"/>
              <a:t>を</a:t>
            </a:r>
            <a:r>
              <a:rPr kumimoji="1" lang="en-US" altLang="ja-JP" dirty="0"/>
              <a:t>LSTM</a:t>
            </a:r>
            <a:r>
              <a:rPr kumimoji="1" lang="ja-JP" altLang="en-US" dirty="0"/>
              <a:t>に入力した結果とモデルが認識した親の意図を合わせて</a:t>
            </a:r>
            <a:r>
              <a:rPr kumimoji="1" lang="en-US" altLang="ja-JP" dirty="0" err="1"/>
              <a:t>DQN</a:t>
            </a:r>
            <a:r>
              <a:rPr kumimoji="1" lang="ja-JP" altLang="en-US" dirty="0"/>
              <a:t>に入力し，特徴選択もしくは名称推定を出力します．</a:t>
            </a:r>
            <a:endParaRPr kumimoji="1" lang="en-US" altLang="ja-JP" dirty="0"/>
          </a:p>
          <a:p>
            <a:pPr marL="171450" indent="-171450">
              <a:buFont typeface="Arial" panose="020B0604020202020204" pitchFamily="34" charset="0"/>
              <a:buChar char="•"/>
            </a:pPr>
            <a:r>
              <a:rPr kumimoji="1" lang="ja-JP" altLang="en-US" dirty="0"/>
              <a:t>この出力は過去の経験として保持するため、つぎの状態</a:t>
            </a:r>
            <a:r>
              <a:rPr kumimoji="1" lang="en-US" altLang="ja-JP" dirty="0"/>
              <a:t>s</a:t>
            </a:r>
            <a:r>
              <a:rPr kumimoji="1" lang="ja-JP" altLang="en-US" dirty="0"/>
              <a:t>としてモデルに入力します．</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a:t>
            </a:r>
            <a:r>
              <a:rPr kumimoji="1" lang="ja-JP" altLang="en-US" dirty="0"/>
              <a:t>なぜ強化学習か？→未知の環境下で試行した結果に対して得られる報酬を最大化する最適な行動について学習する手法で、幼児の語彙獲得の過程と似ているためである。）</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a:t>
            </a:r>
            <a:r>
              <a:rPr kumimoji="1" lang="ja-JP" altLang="en-US" dirty="0"/>
              <a:t>なぜ深層学習か？→幼児の語彙獲得における状態数が無数に近い、実数で状態を記述できる深層学習を採用する。）</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a:t>
            </a:r>
            <a:r>
              <a:rPr kumimoji="1" lang="en-US" altLang="ja-JP" dirty="0" err="1"/>
              <a:t>concat</a:t>
            </a:r>
            <a:r>
              <a:rPr kumimoji="1" lang="ja-JP" altLang="en-US" dirty="0"/>
              <a:t>層とは？→二つの入力を合わせる層。）</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(DQN</a:t>
            </a:r>
            <a:r>
              <a:rPr kumimoji="1" lang="ja-JP" altLang="en-US" dirty="0"/>
              <a:t>は？→深層の</a:t>
            </a:r>
            <a:r>
              <a:rPr kumimoji="1" lang="en-US" altLang="ja-JP" dirty="0"/>
              <a:t>Q</a:t>
            </a:r>
            <a:r>
              <a:rPr kumimoji="1" lang="ja-JP" altLang="en-US" dirty="0"/>
              <a:t>学習。</a:t>
            </a:r>
            <a:r>
              <a:rPr kumimoji="1" lang="en-US" altLang="ja-JP" dirty="0"/>
              <a:t>Q</a:t>
            </a:r>
            <a:r>
              <a:rPr kumimoji="1" lang="ja-JP" altLang="en-US" dirty="0"/>
              <a:t>学習とは強化学習の一手法。実行するルールに対してそのルールの有効性を示す</a:t>
            </a:r>
            <a:r>
              <a:rPr kumimoji="1" lang="en-US" altLang="ja-JP" dirty="0"/>
              <a:t>Q</a:t>
            </a:r>
            <a:r>
              <a:rPr kumimoji="1" lang="ja-JP" altLang="en-US" dirty="0"/>
              <a:t>値という値の最大化を行うような行動を学習する。深層にした理由として、幼児の語彙獲得における状態数は無数に近いことから実数で状態を記述できるためである。）</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a:t>
            </a:r>
            <a:r>
              <a:rPr kumimoji="1" lang="ja-JP" altLang="en-US" dirty="0"/>
              <a:t>親の意図を理解する</a:t>
            </a:r>
            <a:r>
              <a:rPr kumimoji="1" lang="en-US" altLang="ja-JP" dirty="0" err="1"/>
              <a:t>MLP</a:t>
            </a:r>
            <a:r>
              <a:rPr kumimoji="1" lang="ja-JP" altLang="en-US" dirty="0"/>
              <a:t>とは？→本研究では畳み込み層とプーリング層，そして全結合層を用意して，親の表情に対する画像認識を行っています．最終的に全結合層の出力を</a:t>
            </a:r>
            <a:r>
              <a:rPr kumimoji="1" lang="en-US" altLang="ja-JP" dirty="0"/>
              <a:t>2</a:t>
            </a:r>
            <a:r>
              <a:rPr kumimoji="1" lang="ja-JP" altLang="en-US" dirty="0"/>
              <a:t>次元にして，親が名詞と動詞のどちらを伝えたいのかをモデルに組み込むようにしています．）</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(s</a:t>
            </a:r>
            <a:r>
              <a:rPr kumimoji="1" lang="ja-JP" altLang="en-US" dirty="0"/>
              <a:t>の内訳は？→選択した特徴のインデックスとその特徴量，推定した名称のインデックス→これが</a:t>
            </a:r>
            <a:r>
              <a:rPr kumimoji="1" lang="en-US" altLang="ja-JP" dirty="0" err="1"/>
              <a:t>a_DQN</a:t>
            </a:r>
            <a:r>
              <a:rPr kumimoji="1" lang="ja-JP" altLang="en-US" dirty="0"/>
              <a:t>）</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7</a:t>
            </a:fld>
            <a:endParaRPr kumimoji="1" lang="ja-JP" altLang="en-US"/>
          </a:p>
        </p:txBody>
      </p:sp>
    </p:spTree>
    <p:extLst>
      <p:ext uri="{BB962C8B-B14F-4D97-AF65-F5344CB8AC3E}">
        <p14:creationId xmlns:p14="http://schemas.microsoft.com/office/powerpoint/2010/main" val="112731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(4:30 ~ 5:00)</a:t>
            </a:r>
          </a:p>
          <a:p>
            <a:pPr marL="171450" indent="-171450">
              <a:buFont typeface="Arial" panose="020B0604020202020204" pitchFamily="34" charset="0"/>
              <a:buChar char="•"/>
            </a:pPr>
            <a:r>
              <a:rPr kumimoji="1" lang="ja-JP" altLang="en-US" dirty="0"/>
              <a:t>本研究の親の意図のモデル化では、親の意図は名詞と動詞のどちらを幼児に学習させたいかを示すものとします．</a:t>
            </a:r>
          </a:p>
          <a:p>
            <a:pPr marL="171450" indent="-171450">
              <a:buFont typeface="Arial" panose="020B0604020202020204" pitchFamily="34" charset="0"/>
              <a:buChar char="•"/>
            </a:pPr>
            <a:r>
              <a:rPr kumimoji="1" lang="ja-JP" altLang="en-US" dirty="0"/>
              <a:t>一方で、幼児にも意図があるため、それもモデル化します．幼児の意図は名詞と動詞のどちらを学習したいかを示すものとします．</a:t>
            </a:r>
          </a:p>
          <a:p>
            <a:pPr marL="171450" indent="-171450">
              <a:buFont typeface="Arial" panose="020B0604020202020204" pitchFamily="34" charset="0"/>
              <a:buChar char="•"/>
            </a:pPr>
            <a:r>
              <a:rPr kumimoji="1" lang="ja-JP" altLang="en-US" dirty="0"/>
              <a:t>一致した場合、親は表情として喜び，驚きのうちランダムなひとつを与えます．</a:t>
            </a:r>
            <a:endParaRPr kumimoji="1" lang="en-US" altLang="ja-JP" dirty="0"/>
          </a:p>
          <a:p>
            <a:pPr marL="171450" indent="-171450">
              <a:buFont typeface="Arial" panose="020B0604020202020204" pitchFamily="34" charset="0"/>
              <a:buChar char="•"/>
            </a:pPr>
            <a:r>
              <a:rPr kumimoji="1" lang="ja-JP" altLang="en-US" dirty="0"/>
              <a:t>不一致な場合、親は喜び，驚き，悲しみ，怒り，嫌悪，ニュートラルのうちランダムなひとつを与えます．</a:t>
            </a:r>
            <a:endParaRPr kumimoji="1" lang="en-US" altLang="ja-JP" dirty="0"/>
          </a:p>
          <a:p>
            <a:pPr marL="171450" indent="-171450">
              <a:buFont typeface="Arial" panose="020B0604020202020204" pitchFamily="34" charset="0"/>
              <a:buChar char="•"/>
            </a:pPr>
            <a:r>
              <a:rPr kumimoji="1" lang="ja-JP" altLang="en-US" dirty="0"/>
              <a:t>不一致でも，喜びと驚きを返す理由は，親は，幼児が間違った行動をとってもその行動自体に価値を見出して喜ぶ可能性があり，そのモデル化を行うためです．</a:t>
            </a:r>
            <a:endParaRPr kumimoji="1" lang="en-US" altLang="ja-JP" dirty="0"/>
          </a:p>
          <a:p>
            <a:pPr marL="171450" indent="-171450">
              <a:buFont typeface="Arial" panose="020B0604020202020204" pitchFamily="34" charset="0"/>
              <a:buChar char="•"/>
            </a:pPr>
            <a:r>
              <a:rPr kumimoji="1" lang="ja-JP" altLang="en-US" dirty="0"/>
              <a:t>それに加え、幼児が親の意図を</a:t>
            </a:r>
            <a:r>
              <a:rPr kumimoji="1" lang="en-US" altLang="ja-JP" dirty="0"/>
              <a:t>100%</a:t>
            </a:r>
            <a:r>
              <a:rPr kumimoji="1" lang="ja-JP" altLang="en-US" dirty="0"/>
              <a:t>理解できないことをモデル化するためです．</a:t>
            </a:r>
            <a:endParaRPr kumimoji="1" lang="en-US" altLang="ja-JP" dirty="0"/>
          </a:p>
          <a:p>
            <a:pPr marL="171450" indent="-171450">
              <a:buFont typeface="Arial" panose="020B0604020202020204" pitchFamily="34" charset="0"/>
              <a:buChar char="•"/>
            </a:pPr>
            <a:r>
              <a:rPr kumimoji="1" lang="ja-JP" altLang="en-US" dirty="0"/>
              <a:t>モデルは意図の一致を親の表情から認識し，出力するべき語彙は名詞か動詞かを判別します．</a:t>
            </a:r>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8</a:t>
            </a:fld>
            <a:endParaRPr kumimoji="1" lang="ja-JP" altLang="en-US"/>
          </a:p>
        </p:txBody>
      </p:sp>
    </p:spTree>
    <p:extLst>
      <p:ext uri="{BB962C8B-B14F-4D97-AF65-F5344CB8AC3E}">
        <p14:creationId xmlns:p14="http://schemas.microsoft.com/office/powerpoint/2010/main" val="316326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(5:30~6:00)</a:t>
            </a:r>
          </a:p>
          <a:p>
            <a:pPr marL="171450" indent="-171450">
              <a:buFont typeface="Arial" panose="020B0604020202020204" pitchFamily="34" charset="0"/>
              <a:buChar char="•"/>
            </a:pPr>
            <a:r>
              <a:rPr kumimoji="1" lang="ja-JP" altLang="en-US" dirty="0"/>
              <a:t>実験では，モデルの正答率の推移を確認する．</a:t>
            </a:r>
            <a:endParaRPr kumimoji="1" lang="en-US" altLang="ja-JP" dirty="0"/>
          </a:p>
          <a:p>
            <a:pPr marL="171450" indent="-171450">
              <a:buFont typeface="Arial" panose="020B0604020202020204" pitchFamily="34" charset="0"/>
              <a:buChar char="•"/>
            </a:pPr>
            <a:r>
              <a:rPr kumimoji="1" lang="ja-JP" altLang="en-US" dirty="0"/>
              <a:t>名詞と動詞のどちらも正解するか，打ち切り回数まで達することで，</a:t>
            </a:r>
            <a:r>
              <a:rPr kumimoji="1" lang="en-US" altLang="ja-JP" dirty="0"/>
              <a:t>1</a:t>
            </a:r>
            <a:r>
              <a:rPr kumimoji="1" lang="ja-JP" altLang="en-US" dirty="0"/>
              <a:t>エピソードを終了する</a:t>
            </a:r>
            <a:endParaRPr kumimoji="1" lang="en-US" altLang="ja-JP" dirty="0"/>
          </a:p>
          <a:p>
            <a:pPr marL="171450" indent="-171450">
              <a:buFont typeface="Arial" panose="020B0604020202020204" pitchFamily="34" charset="0"/>
              <a:buChar char="•"/>
            </a:pPr>
            <a:r>
              <a:rPr kumimoji="1" lang="ja-JP" altLang="en-US" dirty="0"/>
              <a:t>途中途中のエピソードでテストを行い，正答率を計算する</a:t>
            </a:r>
            <a:endParaRPr kumimoji="1" lang="en-US" altLang="ja-JP" dirty="0"/>
          </a:p>
          <a:p>
            <a:pPr marL="171450" indent="-171450">
              <a:buFont typeface="Arial" panose="020B0604020202020204" pitchFamily="34" charset="0"/>
              <a:buChar char="•"/>
            </a:pPr>
            <a:r>
              <a:rPr kumimoji="1" lang="ja-JP" altLang="en-US" dirty="0"/>
              <a:t>使うデータとして，名詞語彙は「りんご」「本」「ブロック」「ボール」の</a:t>
            </a:r>
            <a:r>
              <a:rPr kumimoji="1" lang="en-US" altLang="ja-JP" dirty="0"/>
              <a:t>4</a:t>
            </a:r>
            <a:r>
              <a:rPr kumimoji="1" lang="ja-JP" altLang="en-US" dirty="0"/>
              <a:t>種類，動詞語彙は「食べる」「読む」「積む」「投げる」の</a:t>
            </a:r>
            <a:r>
              <a:rPr kumimoji="1" lang="en-US" altLang="ja-JP" dirty="0"/>
              <a:t>4</a:t>
            </a:r>
            <a:r>
              <a:rPr kumimoji="1" lang="ja-JP" altLang="en-US" dirty="0"/>
              <a:t>種類を用いる．</a:t>
            </a:r>
            <a:endParaRPr kumimoji="1" lang="en-US" altLang="ja-JP" dirty="0"/>
          </a:p>
          <a:p>
            <a:pPr marL="171450" indent="-171450">
              <a:buFont typeface="Arial" panose="020B0604020202020204" pitchFamily="34" charset="0"/>
              <a:buChar char="•"/>
            </a:pPr>
            <a:r>
              <a:rPr kumimoji="1" lang="en-US" altLang="ja-JP" dirty="0"/>
              <a:t>(</a:t>
            </a:r>
            <a:r>
              <a:rPr kumimoji="1" lang="ja-JP" altLang="en-US" dirty="0"/>
              <a:t>これらデータは，ひとつの語彙に内容が異なる</a:t>
            </a:r>
            <a:r>
              <a:rPr kumimoji="1" lang="en-US" altLang="ja-JP" dirty="0"/>
              <a:t>3</a:t>
            </a:r>
            <a:r>
              <a:rPr kumimoji="1" lang="ja-JP" altLang="en-US" dirty="0"/>
              <a:t>つのデータを用意している．例えば，モデルが特徴選択で「形」を選択した場合，りんごや本の形はそれぞれ</a:t>
            </a:r>
            <a:r>
              <a:rPr kumimoji="1" lang="en-US" altLang="ja-JP" dirty="0"/>
              <a:t>3</a:t>
            </a:r>
            <a:r>
              <a:rPr kumimoji="1" lang="ja-JP" altLang="en-US" dirty="0"/>
              <a:t>種類ずつ用意している．</a:t>
            </a:r>
            <a:r>
              <a:rPr kumimoji="1" lang="en-US" altLang="ja-JP" dirty="0"/>
              <a:t>)</a:t>
            </a:r>
          </a:p>
          <a:p>
            <a:pPr marL="171450" indent="-171450">
              <a:buFont typeface="Arial" panose="020B0604020202020204" pitchFamily="34" charset="0"/>
              <a:buChar char="•"/>
            </a:pPr>
            <a:r>
              <a:rPr kumimoji="1" lang="ja-JP" altLang="en-US" dirty="0"/>
              <a:t>使う名詞と動詞の語彙に加えて，「分からない」という語彙も用意した．「分からない」を選択すると負の報酬を小さくするようにしました．これによりモデルは，負の報酬を避けるために確信度が低い場合には「分からない」，確信度が高い場合には語彙を当てに行くようになる</a:t>
            </a:r>
            <a:endParaRPr kumimoji="1" lang="en-US" altLang="ja-JP" dirty="0"/>
          </a:p>
          <a:p>
            <a:pPr marL="0" indent="0">
              <a:buFont typeface="Arial" panose="020B0604020202020204" pitchFamily="34" charset="0"/>
              <a:buNone/>
            </a:pPr>
            <a:endParaRPr kumimoji="1" lang="en-US" altLang="ja-JP" dirty="0"/>
          </a:p>
          <a:p>
            <a:pPr marL="171450" indent="-171450">
              <a:buFont typeface="Arial" panose="020B0604020202020204" pitchFamily="34" charset="0"/>
              <a:buChar char="•"/>
            </a:pPr>
            <a:r>
              <a:rPr kumimoji="1" lang="ja-JP" altLang="en-US" dirty="0"/>
              <a:t>また，実験では事前学習したモデルとそうでないモデルの比較を行う．</a:t>
            </a:r>
            <a:endParaRPr kumimoji="1" lang="en-US" altLang="ja-JP" dirty="0"/>
          </a:p>
          <a:p>
            <a:pPr marL="171450" indent="-171450">
              <a:buFont typeface="Arial" panose="020B0604020202020204" pitchFamily="34" charset="0"/>
              <a:buChar char="•"/>
            </a:pPr>
            <a:r>
              <a:rPr kumimoji="1" lang="ja-JP" altLang="en-US" dirty="0"/>
              <a:t>事前学習によって既に獲得した学習バイアスが，品詞情報の獲得においてどのような影響を与えるのか比較する．</a:t>
            </a:r>
            <a:endParaRPr kumimoji="1" lang="en-US" altLang="ja-JP" dirty="0"/>
          </a:p>
          <a:p>
            <a:pPr marL="171450" indent="-171450">
              <a:buFont typeface="Arial" panose="020B0604020202020204" pitchFamily="34" charset="0"/>
              <a:buChar char="•"/>
            </a:pPr>
            <a:r>
              <a:rPr kumimoji="1" lang="ja-JP" altLang="en-US" dirty="0"/>
              <a:t>事前学習ありのモデルは，名詞の語彙のみをすでに学習した結果を初期パラメータとする．</a:t>
            </a:r>
            <a:endParaRPr kumimoji="1" lang="en-US" altLang="ja-JP" dirty="0"/>
          </a:p>
          <a:p>
            <a:pPr marL="171450" indent="-171450">
              <a:buFont typeface="Arial" panose="020B0604020202020204" pitchFamily="34" charset="0"/>
              <a:buChar char="•"/>
            </a:pPr>
            <a:r>
              <a:rPr kumimoji="1" lang="ja-JP" altLang="en-US" dirty="0"/>
              <a:t>（名詞のみを完全に切り離して学習することで，獲得したバイアスが動詞学習や品詞の区別に有効か調査する．）</a:t>
            </a:r>
            <a:endParaRPr kumimoji="1" lang="en-US" altLang="ja-JP" dirty="0"/>
          </a:p>
          <a:p>
            <a:pPr marL="171450" indent="-171450">
              <a:buFont typeface="Arial" panose="020B0604020202020204" pitchFamily="34" charset="0"/>
              <a:buChar char="•"/>
            </a:pPr>
            <a:r>
              <a:rPr kumimoji="1" lang="ja-JP" altLang="en-US" dirty="0"/>
              <a:t>（一方で事前学習無しのモデルは，バイアスが未獲得である．名詞と動詞を順に学ぶことで，徐々に各バイアスを獲得することで品詞情報を獲得できるのか調査する．）</a:t>
            </a:r>
            <a:endParaRPr kumimoji="1" lang="en-US" altLang="ja-JP" dirty="0"/>
          </a:p>
        </p:txBody>
      </p:sp>
      <p:sp>
        <p:nvSpPr>
          <p:cNvPr id="4" name="スライド番号プレースホルダー 3"/>
          <p:cNvSpPr>
            <a:spLocks noGrp="1"/>
          </p:cNvSpPr>
          <p:nvPr>
            <p:ph type="sldNum" sz="quarter" idx="5"/>
          </p:nvPr>
        </p:nvSpPr>
        <p:spPr/>
        <p:txBody>
          <a:bodyPr/>
          <a:lstStyle/>
          <a:p>
            <a:fld id="{CF39CAF3-0D91-4527-9721-A9AD645B4A2F}" type="slidenum">
              <a:rPr kumimoji="1" lang="ja-JP" altLang="en-US" smtClean="0"/>
              <a:t>9</a:t>
            </a:fld>
            <a:endParaRPr kumimoji="1" lang="ja-JP" altLang="en-US"/>
          </a:p>
        </p:txBody>
      </p:sp>
    </p:spTree>
    <p:extLst>
      <p:ext uri="{BB962C8B-B14F-4D97-AF65-F5344CB8AC3E}">
        <p14:creationId xmlns:p14="http://schemas.microsoft.com/office/powerpoint/2010/main" val="254356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C8163D6-6AA1-43CB-8793-919A674788E4}"/>
              </a:ext>
            </a:extLst>
          </p:cNvPr>
          <p:cNvSpPr>
            <a:spLocks noGrp="1"/>
          </p:cNvSpPr>
          <p:nvPr>
            <p:ph type="subTitle" idx="1"/>
          </p:nvPr>
        </p:nvSpPr>
        <p:spPr>
          <a:xfrm>
            <a:off x="1524000" y="463232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4712E621-4EB8-4EF8-9808-EE87589D6B05}"/>
              </a:ext>
            </a:extLst>
          </p:cNvPr>
          <p:cNvSpPr>
            <a:spLocks noGrp="1"/>
          </p:cNvSpPr>
          <p:nvPr>
            <p:ph type="dt" sz="half" idx="10"/>
          </p:nvPr>
        </p:nvSpPr>
        <p:spPr/>
        <p:txBody>
          <a:bodyPr/>
          <a:lstStyle/>
          <a:p>
            <a:fld id="{CBA7CBC3-2FF4-4B54-9D7A-2FF67E3B8CB5}" type="datetime1">
              <a:rPr kumimoji="1" lang="ja-JP" altLang="en-US" smtClean="0"/>
              <a:t>2023/2/7</a:t>
            </a:fld>
            <a:endParaRPr kumimoji="1" lang="ja-JP" altLang="en-US"/>
          </a:p>
        </p:txBody>
      </p:sp>
      <p:sp>
        <p:nvSpPr>
          <p:cNvPr id="5" name="フッター プレースホルダー 4">
            <a:extLst>
              <a:ext uri="{FF2B5EF4-FFF2-40B4-BE49-F238E27FC236}">
                <a16:creationId xmlns:a16="http://schemas.microsoft.com/office/drawing/2014/main" id="{26085CCC-BD13-4371-97F6-B0814AC012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9222F-EF2B-44AC-A803-2DC49E1435FF}"/>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5583F19-960F-4E20-9E65-C9D7AF6C55CB}"/>
              </a:ext>
            </a:extLst>
          </p:cNvPr>
          <p:cNvSpPr/>
          <p:nvPr userDrawn="1"/>
        </p:nvSpPr>
        <p:spPr>
          <a:xfrm>
            <a:off x="0" y="0"/>
            <a:ext cx="12192000" cy="463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1E92A0B-9DA3-400E-A312-0778E4099ECB}"/>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238437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0A90FA-5E61-4E4C-9490-13AEC90F97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28C41-8A08-40F4-BD23-A96C2D8C04B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B290B-59D0-4FA4-9EAC-AEB26F456034}"/>
              </a:ext>
            </a:extLst>
          </p:cNvPr>
          <p:cNvSpPr>
            <a:spLocks noGrp="1"/>
          </p:cNvSpPr>
          <p:nvPr>
            <p:ph type="dt" sz="half" idx="10"/>
          </p:nvPr>
        </p:nvSpPr>
        <p:spPr/>
        <p:txBody>
          <a:bodyPr/>
          <a:lstStyle/>
          <a:p>
            <a:fld id="{F104F364-7099-4DB3-A8B1-46D9BED21E89}" type="datetime1">
              <a:rPr kumimoji="1" lang="ja-JP" altLang="en-US" smtClean="0"/>
              <a:t>2023/2/7</a:t>
            </a:fld>
            <a:endParaRPr kumimoji="1" lang="ja-JP" altLang="en-US"/>
          </a:p>
        </p:txBody>
      </p:sp>
      <p:sp>
        <p:nvSpPr>
          <p:cNvPr id="5" name="フッター プレースホルダー 4">
            <a:extLst>
              <a:ext uri="{FF2B5EF4-FFF2-40B4-BE49-F238E27FC236}">
                <a16:creationId xmlns:a16="http://schemas.microsoft.com/office/drawing/2014/main" id="{3CB7D531-5A12-43F9-84E7-66180D347B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03BF8C-2B54-46D6-9846-D1A4431362B9}"/>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13882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4495DA-D6C2-4DC4-BEA1-3BBA8B8C9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7EB50E-08D2-47FE-83E6-6D2D9A3D710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0C979A-1050-4B78-A497-6782AACE7F31}"/>
              </a:ext>
            </a:extLst>
          </p:cNvPr>
          <p:cNvSpPr>
            <a:spLocks noGrp="1"/>
          </p:cNvSpPr>
          <p:nvPr>
            <p:ph type="dt" sz="half" idx="10"/>
          </p:nvPr>
        </p:nvSpPr>
        <p:spPr/>
        <p:txBody>
          <a:bodyPr/>
          <a:lstStyle/>
          <a:p>
            <a:fld id="{1C3070AD-1A06-4F5E-B90F-52343A09DC45}" type="datetime1">
              <a:rPr kumimoji="1" lang="ja-JP" altLang="en-US" smtClean="0"/>
              <a:t>2023/2/7</a:t>
            </a:fld>
            <a:endParaRPr kumimoji="1" lang="ja-JP" altLang="en-US"/>
          </a:p>
        </p:txBody>
      </p:sp>
      <p:sp>
        <p:nvSpPr>
          <p:cNvPr id="5" name="フッター プレースホルダー 4">
            <a:extLst>
              <a:ext uri="{FF2B5EF4-FFF2-40B4-BE49-F238E27FC236}">
                <a16:creationId xmlns:a16="http://schemas.microsoft.com/office/drawing/2014/main" id="{2E72B4B6-6438-47CF-B6D7-37AE2DF1A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E719EA-3E46-49AA-B056-4DC2C8E83E93}"/>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191377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3415263-3B50-4566-9C3C-64061D29B852}"/>
              </a:ext>
            </a:extLst>
          </p:cNvPr>
          <p:cNvSpPr>
            <a:spLocks noGrp="1"/>
          </p:cNvSpPr>
          <p:nvPr>
            <p:ph idx="1"/>
          </p:nvPr>
        </p:nvSpPr>
        <p:spPr/>
        <p:txBody>
          <a:bodyPr/>
          <a:lstStyle>
            <a:lvl1pPr>
              <a:defRPr>
                <a:latin typeface="+mn-ea"/>
                <a:ea typeface="+mn-ea"/>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5E7758E-7285-4548-B241-75CB81D61120}"/>
              </a:ext>
            </a:extLst>
          </p:cNvPr>
          <p:cNvSpPr>
            <a:spLocks noGrp="1"/>
          </p:cNvSpPr>
          <p:nvPr>
            <p:ph type="dt" sz="half" idx="10"/>
          </p:nvPr>
        </p:nvSpPr>
        <p:spPr/>
        <p:txBody>
          <a:bodyPr/>
          <a:lstStyle/>
          <a:p>
            <a:fld id="{ADC757B2-CC84-40AC-8FFE-60804A07CA8B}" type="datetime1">
              <a:rPr kumimoji="1" lang="ja-JP" altLang="en-US" smtClean="0"/>
              <a:t>2023/2/7</a:t>
            </a:fld>
            <a:endParaRPr kumimoji="1" lang="ja-JP" altLang="en-US"/>
          </a:p>
        </p:txBody>
      </p:sp>
      <p:sp>
        <p:nvSpPr>
          <p:cNvPr id="5" name="フッター プレースホルダー 4">
            <a:extLst>
              <a:ext uri="{FF2B5EF4-FFF2-40B4-BE49-F238E27FC236}">
                <a16:creationId xmlns:a16="http://schemas.microsoft.com/office/drawing/2014/main" id="{86B72C02-1E89-4D6C-A1AE-2C3F611C5C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7BC55B-1391-4B86-BC19-A0FA753B250F}"/>
              </a:ext>
            </a:extLst>
          </p:cNvPr>
          <p:cNvSpPr>
            <a:spLocks noGrp="1"/>
          </p:cNvSpPr>
          <p:nvPr>
            <p:ph type="sldNum" sz="quarter" idx="12"/>
          </p:nvPr>
        </p:nvSpPr>
        <p:spPr/>
        <p:txBody>
          <a:bodyPr/>
          <a:lstStyle>
            <a:lvl1pPr>
              <a:defRPr sz="1800"/>
            </a:lvl1pPr>
          </a:lstStyle>
          <a:p>
            <a:fld id="{8F3AE6B7-7DC3-4170-9253-C0CA0891554C}" type="slidenum">
              <a:rPr lang="ja-JP" altLang="en-US" smtClean="0"/>
              <a:pPr/>
              <a:t>‹#›</a:t>
            </a:fld>
            <a:endParaRPr lang="ja-JP" altLang="en-US" dirty="0"/>
          </a:p>
        </p:txBody>
      </p:sp>
      <p:sp>
        <p:nvSpPr>
          <p:cNvPr id="8" name="正方形/長方形 7">
            <a:extLst>
              <a:ext uri="{FF2B5EF4-FFF2-40B4-BE49-F238E27FC236}">
                <a16:creationId xmlns:a16="http://schemas.microsoft.com/office/drawing/2014/main" id="{3561E090-6116-43FA-A2AC-EA674BD8D9EE}"/>
              </a:ext>
            </a:extLst>
          </p:cNvPr>
          <p:cNvSpPr/>
          <p:nvPr userDrawn="1"/>
        </p:nvSpPr>
        <p:spPr>
          <a:xfrm>
            <a:off x="0" y="1"/>
            <a:ext cx="12192000" cy="96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64CBCE3-A980-4781-AFFB-69D68448BEAD}"/>
              </a:ext>
            </a:extLst>
          </p:cNvPr>
          <p:cNvSpPr>
            <a:spLocks noGrp="1"/>
          </p:cNvSpPr>
          <p:nvPr>
            <p:ph type="title"/>
          </p:nvPr>
        </p:nvSpPr>
        <p:spPr>
          <a:xfrm>
            <a:off x="838200" y="-1"/>
            <a:ext cx="10515600" cy="1325563"/>
          </a:xfrm>
        </p:spPr>
        <p:txBody>
          <a:bodyP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380858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BA141-C9DF-498F-820A-AA30DA20912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AB671F-AC8E-4680-B9B6-C3ED73A26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4B1F1F-D0DB-4D18-935D-F0C3D2182130}"/>
              </a:ext>
            </a:extLst>
          </p:cNvPr>
          <p:cNvSpPr>
            <a:spLocks noGrp="1"/>
          </p:cNvSpPr>
          <p:nvPr>
            <p:ph type="dt" sz="half" idx="10"/>
          </p:nvPr>
        </p:nvSpPr>
        <p:spPr/>
        <p:txBody>
          <a:bodyPr/>
          <a:lstStyle/>
          <a:p>
            <a:fld id="{B004372F-F486-4573-8E01-CD93B4973447}" type="datetime1">
              <a:rPr kumimoji="1" lang="ja-JP" altLang="en-US" smtClean="0"/>
              <a:t>2023/2/7</a:t>
            </a:fld>
            <a:endParaRPr kumimoji="1" lang="ja-JP" altLang="en-US"/>
          </a:p>
        </p:txBody>
      </p:sp>
      <p:sp>
        <p:nvSpPr>
          <p:cNvPr id="5" name="フッター プレースホルダー 4">
            <a:extLst>
              <a:ext uri="{FF2B5EF4-FFF2-40B4-BE49-F238E27FC236}">
                <a16:creationId xmlns:a16="http://schemas.microsoft.com/office/drawing/2014/main" id="{A043A5E3-1B01-4376-9C1F-5F85524F16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803A50-3301-442C-A42B-A773FC72C4A9}"/>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163948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BC908-240E-4BA5-BD46-F52EC7D2854F}"/>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AE1FEE2-8D77-4684-A909-5AC08B507B4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5E0F6A-5B5F-423A-947E-22F84DACAA2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574D73-8D92-4A0C-AEEC-60E5F941530F}"/>
              </a:ext>
            </a:extLst>
          </p:cNvPr>
          <p:cNvSpPr>
            <a:spLocks noGrp="1"/>
          </p:cNvSpPr>
          <p:nvPr>
            <p:ph type="dt" sz="half" idx="10"/>
          </p:nvPr>
        </p:nvSpPr>
        <p:spPr/>
        <p:txBody>
          <a:bodyPr/>
          <a:lstStyle/>
          <a:p>
            <a:fld id="{9468752A-F62B-4A58-8A0E-5E20C162C272}" type="datetime1">
              <a:rPr kumimoji="1" lang="ja-JP" altLang="en-US" smtClean="0"/>
              <a:t>2023/2/7</a:t>
            </a:fld>
            <a:endParaRPr kumimoji="1" lang="ja-JP" altLang="en-US"/>
          </a:p>
        </p:txBody>
      </p:sp>
      <p:sp>
        <p:nvSpPr>
          <p:cNvPr id="6" name="フッター プレースホルダー 5">
            <a:extLst>
              <a:ext uri="{FF2B5EF4-FFF2-40B4-BE49-F238E27FC236}">
                <a16:creationId xmlns:a16="http://schemas.microsoft.com/office/drawing/2014/main" id="{3E25E7CC-D1B9-4D0C-A5FD-00B435BD78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496B3D-72DC-4C11-8A24-3B2B680333BB}"/>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188451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A5BF4-7D52-43A1-95F0-96C845850B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A8D17F-58EC-44CB-8545-876007A75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85188C-7E7E-4051-B750-0601AD9D2B5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3CE74C-2290-4DB3-8B2C-C44F39B89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F5934C7-9012-4B30-94C1-99D6865F008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0AA00A-94B2-40DA-94AB-DA0A0E11EDC7}"/>
              </a:ext>
            </a:extLst>
          </p:cNvPr>
          <p:cNvSpPr>
            <a:spLocks noGrp="1"/>
          </p:cNvSpPr>
          <p:nvPr>
            <p:ph type="dt" sz="half" idx="10"/>
          </p:nvPr>
        </p:nvSpPr>
        <p:spPr/>
        <p:txBody>
          <a:bodyPr/>
          <a:lstStyle/>
          <a:p>
            <a:fld id="{5C741E6E-9F93-457F-844A-1E99848FEE8A}" type="datetime1">
              <a:rPr kumimoji="1" lang="ja-JP" altLang="en-US" smtClean="0"/>
              <a:t>2023/2/7</a:t>
            </a:fld>
            <a:endParaRPr kumimoji="1" lang="ja-JP" altLang="en-US"/>
          </a:p>
        </p:txBody>
      </p:sp>
      <p:sp>
        <p:nvSpPr>
          <p:cNvPr id="8" name="フッター プレースホルダー 7">
            <a:extLst>
              <a:ext uri="{FF2B5EF4-FFF2-40B4-BE49-F238E27FC236}">
                <a16:creationId xmlns:a16="http://schemas.microsoft.com/office/drawing/2014/main" id="{B2D49F1B-7EFC-4F56-86B4-E52BA8A8708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8C152F6-00D7-4B12-B3FF-866D98EF595C}"/>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91841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46A6BC-13B2-465B-8FD2-4FCDC09138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04E543-F603-4046-AC14-89BD1344635B}"/>
              </a:ext>
            </a:extLst>
          </p:cNvPr>
          <p:cNvSpPr>
            <a:spLocks noGrp="1"/>
          </p:cNvSpPr>
          <p:nvPr>
            <p:ph type="dt" sz="half" idx="10"/>
          </p:nvPr>
        </p:nvSpPr>
        <p:spPr/>
        <p:txBody>
          <a:bodyPr/>
          <a:lstStyle/>
          <a:p>
            <a:fld id="{75DF0BED-1AAB-4410-B17B-6D7B701495F1}" type="datetime1">
              <a:rPr kumimoji="1" lang="ja-JP" altLang="en-US" smtClean="0"/>
              <a:t>2023/2/7</a:t>
            </a:fld>
            <a:endParaRPr kumimoji="1" lang="ja-JP" altLang="en-US"/>
          </a:p>
        </p:txBody>
      </p:sp>
      <p:sp>
        <p:nvSpPr>
          <p:cNvPr id="4" name="フッター プレースホルダー 3">
            <a:extLst>
              <a:ext uri="{FF2B5EF4-FFF2-40B4-BE49-F238E27FC236}">
                <a16:creationId xmlns:a16="http://schemas.microsoft.com/office/drawing/2014/main" id="{6D873FD4-675C-458E-A69F-D3008F3E27D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4A658B9-8FF4-4E55-8528-93267CE7F8B5}"/>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142615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4318DF-5F4C-473C-80B8-EB39F284A4CB}"/>
              </a:ext>
            </a:extLst>
          </p:cNvPr>
          <p:cNvSpPr>
            <a:spLocks noGrp="1"/>
          </p:cNvSpPr>
          <p:nvPr>
            <p:ph type="dt" sz="half" idx="10"/>
          </p:nvPr>
        </p:nvSpPr>
        <p:spPr/>
        <p:txBody>
          <a:bodyPr/>
          <a:lstStyle/>
          <a:p>
            <a:fld id="{45B1358E-73AE-43F7-8B30-9BA3CCCD0A0A}" type="datetime1">
              <a:rPr kumimoji="1" lang="ja-JP" altLang="en-US" smtClean="0"/>
              <a:t>2023/2/7</a:t>
            </a:fld>
            <a:endParaRPr kumimoji="1" lang="ja-JP" altLang="en-US"/>
          </a:p>
        </p:txBody>
      </p:sp>
      <p:sp>
        <p:nvSpPr>
          <p:cNvPr id="3" name="フッター プレースホルダー 2">
            <a:extLst>
              <a:ext uri="{FF2B5EF4-FFF2-40B4-BE49-F238E27FC236}">
                <a16:creationId xmlns:a16="http://schemas.microsoft.com/office/drawing/2014/main" id="{C844D384-715C-4379-8B46-E1092AF888B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71542A-480C-442E-ADD8-A04528F68BCF}"/>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8200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6C84-198D-4507-AB47-762154EAF2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77A417-3876-42D4-8D71-E0D75F272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53BCAC-3FA8-49E7-9F54-573A34200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4C0675-B86B-4B80-9C9D-5CBB6101D709}"/>
              </a:ext>
            </a:extLst>
          </p:cNvPr>
          <p:cNvSpPr>
            <a:spLocks noGrp="1"/>
          </p:cNvSpPr>
          <p:nvPr>
            <p:ph type="dt" sz="half" idx="10"/>
          </p:nvPr>
        </p:nvSpPr>
        <p:spPr/>
        <p:txBody>
          <a:bodyPr/>
          <a:lstStyle/>
          <a:p>
            <a:fld id="{B601DA9B-0BD0-42DD-8746-34B71B5E527C}" type="datetime1">
              <a:rPr kumimoji="1" lang="ja-JP" altLang="en-US" smtClean="0"/>
              <a:t>2023/2/7</a:t>
            </a:fld>
            <a:endParaRPr kumimoji="1" lang="ja-JP" altLang="en-US"/>
          </a:p>
        </p:txBody>
      </p:sp>
      <p:sp>
        <p:nvSpPr>
          <p:cNvPr id="6" name="フッター プレースホルダー 5">
            <a:extLst>
              <a:ext uri="{FF2B5EF4-FFF2-40B4-BE49-F238E27FC236}">
                <a16:creationId xmlns:a16="http://schemas.microsoft.com/office/drawing/2014/main" id="{42F129E1-129F-4F52-A993-9BECBF3F1E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F2480B-A7EA-4C09-9EFB-8777DAF28FCB}"/>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404663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A4847-9B34-4C4A-9F23-B315D150AD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A00137-35D8-476B-8467-343F7768F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CC14CD-CD76-4ED8-B969-7CA715D81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6A73-BF24-4CFA-998F-8AD70156F6A5}"/>
              </a:ext>
            </a:extLst>
          </p:cNvPr>
          <p:cNvSpPr>
            <a:spLocks noGrp="1"/>
          </p:cNvSpPr>
          <p:nvPr>
            <p:ph type="dt" sz="half" idx="10"/>
          </p:nvPr>
        </p:nvSpPr>
        <p:spPr/>
        <p:txBody>
          <a:bodyPr/>
          <a:lstStyle/>
          <a:p>
            <a:fld id="{6F28DE46-A949-4DB4-89D8-4CEB738A167C}" type="datetime1">
              <a:rPr kumimoji="1" lang="ja-JP" altLang="en-US" smtClean="0"/>
              <a:t>2023/2/7</a:t>
            </a:fld>
            <a:endParaRPr kumimoji="1" lang="ja-JP" altLang="en-US"/>
          </a:p>
        </p:txBody>
      </p:sp>
      <p:sp>
        <p:nvSpPr>
          <p:cNvPr id="6" name="フッター プレースホルダー 5">
            <a:extLst>
              <a:ext uri="{FF2B5EF4-FFF2-40B4-BE49-F238E27FC236}">
                <a16:creationId xmlns:a16="http://schemas.microsoft.com/office/drawing/2014/main" id="{7A107003-57CB-4D0E-B499-1233B48E0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92BB81-BBD0-444A-83A1-B6C14D4FEC97}"/>
              </a:ext>
            </a:extLst>
          </p:cNvPr>
          <p:cNvSpPr>
            <a:spLocks noGrp="1"/>
          </p:cNvSpPr>
          <p:nvPr>
            <p:ph type="sldNum" sz="quarter" idx="12"/>
          </p:nvPr>
        </p:nvSpPr>
        <p:spPr/>
        <p:txBody>
          <a:body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36535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9693FE-7CBC-459D-AF20-033BD8AD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FF17E96-C0B8-4887-BDF4-BE5E10854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4335B-4FF1-4EBC-A513-86C4ACA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D464C-37BE-4C2C-97B9-434B2C17978B}" type="datetime1">
              <a:rPr kumimoji="1" lang="ja-JP" altLang="en-US" smtClean="0"/>
              <a:t>2023/2/7</a:t>
            </a:fld>
            <a:endParaRPr kumimoji="1" lang="ja-JP" altLang="en-US"/>
          </a:p>
        </p:txBody>
      </p:sp>
      <p:sp>
        <p:nvSpPr>
          <p:cNvPr id="5" name="フッター プレースホルダー 4">
            <a:extLst>
              <a:ext uri="{FF2B5EF4-FFF2-40B4-BE49-F238E27FC236}">
                <a16:creationId xmlns:a16="http://schemas.microsoft.com/office/drawing/2014/main" id="{CA6D8129-471D-4561-A0AB-D589B84FD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D7270F-B6E0-44BC-BD41-CE8DC4C86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AE6B7-7DC3-4170-9253-C0CA0891554C}" type="slidenum">
              <a:rPr kumimoji="1" lang="ja-JP" altLang="en-US" smtClean="0"/>
              <a:t>‹#›</a:t>
            </a:fld>
            <a:endParaRPr kumimoji="1" lang="ja-JP" altLang="en-US"/>
          </a:p>
        </p:txBody>
      </p:sp>
    </p:spTree>
    <p:extLst>
      <p:ext uri="{BB962C8B-B14F-4D97-AF65-F5344CB8AC3E}">
        <p14:creationId xmlns:p14="http://schemas.microsoft.com/office/powerpoint/2010/main" val="19986737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43CD5-6CEA-460F-BFDD-24DA13CE4872}"/>
              </a:ext>
            </a:extLst>
          </p:cNvPr>
          <p:cNvSpPr>
            <a:spLocks noGrp="1"/>
          </p:cNvSpPr>
          <p:nvPr>
            <p:ph type="ctrTitle"/>
          </p:nvPr>
        </p:nvSpPr>
        <p:spPr>
          <a:xfrm>
            <a:off x="0" y="771985"/>
            <a:ext cx="12192000" cy="3518003"/>
          </a:xfrm>
        </p:spPr>
        <p:txBody>
          <a:bodyPr>
            <a:normAutofit/>
          </a:bodyPr>
          <a:lstStyle/>
          <a:p>
            <a:pPr algn="ctr"/>
            <a:r>
              <a:rPr kumimoji="1" lang="ja-JP" altLang="en-US" sz="4400" b="1" dirty="0"/>
              <a:t>品詞情報の獲得を考慮した</a:t>
            </a:r>
            <a:br>
              <a:rPr kumimoji="1" lang="en-US" altLang="ja-JP" sz="4400" b="1" dirty="0"/>
            </a:br>
            <a:r>
              <a:rPr kumimoji="1" lang="ja-JP" altLang="en-US" sz="4400" b="1" dirty="0"/>
              <a:t>深層強化学習による</a:t>
            </a:r>
            <a:br>
              <a:rPr kumimoji="1" lang="en-US" altLang="ja-JP" sz="4400" b="1" dirty="0"/>
            </a:br>
            <a:r>
              <a:rPr kumimoji="1" lang="ja-JP" altLang="en-US" sz="4400" b="1" dirty="0"/>
              <a:t>幼児の語彙獲得のモデル化</a:t>
            </a:r>
          </a:p>
        </p:txBody>
      </p:sp>
      <p:sp>
        <p:nvSpPr>
          <p:cNvPr id="3" name="字幕 2">
            <a:extLst>
              <a:ext uri="{FF2B5EF4-FFF2-40B4-BE49-F238E27FC236}">
                <a16:creationId xmlns:a16="http://schemas.microsoft.com/office/drawing/2014/main" id="{928A9A76-9F85-47E0-BFB1-68E40D82E29F}"/>
              </a:ext>
            </a:extLst>
          </p:cNvPr>
          <p:cNvSpPr>
            <a:spLocks noGrp="1"/>
          </p:cNvSpPr>
          <p:nvPr>
            <p:ph type="subTitle" idx="1"/>
          </p:nvPr>
        </p:nvSpPr>
        <p:spPr>
          <a:xfrm>
            <a:off x="1106905" y="5111803"/>
            <a:ext cx="9978189" cy="1655762"/>
          </a:xfrm>
        </p:spPr>
        <p:txBody>
          <a:bodyPr>
            <a:normAutofit lnSpcReduction="10000"/>
          </a:bodyPr>
          <a:lstStyle/>
          <a:p>
            <a:pPr algn="ctr"/>
            <a:r>
              <a:rPr lang="en-US" altLang="ja-JP" dirty="0"/>
              <a:t>2022</a:t>
            </a:r>
            <a:r>
              <a:rPr lang="ja-JP" altLang="en-US" dirty="0"/>
              <a:t>年度 情報・ネットワーク工学専攻 </a:t>
            </a:r>
            <a:r>
              <a:rPr lang="en-US" altLang="ja-JP" dirty="0"/>
              <a:t>CS</a:t>
            </a:r>
            <a:r>
              <a:rPr lang="ja-JP" altLang="en-US" dirty="0"/>
              <a:t>プログラム 修士論文発表会</a:t>
            </a:r>
            <a:endParaRPr lang="en-US" altLang="ja-JP" dirty="0"/>
          </a:p>
          <a:p>
            <a:pPr algn="ctr"/>
            <a:r>
              <a:rPr lang="en-US" altLang="ja-JP" dirty="0"/>
              <a:t>2023/02/07</a:t>
            </a:r>
            <a:br>
              <a:rPr lang="en-US" altLang="ja-JP" dirty="0"/>
            </a:br>
            <a:endParaRPr lang="en-US" altLang="ja-JP" dirty="0"/>
          </a:p>
          <a:p>
            <a:pPr algn="ctr"/>
            <a:r>
              <a:rPr lang="en-US" altLang="ja-JP" dirty="0"/>
              <a:t>2131098 </a:t>
            </a:r>
            <a:r>
              <a:rPr lang="ja-JP" altLang="en-US" dirty="0"/>
              <a:t>竹下 虎太朗（南 研究室）</a:t>
            </a:r>
            <a:endParaRPr kumimoji="1" lang="ja-JP" altLang="en-US" dirty="0"/>
          </a:p>
        </p:txBody>
      </p:sp>
    </p:spTree>
    <p:extLst>
      <p:ext uri="{BB962C8B-B14F-4D97-AF65-F5344CB8AC3E}">
        <p14:creationId xmlns:p14="http://schemas.microsoft.com/office/powerpoint/2010/main" val="3339794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実験結果</a:t>
            </a:r>
          </a:p>
        </p:txBody>
      </p:sp>
      <p:sp>
        <p:nvSpPr>
          <p:cNvPr id="6" name="正方形/長方形 5">
            <a:extLst>
              <a:ext uri="{FF2B5EF4-FFF2-40B4-BE49-F238E27FC236}">
                <a16:creationId xmlns:a16="http://schemas.microsoft.com/office/drawing/2014/main" id="{6B69CC16-D3C7-E475-2A4B-B3FE4F5A4899}"/>
              </a:ext>
            </a:extLst>
          </p:cNvPr>
          <p:cNvSpPr/>
          <p:nvPr/>
        </p:nvSpPr>
        <p:spPr>
          <a:xfrm>
            <a:off x="0" y="1325562"/>
            <a:ext cx="6226429" cy="481548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1C0CC47-A923-CFCF-191E-BA301F870C81}"/>
              </a:ext>
            </a:extLst>
          </p:cNvPr>
          <p:cNvSpPr txBox="1"/>
          <p:nvPr/>
        </p:nvSpPr>
        <p:spPr>
          <a:xfrm>
            <a:off x="1393833" y="6191092"/>
            <a:ext cx="3438762" cy="369332"/>
          </a:xfrm>
          <a:prstGeom prst="rect">
            <a:avLst/>
          </a:prstGeom>
          <a:noFill/>
        </p:spPr>
        <p:txBody>
          <a:bodyPr wrap="none" rtlCol="0">
            <a:spAutoFit/>
          </a:bodyPr>
          <a:lstStyle/>
          <a:p>
            <a:r>
              <a:rPr kumimoji="1" lang="ja-JP" altLang="en-US" dirty="0"/>
              <a:t>図</a:t>
            </a:r>
            <a:r>
              <a:rPr lang="en-US" altLang="ja-JP" dirty="0"/>
              <a:t>8</a:t>
            </a:r>
            <a:r>
              <a:rPr kumimoji="1" lang="en-US" altLang="ja-JP" dirty="0"/>
              <a:t>. </a:t>
            </a:r>
            <a:r>
              <a:rPr lang="ja-JP" altLang="en-US" dirty="0"/>
              <a:t>実験結果（正答率の推移）</a:t>
            </a:r>
            <a:endParaRPr kumimoji="1" lang="ja-JP" altLang="en-US" dirty="0"/>
          </a:p>
        </p:txBody>
      </p:sp>
      <p:sp>
        <p:nvSpPr>
          <p:cNvPr id="16" name="テキスト ボックス 15">
            <a:extLst>
              <a:ext uri="{FF2B5EF4-FFF2-40B4-BE49-F238E27FC236}">
                <a16:creationId xmlns:a16="http://schemas.microsoft.com/office/drawing/2014/main" id="{C93FD94D-219E-E93A-F3DA-744FB56B6779}"/>
              </a:ext>
            </a:extLst>
          </p:cNvPr>
          <p:cNvSpPr txBox="1"/>
          <p:nvPr/>
        </p:nvSpPr>
        <p:spPr>
          <a:xfrm>
            <a:off x="6323963" y="1467986"/>
            <a:ext cx="6301215" cy="1938992"/>
          </a:xfrm>
          <a:prstGeom prst="rect">
            <a:avLst/>
          </a:prstGeom>
          <a:noFill/>
        </p:spPr>
        <p:txBody>
          <a:bodyPr wrap="square" rtlCol="0">
            <a:spAutoFit/>
          </a:bodyPr>
          <a:lstStyle/>
          <a:p>
            <a:r>
              <a:rPr lang="ja-JP" altLang="en-US" sz="2400" dirty="0">
                <a:solidFill>
                  <a:srgbClr val="0070C0"/>
                </a:solidFill>
              </a:rPr>
              <a:t>事前学習ありモデル</a:t>
            </a:r>
            <a:endParaRPr lang="en-US" altLang="ja-JP" sz="2400" dirty="0">
              <a:solidFill>
                <a:srgbClr val="0070C0"/>
              </a:solidFill>
            </a:endParaRPr>
          </a:p>
          <a:p>
            <a:pPr marL="342900" indent="-342900">
              <a:buFont typeface="Arial" panose="020B0604020202020204" pitchFamily="34" charset="0"/>
              <a:buChar char="•"/>
            </a:pPr>
            <a:r>
              <a:rPr lang="ja-JP" altLang="en-US" sz="2400" dirty="0"/>
              <a:t>正答率 </a:t>
            </a:r>
            <a:r>
              <a:rPr lang="en-US" altLang="ja-JP" sz="2400" b="1" dirty="0"/>
              <a:t>0.6</a:t>
            </a:r>
            <a:r>
              <a:rPr lang="en-US" altLang="ja-JP" sz="2400" dirty="0"/>
              <a:t> </a:t>
            </a:r>
            <a:r>
              <a:rPr lang="ja-JP" altLang="en-US" sz="2400" dirty="0"/>
              <a:t>前後を推移</a:t>
            </a:r>
            <a:endParaRPr lang="en-US" altLang="ja-JP" sz="2400" dirty="0"/>
          </a:p>
          <a:p>
            <a:endParaRPr lang="en-US" altLang="ja-JP" sz="2400" dirty="0"/>
          </a:p>
          <a:p>
            <a:r>
              <a:rPr lang="ja-JP" altLang="en-US" sz="2400" dirty="0">
                <a:solidFill>
                  <a:schemeClr val="accent6"/>
                </a:solidFill>
              </a:rPr>
              <a:t>事前学習なしモデル</a:t>
            </a:r>
            <a:endParaRPr lang="en-US" altLang="ja-JP" sz="2400" dirty="0">
              <a:solidFill>
                <a:schemeClr val="accent6"/>
              </a:solidFill>
            </a:endParaRPr>
          </a:p>
          <a:p>
            <a:pPr marL="342900" indent="-342900">
              <a:buFont typeface="Arial" panose="020B0604020202020204" pitchFamily="34" charset="0"/>
              <a:buChar char="•"/>
            </a:pPr>
            <a:r>
              <a:rPr lang="en-US" altLang="ja-JP" sz="2400" dirty="0"/>
              <a:t>9000</a:t>
            </a:r>
            <a:r>
              <a:rPr lang="ja-JP" altLang="en-US" sz="2400" dirty="0"/>
              <a:t>エピソード前後で</a:t>
            </a:r>
            <a:r>
              <a:rPr lang="ja-JP" altLang="en-US" sz="2400" b="1" dirty="0"/>
              <a:t>正答率 </a:t>
            </a:r>
            <a:r>
              <a:rPr lang="en-US" altLang="ja-JP" sz="2400" b="1" dirty="0"/>
              <a:t>0.8 ~ 1</a:t>
            </a:r>
          </a:p>
        </p:txBody>
      </p:sp>
      <p:sp>
        <p:nvSpPr>
          <p:cNvPr id="3" name="矢印: 右 2">
            <a:extLst>
              <a:ext uri="{FF2B5EF4-FFF2-40B4-BE49-F238E27FC236}">
                <a16:creationId xmlns:a16="http://schemas.microsoft.com/office/drawing/2014/main" id="{AA465587-4864-00FD-023B-32DF9050DE8C}"/>
              </a:ext>
            </a:extLst>
          </p:cNvPr>
          <p:cNvSpPr/>
          <p:nvPr/>
        </p:nvSpPr>
        <p:spPr>
          <a:xfrm rot="5400000">
            <a:off x="8851651" y="4051775"/>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CA77A86-EB28-61F1-918F-298E57E2C59E}"/>
              </a:ext>
            </a:extLst>
          </p:cNvPr>
          <p:cNvSpPr txBox="1"/>
          <p:nvPr/>
        </p:nvSpPr>
        <p:spPr>
          <a:xfrm>
            <a:off x="6323963" y="4990763"/>
            <a:ext cx="6301215" cy="461665"/>
          </a:xfrm>
          <a:prstGeom prst="rect">
            <a:avLst/>
          </a:prstGeom>
          <a:noFill/>
        </p:spPr>
        <p:txBody>
          <a:bodyPr wrap="square" rtlCol="0">
            <a:spAutoFit/>
          </a:bodyPr>
          <a:lstStyle/>
          <a:p>
            <a:r>
              <a:rPr lang="ja-JP" altLang="en-US" sz="2400" dirty="0">
                <a:solidFill>
                  <a:schemeClr val="accent6"/>
                </a:solidFill>
              </a:rPr>
              <a:t>事前学習なしモデル</a:t>
            </a:r>
            <a:r>
              <a:rPr lang="ja-JP" altLang="en-US" sz="2400" dirty="0"/>
              <a:t>が学習を有意に進めた</a:t>
            </a:r>
            <a:endParaRPr lang="en-US" altLang="ja-JP" sz="2400" dirty="0"/>
          </a:p>
        </p:txBody>
      </p:sp>
      <p:sp>
        <p:nvSpPr>
          <p:cNvPr id="9" name="スライド番号プレースホルダー 8">
            <a:extLst>
              <a:ext uri="{FF2B5EF4-FFF2-40B4-BE49-F238E27FC236}">
                <a16:creationId xmlns:a16="http://schemas.microsoft.com/office/drawing/2014/main" id="{C7981C00-FD0F-C8D7-1A03-7CB907DC6A14}"/>
              </a:ext>
            </a:extLst>
          </p:cNvPr>
          <p:cNvSpPr>
            <a:spLocks noGrp="1"/>
          </p:cNvSpPr>
          <p:nvPr>
            <p:ph type="sldNum" sz="quarter" idx="12"/>
          </p:nvPr>
        </p:nvSpPr>
        <p:spPr/>
        <p:txBody>
          <a:bodyPr/>
          <a:lstStyle/>
          <a:p>
            <a:fld id="{8F3AE6B7-7DC3-4170-9253-C0CA0891554C}" type="slidenum">
              <a:rPr kumimoji="1" lang="ja-JP" altLang="en-US" smtClean="0"/>
              <a:t>10</a:t>
            </a:fld>
            <a:endParaRPr kumimoji="1" lang="ja-JP" altLang="en-US"/>
          </a:p>
        </p:txBody>
      </p:sp>
      <p:pic>
        <p:nvPicPr>
          <p:cNvPr id="17" name="図 16">
            <a:extLst>
              <a:ext uri="{FF2B5EF4-FFF2-40B4-BE49-F238E27FC236}">
                <a16:creationId xmlns:a16="http://schemas.microsoft.com/office/drawing/2014/main" id="{2D632F0A-21C7-941E-CB5D-45F6C0A27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5" y="1325562"/>
            <a:ext cx="6323964" cy="4865530"/>
          </a:xfrm>
          <a:prstGeom prst="rect">
            <a:avLst/>
          </a:prstGeom>
        </p:spPr>
      </p:pic>
    </p:spTree>
    <p:extLst>
      <p:ext uri="{BB962C8B-B14F-4D97-AF65-F5344CB8AC3E}">
        <p14:creationId xmlns:p14="http://schemas.microsoft.com/office/powerpoint/2010/main" val="121113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実験結果の考察</a:t>
            </a:r>
            <a:endParaRPr kumimoji="1" lang="ja-JP" altLang="en-US" sz="4000" b="1" dirty="0">
              <a:latin typeface="+mn-lt"/>
            </a:endParaRPr>
          </a:p>
        </p:txBody>
      </p:sp>
      <p:sp>
        <p:nvSpPr>
          <p:cNvPr id="16" name="テキスト ボックス 15">
            <a:extLst>
              <a:ext uri="{FF2B5EF4-FFF2-40B4-BE49-F238E27FC236}">
                <a16:creationId xmlns:a16="http://schemas.microsoft.com/office/drawing/2014/main" id="{C93FD94D-219E-E93A-F3DA-744FB56B6779}"/>
              </a:ext>
            </a:extLst>
          </p:cNvPr>
          <p:cNvSpPr txBox="1"/>
          <p:nvPr/>
        </p:nvSpPr>
        <p:spPr>
          <a:xfrm>
            <a:off x="418239" y="1083983"/>
            <a:ext cx="11607505" cy="3785652"/>
          </a:xfrm>
          <a:prstGeom prst="rect">
            <a:avLst/>
          </a:prstGeom>
          <a:noFill/>
        </p:spPr>
        <p:txBody>
          <a:bodyPr wrap="square" rtlCol="0">
            <a:spAutoFit/>
          </a:bodyPr>
          <a:lstStyle/>
          <a:p>
            <a:r>
              <a:rPr lang="ja-JP" altLang="en-US" sz="2400" b="1" dirty="0"/>
              <a:t>特徴選択</a:t>
            </a:r>
            <a:endParaRPr lang="en-US" altLang="ja-JP" sz="2400" b="1" dirty="0"/>
          </a:p>
          <a:p>
            <a:r>
              <a:rPr lang="ja-JP" altLang="en-US" sz="2400" dirty="0">
                <a:solidFill>
                  <a:srgbClr val="0070C0"/>
                </a:solidFill>
              </a:rPr>
              <a:t>事前学習ありモデル</a:t>
            </a:r>
            <a:r>
              <a:rPr lang="ja-JP" altLang="en-US" sz="2400" dirty="0"/>
              <a:t>と</a:t>
            </a:r>
            <a:r>
              <a:rPr lang="ja-JP" altLang="en-US" sz="2400" dirty="0">
                <a:solidFill>
                  <a:schemeClr val="accent6"/>
                </a:solidFill>
              </a:rPr>
              <a:t>事前学習なしモデル</a:t>
            </a:r>
            <a:r>
              <a:rPr lang="ja-JP" altLang="en-US" sz="2400" dirty="0"/>
              <a:t>の差はほぼない</a:t>
            </a:r>
            <a:endParaRPr lang="en-US" altLang="ja-JP" sz="2400" dirty="0"/>
          </a:p>
          <a:p>
            <a:pPr marL="342900" indent="-342900">
              <a:buFont typeface="Arial" panose="020B0604020202020204" pitchFamily="34" charset="0"/>
              <a:buChar char="•"/>
            </a:pPr>
            <a:r>
              <a:rPr lang="ja-JP" altLang="en-US" sz="2400" dirty="0"/>
              <a:t>名詞語彙学習 </a:t>
            </a:r>
            <a:r>
              <a:rPr lang="en-US" altLang="ja-JP" sz="2400" dirty="0"/>
              <a:t>: </a:t>
            </a:r>
            <a:r>
              <a:rPr lang="ja-JP" altLang="en-US" sz="2400" dirty="0"/>
              <a:t>主に色や形を選択，動きも選択→名詞と動詞の対称性バイアス？</a:t>
            </a:r>
            <a:endParaRPr lang="en-US" altLang="ja-JP" sz="2400" dirty="0"/>
          </a:p>
          <a:p>
            <a:pPr marL="342900" indent="-342900">
              <a:buFont typeface="Arial" panose="020B0604020202020204" pitchFamily="34" charset="0"/>
              <a:buChar char="•"/>
            </a:pPr>
            <a:r>
              <a:rPr lang="ja-JP" altLang="en-US" sz="2400" dirty="0"/>
              <a:t>動詞語彙学習 </a:t>
            </a:r>
            <a:r>
              <a:rPr lang="en-US" altLang="ja-JP" sz="2400" dirty="0"/>
              <a:t>: </a:t>
            </a:r>
            <a:r>
              <a:rPr lang="ja-JP" altLang="en-US" sz="2400" dirty="0"/>
              <a:t>主に動きを選択</a:t>
            </a:r>
            <a:endParaRPr lang="en-US" altLang="ja-JP" sz="2400" dirty="0"/>
          </a:p>
          <a:p>
            <a:pPr marL="342900" indent="-342900">
              <a:buFont typeface="Arial" panose="020B0604020202020204" pitchFamily="34" charset="0"/>
              <a:buChar char="•"/>
            </a:pPr>
            <a:endParaRPr lang="en-US" altLang="ja-JP" sz="2400" dirty="0"/>
          </a:p>
          <a:p>
            <a:r>
              <a:rPr lang="ja-JP" altLang="en-US" sz="2400" b="1" dirty="0"/>
              <a:t>名称推定</a:t>
            </a:r>
            <a:endParaRPr lang="en-US" altLang="ja-JP" sz="2400" b="1" dirty="0"/>
          </a:p>
          <a:p>
            <a:r>
              <a:rPr lang="ja-JP" altLang="en-US" sz="2400" dirty="0">
                <a:solidFill>
                  <a:srgbClr val="0070C0"/>
                </a:solidFill>
              </a:rPr>
              <a:t>事前学習ありモデル</a:t>
            </a:r>
            <a:endParaRPr lang="en-US" altLang="ja-JP" sz="2400" dirty="0">
              <a:solidFill>
                <a:srgbClr val="0070C0"/>
              </a:solidFill>
            </a:endParaRPr>
          </a:p>
          <a:p>
            <a:pPr marL="342900" indent="-342900">
              <a:buFont typeface="Arial" panose="020B0604020202020204" pitchFamily="34" charset="0"/>
              <a:buChar char="•"/>
            </a:pPr>
            <a:r>
              <a:rPr lang="ja-JP" altLang="en-US" sz="2400" dirty="0"/>
              <a:t>事前学習で獲得した名詞バイアスが邪魔をしている可能性</a:t>
            </a:r>
            <a:endParaRPr lang="en-US" altLang="ja-JP" sz="2400" dirty="0"/>
          </a:p>
          <a:p>
            <a:r>
              <a:rPr lang="ja-JP" altLang="en-US" sz="2400" dirty="0">
                <a:solidFill>
                  <a:schemeClr val="accent6"/>
                </a:solidFill>
              </a:rPr>
              <a:t>事前学習なしモデル</a:t>
            </a:r>
            <a:endParaRPr lang="en-US" altLang="ja-JP" sz="2400" dirty="0">
              <a:solidFill>
                <a:schemeClr val="accent6"/>
              </a:solidFill>
            </a:endParaRPr>
          </a:p>
          <a:p>
            <a:pPr marL="342900" indent="-342900">
              <a:buFont typeface="Arial" panose="020B0604020202020204" pitchFamily="34" charset="0"/>
              <a:buChar char="•"/>
            </a:pPr>
            <a:r>
              <a:rPr lang="ja-JP" altLang="en-US" sz="2400" dirty="0"/>
              <a:t>正しい名称推定</a:t>
            </a:r>
            <a:endParaRPr lang="en-US" altLang="ja-JP" sz="2400" dirty="0"/>
          </a:p>
        </p:txBody>
      </p:sp>
      <p:sp>
        <p:nvSpPr>
          <p:cNvPr id="4" name="矢印: 右 3">
            <a:extLst>
              <a:ext uri="{FF2B5EF4-FFF2-40B4-BE49-F238E27FC236}">
                <a16:creationId xmlns:a16="http://schemas.microsoft.com/office/drawing/2014/main" id="{793F46BB-281D-B2CA-0FE7-E8929B92B4E3}"/>
              </a:ext>
            </a:extLst>
          </p:cNvPr>
          <p:cNvSpPr/>
          <p:nvPr/>
        </p:nvSpPr>
        <p:spPr>
          <a:xfrm>
            <a:off x="418239" y="5566826"/>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6FF6E27-7ED2-D2AA-9678-932A18EB988E}"/>
              </a:ext>
            </a:extLst>
          </p:cNvPr>
          <p:cNvSpPr txBox="1"/>
          <p:nvPr/>
        </p:nvSpPr>
        <p:spPr>
          <a:xfrm>
            <a:off x="1198417" y="5490020"/>
            <a:ext cx="11353801" cy="461665"/>
          </a:xfrm>
          <a:prstGeom prst="rect">
            <a:avLst/>
          </a:prstGeom>
          <a:noFill/>
        </p:spPr>
        <p:txBody>
          <a:bodyPr wrap="square" rtlCol="0">
            <a:spAutoFit/>
          </a:bodyPr>
          <a:lstStyle/>
          <a:p>
            <a:r>
              <a:rPr lang="ja-JP" altLang="en-US" sz="2400" dirty="0"/>
              <a:t>同時期に名詞と動詞を学ぶことが重要（名詞と動詞の学習は切り離せない）</a:t>
            </a:r>
            <a:endParaRPr lang="en-US" altLang="ja-JP" sz="2400" dirty="0"/>
          </a:p>
        </p:txBody>
      </p:sp>
      <p:sp>
        <p:nvSpPr>
          <p:cNvPr id="3" name="スライド番号プレースホルダー 2">
            <a:extLst>
              <a:ext uri="{FF2B5EF4-FFF2-40B4-BE49-F238E27FC236}">
                <a16:creationId xmlns:a16="http://schemas.microsoft.com/office/drawing/2014/main" id="{66C8698C-A2FF-66DC-0836-0FB1C932B9D1}"/>
              </a:ext>
            </a:extLst>
          </p:cNvPr>
          <p:cNvSpPr>
            <a:spLocks noGrp="1"/>
          </p:cNvSpPr>
          <p:nvPr>
            <p:ph type="sldNum" sz="quarter" idx="12"/>
          </p:nvPr>
        </p:nvSpPr>
        <p:spPr/>
        <p:txBody>
          <a:bodyPr/>
          <a:lstStyle/>
          <a:p>
            <a:fld id="{8F3AE6B7-7DC3-4170-9253-C0CA0891554C}" type="slidenum">
              <a:rPr kumimoji="1" lang="ja-JP" altLang="en-US" smtClean="0"/>
              <a:t>11</a:t>
            </a:fld>
            <a:endParaRPr kumimoji="1" lang="ja-JP" altLang="en-US"/>
          </a:p>
        </p:txBody>
      </p:sp>
    </p:spTree>
    <p:extLst>
      <p:ext uri="{BB962C8B-B14F-4D97-AF65-F5344CB8AC3E}">
        <p14:creationId xmlns:p14="http://schemas.microsoft.com/office/powerpoint/2010/main" val="279631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結論</a:t>
            </a:r>
            <a:endParaRPr kumimoji="1" lang="ja-JP" altLang="en-US" sz="4000" b="1" dirty="0">
              <a:latin typeface="+mn-lt"/>
            </a:endParaRPr>
          </a:p>
        </p:txBody>
      </p:sp>
      <p:sp>
        <p:nvSpPr>
          <p:cNvPr id="4" name="テキスト ボックス 3">
            <a:extLst>
              <a:ext uri="{FF2B5EF4-FFF2-40B4-BE49-F238E27FC236}">
                <a16:creationId xmlns:a16="http://schemas.microsoft.com/office/drawing/2014/main" id="{DA547499-7043-A5E4-F848-87FA165738D4}"/>
              </a:ext>
            </a:extLst>
          </p:cNvPr>
          <p:cNvSpPr txBox="1"/>
          <p:nvPr/>
        </p:nvSpPr>
        <p:spPr>
          <a:xfrm>
            <a:off x="500423" y="1406099"/>
            <a:ext cx="10956846" cy="3539430"/>
          </a:xfrm>
          <a:prstGeom prst="rect">
            <a:avLst/>
          </a:prstGeom>
          <a:noFill/>
        </p:spPr>
        <p:txBody>
          <a:bodyPr wrap="none" rtlCol="0">
            <a:spAutoFit/>
          </a:bodyPr>
          <a:lstStyle/>
          <a:p>
            <a:r>
              <a:rPr kumimoji="1" lang="ja-JP" altLang="en-US" sz="2800" b="1" dirty="0"/>
              <a:t>親の意図を理解し</a:t>
            </a:r>
            <a:r>
              <a:rPr lang="ja-JP" altLang="en-US" sz="2800" b="1" dirty="0"/>
              <a:t>て品詞情報を考慮する</a:t>
            </a:r>
            <a:r>
              <a:rPr kumimoji="1" lang="ja-JP" altLang="en-US" sz="2800" b="1" dirty="0"/>
              <a:t>幼児の語彙獲得のモデル化</a:t>
            </a:r>
            <a:endParaRPr lang="en-US" altLang="ja-JP" sz="2800" dirty="0"/>
          </a:p>
          <a:p>
            <a:pPr marL="457200" indent="-457200">
              <a:buFont typeface="Arial" panose="020B0604020202020204" pitchFamily="34" charset="0"/>
              <a:buChar char="•"/>
            </a:pPr>
            <a:endParaRPr lang="en-US" altLang="ja-JP" sz="2800" dirty="0"/>
          </a:p>
          <a:p>
            <a:pPr marL="914400" lvl="1" indent="-457200">
              <a:buFont typeface="Arial" panose="020B0604020202020204" pitchFamily="34" charset="0"/>
              <a:buChar char="•"/>
            </a:pPr>
            <a:r>
              <a:rPr lang="ja-JP" altLang="en-US" sz="2800" dirty="0"/>
              <a:t>名詞→動詞の順に語彙獲得する過程の解明</a:t>
            </a:r>
            <a:endParaRPr lang="en-US" altLang="ja-JP" sz="2800" dirty="0"/>
          </a:p>
          <a:p>
            <a:pPr marL="1371600" lvl="2" indent="-457200">
              <a:buFont typeface="Wingdings" panose="05000000000000000000" pitchFamily="2" charset="2"/>
              <a:buChar char="Ø"/>
            </a:pPr>
            <a:r>
              <a:rPr lang="ja-JP" altLang="en-US" sz="2800" dirty="0"/>
              <a:t>親の意図の変化に対する幼児の理解</a:t>
            </a:r>
            <a:endParaRPr lang="en-US" altLang="ja-JP" sz="2800" dirty="0"/>
          </a:p>
          <a:p>
            <a:pPr marL="1371600" lvl="2" indent="-457200">
              <a:buFont typeface="Wingdings" panose="05000000000000000000" pitchFamily="2" charset="2"/>
              <a:buChar char="Ø"/>
            </a:pPr>
            <a:r>
              <a:rPr lang="ja-JP" altLang="en-US" sz="2800" dirty="0"/>
              <a:t>与える実態に対する特徴選択の変化</a:t>
            </a:r>
            <a:endParaRPr lang="en-US" altLang="ja-JP" sz="2800" dirty="0"/>
          </a:p>
          <a:p>
            <a:pPr marL="1371600" lvl="2" indent="-457200">
              <a:buFont typeface="Wingdings" panose="05000000000000000000" pitchFamily="2" charset="2"/>
              <a:buChar char="Ø"/>
            </a:pPr>
            <a:r>
              <a:rPr lang="ja-JP" altLang="en-US" sz="2800" dirty="0"/>
              <a:t>名詞と動詞の関係性の学習</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endParaRPr lang="en-US" altLang="ja-JP" sz="2800" dirty="0"/>
          </a:p>
        </p:txBody>
      </p:sp>
      <p:sp>
        <p:nvSpPr>
          <p:cNvPr id="8" name="テキスト ボックス 7">
            <a:extLst>
              <a:ext uri="{FF2B5EF4-FFF2-40B4-BE49-F238E27FC236}">
                <a16:creationId xmlns:a16="http://schemas.microsoft.com/office/drawing/2014/main" id="{0FE6EEDC-1A45-1643-FF51-8A9886C74F9D}"/>
              </a:ext>
            </a:extLst>
          </p:cNvPr>
          <p:cNvSpPr txBox="1"/>
          <p:nvPr/>
        </p:nvSpPr>
        <p:spPr>
          <a:xfrm>
            <a:off x="500423" y="4273990"/>
            <a:ext cx="11777583" cy="1384995"/>
          </a:xfrm>
          <a:prstGeom prst="rect">
            <a:avLst/>
          </a:prstGeom>
          <a:noFill/>
        </p:spPr>
        <p:txBody>
          <a:bodyPr wrap="none" rtlCol="0">
            <a:spAutoFit/>
          </a:bodyPr>
          <a:lstStyle/>
          <a:p>
            <a:r>
              <a:rPr lang="ja-JP" altLang="en-US" sz="2800" b="1" dirty="0"/>
              <a:t>今後の展望</a:t>
            </a:r>
            <a:endParaRPr lang="en-US" altLang="ja-JP" sz="2800" b="1" dirty="0"/>
          </a:p>
          <a:p>
            <a:pPr marL="457200" indent="-457200">
              <a:buFont typeface="Arial" panose="020B0604020202020204" pitchFamily="34" charset="0"/>
              <a:buChar char="•"/>
            </a:pPr>
            <a:r>
              <a:rPr lang="ja-JP" altLang="en-US" sz="2800" dirty="0"/>
              <a:t>語彙数と特徴数の増加による，バイアスのコントロールへの影響調査</a:t>
            </a:r>
            <a:endParaRPr lang="en-US" altLang="ja-JP" sz="2800" dirty="0"/>
          </a:p>
          <a:p>
            <a:pPr marL="457200" indent="-457200">
              <a:buFont typeface="Arial" panose="020B0604020202020204" pitchFamily="34" charset="0"/>
              <a:buChar char="•"/>
            </a:pPr>
            <a:r>
              <a:rPr lang="ja-JP" altLang="en-US" sz="2800" dirty="0"/>
              <a:t>名詞と動詞を関連付ける</a:t>
            </a:r>
            <a:r>
              <a:rPr lang="ja-JP" altLang="en-US" sz="2800" b="1" dirty="0"/>
              <a:t>助詞</a:t>
            </a:r>
            <a:r>
              <a:rPr lang="ja-JP" altLang="en-US" sz="2800" dirty="0"/>
              <a:t>を考慮</a:t>
            </a:r>
            <a:endParaRPr lang="en-US" altLang="ja-JP" sz="2800" dirty="0"/>
          </a:p>
        </p:txBody>
      </p:sp>
      <p:sp>
        <p:nvSpPr>
          <p:cNvPr id="3" name="スライド番号プレースホルダー 2">
            <a:extLst>
              <a:ext uri="{FF2B5EF4-FFF2-40B4-BE49-F238E27FC236}">
                <a16:creationId xmlns:a16="http://schemas.microsoft.com/office/drawing/2014/main" id="{DC100E83-4C67-F480-F62F-B20491F260E6}"/>
              </a:ext>
            </a:extLst>
          </p:cNvPr>
          <p:cNvSpPr>
            <a:spLocks noGrp="1"/>
          </p:cNvSpPr>
          <p:nvPr>
            <p:ph type="sldNum" sz="quarter" idx="12"/>
          </p:nvPr>
        </p:nvSpPr>
        <p:spPr/>
        <p:txBody>
          <a:bodyPr/>
          <a:lstStyle/>
          <a:p>
            <a:fld id="{8F3AE6B7-7DC3-4170-9253-C0CA0891554C}" type="slidenum">
              <a:rPr kumimoji="1" lang="ja-JP" altLang="en-US" smtClean="0"/>
              <a:t>12</a:t>
            </a:fld>
            <a:endParaRPr kumimoji="1" lang="ja-JP" altLang="en-US"/>
          </a:p>
        </p:txBody>
      </p:sp>
    </p:spTree>
    <p:extLst>
      <p:ext uri="{BB962C8B-B14F-4D97-AF65-F5344CB8AC3E}">
        <p14:creationId xmlns:p14="http://schemas.microsoft.com/office/powerpoint/2010/main" val="128814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名詞と動詞を同時に</a:t>
            </a:r>
            <a:r>
              <a:rPr lang="ja-JP" altLang="en-US" sz="4000" b="1" dirty="0">
                <a:latin typeface="+mn-lt"/>
              </a:rPr>
              <a:t>推定</a:t>
            </a:r>
            <a:r>
              <a:rPr kumimoji="1" lang="ja-JP" altLang="en-US" sz="4000" b="1" dirty="0">
                <a:latin typeface="+mn-lt"/>
              </a:rPr>
              <a:t>するモデル 実験結果</a:t>
            </a:r>
          </a:p>
        </p:txBody>
      </p:sp>
      <p:sp>
        <p:nvSpPr>
          <p:cNvPr id="6" name="正方形/長方形 5">
            <a:extLst>
              <a:ext uri="{FF2B5EF4-FFF2-40B4-BE49-F238E27FC236}">
                <a16:creationId xmlns:a16="http://schemas.microsoft.com/office/drawing/2014/main" id="{6B69CC16-D3C7-E475-2A4B-B3FE4F5A4899}"/>
              </a:ext>
            </a:extLst>
          </p:cNvPr>
          <p:cNvSpPr/>
          <p:nvPr/>
        </p:nvSpPr>
        <p:spPr>
          <a:xfrm>
            <a:off x="267956" y="1670561"/>
            <a:ext cx="5486729" cy="4247147"/>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1C0CC47-A923-CFCF-191E-BA301F870C81}"/>
              </a:ext>
            </a:extLst>
          </p:cNvPr>
          <p:cNvSpPr txBox="1"/>
          <p:nvPr/>
        </p:nvSpPr>
        <p:spPr>
          <a:xfrm>
            <a:off x="1291939" y="6037598"/>
            <a:ext cx="3438762" cy="369332"/>
          </a:xfrm>
          <a:prstGeom prst="rect">
            <a:avLst/>
          </a:prstGeom>
          <a:noFill/>
        </p:spPr>
        <p:txBody>
          <a:bodyPr wrap="none" rtlCol="0">
            <a:spAutoFit/>
          </a:bodyPr>
          <a:lstStyle/>
          <a:p>
            <a:r>
              <a:rPr kumimoji="1" lang="ja-JP" altLang="en-US" dirty="0"/>
              <a:t>図</a:t>
            </a:r>
            <a:r>
              <a:rPr lang="en-US" altLang="ja-JP" dirty="0"/>
              <a:t>9</a:t>
            </a:r>
            <a:r>
              <a:rPr kumimoji="1" lang="en-US" altLang="ja-JP" dirty="0"/>
              <a:t>. </a:t>
            </a:r>
            <a:r>
              <a:rPr lang="ja-JP" altLang="en-US" dirty="0"/>
              <a:t>実験結果（正答率の推移）</a:t>
            </a:r>
            <a:endParaRPr kumimoji="1" lang="ja-JP" altLang="en-US" dirty="0"/>
          </a:p>
        </p:txBody>
      </p:sp>
      <p:sp>
        <p:nvSpPr>
          <p:cNvPr id="16" name="テキスト ボックス 15">
            <a:extLst>
              <a:ext uri="{FF2B5EF4-FFF2-40B4-BE49-F238E27FC236}">
                <a16:creationId xmlns:a16="http://schemas.microsoft.com/office/drawing/2014/main" id="{C93FD94D-219E-E93A-F3DA-744FB56B6779}"/>
              </a:ext>
            </a:extLst>
          </p:cNvPr>
          <p:cNvSpPr txBox="1"/>
          <p:nvPr/>
        </p:nvSpPr>
        <p:spPr>
          <a:xfrm>
            <a:off x="5890782" y="1758762"/>
            <a:ext cx="6301215"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正答率が</a:t>
            </a:r>
            <a:r>
              <a:rPr lang="en-US" altLang="ja-JP" sz="2400" dirty="0"/>
              <a:t>0.4</a:t>
            </a:r>
            <a:r>
              <a:rPr lang="ja-JP" altLang="en-US" sz="2400" dirty="0"/>
              <a:t>を下回った</a:t>
            </a:r>
            <a:endParaRPr lang="en-US" altLang="ja-JP" sz="2400" dirty="0"/>
          </a:p>
          <a:p>
            <a:pPr marL="342900" indent="-342900">
              <a:buFont typeface="Arial" panose="020B0604020202020204" pitchFamily="34" charset="0"/>
              <a:buChar char="•"/>
            </a:pPr>
            <a:r>
              <a:rPr lang="ja-JP" altLang="en-US" sz="2400" dirty="0"/>
              <a:t>特徴選択もバラバラ</a:t>
            </a:r>
            <a:endParaRPr lang="en-US" altLang="ja-JP" sz="2400" dirty="0"/>
          </a:p>
        </p:txBody>
      </p:sp>
      <p:sp>
        <p:nvSpPr>
          <p:cNvPr id="3" name="矢印: 右 2">
            <a:extLst>
              <a:ext uri="{FF2B5EF4-FFF2-40B4-BE49-F238E27FC236}">
                <a16:creationId xmlns:a16="http://schemas.microsoft.com/office/drawing/2014/main" id="{AA465587-4864-00FD-023B-32DF9050DE8C}"/>
              </a:ext>
            </a:extLst>
          </p:cNvPr>
          <p:cNvSpPr/>
          <p:nvPr/>
        </p:nvSpPr>
        <p:spPr>
          <a:xfrm rot="5400000">
            <a:off x="8415376" y="2875863"/>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CA77A86-EB28-61F1-918F-298E57E2C59E}"/>
              </a:ext>
            </a:extLst>
          </p:cNvPr>
          <p:cNvSpPr txBox="1"/>
          <p:nvPr/>
        </p:nvSpPr>
        <p:spPr>
          <a:xfrm>
            <a:off x="5932434" y="3365884"/>
            <a:ext cx="6301215" cy="1569660"/>
          </a:xfrm>
          <a:prstGeom prst="rect">
            <a:avLst/>
          </a:prstGeom>
          <a:noFill/>
        </p:spPr>
        <p:txBody>
          <a:bodyPr wrap="square" rtlCol="0">
            <a:spAutoFit/>
          </a:bodyPr>
          <a:lstStyle/>
          <a:p>
            <a:r>
              <a:rPr lang="ja-JP" altLang="en-US" sz="2400" dirty="0"/>
              <a:t>学習を有意に進められなかった</a:t>
            </a:r>
            <a:endParaRPr lang="en-US" altLang="ja-JP" sz="2400" dirty="0"/>
          </a:p>
          <a:p>
            <a:pPr marL="342900" indent="-342900">
              <a:buFont typeface="Arial" panose="020B0604020202020204" pitchFamily="34" charset="0"/>
              <a:buChar char="•"/>
            </a:pPr>
            <a:r>
              <a:rPr lang="ja-JP" altLang="en-US" sz="2400" dirty="0"/>
              <a:t>品詞情報の区別</a:t>
            </a:r>
            <a:endParaRPr lang="en-US" altLang="ja-JP" sz="2400" dirty="0"/>
          </a:p>
          <a:p>
            <a:pPr marL="342900" indent="-342900">
              <a:buFont typeface="Arial" panose="020B0604020202020204" pitchFamily="34" charset="0"/>
              <a:buChar char="•"/>
            </a:pPr>
            <a:r>
              <a:rPr lang="ja-JP" altLang="en-US" sz="2400" dirty="0"/>
              <a:t>品詞情報の関連性</a:t>
            </a:r>
            <a:endParaRPr lang="en-US" altLang="ja-JP" sz="2400" dirty="0"/>
          </a:p>
          <a:p>
            <a:r>
              <a:rPr lang="ja-JP" altLang="en-US" sz="2400" dirty="0"/>
              <a:t>がまったくできていない</a:t>
            </a:r>
            <a:endParaRPr lang="en-US" altLang="ja-JP" sz="2400" dirty="0"/>
          </a:p>
        </p:txBody>
      </p:sp>
      <p:pic>
        <p:nvPicPr>
          <p:cNvPr id="12" name="図 11">
            <a:extLst>
              <a:ext uri="{FF2B5EF4-FFF2-40B4-BE49-F238E27FC236}">
                <a16:creationId xmlns:a16="http://schemas.microsoft.com/office/drawing/2014/main" id="{7F175ADD-EA21-F766-4C42-976F59C632E8}"/>
              </a:ext>
            </a:extLst>
          </p:cNvPr>
          <p:cNvPicPr>
            <a:picLocks noChangeAspect="1"/>
          </p:cNvPicPr>
          <p:nvPr/>
        </p:nvPicPr>
        <p:blipFill rotWithShape="1">
          <a:blip r:embed="rId3">
            <a:extLst>
              <a:ext uri="{28A0092B-C50C-407E-A947-70E740481C1C}">
                <a14:useLocalDpi xmlns:a14="http://schemas.microsoft.com/office/drawing/2010/main" val="0"/>
              </a:ext>
            </a:extLst>
          </a:blip>
          <a:srcRect l="3361" t="5966" r="8957"/>
          <a:stretch/>
        </p:blipFill>
        <p:spPr>
          <a:xfrm>
            <a:off x="445705" y="1790451"/>
            <a:ext cx="5131230" cy="4127257"/>
          </a:xfrm>
          <a:prstGeom prst="rect">
            <a:avLst/>
          </a:prstGeom>
        </p:spPr>
      </p:pic>
      <p:sp>
        <p:nvSpPr>
          <p:cNvPr id="13" name="矢印: 右 12">
            <a:extLst>
              <a:ext uri="{FF2B5EF4-FFF2-40B4-BE49-F238E27FC236}">
                <a16:creationId xmlns:a16="http://schemas.microsoft.com/office/drawing/2014/main" id="{3DD8EB58-E222-3838-14DE-BCEC2DC8BC5A}"/>
              </a:ext>
            </a:extLst>
          </p:cNvPr>
          <p:cNvSpPr/>
          <p:nvPr/>
        </p:nvSpPr>
        <p:spPr>
          <a:xfrm rot="5400000">
            <a:off x="8415376" y="5104434"/>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AEA830-4648-C947-E2D8-31DF6D128A53}"/>
              </a:ext>
            </a:extLst>
          </p:cNvPr>
          <p:cNvSpPr txBox="1"/>
          <p:nvPr/>
        </p:nvSpPr>
        <p:spPr>
          <a:xfrm>
            <a:off x="5932434" y="5594455"/>
            <a:ext cx="6301215" cy="830997"/>
          </a:xfrm>
          <a:prstGeom prst="rect">
            <a:avLst/>
          </a:prstGeom>
          <a:noFill/>
        </p:spPr>
        <p:txBody>
          <a:bodyPr wrap="square" rtlCol="0">
            <a:spAutoFit/>
          </a:bodyPr>
          <a:lstStyle/>
          <a:p>
            <a:r>
              <a:rPr lang="ja-JP" altLang="en-US" sz="2400" dirty="0"/>
              <a:t>名詞と動詞を関連付ける</a:t>
            </a:r>
            <a:r>
              <a:rPr lang="ja-JP" altLang="en-US" sz="2400" b="1" dirty="0"/>
              <a:t>助詞</a:t>
            </a:r>
            <a:r>
              <a:rPr lang="ja-JP" altLang="en-US" sz="2400" dirty="0"/>
              <a:t>を学習できれば，同時に推論可能？</a:t>
            </a:r>
            <a:endParaRPr lang="en-US" altLang="ja-JP" sz="2400" dirty="0"/>
          </a:p>
        </p:txBody>
      </p:sp>
      <p:sp>
        <p:nvSpPr>
          <p:cNvPr id="4" name="スライド番号プレースホルダー 3">
            <a:extLst>
              <a:ext uri="{FF2B5EF4-FFF2-40B4-BE49-F238E27FC236}">
                <a16:creationId xmlns:a16="http://schemas.microsoft.com/office/drawing/2014/main" id="{948562B9-D5C2-9C61-0725-F1A8CA490768}"/>
              </a:ext>
            </a:extLst>
          </p:cNvPr>
          <p:cNvSpPr>
            <a:spLocks noGrp="1"/>
          </p:cNvSpPr>
          <p:nvPr>
            <p:ph type="sldNum" sz="quarter" idx="12"/>
          </p:nvPr>
        </p:nvSpPr>
        <p:spPr/>
        <p:txBody>
          <a:bodyPr/>
          <a:lstStyle/>
          <a:p>
            <a:fld id="{8F3AE6B7-7DC3-4170-9253-C0CA0891554C}" type="slidenum">
              <a:rPr kumimoji="1" lang="ja-JP" altLang="en-US" smtClean="0"/>
              <a:t>13</a:t>
            </a:fld>
            <a:endParaRPr kumimoji="1" lang="ja-JP" altLang="en-US"/>
          </a:p>
        </p:txBody>
      </p:sp>
    </p:spTree>
    <p:extLst>
      <p:ext uri="{BB962C8B-B14F-4D97-AF65-F5344CB8AC3E}">
        <p14:creationId xmlns:p14="http://schemas.microsoft.com/office/powerpoint/2010/main" val="67185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名詞を推定するモデル 実験結果</a:t>
            </a:r>
          </a:p>
        </p:txBody>
      </p:sp>
      <p:sp>
        <p:nvSpPr>
          <p:cNvPr id="6" name="正方形/長方形 5">
            <a:extLst>
              <a:ext uri="{FF2B5EF4-FFF2-40B4-BE49-F238E27FC236}">
                <a16:creationId xmlns:a16="http://schemas.microsoft.com/office/drawing/2014/main" id="{6B69CC16-D3C7-E475-2A4B-B3FE4F5A4899}"/>
              </a:ext>
            </a:extLst>
          </p:cNvPr>
          <p:cNvSpPr/>
          <p:nvPr/>
        </p:nvSpPr>
        <p:spPr>
          <a:xfrm>
            <a:off x="267956" y="1670561"/>
            <a:ext cx="5486729" cy="4247147"/>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1C0CC47-A923-CFCF-191E-BA301F870C81}"/>
              </a:ext>
            </a:extLst>
          </p:cNvPr>
          <p:cNvSpPr txBox="1"/>
          <p:nvPr/>
        </p:nvSpPr>
        <p:spPr>
          <a:xfrm>
            <a:off x="1291939" y="6037598"/>
            <a:ext cx="3567002" cy="369332"/>
          </a:xfrm>
          <a:prstGeom prst="rect">
            <a:avLst/>
          </a:prstGeom>
          <a:noFill/>
        </p:spPr>
        <p:txBody>
          <a:bodyPr wrap="none" rtlCol="0">
            <a:spAutoFit/>
          </a:bodyPr>
          <a:lstStyle/>
          <a:p>
            <a:r>
              <a:rPr kumimoji="1" lang="ja-JP" altLang="en-US" dirty="0"/>
              <a:t>図</a:t>
            </a:r>
            <a:r>
              <a:rPr kumimoji="1" lang="en-US" altLang="ja-JP" dirty="0"/>
              <a:t>10. </a:t>
            </a:r>
            <a:r>
              <a:rPr lang="ja-JP" altLang="en-US" dirty="0"/>
              <a:t>実験結果（正答率の推移）</a:t>
            </a:r>
            <a:endParaRPr kumimoji="1" lang="ja-JP" altLang="en-US" dirty="0"/>
          </a:p>
        </p:txBody>
      </p:sp>
      <p:sp>
        <p:nvSpPr>
          <p:cNvPr id="16" name="テキスト ボックス 15">
            <a:extLst>
              <a:ext uri="{FF2B5EF4-FFF2-40B4-BE49-F238E27FC236}">
                <a16:creationId xmlns:a16="http://schemas.microsoft.com/office/drawing/2014/main" id="{C93FD94D-219E-E93A-F3DA-744FB56B6779}"/>
              </a:ext>
            </a:extLst>
          </p:cNvPr>
          <p:cNvSpPr txBox="1"/>
          <p:nvPr/>
        </p:nvSpPr>
        <p:spPr>
          <a:xfrm>
            <a:off x="5890785" y="2109802"/>
            <a:ext cx="6301215" cy="1200329"/>
          </a:xfrm>
          <a:prstGeom prst="rect">
            <a:avLst/>
          </a:prstGeom>
          <a:noFill/>
        </p:spPr>
        <p:txBody>
          <a:bodyPr wrap="square" rtlCol="0">
            <a:spAutoFit/>
          </a:bodyPr>
          <a:lstStyle/>
          <a:p>
            <a:r>
              <a:rPr lang="ja-JP" altLang="en-US" sz="2400" dirty="0"/>
              <a:t>正答率が</a:t>
            </a:r>
            <a:r>
              <a:rPr lang="en-US" altLang="ja-JP" sz="2400" dirty="0"/>
              <a:t>0.8</a:t>
            </a:r>
            <a:r>
              <a:rPr lang="ja-JP" altLang="en-US" sz="2400" dirty="0"/>
              <a:t>以上を推移</a:t>
            </a:r>
            <a:endParaRPr lang="en-US" altLang="ja-JP" sz="2400" dirty="0"/>
          </a:p>
          <a:p>
            <a:pPr marL="342900" indent="-342900">
              <a:buFont typeface="Arial" panose="020B0604020202020204" pitchFamily="34" charset="0"/>
              <a:buChar char="•"/>
            </a:pPr>
            <a:r>
              <a:rPr lang="en-US" altLang="ja-JP" sz="2400" dirty="0"/>
              <a:t>4000</a:t>
            </a:r>
            <a:r>
              <a:rPr lang="ja-JP" altLang="en-US" sz="2400" dirty="0"/>
              <a:t>エピソード付近で正答率が減少</a:t>
            </a:r>
            <a:endParaRPr lang="en-US" altLang="ja-JP" sz="2400" dirty="0"/>
          </a:p>
          <a:p>
            <a:r>
              <a:rPr lang="ja-JP" altLang="en-US" sz="2400" dirty="0"/>
              <a:t>→</a:t>
            </a:r>
            <a:r>
              <a:rPr lang="en-US" altLang="ja-JP" sz="2400" dirty="0"/>
              <a:t>ε-Greedy</a:t>
            </a:r>
            <a:r>
              <a:rPr lang="ja-JP" altLang="en-US" sz="2400" dirty="0"/>
              <a:t>のランダムな行動が原因</a:t>
            </a:r>
            <a:endParaRPr lang="en-US" altLang="ja-JP" sz="2400" dirty="0"/>
          </a:p>
        </p:txBody>
      </p:sp>
      <p:sp>
        <p:nvSpPr>
          <p:cNvPr id="3" name="矢印: 右 2">
            <a:extLst>
              <a:ext uri="{FF2B5EF4-FFF2-40B4-BE49-F238E27FC236}">
                <a16:creationId xmlns:a16="http://schemas.microsoft.com/office/drawing/2014/main" id="{AA465587-4864-00FD-023B-32DF9050DE8C}"/>
              </a:ext>
            </a:extLst>
          </p:cNvPr>
          <p:cNvSpPr/>
          <p:nvPr/>
        </p:nvSpPr>
        <p:spPr>
          <a:xfrm rot="5400000">
            <a:off x="7577176" y="3878972"/>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CA77A86-EB28-61F1-918F-298E57E2C59E}"/>
              </a:ext>
            </a:extLst>
          </p:cNvPr>
          <p:cNvSpPr txBox="1"/>
          <p:nvPr/>
        </p:nvSpPr>
        <p:spPr>
          <a:xfrm>
            <a:off x="5890785" y="4503151"/>
            <a:ext cx="6301215" cy="461665"/>
          </a:xfrm>
          <a:prstGeom prst="rect">
            <a:avLst/>
          </a:prstGeom>
          <a:noFill/>
        </p:spPr>
        <p:txBody>
          <a:bodyPr wrap="square" rtlCol="0">
            <a:spAutoFit/>
          </a:bodyPr>
          <a:lstStyle/>
          <a:p>
            <a:r>
              <a:rPr lang="ja-JP" altLang="en-US" sz="2400" dirty="0"/>
              <a:t>名詞語彙は正しく学習できている</a:t>
            </a:r>
            <a:endParaRPr lang="en-US" altLang="ja-JP" sz="2400" dirty="0"/>
          </a:p>
        </p:txBody>
      </p:sp>
      <p:sp>
        <p:nvSpPr>
          <p:cNvPr id="4" name="スライド番号プレースホルダー 3">
            <a:extLst>
              <a:ext uri="{FF2B5EF4-FFF2-40B4-BE49-F238E27FC236}">
                <a16:creationId xmlns:a16="http://schemas.microsoft.com/office/drawing/2014/main" id="{948562B9-D5C2-9C61-0725-F1A8CA490768}"/>
              </a:ext>
            </a:extLst>
          </p:cNvPr>
          <p:cNvSpPr>
            <a:spLocks noGrp="1"/>
          </p:cNvSpPr>
          <p:nvPr>
            <p:ph type="sldNum" sz="quarter" idx="12"/>
          </p:nvPr>
        </p:nvSpPr>
        <p:spPr/>
        <p:txBody>
          <a:bodyPr/>
          <a:lstStyle/>
          <a:p>
            <a:fld id="{8F3AE6B7-7DC3-4170-9253-C0CA0891554C}" type="slidenum">
              <a:rPr kumimoji="1" lang="ja-JP" altLang="en-US" smtClean="0"/>
              <a:t>14</a:t>
            </a:fld>
            <a:endParaRPr kumimoji="1" lang="ja-JP" altLang="en-US"/>
          </a:p>
        </p:txBody>
      </p:sp>
      <p:pic>
        <p:nvPicPr>
          <p:cNvPr id="9" name="図 8">
            <a:extLst>
              <a:ext uri="{FF2B5EF4-FFF2-40B4-BE49-F238E27FC236}">
                <a16:creationId xmlns:a16="http://schemas.microsoft.com/office/drawing/2014/main" id="{DBB8DCCC-FAE2-2910-3085-34B4D2E4B37C}"/>
              </a:ext>
            </a:extLst>
          </p:cNvPr>
          <p:cNvPicPr>
            <a:picLocks noChangeAspect="1"/>
          </p:cNvPicPr>
          <p:nvPr/>
        </p:nvPicPr>
        <p:blipFill rotWithShape="1">
          <a:blip r:embed="rId3"/>
          <a:srcRect l="3964" t="11544" r="8756"/>
          <a:stretch/>
        </p:blipFill>
        <p:spPr>
          <a:xfrm>
            <a:off x="350670" y="1872951"/>
            <a:ext cx="5321300" cy="4044757"/>
          </a:xfrm>
          <a:prstGeom prst="rect">
            <a:avLst/>
          </a:prstGeom>
        </p:spPr>
      </p:pic>
    </p:spTree>
    <p:extLst>
      <p:ext uri="{BB962C8B-B14F-4D97-AF65-F5344CB8AC3E}">
        <p14:creationId xmlns:p14="http://schemas.microsoft.com/office/powerpoint/2010/main" val="196981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報酬設計</a:t>
            </a:r>
          </a:p>
        </p:txBody>
      </p:sp>
      <p:sp>
        <p:nvSpPr>
          <p:cNvPr id="4" name="スライド番号プレースホルダー 3">
            <a:extLst>
              <a:ext uri="{FF2B5EF4-FFF2-40B4-BE49-F238E27FC236}">
                <a16:creationId xmlns:a16="http://schemas.microsoft.com/office/drawing/2014/main" id="{948562B9-D5C2-9C61-0725-F1A8CA490768}"/>
              </a:ext>
            </a:extLst>
          </p:cNvPr>
          <p:cNvSpPr>
            <a:spLocks noGrp="1"/>
          </p:cNvSpPr>
          <p:nvPr>
            <p:ph type="sldNum" sz="quarter" idx="12"/>
          </p:nvPr>
        </p:nvSpPr>
        <p:spPr/>
        <p:txBody>
          <a:bodyPr/>
          <a:lstStyle/>
          <a:p>
            <a:fld id="{8F3AE6B7-7DC3-4170-9253-C0CA0891554C}" type="slidenum">
              <a:rPr kumimoji="1" lang="ja-JP" altLang="en-US" smtClean="0"/>
              <a:t>15</a:t>
            </a:fld>
            <a:endParaRPr kumimoji="1" lang="ja-JP" altLang="en-US"/>
          </a:p>
        </p:txBody>
      </p:sp>
      <p:sp>
        <p:nvSpPr>
          <p:cNvPr id="13" name="テキスト ボックス 12">
            <a:extLst>
              <a:ext uri="{FF2B5EF4-FFF2-40B4-BE49-F238E27FC236}">
                <a16:creationId xmlns:a16="http://schemas.microsoft.com/office/drawing/2014/main" id="{473351A1-1340-BBAF-6E09-D28D16ACB3EB}"/>
              </a:ext>
            </a:extLst>
          </p:cNvPr>
          <p:cNvSpPr txBox="1"/>
          <p:nvPr/>
        </p:nvSpPr>
        <p:spPr>
          <a:xfrm>
            <a:off x="838200" y="2242488"/>
            <a:ext cx="5840060" cy="3108543"/>
          </a:xfrm>
          <a:prstGeom prst="rect">
            <a:avLst/>
          </a:prstGeom>
          <a:noFill/>
        </p:spPr>
        <p:txBody>
          <a:bodyPr wrap="none" rtlCol="0">
            <a:spAutoFit/>
          </a:bodyPr>
          <a:lstStyle/>
          <a:p>
            <a:r>
              <a:rPr kumimoji="1" lang="en-US" altLang="ja-JP" sz="2800" dirty="0"/>
              <a:t>if </a:t>
            </a:r>
            <a:r>
              <a:rPr lang="ja-JP" altLang="en-US" sz="2800" dirty="0"/>
              <a:t>推定結果が正解</a:t>
            </a:r>
            <a:r>
              <a:rPr lang="en-US" altLang="ja-JP" sz="2800" dirty="0"/>
              <a:t>:</a:t>
            </a:r>
          </a:p>
          <a:p>
            <a:r>
              <a:rPr kumimoji="1" lang="en-US" altLang="ja-JP" sz="2800" dirty="0"/>
              <a:t>	</a:t>
            </a:r>
            <a:r>
              <a:rPr kumimoji="1" lang="ja-JP" altLang="en-US" sz="2800" dirty="0"/>
              <a:t>報酬 </a:t>
            </a:r>
            <a:r>
              <a:rPr kumimoji="1" lang="en-US" altLang="ja-JP" sz="2800" dirty="0"/>
              <a:t>= 1</a:t>
            </a:r>
          </a:p>
          <a:p>
            <a:r>
              <a:rPr kumimoji="1" lang="en-US" altLang="ja-JP" sz="2800" dirty="0" err="1"/>
              <a:t>eli</a:t>
            </a:r>
            <a:r>
              <a:rPr lang="en-US" altLang="ja-JP" sz="2800" dirty="0" err="1"/>
              <a:t>f</a:t>
            </a:r>
            <a:r>
              <a:rPr lang="en-US" altLang="ja-JP" sz="2800" dirty="0"/>
              <a:t> </a:t>
            </a:r>
            <a:r>
              <a:rPr lang="ja-JP" altLang="en-US" sz="2800" dirty="0"/>
              <a:t>推定結果が不正解</a:t>
            </a:r>
            <a:r>
              <a:rPr lang="en-US" altLang="ja-JP" sz="2800" dirty="0"/>
              <a:t>:</a:t>
            </a:r>
          </a:p>
          <a:p>
            <a:r>
              <a:rPr lang="en-US" altLang="ja-JP" sz="2800" dirty="0"/>
              <a:t>	</a:t>
            </a:r>
            <a:r>
              <a:rPr lang="ja-JP" altLang="en-US" sz="2800" dirty="0"/>
              <a:t>報酬 </a:t>
            </a:r>
            <a:r>
              <a:rPr lang="en-US" altLang="ja-JP" sz="2800" dirty="0"/>
              <a:t>= -1</a:t>
            </a:r>
          </a:p>
          <a:p>
            <a:r>
              <a:rPr kumimoji="1" lang="en-US" altLang="ja-JP" sz="2800" dirty="0"/>
              <a:t>	if </a:t>
            </a:r>
            <a:r>
              <a:rPr lang="ja-JP" altLang="en-US" sz="2800" dirty="0"/>
              <a:t>推定結果が「分からない」</a:t>
            </a:r>
            <a:r>
              <a:rPr lang="en-US" altLang="ja-JP" sz="2800" dirty="0"/>
              <a:t>:</a:t>
            </a:r>
          </a:p>
          <a:p>
            <a:r>
              <a:rPr kumimoji="1" lang="en-US" altLang="ja-JP" sz="2800" dirty="0"/>
              <a:t>		</a:t>
            </a:r>
            <a:r>
              <a:rPr kumimoji="1" lang="ja-JP" altLang="en-US" sz="2800" dirty="0"/>
              <a:t>報酬 </a:t>
            </a:r>
            <a:r>
              <a:rPr kumimoji="1" lang="en-US" altLang="ja-JP" sz="2800" dirty="0"/>
              <a:t>= -0.2</a:t>
            </a:r>
          </a:p>
          <a:p>
            <a:endParaRPr kumimoji="1" lang="en-US" altLang="ja-JP" sz="2800" dirty="0"/>
          </a:p>
        </p:txBody>
      </p:sp>
      <p:sp>
        <p:nvSpPr>
          <p:cNvPr id="14" name="テキスト ボックス 13">
            <a:extLst>
              <a:ext uri="{FF2B5EF4-FFF2-40B4-BE49-F238E27FC236}">
                <a16:creationId xmlns:a16="http://schemas.microsoft.com/office/drawing/2014/main" id="{3662FFDF-AD60-8A4B-F785-E022A0B9D37E}"/>
              </a:ext>
            </a:extLst>
          </p:cNvPr>
          <p:cNvSpPr txBox="1"/>
          <p:nvPr/>
        </p:nvSpPr>
        <p:spPr>
          <a:xfrm>
            <a:off x="473336" y="1382774"/>
            <a:ext cx="5511445" cy="523220"/>
          </a:xfrm>
          <a:prstGeom prst="rect">
            <a:avLst/>
          </a:prstGeom>
          <a:noFill/>
        </p:spPr>
        <p:txBody>
          <a:bodyPr wrap="none" rtlCol="0">
            <a:spAutoFit/>
          </a:bodyPr>
          <a:lstStyle/>
          <a:p>
            <a:r>
              <a:rPr lang="en-US" altLang="ja-JP" sz="2800" dirty="0"/>
              <a:t>Python</a:t>
            </a:r>
            <a:r>
              <a:rPr lang="ja-JP" altLang="en-US" sz="2800" dirty="0"/>
              <a:t>の</a:t>
            </a:r>
            <a:r>
              <a:rPr lang="en-US" altLang="ja-JP" sz="2800" dirty="0"/>
              <a:t>if</a:t>
            </a:r>
            <a:r>
              <a:rPr lang="ja-JP" altLang="en-US" sz="2800" dirty="0"/>
              <a:t>文で擬似コードを作成</a:t>
            </a:r>
            <a:endParaRPr kumimoji="1" lang="ja-JP" altLang="en-US" sz="2800" dirty="0"/>
          </a:p>
        </p:txBody>
      </p:sp>
      <p:sp>
        <p:nvSpPr>
          <p:cNvPr id="15" name="正方形/長方形 14">
            <a:extLst>
              <a:ext uri="{FF2B5EF4-FFF2-40B4-BE49-F238E27FC236}">
                <a16:creationId xmlns:a16="http://schemas.microsoft.com/office/drawing/2014/main" id="{3D70C7EA-CEC1-CA43-B78D-D1173D6DE170}"/>
              </a:ext>
            </a:extLst>
          </p:cNvPr>
          <p:cNvSpPr/>
          <p:nvPr/>
        </p:nvSpPr>
        <p:spPr>
          <a:xfrm>
            <a:off x="609271" y="1963207"/>
            <a:ext cx="6469261" cy="323273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783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en-US" altLang="ja-JP" sz="4000" b="1" dirty="0" err="1">
                <a:latin typeface="+mn-lt"/>
              </a:rPr>
              <a:t>DQN</a:t>
            </a:r>
            <a:r>
              <a:rPr kumimoji="1" lang="ja-JP" altLang="en-US" sz="4000" b="1" dirty="0">
                <a:latin typeface="+mn-lt"/>
              </a:rPr>
              <a:t>と</a:t>
            </a:r>
            <a:r>
              <a:rPr kumimoji="1" lang="en-US" altLang="ja-JP" sz="4000" b="1" dirty="0" err="1">
                <a:latin typeface="+mn-lt"/>
              </a:rPr>
              <a:t>DDQN</a:t>
            </a:r>
            <a:endParaRPr kumimoji="1" lang="ja-JP" altLang="en-US" sz="4000" b="1" dirty="0">
              <a:latin typeface="+mn-lt"/>
            </a:endParaRPr>
          </a:p>
        </p:txBody>
      </p:sp>
      <p:sp>
        <p:nvSpPr>
          <p:cNvPr id="4" name="スライド番号プレースホルダー 3">
            <a:extLst>
              <a:ext uri="{FF2B5EF4-FFF2-40B4-BE49-F238E27FC236}">
                <a16:creationId xmlns:a16="http://schemas.microsoft.com/office/drawing/2014/main" id="{948562B9-D5C2-9C61-0725-F1A8CA490768}"/>
              </a:ext>
            </a:extLst>
          </p:cNvPr>
          <p:cNvSpPr>
            <a:spLocks noGrp="1"/>
          </p:cNvSpPr>
          <p:nvPr>
            <p:ph type="sldNum" sz="quarter" idx="12"/>
          </p:nvPr>
        </p:nvSpPr>
        <p:spPr/>
        <p:txBody>
          <a:bodyPr/>
          <a:lstStyle/>
          <a:p>
            <a:fld id="{8F3AE6B7-7DC3-4170-9253-C0CA0891554C}" type="slidenum">
              <a:rPr kumimoji="1" lang="ja-JP" altLang="en-US" smtClean="0"/>
              <a:t>16</a:t>
            </a:fld>
            <a:endParaRPr kumimoji="1" lang="ja-JP" altLang="en-US"/>
          </a:p>
        </p:txBody>
      </p:sp>
      <p:sp>
        <p:nvSpPr>
          <p:cNvPr id="14" name="テキスト ボックス 13">
            <a:extLst>
              <a:ext uri="{FF2B5EF4-FFF2-40B4-BE49-F238E27FC236}">
                <a16:creationId xmlns:a16="http://schemas.microsoft.com/office/drawing/2014/main" id="{3662FFDF-AD60-8A4B-F785-E022A0B9D37E}"/>
              </a:ext>
            </a:extLst>
          </p:cNvPr>
          <p:cNvSpPr txBox="1"/>
          <p:nvPr/>
        </p:nvSpPr>
        <p:spPr>
          <a:xfrm>
            <a:off x="473336" y="1382774"/>
            <a:ext cx="1980029" cy="523220"/>
          </a:xfrm>
          <a:prstGeom prst="rect">
            <a:avLst/>
          </a:prstGeom>
          <a:noFill/>
        </p:spPr>
        <p:txBody>
          <a:bodyPr wrap="none" rtlCol="0">
            <a:spAutoFit/>
          </a:bodyPr>
          <a:lstStyle/>
          <a:p>
            <a:r>
              <a:rPr lang="ja-JP" altLang="en-US" sz="2800" dirty="0"/>
              <a:t>割引報酬和</a:t>
            </a:r>
            <a:endParaRPr lang="en-US" altLang="ja-JP" sz="2800" dirty="0"/>
          </a:p>
        </p:txBody>
      </p:sp>
      <p:sp>
        <p:nvSpPr>
          <p:cNvPr id="3" name="テキスト ボックス 2">
            <a:extLst>
              <a:ext uri="{FF2B5EF4-FFF2-40B4-BE49-F238E27FC236}">
                <a16:creationId xmlns:a16="http://schemas.microsoft.com/office/drawing/2014/main" id="{38B8472F-634B-C0A7-B16A-95B9CDB47176}"/>
              </a:ext>
            </a:extLst>
          </p:cNvPr>
          <p:cNvSpPr txBox="1"/>
          <p:nvPr/>
        </p:nvSpPr>
        <p:spPr>
          <a:xfrm>
            <a:off x="473336" y="2718515"/>
            <a:ext cx="2339102" cy="523220"/>
          </a:xfrm>
          <a:prstGeom prst="rect">
            <a:avLst/>
          </a:prstGeom>
          <a:noFill/>
        </p:spPr>
        <p:txBody>
          <a:bodyPr wrap="none" rtlCol="0">
            <a:spAutoFit/>
          </a:bodyPr>
          <a:lstStyle/>
          <a:p>
            <a:r>
              <a:rPr lang="ja-JP" altLang="en-US" sz="2800" dirty="0"/>
              <a:t>行動価値関数</a:t>
            </a:r>
            <a:endParaRPr lang="en-US" altLang="ja-JP" sz="2800" dirty="0"/>
          </a:p>
        </p:txBody>
      </p:sp>
      <p:sp>
        <p:nvSpPr>
          <p:cNvPr id="5" name="テキスト ボックス 4">
            <a:extLst>
              <a:ext uri="{FF2B5EF4-FFF2-40B4-BE49-F238E27FC236}">
                <a16:creationId xmlns:a16="http://schemas.microsoft.com/office/drawing/2014/main" id="{11BBB38F-CA3D-6E80-37B3-E9BBDADEFD58}"/>
              </a:ext>
            </a:extLst>
          </p:cNvPr>
          <p:cNvSpPr txBox="1"/>
          <p:nvPr/>
        </p:nvSpPr>
        <p:spPr>
          <a:xfrm>
            <a:off x="473336" y="3699254"/>
            <a:ext cx="3139001" cy="523220"/>
          </a:xfrm>
          <a:prstGeom prst="rect">
            <a:avLst/>
          </a:prstGeom>
          <a:noFill/>
        </p:spPr>
        <p:txBody>
          <a:bodyPr wrap="none" rtlCol="0">
            <a:spAutoFit/>
          </a:bodyPr>
          <a:lstStyle/>
          <a:p>
            <a:r>
              <a:rPr lang="en-US" altLang="ja-JP" sz="2800" dirty="0" err="1"/>
              <a:t>DQN</a:t>
            </a:r>
            <a:r>
              <a:rPr lang="ja-JP" altLang="en-US" sz="2800" dirty="0"/>
              <a:t>のターゲット</a:t>
            </a:r>
            <a:endParaRPr lang="en-US" altLang="ja-JP" sz="2800" dirty="0"/>
          </a:p>
        </p:txBody>
      </p:sp>
      <p:sp>
        <p:nvSpPr>
          <p:cNvPr id="6" name="テキスト ボックス 5">
            <a:extLst>
              <a:ext uri="{FF2B5EF4-FFF2-40B4-BE49-F238E27FC236}">
                <a16:creationId xmlns:a16="http://schemas.microsoft.com/office/drawing/2014/main" id="{E60123FA-6FC4-CB4A-6DEC-9078C01961B2}"/>
              </a:ext>
            </a:extLst>
          </p:cNvPr>
          <p:cNvSpPr txBox="1"/>
          <p:nvPr/>
        </p:nvSpPr>
        <p:spPr>
          <a:xfrm>
            <a:off x="473335" y="5092207"/>
            <a:ext cx="3406702" cy="523220"/>
          </a:xfrm>
          <a:prstGeom prst="rect">
            <a:avLst/>
          </a:prstGeom>
          <a:noFill/>
        </p:spPr>
        <p:txBody>
          <a:bodyPr wrap="none" rtlCol="0">
            <a:spAutoFit/>
          </a:bodyPr>
          <a:lstStyle/>
          <a:p>
            <a:r>
              <a:rPr lang="en-US" altLang="ja-JP" sz="2800" dirty="0" err="1"/>
              <a:t>DDQN</a:t>
            </a:r>
            <a:r>
              <a:rPr lang="ja-JP" altLang="en-US" sz="2800" dirty="0"/>
              <a:t>のターゲット</a:t>
            </a:r>
            <a:endParaRPr lang="en-US" altLang="ja-JP" sz="2800" dirty="0"/>
          </a:p>
        </p:txBody>
      </p:sp>
      <p:pic>
        <p:nvPicPr>
          <p:cNvPr id="2050" name="Picture 2" descr="\begin{align*}&#10;  G_t = \sum^\infty_{\tau=0}\gamma^\tau r_{t+1+\tau} (0 \leq \gamma \leq 1)&#10;\end{align*}">
            <a:extLst>
              <a:ext uri="{FF2B5EF4-FFF2-40B4-BE49-F238E27FC236}">
                <a16:creationId xmlns:a16="http://schemas.microsoft.com/office/drawing/2014/main" id="{34FBC481-1FB2-3F38-6F07-7963B2499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087" y="1795784"/>
            <a:ext cx="4517162" cy="9581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gin{align*}&#10;  Q^\pi(s,a) = E^\pi(G_{t+1}|S_t = s,A_t = a)&#10;\end{align*}">
            <a:extLst>
              <a:ext uri="{FF2B5EF4-FFF2-40B4-BE49-F238E27FC236}">
                <a16:creationId xmlns:a16="http://schemas.microsoft.com/office/drawing/2014/main" id="{E3177FA8-40ED-55B5-1269-C4CB39DFB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087" y="3224138"/>
            <a:ext cx="6548139" cy="4237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gin{align*}&#10;  y^{DQN}_t \equiv r(s, a, s') + \gamma \underset{a'}{max}Q(s', a'; \theta^{-})&#10;\end{align*}">
            <a:extLst>
              <a:ext uri="{FF2B5EF4-FFF2-40B4-BE49-F238E27FC236}">
                <a16:creationId xmlns:a16="http://schemas.microsoft.com/office/drawing/2014/main" id="{EA7F62FB-62AF-EB89-BBBA-687987CE6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087" y="4252232"/>
            <a:ext cx="8197326" cy="8005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gin{align*}&#10;  y^{DDQN}_t \equiv r(s, a, s') + \gamma Q_{\theta^-}(s', \underset{a}{argmax}Q_\theta(s', a))&#10;\end{align*}">
            <a:extLst>
              <a:ext uri="{FF2B5EF4-FFF2-40B4-BE49-F238E27FC236}">
                <a16:creationId xmlns:a16="http://schemas.microsoft.com/office/drawing/2014/main" id="{BA8D26AC-080D-10D7-779C-E426F11F94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087" y="5715721"/>
            <a:ext cx="9561418" cy="80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特徴選択の推移</a:t>
            </a:r>
          </a:p>
        </p:txBody>
      </p:sp>
      <p:sp>
        <p:nvSpPr>
          <p:cNvPr id="4" name="スライド番号プレースホルダー 3">
            <a:extLst>
              <a:ext uri="{FF2B5EF4-FFF2-40B4-BE49-F238E27FC236}">
                <a16:creationId xmlns:a16="http://schemas.microsoft.com/office/drawing/2014/main" id="{948562B9-D5C2-9C61-0725-F1A8CA490768}"/>
              </a:ext>
            </a:extLst>
          </p:cNvPr>
          <p:cNvSpPr>
            <a:spLocks noGrp="1"/>
          </p:cNvSpPr>
          <p:nvPr>
            <p:ph type="sldNum" sz="quarter" idx="12"/>
          </p:nvPr>
        </p:nvSpPr>
        <p:spPr/>
        <p:txBody>
          <a:bodyPr/>
          <a:lstStyle/>
          <a:p>
            <a:fld id="{8F3AE6B7-7DC3-4170-9253-C0CA0891554C}" type="slidenum">
              <a:rPr kumimoji="1" lang="ja-JP" altLang="en-US" smtClean="0"/>
              <a:t>17</a:t>
            </a:fld>
            <a:endParaRPr kumimoji="1" lang="ja-JP" altLang="en-US"/>
          </a:p>
        </p:txBody>
      </p:sp>
      <p:sp>
        <p:nvSpPr>
          <p:cNvPr id="14" name="テキスト ボックス 13">
            <a:extLst>
              <a:ext uri="{FF2B5EF4-FFF2-40B4-BE49-F238E27FC236}">
                <a16:creationId xmlns:a16="http://schemas.microsoft.com/office/drawing/2014/main" id="{3662FFDF-AD60-8A4B-F785-E022A0B9D37E}"/>
              </a:ext>
            </a:extLst>
          </p:cNvPr>
          <p:cNvSpPr txBox="1"/>
          <p:nvPr/>
        </p:nvSpPr>
        <p:spPr>
          <a:xfrm>
            <a:off x="673262" y="1533675"/>
            <a:ext cx="4852610" cy="523220"/>
          </a:xfrm>
          <a:prstGeom prst="rect">
            <a:avLst/>
          </a:prstGeom>
          <a:noFill/>
        </p:spPr>
        <p:txBody>
          <a:bodyPr wrap="none" rtlCol="0">
            <a:spAutoFit/>
          </a:bodyPr>
          <a:lstStyle/>
          <a:p>
            <a:r>
              <a:rPr lang="ja-JP" altLang="en-US" sz="2800" dirty="0"/>
              <a:t>事前学習ありモデル（名詞）</a:t>
            </a:r>
            <a:endParaRPr lang="en-US" altLang="ja-JP" sz="2800" dirty="0"/>
          </a:p>
        </p:txBody>
      </p:sp>
      <p:sp>
        <p:nvSpPr>
          <p:cNvPr id="7" name="テキスト ボックス 6">
            <a:extLst>
              <a:ext uri="{FF2B5EF4-FFF2-40B4-BE49-F238E27FC236}">
                <a16:creationId xmlns:a16="http://schemas.microsoft.com/office/drawing/2014/main" id="{56BA96B3-4ACC-9C19-AD9D-CF207D26B95E}"/>
              </a:ext>
            </a:extLst>
          </p:cNvPr>
          <p:cNvSpPr txBox="1"/>
          <p:nvPr/>
        </p:nvSpPr>
        <p:spPr>
          <a:xfrm>
            <a:off x="6796359" y="1490378"/>
            <a:ext cx="4852610" cy="523220"/>
          </a:xfrm>
          <a:prstGeom prst="rect">
            <a:avLst/>
          </a:prstGeom>
          <a:noFill/>
        </p:spPr>
        <p:txBody>
          <a:bodyPr wrap="none" rtlCol="0">
            <a:spAutoFit/>
          </a:bodyPr>
          <a:lstStyle/>
          <a:p>
            <a:r>
              <a:rPr lang="ja-JP" altLang="en-US" sz="2800" dirty="0"/>
              <a:t>事前学習なしモデル（名詞）</a:t>
            </a:r>
            <a:endParaRPr lang="en-US" altLang="ja-JP" sz="2800" dirty="0"/>
          </a:p>
        </p:txBody>
      </p:sp>
      <p:pic>
        <p:nvPicPr>
          <p:cNvPr id="9" name="図 8">
            <a:extLst>
              <a:ext uri="{FF2B5EF4-FFF2-40B4-BE49-F238E27FC236}">
                <a16:creationId xmlns:a16="http://schemas.microsoft.com/office/drawing/2014/main" id="{28C3FFA3-943B-F5DC-59FE-EE9C8EEB36CD}"/>
              </a:ext>
            </a:extLst>
          </p:cNvPr>
          <p:cNvPicPr>
            <a:picLocks noChangeAspect="1"/>
          </p:cNvPicPr>
          <p:nvPr/>
        </p:nvPicPr>
        <p:blipFill>
          <a:blip r:embed="rId3"/>
          <a:stretch>
            <a:fillRect/>
          </a:stretch>
        </p:blipFill>
        <p:spPr>
          <a:xfrm>
            <a:off x="94184" y="2246250"/>
            <a:ext cx="5734621" cy="1058550"/>
          </a:xfrm>
          <a:prstGeom prst="rect">
            <a:avLst/>
          </a:prstGeom>
        </p:spPr>
      </p:pic>
      <p:pic>
        <p:nvPicPr>
          <p:cNvPr id="11" name="図 10">
            <a:extLst>
              <a:ext uri="{FF2B5EF4-FFF2-40B4-BE49-F238E27FC236}">
                <a16:creationId xmlns:a16="http://schemas.microsoft.com/office/drawing/2014/main" id="{C8151846-08E4-96A2-A9D8-5AA9304892EA}"/>
              </a:ext>
            </a:extLst>
          </p:cNvPr>
          <p:cNvPicPr>
            <a:picLocks noChangeAspect="1"/>
          </p:cNvPicPr>
          <p:nvPr/>
        </p:nvPicPr>
        <p:blipFill>
          <a:blip r:embed="rId4"/>
          <a:stretch>
            <a:fillRect/>
          </a:stretch>
        </p:blipFill>
        <p:spPr>
          <a:xfrm>
            <a:off x="118463" y="4691301"/>
            <a:ext cx="5710342" cy="1068261"/>
          </a:xfrm>
          <a:prstGeom prst="rect">
            <a:avLst/>
          </a:prstGeom>
        </p:spPr>
      </p:pic>
      <p:pic>
        <p:nvPicPr>
          <p:cNvPr id="13" name="図 12">
            <a:extLst>
              <a:ext uri="{FF2B5EF4-FFF2-40B4-BE49-F238E27FC236}">
                <a16:creationId xmlns:a16="http://schemas.microsoft.com/office/drawing/2014/main" id="{BEFBF999-2B07-A22C-6D81-55E5F75CBD77}"/>
              </a:ext>
            </a:extLst>
          </p:cNvPr>
          <p:cNvPicPr>
            <a:picLocks noChangeAspect="1"/>
          </p:cNvPicPr>
          <p:nvPr/>
        </p:nvPicPr>
        <p:blipFill>
          <a:blip r:embed="rId5"/>
          <a:stretch>
            <a:fillRect/>
          </a:stretch>
        </p:blipFill>
        <p:spPr>
          <a:xfrm>
            <a:off x="6363197" y="2162760"/>
            <a:ext cx="5466876" cy="1231777"/>
          </a:xfrm>
          <a:prstGeom prst="rect">
            <a:avLst/>
          </a:prstGeom>
        </p:spPr>
      </p:pic>
      <p:pic>
        <p:nvPicPr>
          <p:cNvPr id="16" name="図 15">
            <a:extLst>
              <a:ext uri="{FF2B5EF4-FFF2-40B4-BE49-F238E27FC236}">
                <a16:creationId xmlns:a16="http://schemas.microsoft.com/office/drawing/2014/main" id="{CFBC4CFF-6F01-6830-7360-FBCC9F844D14}"/>
              </a:ext>
            </a:extLst>
          </p:cNvPr>
          <p:cNvPicPr>
            <a:picLocks noChangeAspect="1"/>
          </p:cNvPicPr>
          <p:nvPr/>
        </p:nvPicPr>
        <p:blipFill>
          <a:blip r:embed="rId6"/>
          <a:stretch>
            <a:fillRect/>
          </a:stretch>
        </p:blipFill>
        <p:spPr>
          <a:xfrm>
            <a:off x="6507680" y="4614156"/>
            <a:ext cx="5429969" cy="1222550"/>
          </a:xfrm>
          <a:prstGeom prst="rect">
            <a:avLst/>
          </a:prstGeom>
        </p:spPr>
      </p:pic>
      <p:sp>
        <p:nvSpPr>
          <p:cNvPr id="17" name="テキスト ボックス 16">
            <a:extLst>
              <a:ext uri="{FF2B5EF4-FFF2-40B4-BE49-F238E27FC236}">
                <a16:creationId xmlns:a16="http://schemas.microsoft.com/office/drawing/2014/main" id="{11074519-867B-C1BB-9F24-093D716F8286}"/>
              </a:ext>
            </a:extLst>
          </p:cNvPr>
          <p:cNvSpPr txBox="1"/>
          <p:nvPr/>
        </p:nvSpPr>
        <p:spPr>
          <a:xfrm>
            <a:off x="673262" y="4054222"/>
            <a:ext cx="4852610" cy="523220"/>
          </a:xfrm>
          <a:prstGeom prst="rect">
            <a:avLst/>
          </a:prstGeom>
          <a:noFill/>
        </p:spPr>
        <p:txBody>
          <a:bodyPr wrap="none" rtlCol="0">
            <a:spAutoFit/>
          </a:bodyPr>
          <a:lstStyle/>
          <a:p>
            <a:r>
              <a:rPr lang="ja-JP" altLang="en-US" sz="2800" dirty="0"/>
              <a:t>事前学習ありモデル（動詞）</a:t>
            </a:r>
            <a:endParaRPr lang="en-US" altLang="ja-JP" sz="2800" dirty="0"/>
          </a:p>
        </p:txBody>
      </p:sp>
      <p:sp>
        <p:nvSpPr>
          <p:cNvPr id="18" name="テキスト ボックス 17">
            <a:extLst>
              <a:ext uri="{FF2B5EF4-FFF2-40B4-BE49-F238E27FC236}">
                <a16:creationId xmlns:a16="http://schemas.microsoft.com/office/drawing/2014/main" id="{8D1A4652-79E8-E556-5526-79AEB0A70109}"/>
              </a:ext>
            </a:extLst>
          </p:cNvPr>
          <p:cNvSpPr txBox="1"/>
          <p:nvPr/>
        </p:nvSpPr>
        <p:spPr>
          <a:xfrm>
            <a:off x="6796359" y="3970125"/>
            <a:ext cx="4852610" cy="523220"/>
          </a:xfrm>
          <a:prstGeom prst="rect">
            <a:avLst/>
          </a:prstGeom>
          <a:noFill/>
        </p:spPr>
        <p:txBody>
          <a:bodyPr wrap="none" rtlCol="0">
            <a:spAutoFit/>
          </a:bodyPr>
          <a:lstStyle/>
          <a:p>
            <a:r>
              <a:rPr lang="ja-JP" altLang="en-US" sz="2800" dirty="0"/>
              <a:t>事前学習なしモデル（動詞）</a:t>
            </a:r>
            <a:endParaRPr lang="en-US" altLang="ja-JP" sz="2800" dirty="0"/>
          </a:p>
        </p:txBody>
      </p:sp>
    </p:spTree>
    <p:extLst>
      <p:ext uri="{BB962C8B-B14F-4D97-AF65-F5344CB8AC3E}">
        <p14:creationId xmlns:p14="http://schemas.microsoft.com/office/powerpoint/2010/main" val="243228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幼児の語彙獲得における品詞情報の獲得</a:t>
            </a:r>
            <a:endParaRPr kumimoji="1" lang="ja-JP" altLang="en-US" sz="4000" b="1" dirty="0">
              <a:latin typeface="+mn-lt"/>
            </a:endParaRPr>
          </a:p>
        </p:txBody>
      </p:sp>
      <p:sp>
        <p:nvSpPr>
          <p:cNvPr id="4" name="楕円 3">
            <a:extLst>
              <a:ext uri="{FF2B5EF4-FFF2-40B4-BE49-F238E27FC236}">
                <a16:creationId xmlns:a16="http://schemas.microsoft.com/office/drawing/2014/main" id="{A6F67362-8072-0BBC-A8AA-0E2C6B5848D9}"/>
              </a:ext>
            </a:extLst>
          </p:cNvPr>
          <p:cNvSpPr/>
          <p:nvPr/>
        </p:nvSpPr>
        <p:spPr>
          <a:xfrm>
            <a:off x="8801100" y="41021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854ADF5D-ADF9-F257-990A-EFA6B60EC7FC}"/>
              </a:ext>
            </a:extLst>
          </p:cNvPr>
          <p:cNvSpPr/>
          <p:nvPr/>
        </p:nvSpPr>
        <p:spPr>
          <a:xfrm>
            <a:off x="8801100" y="53213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71E2CE3B-5F77-67EC-A1C9-D9DA1059E484}"/>
              </a:ext>
            </a:extLst>
          </p:cNvPr>
          <p:cNvGrpSpPr/>
          <p:nvPr/>
        </p:nvGrpSpPr>
        <p:grpSpPr>
          <a:xfrm>
            <a:off x="520701" y="2034012"/>
            <a:ext cx="4113341" cy="2529754"/>
            <a:chOff x="5233758" y="2200274"/>
            <a:chExt cx="3553184" cy="2190541"/>
          </a:xfrm>
        </p:grpSpPr>
        <p:grpSp>
          <p:nvGrpSpPr>
            <p:cNvPr id="5" name="グループ化 4">
              <a:extLst>
                <a:ext uri="{FF2B5EF4-FFF2-40B4-BE49-F238E27FC236}">
                  <a16:creationId xmlns:a16="http://schemas.microsoft.com/office/drawing/2014/main" id="{001951A1-12C8-90C4-777F-3B1A45EC8694}"/>
                </a:ext>
              </a:extLst>
            </p:cNvPr>
            <p:cNvGrpSpPr/>
            <p:nvPr/>
          </p:nvGrpSpPr>
          <p:grpSpPr>
            <a:xfrm>
              <a:off x="7408992" y="2200274"/>
              <a:ext cx="1377950" cy="1784350"/>
              <a:chOff x="8813800" y="4140200"/>
              <a:chExt cx="1790700" cy="2438400"/>
            </a:xfrm>
          </p:grpSpPr>
          <p:pic>
            <p:nvPicPr>
              <p:cNvPr id="7" name="Picture 2" descr="美味しそうにご飯を食べる男の子のイラスト | かわいいフリー素材集 いらすとや">
                <a:extLst>
                  <a:ext uri="{FF2B5EF4-FFF2-40B4-BE49-F238E27FC236}">
                    <a16:creationId xmlns:a16="http://schemas.microsoft.com/office/drawing/2014/main" id="{FD6AF653-8AC7-96F5-4FC3-EE70C18228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28" t="10280" r="20093"/>
              <a:stretch/>
            </p:blipFill>
            <p:spPr bwMode="auto">
              <a:xfrm>
                <a:off x="9004300" y="4140200"/>
                <a:ext cx="16002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楕円 7">
                <a:extLst>
                  <a:ext uri="{FF2B5EF4-FFF2-40B4-BE49-F238E27FC236}">
                    <a16:creationId xmlns:a16="http://schemas.microsoft.com/office/drawing/2014/main" id="{394B509D-A6BB-B163-CC8E-498A0A656D28}"/>
                  </a:ext>
                </a:extLst>
              </p:cNvPr>
              <p:cNvSpPr/>
              <p:nvPr/>
            </p:nvSpPr>
            <p:spPr>
              <a:xfrm>
                <a:off x="8813800" y="41402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F7B53A3-799B-BFA8-65AF-932A07358897}"/>
                  </a:ext>
                </a:extLst>
              </p:cNvPr>
              <p:cNvSpPr/>
              <p:nvPr/>
            </p:nvSpPr>
            <p:spPr>
              <a:xfrm>
                <a:off x="8813800" y="53594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矢印: 右 10">
              <a:extLst>
                <a:ext uri="{FF2B5EF4-FFF2-40B4-BE49-F238E27FC236}">
                  <a16:creationId xmlns:a16="http://schemas.microsoft.com/office/drawing/2014/main" id="{84054249-B64D-AA02-AB00-05B599A3B886}"/>
                </a:ext>
              </a:extLst>
            </p:cNvPr>
            <p:cNvSpPr/>
            <p:nvPr/>
          </p:nvSpPr>
          <p:spPr>
            <a:xfrm>
              <a:off x="6674916" y="3158170"/>
              <a:ext cx="574828" cy="268914"/>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0964E556-A952-021D-67A4-48EAD7E7828F}"/>
                </a:ext>
              </a:extLst>
            </p:cNvPr>
            <p:cNvPicPr>
              <a:picLocks noChangeAspect="1"/>
            </p:cNvPicPr>
            <p:nvPr/>
          </p:nvPicPr>
          <p:blipFill>
            <a:blip r:embed="rId4"/>
            <a:stretch>
              <a:fillRect/>
            </a:stretch>
          </p:blipFill>
          <p:spPr>
            <a:xfrm>
              <a:off x="5233758" y="2430073"/>
              <a:ext cx="1215666" cy="1324753"/>
            </a:xfrm>
            <a:prstGeom prst="rect">
              <a:avLst/>
            </a:prstGeom>
          </p:spPr>
        </p:pic>
        <p:sp>
          <p:nvSpPr>
            <p:cNvPr id="10" name="テキスト ボックス 9">
              <a:extLst>
                <a:ext uri="{FF2B5EF4-FFF2-40B4-BE49-F238E27FC236}">
                  <a16:creationId xmlns:a16="http://schemas.microsoft.com/office/drawing/2014/main" id="{08F458A0-5FC5-D892-DE8C-0FF4F137A64F}"/>
                </a:ext>
              </a:extLst>
            </p:cNvPr>
            <p:cNvSpPr txBox="1"/>
            <p:nvPr/>
          </p:nvSpPr>
          <p:spPr>
            <a:xfrm>
              <a:off x="5458653" y="3972624"/>
              <a:ext cx="691245" cy="399761"/>
            </a:xfrm>
            <a:prstGeom prst="rect">
              <a:avLst/>
            </a:prstGeom>
            <a:noFill/>
          </p:spPr>
          <p:txBody>
            <a:bodyPr wrap="none" rtlCol="0">
              <a:spAutoFit/>
            </a:bodyPr>
            <a:lstStyle/>
            <a:p>
              <a:r>
                <a:rPr kumimoji="1" lang="ja-JP" altLang="en-US" sz="2400" dirty="0"/>
                <a:t>名詞</a:t>
              </a:r>
            </a:p>
          </p:txBody>
        </p:sp>
        <p:sp>
          <p:nvSpPr>
            <p:cNvPr id="14" name="テキスト ボックス 13">
              <a:extLst>
                <a:ext uri="{FF2B5EF4-FFF2-40B4-BE49-F238E27FC236}">
                  <a16:creationId xmlns:a16="http://schemas.microsoft.com/office/drawing/2014/main" id="{EAC1B6B6-07D3-80FF-19FE-964919C02A59}"/>
                </a:ext>
              </a:extLst>
            </p:cNvPr>
            <p:cNvSpPr txBox="1"/>
            <p:nvPr/>
          </p:nvSpPr>
          <p:spPr>
            <a:xfrm>
              <a:off x="7757282" y="3991054"/>
              <a:ext cx="691245" cy="399761"/>
            </a:xfrm>
            <a:prstGeom prst="rect">
              <a:avLst/>
            </a:prstGeom>
            <a:noFill/>
          </p:spPr>
          <p:txBody>
            <a:bodyPr wrap="none" rtlCol="0">
              <a:spAutoFit/>
            </a:bodyPr>
            <a:lstStyle/>
            <a:p>
              <a:r>
                <a:rPr kumimoji="1" lang="ja-JP" altLang="en-US" sz="2400" dirty="0"/>
                <a:t>動詞</a:t>
              </a:r>
            </a:p>
          </p:txBody>
        </p:sp>
      </p:grpSp>
      <p:sp>
        <p:nvSpPr>
          <p:cNvPr id="15" name="テキスト ボックス 14">
            <a:extLst>
              <a:ext uri="{FF2B5EF4-FFF2-40B4-BE49-F238E27FC236}">
                <a16:creationId xmlns:a16="http://schemas.microsoft.com/office/drawing/2014/main" id="{7CF29EF8-4932-8B25-F416-73070D597C05}"/>
              </a:ext>
            </a:extLst>
          </p:cNvPr>
          <p:cNvSpPr txBox="1"/>
          <p:nvPr/>
        </p:nvSpPr>
        <p:spPr>
          <a:xfrm>
            <a:off x="1326735" y="4827010"/>
            <a:ext cx="2515432" cy="369332"/>
          </a:xfrm>
          <a:prstGeom prst="rect">
            <a:avLst/>
          </a:prstGeom>
          <a:noFill/>
        </p:spPr>
        <p:txBody>
          <a:bodyPr wrap="none" rtlCol="0">
            <a:spAutoFit/>
          </a:bodyPr>
          <a:lstStyle/>
          <a:p>
            <a:r>
              <a:rPr kumimoji="1" lang="ja-JP" altLang="en-US" dirty="0"/>
              <a:t>図</a:t>
            </a:r>
            <a:r>
              <a:rPr kumimoji="1" lang="en-US" altLang="ja-JP" dirty="0"/>
              <a:t>3. </a:t>
            </a:r>
            <a:r>
              <a:rPr kumimoji="1" lang="ja-JP" altLang="en-US" dirty="0"/>
              <a:t>獲得する品詞の順</a:t>
            </a:r>
          </a:p>
        </p:txBody>
      </p:sp>
      <p:sp>
        <p:nvSpPr>
          <p:cNvPr id="17" name="正方形/長方形 16">
            <a:extLst>
              <a:ext uri="{FF2B5EF4-FFF2-40B4-BE49-F238E27FC236}">
                <a16:creationId xmlns:a16="http://schemas.microsoft.com/office/drawing/2014/main" id="{7872C4E3-CB57-3D40-0833-D4B656F392D1}"/>
              </a:ext>
            </a:extLst>
          </p:cNvPr>
          <p:cNvSpPr/>
          <p:nvPr/>
        </p:nvSpPr>
        <p:spPr>
          <a:xfrm>
            <a:off x="520701" y="1959400"/>
            <a:ext cx="4127500" cy="2714199"/>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4D05653-5D19-BEC0-84F8-0E7F2A48CA7C}"/>
              </a:ext>
            </a:extLst>
          </p:cNvPr>
          <p:cNvSpPr txBox="1"/>
          <p:nvPr/>
        </p:nvSpPr>
        <p:spPr>
          <a:xfrm>
            <a:off x="4658803" y="2034012"/>
            <a:ext cx="7704353" cy="4308872"/>
          </a:xfrm>
          <a:prstGeom prst="rect">
            <a:avLst/>
          </a:prstGeom>
          <a:noFill/>
        </p:spPr>
        <p:txBody>
          <a:bodyPr wrap="none" rtlCol="0">
            <a:spAutoFit/>
          </a:bodyPr>
          <a:lstStyle/>
          <a:p>
            <a:r>
              <a:rPr lang="ja-JP" altLang="en-US" sz="2800" dirty="0"/>
              <a:t>田口ら</a:t>
            </a:r>
            <a:r>
              <a:rPr lang="en-US" altLang="ja-JP" sz="2800" dirty="0"/>
              <a:t>, 2021</a:t>
            </a:r>
            <a:r>
              <a:rPr lang="ja-JP" altLang="en-US" sz="2800" dirty="0"/>
              <a:t>の研究</a:t>
            </a:r>
            <a:endParaRPr lang="en-US" altLang="ja-JP" sz="2800" dirty="0"/>
          </a:p>
          <a:p>
            <a:pPr marL="800100" lvl="1" indent="-342900">
              <a:buFont typeface="Arial" panose="020B0604020202020204" pitchFamily="34" charset="0"/>
              <a:buChar char="•"/>
            </a:pPr>
            <a:r>
              <a:rPr lang="ja-JP" altLang="en-US" sz="2400" dirty="0"/>
              <a:t>名詞と動詞を</a:t>
            </a:r>
            <a:r>
              <a:rPr lang="ja-JP" altLang="en-US" sz="2400" u="sng" dirty="0"/>
              <a:t>同時</a:t>
            </a:r>
            <a:r>
              <a:rPr lang="ja-JP" altLang="en-US" sz="2400" dirty="0"/>
              <a:t>に学習</a:t>
            </a:r>
            <a:endParaRPr lang="en-US" altLang="ja-JP" sz="2400" dirty="0"/>
          </a:p>
          <a:p>
            <a:pPr marL="1257300" lvl="2" indent="-342900">
              <a:buFont typeface="Wingdings" panose="05000000000000000000" pitchFamily="2" charset="2"/>
              <a:buChar char="Ø"/>
            </a:pPr>
            <a:r>
              <a:rPr lang="ja-JP" altLang="en-US" sz="2400" dirty="0"/>
              <a:t>名詞と動詞の関係性や順序は考慮せず</a:t>
            </a:r>
            <a:endParaRPr kumimoji="1" lang="en-US" altLang="ja-JP" sz="2800" dirty="0">
              <a:solidFill>
                <a:srgbClr val="C00000"/>
              </a:solidFill>
            </a:endParaRPr>
          </a:p>
          <a:p>
            <a:endParaRPr kumimoji="1" lang="en-US" altLang="ja-JP" sz="2800" dirty="0">
              <a:solidFill>
                <a:srgbClr val="C00000"/>
              </a:solidFill>
            </a:endParaRPr>
          </a:p>
          <a:p>
            <a:r>
              <a:rPr kumimoji="1" lang="ja-JP" altLang="en-US" sz="2800" dirty="0">
                <a:solidFill>
                  <a:srgbClr val="C00000"/>
                </a:solidFill>
              </a:rPr>
              <a:t>獲得する品詞の順</a:t>
            </a:r>
            <a:r>
              <a:rPr kumimoji="1" lang="ja-JP" altLang="en-US" sz="2800" dirty="0"/>
              <a:t>に着目</a:t>
            </a:r>
            <a:endParaRPr kumimoji="1" lang="en-US" altLang="ja-JP" sz="2800" dirty="0"/>
          </a:p>
          <a:p>
            <a:pPr marL="800100" lvl="1" indent="-342900">
              <a:buFont typeface="Arial" panose="020B0604020202020204" pitchFamily="34" charset="0"/>
              <a:buChar char="•"/>
            </a:pPr>
            <a:r>
              <a:rPr lang="ja-JP" altLang="en-US" sz="2400" u="sng" dirty="0"/>
              <a:t>名詞の優位性</a:t>
            </a:r>
            <a:r>
              <a:rPr lang="en-US" altLang="ja-JP" sz="2400" dirty="0"/>
              <a:t>(</a:t>
            </a:r>
            <a:r>
              <a:rPr lang="en-US" altLang="ja-JP" sz="2400" dirty="0" err="1"/>
              <a:t>Gentner</a:t>
            </a:r>
            <a:r>
              <a:rPr lang="en-US" altLang="ja-JP" sz="2400" dirty="0"/>
              <a:t> and Boroditsky, 2001)</a:t>
            </a:r>
          </a:p>
          <a:p>
            <a:pPr marL="1257300" lvl="2" indent="-342900">
              <a:buFont typeface="Wingdings" panose="05000000000000000000" pitchFamily="2" charset="2"/>
              <a:buChar char="Ø"/>
            </a:pPr>
            <a:r>
              <a:rPr kumimoji="1" lang="ja-JP" altLang="en-US" sz="2400" dirty="0"/>
              <a:t>一目で知覚可能</a:t>
            </a:r>
            <a:endParaRPr kumimoji="1" lang="en-US" altLang="ja-JP" sz="2400" dirty="0"/>
          </a:p>
          <a:p>
            <a:pPr marL="800100" lvl="1" indent="-342900">
              <a:buFont typeface="Arial" panose="020B0604020202020204" pitchFamily="34" charset="0"/>
              <a:buChar char="•"/>
            </a:pPr>
            <a:r>
              <a:rPr lang="ja-JP" altLang="en-US" sz="2400" u="sng" dirty="0"/>
              <a:t>親の意図に対する幼児の意図理解</a:t>
            </a:r>
            <a:endParaRPr lang="en-US" altLang="ja-JP" sz="2400" u="sng" dirty="0"/>
          </a:p>
          <a:p>
            <a:pPr marL="1257300" lvl="2" indent="-342900">
              <a:buFont typeface="Wingdings" panose="05000000000000000000" pitchFamily="2" charset="2"/>
              <a:buChar char="Ø"/>
            </a:pPr>
            <a:r>
              <a:rPr kumimoji="1" lang="ja-JP" altLang="en-US" sz="2400" dirty="0"/>
              <a:t>名詞と動詞では異なる機能</a:t>
            </a:r>
            <a:r>
              <a:rPr kumimoji="1" lang="en-US" altLang="ja-JP" sz="2400" dirty="0"/>
              <a:t>(</a:t>
            </a:r>
            <a:r>
              <a:rPr kumimoji="1" lang="en-US" altLang="ja-JP" sz="2400" dirty="0" err="1"/>
              <a:t>Tomasello</a:t>
            </a:r>
            <a:r>
              <a:rPr kumimoji="1" lang="en-US" altLang="ja-JP" sz="2400" dirty="0"/>
              <a:t>, 2008)</a:t>
            </a:r>
          </a:p>
          <a:p>
            <a:pPr lvl="1"/>
            <a:r>
              <a:rPr kumimoji="1" lang="ja-JP" altLang="en-US" sz="2400" dirty="0"/>
              <a:t>→ </a:t>
            </a:r>
            <a:r>
              <a:rPr kumimoji="1" lang="ja-JP" altLang="en-US" sz="2400" u="sng" dirty="0"/>
              <a:t>親の意図の変化</a:t>
            </a:r>
            <a:r>
              <a:rPr kumimoji="1" lang="ja-JP" altLang="en-US" sz="2400" dirty="0"/>
              <a:t>により獲得する品詞が変化</a:t>
            </a:r>
            <a:endParaRPr kumimoji="1" lang="en-US" altLang="ja-JP" sz="2400" dirty="0"/>
          </a:p>
          <a:p>
            <a:pPr lvl="1"/>
            <a:endParaRPr lang="en-US" altLang="ja-JP" sz="2400" dirty="0"/>
          </a:p>
        </p:txBody>
      </p:sp>
      <p:sp>
        <p:nvSpPr>
          <p:cNvPr id="3" name="スライド番号プレースホルダー 2">
            <a:extLst>
              <a:ext uri="{FF2B5EF4-FFF2-40B4-BE49-F238E27FC236}">
                <a16:creationId xmlns:a16="http://schemas.microsoft.com/office/drawing/2014/main" id="{534AC2AB-F9BA-A5D9-66AC-E2FEF6FDD6D2}"/>
              </a:ext>
            </a:extLst>
          </p:cNvPr>
          <p:cNvSpPr>
            <a:spLocks noGrp="1"/>
          </p:cNvSpPr>
          <p:nvPr>
            <p:ph type="sldNum" sz="quarter" idx="12"/>
          </p:nvPr>
        </p:nvSpPr>
        <p:spPr/>
        <p:txBody>
          <a:bodyPr/>
          <a:lstStyle/>
          <a:p>
            <a:fld id="{8F3AE6B7-7DC3-4170-9253-C0CA0891554C}" type="slidenum">
              <a:rPr kumimoji="1" lang="ja-JP" altLang="en-US" smtClean="0"/>
              <a:t>18</a:t>
            </a:fld>
            <a:endParaRPr kumimoji="1" lang="ja-JP" altLang="en-US"/>
          </a:p>
        </p:txBody>
      </p:sp>
    </p:spTree>
    <p:extLst>
      <p:ext uri="{BB962C8B-B14F-4D97-AF65-F5344CB8AC3E}">
        <p14:creationId xmlns:p14="http://schemas.microsoft.com/office/powerpoint/2010/main" val="7676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実験結果の考察</a:t>
            </a:r>
            <a:endParaRPr kumimoji="1" lang="ja-JP" altLang="en-US" sz="4000" b="1" dirty="0">
              <a:latin typeface="+mn-lt"/>
            </a:endParaRPr>
          </a:p>
        </p:txBody>
      </p:sp>
      <p:sp>
        <p:nvSpPr>
          <p:cNvPr id="16" name="テキスト ボックス 15">
            <a:extLst>
              <a:ext uri="{FF2B5EF4-FFF2-40B4-BE49-F238E27FC236}">
                <a16:creationId xmlns:a16="http://schemas.microsoft.com/office/drawing/2014/main" id="{C93FD94D-219E-E93A-F3DA-744FB56B6779}"/>
              </a:ext>
            </a:extLst>
          </p:cNvPr>
          <p:cNvSpPr txBox="1"/>
          <p:nvPr/>
        </p:nvSpPr>
        <p:spPr>
          <a:xfrm>
            <a:off x="418239" y="1083983"/>
            <a:ext cx="11607505" cy="4893647"/>
          </a:xfrm>
          <a:prstGeom prst="rect">
            <a:avLst/>
          </a:prstGeom>
          <a:noFill/>
        </p:spPr>
        <p:txBody>
          <a:bodyPr wrap="square" rtlCol="0">
            <a:spAutoFit/>
          </a:bodyPr>
          <a:lstStyle/>
          <a:p>
            <a:r>
              <a:rPr lang="ja-JP" altLang="en-US" sz="2400" b="1" dirty="0"/>
              <a:t>特徴選択</a:t>
            </a:r>
            <a:endParaRPr lang="en-US" altLang="ja-JP" sz="2400" b="1" dirty="0"/>
          </a:p>
          <a:p>
            <a:r>
              <a:rPr lang="ja-JP" altLang="en-US" sz="2400" dirty="0">
                <a:solidFill>
                  <a:srgbClr val="0070C0"/>
                </a:solidFill>
              </a:rPr>
              <a:t>事前学習ありモデル</a:t>
            </a:r>
            <a:r>
              <a:rPr lang="ja-JP" altLang="en-US" sz="2400" dirty="0"/>
              <a:t>と</a:t>
            </a:r>
            <a:r>
              <a:rPr lang="ja-JP" altLang="en-US" sz="2400" dirty="0">
                <a:solidFill>
                  <a:schemeClr val="accent6"/>
                </a:solidFill>
              </a:rPr>
              <a:t>事前学習なしモデル</a:t>
            </a:r>
            <a:r>
              <a:rPr lang="ja-JP" altLang="en-US" sz="2400" dirty="0"/>
              <a:t>の差はほぼない</a:t>
            </a:r>
            <a:endParaRPr lang="en-US" altLang="ja-JP" sz="2400" dirty="0"/>
          </a:p>
          <a:p>
            <a:pPr marL="342900" indent="-342900">
              <a:buFont typeface="Arial" panose="020B0604020202020204" pitchFamily="34" charset="0"/>
              <a:buChar char="•"/>
            </a:pPr>
            <a:r>
              <a:rPr lang="ja-JP" altLang="en-US" sz="2400" dirty="0"/>
              <a:t>名詞語彙学習 </a:t>
            </a:r>
            <a:r>
              <a:rPr lang="en-US" altLang="ja-JP" sz="2400" dirty="0"/>
              <a:t>: </a:t>
            </a:r>
            <a:r>
              <a:rPr lang="ja-JP" altLang="en-US" sz="2400" dirty="0"/>
              <a:t>主に色や形を選択，動きも選択→名詞と動詞の対称性バイアス？</a:t>
            </a:r>
            <a:endParaRPr lang="en-US" altLang="ja-JP" sz="2400" dirty="0"/>
          </a:p>
          <a:p>
            <a:pPr marL="342900" indent="-342900">
              <a:buFont typeface="Arial" panose="020B0604020202020204" pitchFamily="34" charset="0"/>
              <a:buChar char="•"/>
            </a:pPr>
            <a:r>
              <a:rPr lang="ja-JP" altLang="en-US" sz="2400" dirty="0"/>
              <a:t>動詞語彙学習 </a:t>
            </a:r>
            <a:r>
              <a:rPr lang="en-US" altLang="ja-JP" sz="2400" dirty="0"/>
              <a:t>: </a:t>
            </a:r>
            <a:r>
              <a:rPr lang="ja-JP" altLang="en-US" sz="2400" dirty="0"/>
              <a:t>主に動きを選択</a:t>
            </a:r>
            <a:endParaRPr lang="en-US" altLang="ja-JP" sz="2400" dirty="0"/>
          </a:p>
          <a:p>
            <a:pPr marL="342900" indent="-342900">
              <a:buFont typeface="Arial" panose="020B0604020202020204" pitchFamily="34" charset="0"/>
              <a:buChar char="•"/>
            </a:pPr>
            <a:endParaRPr lang="en-US" altLang="ja-JP" sz="2400" dirty="0"/>
          </a:p>
          <a:p>
            <a:r>
              <a:rPr lang="ja-JP" altLang="en-US" sz="2400" b="1" dirty="0"/>
              <a:t>名称推定</a:t>
            </a:r>
            <a:endParaRPr lang="en-US" altLang="ja-JP" sz="2400" b="1" dirty="0"/>
          </a:p>
          <a:p>
            <a:r>
              <a:rPr lang="ja-JP" altLang="en-US" sz="2400" dirty="0">
                <a:solidFill>
                  <a:srgbClr val="0070C0"/>
                </a:solidFill>
              </a:rPr>
              <a:t>事前学習ありモデル</a:t>
            </a:r>
            <a:endParaRPr lang="en-US" altLang="ja-JP" sz="2400" dirty="0">
              <a:solidFill>
                <a:srgbClr val="0070C0"/>
              </a:solidFill>
            </a:endParaRPr>
          </a:p>
          <a:p>
            <a:pPr marL="342900" indent="-342900">
              <a:buFont typeface="Arial" panose="020B0604020202020204" pitchFamily="34" charset="0"/>
              <a:buChar char="•"/>
            </a:pPr>
            <a:r>
              <a:rPr lang="ja-JP" altLang="en-US" sz="2400" dirty="0"/>
              <a:t>「りんご→食べる」という名称推定に失敗</a:t>
            </a:r>
            <a:endParaRPr lang="en-US" altLang="ja-JP" sz="2400" dirty="0"/>
          </a:p>
          <a:p>
            <a:pPr marL="800100" lvl="1" indent="-342900">
              <a:buFont typeface="Wingdings" panose="05000000000000000000" pitchFamily="2" charset="2"/>
              <a:buChar char="Ø"/>
            </a:pPr>
            <a:r>
              <a:rPr lang="ja-JP" altLang="en-US" sz="2400" dirty="0"/>
              <a:t>「りんご→りんご」や「分からない→分からない」という出力</a:t>
            </a:r>
            <a:endParaRPr lang="en-US" altLang="ja-JP" sz="2400" dirty="0"/>
          </a:p>
          <a:p>
            <a:pPr marL="800100" lvl="1" indent="-342900">
              <a:buFont typeface="Wingdings" panose="05000000000000000000" pitchFamily="2" charset="2"/>
              <a:buChar char="Ø"/>
            </a:pPr>
            <a:r>
              <a:rPr lang="ja-JP" altLang="en-US" sz="2400" dirty="0"/>
              <a:t>事前学習で獲得した名詞バイアスが邪魔をしている可能性</a:t>
            </a:r>
            <a:endParaRPr lang="en-US" altLang="ja-JP" sz="2400" dirty="0"/>
          </a:p>
          <a:p>
            <a:r>
              <a:rPr lang="ja-JP" altLang="en-US" sz="2400" dirty="0">
                <a:solidFill>
                  <a:schemeClr val="accent6"/>
                </a:solidFill>
              </a:rPr>
              <a:t>事前学習なしモデル</a:t>
            </a:r>
            <a:endParaRPr lang="en-US" altLang="ja-JP" sz="2400" dirty="0">
              <a:solidFill>
                <a:schemeClr val="accent6"/>
              </a:solidFill>
            </a:endParaRPr>
          </a:p>
          <a:p>
            <a:pPr marL="342900" indent="-342900">
              <a:buFont typeface="Arial" panose="020B0604020202020204" pitchFamily="34" charset="0"/>
              <a:buChar char="•"/>
            </a:pPr>
            <a:r>
              <a:rPr lang="ja-JP" altLang="en-US" sz="2400" dirty="0"/>
              <a:t>最終的に正答率が</a:t>
            </a:r>
            <a:r>
              <a:rPr lang="en-US" altLang="ja-JP" sz="2400" dirty="0"/>
              <a:t>1</a:t>
            </a:r>
            <a:r>
              <a:rPr lang="ja-JP" altLang="en-US" sz="2400" dirty="0"/>
              <a:t>付近まで上昇</a:t>
            </a:r>
            <a:endParaRPr lang="en-US" altLang="ja-JP" sz="2400" dirty="0"/>
          </a:p>
          <a:p>
            <a:pPr marL="342900" indent="-342900">
              <a:buFont typeface="Arial" panose="020B0604020202020204" pitchFamily="34" charset="0"/>
              <a:buChar char="•"/>
            </a:pPr>
            <a:r>
              <a:rPr lang="ja-JP" altLang="en-US" sz="2400" dirty="0"/>
              <a:t>ステップの打ち切りまでに正しい名称推定を行えていた</a:t>
            </a:r>
            <a:endParaRPr lang="en-US" altLang="ja-JP" sz="2400" dirty="0"/>
          </a:p>
        </p:txBody>
      </p:sp>
      <p:sp>
        <p:nvSpPr>
          <p:cNvPr id="4" name="矢印: 右 3">
            <a:extLst>
              <a:ext uri="{FF2B5EF4-FFF2-40B4-BE49-F238E27FC236}">
                <a16:creationId xmlns:a16="http://schemas.microsoft.com/office/drawing/2014/main" id="{793F46BB-281D-B2CA-0FE7-E8929B92B4E3}"/>
              </a:ext>
            </a:extLst>
          </p:cNvPr>
          <p:cNvSpPr/>
          <p:nvPr/>
        </p:nvSpPr>
        <p:spPr>
          <a:xfrm>
            <a:off x="418239" y="6116175"/>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6FF6E27-7ED2-D2AA-9678-932A18EB988E}"/>
              </a:ext>
            </a:extLst>
          </p:cNvPr>
          <p:cNvSpPr txBox="1"/>
          <p:nvPr/>
        </p:nvSpPr>
        <p:spPr>
          <a:xfrm>
            <a:off x="1198417" y="6039369"/>
            <a:ext cx="11353801" cy="461665"/>
          </a:xfrm>
          <a:prstGeom prst="rect">
            <a:avLst/>
          </a:prstGeom>
          <a:noFill/>
        </p:spPr>
        <p:txBody>
          <a:bodyPr wrap="square" rtlCol="0">
            <a:spAutoFit/>
          </a:bodyPr>
          <a:lstStyle/>
          <a:p>
            <a:r>
              <a:rPr lang="ja-JP" altLang="en-US" sz="2400" dirty="0"/>
              <a:t>同時期に名詞と動詞を学ぶことが重要（名詞と動詞の学習は切り離せない）</a:t>
            </a:r>
            <a:endParaRPr lang="en-US" altLang="ja-JP" sz="2400" dirty="0"/>
          </a:p>
        </p:txBody>
      </p:sp>
      <p:sp>
        <p:nvSpPr>
          <p:cNvPr id="3" name="スライド番号プレースホルダー 2">
            <a:extLst>
              <a:ext uri="{FF2B5EF4-FFF2-40B4-BE49-F238E27FC236}">
                <a16:creationId xmlns:a16="http://schemas.microsoft.com/office/drawing/2014/main" id="{66C8698C-A2FF-66DC-0836-0FB1C932B9D1}"/>
              </a:ext>
            </a:extLst>
          </p:cNvPr>
          <p:cNvSpPr>
            <a:spLocks noGrp="1"/>
          </p:cNvSpPr>
          <p:nvPr>
            <p:ph type="sldNum" sz="quarter" idx="12"/>
          </p:nvPr>
        </p:nvSpPr>
        <p:spPr/>
        <p:txBody>
          <a:bodyPr/>
          <a:lstStyle/>
          <a:p>
            <a:fld id="{8F3AE6B7-7DC3-4170-9253-C0CA0891554C}" type="slidenum">
              <a:rPr kumimoji="1" lang="ja-JP" altLang="en-US" smtClean="0"/>
              <a:t>19</a:t>
            </a:fld>
            <a:endParaRPr kumimoji="1" lang="ja-JP" altLang="en-US"/>
          </a:p>
        </p:txBody>
      </p:sp>
    </p:spTree>
    <p:extLst>
      <p:ext uri="{BB962C8B-B14F-4D97-AF65-F5344CB8AC3E}">
        <p14:creationId xmlns:p14="http://schemas.microsoft.com/office/powerpoint/2010/main" val="124535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コンピュータの自律的な学習における</a:t>
            </a:r>
            <a:r>
              <a:rPr kumimoji="1" lang="ja-JP" altLang="en-US" sz="4000" b="1" dirty="0">
                <a:latin typeface="+mn-lt"/>
              </a:rPr>
              <a:t>問題</a:t>
            </a:r>
          </a:p>
        </p:txBody>
      </p:sp>
      <p:grpSp>
        <p:nvGrpSpPr>
          <p:cNvPr id="30" name="グループ化 29">
            <a:extLst>
              <a:ext uri="{FF2B5EF4-FFF2-40B4-BE49-F238E27FC236}">
                <a16:creationId xmlns:a16="http://schemas.microsoft.com/office/drawing/2014/main" id="{7EB2DF97-CE45-35B8-B871-A0556705E262}"/>
              </a:ext>
            </a:extLst>
          </p:cNvPr>
          <p:cNvGrpSpPr/>
          <p:nvPr/>
        </p:nvGrpSpPr>
        <p:grpSpPr>
          <a:xfrm>
            <a:off x="309771" y="2139936"/>
            <a:ext cx="4914899" cy="2984828"/>
            <a:chOff x="838200" y="1587172"/>
            <a:chExt cx="4583243" cy="2833242"/>
          </a:xfrm>
        </p:grpSpPr>
        <p:pic>
          <p:nvPicPr>
            <p:cNvPr id="1028" name="Picture 4" descr="ノートパソコンのイラスト">
              <a:extLst>
                <a:ext uri="{FF2B5EF4-FFF2-40B4-BE49-F238E27FC236}">
                  <a16:creationId xmlns:a16="http://schemas.microsoft.com/office/drawing/2014/main" id="{937EF8E5-AEE0-B161-B46B-A5C05B538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27979"/>
              <a:ext cx="1485900" cy="1192435"/>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a:extLst>
                <a:ext uri="{FF2B5EF4-FFF2-40B4-BE49-F238E27FC236}">
                  <a16:creationId xmlns:a16="http://schemas.microsoft.com/office/drawing/2014/main" id="{D9B83847-E064-E6D8-50EE-1FEA99BBB77A}"/>
                </a:ext>
              </a:extLst>
            </p:cNvPr>
            <p:cNvPicPr>
              <a:picLocks noChangeAspect="1"/>
            </p:cNvPicPr>
            <p:nvPr/>
          </p:nvPicPr>
          <p:blipFill>
            <a:blip r:embed="rId4"/>
            <a:stretch>
              <a:fillRect/>
            </a:stretch>
          </p:blipFill>
          <p:spPr>
            <a:xfrm>
              <a:off x="4287810" y="2444809"/>
              <a:ext cx="1133633" cy="1257475"/>
            </a:xfrm>
            <a:prstGeom prst="rect">
              <a:avLst/>
            </a:prstGeom>
          </p:spPr>
        </p:pic>
        <p:pic>
          <p:nvPicPr>
            <p:cNvPr id="24" name="図 23">
              <a:extLst>
                <a:ext uri="{FF2B5EF4-FFF2-40B4-BE49-F238E27FC236}">
                  <a16:creationId xmlns:a16="http://schemas.microsoft.com/office/drawing/2014/main" id="{CA03057F-0386-C779-C5AF-0772D1A20BDF}"/>
                </a:ext>
              </a:extLst>
            </p:cNvPr>
            <p:cNvPicPr>
              <a:picLocks noChangeAspect="1"/>
            </p:cNvPicPr>
            <p:nvPr/>
          </p:nvPicPr>
          <p:blipFill>
            <a:blip r:embed="rId5"/>
            <a:stretch>
              <a:fillRect/>
            </a:stretch>
          </p:blipFill>
          <p:spPr>
            <a:xfrm>
              <a:off x="1063573" y="1587172"/>
              <a:ext cx="1035154" cy="1486375"/>
            </a:xfrm>
            <a:prstGeom prst="rect">
              <a:avLst/>
            </a:prstGeom>
          </p:spPr>
        </p:pic>
        <p:sp>
          <p:nvSpPr>
            <p:cNvPr id="25" name="矢印: 右 24">
              <a:extLst>
                <a:ext uri="{FF2B5EF4-FFF2-40B4-BE49-F238E27FC236}">
                  <a16:creationId xmlns:a16="http://schemas.microsoft.com/office/drawing/2014/main" id="{51C6D979-86A2-4EEE-3B72-68C2A6BEAE1B}"/>
                </a:ext>
              </a:extLst>
            </p:cNvPr>
            <p:cNvSpPr/>
            <p:nvPr/>
          </p:nvSpPr>
          <p:spPr>
            <a:xfrm rot="677292">
              <a:off x="2381721" y="2385621"/>
              <a:ext cx="1782833" cy="279251"/>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261C1575-7D73-E880-30CA-72A53B3EBA3F}"/>
                </a:ext>
              </a:extLst>
            </p:cNvPr>
            <p:cNvSpPr/>
            <p:nvPr/>
          </p:nvSpPr>
          <p:spPr>
            <a:xfrm rot="20922708" flipV="1">
              <a:off x="2381721" y="3431654"/>
              <a:ext cx="1782833" cy="279251"/>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DD747F9-7269-23B6-0AB4-F18E5A613F64}"/>
                </a:ext>
              </a:extLst>
            </p:cNvPr>
            <p:cNvSpPr txBox="1"/>
            <p:nvPr/>
          </p:nvSpPr>
          <p:spPr>
            <a:xfrm>
              <a:off x="2142058" y="1782946"/>
              <a:ext cx="2755276" cy="438219"/>
            </a:xfrm>
            <a:prstGeom prst="rect">
              <a:avLst/>
            </a:prstGeom>
            <a:noFill/>
          </p:spPr>
          <p:txBody>
            <a:bodyPr wrap="none" rtlCol="0">
              <a:spAutoFit/>
            </a:bodyPr>
            <a:lstStyle/>
            <a:p>
              <a:r>
                <a:rPr kumimoji="1" lang="ja-JP" altLang="en-US" sz="2400" b="1" dirty="0"/>
                <a:t>感覚器官による理解</a:t>
              </a:r>
            </a:p>
          </p:txBody>
        </p:sp>
        <p:sp>
          <p:nvSpPr>
            <p:cNvPr id="31" name="テキスト ボックス 30">
              <a:extLst>
                <a:ext uri="{FF2B5EF4-FFF2-40B4-BE49-F238E27FC236}">
                  <a16:creationId xmlns:a16="http://schemas.microsoft.com/office/drawing/2014/main" id="{BF83B8F7-7F82-3729-A02C-DBC92B69FB07}"/>
                </a:ext>
              </a:extLst>
            </p:cNvPr>
            <p:cNvSpPr txBox="1"/>
            <p:nvPr/>
          </p:nvSpPr>
          <p:spPr>
            <a:xfrm>
              <a:off x="2603723" y="3882694"/>
              <a:ext cx="1607244" cy="438219"/>
            </a:xfrm>
            <a:prstGeom prst="rect">
              <a:avLst/>
            </a:prstGeom>
            <a:noFill/>
          </p:spPr>
          <p:txBody>
            <a:bodyPr wrap="none" rtlCol="0">
              <a:spAutoFit/>
            </a:bodyPr>
            <a:lstStyle/>
            <a:p>
              <a:r>
                <a:rPr kumimoji="1" lang="ja-JP" altLang="en-US" sz="2400" b="1" dirty="0">
                  <a:solidFill>
                    <a:srgbClr val="FF0000"/>
                  </a:solidFill>
                </a:rPr>
                <a:t>理解が困難</a:t>
              </a:r>
            </a:p>
          </p:txBody>
        </p:sp>
        <p:sp>
          <p:nvSpPr>
            <p:cNvPr id="28" name="テキスト ボックス 27">
              <a:extLst>
                <a:ext uri="{FF2B5EF4-FFF2-40B4-BE49-F238E27FC236}">
                  <a16:creationId xmlns:a16="http://schemas.microsoft.com/office/drawing/2014/main" id="{6C839367-C6B7-E0A8-61C7-3EFDBDE78066}"/>
                </a:ext>
              </a:extLst>
            </p:cNvPr>
            <p:cNvSpPr txBox="1"/>
            <p:nvPr/>
          </p:nvSpPr>
          <p:spPr>
            <a:xfrm>
              <a:off x="2643996" y="2880448"/>
              <a:ext cx="1320236" cy="438219"/>
            </a:xfrm>
            <a:prstGeom prst="rect">
              <a:avLst/>
            </a:prstGeom>
            <a:noFill/>
          </p:spPr>
          <p:txBody>
            <a:bodyPr wrap="none" rtlCol="0">
              <a:spAutoFit/>
            </a:bodyPr>
            <a:lstStyle/>
            <a:p>
              <a:r>
                <a:rPr kumimoji="1" lang="ja-JP" altLang="en-US" sz="2400" b="1" dirty="0"/>
                <a:t>特徴理解</a:t>
              </a:r>
            </a:p>
          </p:txBody>
        </p:sp>
      </p:grpSp>
      <p:sp>
        <p:nvSpPr>
          <p:cNvPr id="32" name="テキスト ボックス 31">
            <a:extLst>
              <a:ext uri="{FF2B5EF4-FFF2-40B4-BE49-F238E27FC236}">
                <a16:creationId xmlns:a16="http://schemas.microsoft.com/office/drawing/2014/main" id="{2C7939A1-A0CF-C1C6-C882-6BAE81C79143}"/>
              </a:ext>
            </a:extLst>
          </p:cNvPr>
          <p:cNvSpPr txBox="1"/>
          <p:nvPr/>
        </p:nvSpPr>
        <p:spPr>
          <a:xfrm>
            <a:off x="5293925" y="1968650"/>
            <a:ext cx="6774611" cy="1631216"/>
          </a:xfrm>
          <a:prstGeom prst="rect">
            <a:avLst/>
          </a:prstGeom>
          <a:noFill/>
        </p:spPr>
        <p:txBody>
          <a:bodyPr wrap="square" rtlCol="0">
            <a:spAutoFit/>
          </a:bodyPr>
          <a:lstStyle/>
          <a:p>
            <a:r>
              <a:rPr kumimoji="1" lang="ja-JP" altLang="en-US" sz="2800" dirty="0"/>
              <a:t>既存研究</a:t>
            </a:r>
            <a:endParaRPr kumimoji="1" lang="en-US" altLang="ja-JP" sz="2800" dirty="0"/>
          </a:p>
          <a:p>
            <a:pPr marL="800100" lvl="1" indent="-342900">
              <a:buFont typeface="Arial" panose="020B0604020202020204" pitchFamily="34" charset="0"/>
              <a:buChar char="•"/>
            </a:pPr>
            <a:r>
              <a:rPr lang="ja-JP" altLang="en-US" sz="2400" dirty="0"/>
              <a:t>ロボットを用いた語彙獲得</a:t>
            </a:r>
            <a:r>
              <a:rPr lang="en-US" altLang="ja-JP" sz="2400" dirty="0"/>
              <a:t>(</a:t>
            </a:r>
            <a:r>
              <a:rPr lang="ja-JP" altLang="en-US" sz="2400" dirty="0"/>
              <a:t>長井ら</a:t>
            </a:r>
            <a:r>
              <a:rPr lang="en-US" altLang="ja-JP" sz="2400" dirty="0"/>
              <a:t>, 2016)</a:t>
            </a:r>
          </a:p>
          <a:p>
            <a:pPr marL="800100" lvl="1" indent="-342900">
              <a:buFont typeface="Arial" panose="020B0604020202020204" pitchFamily="34" charset="0"/>
              <a:buChar char="•"/>
            </a:pPr>
            <a:r>
              <a:rPr kumimoji="1" lang="ja-JP" altLang="en-US" sz="2400" dirty="0"/>
              <a:t>マルチモーダル情報による語彙獲得</a:t>
            </a:r>
            <a:endParaRPr kumimoji="1" lang="en-US" altLang="ja-JP" sz="2400" dirty="0"/>
          </a:p>
          <a:p>
            <a:pPr lvl="1"/>
            <a:r>
              <a:rPr lang="en-US" altLang="ja-JP" sz="2400" dirty="0"/>
              <a:t>    </a:t>
            </a:r>
            <a:r>
              <a:rPr kumimoji="1" lang="en-US" altLang="ja-JP" sz="2400" dirty="0"/>
              <a:t>(</a:t>
            </a:r>
            <a:r>
              <a:rPr kumimoji="1" lang="ja-JP" altLang="en-US" sz="2400" dirty="0"/>
              <a:t>宮澤ら</a:t>
            </a:r>
            <a:r>
              <a:rPr kumimoji="1" lang="en-US" altLang="ja-JP" sz="2400" dirty="0"/>
              <a:t>, 2019)</a:t>
            </a:r>
          </a:p>
        </p:txBody>
      </p:sp>
      <p:sp>
        <p:nvSpPr>
          <p:cNvPr id="33" name="テキスト ボックス 32">
            <a:extLst>
              <a:ext uri="{FF2B5EF4-FFF2-40B4-BE49-F238E27FC236}">
                <a16:creationId xmlns:a16="http://schemas.microsoft.com/office/drawing/2014/main" id="{E4AA4004-3DF0-5AD1-27EA-2C546CE430A8}"/>
              </a:ext>
            </a:extLst>
          </p:cNvPr>
          <p:cNvSpPr txBox="1"/>
          <p:nvPr/>
        </p:nvSpPr>
        <p:spPr>
          <a:xfrm>
            <a:off x="1624920" y="5456262"/>
            <a:ext cx="2284600" cy="369332"/>
          </a:xfrm>
          <a:prstGeom prst="rect">
            <a:avLst/>
          </a:prstGeom>
          <a:noFill/>
        </p:spPr>
        <p:txBody>
          <a:bodyPr wrap="none" rtlCol="0">
            <a:spAutoFit/>
          </a:bodyPr>
          <a:lstStyle/>
          <a:p>
            <a:r>
              <a:rPr kumimoji="1" lang="ja-JP" altLang="en-US" dirty="0"/>
              <a:t>図</a:t>
            </a:r>
            <a:r>
              <a:rPr kumimoji="1" lang="en-US" altLang="ja-JP" dirty="0"/>
              <a:t>1. </a:t>
            </a:r>
            <a:r>
              <a:rPr lang="ja-JP" altLang="en-US" dirty="0"/>
              <a:t>特徴理解の違い</a:t>
            </a:r>
            <a:endParaRPr kumimoji="1" lang="ja-JP" altLang="en-US" dirty="0"/>
          </a:p>
        </p:txBody>
      </p:sp>
      <p:sp>
        <p:nvSpPr>
          <p:cNvPr id="34" name="正方形/長方形 33">
            <a:extLst>
              <a:ext uri="{FF2B5EF4-FFF2-40B4-BE49-F238E27FC236}">
                <a16:creationId xmlns:a16="http://schemas.microsoft.com/office/drawing/2014/main" id="{B4985DBE-67FC-C2E1-2E19-C63317085E2F}"/>
              </a:ext>
            </a:extLst>
          </p:cNvPr>
          <p:cNvSpPr/>
          <p:nvPr/>
        </p:nvSpPr>
        <p:spPr>
          <a:xfrm>
            <a:off x="309771" y="1968650"/>
            <a:ext cx="4914899" cy="3307804"/>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6F347ADF-8E4F-5DE6-8190-0C423FBFB9FE}"/>
              </a:ext>
            </a:extLst>
          </p:cNvPr>
          <p:cNvSpPr/>
          <p:nvPr/>
        </p:nvSpPr>
        <p:spPr>
          <a:xfrm rot="5400000">
            <a:off x="6586577" y="3934652"/>
            <a:ext cx="572929" cy="2941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9B4507AB-48BD-7C62-42A5-0FF6F6B55986}"/>
              </a:ext>
            </a:extLst>
          </p:cNvPr>
          <p:cNvSpPr txBox="1"/>
          <p:nvPr/>
        </p:nvSpPr>
        <p:spPr>
          <a:xfrm>
            <a:off x="5773529" y="4619262"/>
            <a:ext cx="6108700" cy="461665"/>
          </a:xfrm>
          <a:prstGeom prst="rect">
            <a:avLst/>
          </a:prstGeom>
          <a:noFill/>
        </p:spPr>
        <p:txBody>
          <a:bodyPr wrap="square">
            <a:spAutoFit/>
          </a:bodyPr>
          <a:lstStyle/>
          <a:p>
            <a:pPr>
              <a:buClr>
                <a:schemeClr val="tx1"/>
              </a:buClr>
            </a:pPr>
            <a:r>
              <a:rPr lang="ja-JP" altLang="en-US" sz="2400" dirty="0">
                <a:solidFill>
                  <a:srgbClr val="FF0000"/>
                </a:solidFill>
              </a:rPr>
              <a:t>幼児の語彙獲得のモデル化</a:t>
            </a:r>
            <a:r>
              <a:rPr lang="en-US" altLang="ja-JP" sz="2400" dirty="0">
                <a:solidFill>
                  <a:srgbClr val="FF0000"/>
                </a:solidFill>
              </a:rPr>
              <a:t>(</a:t>
            </a:r>
            <a:r>
              <a:rPr lang="ja-JP" altLang="en-US" sz="2400" dirty="0">
                <a:solidFill>
                  <a:srgbClr val="FF0000"/>
                </a:solidFill>
              </a:rPr>
              <a:t>田口ら</a:t>
            </a:r>
            <a:r>
              <a:rPr lang="en-US" altLang="ja-JP" sz="2400" dirty="0">
                <a:solidFill>
                  <a:srgbClr val="FF0000"/>
                </a:solidFill>
              </a:rPr>
              <a:t>, 2021)</a:t>
            </a:r>
            <a:endParaRPr kumimoji="1" lang="ja-JP" altLang="en-US" sz="2400" dirty="0">
              <a:solidFill>
                <a:srgbClr val="FF0000"/>
              </a:solidFill>
            </a:endParaRPr>
          </a:p>
        </p:txBody>
      </p:sp>
      <p:sp>
        <p:nvSpPr>
          <p:cNvPr id="43" name="テキスト ボックス 42">
            <a:extLst>
              <a:ext uri="{FF2B5EF4-FFF2-40B4-BE49-F238E27FC236}">
                <a16:creationId xmlns:a16="http://schemas.microsoft.com/office/drawing/2014/main" id="{C0F41105-E8A8-1ADD-9134-708CB08768C1}"/>
              </a:ext>
            </a:extLst>
          </p:cNvPr>
          <p:cNvSpPr txBox="1"/>
          <p:nvPr/>
        </p:nvSpPr>
        <p:spPr>
          <a:xfrm>
            <a:off x="7182966" y="3850915"/>
            <a:ext cx="6108700" cy="461665"/>
          </a:xfrm>
          <a:prstGeom prst="rect">
            <a:avLst/>
          </a:prstGeom>
          <a:noFill/>
        </p:spPr>
        <p:txBody>
          <a:bodyPr wrap="square">
            <a:spAutoFit/>
          </a:bodyPr>
          <a:lstStyle/>
          <a:p>
            <a:pPr>
              <a:buClr>
                <a:schemeClr val="tx1"/>
              </a:buClr>
            </a:pPr>
            <a:r>
              <a:rPr kumimoji="1" lang="ja-JP" altLang="en-US" sz="2400" dirty="0"/>
              <a:t>人に見られる心理学的要素の考慮</a:t>
            </a:r>
          </a:p>
        </p:txBody>
      </p:sp>
      <p:sp>
        <p:nvSpPr>
          <p:cNvPr id="3" name="スライド番号プレースホルダー 2">
            <a:extLst>
              <a:ext uri="{FF2B5EF4-FFF2-40B4-BE49-F238E27FC236}">
                <a16:creationId xmlns:a16="http://schemas.microsoft.com/office/drawing/2014/main" id="{8F4993D5-72EB-F724-7F67-AB1FF8232AF3}"/>
              </a:ext>
            </a:extLst>
          </p:cNvPr>
          <p:cNvSpPr>
            <a:spLocks noGrp="1"/>
          </p:cNvSpPr>
          <p:nvPr>
            <p:ph type="sldNum" sz="quarter" idx="12"/>
          </p:nvPr>
        </p:nvSpPr>
        <p:spPr/>
        <p:txBody>
          <a:bodyPr/>
          <a:lstStyle/>
          <a:p>
            <a:fld id="{8F3AE6B7-7DC3-4170-9253-C0CA0891554C}" type="slidenum">
              <a:rPr kumimoji="1" lang="ja-JP" altLang="en-US" smtClean="0"/>
              <a:t>2</a:t>
            </a:fld>
            <a:endParaRPr kumimoji="1" lang="ja-JP" altLang="en-US" dirty="0"/>
          </a:p>
        </p:txBody>
      </p:sp>
    </p:spTree>
    <p:extLst>
      <p:ext uri="{BB962C8B-B14F-4D97-AF65-F5344CB8AC3E}">
        <p14:creationId xmlns:p14="http://schemas.microsoft.com/office/powerpoint/2010/main" val="96830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7A2F4A-8A05-075F-7DAD-D84CE8060AC0}"/>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AD67B1FE-B43F-839F-37D6-4148B8875317}"/>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005323-ED11-A584-8CA3-7E0E5C15A32B}"/>
              </a:ext>
            </a:extLst>
          </p:cNvPr>
          <p:cNvSpPr>
            <a:spLocks noGrp="1"/>
          </p:cNvSpPr>
          <p:nvPr>
            <p:ph type="sldNum" sz="quarter" idx="12"/>
          </p:nvPr>
        </p:nvSpPr>
        <p:spPr/>
        <p:txBody>
          <a:bodyPr/>
          <a:lstStyle/>
          <a:p>
            <a:fld id="{8F3AE6B7-7DC3-4170-9253-C0CA0891554C}" type="slidenum">
              <a:rPr kumimoji="1" lang="ja-JP" altLang="en-US" smtClean="0"/>
              <a:t>20</a:t>
            </a:fld>
            <a:endParaRPr kumimoji="1" lang="ja-JP" altLang="en-US"/>
          </a:p>
        </p:txBody>
      </p:sp>
    </p:spTree>
    <p:extLst>
      <p:ext uri="{BB962C8B-B14F-4D97-AF65-F5344CB8AC3E}">
        <p14:creationId xmlns:p14="http://schemas.microsoft.com/office/powerpoint/2010/main" val="317147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幼児の語彙獲得のモデル化</a:t>
            </a:r>
          </a:p>
        </p:txBody>
      </p:sp>
      <p:pic>
        <p:nvPicPr>
          <p:cNvPr id="3" name="Picture 2">
            <a:extLst>
              <a:ext uri="{FF2B5EF4-FFF2-40B4-BE49-F238E27FC236}">
                <a16:creationId xmlns:a16="http://schemas.microsoft.com/office/drawing/2014/main" id="{9632BFDF-E052-89AF-F49A-5252BF082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08" t="10948" r="562" b="4191"/>
          <a:stretch/>
        </p:blipFill>
        <p:spPr bwMode="auto">
          <a:xfrm>
            <a:off x="160108" y="2010905"/>
            <a:ext cx="6139041" cy="2840496"/>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DC3A2132-16C8-8FFC-2EE5-B4A6D0CC7CDE}"/>
              </a:ext>
            </a:extLst>
          </p:cNvPr>
          <p:cNvSpPr txBox="1"/>
          <p:nvPr/>
        </p:nvSpPr>
        <p:spPr>
          <a:xfrm>
            <a:off x="6693677" y="1905888"/>
            <a:ext cx="4134465" cy="2000548"/>
          </a:xfrm>
          <a:prstGeom prst="rect">
            <a:avLst/>
          </a:prstGeom>
          <a:noFill/>
        </p:spPr>
        <p:txBody>
          <a:bodyPr wrap="none" rtlCol="0">
            <a:spAutoFit/>
          </a:bodyPr>
          <a:lstStyle/>
          <a:p>
            <a:r>
              <a:rPr lang="ja-JP" altLang="en-US" sz="2800" dirty="0"/>
              <a:t>観察される心理学的要素</a:t>
            </a:r>
            <a:endParaRPr kumimoji="1" lang="en-US" altLang="ja-JP" sz="2800" dirty="0"/>
          </a:p>
          <a:p>
            <a:pPr marL="800100" lvl="1" indent="-342900">
              <a:buFont typeface="Arial" panose="020B0604020202020204" pitchFamily="34" charset="0"/>
              <a:buChar char="•"/>
            </a:pPr>
            <a:r>
              <a:rPr kumimoji="1" lang="ja-JP" altLang="en-US" sz="2400" dirty="0"/>
              <a:t>共同注意</a:t>
            </a:r>
            <a:endParaRPr kumimoji="1" lang="en-US" altLang="ja-JP" sz="2400" dirty="0"/>
          </a:p>
          <a:p>
            <a:pPr marL="800100" lvl="1" indent="-342900">
              <a:buFont typeface="Arial" panose="020B0604020202020204" pitchFamily="34" charset="0"/>
              <a:buChar char="•"/>
            </a:pPr>
            <a:r>
              <a:rPr lang="ja-JP" altLang="en-US" sz="2400" dirty="0"/>
              <a:t>親の意図理解</a:t>
            </a:r>
            <a:endParaRPr lang="en-US" altLang="ja-JP" sz="2400" dirty="0"/>
          </a:p>
          <a:p>
            <a:pPr marL="800100" lvl="1" indent="-342900">
              <a:buFont typeface="Arial" panose="020B0604020202020204" pitchFamily="34" charset="0"/>
              <a:buChar char="•"/>
            </a:pPr>
            <a:r>
              <a:rPr kumimoji="1" lang="ja-JP" altLang="en-US" sz="2400" dirty="0"/>
              <a:t>学習バイアス</a:t>
            </a:r>
            <a:endParaRPr kumimoji="1" lang="en-US" altLang="ja-JP" sz="2400" dirty="0"/>
          </a:p>
          <a:p>
            <a:pPr lvl="1"/>
            <a:r>
              <a:rPr lang="en-US" altLang="ja-JP" sz="2400" dirty="0"/>
              <a:t>etc...</a:t>
            </a:r>
            <a:endParaRPr kumimoji="1" lang="ja-JP" altLang="en-US" sz="2400" dirty="0"/>
          </a:p>
        </p:txBody>
      </p:sp>
      <p:sp>
        <p:nvSpPr>
          <p:cNvPr id="17" name="テキスト ボックス 16">
            <a:extLst>
              <a:ext uri="{FF2B5EF4-FFF2-40B4-BE49-F238E27FC236}">
                <a16:creationId xmlns:a16="http://schemas.microsoft.com/office/drawing/2014/main" id="{70BEC4C5-1889-741D-0DDF-F783F7BBC835}"/>
              </a:ext>
            </a:extLst>
          </p:cNvPr>
          <p:cNvSpPr txBox="1"/>
          <p:nvPr/>
        </p:nvSpPr>
        <p:spPr>
          <a:xfrm>
            <a:off x="1851287" y="5176694"/>
            <a:ext cx="2977097" cy="369332"/>
          </a:xfrm>
          <a:prstGeom prst="rect">
            <a:avLst/>
          </a:prstGeom>
          <a:noFill/>
        </p:spPr>
        <p:txBody>
          <a:bodyPr wrap="none" rtlCol="0">
            <a:spAutoFit/>
          </a:bodyPr>
          <a:lstStyle/>
          <a:p>
            <a:r>
              <a:rPr kumimoji="1" lang="ja-JP" altLang="en-US" dirty="0"/>
              <a:t>図</a:t>
            </a:r>
            <a:r>
              <a:rPr lang="en-US" altLang="ja-JP" dirty="0"/>
              <a:t>2</a:t>
            </a:r>
            <a:r>
              <a:rPr kumimoji="1" lang="en-US" altLang="ja-JP" dirty="0"/>
              <a:t>. </a:t>
            </a:r>
            <a:r>
              <a:rPr lang="ja-JP" altLang="en-US" dirty="0"/>
              <a:t>幼児の語彙獲得の概要</a:t>
            </a:r>
            <a:endParaRPr kumimoji="1" lang="ja-JP" altLang="en-US" dirty="0"/>
          </a:p>
        </p:txBody>
      </p:sp>
      <p:sp>
        <p:nvSpPr>
          <p:cNvPr id="18" name="正方形/長方形 17">
            <a:extLst>
              <a:ext uri="{FF2B5EF4-FFF2-40B4-BE49-F238E27FC236}">
                <a16:creationId xmlns:a16="http://schemas.microsoft.com/office/drawing/2014/main" id="{5DBBC6AF-AFCE-E9B5-34BB-A0D609B4DED5}"/>
              </a:ext>
            </a:extLst>
          </p:cNvPr>
          <p:cNvSpPr/>
          <p:nvPr/>
        </p:nvSpPr>
        <p:spPr>
          <a:xfrm>
            <a:off x="160109" y="1905888"/>
            <a:ext cx="6139040" cy="3059812"/>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272CCA6-1E80-E9A2-20D1-985B977B6481}"/>
              </a:ext>
            </a:extLst>
          </p:cNvPr>
          <p:cNvSpPr txBox="1"/>
          <p:nvPr/>
        </p:nvSpPr>
        <p:spPr>
          <a:xfrm>
            <a:off x="6693676" y="4064888"/>
            <a:ext cx="4993675" cy="1200329"/>
          </a:xfrm>
          <a:prstGeom prst="rect">
            <a:avLst/>
          </a:prstGeom>
          <a:noFill/>
        </p:spPr>
        <p:txBody>
          <a:bodyPr wrap="none" rtlCol="0">
            <a:spAutoFit/>
          </a:bodyPr>
          <a:lstStyle/>
          <a:p>
            <a:r>
              <a:rPr kumimoji="1" lang="ja-JP" altLang="en-US" sz="2400" dirty="0"/>
              <a:t>モデル化の概要</a:t>
            </a:r>
            <a:endParaRPr kumimoji="1" lang="en-US" altLang="ja-JP" sz="2400" dirty="0"/>
          </a:p>
          <a:p>
            <a:pPr marL="800100" lvl="1" indent="-342900">
              <a:buFont typeface="Arial" panose="020B0604020202020204" pitchFamily="34" charset="0"/>
              <a:buChar char="•"/>
            </a:pPr>
            <a:r>
              <a:rPr lang="ja-JP" altLang="en-US" sz="2400" dirty="0"/>
              <a:t>心理学的要素の考慮</a:t>
            </a:r>
            <a:endParaRPr lang="en-US" altLang="ja-JP" sz="2400" dirty="0"/>
          </a:p>
          <a:p>
            <a:pPr marL="800100" lvl="1" indent="-342900">
              <a:buFont typeface="Arial" panose="020B0604020202020204" pitchFamily="34" charset="0"/>
              <a:buChar char="•"/>
            </a:pPr>
            <a:r>
              <a:rPr kumimoji="1" lang="ja-JP" altLang="en-US" sz="2400" dirty="0"/>
              <a:t>深層強化学習によるモデル化</a:t>
            </a:r>
          </a:p>
        </p:txBody>
      </p:sp>
      <p:sp>
        <p:nvSpPr>
          <p:cNvPr id="4" name="スライド番号プレースホルダー 3">
            <a:extLst>
              <a:ext uri="{FF2B5EF4-FFF2-40B4-BE49-F238E27FC236}">
                <a16:creationId xmlns:a16="http://schemas.microsoft.com/office/drawing/2014/main" id="{57E7B531-B917-4ED6-3EA7-004364B64814}"/>
              </a:ext>
            </a:extLst>
          </p:cNvPr>
          <p:cNvSpPr>
            <a:spLocks noGrp="1"/>
          </p:cNvSpPr>
          <p:nvPr>
            <p:ph type="sldNum" sz="quarter" idx="12"/>
          </p:nvPr>
        </p:nvSpPr>
        <p:spPr/>
        <p:txBody>
          <a:bodyPr/>
          <a:lstStyle/>
          <a:p>
            <a:fld id="{8F3AE6B7-7DC3-4170-9253-C0CA0891554C}" type="slidenum">
              <a:rPr kumimoji="1" lang="ja-JP" altLang="en-US" smtClean="0"/>
              <a:t>3</a:t>
            </a:fld>
            <a:endParaRPr kumimoji="1" lang="ja-JP" altLang="en-US"/>
          </a:p>
        </p:txBody>
      </p:sp>
    </p:spTree>
    <p:extLst>
      <p:ext uri="{BB962C8B-B14F-4D97-AF65-F5344CB8AC3E}">
        <p14:creationId xmlns:p14="http://schemas.microsoft.com/office/powerpoint/2010/main" val="8297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幼児の語彙獲得における品詞情報の獲得</a:t>
            </a:r>
            <a:endParaRPr kumimoji="1" lang="ja-JP" altLang="en-US" sz="4000" b="1" dirty="0">
              <a:latin typeface="+mn-lt"/>
            </a:endParaRPr>
          </a:p>
        </p:txBody>
      </p:sp>
      <p:sp>
        <p:nvSpPr>
          <p:cNvPr id="4" name="楕円 3">
            <a:extLst>
              <a:ext uri="{FF2B5EF4-FFF2-40B4-BE49-F238E27FC236}">
                <a16:creationId xmlns:a16="http://schemas.microsoft.com/office/drawing/2014/main" id="{A6F67362-8072-0BBC-A8AA-0E2C6B5848D9}"/>
              </a:ext>
            </a:extLst>
          </p:cNvPr>
          <p:cNvSpPr/>
          <p:nvPr/>
        </p:nvSpPr>
        <p:spPr>
          <a:xfrm>
            <a:off x="8801100" y="41021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854ADF5D-ADF9-F257-990A-EFA6B60EC7FC}"/>
              </a:ext>
            </a:extLst>
          </p:cNvPr>
          <p:cNvSpPr/>
          <p:nvPr/>
        </p:nvSpPr>
        <p:spPr>
          <a:xfrm>
            <a:off x="8801100" y="53213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71E2CE3B-5F77-67EC-A1C9-D9DA1059E484}"/>
              </a:ext>
            </a:extLst>
          </p:cNvPr>
          <p:cNvGrpSpPr/>
          <p:nvPr/>
        </p:nvGrpSpPr>
        <p:grpSpPr>
          <a:xfrm>
            <a:off x="520701" y="2034012"/>
            <a:ext cx="4113341" cy="2529754"/>
            <a:chOff x="5233758" y="2200274"/>
            <a:chExt cx="3553184" cy="2190541"/>
          </a:xfrm>
        </p:grpSpPr>
        <p:grpSp>
          <p:nvGrpSpPr>
            <p:cNvPr id="5" name="グループ化 4">
              <a:extLst>
                <a:ext uri="{FF2B5EF4-FFF2-40B4-BE49-F238E27FC236}">
                  <a16:creationId xmlns:a16="http://schemas.microsoft.com/office/drawing/2014/main" id="{001951A1-12C8-90C4-777F-3B1A45EC8694}"/>
                </a:ext>
              </a:extLst>
            </p:cNvPr>
            <p:cNvGrpSpPr/>
            <p:nvPr/>
          </p:nvGrpSpPr>
          <p:grpSpPr>
            <a:xfrm>
              <a:off x="7408992" y="2200274"/>
              <a:ext cx="1377950" cy="1784350"/>
              <a:chOff x="8813800" y="4140200"/>
              <a:chExt cx="1790700" cy="2438400"/>
            </a:xfrm>
          </p:grpSpPr>
          <p:pic>
            <p:nvPicPr>
              <p:cNvPr id="7" name="Picture 2" descr="美味しそうにご飯を食べる男の子のイラスト | かわいいフリー素材集 いらすとや">
                <a:extLst>
                  <a:ext uri="{FF2B5EF4-FFF2-40B4-BE49-F238E27FC236}">
                    <a16:creationId xmlns:a16="http://schemas.microsoft.com/office/drawing/2014/main" id="{FD6AF653-8AC7-96F5-4FC3-EE70C18228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28" t="10280" r="20093"/>
              <a:stretch/>
            </p:blipFill>
            <p:spPr bwMode="auto">
              <a:xfrm>
                <a:off x="9004300" y="4140200"/>
                <a:ext cx="16002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楕円 7">
                <a:extLst>
                  <a:ext uri="{FF2B5EF4-FFF2-40B4-BE49-F238E27FC236}">
                    <a16:creationId xmlns:a16="http://schemas.microsoft.com/office/drawing/2014/main" id="{394B509D-A6BB-B163-CC8E-498A0A656D28}"/>
                  </a:ext>
                </a:extLst>
              </p:cNvPr>
              <p:cNvSpPr/>
              <p:nvPr/>
            </p:nvSpPr>
            <p:spPr>
              <a:xfrm>
                <a:off x="8813800" y="41402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F7B53A3-799B-BFA8-65AF-932A07358897}"/>
                  </a:ext>
                </a:extLst>
              </p:cNvPr>
              <p:cNvSpPr/>
              <p:nvPr/>
            </p:nvSpPr>
            <p:spPr>
              <a:xfrm>
                <a:off x="8813800" y="5359400"/>
                <a:ext cx="381000" cy="419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矢印: 右 10">
              <a:extLst>
                <a:ext uri="{FF2B5EF4-FFF2-40B4-BE49-F238E27FC236}">
                  <a16:creationId xmlns:a16="http://schemas.microsoft.com/office/drawing/2014/main" id="{84054249-B64D-AA02-AB00-05B599A3B886}"/>
                </a:ext>
              </a:extLst>
            </p:cNvPr>
            <p:cNvSpPr/>
            <p:nvPr/>
          </p:nvSpPr>
          <p:spPr>
            <a:xfrm>
              <a:off x="6674916" y="3158170"/>
              <a:ext cx="574828" cy="268914"/>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0964E556-A952-021D-67A4-48EAD7E7828F}"/>
                </a:ext>
              </a:extLst>
            </p:cNvPr>
            <p:cNvPicPr>
              <a:picLocks noChangeAspect="1"/>
            </p:cNvPicPr>
            <p:nvPr/>
          </p:nvPicPr>
          <p:blipFill>
            <a:blip r:embed="rId4"/>
            <a:stretch>
              <a:fillRect/>
            </a:stretch>
          </p:blipFill>
          <p:spPr>
            <a:xfrm>
              <a:off x="5233758" y="2430073"/>
              <a:ext cx="1215666" cy="1324753"/>
            </a:xfrm>
            <a:prstGeom prst="rect">
              <a:avLst/>
            </a:prstGeom>
          </p:spPr>
        </p:pic>
        <p:sp>
          <p:nvSpPr>
            <p:cNvPr id="10" name="テキスト ボックス 9">
              <a:extLst>
                <a:ext uri="{FF2B5EF4-FFF2-40B4-BE49-F238E27FC236}">
                  <a16:creationId xmlns:a16="http://schemas.microsoft.com/office/drawing/2014/main" id="{08F458A0-5FC5-D892-DE8C-0FF4F137A64F}"/>
                </a:ext>
              </a:extLst>
            </p:cNvPr>
            <p:cNvSpPr txBox="1"/>
            <p:nvPr/>
          </p:nvSpPr>
          <p:spPr>
            <a:xfrm>
              <a:off x="5458653" y="3972624"/>
              <a:ext cx="691245" cy="399761"/>
            </a:xfrm>
            <a:prstGeom prst="rect">
              <a:avLst/>
            </a:prstGeom>
            <a:noFill/>
          </p:spPr>
          <p:txBody>
            <a:bodyPr wrap="none" rtlCol="0">
              <a:spAutoFit/>
            </a:bodyPr>
            <a:lstStyle/>
            <a:p>
              <a:r>
                <a:rPr kumimoji="1" lang="ja-JP" altLang="en-US" sz="2400" dirty="0"/>
                <a:t>名詞</a:t>
              </a:r>
            </a:p>
          </p:txBody>
        </p:sp>
        <p:sp>
          <p:nvSpPr>
            <p:cNvPr id="14" name="テキスト ボックス 13">
              <a:extLst>
                <a:ext uri="{FF2B5EF4-FFF2-40B4-BE49-F238E27FC236}">
                  <a16:creationId xmlns:a16="http://schemas.microsoft.com/office/drawing/2014/main" id="{EAC1B6B6-07D3-80FF-19FE-964919C02A59}"/>
                </a:ext>
              </a:extLst>
            </p:cNvPr>
            <p:cNvSpPr txBox="1"/>
            <p:nvPr/>
          </p:nvSpPr>
          <p:spPr>
            <a:xfrm>
              <a:off x="7757282" y="3991054"/>
              <a:ext cx="691245" cy="399761"/>
            </a:xfrm>
            <a:prstGeom prst="rect">
              <a:avLst/>
            </a:prstGeom>
            <a:noFill/>
          </p:spPr>
          <p:txBody>
            <a:bodyPr wrap="none" rtlCol="0">
              <a:spAutoFit/>
            </a:bodyPr>
            <a:lstStyle/>
            <a:p>
              <a:r>
                <a:rPr kumimoji="1" lang="ja-JP" altLang="en-US" sz="2400" dirty="0"/>
                <a:t>動詞</a:t>
              </a:r>
            </a:p>
          </p:txBody>
        </p:sp>
      </p:grpSp>
      <p:sp>
        <p:nvSpPr>
          <p:cNvPr id="15" name="テキスト ボックス 14">
            <a:extLst>
              <a:ext uri="{FF2B5EF4-FFF2-40B4-BE49-F238E27FC236}">
                <a16:creationId xmlns:a16="http://schemas.microsoft.com/office/drawing/2014/main" id="{7CF29EF8-4932-8B25-F416-73070D597C05}"/>
              </a:ext>
            </a:extLst>
          </p:cNvPr>
          <p:cNvSpPr txBox="1"/>
          <p:nvPr/>
        </p:nvSpPr>
        <p:spPr>
          <a:xfrm>
            <a:off x="1326735" y="4827010"/>
            <a:ext cx="2515432" cy="369332"/>
          </a:xfrm>
          <a:prstGeom prst="rect">
            <a:avLst/>
          </a:prstGeom>
          <a:noFill/>
        </p:spPr>
        <p:txBody>
          <a:bodyPr wrap="none" rtlCol="0">
            <a:spAutoFit/>
          </a:bodyPr>
          <a:lstStyle/>
          <a:p>
            <a:r>
              <a:rPr kumimoji="1" lang="ja-JP" altLang="en-US" dirty="0"/>
              <a:t>図</a:t>
            </a:r>
            <a:r>
              <a:rPr kumimoji="1" lang="en-US" altLang="ja-JP" dirty="0"/>
              <a:t>3. </a:t>
            </a:r>
            <a:r>
              <a:rPr kumimoji="1" lang="ja-JP" altLang="en-US" dirty="0"/>
              <a:t>獲得する品詞の順</a:t>
            </a:r>
          </a:p>
        </p:txBody>
      </p:sp>
      <p:sp>
        <p:nvSpPr>
          <p:cNvPr id="17" name="正方形/長方形 16">
            <a:extLst>
              <a:ext uri="{FF2B5EF4-FFF2-40B4-BE49-F238E27FC236}">
                <a16:creationId xmlns:a16="http://schemas.microsoft.com/office/drawing/2014/main" id="{7872C4E3-CB57-3D40-0833-D4B656F392D1}"/>
              </a:ext>
            </a:extLst>
          </p:cNvPr>
          <p:cNvSpPr/>
          <p:nvPr/>
        </p:nvSpPr>
        <p:spPr>
          <a:xfrm>
            <a:off x="520701" y="1959400"/>
            <a:ext cx="4127500" cy="2714199"/>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4D05653-5D19-BEC0-84F8-0E7F2A48CA7C}"/>
              </a:ext>
            </a:extLst>
          </p:cNvPr>
          <p:cNvSpPr txBox="1"/>
          <p:nvPr/>
        </p:nvSpPr>
        <p:spPr>
          <a:xfrm>
            <a:off x="4658803" y="2034012"/>
            <a:ext cx="7704353" cy="3970318"/>
          </a:xfrm>
          <a:prstGeom prst="rect">
            <a:avLst/>
          </a:prstGeom>
          <a:noFill/>
        </p:spPr>
        <p:txBody>
          <a:bodyPr wrap="none" rtlCol="0">
            <a:spAutoFit/>
          </a:bodyPr>
          <a:lstStyle/>
          <a:p>
            <a:r>
              <a:rPr lang="ja-JP" altLang="en-US" sz="2800" dirty="0"/>
              <a:t>田口ら</a:t>
            </a:r>
            <a:r>
              <a:rPr lang="en-US" altLang="ja-JP" sz="2800" dirty="0"/>
              <a:t>, 2021</a:t>
            </a:r>
            <a:r>
              <a:rPr lang="ja-JP" altLang="en-US" sz="2800" dirty="0"/>
              <a:t>の研究</a:t>
            </a:r>
            <a:endParaRPr lang="en-US" altLang="ja-JP" sz="2800" dirty="0"/>
          </a:p>
          <a:p>
            <a:pPr marL="800100" lvl="1" indent="-342900">
              <a:buFont typeface="Arial" panose="020B0604020202020204" pitchFamily="34" charset="0"/>
              <a:buChar char="•"/>
            </a:pPr>
            <a:r>
              <a:rPr lang="ja-JP" altLang="en-US" sz="2400" dirty="0"/>
              <a:t>名詞と動詞を</a:t>
            </a:r>
            <a:r>
              <a:rPr lang="ja-JP" altLang="en-US" sz="2400" u="sng" dirty="0"/>
              <a:t>同時</a:t>
            </a:r>
            <a:r>
              <a:rPr lang="ja-JP" altLang="en-US" sz="2400" dirty="0"/>
              <a:t>に学習</a:t>
            </a:r>
            <a:endParaRPr lang="en-US" altLang="ja-JP" sz="2400" dirty="0"/>
          </a:p>
          <a:p>
            <a:pPr marL="1257300" lvl="2" indent="-342900">
              <a:buFont typeface="Wingdings" panose="05000000000000000000" pitchFamily="2" charset="2"/>
              <a:buChar char="Ø"/>
            </a:pPr>
            <a:r>
              <a:rPr lang="ja-JP" altLang="en-US" sz="2400" dirty="0"/>
              <a:t>名詞と動詞の関係性や順序は考慮せず</a:t>
            </a:r>
            <a:endParaRPr kumimoji="1" lang="en-US" altLang="ja-JP" sz="2800" dirty="0">
              <a:solidFill>
                <a:srgbClr val="C00000"/>
              </a:solidFill>
            </a:endParaRPr>
          </a:p>
          <a:p>
            <a:endParaRPr kumimoji="1" lang="en-US" altLang="ja-JP" sz="2800" dirty="0">
              <a:solidFill>
                <a:srgbClr val="C00000"/>
              </a:solidFill>
            </a:endParaRPr>
          </a:p>
          <a:p>
            <a:r>
              <a:rPr kumimoji="1" lang="ja-JP" altLang="en-US" sz="2800" dirty="0">
                <a:solidFill>
                  <a:srgbClr val="C00000"/>
                </a:solidFill>
              </a:rPr>
              <a:t>獲得する品詞の順</a:t>
            </a:r>
            <a:r>
              <a:rPr kumimoji="1" lang="ja-JP" altLang="en-US" sz="2800" dirty="0"/>
              <a:t>に着目</a:t>
            </a:r>
            <a:endParaRPr kumimoji="1" lang="en-US" altLang="ja-JP" sz="2800" dirty="0"/>
          </a:p>
          <a:p>
            <a:pPr marL="800100" lvl="1" indent="-342900">
              <a:buFont typeface="Arial" panose="020B0604020202020204" pitchFamily="34" charset="0"/>
              <a:buChar char="•"/>
            </a:pPr>
            <a:r>
              <a:rPr lang="ja-JP" altLang="en-US" sz="2400" u="sng" dirty="0"/>
              <a:t>名詞の優位性</a:t>
            </a:r>
            <a:r>
              <a:rPr lang="en-US" altLang="ja-JP" sz="2400" dirty="0"/>
              <a:t>(</a:t>
            </a:r>
            <a:r>
              <a:rPr lang="en-US" altLang="ja-JP" sz="2400" dirty="0" err="1"/>
              <a:t>Gentner</a:t>
            </a:r>
            <a:r>
              <a:rPr lang="en-US" altLang="ja-JP" sz="2400" dirty="0"/>
              <a:t> and Boroditsky, 2001)</a:t>
            </a:r>
          </a:p>
          <a:p>
            <a:pPr marL="1257300" lvl="2" indent="-342900">
              <a:buFont typeface="Wingdings" panose="05000000000000000000" pitchFamily="2" charset="2"/>
              <a:buChar char="Ø"/>
            </a:pPr>
            <a:r>
              <a:rPr kumimoji="1" lang="ja-JP" altLang="en-US" sz="2400" dirty="0"/>
              <a:t>一目で知覚可能</a:t>
            </a:r>
            <a:endParaRPr kumimoji="1" lang="en-US" altLang="ja-JP" sz="2400" dirty="0"/>
          </a:p>
          <a:p>
            <a:pPr marL="800100" lvl="1" indent="-342900">
              <a:buFont typeface="Arial" panose="020B0604020202020204" pitchFamily="34" charset="0"/>
              <a:buChar char="•"/>
            </a:pPr>
            <a:r>
              <a:rPr lang="ja-JP" altLang="en-US" sz="2400" u="sng" dirty="0"/>
              <a:t>親の意図に対する幼児の意図理解</a:t>
            </a:r>
            <a:endParaRPr lang="en-US" altLang="ja-JP" sz="2400" u="sng" dirty="0"/>
          </a:p>
          <a:p>
            <a:pPr marL="1257300" lvl="2" indent="-342900">
              <a:buFont typeface="Wingdings" panose="05000000000000000000" pitchFamily="2" charset="2"/>
              <a:buChar char="Ø"/>
            </a:pPr>
            <a:r>
              <a:rPr kumimoji="1" lang="ja-JP" altLang="en-US" sz="2400" dirty="0"/>
              <a:t>名詞と動詞では異なる機能</a:t>
            </a:r>
            <a:r>
              <a:rPr kumimoji="1" lang="en-US" altLang="ja-JP" sz="2400" dirty="0"/>
              <a:t>(</a:t>
            </a:r>
            <a:r>
              <a:rPr kumimoji="1" lang="en-US" altLang="ja-JP" sz="2400" dirty="0" err="1"/>
              <a:t>Tomasello</a:t>
            </a:r>
            <a:r>
              <a:rPr kumimoji="1" lang="en-US" altLang="ja-JP" sz="2400" dirty="0"/>
              <a:t>, 2008)</a:t>
            </a:r>
          </a:p>
          <a:p>
            <a:pPr lvl="1"/>
            <a:endParaRPr lang="en-US" altLang="ja-JP" sz="2400" dirty="0"/>
          </a:p>
        </p:txBody>
      </p:sp>
      <p:sp>
        <p:nvSpPr>
          <p:cNvPr id="3" name="スライド番号プレースホルダー 2">
            <a:extLst>
              <a:ext uri="{FF2B5EF4-FFF2-40B4-BE49-F238E27FC236}">
                <a16:creationId xmlns:a16="http://schemas.microsoft.com/office/drawing/2014/main" id="{B5D312C4-BF2A-5CBD-BEE9-D0A80916DDAC}"/>
              </a:ext>
            </a:extLst>
          </p:cNvPr>
          <p:cNvSpPr>
            <a:spLocks noGrp="1"/>
          </p:cNvSpPr>
          <p:nvPr>
            <p:ph type="sldNum" sz="quarter" idx="12"/>
          </p:nvPr>
        </p:nvSpPr>
        <p:spPr/>
        <p:txBody>
          <a:bodyPr/>
          <a:lstStyle/>
          <a:p>
            <a:fld id="{8F3AE6B7-7DC3-4170-9253-C0CA0891554C}" type="slidenum">
              <a:rPr kumimoji="1" lang="ja-JP" altLang="en-US" smtClean="0"/>
              <a:t>4</a:t>
            </a:fld>
            <a:endParaRPr kumimoji="1" lang="ja-JP" altLang="en-US"/>
          </a:p>
        </p:txBody>
      </p:sp>
    </p:spTree>
    <p:extLst>
      <p:ext uri="{BB962C8B-B14F-4D97-AF65-F5344CB8AC3E}">
        <p14:creationId xmlns:p14="http://schemas.microsoft.com/office/powerpoint/2010/main" val="3245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目的</a:t>
            </a:r>
          </a:p>
        </p:txBody>
      </p:sp>
      <p:sp>
        <p:nvSpPr>
          <p:cNvPr id="3" name="テキスト ボックス 2">
            <a:extLst>
              <a:ext uri="{FF2B5EF4-FFF2-40B4-BE49-F238E27FC236}">
                <a16:creationId xmlns:a16="http://schemas.microsoft.com/office/drawing/2014/main" id="{56FED343-EC9F-F40C-0D4D-F36CDD1A92BA}"/>
              </a:ext>
            </a:extLst>
          </p:cNvPr>
          <p:cNvSpPr txBox="1"/>
          <p:nvPr/>
        </p:nvSpPr>
        <p:spPr>
          <a:xfrm>
            <a:off x="347241" y="1828800"/>
            <a:ext cx="10956846" cy="3539430"/>
          </a:xfrm>
          <a:prstGeom prst="rect">
            <a:avLst/>
          </a:prstGeom>
          <a:noFill/>
        </p:spPr>
        <p:txBody>
          <a:bodyPr wrap="none" rtlCol="0">
            <a:spAutoFit/>
          </a:bodyPr>
          <a:lstStyle/>
          <a:p>
            <a:r>
              <a:rPr kumimoji="1" lang="ja-JP" altLang="en-US" sz="2800" b="1" dirty="0"/>
              <a:t>親の意図を理解し</a:t>
            </a:r>
            <a:r>
              <a:rPr lang="ja-JP" altLang="en-US" sz="2800" b="1" dirty="0"/>
              <a:t>て品詞情報を考慮する</a:t>
            </a:r>
            <a:r>
              <a:rPr kumimoji="1" lang="ja-JP" altLang="en-US" sz="2800" b="1" dirty="0"/>
              <a:t>幼児の語彙獲得のモデル化</a:t>
            </a:r>
            <a:endParaRPr lang="en-US" altLang="ja-JP" sz="2800" dirty="0"/>
          </a:p>
          <a:p>
            <a:pPr marL="457200" indent="-457200">
              <a:buFont typeface="Arial" panose="020B0604020202020204" pitchFamily="34" charset="0"/>
              <a:buChar char="•"/>
            </a:pPr>
            <a:endParaRPr lang="en-US" altLang="ja-JP" sz="2800" dirty="0"/>
          </a:p>
          <a:p>
            <a:pPr marL="914400" lvl="1" indent="-457200">
              <a:buFont typeface="Arial" panose="020B0604020202020204" pitchFamily="34" charset="0"/>
              <a:buChar char="•"/>
            </a:pPr>
            <a:r>
              <a:rPr lang="ja-JP" altLang="en-US" sz="2800" dirty="0"/>
              <a:t>名詞→動詞の順に語彙獲得する過程の解明</a:t>
            </a:r>
            <a:endParaRPr lang="en-US" altLang="ja-JP" sz="2800" dirty="0"/>
          </a:p>
          <a:p>
            <a:pPr marL="1371600" lvl="2" indent="-457200">
              <a:buFont typeface="Wingdings" panose="05000000000000000000" pitchFamily="2" charset="2"/>
              <a:buChar char="Ø"/>
            </a:pPr>
            <a:r>
              <a:rPr lang="ja-JP" altLang="en-US" sz="2800" dirty="0"/>
              <a:t>親の意図の変化に対する幼児の理解</a:t>
            </a:r>
            <a:endParaRPr lang="en-US" altLang="ja-JP" sz="2800" dirty="0"/>
          </a:p>
          <a:p>
            <a:pPr marL="1371600" lvl="2" indent="-457200">
              <a:buFont typeface="Wingdings" panose="05000000000000000000" pitchFamily="2" charset="2"/>
              <a:buChar char="Ø"/>
            </a:pPr>
            <a:r>
              <a:rPr lang="ja-JP" altLang="en-US" sz="2800" dirty="0"/>
              <a:t>与える実態に対する特徴選択の変化</a:t>
            </a:r>
            <a:endParaRPr lang="en-US" altLang="ja-JP" sz="2800" dirty="0"/>
          </a:p>
          <a:p>
            <a:pPr marL="1371600" lvl="2" indent="-457200">
              <a:buFont typeface="Wingdings" panose="05000000000000000000" pitchFamily="2" charset="2"/>
              <a:buChar char="Ø"/>
            </a:pPr>
            <a:r>
              <a:rPr lang="ja-JP" altLang="en-US" sz="2800" dirty="0"/>
              <a:t>名詞と動詞の関係性の学習</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endParaRPr lang="en-US" altLang="ja-JP" sz="2800" dirty="0"/>
          </a:p>
        </p:txBody>
      </p:sp>
      <p:sp>
        <p:nvSpPr>
          <p:cNvPr id="4" name="スライド番号プレースホルダー 3">
            <a:extLst>
              <a:ext uri="{FF2B5EF4-FFF2-40B4-BE49-F238E27FC236}">
                <a16:creationId xmlns:a16="http://schemas.microsoft.com/office/drawing/2014/main" id="{CDAE1703-B7E6-618D-8472-CB06FCCEFFCE}"/>
              </a:ext>
            </a:extLst>
          </p:cNvPr>
          <p:cNvSpPr>
            <a:spLocks noGrp="1"/>
          </p:cNvSpPr>
          <p:nvPr>
            <p:ph type="sldNum" sz="quarter" idx="12"/>
          </p:nvPr>
        </p:nvSpPr>
        <p:spPr/>
        <p:txBody>
          <a:bodyPr/>
          <a:lstStyle/>
          <a:p>
            <a:fld id="{8F3AE6B7-7DC3-4170-9253-C0CA0891554C}" type="slidenum">
              <a:rPr kumimoji="1" lang="ja-JP" altLang="en-US" smtClean="0"/>
              <a:t>5</a:t>
            </a:fld>
            <a:endParaRPr kumimoji="1" lang="ja-JP" altLang="en-US"/>
          </a:p>
        </p:txBody>
      </p:sp>
    </p:spTree>
    <p:extLst>
      <p:ext uri="{BB962C8B-B14F-4D97-AF65-F5344CB8AC3E}">
        <p14:creationId xmlns:p14="http://schemas.microsoft.com/office/powerpoint/2010/main" val="419101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lang="ja-JP" altLang="en-US" sz="4000" b="1" dirty="0">
                <a:latin typeface="+mn-lt"/>
              </a:rPr>
              <a:t>学習</a:t>
            </a:r>
            <a:r>
              <a:rPr kumimoji="1" lang="ja-JP" altLang="en-US" sz="4000" b="1" dirty="0">
                <a:latin typeface="+mn-lt"/>
              </a:rPr>
              <a:t>手法</a:t>
            </a:r>
          </a:p>
        </p:txBody>
      </p:sp>
      <p:sp>
        <p:nvSpPr>
          <p:cNvPr id="5" name="正方形/長方形 4">
            <a:extLst>
              <a:ext uri="{FF2B5EF4-FFF2-40B4-BE49-F238E27FC236}">
                <a16:creationId xmlns:a16="http://schemas.microsoft.com/office/drawing/2014/main" id="{FBDA0CB5-D451-D221-9454-FCBB220769C6}"/>
              </a:ext>
            </a:extLst>
          </p:cNvPr>
          <p:cNvSpPr/>
          <p:nvPr/>
        </p:nvSpPr>
        <p:spPr>
          <a:xfrm>
            <a:off x="5304580" y="2039791"/>
            <a:ext cx="39137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512BA158-8768-AA11-7776-AFE02AB143CA}"/>
              </a:ext>
            </a:extLst>
          </p:cNvPr>
          <p:cNvSpPr>
            <a:spLocks noGrp="1"/>
          </p:cNvSpPr>
          <p:nvPr>
            <p:ph type="sldNum" sz="quarter" idx="12"/>
          </p:nvPr>
        </p:nvSpPr>
        <p:spPr/>
        <p:txBody>
          <a:bodyPr/>
          <a:lstStyle/>
          <a:p>
            <a:fld id="{8F3AE6B7-7DC3-4170-9253-C0CA0891554C}" type="slidenum">
              <a:rPr kumimoji="1" lang="ja-JP" altLang="en-US" smtClean="0"/>
              <a:t>6</a:t>
            </a:fld>
            <a:endParaRPr kumimoji="1" lang="ja-JP" altLang="en-US"/>
          </a:p>
        </p:txBody>
      </p:sp>
      <p:grpSp>
        <p:nvGrpSpPr>
          <p:cNvPr id="29" name="グループ化 28">
            <a:extLst>
              <a:ext uri="{FF2B5EF4-FFF2-40B4-BE49-F238E27FC236}">
                <a16:creationId xmlns:a16="http://schemas.microsoft.com/office/drawing/2014/main" id="{CAB9421D-1123-D1DB-B7B5-0CA2C775096A}"/>
              </a:ext>
            </a:extLst>
          </p:cNvPr>
          <p:cNvGrpSpPr/>
          <p:nvPr/>
        </p:nvGrpSpPr>
        <p:grpSpPr>
          <a:xfrm>
            <a:off x="939800" y="1050160"/>
            <a:ext cx="10312400" cy="5306190"/>
            <a:chOff x="3848100" y="340082"/>
            <a:chExt cx="10312400" cy="5306190"/>
          </a:xfrm>
        </p:grpSpPr>
        <p:sp>
          <p:nvSpPr>
            <p:cNvPr id="6" name="正方形/長方形 5">
              <a:extLst>
                <a:ext uri="{FF2B5EF4-FFF2-40B4-BE49-F238E27FC236}">
                  <a16:creationId xmlns:a16="http://schemas.microsoft.com/office/drawing/2014/main" id="{6B69CC16-D3C7-E475-2A4B-B3FE4F5A4899}"/>
                </a:ext>
              </a:extLst>
            </p:cNvPr>
            <p:cNvSpPr/>
            <p:nvPr/>
          </p:nvSpPr>
          <p:spPr>
            <a:xfrm>
              <a:off x="3848100" y="340082"/>
              <a:ext cx="10312400" cy="4867859"/>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1C0CC47-A923-CFCF-191E-BA301F870C81}"/>
                </a:ext>
              </a:extLst>
            </p:cNvPr>
            <p:cNvSpPr txBox="1"/>
            <p:nvPr/>
          </p:nvSpPr>
          <p:spPr>
            <a:xfrm>
              <a:off x="7131030" y="5276940"/>
              <a:ext cx="3746538" cy="369332"/>
            </a:xfrm>
            <a:prstGeom prst="rect">
              <a:avLst/>
            </a:prstGeom>
            <a:noFill/>
          </p:spPr>
          <p:txBody>
            <a:bodyPr wrap="none" rtlCol="0">
              <a:spAutoFit/>
            </a:bodyPr>
            <a:lstStyle/>
            <a:p>
              <a:r>
                <a:rPr kumimoji="1" lang="ja-JP" altLang="en-US" dirty="0"/>
                <a:t>図</a:t>
              </a:r>
              <a:r>
                <a:rPr lang="en-US" altLang="ja-JP" dirty="0"/>
                <a:t>4.</a:t>
              </a:r>
              <a:r>
                <a:rPr kumimoji="1" lang="en-US" altLang="ja-JP" dirty="0"/>
                <a:t> </a:t>
              </a:r>
              <a:r>
                <a:rPr kumimoji="1" lang="ja-JP" altLang="en-US" dirty="0"/>
                <a:t>学習方法の流れ</a:t>
              </a:r>
              <a:r>
                <a:rPr kumimoji="1" lang="en-US" altLang="ja-JP" dirty="0"/>
                <a:t>(1</a:t>
              </a:r>
              <a:r>
                <a:rPr kumimoji="1" lang="ja-JP" altLang="en-US" dirty="0"/>
                <a:t>エピソード</a:t>
              </a:r>
              <a:r>
                <a:rPr kumimoji="1" lang="en-US" altLang="ja-JP" dirty="0"/>
                <a:t>)</a:t>
              </a:r>
              <a:endParaRPr kumimoji="1" lang="ja-JP" altLang="en-US" dirty="0"/>
            </a:p>
          </p:txBody>
        </p:sp>
      </p:grpSp>
      <p:pic>
        <p:nvPicPr>
          <p:cNvPr id="32" name="図 31">
            <a:extLst>
              <a:ext uri="{FF2B5EF4-FFF2-40B4-BE49-F238E27FC236}">
                <a16:creationId xmlns:a16="http://schemas.microsoft.com/office/drawing/2014/main" id="{983E439E-0012-ACA9-1AF5-8518E2C0B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522" y="1185812"/>
            <a:ext cx="10064955" cy="4622028"/>
          </a:xfrm>
          <a:prstGeom prst="rect">
            <a:avLst/>
          </a:prstGeom>
        </p:spPr>
      </p:pic>
    </p:spTree>
    <p:extLst>
      <p:ext uri="{BB962C8B-B14F-4D97-AF65-F5344CB8AC3E}">
        <p14:creationId xmlns:p14="http://schemas.microsoft.com/office/powerpoint/2010/main" val="278204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提案モデルの構成</a:t>
            </a:r>
          </a:p>
        </p:txBody>
      </p:sp>
      <p:sp>
        <p:nvSpPr>
          <p:cNvPr id="3" name="スライド番号プレースホルダー 2">
            <a:extLst>
              <a:ext uri="{FF2B5EF4-FFF2-40B4-BE49-F238E27FC236}">
                <a16:creationId xmlns:a16="http://schemas.microsoft.com/office/drawing/2014/main" id="{E894D09B-E602-C353-A007-DA532CFCBC24}"/>
              </a:ext>
            </a:extLst>
          </p:cNvPr>
          <p:cNvSpPr>
            <a:spLocks noGrp="1"/>
          </p:cNvSpPr>
          <p:nvPr>
            <p:ph type="sldNum" sz="quarter" idx="12"/>
          </p:nvPr>
        </p:nvSpPr>
        <p:spPr/>
        <p:txBody>
          <a:bodyPr/>
          <a:lstStyle/>
          <a:p>
            <a:fld id="{8F3AE6B7-7DC3-4170-9253-C0CA0891554C}" type="slidenum">
              <a:rPr kumimoji="1" lang="ja-JP" altLang="en-US" smtClean="0"/>
              <a:t>7</a:t>
            </a:fld>
            <a:endParaRPr kumimoji="1" lang="ja-JP" altLang="en-US"/>
          </a:p>
        </p:txBody>
      </p:sp>
      <p:grpSp>
        <p:nvGrpSpPr>
          <p:cNvPr id="93" name="グループ化 92">
            <a:extLst>
              <a:ext uri="{FF2B5EF4-FFF2-40B4-BE49-F238E27FC236}">
                <a16:creationId xmlns:a16="http://schemas.microsoft.com/office/drawing/2014/main" id="{E433ADD7-8BA5-C17E-8028-0C26A21C6AB7}"/>
              </a:ext>
            </a:extLst>
          </p:cNvPr>
          <p:cNvGrpSpPr/>
          <p:nvPr/>
        </p:nvGrpSpPr>
        <p:grpSpPr>
          <a:xfrm>
            <a:off x="609271" y="1067669"/>
            <a:ext cx="10744529" cy="5288681"/>
            <a:chOff x="609271" y="1067669"/>
            <a:chExt cx="10744529" cy="5288681"/>
          </a:xfrm>
        </p:grpSpPr>
        <p:sp>
          <p:nvSpPr>
            <p:cNvPr id="6" name="正方形/長方形 5">
              <a:extLst>
                <a:ext uri="{FF2B5EF4-FFF2-40B4-BE49-F238E27FC236}">
                  <a16:creationId xmlns:a16="http://schemas.microsoft.com/office/drawing/2014/main" id="{6B69CC16-D3C7-E475-2A4B-B3FE4F5A4899}"/>
                </a:ext>
              </a:extLst>
            </p:cNvPr>
            <p:cNvSpPr/>
            <p:nvPr/>
          </p:nvSpPr>
          <p:spPr>
            <a:xfrm>
              <a:off x="609271" y="1067669"/>
              <a:ext cx="10744529" cy="488954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1C0CC47-A923-CFCF-191E-BA301F870C81}"/>
                </a:ext>
              </a:extLst>
            </p:cNvPr>
            <p:cNvSpPr txBox="1"/>
            <p:nvPr/>
          </p:nvSpPr>
          <p:spPr>
            <a:xfrm>
              <a:off x="4870243" y="5987018"/>
              <a:ext cx="2284600" cy="369332"/>
            </a:xfrm>
            <a:prstGeom prst="rect">
              <a:avLst/>
            </a:prstGeom>
            <a:noFill/>
          </p:spPr>
          <p:txBody>
            <a:bodyPr wrap="none" rtlCol="0">
              <a:spAutoFit/>
            </a:bodyPr>
            <a:lstStyle/>
            <a:p>
              <a:r>
                <a:rPr kumimoji="1" lang="ja-JP" altLang="en-US" dirty="0"/>
                <a:t>図</a:t>
              </a:r>
              <a:r>
                <a:rPr lang="en-US" altLang="ja-JP" dirty="0"/>
                <a:t>5</a:t>
              </a:r>
              <a:r>
                <a:rPr kumimoji="1" lang="en-US" altLang="ja-JP" dirty="0"/>
                <a:t>. </a:t>
              </a:r>
              <a:r>
                <a:rPr kumimoji="1" lang="ja-JP" altLang="en-US" dirty="0"/>
                <a:t>提案モデル</a:t>
              </a:r>
              <a:r>
                <a:rPr lang="ja-JP" altLang="en-US" dirty="0"/>
                <a:t>構成</a:t>
              </a:r>
              <a:endParaRPr kumimoji="1" lang="ja-JP" altLang="en-US" dirty="0"/>
            </a:p>
          </p:txBody>
        </p:sp>
      </p:grpSp>
      <p:pic>
        <p:nvPicPr>
          <p:cNvPr id="95" name="図 94">
            <a:extLst>
              <a:ext uri="{FF2B5EF4-FFF2-40B4-BE49-F238E27FC236}">
                <a16:creationId xmlns:a16="http://schemas.microsoft.com/office/drawing/2014/main" id="{AD042482-68BE-9813-FF22-88963273D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70" y="900790"/>
            <a:ext cx="10744529" cy="5015493"/>
          </a:xfrm>
          <a:prstGeom prst="rect">
            <a:avLst/>
          </a:prstGeom>
        </p:spPr>
      </p:pic>
    </p:spTree>
    <p:extLst>
      <p:ext uri="{BB962C8B-B14F-4D97-AF65-F5344CB8AC3E}">
        <p14:creationId xmlns:p14="http://schemas.microsoft.com/office/powerpoint/2010/main" val="90253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親の意図のモデル化</a:t>
            </a:r>
          </a:p>
        </p:txBody>
      </p:sp>
      <p:sp>
        <p:nvSpPr>
          <p:cNvPr id="7" name="テキスト ボックス 6">
            <a:extLst>
              <a:ext uri="{FF2B5EF4-FFF2-40B4-BE49-F238E27FC236}">
                <a16:creationId xmlns:a16="http://schemas.microsoft.com/office/drawing/2014/main" id="{DE1EAE3B-0F8F-AEEB-7399-67F8BAB218F8}"/>
              </a:ext>
            </a:extLst>
          </p:cNvPr>
          <p:cNvSpPr txBox="1"/>
          <p:nvPr/>
        </p:nvSpPr>
        <p:spPr>
          <a:xfrm>
            <a:off x="7814548" y="5897700"/>
            <a:ext cx="1592103" cy="369332"/>
          </a:xfrm>
          <a:prstGeom prst="rect">
            <a:avLst/>
          </a:prstGeom>
          <a:noFill/>
        </p:spPr>
        <p:txBody>
          <a:bodyPr wrap="none" rtlCol="0">
            <a:spAutoFit/>
          </a:bodyPr>
          <a:lstStyle/>
          <a:p>
            <a:r>
              <a:rPr kumimoji="1" lang="ja-JP" altLang="en-US" dirty="0"/>
              <a:t>図</a:t>
            </a:r>
            <a:r>
              <a:rPr lang="en-US" altLang="ja-JP" dirty="0"/>
              <a:t>7</a:t>
            </a:r>
            <a:r>
              <a:rPr kumimoji="1" lang="en-US" altLang="ja-JP" dirty="0"/>
              <a:t>. </a:t>
            </a:r>
            <a:r>
              <a:rPr lang="ja-JP" altLang="en-US" dirty="0"/>
              <a:t>親の表情</a:t>
            </a:r>
            <a:endParaRPr kumimoji="1" lang="ja-JP" altLang="en-US" dirty="0"/>
          </a:p>
        </p:txBody>
      </p:sp>
      <p:sp>
        <p:nvSpPr>
          <p:cNvPr id="8" name="正方形/長方形 7">
            <a:extLst>
              <a:ext uri="{FF2B5EF4-FFF2-40B4-BE49-F238E27FC236}">
                <a16:creationId xmlns:a16="http://schemas.microsoft.com/office/drawing/2014/main" id="{8D8EB706-8A3E-E3FF-B628-3BB943D67BB0}"/>
              </a:ext>
            </a:extLst>
          </p:cNvPr>
          <p:cNvSpPr/>
          <p:nvPr/>
        </p:nvSpPr>
        <p:spPr>
          <a:xfrm>
            <a:off x="5362462" y="1209514"/>
            <a:ext cx="6496277" cy="460708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D7061AE-D154-A8F9-DB59-9C2E6DC6C0D0}"/>
              </a:ext>
            </a:extLst>
          </p:cNvPr>
          <p:cNvSpPr/>
          <p:nvPr/>
        </p:nvSpPr>
        <p:spPr>
          <a:xfrm>
            <a:off x="264314" y="1920619"/>
            <a:ext cx="4803005" cy="321018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A0A92ED-D4AC-1E83-7F96-25E32EC778EC}"/>
              </a:ext>
            </a:extLst>
          </p:cNvPr>
          <p:cNvSpPr txBox="1"/>
          <p:nvPr/>
        </p:nvSpPr>
        <p:spPr>
          <a:xfrm>
            <a:off x="1734641" y="5280436"/>
            <a:ext cx="1822935" cy="369332"/>
          </a:xfrm>
          <a:prstGeom prst="rect">
            <a:avLst/>
          </a:prstGeom>
          <a:noFill/>
        </p:spPr>
        <p:txBody>
          <a:bodyPr wrap="none" rtlCol="0">
            <a:spAutoFit/>
          </a:bodyPr>
          <a:lstStyle/>
          <a:p>
            <a:r>
              <a:rPr kumimoji="1" lang="ja-JP" altLang="en-US" dirty="0"/>
              <a:t>図</a:t>
            </a:r>
            <a:r>
              <a:rPr kumimoji="1" lang="en-US" altLang="ja-JP" dirty="0"/>
              <a:t>6. </a:t>
            </a:r>
            <a:r>
              <a:rPr kumimoji="1" lang="ja-JP" altLang="en-US" dirty="0"/>
              <a:t>意図の違い</a:t>
            </a:r>
          </a:p>
        </p:txBody>
      </p:sp>
      <p:sp>
        <p:nvSpPr>
          <p:cNvPr id="3" name="スライド番号プレースホルダー 2">
            <a:extLst>
              <a:ext uri="{FF2B5EF4-FFF2-40B4-BE49-F238E27FC236}">
                <a16:creationId xmlns:a16="http://schemas.microsoft.com/office/drawing/2014/main" id="{473D9C93-B173-4F4F-2D34-0BD9946ED9C3}"/>
              </a:ext>
            </a:extLst>
          </p:cNvPr>
          <p:cNvSpPr>
            <a:spLocks noGrp="1"/>
          </p:cNvSpPr>
          <p:nvPr>
            <p:ph type="sldNum" sz="quarter" idx="12"/>
          </p:nvPr>
        </p:nvSpPr>
        <p:spPr/>
        <p:txBody>
          <a:bodyPr/>
          <a:lstStyle/>
          <a:p>
            <a:fld id="{8F3AE6B7-7DC3-4170-9253-C0CA0891554C}" type="slidenum">
              <a:rPr kumimoji="1" lang="ja-JP" altLang="en-US" smtClean="0"/>
              <a:t>8</a:t>
            </a:fld>
            <a:endParaRPr kumimoji="1" lang="ja-JP" altLang="en-US"/>
          </a:p>
        </p:txBody>
      </p:sp>
      <p:grpSp>
        <p:nvGrpSpPr>
          <p:cNvPr id="6" name="グループ化 5">
            <a:extLst>
              <a:ext uri="{FF2B5EF4-FFF2-40B4-BE49-F238E27FC236}">
                <a16:creationId xmlns:a16="http://schemas.microsoft.com/office/drawing/2014/main" id="{D15AD890-9961-E6AD-E69E-349269D8AC64}"/>
              </a:ext>
            </a:extLst>
          </p:cNvPr>
          <p:cNvGrpSpPr/>
          <p:nvPr/>
        </p:nvGrpSpPr>
        <p:grpSpPr>
          <a:xfrm>
            <a:off x="346205" y="2012096"/>
            <a:ext cx="4721115" cy="2992319"/>
            <a:chOff x="416066" y="2819082"/>
            <a:chExt cx="4456430" cy="2697561"/>
          </a:xfrm>
        </p:grpSpPr>
        <p:pic>
          <p:nvPicPr>
            <p:cNvPr id="10" name="図 9">
              <a:extLst>
                <a:ext uri="{FF2B5EF4-FFF2-40B4-BE49-F238E27FC236}">
                  <a16:creationId xmlns:a16="http://schemas.microsoft.com/office/drawing/2014/main" id="{93F4D20C-32FD-2387-931E-06FF4E53D27E}"/>
                </a:ext>
              </a:extLst>
            </p:cNvPr>
            <p:cNvPicPr>
              <a:picLocks noChangeAspect="1"/>
            </p:cNvPicPr>
            <p:nvPr/>
          </p:nvPicPr>
          <p:blipFill>
            <a:blip r:embed="rId3"/>
            <a:stretch>
              <a:fillRect/>
            </a:stretch>
          </p:blipFill>
          <p:spPr>
            <a:xfrm>
              <a:off x="3721595" y="3604661"/>
              <a:ext cx="1150901" cy="1151823"/>
            </a:xfrm>
            <a:prstGeom prst="rect">
              <a:avLst/>
            </a:prstGeom>
          </p:spPr>
        </p:pic>
        <p:pic>
          <p:nvPicPr>
            <p:cNvPr id="11" name="図 10">
              <a:extLst>
                <a:ext uri="{FF2B5EF4-FFF2-40B4-BE49-F238E27FC236}">
                  <a16:creationId xmlns:a16="http://schemas.microsoft.com/office/drawing/2014/main" id="{3489DA79-D4A8-539D-A2DF-32D6F7BBD95A}"/>
                </a:ext>
              </a:extLst>
            </p:cNvPr>
            <p:cNvPicPr>
              <a:picLocks noChangeAspect="1"/>
            </p:cNvPicPr>
            <p:nvPr/>
          </p:nvPicPr>
          <p:blipFill>
            <a:blip r:embed="rId4"/>
            <a:stretch>
              <a:fillRect/>
            </a:stretch>
          </p:blipFill>
          <p:spPr>
            <a:xfrm>
              <a:off x="448244" y="2819082"/>
              <a:ext cx="1050923" cy="1361491"/>
            </a:xfrm>
            <a:prstGeom prst="rect">
              <a:avLst/>
            </a:prstGeom>
          </p:spPr>
        </p:pic>
        <p:sp>
          <p:nvSpPr>
            <p:cNvPr id="12" name="矢印: 右 11">
              <a:extLst>
                <a:ext uri="{FF2B5EF4-FFF2-40B4-BE49-F238E27FC236}">
                  <a16:creationId xmlns:a16="http://schemas.microsoft.com/office/drawing/2014/main" id="{96D6C977-E42C-E64A-32B6-A2F37F4D923A}"/>
                </a:ext>
              </a:extLst>
            </p:cNvPr>
            <p:cNvSpPr/>
            <p:nvPr/>
          </p:nvSpPr>
          <p:spPr>
            <a:xfrm rot="677292">
              <a:off x="1786470" y="3550446"/>
              <a:ext cx="1809991" cy="255789"/>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2D059357-A1F8-3997-473B-56DBBCA0F341}"/>
                </a:ext>
              </a:extLst>
            </p:cNvPr>
            <p:cNvSpPr/>
            <p:nvPr/>
          </p:nvSpPr>
          <p:spPr>
            <a:xfrm rot="20922708" flipV="1">
              <a:off x="1786470" y="4508592"/>
              <a:ext cx="1809991" cy="255789"/>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3FE3A20-11B7-8366-7325-9E85D8389B8F}"/>
                </a:ext>
              </a:extLst>
            </p:cNvPr>
            <p:cNvSpPr txBox="1"/>
            <p:nvPr/>
          </p:nvSpPr>
          <p:spPr>
            <a:xfrm>
              <a:off x="1452461" y="3952437"/>
              <a:ext cx="2269133" cy="518771"/>
            </a:xfrm>
            <a:prstGeom prst="rect">
              <a:avLst/>
            </a:prstGeom>
            <a:noFill/>
          </p:spPr>
          <p:txBody>
            <a:bodyPr wrap="none" rtlCol="0">
              <a:spAutoFit/>
            </a:bodyPr>
            <a:lstStyle/>
            <a:p>
              <a:r>
                <a:rPr kumimoji="1" lang="ja-JP" altLang="en-US" sz="2400" b="1" dirty="0"/>
                <a:t>名詞 </a:t>
              </a:r>
              <a:r>
                <a:rPr kumimoji="1" lang="en-US" altLang="ja-JP" sz="2400" b="1" dirty="0"/>
                <a:t>or </a:t>
              </a:r>
              <a:r>
                <a:rPr kumimoji="1" lang="ja-JP" altLang="en-US" sz="2400" b="1" dirty="0"/>
                <a:t>動詞</a:t>
              </a:r>
            </a:p>
          </p:txBody>
        </p:sp>
        <p:pic>
          <p:nvPicPr>
            <p:cNvPr id="16" name="図 15">
              <a:extLst>
                <a:ext uri="{FF2B5EF4-FFF2-40B4-BE49-F238E27FC236}">
                  <a16:creationId xmlns:a16="http://schemas.microsoft.com/office/drawing/2014/main" id="{2BBB93B5-B649-3268-F7AB-AFDEB0ECDC81}"/>
                </a:ext>
              </a:extLst>
            </p:cNvPr>
            <p:cNvPicPr>
              <a:picLocks noChangeAspect="1"/>
            </p:cNvPicPr>
            <p:nvPr/>
          </p:nvPicPr>
          <p:blipFill rotWithShape="1">
            <a:blip r:embed="rId5"/>
            <a:srcRect t="6117"/>
            <a:stretch/>
          </p:blipFill>
          <p:spPr>
            <a:xfrm>
              <a:off x="416066" y="4270014"/>
              <a:ext cx="1050923" cy="1246629"/>
            </a:xfrm>
            <a:prstGeom prst="rect">
              <a:avLst/>
            </a:prstGeom>
          </p:spPr>
        </p:pic>
        <p:sp>
          <p:nvSpPr>
            <p:cNvPr id="4" name="テキスト ボックス 3">
              <a:extLst>
                <a:ext uri="{FF2B5EF4-FFF2-40B4-BE49-F238E27FC236}">
                  <a16:creationId xmlns:a16="http://schemas.microsoft.com/office/drawing/2014/main" id="{B8478023-1BAE-0B37-10FF-CA9F7A20510F}"/>
                </a:ext>
              </a:extLst>
            </p:cNvPr>
            <p:cNvSpPr txBox="1"/>
            <p:nvPr/>
          </p:nvSpPr>
          <p:spPr>
            <a:xfrm>
              <a:off x="1733227" y="2905981"/>
              <a:ext cx="2031325" cy="461665"/>
            </a:xfrm>
            <a:prstGeom prst="rect">
              <a:avLst/>
            </a:prstGeom>
            <a:noFill/>
          </p:spPr>
          <p:txBody>
            <a:bodyPr wrap="none" rtlCol="0">
              <a:spAutoFit/>
            </a:bodyPr>
            <a:lstStyle/>
            <a:p>
              <a:r>
                <a:rPr kumimoji="1" lang="ja-JP" altLang="en-US" sz="2400" dirty="0"/>
                <a:t>学習させたい</a:t>
              </a:r>
            </a:p>
          </p:txBody>
        </p:sp>
        <p:sp>
          <p:nvSpPr>
            <p:cNvPr id="5" name="テキスト ボックス 4">
              <a:extLst>
                <a:ext uri="{FF2B5EF4-FFF2-40B4-BE49-F238E27FC236}">
                  <a16:creationId xmlns:a16="http://schemas.microsoft.com/office/drawing/2014/main" id="{1469339F-92CF-FD6B-CD5D-38B1CE00A14D}"/>
                </a:ext>
              </a:extLst>
            </p:cNvPr>
            <p:cNvSpPr txBox="1"/>
            <p:nvPr/>
          </p:nvSpPr>
          <p:spPr>
            <a:xfrm>
              <a:off x="1732517" y="4939055"/>
              <a:ext cx="1723549" cy="461665"/>
            </a:xfrm>
            <a:prstGeom prst="rect">
              <a:avLst/>
            </a:prstGeom>
            <a:noFill/>
          </p:spPr>
          <p:txBody>
            <a:bodyPr wrap="none" rtlCol="0">
              <a:spAutoFit/>
            </a:bodyPr>
            <a:lstStyle/>
            <a:p>
              <a:r>
                <a:rPr kumimoji="1" lang="ja-JP" altLang="en-US" sz="2400" dirty="0"/>
                <a:t>学習したい</a:t>
              </a:r>
            </a:p>
          </p:txBody>
        </p:sp>
      </p:grpSp>
      <p:grpSp>
        <p:nvGrpSpPr>
          <p:cNvPr id="33" name="グループ化 32">
            <a:extLst>
              <a:ext uri="{FF2B5EF4-FFF2-40B4-BE49-F238E27FC236}">
                <a16:creationId xmlns:a16="http://schemas.microsoft.com/office/drawing/2014/main" id="{DCAC421F-47FD-DC80-B92A-352F7A198FC9}"/>
              </a:ext>
            </a:extLst>
          </p:cNvPr>
          <p:cNvGrpSpPr/>
          <p:nvPr/>
        </p:nvGrpSpPr>
        <p:grpSpPr>
          <a:xfrm>
            <a:off x="5457951" y="1209514"/>
            <a:ext cx="6221044" cy="4479262"/>
            <a:chOff x="4359426" y="849687"/>
            <a:chExt cx="5507887" cy="4273776"/>
          </a:xfrm>
        </p:grpSpPr>
        <p:grpSp>
          <p:nvGrpSpPr>
            <p:cNvPr id="27" name="グループ化 26">
              <a:extLst>
                <a:ext uri="{FF2B5EF4-FFF2-40B4-BE49-F238E27FC236}">
                  <a16:creationId xmlns:a16="http://schemas.microsoft.com/office/drawing/2014/main" id="{55108973-E1B6-B48B-6222-5316AA411CDB}"/>
                </a:ext>
              </a:extLst>
            </p:cNvPr>
            <p:cNvGrpSpPr/>
            <p:nvPr/>
          </p:nvGrpSpPr>
          <p:grpSpPr>
            <a:xfrm>
              <a:off x="4684932" y="1779179"/>
              <a:ext cx="2551212" cy="1469729"/>
              <a:chOff x="4684932" y="1779179"/>
              <a:chExt cx="2551212" cy="1469729"/>
            </a:xfrm>
          </p:grpSpPr>
          <p:pic>
            <p:nvPicPr>
              <p:cNvPr id="20" name="図 19">
                <a:extLst>
                  <a:ext uri="{FF2B5EF4-FFF2-40B4-BE49-F238E27FC236}">
                    <a16:creationId xmlns:a16="http://schemas.microsoft.com/office/drawing/2014/main" id="{0714B5C3-0CFC-339C-1132-1CEC39915836}"/>
                  </a:ext>
                </a:extLst>
              </p:cNvPr>
              <p:cNvPicPr>
                <a:picLocks noChangeAspect="1"/>
              </p:cNvPicPr>
              <p:nvPr/>
            </p:nvPicPr>
            <p:blipFill rotWithShape="1">
              <a:blip r:embed="rId6"/>
              <a:srcRect l="25675" t="4893" r="50403" b="3336"/>
              <a:stretch/>
            </p:blipFill>
            <p:spPr>
              <a:xfrm>
                <a:off x="5920597" y="1779179"/>
                <a:ext cx="1315547" cy="1469729"/>
              </a:xfrm>
              <a:prstGeom prst="rect">
                <a:avLst/>
              </a:prstGeom>
            </p:spPr>
          </p:pic>
          <p:pic>
            <p:nvPicPr>
              <p:cNvPr id="22" name="図 21">
                <a:extLst>
                  <a:ext uri="{FF2B5EF4-FFF2-40B4-BE49-F238E27FC236}">
                    <a16:creationId xmlns:a16="http://schemas.microsoft.com/office/drawing/2014/main" id="{57C716E4-DE31-DE03-9F1D-3D461F1B3277}"/>
                  </a:ext>
                </a:extLst>
              </p:cNvPr>
              <p:cNvPicPr>
                <a:picLocks noChangeAspect="1"/>
              </p:cNvPicPr>
              <p:nvPr/>
            </p:nvPicPr>
            <p:blipFill rotWithShape="1">
              <a:blip r:embed="rId6"/>
              <a:srcRect l="1112" t="4893" r="73813" b="3336"/>
              <a:stretch/>
            </p:blipFill>
            <p:spPr>
              <a:xfrm>
                <a:off x="4684932" y="1779179"/>
                <a:ext cx="1378953" cy="1469729"/>
              </a:xfrm>
              <a:prstGeom prst="rect">
                <a:avLst/>
              </a:prstGeom>
            </p:spPr>
          </p:pic>
        </p:grpSp>
        <p:grpSp>
          <p:nvGrpSpPr>
            <p:cNvPr id="28" name="グループ化 27">
              <a:extLst>
                <a:ext uri="{FF2B5EF4-FFF2-40B4-BE49-F238E27FC236}">
                  <a16:creationId xmlns:a16="http://schemas.microsoft.com/office/drawing/2014/main" id="{4180FA04-E595-08BA-1D1F-87AEE2E993D2}"/>
                </a:ext>
              </a:extLst>
            </p:cNvPr>
            <p:cNvGrpSpPr/>
            <p:nvPr/>
          </p:nvGrpSpPr>
          <p:grpSpPr>
            <a:xfrm>
              <a:off x="4649339" y="3415936"/>
              <a:ext cx="4971639" cy="1473618"/>
              <a:chOff x="8253772" y="4705920"/>
              <a:chExt cx="4971639" cy="1473618"/>
            </a:xfrm>
          </p:grpSpPr>
          <p:pic>
            <p:nvPicPr>
              <p:cNvPr id="21" name="図 20">
                <a:extLst>
                  <a:ext uri="{FF2B5EF4-FFF2-40B4-BE49-F238E27FC236}">
                    <a16:creationId xmlns:a16="http://schemas.microsoft.com/office/drawing/2014/main" id="{B5CD3B5C-3EDD-391A-FAC7-0EF10302561D}"/>
                  </a:ext>
                </a:extLst>
              </p:cNvPr>
              <p:cNvPicPr>
                <a:picLocks noChangeAspect="1"/>
              </p:cNvPicPr>
              <p:nvPr/>
            </p:nvPicPr>
            <p:blipFill rotWithShape="1">
              <a:blip r:embed="rId6"/>
              <a:srcRect l="75419" t="4893" b="3336"/>
              <a:stretch/>
            </p:blipFill>
            <p:spPr>
              <a:xfrm>
                <a:off x="8253772" y="4705921"/>
                <a:ext cx="1351798" cy="1469729"/>
              </a:xfrm>
              <a:prstGeom prst="rect">
                <a:avLst/>
              </a:prstGeom>
            </p:spPr>
          </p:pic>
          <p:pic>
            <p:nvPicPr>
              <p:cNvPr id="23" name="図 22">
                <a:extLst>
                  <a:ext uri="{FF2B5EF4-FFF2-40B4-BE49-F238E27FC236}">
                    <a16:creationId xmlns:a16="http://schemas.microsoft.com/office/drawing/2014/main" id="{5E8AB2C5-305F-FFC1-1E87-A46CDE10B997}"/>
                  </a:ext>
                </a:extLst>
              </p:cNvPr>
              <p:cNvPicPr>
                <a:picLocks noChangeAspect="1"/>
              </p:cNvPicPr>
              <p:nvPr/>
            </p:nvPicPr>
            <p:blipFill rotWithShape="1">
              <a:blip r:embed="rId7"/>
              <a:srcRect l="66435" t="6879" r="1421"/>
              <a:stretch/>
            </p:blipFill>
            <p:spPr>
              <a:xfrm>
                <a:off x="11898533" y="4705920"/>
                <a:ext cx="1326878" cy="1469730"/>
              </a:xfrm>
              <a:prstGeom prst="rect">
                <a:avLst/>
              </a:prstGeom>
            </p:spPr>
          </p:pic>
          <p:pic>
            <p:nvPicPr>
              <p:cNvPr id="25" name="図 24">
                <a:extLst>
                  <a:ext uri="{FF2B5EF4-FFF2-40B4-BE49-F238E27FC236}">
                    <a16:creationId xmlns:a16="http://schemas.microsoft.com/office/drawing/2014/main" id="{1382395C-79EE-3AE0-82E2-60AAB0BE692F}"/>
                  </a:ext>
                </a:extLst>
              </p:cNvPr>
              <p:cNvPicPr>
                <a:picLocks noChangeAspect="1"/>
              </p:cNvPicPr>
              <p:nvPr/>
            </p:nvPicPr>
            <p:blipFill rotWithShape="1">
              <a:blip r:embed="rId7"/>
              <a:srcRect l="33006" t="6879" r="34248"/>
              <a:stretch/>
            </p:blipFill>
            <p:spPr>
              <a:xfrm>
                <a:off x="10679333" y="4709809"/>
                <a:ext cx="1351798" cy="1469729"/>
              </a:xfrm>
              <a:prstGeom prst="rect">
                <a:avLst/>
              </a:prstGeom>
            </p:spPr>
          </p:pic>
          <p:pic>
            <p:nvPicPr>
              <p:cNvPr id="26" name="図 25">
                <a:extLst>
                  <a:ext uri="{FF2B5EF4-FFF2-40B4-BE49-F238E27FC236}">
                    <a16:creationId xmlns:a16="http://schemas.microsoft.com/office/drawing/2014/main" id="{48181C08-BC4E-F345-F083-82C5A14373DD}"/>
                  </a:ext>
                </a:extLst>
              </p:cNvPr>
              <p:cNvPicPr>
                <a:picLocks noChangeAspect="1"/>
              </p:cNvPicPr>
              <p:nvPr/>
            </p:nvPicPr>
            <p:blipFill rotWithShape="1">
              <a:blip r:embed="rId7"/>
              <a:srcRect t="6879" r="67598"/>
              <a:stretch/>
            </p:blipFill>
            <p:spPr>
              <a:xfrm>
                <a:off x="9472972" y="4705921"/>
                <a:ext cx="1337561" cy="1469729"/>
              </a:xfrm>
              <a:prstGeom prst="rect">
                <a:avLst/>
              </a:prstGeom>
            </p:spPr>
          </p:pic>
        </p:grpSp>
        <p:sp>
          <p:nvSpPr>
            <p:cNvPr id="29" name="四角形: 角を丸くする 28">
              <a:extLst>
                <a:ext uri="{FF2B5EF4-FFF2-40B4-BE49-F238E27FC236}">
                  <a16:creationId xmlns:a16="http://schemas.microsoft.com/office/drawing/2014/main" id="{38C1828D-BC1C-2FE4-3E00-3604FD30C45C}"/>
                </a:ext>
              </a:extLst>
            </p:cNvPr>
            <p:cNvSpPr/>
            <p:nvPr/>
          </p:nvSpPr>
          <p:spPr>
            <a:xfrm>
              <a:off x="4552437" y="1701800"/>
              <a:ext cx="2813563" cy="166584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7C15340-D603-DC15-ABF6-1E01EF1057DC}"/>
                </a:ext>
              </a:extLst>
            </p:cNvPr>
            <p:cNvSpPr txBox="1"/>
            <p:nvPr/>
          </p:nvSpPr>
          <p:spPr>
            <a:xfrm>
              <a:off x="4517258" y="1331744"/>
              <a:ext cx="1525968" cy="440486"/>
            </a:xfrm>
            <a:prstGeom prst="rect">
              <a:avLst/>
            </a:prstGeom>
            <a:noFill/>
          </p:spPr>
          <p:txBody>
            <a:bodyPr wrap="none" rtlCol="0">
              <a:spAutoFit/>
            </a:bodyPr>
            <a:lstStyle/>
            <a:p>
              <a:r>
                <a:rPr lang="ja-JP" altLang="en-US" sz="2400" dirty="0">
                  <a:solidFill>
                    <a:schemeClr val="accent6"/>
                  </a:solidFill>
                </a:rPr>
                <a:t>意図の</a:t>
              </a:r>
              <a:r>
                <a:rPr kumimoji="1" lang="ja-JP" altLang="en-US" sz="2400" dirty="0">
                  <a:solidFill>
                    <a:schemeClr val="accent6"/>
                  </a:solidFill>
                </a:rPr>
                <a:t>一致</a:t>
              </a:r>
            </a:p>
          </p:txBody>
        </p:sp>
        <p:sp>
          <p:nvSpPr>
            <p:cNvPr id="31" name="四角形: 角を丸くする 30">
              <a:extLst>
                <a:ext uri="{FF2B5EF4-FFF2-40B4-BE49-F238E27FC236}">
                  <a16:creationId xmlns:a16="http://schemas.microsoft.com/office/drawing/2014/main" id="{D21E238C-CAC9-8E38-DFA0-D91C83F99816}"/>
                </a:ext>
              </a:extLst>
            </p:cNvPr>
            <p:cNvSpPr/>
            <p:nvPr/>
          </p:nvSpPr>
          <p:spPr>
            <a:xfrm>
              <a:off x="4359426" y="1250112"/>
              <a:ext cx="5507887" cy="3873351"/>
            </a:xfrm>
            <a:prstGeom prst="round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a:extLst>
                <a:ext uri="{FF2B5EF4-FFF2-40B4-BE49-F238E27FC236}">
                  <a16:creationId xmlns:a16="http://schemas.microsoft.com/office/drawing/2014/main" id="{F5354798-D8ED-A54C-C8CE-2911C827D07F}"/>
                </a:ext>
              </a:extLst>
            </p:cNvPr>
            <p:cNvSpPr txBox="1"/>
            <p:nvPr/>
          </p:nvSpPr>
          <p:spPr>
            <a:xfrm>
              <a:off x="4517257" y="849687"/>
              <a:ext cx="2048715" cy="440486"/>
            </a:xfrm>
            <a:prstGeom prst="rect">
              <a:avLst/>
            </a:prstGeom>
            <a:noFill/>
            <a:ln>
              <a:noFill/>
            </a:ln>
          </p:spPr>
          <p:txBody>
            <a:bodyPr wrap="square" rtlCol="0">
              <a:spAutoFit/>
            </a:bodyPr>
            <a:lstStyle/>
            <a:p>
              <a:r>
                <a:rPr lang="ja-JP" altLang="en-US" sz="2400" dirty="0">
                  <a:solidFill>
                    <a:schemeClr val="tx1">
                      <a:lumMod val="85000"/>
                      <a:lumOff val="15000"/>
                    </a:schemeClr>
                  </a:solidFill>
                </a:rPr>
                <a:t>意図の</a:t>
              </a:r>
              <a:r>
                <a:rPr kumimoji="1" lang="ja-JP" altLang="en-US" sz="2400" dirty="0">
                  <a:solidFill>
                    <a:schemeClr val="tx1">
                      <a:lumMod val="85000"/>
                      <a:lumOff val="15000"/>
                    </a:schemeClr>
                  </a:solidFill>
                </a:rPr>
                <a:t>不一致</a:t>
              </a:r>
            </a:p>
          </p:txBody>
        </p:sp>
      </p:grpSp>
    </p:spTree>
    <p:extLst>
      <p:ext uri="{BB962C8B-B14F-4D97-AF65-F5344CB8AC3E}">
        <p14:creationId xmlns:p14="http://schemas.microsoft.com/office/powerpoint/2010/main" val="401416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4E6EB-BBC2-4E5E-B680-64767275A1D6}"/>
              </a:ext>
            </a:extLst>
          </p:cNvPr>
          <p:cNvSpPr>
            <a:spLocks noGrp="1"/>
          </p:cNvSpPr>
          <p:nvPr>
            <p:ph type="title"/>
          </p:nvPr>
        </p:nvSpPr>
        <p:spPr/>
        <p:txBody>
          <a:bodyPr>
            <a:normAutofit/>
          </a:bodyPr>
          <a:lstStyle/>
          <a:p>
            <a:r>
              <a:rPr kumimoji="1" lang="ja-JP" altLang="en-US" sz="4000" b="1" dirty="0">
                <a:latin typeface="+mn-lt"/>
              </a:rPr>
              <a:t>実験</a:t>
            </a:r>
          </a:p>
        </p:txBody>
      </p:sp>
      <p:sp>
        <p:nvSpPr>
          <p:cNvPr id="5" name="正方形/長方形 4">
            <a:extLst>
              <a:ext uri="{FF2B5EF4-FFF2-40B4-BE49-F238E27FC236}">
                <a16:creationId xmlns:a16="http://schemas.microsoft.com/office/drawing/2014/main" id="{FBDA0CB5-D451-D221-9454-FCBB220769C6}"/>
              </a:ext>
            </a:extLst>
          </p:cNvPr>
          <p:cNvSpPr/>
          <p:nvPr/>
        </p:nvSpPr>
        <p:spPr>
          <a:xfrm>
            <a:off x="5304580" y="2039791"/>
            <a:ext cx="39137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93FD94D-219E-E93A-F3DA-744FB56B6779}"/>
              </a:ext>
            </a:extLst>
          </p:cNvPr>
          <p:cNvSpPr txBox="1"/>
          <p:nvPr/>
        </p:nvSpPr>
        <p:spPr>
          <a:xfrm>
            <a:off x="838199" y="1451298"/>
            <a:ext cx="11132127" cy="2677656"/>
          </a:xfrm>
          <a:prstGeom prst="rect">
            <a:avLst/>
          </a:prstGeom>
          <a:noFill/>
        </p:spPr>
        <p:txBody>
          <a:bodyPr wrap="square" rtlCol="0">
            <a:spAutoFit/>
          </a:bodyPr>
          <a:lstStyle/>
          <a:p>
            <a:r>
              <a:rPr lang="ja-JP" altLang="en-US" sz="2400" b="1" dirty="0"/>
              <a:t>実験条件</a:t>
            </a:r>
            <a:r>
              <a:rPr lang="en-US" altLang="ja-JP" sz="2400" dirty="0"/>
              <a:t> </a:t>
            </a:r>
          </a:p>
          <a:p>
            <a:pPr marL="342900" indent="-342900">
              <a:buFont typeface="Arial" panose="020B0604020202020204" pitchFamily="34" charset="0"/>
              <a:buChar char="•"/>
            </a:pPr>
            <a:r>
              <a:rPr lang="en-US" altLang="ja-JP" sz="2400" dirty="0"/>
              <a:t>10000</a:t>
            </a:r>
            <a:r>
              <a:rPr lang="ja-JP" altLang="en-US" sz="2400" dirty="0"/>
              <a:t>エピソード</a:t>
            </a:r>
            <a:endParaRPr lang="en-US" altLang="ja-JP" sz="2400" dirty="0"/>
          </a:p>
          <a:p>
            <a:pPr marL="800100" lvl="1" indent="-342900">
              <a:buFont typeface="Wingdings" panose="05000000000000000000" pitchFamily="2" charset="2"/>
              <a:buChar char="Ø"/>
            </a:pPr>
            <a:r>
              <a:rPr lang="en-US" altLang="ja-JP" sz="2400" dirty="0"/>
              <a:t>1</a:t>
            </a:r>
            <a:r>
              <a:rPr lang="ja-JP" altLang="en-US" sz="2400" dirty="0"/>
              <a:t>エピソード </a:t>
            </a:r>
            <a:r>
              <a:rPr lang="en-US" altLang="ja-JP" sz="2400" dirty="0"/>
              <a:t>: </a:t>
            </a:r>
            <a:r>
              <a:rPr lang="ja-JP" altLang="en-US" sz="2400" dirty="0"/>
              <a:t>名詞語彙と動詞語彙の両方を正解 </a:t>
            </a:r>
            <a:r>
              <a:rPr lang="en-US" altLang="ja-JP" sz="2400" dirty="0"/>
              <a:t>or 5</a:t>
            </a:r>
            <a:r>
              <a:rPr lang="ja-JP" altLang="en-US" sz="2400" dirty="0"/>
              <a:t>ステップ経過</a:t>
            </a:r>
            <a:endParaRPr lang="en-US" altLang="ja-JP" sz="2400" dirty="0"/>
          </a:p>
          <a:p>
            <a:pPr marL="342900" indent="-342900">
              <a:buFont typeface="Arial" panose="020B0604020202020204" pitchFamily="34" charset="0"/>
              <a:buChar char="•"/>
            </a:pPr>
            <a:r>
              <a:rPr lang="en-US" altLang="ja-JP" sz="2400" dirty="0"/>
              <a:t>50</a:t>
            </a:r>
            <a:r>
              <a:rPr lang="ja-JP" altLang="en-US" sz="2400" dirty="0"/>
              <a:t>エピソード毎にテスト，正答率計算</a:t>
            </a:r>
            <a:endParaRPr lang="en-US" altLang="ja-JP" sz="2400" dirty="0"/>
          </a:p>
          <a:p>
            <a:pPr marL="342900" indent="-342900">
              <a:buFont typeface="Arial" panose="020B0604020202020204" pitchFamily="34" charset="0"/>
              <a:buChar char="•"/>
            </a:pPr>
            <a:r>
              <a:rPr lang="ja-JP" altLang="en-US" sz="2400" dirty="0"/>
              <a:t>名詞語彙 </a:t>
            </a:r>
            <a:r>
              <a:rPr lang="en-US" altLang="ja-JP" sz="2400" dirty="0"/>
              <a:t>:</a:t>
            </a:r>
            <a:r>
              <a:rPr lang="ja-JP" altLang="en-US" sz="2400" dirty="0"/>
              <a:t> りんご，本，ブロック，ボール</a:t>
            </a:r>
            <a:endParaRPr lang="en-US" altLang="ja-JP" sz="2400" dirty="0"/>
          </a:p>
          <a:p>
            <a:pPr marL="342900" indent="-342900">
              <a:buFont typeface="Arial" panose="020B0604020202020204" pitchFamily="34" charset="0"/>
              <a:buChar char="•"/>
            </a:pPr>
            <a:r>
              <a:rPr lang="ja-JP" altLang="en-US" sz="2400" dirty="0"/>
              <a:t>動詞語彙 </a:t>
            </a:r>
            <a:r>
              <a:rPr lang="en-US" altLang="ja-JP" sz="2400" dirty="0"/>
              <a:t>: </a:t>
            </a:r>
            <a:r>
              <a:rPr lang="ja-JP" altLang="en-US" sz="2400" dirty="0"/>
              <a:t>食べる，読む，積む，投げる</a:t>
            </a:r>
            <a:endParaRPr lang="en-US" altLang="ja-JP" sz="2400" dirty="0"/>
          </a:p>
          <a:p>
            <a:pPr marL="342900" indent="-342900">
              <a:buFont typeface="Arial" panose="020B0604020202020204" pitchFamily="34" charset="0"/>
              <a:buChar char="•"/>
            </a:pPr>
            <a:r>
              <a:rPr lang="ja-JP" altLang="en-US" sz="2400" dirty="0"/>
              <a:t>「分からない」という語彙も選択できるよう設定</a:t>
            </a:r>
            <a:endParaRPr lang="en-US" altLang="ja-JP" sz="2400" dirty="0"/>
          </a:p>
        </p:txBody>
      </p:sp>
      <p:sp>
        <p:nvSpPr>
          <p:cNvPr id="3" name="テキスト ボックス 2">
            <a:extLst>
              <a:ext uri="{FF2B5EF4-FFF2-40B4-BE49-F238E27FC236}">
                <a16:creationId xmlns:a16="http://schemas.microsoft.com/office/drawing/2014/main" id="{91998DBE-4061-20CA-2BDE-0E19E613B6C1}"/>
              </a:ext>
            </a:extLst>
          </p:cNvPr>
          <p:cNvSpPr txBox="1"/>
          <p:nvPr/>
        </p:nvSpPr>
        <p:spPr>
          <a:xfrm>
            <a:off x="838199" y="4549676"/>
            <a:ext cx="11353801" cy="2308324"/>
          </a:xfrm>
          <a:prstGeom prst="rect">
            <a:avLst/>
          </a:prstGeom>
          <a:noFill/>
        </p:spPr>
        <p:txBody>
          <a:bodyPr wrap="square" rtlCol="0">
            <a:spAutoFit/>
          </a:bodyPr>
          <a:lstStyle/>
          <a:p>
            <a:r>
              <a:rPr lang="ja-JP" altLang="en-US" sz="2400" b="1" dirty="0"/>
              <a:t>比較するモデル</a:t>
            </a:r>
            <a:endParaRPr lang="en-US" altLang="ja-JP" sz="2400" b="1" dirty="0"/>
          </a:p>
          <a:p>
            <a:r>
              <a:rPr lang="ja-JP" altLang="en-US" sz="2400" dirty="0"/>
              <a:t>バイアスを事前に獲得している場合，バイアスコントロールができるのか？</a:t>
            </a:r>
            <a:endParaRPr lang="en-US" altLang="ja-JP" sz="2400" dirty="0"/>
          </a:p>
          <a:p>
            <a:pPr marL="342900" indent="-342900">
              <a:buFont typeface="Arial" panose="020B0604020202020204" pitchFamily="34" charset="0"/>
              <a:buChar char="•"/>
            </a:pPr>
            <a:r>
              <a:rPr lang="ja-JP" altLang="en-US" sz="2400" dirty="0"/>
              <a:t>事前学習あり（名詞バイアスや対称性バイアスを獲得済み）</a:t>
            </a:r>
            <a:endParaRPr lang="en-US" altLang="ja-JP" sz="2400" dirty="0"/>
          </a:p>
          <a:p>
            <a:pPr marL="800100" lvl="1" indent="-342900">
              <a:buFont typeface="Wingdings" panose="05000000000000000000" pitchFamily="2" charset="2"/>
              <a:buChar char="Ø"/>
            </a:pPr>
            <a:r>
              <a:rPr lang="ja-JP" altLang="en-US" sz="2400" dirty="0"/>
              <a:t>名詞の語彙のみを学習した結果を初期パラメータ化</a:t>
            </a:r>
            <a:endParaRPr lang="en-US" altLang="ja-JP" sz="2400" dirty="0"/>
          </a:p>
          <a:p>
            <a:pPr marL="342900" indent="-342900">
              <a:buFont typeface="Arial" panose="020B0604020202020204" pitchFamily="34" charset="0"/>
              <a:buChar char="•"/>
            </a:pPr>
            <a:r>
              <a:rPr lang="ja-JP" altLang="en-US" sz="2400" dirty="0"/>
              <a:t>事前学習なし（バイアス未獲得）</a:t>
            </a:r>
            <a:endParaRPr lang="en-US" altLang="ja-JP" sz="2400" dirty="0"/>
          </a:p>
          <a:p>
            <a:pPr marL="800100" lvl="1" indent="-342900">
              <a:buFont typeface="Arial" panose="020B0604020202020204" pitchFamily="34" charset="0"/>
              <a:buChar char="•"/>
            </a:pPr>
            <a:endParaRPr lang="en-US" altLang="ja-JP" sz="2400" dirty="0"/>
          </a:p>
        </p:txBody>
      </p:sp>
      <p:sp>
        <p:nvSpPr>
          <p:cNvPr id="4" name="スライド番号プレースホルダー 3">
            <a:extLst>
              <a:ext uri="{FF2B5EF4-FFF2-40B4-BE49-F238E27FC236}">
                <a16:creationId xmlns:a16="http://schemas.microsoft.com/office/drawing/2014/main" id="{65E10AEE-370B-D2D7-90D1-844DC9105E6F}"/>
              </a:ext>
            </a:extLst>
          </p:cNvPr>
          <p:cNvSpPr>
            <a:spLocks noGrp="1"/>
          </p:cNvSpPr>
          <p:nvPr>
            <p:ph type="sldNum" sz="quarter" idx="12"/>
          </p:nvPr>
        </p:nvSpPr>
        <p:spPr/>
        <p:txBody>
          <a:bodyPr/>
          <a:lstStyle/>
          <a:p>
            <a:fld id="{8F3AE6B7-7DC3-4170-9253-C0CA0891554C}" type="slidenum">
              <a:rPr kumimoji="1" lang="ja-JP" altLang="en-US" smtClean="0"/>
              <a:t>9</a:t>
            </a:fld>
            <a:endParaRPr kumimoji="1" lang="ja-JP" altLang="en-US"/>
          </a:p>
        </p:txBody>
      </p:sp>
    </p:spTree>
    <p:extLst>
      <p:ext uri="{BB962C8B-B14F-4D97-AF65-F5344CB8AC3E}">
        <p14:creationId xmlns:p14="http://schemas.microsoft.com/office/powerpoint/2010/main" val="33889854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3193</TotalTime>
  <Words>5554</Words>
  <Application>Microsoft Office PowerPoint</Application>
  <PresentationFormat>ワイド画面</PresentationFormat>
  <Paragraphs>380</Paragraphs>
  <Slides>20</Slides>
  <Notes>20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Wingdings</vt:lpstr>
      <vt:lpstr>Office テーマ</vt:lpstr>
      <vt:lpstr>品詞情報の獲得を考慮した 深層強化学習による 幼児の語彙獲得のモデル化</vt:lpstr>
      <vt:lpstr>コンピュータの自律的な学習における問題</vt:lpstr>
      <vt:lpstr>幼児の語彙獲得のモデル化</vt:lpstr>
      <vt:lpstr>幼児の語彙獲得における品詞情報の獲得</vt:lpstr>
      <vt:lpstr>目的</vt:lpstr>
      <vt:lpstr>学習手法</vt:lpstr>
      <vt:lpstr>提案モデルの構成</vt:lpstr>
      <vt:lpstr>親の意図のモデル化</vt:lpstr>
      <vt:lpstr>実験</vt:lpstr>
      <vt:lpstr>実験結果</vt:lpstr>
      <vt:lpstr>実験結果の考察</vt:lpstr>
      <vt:lpstr>結論</vt:lpstr>
      <vt:lpstr>名詞と動詞を同時に推定するモデル 実験結果</vt:lpstr>
      <vt:lpstr>名詞を推定するモデル 実験結果</vt:lpstr>
      <vt:lpstr>報酬設計</vt:lpstr>
      <vt:lpstr>DQNとDDQN</vt:lpstr>
      <vt:lpstr>特徴選択の推移</vt:lpstr>
      <vt:lpstr>幼児の語彙獲得における品詞情報の獲得</vt:lpstr>
      <vt:lpstr>実験結果の考察</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プライバシ保護機能を持つ ベータダイバージェンスを用いたロバスト逐次線形回帰</dc:title>
  <dc:creator>竹下虎太朗</dc:creator>
  <cp:lastModifiedBy>takeshita kotaro</cp:lastModifiedBy>
  <cp:revision>601</cp:revision>
  <dcterms:created xsi:type="dcterms:W3CDTF">2021-03-06T03:47:30Z</dcterms:created>
  <dcterms:modified xsi:type="dcterms:W3CDTF">2023-02-07T05:05:04Z</dcterms:modified>
</cp:coreProperties>
</file>