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embeddedFontLst>
    <p:embeddedFont>
      <p:font typeface="Century Gothic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enturyGothic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italic.fntdata"/><Relationship Id="rId6" Type="http://schemas.openxmlformats.org/officeDocument/2006/relationships/slide" Target="slides/slide1.xml"/><Relationship Id="rId18" Type="http://schemas.openxmlformats.org/officeDocument/2006/relationships/font" Target="fonts/CenturyGothi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866442" y="1447801"/>
            <a:ext cx="662096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866442" y="4777380"/>
            <a:ext cx="662096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866443" y="4800587"/>
            <a:ext cx="66209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/>
          <p:nvPr>
            <p:ph idx="2" type="pic"/>
          </p:nvPr>
        </p:nvSpPr>
        <p:spPr>
          <a:xfrm>
            <a:off x="866442" y="685800"/>
            <a:ext cx="662096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866443" y="5367325"/>
            <a:ext cx="66209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866442" y="1447800"/>
            <a:ext cx="6620968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>
            <a:off x="866442" y="3657600"/>
            <a:ext cx="6620968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1181409" y="1447800"/>
            <a:ext cx="6001049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1448177" y="3771174"/>
            <a:ext cx="546115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0" name="Google Shape;90;p13"/>
          <p:cNvSpPr txBox="1"/>
          <p:nvPr>
            <p:ph idx="2" type="body"/>
          </p:nvPr>
        </p:nvSpPr>
        <p:spPr>
          <a:xfrm>
            <a:off x="866442" y="4350657"/>
            <a:ext cx="6620968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866441" y="3124201"/>
            <a:ext cx="6620969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4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474834" y="1981200"/>
            <a:ext cx="22107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5" name="Google Shape;105;p15"/>
          <p:cNvSpPr txBox="1"/>
          <p:nvPr>
            <p:ph idx="2" type="body"/>
          </p:nvPr>
        </p:nvSpPr>
        <p:spPr>
          <a:xfrm>
            <a:off x="489475" y="2667000"/>
            <a:ext cx="219608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6" name="Google Shape;106;p15"/>
          <p:cNvSpPr txBox="1"/>
          <p:nvPr>
            <p:ph idx="3" type="body"/>
          </p:nvPr>
        </p:nvSpPr>
        <p:spPr>
          <a:xfrm>
            <a:off x="2913504" y="1981200"/>
            <a:ext cx="22027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7" name="Google Shape;107;p15"/>
          <p:cNvSpPr txBox="1"/>
          <p:nvPr>
            <p:ph idx="4" type="body"/>
          </p:nvPr>
        </p:nvSpPr>
        <p:spPr>
          <a:xfrm>
            <a:off x="2905586" y="2667000"/>
            <a:ext cx="2210671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8" name="Google Shape;108;p15"/>
          <p:cNvSpPr txBox="1"/>
          <p:nvPr>
            <p:ph idx="5" type="body"/>
          </p:nvPr>
        </p:nvSpPr>
        <p:spPr>
          <a:xfrm>
            <a:off x="5344917" y="1981200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15"/>
          <p:cNvSpPr txBox="1"/>
          <p:nvPr>
            <p:ph idx="6" type="body"/>
          </p:nvPr>
        </p:nvSpPr>
        <p:spPr>
          <a:xfrm>
            <a:off x="5344917" y="2667000"/>
            <a:ext cx="2199658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0" name="Google Shape;110;p15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15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1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489475" y="4250949"/>
            <a:ext cx="22056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8" name="Google Shape;118;p16"/>
          <p:cNvSpPr/>
          <p:nvPr>
            <p:ph idx="2" type="pic"/>
          </p:nvPr>
        </p:nvSpPr>
        <p:spPr>
          <a:xfrm>
            <a:off x="489475" y="2209800"/>
            <a:ext cx="2205612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9" name="Google Shape;119;p16"/>
          <p:cNvSpPr txBox="1"/>
          <p:nvPr>
            <p:ph idx="3" type="body"/>
          </p:nvPr>
        </p:nvSpPr>
        <p:spPr>
          <a:xfrm>
            <a:off x="489475" y="4827212"/>
            <a:ext cx="2205612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0" name="Google Shape;120;p16"/>
          <p:cNvSpPr txBox="1"/>
          <p:nvPr>
            <p:ph idx="4" type="body"/>
          </p:nvPr>
        </p:nvSpPr>
        <p:spPr>
          <a:xfrm>
            <a:off x="2917792" y="4250949"/>
            <a:ext cx="21984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1" name="Google Shape;121;p16"/>
          <p:cNvSpPr/>
          <p:nvPr>
            <p:ph idx="5" type="pic"/>
          </p:nvPr>
        </p:nvSpPr>
        <p:spPr>
          <a:xfrm>
            <a:off x="2917791" y="2209800"/>
            <a:ext cx="2198466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2" name="Google Shape;122;p16"/>
          <p:cNvSpPr txBox="1"/>
          <p:nvPr>
            <p:ph idx="6" type="body"/>
          </p:nvPr>
        </p:nvSpPr>
        <p:spPr>
          <a:xfrm>
            <a:off x="2916776" y="4827211"/>
            <a:ext cx="2201378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3" name="Google Shape;123;p16"/>
          <p:cNvSpPr txBox="1"/>
          <p:nvPr>
            <p:ph idx="7" type="body"/>
          </p:nvPr>
        </p:nvSpPr>
        <p:spPr>
          <a:xfrm>
            <a:off x="5344917" y="4250949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4" name="Google Shape;124;p16"/>
          <p:cNvSpPr/>
          <p:nvPr>
            <p:ph idx="8" type="pic"/>
          </p:nvPr>
        </p:nvSpPr>
        <p:spPr>
          <a:xfrm>
            <a:off x="5344916" y="2209800"/>
            <a:ext cx="2199658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5" name="Google Shape;125;p16"/>
          <p:cNvSpPr txBox="1"/>
          <p:nvPr>
            <p:ph idx="9" type="body"/>
          </p:nvPr>
        </p:nvSpPr>
        <p:spPr>
          <a:xfrm>
            <a:off x="5344824" y="4827209"/>
            <a:ext cx="2202571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26" name="Google Shape;126;p16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16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16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 rot="5400000">
            <a:off x="2085787" y="794839"/>
            <a:ext cx="4195481" cy="671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 rot="5400000">
            <a:off x="3974116" y="2685880"/>
            <a:ext cx="5826125" cy="13147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 rot="5400000">
            <a:off x="532314" y="730366"/>
            <a:ext cx="5483134" cy="5568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866443" y="2861734"/>
            <a:ext cx="662096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827700" y="2060576"/>
            <a:ext cx="3298113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241975" y="2056093"/>
            <a:ext cx="3298115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827700" y="1905000"/>
            <a:ext cx="3298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827700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4241976" y="1905000"/>
            <a:ext cx="3298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4241976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866441" y="1447800"/>
            <a:ext cx="2551462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3589397" y="1447800"/>
            <a:ext cx="3898013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866441" y="3129281"/>
            <a:ext cx="2551462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865656" y="1854192"/>
            <a:ext cx="3820674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5213517" y="1143000"/>
            <a:ext cx="2400925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866441" y="3657600"/>
            <a:ext cx="381472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>
            <a:gsLst>
              <a:gs pos="0">
                <a:srgbClr val="4CB9C3">
                  <a:alpha val="13725"/>
                </a:srgbClr>
              </a:gs>
              <a:gs pos="36000">
                <a:srgbClr val="4CB9C3">
                  <a:alpha val="6666"/>
                </a:srgbClr>
              </a:gs>
              <a:gs pos="73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>
            <a:gsLst>
              <a:gs pos="0">
                <a:srgbClr val="4CB9C3">
                  <a:alpha val="8627"/>
                </a:srgbClr>
              </a:gs>
              <a:gs pos="36000">
                <a:srgbClr val="4CB9C3">
                  <a:alpha val="4705"/>
                </a:srgbClr>
              </a:gs>
              <a:gs pos="66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>
            <a:gsLst>
              <a:gs pos="0">
                <a:srgbClr val="4CB9C3">
                  <a:alpha val="10980"/>
                </a:srgbClr>
              </a:gs>
              <a:gs pos="36000">
                <a:srgbClr val="4CB9C3">
                  <a:alpha val="9803"/>
                </a:srgbClr>
              </a:gs>
              <a:gs pos="75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>
            <a:gsLst>
              <a:gs pos="0">
                <a:srgbClr val="4CB9C3">
                  <a:alpha val="7843"/>
                </a:srgbClr>
              </a:gs>
              <a:gs pos="36000">
                <a:srgbClr val="4CB9C3">
                  <a:alpha val="7843"/>
                </a:srgbClr>
              </a:gs>
              <a:gs pos="72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ctrTitle"/>
          </p:nvPr>
        </p:nvSpPr>
        <p:spPr>
          <a:xfrm>
            <a:off x="764842" y="495300"/>
            <a:ext cx="5280358" cy="24659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</a:pPr>
            <a:r>
              <a:rPr lang="en-US"/>
              <a:t>E-Waste Recycling</a:t>
            </a:r>
            <a:endParaRPr/>
          </a:p>
        </p:txBody>
      </p:sp>
      <p:sp>
        <p:nvSpPr>
          <p:cNvPr id="148" name="Google Shape;148;p19"/>
          <p:cNvSpPr txBox="1"/>
          <p:nvPr>
            <p:ph idx="1" type="subTitle"/>
          </p:nvPr>
        </p:nvSpPr>
        <p:spPr>
          <a:xfrm>
            <a:off x="866442" y="3915960"/>
            <a:ext cx="76425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>
                <a:solidFill>
                  <a:schemeClr val="lt1"/>
                </a:solidFill>
              </a:rPr>
              <a:t>A SUSTAINABLE APPROACH TO MANAGING ELECTRONIC WASTE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>
                <a:solidFill>
                  <a:schemeClr val="lt1"/>
                </a:solidFill>
              </a:rPr>
              <a:t>PRESENTED BY: ERI TEAM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type="title"/>
          </p:nvPr>
        </p:nvSpPr>
        <p:spPr>
          <a:xfrm>
            <a:off x="484710" y="452718"/>
            <a:ext cx="7055380" cy="1122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 sz="3600"/>
              <a:t>Call to Action</a:t>
            </a:r>
            <a:br>
              <a:rPr lang="en-US" sz="3600"/>
            </a:br>
            <a:endParaRPr sz="3600"/>
          </a:p>
        </p:txBody>
      </p:sp>
      <p:sp>
        <p:nvSpPr>
          <p:cNvPr id="202" name="Google Shape;202;p28"/>
          <p:cNvSpPr txBox="1"/>
          <p:nvPr>
            <p:ph idx="1" type="body"/>
          </p:nvPr>
        </p:nvSpPr>
        <p:spPr>
          <a:xfrm>
            <a:off x="596900" y="3348325"/>
            <a:ext cx="8026400" cy="1109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“Join Us in Making a Difference”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Contact Us </a:t>
            </a:r>
            <a:endParaRPr/>
          </a:p>
        </p:txBody>
      </p:sp>
      <p:sp>
        <p:nvSpPr>
          <p:cNvPr id="208" name="Google Shape;208;p29"/>
          <p:cNvSpPr txBox="1"/>
          <p:nvPr>
            <p:ph idx="1" type="body"/>
          </p:nvPr>
        </p:nvSpPr>
        <p:spPr>
          <a:xfrm>
            <a:off x="827700" y="2052925"/>
            <a:ext cx="6711654" cy="31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6" lvl="0" marL="342906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You can Email us on : </a:t>
            </a:r>
            <a:endParaRPr/>
          </a:p>
          <a:p>
            <a:pPr indent="-342906" lvl="0" marL="342906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Phone 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41306" lvl="0" marL="342906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/>
              <a:t>With best regards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/>
              <a:t>Electronic Recycling inelegancy team [ ERI Team ]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 sz="3600"/>
              <a:t>1. What is Electronic Waste (E-Waste)?</a:t>
            </a:r>
            <a:endParaRPr sz="3600"/>
          </a:p>
        </p:txBody>
      </p:sp>
      <p:sp>
        <p:nvSpPr>
          <p:cNvPr id="154" name="Google Shape;154;p20"/>
          <p:cNvSpPr txBox="1"/>
          <p:nvPr>
            <p:ph idx="1" type="body"/>
          </p:nvPr>
        </p:nvSpPr>
        <p:spPr>
          <a:xfrm>
            <a:off x="609600" y="2044700"/>
            <a:ext cx="7785100" cy="3860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6" lvl="0" marL="342906" rtl="0" algn="l">
              <a:spcBef>
                <a:spcPts val="0"/>
              </a:spcBef>
              <a:spcAft>
                <a:spcPts val="0"/>
              </a:spcAft>
              <a:buSzPts val="1920"/>
              <a:buFont typeface="Arial"/>
              <a:buChar char="•"/>
            </a:pPr>
            <a:r>
              <a:rPr lang="en-US" sz="2400"/>
              <a:t>E-waste refers to discarded electronic devices and equipment, such as smartphones, computers, televisions, and other digital gadgets.</a:t>
            </a:r>
            <a:endParaRPr/>
          </a:p>
          <a:p>
            <a:pPr indent="-231146" lvl="0" marL="342906" rtl="0" algn="l">
              <a:spcBef>
                <a:spcPts val="100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t/>
            </a:r>
            <a:endParaRPr sz="2200"/>
          </a:p>
          <a:p>
            <a:pPr indent="-342906" lvl="0" marL="342906" rtl="0" algn="l">
              <a:spcBef>
                <a:spcPts val="1000"/>
              </a:spcBef>
              <a:spcAft>
                <a:spcPts val="0"/>
              </a:spcAft>
              <a:buSzPts val="1920"/>
              <a:buFont typeface="Arial"/>
              <a:buChar char="•"/>
            </a:pPr>
            <a:r>
              <a:rPr b="1" lang="en-US" sz="2400"/>
              <a:t>Global Concern</a:t>
            </a:r>
            <a:r>
              <a:rPr lang="en-US" sz="2400"/>
              <a:t>: </a:t>
            </a:r>
            <a:endParaRPr sz="2400"/>
          </a:p>
          <a:p>
            <a:pPr indent="-285755" lvl="1" marL="742962" rtl="0" algn="l">
              <a:spcBef>
                <a:spcPts val="1000"/>
              </a:spcBef>
              <a:spcAft>
                <a:spcPts val="0"/>
              </a:spcAft>
              <a:buSzPts val="1760"/>
              <a:buFont typeface="Arial"/>
              <a:buChar char="•"/>
            </a:pPr>
            <a:r>
              <a:rPr lang="en-US" sz="2200"/>
              <a:t>The rapid growth of technology has led to a massive increase in electronic waste, which is expected to exceed 74 million metric tons by 2030 if not managed properly.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484710" y="452718"/>
            <a:ext cx="7055380" cy="893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 sz="3600"/>
              <a:t>2. Why is E-Waste a Problem?</a:t>
            </a:r>
            <a:endParaRPr/>
          </a:p>
        </p:txBody>
      </p:sp>
      <p:sp>
        <p:nvSpPr>
          <p:cNvPr id="160" name="Google Shape;160;p21"/>
          <p:cNvSpPr txBox="1"/>
          <p:nvPr>
            <p:ph idx="1" type="body"/>
          </p:nvPr>
        </p:nvSpPr>
        <p:spPr>
          <a:xfrm>
            <a:off x="622300" y="1803401"/>
            <a:ext cx="7785100" cy="44450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6" lvl="0" marL="342906" rtl="0" algn="l">
              <a:spcBef>
                <a:spcPts val="0"/>
              </a:spcBef>
              <a:spcAft>
                <a:spcPts val="0"/>
              </a:spcAft>
              <a:buSzPct val="80000"/>
              <a:buFont typeface="Arial"/>
              <a:buChar char="•"/>
            </a:pPr>
            <a:r>
              <a:rPr b="1" lang="en-US"/>
              <a:t>Toxic Substances</a:t>
            </a:r>
            <a:r>
              <a:rPr lang="en-US"/>
              <a:t>: </a:t>
            </a:r>
            <a:endParaRPr/>
          </a:p>
          <a:p>
            <a:pPr indent="-285755" lvl="1" marL="742962" rtl="0" algn="l">
              <a:spcBef>
                <a:spcPts val="1000"/>
              </a:spcBef>
              <a:spcAft>
                <a:spcPts val="0"/>
              </a:spcAft>
              <a:buSzPct val="79999"/>
              <a:buFont typeface="Arial"/>
              <a:buChar char="•"/>
            </a:pPr>
            <a:r>
              <a:rPr lang="en-US"/>
              <a:t>E-waste contains hazardous materials like lead, mercury, cadmium, and arsenic, which can leak into the environment and contaminate soil, water, and air.</a:t>
            </a:r>
            <a:endParaRPr/>
          </a:p>
          <a:p>
            <a:pPr indent="-248926" lvl="0" marL="342906" rtl="0" algn="l">
              <a:spcBef>
                <a:spcPts val="1000"/>
              </a:spcBef>
              <a:spcAft>
                <a:spcPts val="0"/>
              </a:spcAft>
              <a:buSzPct val="80000"/>
              <a:buFont typeface="Arial"/>
              <a:buNone/>
            </a:pPr>
            <a:r>
              <a:t/>
            </a:r>
            <a:endParaRPr/>
          </a:p>
          <a:p>
            <a:pPr indent="-342906" lvl="0" marL="342906" rtl="0" algn="l">
              <a:spcBef>
                <a:spcPts val="1000"/>
              </a:spcBef>
              <a:spcAft>
                <a:spcPts val="0"/>
              </a:spcAft>
              <a:buSzPct val="80000"/>
              <a:buFont typeface="Arial"/>
              <a:buChar char="•"/>
            </a:pPr>
            <a:r>
              <a:rPr b="1" lang="en-US"/>
              <a:t>Environmental Impact</a:t>
            </a:r>
            <a:r>
              <a:rPr lang="en-US"/>
              <a:t>: </a:t>
            </a:r>
            <a:endParaRPr/>
          </a:p>
          <a:p>
            <a:pPr indent="-285755" lvl="1" marL="742962" rtl="0" algn="l">
              <a:spcBef>
                <a:spcPts val="1000"/>
              </a:spcBef>
              <a:spcAft>
                <a:spcPts val="0"/>
              </a:spcAft>
              <a:buSzPct val="79999"/>
              <a:buFont typeface="Arial"/>
              <a:buChar char="•"/>
            </a:pPr>
            <a:r>
              <a:rPr lang="en-US"/>
              <a:t>Improper disposal of e-waste can lead to toxic pollution, contributing to health hazards, loss of biodiversity, and damage to ecosystems.</a:t>
            </a:r>
            <a:endParaRPr/>
          </a:p>
          <a:p>
            <a:pPr indent="-248926" lvl="0" marL="342906" rtl="0" algn="l">
              <a:spcBef>
                <a:spcPts val="1000"/>
              </a:spcBef>
              <a:spcAft>
                <a:spcPts val="0"/>
              </a:spcAft>
              <a:buSzPct val="80000"/>
              <a:buFont typeface="Arial"/>
              <a:buNone/>
            </a:pPr>
            <a:r>
              <a:t/>
            </a:r>
            <a:endParaRPr b="1"/>
          </a:p>
          <a:p>
            <a:pPr indent="-342906" lvl="0" marL="342906" rtl="0" algn="l">
              <a:spcBef>
                <a:spcPts val="1000"/>
              </a:spcBef>
              <a:spcAft>
                <a:spcPts val="0"/>
              </a:spcAft>
              <a:buSzPct val="80000"/>
              <a:buFont typeface="Arial"/>
              <a:buChar char="•"/>
            </a:pPr>
            <a:r>
              <a:rPr b="1" lang="en-US"/>
              <a:t>Resource Waste</a:t>
            </a:r>
            <a:r>
              <a:rPr lang="en-US"/>
              <a:t>: </a:t>
            </a:r>
            <a:endParaRPr/>
          </a:p>
          <a:p>
            <a:pPr indent="-285755" lvl="1" marL="742962" rtl="0" algn="l">
              <a:spcBef>
                <a:spcPts val="1000"/>
              </a:spcBef>
              <a:spcAft>
                <a:spcPts val="0"/>
              </a:spcAft>
              <a:buSzPct val="79999"/>
              <a:buFont typeface="Arial"/>
              <a:buChar char="•"/>
            </a:pPr>
            <a:r>
              <a:rPr lang="en-US"/>
              <a:t>Electronic devices contain valuable resources such as gold, silver, copper, and rare earth metals, which are wasted if not recycled.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484710" y="452718"/>
            <a:ext cx="801159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 sz="3600"/>
              <a:t>3. The Importance of Electronic Recycling</a:t>
            </a:r>
            <a:endParaRPr/>
          </a:p>
        </p:txBody>
      </p:sp>
      <p:sp>
        <p:nvSpPr>
          <p:cNvPr id="166" name="Google Shape;166;p22"/>
          <p:cNvSpPr txBox="1"/>
          <p:nvPr>
            <p:ph idx="1" type="body"/>
          </p:nvPr>
        </p:nvSpPr>
        <p:spPr>
          <a:xfrm>
            <a:off x="635000" y="2052925"/>
            <a:ext cx="7861300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6" lvl="0" marL="342906" rtl="0" algn="l">
              <a:spcBef>
                <a:spcPts val="0"/>
              </a:spcBef>
              <a:spcAft>
                <a:spcPts val="0"/>
              </a:spcAft>
              <a:buSzPct val="80000"/>
              <a:buFont typeface="Arial"/>
              <a:buChar char="•"/>
            </a:pPr>
            <a:r>
              <a:rPr b="1" lang="en-US"/>
              <a:t>Environmental Protection</a:t>
            </a:r>
            <a:r>
              <a:rPr lang="en-US"/>
              <a:t>: </a:t>
            </a:r>
            <a:endParaRPr/>
          </a:p>
          <a:p>
            <a:pPr indent="-285755" lvl="1" marL="742962" rtl="0" algn="l">
              <a:spcBef>
                <a:spcPts val="1000"/>
              </a:spcBef>
              <a:spcAft>
                <a:spcPts val="0"/>
              </a:spcAft>
              <a:buSzPct val="79999"/>
              <a:buFont typeface="Arial"/>
              <a:buChar char="•"/>
            </a:pPr>
            <a:r>
              <a:rPr lang="en-US"/>
              <a:t>Recycling e-waste helps reduce harmful environmental effects by preventing toxic substances from being released into the ecosystem.</a:t>
            </a:r>
            <a:endParaRPr/>
          </a:p>
          <a:p>
            <a:pPr indent="-201173" lvl="1" marL="742962" rtl="0" algn="l">
              <a:spcBef>
                <a:spcPts val="1000"/>
              </a:spcBef>
              <a:spcAft>
                <a:spcPts val="0"/>
              </a:spcAft>
              <a:buSzPct val="79999"/>
              <a:buFont typeface="Arial"/>
              <a:buNone/>
            </a:pPr>
            <a:r>
              <a:t/>
            </a:r>
            <a:endParaRPr b="1"/>
          </a:p>
          <a:p>
            <a:pPr indent="-342906" lvl="0" marL="342906" rtl="0" algn="l">
              <a:spcBef>
                <a:spcPts val="1000"/>
              </a:spcBef>
              <a:spcAft>
                <a:spcPts val="0"/>
              </a:spcAft>
              <a:buSzPct val="80000"/>
              <a:buFont typeface="Arial"/>
              <a:buChar char="•"/>
            </a:pPr>
            <a:r>
              <a:rPr b="1" lang="en-US"/>
              <a:t>Resource Recovery</a:t>
            </a:r>
            <a:r>
              <a:rPr lang="en-US"/>
              <a:t>: </a:t>
            </a:r>
            <a:endParaRPr/>
          </a:p>
          <a:p>
            <a:pPr indent="-285755" lvl="1" marL="742962" rtl="0" algn="l">
              <a:spcBef>
                <a:spcPts val="1000"/>
              </a:spcBef>
              <a:spcAft>
                <a:spcPts val="0"/>
              </a:spcAft>
              <a:buSzPct val="79999"/>
              <a:buFont typeface="Arial"/>
              <a:buChar char="•"/>
            </a:pPr>
            <a:r>
              <a:rPr lang="en-US"/>
              <a:t>Recycling allows for the recovery of precious metals and materials, reducing the need for mining and conserving natural resources.</a:t>
            </a:r>
            <a:endParaRPr/>
          </a:p>
          <a:p>
            <a:pPr indent="-201173" lvl="1" marL="742962" rtl="0" algn="l">
              <a:spcBef>
                <a:spcPts val="1000"/>
              </a:spcBef>
              <a:spcAft>
                <a:spcPts val="0"/>
              </a:spcAft>
              <a:buSzPct val="79999"/>
              <a:buFont typeface="Arial"/>
              <a:buNone/>
            </a:pPr>
            <a:r>
              <a:t/>
            </a:r>
            <a:endParaRPr b="1"/>
          </a:p>
          <a:p>
            <a:pPr indent="-342906" lvl="0" marL="342906" rtl="0" algn="l">
              <a:spcBef>
                <a:spcPts val="1000"/>
              </a:spcBef>
              <a:spcAft>
                <a:spcPts val="0"/>
              </a:spcAft>
              <a:buSzPct val="80000"/>
              <a:buFont typeface="Arial"/>
              <a:buChar char="•"/>
            </a:pPr>
            <a:r>
              <a:rPr b="1" lang="en-US"/>
              <a:t>Circular Economy</a:t>
            </a:r>
            <a:r>
              <a:rPr lang="en-US"/>
              <a:t>: </a:t>
            </a:r>
            <a:endParaRPr/>
          </a:p>
          <a:p>
            <a:pPr indent="-285755" lvl="1" marL="742962" rtl="0" algn="l">
              <a:spcBef>
                <a:spcPts val="1000"/>
              </a:spcBef>
              <a:spcAft>
                <a:spcPts val="0"/>
              </a:spcAft>
              <a:buSzPct val="79999"/>
              <a:buFont typeface="Arial"/>
              <a:buChar char="•"/>
            </a:pPr>
            <a:r>
              <a:rPr lang="en-US"/>
              <a:t>By recycling, we contribute to a sustainable, circular economy, where products are reused and repurposed, reducing overall waste.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 sz="3600"/>
              <a:t>4. Overview of Our Electronic Recycling Project</a:t>
            </a:r>
            <a:endParaRPr sz="3600"/>
          </a:p>
        </p:txBody>
      </p:sp>
      <p:sp>
        <p:nvSpPr>
          <p:cNvPr id="172" name="Google Shape;172;p23"/>
          <p:cNvSpPr txBox="1"/>
          <p:nvPr>
            <p:ph idx="1" type="body"/>
          </p:nvPr>
        </p:nvSpPr>
        <p:spPr>
          <a:xfrm>
            <a:off x="584200" y="2052925"/>
            <a:ext cx="7848600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6" lvl="0" marL="342906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1" lang="en-US"/>
              <a:t>Mission</a:t>
            </a:r>
            <a:r>
              <a:rPr lang="en-US"/>
              <a:t>: </a:t>
            </a:r>
            <a:endParaRPr/>
          </a:p>
          <a:p>
            <a:pPr indent="-285755" lvl="1" marL="742962" rtl="0" algn="l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/>
              <a:t>Our project aims to establish a state-of-the-art electronic recycling facility that responsibly collects, processes, and recycles electronic waste.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42906" lvl="0" marL="342906" rtl="0" algn="l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1" lang="en-US"/>
              <a:t>Goals</a:t>
            </a:r>
            <a:r>
              <a:rPr lang="en-US"/>
              <a:t>:</a:t>
            </a:r>
            <a:endParaRPr/>
          </a:p>
          <a:p>
            <a:pPr indent="-285755" lvl="1" marL="742962" rtl="0" algn="l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/>
              <a:t>Reduce environmental impact by diverting e-waste from landfills.</a:t>
            </a:r>
            <a:endParaRPr/>
          </a:p>
          <a:p>
            <a:pPr indent="-285755" lvl="1" marL="742962" rtl="0" algn="l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/>
              <a:t>Recover valuable materials to be reintegrated into manufacturing processes.</a:t>
            </a:r>
            <a:endParaRPr/>
          </a:p>
          <a:p>
            <a:pPr indent="-285755" lvl="1" marL="742962" rtl="0" algn="l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/>
              <a:t>Support national efforts towards sustainable waste management and eco-friendly industries.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484710" y="452718"/>
            <a:ext cx="7055380" cy="9696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 sz="3600"/>
              <a:t>5. Benefits of the Project</a:t>
            </a:r>
            <a:endParaRPr sz="3600"/>
          </a:p>
        </p:txBody>
      </p:sp>
      <p:sp>
        <p:nvSpPr>
          <p:cNvPr id="178" name="Google Shape;178;p24"/>
          <p:cNvSpPr txBox="1"/>
          <p:nvPr>
            <p:ph idx="1" type="body"/>
          </p:nvPr>
        </p:nvSpPr>
        <p:spPr>
          <a:xfrm>
            <a:off x="484710" y="1600201"/>
            <a:ext cx="7935390" cy="46482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6" lvl="0" marL="342906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1" lang="en-US"/>
              <a:t>Environmental Sustainability</a:t>
            </a:r>
            <a:r>
              <a:rPr lang="en-US"/>
              <a:t>: </a:t>
            </a:r>
            <a:endParaRPr/>
          </a:p>
          <a:p>
            <a:pPr indent="-285755" lvl="1" marL="742962" rtl="0" algn="l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/>
              <a:t>Reduces pollution and greenhouse gas emissions by minimizing the need for raw material extraction and manufacturing.</a:t>
            </a:r>
            <a:endParaRPr/>
          </a:p>
          <a:p>
            <a:pPr indent="-194315" lvl="1" marL="742962" rtl="0" algn="l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t/>
            </a:r>
            <a:endParaRPr b="1"/>
          </a:p>
          <a:p>
            <a:pPr indent="-342906" lvl="0" marL="342906" rtl="0" algn="l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1" lang="en-US"/>
              <a:t>Economic Impact</a:t>
            </a:r>
            <a:r>
              <a:rPr lang="en-US"/>
              <a:t>: </a:t>
            </a:r>
            <a:endParaRPr/>
          </a:p>
          <a:p>
            <a:pPr indent="-285755" lvl="1" marL="742962" rtl="0" algn="l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/>
              <a:t>Creates jobs in the recycling industry, boosts the local economy, and encourages green technologies.</a:t>
            </a:r>
            <a:endParaRPr/>
          </a:p>
          <a:p>
            <a:pPr indent="-194315" lvl="1" marL="742962" rtl="0" algn="l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t/>
            </a:r>
            <a:endParaRPr b="1"/>
          </a:p>
          <a:p>
            <a:pPr indent="-342906" lvl="0" marL="342906" rtl="0" algn="l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1" lang="en-US"/>
              <a:t>Compliance with Regulations</a:t>
            </a:r>
            <a:r>
              <a:rPr lang="en-US"/>
              <a:t>: </a:t>
            </a:r>
            <a:endParaRPr/>
          </a:p>
          <a:p>
            <a:pPr indent="-285755" lvl="1" marL="742962" rtl="0" algn="l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/>
              <a:t>Helps meet national and international standards for e-waste management and environmental protection.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 sz="3600"/>
              <a:t>The Quantity of E-Waste Produced in Egypt Monthly</a:t>
            </a:r>
            <a:endParaRPr/>
          </a:p>
        </p:txBody>
      </p:sp>
      <p:sp>
        <p:nvSpPr>
          <p:cNvPr id="184" name="Google Shape;184;p25"/>
          <p:cNvSpPr txBox="1"/>
          <p:nvPr>
            <p:ph idx="1" type="body"/>
          </p:nvPr>
        </p:nvSpPr>
        <p:spPr>
          <a:xfrm>
            <a:off x="584200" y="2052925"/>
            <a:ext cx="7848600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6" lvl="0" marL="342906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Egypt produces an estimated </a:t>
            </a:r>
            <a:r>
              <a:rPr lang="en-US" u="sng"/>
              <a:t>88,000 tons</a:t>
            </a:r>
            <a:r>
              <a:rPr lang="en-US"/>
              <a:t> of e-waste annually, which translates to around </a:t>
            </a:r>
            <a:r>
              <a:rPr lang="en-US" u="sng"/>
              <a:t>7,333 tons per month</a:t>
            </a:r>
            <a:r>
              <a:rPr lang="en-US"/>
              <a:t>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42906" lvl="0" marL="342906" rtl="0" algn="l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1" lang="en-US"/>
              <a:t>Growing Problem</a:t>
            </a:r>
            <a:r>
              <a:rPr lang="en-US"/>
              <a:t>: </a:t>
            </a:r>
            <a:endParaRPr/>
          </a:p>
          <a:p>
            <a:pPr indent="-285755" lvl="1" marL="742962" rtl="0" algn="l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/>
              <a:t>With the rise in electronic consumption, the e-waste generation rate is expected to increase, adding pressure on existing waste management systems.</a:t>
            </a:r>
            <a:endParaRPr b="1"/>
          </a:p>
          <a:p>
            <a:pPr indent="-194315" lvl="1" marL="742962" rtl="0" algn="l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t/>
            </a:r>
            <a:endParaRPr b="1"/>
          </a:p>
          <a:p>
            <a:pPr indent="-342906" lvl="0" marL="342906" rtl="0" algn="l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1" lang="en-US"/>
              <a:t>Global Context</a:t>
            </a:r>
            <a:r>
              <a:rPr lang="en-US"/>
              <a:t>: </a:t>
            </a:r>
            <a:endParaRPr/>
          </a:p>
          <a:p>
            <a:pPr indent="-285755" lvl="1" marL="742962" rtl="0" algn="l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/>
              <a:t>Egypt is one of the largest producers of e-waste in Africa, requiring urgent attention and sustainable solutions.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484710" y="211417"/>
            <a:ext cx="7055380" cy="16002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 sz="3600"/>
              <a:t>The Output of the Electronic Recycling Project</a:t>
            </a:r>
            <a:br>
              <a:rPr lang="en-US" sz="3600"/>
            </a:br>
            <a:r>
              <a:rPr lang="en-US" sz="1800"/>
              <a:t>“Turning Waste into Resources”</a:t>
            </a:r>
            <a:endParaRPr/>
          </a:p>
        </p:txBody>
      </p:sp>
      <p:sp>
        <p:nvSpPr>
          <p:cNvPr id="190" name="Google Shape;190;p26"/>
          <p:cNvSpPr txBox="1"/>
          <p:nvPr>
            <p:ph idx="1" type="body"/>
          </p:nvPr>
        </p:nvSpPr>
        <p:spPr>
          <a:xfrm>
            <a:off x="596900" y="2052925"/>
            <a:ext cx="7924800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6" lvl="0" marL="342906" rtl="0" algn="l">
              <a:spcBef>
                <a:spcPts val="0"/>
              </a:spcBef>
              <a:spcAft>
                <a:spcPts val="0"/>
              </a:spcAft>
              <a:buSzPct val="80000"/>
              <a:buFont typeface="Arial"/>
              <a:buChar char="•"/>
            </a:pPr>
            <a:r>
              <a:rPr b="1" lang="en-US"/>
              <a:t>Recovered Materials</a:t>
            </a:r>
            <a:r>
              <a:rPr lang="en-US"/>
              <a:t>: </a:t>
            </a:r>
            <a:endParaRPr/>
          </a:p>
          <a:p>
            <a:pPr indent="-285755" lvl="1" marL="742962" rtl="0" algn="l">
              <a:spcBef>
                <a:spcPts val="1000"/>
              </a:spcBef>
              <a:spcAft>
                <a:spcPts val="0"/>
              </a:spcAft>
              <a:buSzPct val="79999"/>
              <a:buFont typeface="Arial"/>
              <a:buChar char="•"/>
            </a:pPr>
            <a:r>
              <a:rPr lang="en-US"/>
              <a:t>Precious metals (gold, silver, copper) and other valuable components (plastic, glass) can be reclaimed and reused in new products.</a:t>
            </a:r>
            <a:endParaRPr b="1"/>
          </a:p>
          <a:p>
            <a:pPr indent="-342906" lvl="0" marL="342906" rtl="0" algn="l">
              <a:spcBef>
                <a:spcPts val="1000"/>
              </a:spcBef>
              <a:spcAft>
                <a:spcPts val="0"/>
              </a:spcAft>
              <a:buSzPct val="80000"/>
              <a:buFont typeface="Arial"/>
              <a:buChar char="•"/>
            </a:pPr>
            <a:r>
              <a:rPr b="1" lang="en-US"/>
              <a:t>Safe Disposal</a:t>
            </a:r>
            <a:r>
              <a:rPr lang="en-US"/>
              <a:t>: </a:t>
            </a:r>
            <a:endParaRPr/>
          </a:p>
          <a:p>
            <a:pPr indent="-285755" lvl="1" marL="742962" rtl="0" algn="l">
              <a:spcBef>
                <a:spcPts val="1000"/>
              </a:spcBef>
              <a:spcAft>
                <a:spcPts val="0"/>
              </a:spcAft>
              <a:buSzPct val="79999"/>
              <a:buFont typeface="Arial"/>
              <a:buChar char="•"/>
            </a:pPr>
            <a:r>
              <a:rPr lang="en-US"/>
              <a:t>Hazardous substances are safely extracted and neutralized, preventing environmental harm.</a:t>
            </a:r>
            <a:endParaRPr/>
          </a:p>
          <a:p>
            <a:pPr indent="-342906" lvl="0" marL="342906" rtl="0" algn="l">
              <a:spcBef>
                <a:spcPts val="1000"/>
              </a:spcBef>
              <a:spcAft>
                <a:spcPts val="0"/>
              </a:spcAft>
              <a:buSzPct val="80000"/>
              <a:buFont typeface="Arial"/>
              <a:buChar char="•"/>
            </a:pPr>
            <a:r>
              <a:rPr b="1" lang="en-US"/>
              <a:t>Employment Opportunities</a:t>
            </a:r>
            <a:r>
              <a:rPr lang="en-US"/>
              <a:t>: </a:t>
            </a:r>
            <a:endParaRPr/>
          </a:p>
          <a:p>
            <a:pPr indent="-285755" lvl="1" marL="742962" rtl="0" algn="l">
              <a:spcBef>
                <a:spcPts val="1000"/>
              </a:spcBef>
              <a:spcAft>
                <a:spcPts val="0"/>
              </a:spcAft>
              <a:buSzPct val="79999"/>
              <a:buFont typeface="Arial"/>
              <a:buChar char="•"/>
            </a:pPr>
            <a:r>
              <a:rPr lang="en-US"/>
              <a:t>The project will create jobs in sorting, dismantling, and recycling e-waste, stimulating local economies.</a:t>
            </a:r>
            <a:endParaRPr/>
          </a:p>
          <a:p>
            <a:pPr indent="-342906" lvl="0" marL="342906" rtl="0" algn="l">
              <a:spcBef>
                <a:spcPts val="1000"/>
              </a:spcBef>
              <a:spcAft>
                <a:spcPts val="0"/>
              </a:spcAft>
              <a:buSzPct val="80000"/>
              <a:buFont typeface="Arial"/>
              <a:buChar char="•"/>
            </a:pPr>
            <a:r>
              <a:rPr b="1" lang="en-US"/>
              <a:t>Reduced Import Dependence</a:t>
            </a:r>
            <a:r>
              <a:rPr lang="en-US"/>
              <a:t>: </a:t>
            </a:r>
            <a:endParaRPr/>
          </a:p>
          <a:p>
            <a:pPr indent="-285755" lvl="1" marL="742962" rtl="0" algn="l">
              <a:spcBef>
                <a:spcPts val="1000"/>
              </a:spcBef>
              <a:spcAft>
                <a:spcPts val="0"/>
              </a:spcAft>
              <a:buSzPct val="79999"/>
              <a:buFont typeface="Arial"/>
              <a:buChar char="•"/>
            </a:pPr>
            <a:r>
              <a:rPr lang="en-US"/>
              <a:t>Reclaiming materials locally decreases the need to import raw materials for electronics production.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484710" y="236818"/>
            <a:ext cx="7055380" cy="163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 sz="3600"/>
              <a:t>Importance of the Output for Humans and the Environment</a:t>
            </a:r>
            <a:br>
              <a:rPr lang="en-US" sz="3600"/>
            </a:br>
            <a:r>
              <a:rPr lang="en-US" sz="1800"/>
              <a:t>“Sustainable Benefits for People and Planet”</a:t>
            </a:r>
            <a:endParaRPr sz="3600"/>
          </a:p>
        </p:txBody>
      </p:sp>
      <p:sp>
        <p:nvSpPr>
          <p:cNvPr id="196" name="Google Shape;196;p27"/>
          <p:cNvSpPr txBox="1"/>
          <p:nvPr>
            <p:ph idx="1" type="body"/>
          </p:nvPr>
        </p:nvSpPr>
        <p:spPr>
          <a:xfrm>
            <a:off x="596900" y="2052925"/>
            <a:ext cx="7924800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1" marL="463550" rtl="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1" lang="en-US"/>
              <a:t>Environmental Impact</a:t>
            </a:r>
            <a:r>
              <a:rPr lang="en-US"/>
              <a:t>:</a:t>
            </a:r>
            <a:endParaRPr/>
          </a:p>
          <a:p>
            <a:pPr indent="-285750" lvl="2" marL="863608" rtl="0" algn="l">
              <a:spcBef>
                <a:spcPts val="1000"/>
              </a:spcBef>
              <a:spcAft>
                <a:spcPts val="0"/>
              </a:spcAft>
              <a:buSzPts val="1280"/>
              <a:buFont typeface="Arial"/>
              <a:buChar char="•"/>
            </a:pPr>
            <a:r>
              <a:rPr lang="en-US"/>
              <a:t>Reduces the carbon footprint by lowering the demand for mining and manufacturing new materials.</a:t>
            </a:r>
            <a:endParaRPr/>
          </a:p>
          <a:p>
            <a:pPr indent="-285750" lvl="2" marL="863608" rtl="0" algn="l">
              <a:spcBef>
                <a:spcPts val="1000"/>
              </a:spcBef>
              <a:spcAft>
                <a:spcPts val="0"/>
              </a:spcAft>
              <a:buSzPts val="1280"/>
              <a:buFont typeface="Arial"/>
              <a:buChar char="•"/>
            </a:pPr>
            <a:r>
              <a:rPr lang="en-US"/>
              <a:t>Prevents pollution from improper e-waste disposal.</a:t>
            </a:r>
            <a:endParaRPr/>
          </a:p>
          <a:p>
            <a:pPr indent="-285750" lvl="1" marL="463550" rtl="0" algn="l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1" lang="en-US"/>
              <a:t>Human Health</a:t>
            </a:r>
            <a:r>
              <a:rPr lang="en-US"/>
              <a:t>:</a:t>
            </a:r>
            <a:endParaRPr/>
          </a:p>
          <a:p>
            <a:pPr indent="-285750" lvl="2" marL="863608" rtl="0" algn="l">
              <a:spcBef>
                <a:spcPts val="1000"/>
              </a:spcBef>
              <a:spcAft>
                <a:spcPts val="0"/>
              </a:spcAft>
              <a:buSzPts val="1280"/>
              <a:buFont typeface="Arial"/>
              <a:buChar char="•"/>
            </a:pPr>
            <a:r>
              <a:rPr lang="en-US"/>
              <a:t>Ensures safer waste handling and reduces health risks in communities exposed to informal e-waste recycling.</a:t>
            </a:r>
            <a:endParaRPr/>
          </a:p>
          <a:p>
            <a:pPr indent="-285750" lvl="3" marL="1320815" rtl="0" algn="l">
              <a:spcBef>
                <a:spcPts val="1000"/>
              </a:spcBef>
              <a:spcAft>
                <a:spcPts val="0"/>
              </a:spcAft>
              <a:buSzPts val="1120"/>
              <a:buFont typeface="Arial"/>
              <a:buChar char="•"/>
            </a:pPr>
            <a:r>
              <a:rPr lang="en-US"/>
              <a:t>Encourages a circular economy that promotes sustainable consumption.</a:t>
            </a:r>
            <a:endParaRPr/>
          </a:p>
          <a:p>
            <a:pPr indent="-285750" lvl="1" marL="463550" rtl="0" algn="l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1" lang="en-US"/>
              <a:t>Economic Impact</a:t>
            </a:r>
            <a:r>
              <a:rPr lang="en-US"/>
              <a:t>:</a:t>
            </a:r>
            <a:endParaRPr/>
          </a:p>
          <a:p>
            <a:pPr indent="-285750" lvl="2" marL="863608" rtl="0" algn="l">
              <a:spcBef>
                <a:spcPts val="1000"/>
              </a:spcBef>
              <a:spcAft>
                <a:spcPts val="0"/>
              </a:spcAft>
              <a:buSzPts val="1280"/>
              <a:buFont typeface="Arial"/>
              <a:buChar char="•"/>
            </a:pPr>
            <a:r>
              <a:rPr lang="en-US"/>
              <a:t>Job creation in the recycling sector.</a:t>
            </a:r>
            <a:endParaRPr/>
          </a:p>
          <a:p>
            <a:pPr indent="-285750" lvl="2" marL="863608" rtl="0" algn="l">
              <a:spcBef>
                <a:spcPts val="1000"/>
              </a:spcBef>
              <a:spcAft>
                <a:spcPts val="0"/>
              </a:spcAft>
              <a:buSzPts val="1280"/>
              <a:buFont typeface="Arial"/>
              <a:buChar char="•"/>
            </a:pPr>
            <a:r>
              <a:rPr lang="en-US"/>
              <a:t>Reduces electronic manufacturing costs by reusing raw materials.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