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61" r:id="rId4"/>
    <p:sldId id="262" r:id="rId5"/>
    <p:sldId id="263" r:id="rId6"/>
    <p:sldId id="269" r:id="rId7"/>
    <p:sldId id="264" r:id="rId8"/>
    <p:sldId id="270" r:id="rId9"/>
    <p:sldId id="265" r:id="rId10"/>
    <p:sldId id="266" r:id="rId11"/>
    <p:sldId id="267" r:id="rId12"/>
    <p:sldId id="268" r:id="rId13"/>
    <p:sldId id="272" r:id="rId14"/>
    <p:sldId id="273" r:id="rId15"/>
    <p:sldId id="260" r:id="rId16"/>
    <p:sldId id="257" r:id="rId17"/>
    <p:sldId id="258" r:id="rId18"/>
    <p:sldId id="274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8A5B8-816A-A5F7-6EBD-A55029502D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6FBD0-FB80-F7F1-8EBF-CD302962F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44839-B939-AED7-6F8B-E3415A952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903B-DBAD-4218-843E-CD43EEC09496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B5957-3E2F-8604-FCE7-4F256D92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1AB69-3621-E893-6FF3-FF775397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3FA5-0E23-453E-A029-D1BB7DAB3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005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FB53-6252-29C5-E5C3-F6C00F67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962CB-D265-E006-EF6F-2A95C03DA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9895D-A16C-AA8A-5D94-054BFF27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903B-DBAD-4218-843E-CD43EEC09496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2BA13-E516-59C9-1342-BEC1276E8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D18BF-0B8F-8D66-8C76-0A6CCF138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3FA5-0E23-453E-A029-D1BB7DAB3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904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36546F-BED4-75DD-3BBE-A5AAA99D4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DFAC8-1102-2672-E93E-184B01E74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D14EA-81A5-F037-A26E-2695541B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903B-DBAD-4218-843E-CD43EEC09496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C8DAE-862F-A06C-8041-B7F1005DE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348CB-6F5C-0448-6341-0921E3E4D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3FA5-0E23-453E-A029-D1BB7DAB3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627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DA860-F432-8A6D-F4D3-CDA761E38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26B7E-5F04-D72E-52A7-E07D8B1B0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F451E-A30B-5E31-DA68-B0816D46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903B-DBAD-4218-843E-CD43EEC09496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3B8F3-A1B3-B729-38E8-7223EF15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5FCEB-9B20-0E51-863E-E8C8F68B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3FA5-0E23-453E-A029-D1BB7DAB3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536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D3470-2D51-3334-F6DC-671BCAD0B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B95881-AAD3-CDF5-ADBE-6054FCBDB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58B0F-95AD-1CAC-D373-780B5E59D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903B-DBAD-4218-843E-CD43EEC09496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2C910-7AA6-AA5D-99D5-988FF1F2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31F3F-8EAA-0A56-6841-099FCD007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3FA5-0E23-453E-A029-D1BB7DAB3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2972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A5F5-FAF6-83D3-493B-25BC7726E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743F3-708A-72F5-9DE6-225AB20D8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AFC93-6146-F8F0-C5B2-9CA1CCD4B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411FB-4B9C-6776-43F4-25724E2F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903B-DBAD-4218-843E-CD43EEC09496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830FE-26C2-F58D-674A-72067F1DA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C44E5-0476-3156-9A63-5712D6FD6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3FA5-0E23-453E-A029-D1BB7DAB3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386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118B1-A99A-49A4-0437-74709757F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2296C-FB80-A3C9-3E87-7B3893DB6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F0E97-198A-FC29-3815-0364ED088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C29B3-611A-0239-50B0-63B0B036C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0EF695-1BCF-EE41-1038-D31457313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842EDA-DCE8-51E7-9481-8C6A9619A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903B-DBAD-4218-843E-CD43EEC09496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18C6F3-4E05-3405-B04C-44837E7C9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BED2ED-78D2-DA12-9589-D940A0347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3FA5-0E23-453E-A029-D1BB7DAB3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4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06C8D-68DD-DDD0-2D07-0BACA4825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CE864-DE84-354B-BE6D-E87A85D7A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903B-DBAD-4218-843E-CD43EEC09496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E0315-7793-A347-49B3-988DF8EDC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44019D-F433-69EF-9042-51F51CAEF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3FA5-0E23-453E-A029-D1BB7DAB3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31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EB92B6-1910-462F-B121-E516180C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903B-DBAD-4218-843E-CD43EEC09496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BED57A-DD14-1B37-93D4-2D8B832E5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540AE-0F14-DF14-2C39-65210FBE6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3FA5-0E23-453E-A029-D1BB7DAB3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6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BBF46-6D55-4278-92D8-C169D32CB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86CF9-53AA-1087-EB84-999CAD804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88019-E43B-4991-5803-5BE3C1CB7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2E75C-D3AC-6A28-A956-A2880F767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903B-DBAD-4218-843E-CD43EEC09496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C80D9-DE02-7272-76DE-4E4BC118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0B3E8-93ED-3165-9A8E-7EA35325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3FA5-0E23-453E-A029-D1BB7DAB3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90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0454-C94E-5E23-55EE-93D42B71A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728B63-445C-9E4E-7FA5-F1B15ED13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6EE52-E165-0417-B793-B4FA05CB16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19B5E-4B18-E393-3E08-2D27C64DE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A903B-DBAD-4218-843E-CD43EEC09496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E6D1F-1CB9-9133-DC32-255B5AA75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24A08-A158-A758-3C2A-3A69BB1FA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03FA5-0E23-453E-A029-D1BB7DAB3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78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47EEF7-9110-0E0C-3391-2524653B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7ACF0-2856-F459-7362-6A49D56E6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3B9A8-94BE-C754-97FA-0AC4A559A9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EA903B-DBAD-4218-843E-CD43EEC09496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01441-B700-AEC3-B8AA-100F55D61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B67B1-157D-233B-C79B-8D0645E99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303FA5-0E23-453E-A029-D1BB7DAB3B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4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6F46-ABDD-04F7-EE9A-034BB0705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ACID Properties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5313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9C71-83F7-6009-EDCA-831246A3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Consistency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A415C-CD41-D174-0327-9CEF4F2F9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33968"/>
            <a:ext cx="10783805" cy="36240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461D6B-AE1A-2333-B4B0-9BD072EB8362}"/>
              </a:ext>
            </a:extLst>
          </p:cNvPr>
          <p:cNvSpPr txBox="1"/>
          <p:nvPr/>
        </p:nvSpPr>
        <p:spPr>
          <a:xfrm>
            <a:off x="5001846" y="536526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1" dirty="0"/>
              <a:t>What Happens: If the foreign key constraint is in place, the transaction will fail and rollback because </a:t>
            </a:r>
            <a:r>
              <a:rPr lang="en-US" altLang="zh-CN" sz="2400" b="1" dirty="0" err="1"/>
              <a:t>student_id</a:t>
            </a:r>
            <a:r>
              <a:rPr lang="en-US" altLang="zh-CN" sz="2400" b="1" dirty="0"/>
              <a:t> in enrollments cannot exist without a corresponding record in the students table. The database remains consistent.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32572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9C71-83F7-6009-EDCA-831246A3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Isolation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EB2A2-B9FB-B5D5-3E46-493599A9F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402867"/>
          </a:xfrm>
        </p:spPr>
        <p:txBody>
          <a:bodyPr>
            <a:normAutofit/>
          </a:bodyPr>
          <a:lstStyle/>
          <a:p>
            <a:pPr algn="just"/>
            <a:r>
              <a:rPr lang="en-US" altLang="zh-CN" sz="2400" dirty="0"/>
              <a:t>Definition: Ensures that concurrent transactions do not interfere with each other, preventing issues like dirty reads, non-repeatable reads, and phantom reads.</a:t>
            </a:r>
          </a:p>
          <a:p>
            <a:pPr algn="just"/>
            <a:r>
              <a:rPr lang="en-US" altLang="zh-CN" sz="2400" b="0" i="0" dirty="0">
                <a:solidFill>
                  <a:srgbClr val="242424"/>
                </a:solidFill>
                <a:effectLst/>
                <a:latin typeface="source-serif-pro"/>
              </a:rPr>
              <a:t>DBMS offers multiple isolation levels, each defining the degree of isolation between concurrent transactions and impacting their behaviour.</a:t>
            </a:r>
            <a:endParaRPr lang="en-US" altLang="zh-CN" sz="2400" dirty="0"/>
          </a:p>
          <a:p>
            <a:pPr algn="just"/>
            <a:r>
              <a:rPr lang="en-US" altLang="zh-CN" sz="2400" dirty="0"/>
              <a:t>Achieved through isolation levels: READ UNCOMMITTED, READ COMMITTED, REPEATABLE READ, SERIALIZABLE.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14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9C71-83F7-6009-EDCA-831246A3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Consistency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5892C-2238-071B-29C3-E0C1B3D081C7}"/>
              </a:ext>
            </a:extLst>
          </p:cNvPr>
          <p:cNvSpPr txBox="1"/>
          <p:nvPr/>
        </p:nvSpPr>
        <p:spPr>
          <a:xfrm>
            <a:off x="838200" y="1622866"/>
            <a:ext cx="10236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Two users, User A and User B, are simultaneously updating the same inventory record.</a:t>
            </a:r>
            <a:endParaRPr lang="zh-CN" altLang="en-US" sz="2800" b="1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D7284-BB65-EAF6-D768-B0450AE99EF1}"/>
              </a:ext>
            </a:extLst>
          </p:cNvPr>
          <p:cNvSpPr txBox="1"/>
          <p:nvPr/>
        </p:nvSpPr>
        <p:spPr>
          <a:xfrm>
            <a:off x="838200" y="2849867"/>
            <a:ext cx="6502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START TRANSACTION;</a:t>
            </a:r>
          </a:p>
          <a:p>
            <a:r>
              <a:rPr lang="zh-CN" altLang="en-US" b="1" dirty="0"/>
              <a:t>UPDATE inventory </a:t>
            </a:r>
          </a:p>
          <a:p>
            <a:r>
              <a:rPr lang="zh-CN" altLang="en-US" b="1" dirty="0"/>
              <a:t>SET quantity = quantity - 10 </a:t>
            </a:r>
          </a:p>
          <a:p>
            <a:r>
              <a:rPr lang="zh-CN" altLang="en-US" b="1" dirty="0"/>
              <a:t>WHERE product_id = 'P001';</a:t>
            </a:r>
          </a:p>
          <a:p>
            <a:r>
              <a:rPr lang="zh-CN" altLang="en-US" b="1" dirty="0"/>
              <a:t>-- (Transaction not yet committed)</a:t>
            </a:r>
          </a:p>
          <a:p>
            <a:r>
              <a:rPr lang="zh-CN" altLang="en-US" b="1" dirty="0"/>
              <a:t>START TRANSACTION;</a:t>
            </a:r>
          </a:p>
          <a:p>
            <a:r>
              <a:rPr lang="zh-CN" altLang="en-US" b="1" dirty="0"/>
              <a:t>SELECT quantity </a:t>
            </a:r>
          </a:p>
          <a:p>
            <a:r>
              <a:rPr lang="zh-CN" altLang="en-US" b="1" dirty="0"/>
              <a:t>FROM inventory </a:t>
            </a:r>
          </a:p>
          <a:p>
            <a:r>
              <a:rPr lang="zh-CN" altLang="en-US" b="1" dirty="0"/>
              <a:t>WHERE product_id = 'P001';</a:t>
            </a:r>
          </a:p>
          <a:p>
            <a:r>
              <a:rPr lang="zh-CN" altLang="en-US" b="1" dirty="0"/>
              <a:t>-- User B reads the value of quantity before User A commits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F79C4A-74E2-4094-4C1B-70001F5AC024}"/>
              </a:ext>
            </a:extLst>
          </p:cNvPr>
          <p:cNvSpPr txBox="1"/>
          <p:nvPr/>
        </p:nvSpPr>
        <p:spPr>
          <a:xfrm>
            <a:off x="5236307" y="2948429"/>
            <a:ext cx="650239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/>
              <a:t>Dirty Reads — A dirty read happens when one transaction reads data that has been altered by another transaction but hasn’t been committed yet.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4540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9C71-83F7-6009-EDCA-831246A3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Consistency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49167D-CA45-1046-8EF2-F9D2833B0F3B}"/>
              </a:ext>
            </a:extLst>
          </p:cNvPr>
          <p:cNvSpPr txBox="1"/>
          <p:nvPr/>
        </p:nvSpPr>
        <p:spPr>
          <a:xfrm>
            <a:off x="838200" y="1580329"/>
            <a:ext cx="6096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b="0" i="0" dirty="0">
                <a:solidFill>
                  <a:srgbClr val="242424"/>
                </a:solidFill>
                <a:effectLst/>
                <a:latin typeface="source-serif-pro"/>
              </a:rPr>
              <a:t>Dirty Reads: Transaction A modifies a record, and before it commits, Transaction B reads this modified but uncommitted data. If Transaction A is later rolled back, Transaction B will have read incorrect or misleading information.</a:t>
            </a:r>
            <a:endParaRPr lang="zh-CN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0D7A07-A829-963C-529B-C27289BE1688}"/>
              </a:ext>
            </a:extLst>
          </p:cNvPr>
          <p:cNvSpPr txBox="1"/>
          <p:nvPr/>
        </p:nvSpPr>
        <p:spPr>
          <a:xfrm>
            <a:off x="7745045" y="3485662"/>
            <a:ext cx="404837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ource-serif-pro"/>
              </a:rPr>
              <a:t>Non-Repeatable Reads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1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ource-serif-pro"/>
              </a:rPr>
              <a:t>Phantom Reads </a:t>
            </a:r>
            <a:endParaRPr lang="zh-CN" altLang="en-US" sz="2800" b="1" dirty="0">
              <a:highlight>
                <a:srgbClr val="FFFF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0EC02D-05F7-BA51-276D-5BDDB64C99D9}"/>
              </a:ext>
            </a:extLst>
          </p:cNvPr>
          <p:cNvSpPr txBox="1"/>
          <p:nvPr/>
        </p:nvSpPr>
        <p:spPr>
          <a:xfrm>
            <a:off x="7939254" y="2962442"/>
            <a:ext cx="33369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Homework to read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097536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9C71-83F7-6009-EDCA-831246A3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Durability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49167D-CA45-1046-8EF2-F9D2833B0F3B}"/>
              </a:ext>
            </a:extLst>
          </p:cNvPr>
          <p:cNvSpPr txBox="1"/>
          <p:nvPr/>
        </p:nvSpPr>
        <p:spPr>
          <a:xfrm>
            <a:off x="838200" y="1580329"/>
            <a:ext cx="1043801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3200" dirty="0"/>
              <a:t>Ensures that once a transaction is committed, the changes are permanently saved, even in case of a system crash.</a:t>
            </a:r>
            <a:endParaRPr lang="zh-CN" altLang="en-US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0D7A07-A829-963C-529B-C27289BE1688}"/>
              </a:ext>
            </a:extLst>
          </p:cNvPr>
          <p:cNvSpPr txBox="1"/>
          <p:nvPr/>
        </p:nvSpPr>
        <p:spPr>
          <a:xfrm>
            <a:off x="5779789" y="2861626"/>
            <a:ext cx="611550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/>
              <a:t>What Happens:</a:t>
            </a:r>
          </a:p>
          <a:p>
            <a:pPr algn="just"/>
            <a:r>
              <a:rPr lang="en-US" altLang="zh-CN" sz="2800" dirty="0"/>
              <a:t>Once the transaction is committed, the order data is permanently stored on disk. Even if the database server crashes immediately after the commit, the data will be available upon restart.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98B946-7D22-19EC-5305-357E33FB978C}"/>
              </a:ext>
            </a:extLst>
          </p:cNvPr>
          <p:cNvSpPr txBox="1"/>
          <p:nvPr/>
        </p:nvSpPr>
        <p:spPr>
          <a:xfrm>
            <a:off x="838200" y="2962442"/>
            <a:ext cx="46401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START TRANSACTION;</a:t>
            </a:r>
          </a:p>
          <a:p>
            <a:endParaRPr lang="en-US" altLang="zh-CN" b="1" dirty="0"/>
          </a:p>
          <a:p>
            <a:r>
              <a:rPr lang="en-US" altLang="zh-CN" b="1" dirty="0"/>
              <a:t>-- Step 1: Place an order</a:t>
            </a:r>
          </a:p>
          <a:p>
            <a:r>
              <a:rPr lang="en-US" altLang="zh-CN" b="1" dirty="0"/>
              <a:t>INSERT INTO orders (</a:t>
            </a:r>
            <a:r>
              <a:rPr lang="en-US" altLang="zh-CN" b="1" dirty="0" err="1"/>
              <a:t>order_id</a:t>
            </a:r>
            <a:r>
              <a:rPr lang="en-US" altLang="zh-CN" b="1" dirty="0"/>
              <a:t>, </a:t>
            </a:r>
            <a:r>
              <a:rPr lang="en-US" altLang="zh-CN" b="1" dirty="0" err="1"/>
              <a:t>customer_id</a:t>
            </a:r>
            <a:r>
              <a:rPr lang="en-US" altLang="zh-CN" b="1" dirty="0"/>
              <a:t>, amount)</a:t>
            </a:r>
          </a:p>
          <a:p>
            <a:r>
              <a:rPr lang="en-US" altLang="zh-CN" b="1" dirty="0"/>
              <a:t>VALUES (1001, 123, 250.00);</a:t>
            </a:r>
          </a:p>
          <a:p>
            <a:endParaRPr lang="en-US" altLang="zh-CN" b="1" dirty="0"/>
          </a:p>
          <a:p>
            <a:r>
              <a:rPr lang="en-US" altLang="zh-CN" b="1" dirty="0"/>
              <a:t>COMMIT;</a:t>
            </a:r>
          </a:p>
        </p:txBody>
      </p:sp>
    </p:spTree>
    <p:extLst>
      <p:ext uri="{BB962C8B-B14F-4D97-AF65-F5344CB8AC3E}">
        <p14:creationId xmlns:p14="http://schemas.microsoft.com/office/powerpoint/2010/main" val="243279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6F46-ABDD-04F7-EE9A-034BB0705B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Triggers – Hold on (hopefully we will reach to this topic)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6474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D163-3D90-6703-942B-150B054A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sng" dirty="0"/>
              <a:t>Types of Triggers</a:t>
            </a:r>
            <a:endParaRPr lang="zh-CN" alt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9E720-6B9C-81A1-BDFB-CDE668676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08713"/>
          </a:xfrm>
        </p:spPr>
        <p:txBody>
          <a:bodyPr>
            <a:normAutofit/>
          </a:bodyPr>
          <a:lstStyle/>
          <a:p>
            <a:pPr algn="just"/>
            <a:r>
              <a:rPr lang="en-US" altLang="zh-C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In MySQL, a </a:t>
            </a:r>
            <a:r>
              <a:rPr lang="en-US" altLang="zh-CN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trigger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 is a stored program that is automatically invoked in response to specific events such as </a:t>
            </a:r>
            <a:r>
              <a:rPr lang="en-US" altLang="zh-CN" b="0" i="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INSERT</a:t>
            </a:r>
            <a:r>
              <a:rPr lang="en-US" altLang="zh-CN" b="0" i="0" dirty="0">
                <a:solidFill>
                  <a:srgbClr val="11111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, </a:t>
            </a:r>
            <a:r>
              <a:rPr lang="en-US" altLang="zh-CN" b="0" i="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UPDATE</a:t>
            </a:r>
            <a:r>
              <a:rPr lang="en-US" altLang="zh-CN" b="0" i="0" dirty="0">
                <a:solidFill>
                  <a:srgbClr val="11111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, or </a:t>
            </a:r>
            <a:r>
              <a:rPr lang="en-US" altLang="zh-CN" b="0" i="0" dirty="0">
                <a:solidFill>
                  <a:srgbClr val="444444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DELETE</a:t>
            </a:r>
            <a:r>
              <a:rPr lang="en-US" altLang="zh-CN" b="0" i="0" dirty="0">
                <a:solidFill>
                  <a:srgbClr val="11111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 on a table. </a:t>
            </a:r>
          </a:p>
          <a:p>
            <a:pPr algn="just"/>
            <a:r>
              <a:rPr lang="en-US" altLang="zh-CN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Triggers are used to enforce business rules, </a:t>
            </a:r>
            <a:r>
              <a:rPr lang="en-US" altLang="zh-CN" b="0" i="0" dirty="0">
                <a:solidFill>
                  <a:srgbClr val="111111"/>
                </a:solidFill>
                <a:effectLst/>
                <a:highlight>
                  <a:srgbClr val="FFFF00"/>
                </a:highlight>
                <a:latin typeface="Roboto" panose="02000000000000000000" pitchFamily="2" charset="0"/>
              </a:rPr>
              <a:t>validate data, maintain audit trails, and perform other tasks automatically.</a:t>
            </a:r>
            <a:endParaRPr lang="en-US" altLang="zh-CN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62B8CD-BFE5-A8E0-3BFB-4A1DD23160D1}"/>
              </a:ext>
            </a:extLst>
          </p:cNvPr>
          <p:cNvSpPr txBox="1"/>
          <p:nvPr/>
        </p:nvSpPr>
        <p:spPr>
          <a:xfrm>
            <a:off x="2688492" y="5222752"/>
            <a:ext cx="701821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In simple terms When an Event occur</a:t>
            </a:r>
            <a:r>
              <a:rPr lang="en-US" altLang="zh-CN" sz="2800" b="1" dirty="0">
                <a:solidFill>
                  <a:srgbClr val="111111"/>
                </a:solidFill>
                <a:latin typeface="Roboto" panose="02000000000000000000" pitchFamily="2" charset="0"/>
              </a:rPr>
              <a:t>, do something – obviously SQL INSERT, UPDATE, DELETE </a:t>
            </a:r>
            <a:endParaRPr lang="zh-CN" alt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29D51C-1810-FF87-935E-A4908AF0A4E1}"/>
              </a:ext>
            </a:extLst>
          </p:cNvPr>
          <p:cNvSpPr txBox="1"/>
          <p:nvPr/>
        </p:nvSpPr>
        <p:spPr>
          <a:xfrm>
            <a:off x="390769" y="4194128"/>
            <a:ext cx="1143390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A trigger is a database object that is automatically executed or fired when a specific event occurs on a table.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80320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D163-3D90-6703-942B-150B054A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u="sng" dirty="0"/>
              <a:t>Types of Triggers</a:t>
            </a:r>
            <a:endParaRPr lang="zh-CN" altLang="en-US" b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9E720-6B9C-81A1-BDFB-CDE668676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b="1" dirty="0"/>
              <a:t>MySQL supports six types of triggers, which are categorized based on the timing of their execution relative to the event:</a:t>
            </a:r>
          </a:p>
          <a:p>
            <a:r>
              <a:rPr lang="en-US" altLang="zh-CN" dirty="0"/>
              <a:t>Before </a:t>
            </a:r>
            <a:r>
              <a:rPr lang="en-US" altLang="zh-CN" b="1" dirty="0"/>
              <a:t>Insert</a:t>
            </a:r>
            <a:r>
              <a:rPr lang="en-US" altLang="zh-CN" dirty="0"/>
              <a:t> Trigger: Activated before a new row is inserted into a table.</a:t>
            </a:r>
          </a:p>
          <a:p>
            <a:r>
              <a:rPr lang="en-US" altLang="zh-CN" dirty="0"/>
              <a:t>After </a:t>
            </a:r>
            <a:r>
              <a:rPr lang="en-US" altLang="zh-CN" b="1" dirty="0"/>
              <a:t>Insert</a:t>
            </a:r>
            <a:r>
              <a:rPr lang="en-US" altLang="zh-CN" dirty="0"/>
              <a:t> Trigger: Activated after a new row is inserted into a table.</a:t>
            </a:r>
          </a:p>
          <a:p>
            <a:r>
              <a:rPr lang="en-US" altLang="zh-CN" dirty="0"/>
              <a:t>Before </a:t>
            </a:r>
            <a:r>
              <a:rPr lang="en-US" altLang="zh-CN" b="1" dirty="0"/>
              <a:t>Update</a:t>
            </a:r>
            <a:r>
              <a:rPr lang="en-US" altLang="zh-CN" dirty="0"/>
              <a:t> Trigger: Activated before an existing row is updated.</a:t>
            </a:r>
          </a:p>
          <a:p>
            <a:r>
              <a:rPr lang="en-US" altLang="zh-CN" dirty="0"/>
              <a:t>After </a:t>
            </a:r>
            <a:r>
              <a:rPr lang="en-US" altLang="zh-CN" b="1" dirty="0"/>
              <a:t>Update</a:t>
            </a:r>
            <a:r>
              <a:rPr lang="en-US" altLang="zh-CN" dirty="0"/>
              <a:t> Trigger: Activated after an existing row is updated.</a:t>
            </a:r>
          </a:p>
          <a:p>
            <a:r>
              <a:rPr lang="en-US" altLang="zh-CN" dirty="0"/>
              <a:t>Before </a:t>
            </a:r>
            <a:r>
              <a:rPr lang="en-US" altLang="zh-CN" b="1" dirty="0"/>
              <a:t>Delete</a:t>
            </a:r>
            <a:r>
              <a:rPr lang="en-US" altLang="zh-CN" dirty="0"/>
              <a:t> Trigger: Activated before a row is deleted from a table.</a:t>
            </a:r>
          </a:p>
          <a:p>
            <a:r>
              <a:rPr lang="en-US" altLang="zh-CN" dirty="0"/>
              <a:t>After </a:t>
            </a:r>
            <a:r>
              <a:rPr lang="en-US" altLang="zh-CN" b="1" dirty="0"/>
              <a:t>Delete</a:t>
            </a:r>
            <a:r>
              <a:rPr lang="en-US" altLang="zh-CN" dirty="0"/>
              <a:t> Trigger: Activated after a row is deleted from a table</a:t>
            </a:r>
          </a:p>
        </p:txBody>
      </p:sp>
    </p:spTree>
    <p:extLst>
      <p:ext uri="{BB962C8B-B14F-4D97-AF65-F5344CB8AC3E}">
        <p14:creationId xmlns:p14="http://schemas.microsoft.com/office/powerpoint/2010/main" val="10175059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7D163-3D90-6703-942B-150B054AA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4400" b="1" dirty="0"/>
              <a:t>BEFORE INSERT Trigger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9E720-6B9C-81A1-BDFB-CDE668676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0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Purpose: Execute actions before a row is inserted into a table.</a:t>
            </a:r>
          </a:p>
          <a:p>
            <a:pPr marL="0" indent="0">
              <a:buNone/>
            </a:pPr>
            <a:r>
              <a:rPr lang="en-US" altLang="zh-CN" dirty="0"/>
              <a:t>Use Case: Automatically validate or modify data before insertion.</a:t>
            </a:r>
          </a:p>
          <a:p>
            <a:pPr marL="0" indent="0">
              <a:buNone/>
            </a:pPr>
            <a:r>
              <a:rPr lang="en-US" altLang="zh-CN" dirty="0"/>
              <a:t>Example: Ensure that salaries being inserted are not negative.</a:t>
            </a:r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458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6F46-ABDD-04F7-EE9A-034BB0705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b="1" dirty="0"/>
              <a:t>ACID Properties – </a:t>
            </a:r>
            <a:br>
              <a:rPr lang="en-US" altLang="zh-CN" b="1" dirty="0"/>
            </a:br>
            <a:r>
              <a:rPr lang="en-US" altLang="zh-CN" b="1" dirty="0"/>
              <a:t>Basic Introduction now more will be covered in Transaction Chapter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734607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3C619-65E1-9EC0-F41B-3E3D30E7F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Transaction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CD683-CCAC-9919-9D01-6875DD823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46006"/>
          </a:xfrm>
        </p:spPr>
        <p:txBody>
          <a:bodyPr/>
          <a:lstStyle/>
          <a:p>
            <a:r>
              <a:rPr lang="en-US" altLang="zh-CN" dirty="0"/>
              <a:t>The comprehension and demonstration of the </a:t>
            </a:r>
            <a:r>
              <a:rPr lang="en-US" altLang="zh-CN" b="1" dirty="0"/>
              <a:t>ACID</a:t>
            </a:r>
            <a:r>
              <a:rPr lang="en-US" altLang="zh-CN" dirty="0"/>
              <a:t> principles in database systems significantly rely on </a:t>
            </a:r>
            <a:r>
              <a:rPr lang="en-US" altLang="zh-CN" b="1" dirty="0"/>
              <a:t>understanding the pivotal concept of database transaction</a:t>
            </a:r>
            <a:r>
              <a:rPr lang="en-US" altLang="zh-CN" dirty="0"/>
              <a:t> — </a:t>
            </a:r>
            <a:r>
              <a:rPr lang="en-US" altLang="zh-CN" b="1" dirty="0"/>
              <a:t>an indivisible unit of work executed within a database management system.</a:t>
            </a:r>
            <a:endParaRPr lang="zh-CN" alt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295CB0-26F0-ABE3-4B85-AAE22BDE7A2C}"/>
              </a:ext>
            </a:extLst>
          </p:cNvPr>
          <p:cNvSpPr txBox="1"/>
          <p:nvPr/>
        </p:nvSpPr>
        <p:spPr>
          <a:xfrm>
            <a:off x="4056185" y="3706568"/>
            <a:ext cx="347784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sz="3200" b="1" i="0" dirty="0">
                <a:solidFill>
                  <a:srgbClr val="242424"/>
                </a:solidFill>
                <a:effectLst/>
                <a:latin typeface="source-serif-pro"/>
              </a:rPr>
              <a:t>Atomicity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b="1" i="0" dirty="0">
                <a:solidFill>
                  <a:srgbClr val="242424"/>
                </a:solidFill>
                <a:effectLst/>
                <a:latin typeface="source-serif-pro"/>
              </a:rPr>
              <a:t>Consistency</a:t>
            </a:r>
            <a:endParaRPr lang="en-US" altLang="zh-CN" sz="3200" b="0" i="0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sz="3200" b="1" i="0" dirty="0">
                <a:solidFill>
                  <a:srgbClr val="242424"/>
                </a:solidFill>
                <a:effectLst/>
                <a:latin typeface="source-serif-pro"/>
              </a:rPr>
              <a:t>Isolation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sz="3200" b="1" i="0" dirty="0">
                <a:solidFill>
                  <a:srgbClr val="242424"/>
                </a:solidFill>
                <a:effectLst/>
                <a:latin typeface="source-serif-pro"/>
              </a:rPr>
              <a:t>Durability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217011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9C71-83F7-6009-EDCA-831246A3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i="0" dirty="0">
                <a:solidFill>
                  <a:srgbClr val="242424"/>
                </a:solidFill>
                <a:effectLst/>
                <a:latin typeface="source-serif-pro"/>
              </a:rPr>
              <a:t>Atomicity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EB2A2-B9FB-B5D5-3E46-493599A9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Atomicity, a core principle within the ACID properties, ensures that transactions in a database system are treated as indivisible units of work. </a:t>
            </a:r>
          </a:p>
          <a:p>
            <a:pPr algn="just"/>
            <a:r>
              <a:rPr lang="en-US" altLang="zh-CN" b="1" dirty="0">
                <a:highlight>
                  <a:srgbClr val="FFFF00"/>
                </a:highlight>
              </a:rPr>
              <a:t>It guarantees that all operations within a transaction are executed entirely or not at all.</a:t>
            </a:r>
            <a:r>
              <a:rPr lang="en-US" altLang="zh-CN" dirty="0"/>
              <a:t> </a:t>
            </a:r>
          </a:p>
          <a:p>
            <a:pPr algn="just"/>
            <a:r>
              <a:rPr lang="en-US" altLang="zh-CN" dirty="0"/>
              <a:t>Understanding atomicity is crucial for maintaining database integrity and consistency.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702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9C71-83F7-6009-EDCA-831246A3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i="0" dirty="0">
                <a:solidFill>
                  <a:srgbClr val="242424"/>
                </a:solidFill>
                <a:effectLst/>
                <a:latin typeface="source-serif-pro"/>
              </a:rPr>
              <a:t>Atomicity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5892C-2238-071B-29C3-E0C1B3D081C7}"/>
              </a:ext>
            </a:extLst>
          </p:cNvPr>
          <p:cNvSpPr txBox="1"/>
          <p:nvPr/>
        </p:nvSpPr>
        <p:spPr>
          <a:xfrm>
            <a:off x="838200" y="1622866"/>
            <a:ext cx="10236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Consider a banking application where 500 RMB is transferred from Account A to Account B.</a:t>
            </a:r>
            <a:endParaRPr lang="zh-CN" altLang="en-US" sz="2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C04ACD-3B6B-D422-1969-A60D3107B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962" y="2670758"/>
            <a:ext cx="4392070" cy="36992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ABB4B8-C27B-E57A-0A74-251387070747}"/>
              </a:ext>
            </a:extLst>
          </p:cNvPr>
          <p:cNvSpPr txBox="1"/>
          <p:nvPr/>
        </p:nvSpPr>
        <p:spPr>
          <a:xfrm>
            <a:off x="5603632" y="267075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dirty="0"/>
              <a:t>What Happens: If Step 1 succeeds but Step 2 fails (e.g., due to a server crash or insufficient database storage), </a:t>
            </a:r>
            <a:r>
              <a:rPr lang="en-US" altLang="zh-CN" sz="2400" b="1" dirty="0"/>
              <a:t>Atomicity</a:t>
            </a:r>
            <a:r>
              <a:rPr lang="en-US" altLang="zh-CN" sz="2400" dirty="0"/>
              <a:t> ensures the database </a:t>
            </a:r>
            <a:r>
              <a:rPr lang="en-US" altLang="zh-CN" sz="2400" b="1" dirty="0"/>
              <a:t>rolls back </a:t>
            </a:r>
            <a:r>
              <a:rPr lang="en-US" altLang="zh-CN" sz="2400" dirty="0"/>
              <a:t>to its previous state, leaving Account A and Account B unchanged.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28291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9C71-83F7-6009-EDCA-831246A3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b="1" i="0" dirty="0">
                <a:solidFill>
                  <a:srgbClr val="242424"/>
                </a:solidFill>
                <a:effectLst/>
                <a:latin typeface="source-serif-pro"/>
              </a:rPr>
              <a:t>Atomicity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5892C-2238-071B-29C3-E0C1B3D081C7}"/>
              </a:ext>
            </a:extLst>
          </p:cNvPr>
          <p:cNvSpPr txBox="1"/>
          <p:nvPr/>
        </p:nvSpPr>
        <p:spPr>
          <a:xfrm>
            <a:off x="838200" y="1622866"/>
            <a:ext cx="102362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Consider a banking application where 500 RMB is transferred from Account A to Account B.</a:t>
            </a:r>
            <a:endParaRPr lang="zh-CN" altLang="en-US" sz="2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C04ACD-3B6B-D422-1969-A60D3107B5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690" b="13747"/>
          <a:stretch/>
        </p:blipFill>
        <p:spPr>
          <a:xfrm>
            <a:off x="914578" y="2735386"/>
            <a:ext cx="4392070" cy="26103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1ABB4B8-C27B-E57A-0A74-251387070747}"/>
              </a:ext>
            </a:extLst>
          </p:cNvPr>
          <p:cNvSpPr txBox="1"/>
          <p:nvPr/>
        </p:nvSpPr>
        <p:spPr>
          <a:xfrm>
            <a:off x="5603632" y="2670758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400" b="0" i="0" dirty="0">
                <a:solidFill>
                  <a:srgbClr val="242424"/>
                </a:solidFill>
                <a:effectLst/>
                <a:latin typeface="source-serif-pro"/>
              </a:rPr>
              <a:t>Consider, without encapsulating these operations within a transaction, if a network disruption or any other failure occurs after deducting funds from ‘Account A’ but before updating ‘Account B’, the database would be left in an </a:t>
            </a:r>
            <a:r>
              <a:rPr lang="en-US" altLang="zh-CN" sz="2400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ource-serif-pro"/>
              </a:rPr>
              <a:t>inconsistent state</a:t>
            </a:r>
            <a:r>
              <a:rPr lang="en-US" altLang="zh-CN" sz="2400" b="0" i="0" dirty="0">
                <a:solidFill>
                  <a:srgbClr val="242424"/>
                </a:solidFill>
                <a:effectLst/>
                <a:latin typeface="source-serif-pro"/>
              </a:rPr>
              <a:t>. ‘Account A’ would have deducted funds, but ‘Account B’ would not have received the corresponding amount, leading to a </a:t>
            </a:r>
            <a:r>
              <a:rPr lang="en-US" altLang="zh-CN" sz="2400" b="0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ource-serif-pro"/>
              </a:rPr>
              <a:t>discrepancy in the system.</a:t>
            </a:r>
            <a:endParaRPr lang="zh-CN" altLang="en-US" sz="2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18756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9C71-83F7-6009-EDCA-831246A3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Consistency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EB2A2-B9FB-B5D5-3E46-493599A9F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677" y="1364517"/>
            <a:ext cx="10515600" cy="1792898"/>
          </a:xfrm>
        </p:spPr>
        <p:txBody>
          <a:bodyPr/>
          <a:lstStyle/>
          <a:p>
            <a:pPr algn="just"/>
            <a:r>
              <a:rPr lang="en-US" altLang="zh-CN" dirty="0"/>
              <a:t>Definition: Ensures that a database remains in a valid state before and after a transaction.</a:t>
            </a:r>
          </a:p>
          <a:p>
            <a:pPr algn="just"/>
            <a:r>
              <a:rPr lang="en-US" altLang="zh-CN" dirty="0"/>
              <a:t>Enforces all defined constraints (e.g., foreign keys, unique constraints).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6A4237-C4D6-18D5-EDC4-1216329A0E5F}"/>
              </a:ext>
            </a:extLst>
          </p:cNvPr>
          <p:cNvSpPr txBox="1"/>
          <p:nvPr/>
        </p:nvSpPr>
        <p:spPr>
          <a:xfrm>
            <a:off x="195384" y="3618523"/>
            <a:ext cx="55176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AA0D91"/>
                </a:solidFill>
                <a:effectLst/>
                <a:latin typeface="source-code-pro"/>
              </a:rPr>
              <a:t>CREATE</a:t>
            </a:r>
            <a:r>
              <a:rPr lang="en-US" altLang="zh-CN" b="1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altLang="zh-CN" b="1" i="0" dirty="0">
                <a:solidFill>
                  <a:srgbClr val="AA0D91"/>
                </a:solidFill>
                <a:effectLst/>
                <a:latin typeface="source-code-pro"/>
              </a:rPr>
              <a:t>TABLE</a:t>
            </a:r>
            <a:r>
              <a:rPr lang="en-US" altLang="zh-CN" b="1" i="0" dirty="0">
                <a:solidFill>
                  <a:srgbClr val="242424"/>
                </a:solidFill>
                <a:effectLst/>
                <a:latin typeface="source-code-pro"/>
              </a:rPr>
              <a:t> accounts (</a:t>
            </a:r>
            <a:br>
              <a:rPr lang="en-US" altLang="zh-CN" b="1" dirty="0"/>
            </a:br>
            <a:r>
              <a:rPr lang="en-US" altLang="zh-CN" b="1" i="0" dirty="0" err="1">
                <a:solidFill>
                  <a:srgbClr val="242424"/>
                </a:solidFill>
                <a:effectLst/>
                <a:latin typeface="source-code-pro"/>
              </a:rPr>
              <a:t>account_id</a:t>
            </a:r>
            <a:r>
              <a:rPr lang="en-US" altLang="zh-CN" b="1" i="0" dirty="0">
                <a:solidFill>
                  <a:srgbClr val="242424"/>
                </a:solidFill>
                <a:effectLst/>
                <a:latin typeface="source-code-pro"/>
              </a:rPr>
              <a:t> SERIAL </a:t>
            </a:r>
            <a:r>
              <a:rPr lang="en-US" altLang="zh-CN" b="1" i="0" dirty="0">
                <a:solidFill>
                  <a:srgbClr val="AA0D91"/>
                </a:solidFill>
                <a:effectLst/>
                <a:latin typeface="source-code-pro"/>
              </a:rPr>
              <a:t>PRIMARY</a:t>
            </a:r>
            <a:r>
              <a:rPr lang="en-US" altLang="zh-CN" b="1" i="0" dirty="0">
                <a:solidFill>
                  <a:srgbClr val="242424"/>
                </a:solidFill>
                <a:effectLst/>
                <a:latin typeface="source-code-pro"/>
              </a:rPr>
              <a:t> KEY,</a:t>
            </a:r>
            <a:br>
              <a:rPr lang="en-US" altLang="zh-CN" b="1" dirty="0"/>
            </a:br>
            <a:r>
              <a:rPr lang="en-US" altLang="zh-CN" b="1" i="0" dirty="0" err="1">
                <a:solidFill>
                  <a:srgbClr val="242424"/>
                </a:solidFill>
                <a:effectLst/>
                <a:latin typeface="source-code-pro"/>
              </a:rPr>
              <a:t>account_number</a:t>
            </a:r>
            <a:r>
              <a:rPr lang="en-US" altLang="zh-CN" b="1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altLang="zh-CN" b="1" i="0" dirty="0">
                <a:solidFill>
                  <a:srgbClr val="5C2699"/>
                </a:solidFill>
                <a:effectLst/>
                <a:latin typeface="source-code-pro"/>
              </a:rPr>
              <a:t>VARCHAR</a:t>
            </a:r>
            <a:r>
              <a:rPr lang="en-US" altLang="zh-CN" b="1" i="0" dirty="0">
                <a:solidFill>
                  <a:srgbClr val="242424"/>
                </a:solidFill>
                <a:effectLst/>
                <a:latin typeface="source-code-pro"/>
              </a:rPr>
              <a:t>(</a:t>
            </a:r>
            <a:r>
              <a:rPr lang="en-US" altLang="zh-CN" b="1" i="0" dirty="0">
                <a:solidFill>
                  <a:srgbClr val="1C00CF"/>
                </a:solidFill>
                <a:effectLst/>
                <a:latin typeface="source-code-pro"/>
              </a:rPr>
              <a:t>20</a:t>
            </a:r>
            <a:r>
              <a:rPr lang="en-US" altLang="zh-CN" b="1" i="0" dirty="0">
                <a:solidFill>
                  <a:srgbClr val="242424"/>
                </a:solidFill>
                <a:effectLst/>
                <a:latin typeface="source-code-pro"/>
              </a:rPr>
              <a:t>) </a:t>
            </a:r>
            <a:r>
              <a:rPr lang="en-US" altLang="zh-CN" b="1" i="0" dirty="0">
                <a:solidFill>
                  <a:srgbClr val="AA0D91"/>
                </a:solidFill>
                <a:effectLst/>
                <a:latin typeface="source-code-pro"/>
              </a:rPr>
              <a:t>UNIQUE</a:t>
            </a:r>
            <a:r>
              <a:rPr lang="en-US" altLang="zh-CN" b="1" i="0" dirty="0">
                <a:solidFill>
                  <a:srgbClr val="242424"/>
                </a:solidFill>
                <a:effectLst/>
                <a:latin typeface="source-code-pro"/>
              </a:rPr>
              <a:t>,</a:t>
            </a:r>
            <a:br>
              <a:rPr lang="en-US" altLang="zh-CN" b="1" dirty="0"/>
            </a:br>
            <a:r>
              <a:rPr lang="en-US" altLang="zh-CN" b="1" i="0" dirty="0">
                <a:solidFill>
                  <a:srgbClr val="242424"/>
                </a:solidFill>
                <a:effectLst/>
                <a:latin typeface="source-code-pro"/>
              </a:rPr>
              <a:t>balance </a:t>
            </a:r>
            <a:r>
              <a:rPr lang="en-US" altLang="zh-CN" b="1" i="0" dirty="0">
                <a:solidFill>
                  <a:srgbClr val="5C2699"/>
                </a:solidFill>
                <a:effectLst/>
                <a:latin typeface="source-code-pro"/>
              </a:rPr>
              <a:t>DECIMAL</a:t>
            </a:r>
            <a:r>
              <a:rPr lang="en-US" altLang="zh-CN" b="1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altLang="zh-CN" b="1" i="0" dirty="0">
                <a:solidFill>
                  <a:srgbClr val="AA0D91"/>
                </a:solidFill>
                <a:effectLst/>
                <a:latin typeface="source-code-pro"/>
              </a:rPr>
              <a:t>NOT</a:t>
            </a:r>
            <a:r>
              <a:rPr lang="en-US" altLang="zh-CN" b="1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altLang="zh-CN" b="1" i="0" dirty="0">
                <a:solidFill>
                  <a:srgbClr val="AA0D91"/>
                </a:solidFill>
                <a:effectLst/>
                <a:latin typeface="source-code-pro"/>
              </a:rPr>
              <a:t>NULL</a:t>
            </a:r>
            <a:r>
              <a:rPr lang="en-US" altLang="zh-CN" b="1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altLang="zh-CN" b="1" i="0" dirty="0">
                <a:solidFill>
                  <a:srgbClr val="AA0D91"/>
                </a:solidFill>
                <a:effectLst/>
                <a:latin typeface="source-code-pro"/>
              </a:rPr>
              <a:t>CHECK</a:t>
            </a:r>
            <a:r>
              <a:rPr lang="en-US" altLang="zh-CN" b="1" i="0" dirty="0">
                <a:solidFill>
                  <a:srgbClr val="242424"/>
                </a:solidFill>
                <a:effectLst/>
                <a:latin typeface="source-code-pro"/>
              </a:rPr>
              <a:t> (balance	e &gt;= </a:t>
            </a:r>
            <a:r>
              <a:rPr lang="en-US" altLang="zh-CN" b="1" i="0" dirty="0">
                <a:solidFill>
                  <a:srgbClr val="1C00CF"/>
                </a:solidFill>
                <a:effectLst/>
                <a:latin typeface="source-code-pro"/>
              </a:rPr>
              <a:t>0</a:t>
            </a:r>
            <a:r>
              <a:rPr lang="en-US" altLang="zh-CN" b="1" i="0" dirty="0">
                <a:solidFill>
                  <a:srgbClr val="242424"/>
                </a:solidFill>
                <a:effectLst/>
                <a:latin typeface="source-code-pro"/>
              </a:rPr>
              <a:t>)</a:t>
            </a:r>
            <a:br>
              <a:rPr lang="en-US" altLang="zh-CN" b="1" dirty="0"/>
            </a:br>
            <a:r>
              <a:rPr lang="en-US" altLang="zh-CN" b="1" i="0" dirty="0">
                <a:solidFill>
                  <a:srgbClr val="242424"/>
                </a:solidFill>
                <a:effectLst/>
                <a:latin typeface="source-code-pro"/>
              </a:rPr>
              <a:t>);</a:t>
            </a:r>
            <a:endParaRPr lang="zh-CN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676C0-2DFD-8ED3-5F22-7CD3297116E7}"/>
              </a:ext>
            </a:extLst>
          </p:cNvPr>
          <p:cNvSpPr txBox="1"/>
          <p:nvPr/>
        </p:nvSpPr>
        <p:spPr>
          <a:xfrm>
            <a:off x="5713045" y="2778261"/>
            <a:ext cx="615070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/>
              <a:t>This SQL statement creates an ‘accounts’ table where the ‘balance’ column must always have a non-negative value due to the defined CHECK constraint. This consistency constraint prevents any transaction from causing a negative balance, maintaining the integrity of account balances.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723469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9C71-83F7-6009-EDCA-831246A3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Consistency</a:t>
            </a:r>
            <a:endParaRPr lang="zh-CN" alt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EB2A2-B9FB-B5D5-3E46-493599A9F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938" y="1763101"/>
            <a:ext cx="10515600" cy="231652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altLang="zh-CN" sz="2400" b="0" i="0" dirty="0">
                <a:solidFill>
                  <a:srgbClr val="242424"/>
                </a:solidFill>
                <a:effectLst/>
                <a:latin typeface="source-serif-pro"/>
              </a:rPr>
              <a:t>Assuming ‘</a:t>
            </a:r>
            <a:r>
              <a:rPr lang="en-US" altLang="zh-CN" sz="2400" b="0" i="0" dirty="0" err="1">
                <a:solidFill>
                  <a:srgbClr val="242424"/>
                </a:solidFill>
                <a:effectLst/>
                <a:latin typeface="source-serif-pro"/>
              </a:rPr>
              <a:t>account_number</a:t>
            </a:r>
            <a:r>
              <a:rPr lang="en-US" altLang="zh-CN" sz="2400" b="0" i="0" dirty="0">
                <a:solidFill>
                  <a:srgbClr val="242424"/>
                </a:solidFill>
                <a:effectLst/>
                <a:latin typeface="source-serif-pro"/>
              </a:rPr>
              <a:t> = ‘123456’’ has a current balance of $1000, executing this query deducts $500, resulting in a balance of $500. However, if the defined constraint (balance &gt;= 0) is violated due to this transaction, for instance, by attempting to withdraw an amount exceeding the available balance, database should prevents the transaction from completing. </a:t>
            </a:r>
          </a:p>
          <a:p>
            <a:pPr algn="just"/>
            <a:r>
              <a:rPr lang="en-US" altLang="zh-CN" sz="2400" b="0" i="0" dirty="0">
                <a:solidFill>
                  <a:srgbClr val="242424"/>
                </a:solidFill>
                <a:effectLst/>
                <a:latin typeface="source-serif-pro"/>
              </a:rPr>
              <a:t>This enforcement of consistency constraints ensures that the database remains in a valid state, thereby preventing anomalies like negative balances.</a:t>
            </a:r>
            <a:endParaRPr lang="zh-CN" alt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C2921-0BAA-FB95-2D45-375184A53112}"/>
              </a:ext>
            </a:extLst>
          </p:cNvPr>
          <p:cNvSpPr txBox="1"/>
          <p:nvPr/>
        </p:nvSpPr>
        <p:spPr>
          <a:xfrm>
            <a:off x="1703753" y="4297484"/>
            <a:ext cx="97457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AA0D91"/>
                </a:solidFill>
                <a:effectLst/>
                <a:latin typeface="source-code-pro"/>
              </a:rPr>
              <a:t>UPDATE</a:t>
            </a:r>
            <a:r>
              <a:rPr lang="en-US" altLang="zh-CN" b="0" i="0" dirty="0">
                <a:solidFill>
                  <a:srgbClr val="242424"/>
                </a:solidFill>
                <a:effectLst/>
                <a:latin typeface="source-code-pro"/>
              </a:rPr>
              <a:t> accounts </a:t>
            </a:r>
            <a:r>
              <a:rPr lang="en-US" altLang="zh-CN" b="0" i="0" dirty="0">
                <a:solidFill>
                  <a:srgbClr val="AA0D91"/>
                </a:solidFill>
                <a:effectLst/>
                <a:latin typeface="source-code-pro"/>
              </a:rPr>
              <a:t>SET</a:t>
            </a:r>
            <a:r>
              <a:rPr lang="en-US" altLang="zh-CN" b="0" i="0" dirty="0">
                <a:solidFill>
                  <a:srgbClr val="242424"/>
                </a:solidFill>
                <a:effectLst/>
                <a:latin typeface="source-code-pro"/>
              </a:rPr>
              <a:t> balance = balance - </a:t>
            </a:r>
            <a:r>
              <a:rPr lang="en-US" altLang="zh-CN" b="0" i="0" dirty="0">
                <a:solidFill>
                  <a:srgbClr val="1C00CF"/>
                </a:solidFill>
                <a:effectLst/>
                <a:latin typeface="source-code-pro"/>
              </a:rPr>
              <a:t>500</a:t>
            </a:r>
            <a:r>
              <a:rPr lang="en-US" altLang="zh-CN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altLang="zh-CN" b="0" i="0" dirty="0">
                <a:solidFill>
                  <a:srgbClr val="AA0D91"/>
                </a:solidFill>
                <a:effectLst/>
                <a:latin typeface="source-code-pro"/>
              </a:rPr>
              <a:t>WHERE</a:t>
            </a:r>
            <a:r>
              <a:rPr lang="en-US" altLang="zh-CN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altLang="zh-CN" b="0" i="0" dirty="0" err="1">
                <a:solidFill>
                  <a:srgbClr val="242424"/>
                </a:solidFill>
                <a:effectLst/>
                <a:latin typeface="source-code-pro"/>
              </a:rPr>
              <a:t>account_number</a:t>
            </a:r>
            <a:r>
              <a:rPr lang="en-US" altLang="zh-CN" b="0" i="0" dirty="0">
                <a:solidFill>
                  <a:srgbClr val="242424"/>
                </a:solidFill>
                <a:effectLst/>
                <a:latin typeface="source-code-pro"/>
              </a:rPr>
              <a:t> = </a:t>
            </a:r>
            <a:r>
              <a:rPr lang="en-US" altLang="zh-CN" b="0" i="0" dirty="0">
                <a:solidFill>
                  <a:srgbClr val="C41A16"/>
                </a:solidFill>
                <a:effectLst/>
                <a:latin typeface="source-code-pro"/>
              </a:rPr>
              <a:t>'123456'</a:t>
            </a:r>
            <a:r>
              <a:rPr lang="en-US" altLang="zh-CN" b="0" i="0" dirty="0">
                <a:solidFill>
                  <a:srgbClr val="242424"/>
                </a:solidFill>
                <a:effectLst/>
                <a:latin typeface="source-code-pro"/>
              </a:rPr>
              <a:t>;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E47F0-5C59-AC10-E6F6-4D8EA1247667}"/>
              </a:ext>
            </a:extLst>
          </p:cNvPr>
          <p:cNvSpPr txBox="1"/>
          <p:nvPr/>
        </p:nvSpPr>
        <p:spPr>
          <a:xfrm>
            <a:off x="933938" y="5428958"/>
            <a:ext cx="10679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i="0" dirty="0">
                <a:solidFill>
                  <a:srgbClr val="242424"/>
                </a:solidFill>
                <a:effectLst/>
                <a:highlight>
                  <a:srgbClr val="FFFF00"/>
                </a:highlight>
                <a:latin typeface="source-serif-pro"/>
              </a:rPr>
              <a:t>the database might utilize triggers or stored procedures to implement more complex consistency checks.</a:t>
            </a:r>
            <a:endParaRPr lang="zh-CN" alt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22307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99C71-83F7-6009-EDCA-831246A36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Consistency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A5892C-2238-071B-29C3-E0C1B3D081C7}"/>
              </a:ext>
            </a:extLst>
          </p:cNvPr>
          <p:cNvSpPr txBox="1"/>
          <p:nvPr/>
        </p:nvSpPr>
        <p:spPr>
          <a:xfrm>
            <a:off x="838200" y="1622866"/>
            <a:ext cx="10236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Suppose we have two tables: students and enrollments, where a foreign key constraint links </a:t>
            </a:r>
            <a:r>
              <a:rPr lang="en-US" altLang="zh-CN" sz="2800" b="1" dirty="0" err="1">
                <a:highlight>
                  <a:srgbClr val="FFFF00"/>
                </a:highlight>
              </a:rPr>
              <a:t>enrollments.student_id</a:t>
            </a:r>
            <a:r>
              <a:rPr lang="en-US" altLang="zh-CN" sz="2800" b="1" dirty="0">
                <a:highlight>
                  <a:srgbClr val="FFFF00"/>
                </a:highlight>
              </a:rPr>
              <a:t> to </a:t>
            </a:r>
            <a:r>
              <a:rPr lang="en-US" altLang="zh-CN" sz="2800" b="1" dirty="0" err="1">
                <a:highlight>
                  <a:srgbClr val="FFFF00"/>
                </a:highlight>
              </a:rPr>
              <a:t>students.student_id</a:t>
            </a:r>
            <a:r>
              <a:rPr lang="en-US" altLang="zh-CN" sz="2800" b="1" dirty="0">
                <a:highlight>
                  <a:srgbClr val="FFFF00"/>
                </a:highlight>
              </a:rPr>
              <a:t>.</a:t>
            </a:r>
            <a:endParaRPr lang="zh-CN" altLang="en-US" sz="2800" b="1" dirty="0">
              <a:highlight>
                <a:srgbClr val="FFFF0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7A415C-CD41-D174-0327-9CEF4F2F9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10522"/>
            <a:ext cx="10783805" cy="3624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23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1129</Words>
  <Application>Microsoft Office PowerPoint</Application>
  <PresentationFormat>Widescreen</PresentationFormat>
  <Paragraphs>83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source-code-pro</vt:lpstr>
      <vt:lpstr>source-serif-pro</vt:lpstr>
      <vt:lpstr>Arial</vt:lpstr>
      <vt:lpstr>Consolas</vt:lpstr>
      <vt:lpstr>Roboto</vt:lpstr>
      <vt:lpstr>Office Theme</vt:lpstr>
      <vt:lpstr>ACID Properties</vt:lpstr>
      <vt:lpstr>ACID Properties –  Basic Introduction now more will be covered in Transaction Chapter</vt:lpstr>
      <vt:lpstr>Transaction</vt:lpstr>
      <vt:lpstr>Atomicity</vt:lpstr>
      <vt:lpstr>Atomicity</vt:lpstr>
      <vt:lpstr>Atomicity</vt:lpstr>
      <vt:lpstr>Consistency</vt:lpstr>
      <vt:lpstr>Consistency</vt:lpstr>
      <vt:lpstr>Consistency</vt:lpstr>
      <vt:lpstr>Consistency</vt:lpstr>
      <vt:lpstr>Isolation</vt:lpstr>
      <vt:lpstr>Consistency</vt:lpstr>
      <vt:lpstr>Consistency</vt:lpstr>
      <vt:lpstr>Durability</vt:lpstr>
      <vt:lpstr>Triggers – Hold on (hopefully we will reach to this topic)</vt:lpstr>
      <vt:lpstr>Types of Triggers</vt:lpstr>
      <vt:lpstr>Types of Triggers</vt:lpstr>
      <vt:lpstr>BEFORE INSERT Trigger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awais ahmed</dc:creator>
  <cp:lastModifiedBy>minara jahan</cp:lastModifiedBy>
  <cp:revision>17</cp:revision>
  <dcterms:created xsi:type="dcterms:W3CDTF">2024-11-20T09:48:32Z</dcterms:created>
  <dcterms:modified xsi:type="dcterms:W3CDTF">2024-12-19T07:18:22Z</dcterms:modified>
</cp:coreProperties>
</file>