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5"/>
  </p:notesMasterIdLst>
  <p:handoutMasterIdLst>
    <p:handoutMasterId r:id="rId66"/>
  </p:handoutMasterIdLst>
  <p:sldIdLst>
    <p:sldId id="403" r:id="rId2"/>
    <p:sldId id="498" r:id="rId3"/>
    <p:sldId id="494" r:id="rId4"/>
    <p:sldId id="495" r:id="rId5"/>
    <p:sldId id="496" r:id="rId6"/>
    <p:sldId id="497" r:id="rId7"/>
    <p:sldId id="448" r:id="rId8"/>
    <p:sldId id="413" r:id="rId9"/>
    <p:sldId id="500" r:id="rId10"/>
    <p:sldId id="449" r:id="rId11"/>
    <p:sldId id="445" r:id="rId12"/>
    <p:sldId id="501" r:id="rId13"/>
    <p:sldId id="502" r:id="rId14"/>
    <p:sldId id="503" r:id="rId15"/>
    <p:sldId id="450" r:id="rId16"/>
    <p:sldId id="451" r:id="rId17"/>
    <p:sldId id="499" r:id="rId18"/>
    <p:sldId id="452" r:id="rId19"/>
    <p:sldId id="454" r:id="rId20"/>
    <p:sldId id="504" r:id="rId21"/>
    <p:sldId id="453" r:id="rId22"/>
    <p:sldId id="455" r:id="rId23"/>
    <p:sldId id="505" r:id="rId24"/>
    <p:sldId id="506" r:id="rId25"/>
    <p:sldId id="507" r:id="rId26"/>
    <p:sldId id="456" r:id="rId27"/>
    <p:sldId id="483" r:id="rId28"/>
    <p:sldId id="457" r:id="rId29"/>
    <p:sldId id="484" r:id="rId30"/>
    <p:sldId id="458" r:id="rId31"/>
    <p:sldId id="485" r:id="rId32"/>
    <p:sldId id="459" r:id="rId33"/>
    <p:sldId id="486" r:id="rId34"/>
    <p:sldId id="460" r:id="rId35"/>
    <p:sldId id="461" r:id="rId36"/>
    <p:sldId id="508" r:id="rId37"/>
    <p:sldId id="447" r:id="rId38"/>
    <p:sldId id="462" r:id="rId39"/>
    <p:sldId id="463" r:id="rId40"/>
    <p:sldId id="464" r:id="rId41"/>
    <p:sldId id="465" r:id="rId42"/>
    <p:sldId id="466" r:id="rId43"/>
    <p:sldId id="489" r:id="rId44"/>
    <p:sldId id="406" r:id="rId45"/>
    <p:sldId id="467" r:id="rId46"/>
    <p:sldId id="407" r:id="rId47"/>
    <p:sldId id="487" r:id="rId48"/>
    <p:sldId id="488" r:id="rId49"/>
    <p:sldId id="468" r:id="rId50"/>
    <p:sldId id="469" r:id="rId51"/>
    <p:sldId id="470" r:id="rId52"/>
    <p:sldId id="408" r:id="rId53"/>
    <p:sldId id="471" r:id="rId54"/>
    <p:sldId id="472" r:id="rId55"/>
    <p:sldId id="473" r:id="rId56"/>
    <p:sldId id="475" r:id="rId57"/>
    <p:sldId id="476" r:id="rId58"/>
    <p:sldId id="490" r:id="rId59"/>
    <p:sldId id="478" r:id="rId60"/>
    <p:sldId id="479" r:id="rId61"/>
    <p:sldId id="491" r:id="rId62"/>
    <p:sldId id="492" r:id="rId63"/>
    <p:sldId id="493" r:id="rId64"/>
  </p:sldIdLst>
  <p:sldSz cx="9144000" cy="6858000" type="letter"/>
  <p:notesSz cx="6858000" cy="9144000"/>
  <p:defaultTextStyle>
    <a:defPPr>
      <a:defRPr lang="en-CA"/>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9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7228"/>
    <a:srgbClr val="6E792B"/>
    <a:srgbClr val="76822E"/>
    <a:srgbClr val="4F571F"/>
    <a:srgbClr val="6F6A07"/>
    <a:srgbClr val="827C08"/>
    <a:srgbClr val="8000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90" d="100"/>
          <a:sy n="90" d="100"/>
        </p:scale>
        <p:origin x="1234" y="67"/>
      </p:cViewPr>
      <p:guideLst>
        <p:guide orient="horz" pos="19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706"/>
    </p:cViewPr>
  </p:sorterViewPr>
  <p:notesViewPr>
    <p:cSldViewPr snapToObjects="1">
      <p:cViewPr>
        <p:scale>
          <a:sx n="100" d="100"/>
          <a:sy n="100" d="100"/>
        </p:scale>
        <p:origin x="-780" y="21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dirty="0">
                <a:latin typeface="Tahoma" pitchFamily="34" charset="0"/>
                <a:ea typeface="+mn-ea"/>
                <a:cs typeface="+mn-cs"/>
              </a:defRPr>
            </a:lvl1pPr>
          </a:lstStyle>
          <a:p>
            <a:pPr>
              <a:defRPr/>
            </a:pPr>
            <a:endParaRPr lang="en-CA" dirty="0"/>
          </a:p>
        </p:txBody>
      </p:sp>
      <p:sp>
        <p:nvSpPr>
          <p:cNvPr id="604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dirty="0">
                <a:latin typeface="Tahoma" pitchFamily="34" charset="0"/>
                <a:ea typeface="+mn-ea"/>
                <a:cs typeface="+mn-cs"/>
              </a:defRPr>
            </a:lvl1pPr>
          </a:lstStyle>
          <a:p>
            <a:pPr>
              <a:defRPr/>
            </a:pPr>
            <a:endParaRPr lang="en-CA" dirty="0"/>
          </a:p>
        </p:txBody>
      </p:sp>
      <p:sp>
        <p:nvSpPr>
          <p:cNvPr id="604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dirty="0">
                <a:latin typeface="Tahoma" pitchFamily="34" charset="0"/>
                <a:ea typeface="+mn-ea"/>
                <a:cs typeface="+mn-cs"/>
              </a:defRPr>
            </a:lvl1pPr>
          </a:lstStyle>
          <a:p>
            <a:pPr>
              <a:defRPr/>
            </a:pPr>
            <a:endParaRPr lang="en-CA" dirty="0"/>
          </a:p>
        </p:txBody>
      </p:sp>
      <p:sp>
        <p:nvSpPr>
          <p:cNvPr id="604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ahoma" panose="020B0604030504040204" pitchFamily="34" charset="0"/>
              </a:defRPr>
            </a:lvl1pPr>
          </a:lstStyle>
          <a:p>
            <a:pPr>
              <a:defRPr/>
            </a:pPr>
            <a:fld id="{1271EECE-31E1-4A23-8A4F-3405257CBF2E}" type="slidenum">
              <a:rPr lang="en-CA" altLang="en-US"/>
              <a:pPr>
                <a:defRPr/>
              </a:pPr>
              <a:t>‹#›</a:t>
            </a:fld>
            <a:endParaRPr lang="en-CA" altLang="en-US" dirty="0"/>
          </a:p>
        </p:txBody>
      </p:sp>
    </p:spTree>
    <p:extLst>
      <p:ext uri="{BB962C8B-B14F-4D97-AF65-F5344CB8AC3E}">
        <p14:creationId xmlns:p14="http://schemas.microsoft.com/office/powerpoint/2010/main" val="1152518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dirty="0">
                <a:latin typeface="Tahoma" pitchFamily="34" charset="0"/>
                <a:ea typeface="+mn-ea"/>
                <a:cs typeface="+mn-cs"/>
              </a:defRPr>
            </a:lvl1pPr>
          </a:lstStyle>
          <a:p>
            <a:pPr>
              <a:defRPr/>
            </a:pPr>
            <a:endParaRPr lang="en-CA" dirty="0"/>
          </a:p>
        </p:txBody>
      </p:sp>
      <p:sp>
        <p:nvSpPr>
          <p:cNvPr id="6144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dirty="0">
                <a:latin typeface="Tahoma" pitchFamily="34" charset="0"/>
                <a:ea typeface="+mn-ea"/>
                <a:cs typeface="+mn-cs"/>
              </a:defRPr>
            </a:lvl1pPr>
          </a:lstStyle>
          <a:p>
            <a:pPr>
              <a:defRPr/>
            </a:pPr>
            <a:endParaRPr lang="en-CA" dirty="0"/>
          </a:p>
        </p:txBody>
      </p:sp>
      <p:sp>
        <p:nvSpPr>
          <p:cNvPr id="11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p>
        </p:txBody>
      </p:sp>
      <p:sp>
        <p:nvSpPr>
          <p:cNvPr id="6144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dirty="0">
                <a:latin typeface="Tahoma" pitchFamily="34" charset="0"/>
                <a:ea typeface="+mn-ea"/>
                <a:cs typeface="+mn-cs"/>
              </a:defRPr>
            </a:lvl1pPr>
          </a:lstStyle>
          <a:p>
            <a:pPr>
              <a:defRPr/>
            </a:pPr>
            <a:endParaRPr lang="en-CA" dirty="0"/>
          </a:p>
        </p:txBody>
      </p:sp>
      <p:sp>
        <p:nvSpPr>
          <p:cNvPr id="6144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ahoma" panose="020B0604030504040204" pitchFamily="34" charset="0"/>
              </a:defRPr>
            </a:lvl1pPr>
          </a:lstStyle>
          <a:p>
            <a:pPr>
              <a:defRPr/>
            </a:pPr>
            <a:fld id="{436D5273-BB71-4B6D-8615-6E06E0D77921}" type="slidenum">
              <a:rPr lang="en-CA" altLang="en-US"/>
              <a:pPr>
                <a:defRPr/>
              </a:pPr>
              <a:t>‹#›</a:t>
            </a:fld>
            <a:endParaRPr lang="en-CA" altLang="en-US" dirty="0"/>
          </a:p>
        </p:txBody>
      </p:sp>
    </p:spTree>
    <p:extLst>
      <p:ext uri="{BB962C8B-B14F-4D97-AF65-F5344CB8AC3E}">
        <p14:creationId xmlns:p14="http://schemas.microsoft.com/office/powerpoint/2010/main" val="30524032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ern="1200">
        <a:solidFill>
          <a:schemeClr val="tx1"/>
        </a:solidFill>
        <a:latin typeface="Arial" charset="0"/>
        <a:ea typeface="MS PGothic" panose="020B0600070205080204" pitchFamily="34" charset="-128"/>
        <a:cs typeface="MS PGothic" charset="0"/>
      </a:defRPr>
    </a:lvl1pPr>
    <a:lvl2pPr marL="457200" algn="l" rtl="0" eaLnBrk="0" fontAlgn="base" hangingPunct="0">
      <a:spcBef>
        <a:spcPct val="30000"/>
      </a:spcBef>
      <a:spcAft>
        <a:spcPct val="0"/>
      </a:spcAft>
      <a:defRPr sz="1600" kern="1200">
        <a:solidFill>
          <a:schemeClr val="tx1"/>
        </a:solidFill>
        <a:latin typeface="Arial" charset="0"/>
        <a:ea typeface="MS PGothic" panose="020B0600070205080204"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noun</a:t>
            </a:r>
          </a:p>
          <a:p>
            <a:r>
              <a:rPr lang="en-US" altLang="zh-CN" dirty="0"/>
              <a:t>the quality or condition of being granular.</a:t>
            </a:r>
          </a:p>
          <a:p>
            <a:r>
              <a:rPr lang="en-US" altLang="zh-CN" dirty="0"/>
              <a:t>technical</a:t>
            </a:r>
          </a:p>
          <a:p>
            <a:r>
              <a:rPr lang="en-US" altLang="zh-CN" dirty="0"/>
              <a:t>the scale or level of detail present in a set of data or other phenomenon:</a:t>
            </a:r>
          </a:p>
          <a:p>
            <a:r>
              <a:rPr lang="en-US" altLang="zh-CN" dirty="0"/>
              <a:t>"the bill data doesn't provide sufficient granularity to answer the questions"</a:t>
            </a:r>
            <a:endParaRPr lang="zh-CN" altLang="en-US" dirty="0"/>
          </a:p>
        </p:txBody>
      </p:sp>
      <p:sp>
        <p:nvSpPr>
          <p:cNvPr id="4" name="Slide Number Placeholder 3"/>
          <p:cNvSpPr>
            <a:spLocks noGrp="1"/>
          </p:cNvSpPr>
          <p:nvPr>
            <p:ph type="sldNum" sz="quarter" idx="5"/>
          </p:nvPr>
        </p:nvSpPr>
        <p:spPr/>
        <p:txBody>
          <a:bodyPr/>
          <a:lstStyle/>
          <a:p>
            <a:pPr>
              <a:defRPr/>
            </a:pPr>
            <a:fld id="{436D5273-BB71-4B6D-8615-6E06E0D77921}" type="slidenum">
              <a:rPr lang="en-CA" altLang="en-US" smtClean="0"/>
              <a:pPr>
                <a:defRPr/>
              </a:pPr>
              <a:t>16</a:t>
            </a:fld>
            <a:endParaRPr lang="en-CA" altLang="en-US" dirty="0"/>
          </a:p>
        </p:txBody>
      </p:sp>
    </p:spTree>
    <p:extLst>
      <p:ext uri="{BB962C8B-B14F-4D97-AF65-F5344CB8AC3E}">
        <p14:creationId xmlns:p14="http://schemas.microsoft.com/office/powerpoint/2010/main" val="2080491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pPr>
              <a:defRPr/>
            </a:pPr>
            <a:fld id="{436D5273-BB71-4B6D-8615-6E06E0D77921}" type="slidenum">
              <a:rPr lang="en-CA" altLang="en-US" smtClean="0"/>
              <a:pPr>
                <a:defRPr/>
              </a:pPr>
              <a:t>38</a:t>
            </a:fld>
            <a:endParaRPr lang="en-CA" altLang="en-US" dirty="0"/>
          </a:p>
        </p:txBody>
      </p:sp>
    </p:spTree>
    <p:extLst>
      <p:ext uri="{BB962C8B-B14F-4D97-AF65-F5344CB8AC3E}">
        <p14:creationId xmlns:p14="http://schemas.microsoft.com/office/powerpoint/2010/main" val="14988654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4" name="Rectangle 44"/>
          <p:cNvSpPr>
            <a:spLocks noChangeArrowheads="1"/>
          </p:cNvSpPr>
          <p:nvPr/>
        </p:nvSpPr>
        <p:spPr bwMode="auto">
          <a:xfrm>
            <a:off x="8305800" y="0"/>
            <a:ext cx="609600" cy="6858000"/>
          </a:xfrm>
          <a:prstGeom prst="rect">
            <a:avLst/>
          </a:prstGeom>
          <a:gradFill rotWithShape="1">
            <a:gsLst>
              <a:gs pos="0">
                <a:srgbClr val="677228">
                  <a:alpha val="43999"/>
                </a:srgbClr>
              </a:gs>
              <a:gs pos="100000">
                <a:srgbClr val="5A6423"/>
              </a:gs>
            </a:gsLst>
            <a:lin ang="5400000" scaled="1"/>
          </a:gradFill>
          <a:ln>
            <a:noFill/>
          </a:ln>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US" altLang="en-US" dirty="0">
              <a:ea typeface="+mn-ea"/>
            </a:endParaRPr>
          </a:p>
        </p:txBody>
      </p:sp>
      <p:sp>
        <p:nvSpPr>
          <p:cNvPr id="5" name="Rectangle 47"/>
          <p:cNvSpPr>
            <a:spLocks noChangeArrowheads="1"/>
          </p:cNvSpPr>
          <p:nvPr userDrawn="1"/>
        </p:nvSpPr>
        <p:spPr bwMode="auto">
          <a:xfrm rot="16200000">
            <a:off x="3500437" y="-985837"/>
            <a:ext cx="2143125" cy="9144000"/>
          </a:xfrm>
          <a:prstGeom prst="rect">
            <a:avLst/>
          </a:prstGeom>
          <a:solidFill>
            <a:srgbClr val="677228">
              <a:alpha val="43921"/>
            </a:srgbClr>
          </a:solidFill>
          <a:ln>
            <a:noFill/>
          </a:ln>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US" altLang="en-US" dirty="0">
              <a:ea typeface="+mn-ea"/>
            </a:endParaRPr>
          </a:p>
        </p:txBody>
      </p:sp>
      <p:sp>
        <p:nvSpPr>
          <p:cNvPr id="6" name="Rectangle 48"/>
          <p:cNvSpPr>
            <a:spLocks noChangeArrowheads="1"/>
          </p:cNvSpPr>
          <p:nvPr userDrawn="1"/>
        </p:nvSpPr>
        <p:spPr bwMode="auto">
          <a:xfrm>
            <a:off x="7315200" y="2438400"/>
            <a:ext cx="1828800" cy="2290763"/>
          </a:xfrm>
          <a:prstGeom prst="rect">
            <a:avLst/>
          </a:prstGeom>
          <a:solidFill>
            <a:schemeClr val="bg1"/>
          </a:solidFill>
          <a:ln>
            <a:noFill/>
          </a:ln>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US" altLang="en-US" dirty="0">
              <a:ea typeface="+mn-ea"/>
            </a:endParaRPr>
          </a:p>
        </p:txBody>
      </p:sp>
      <p:pic>
        <p:nvPicPr>
          <p:cNvPr id="7" name="Picture 35" descr="awtri_4c UPDATE_colo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5949950"/>
            <a:ext cx="6842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6" descr="elmasri_thumb"/>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19975" y="2514600"/>
            <a:ext cx="17240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26" name="Rectangle 30" descr="Pink tissue paper"/>
          <p:cNvSpPr>
            <a:spLocks noGrp="1" noChangeArrowheads="1"/>
          </p:cNvSpPr>
          <p:nvPr>
            <p:ph type="ctrTitle" sz="quarter"/>
          </p:nvPr>
        </p:nvSpPr>
        <p:spPr>
          <a:xfrm>
            <a:off x="228600" y="152400"/>
            <a:ext cx="7086600" cy="2286000"/>
          </a:xfrm>
        </p:spPr>
        <p:txBody>
          <a:bodyPr wrap="none" anchor="ctr"/>
          <a:lstStyle>
            <a:lvl1pPr>
              <a:defRPr sz="6600">
                <a:solidFill>
                  <a:srgbClr val="990033"/>
                </a:solidFill>
              </a:defRPr>
            </a:lvl1pPr>
          </a:lstStyle>
          <a:p>
            <a:r>
              <a:rPr lang="en-US"/>
              <a:t>Click to edit Master title style</a:t>
            </a:r>
          </a:p>
        </p:txBody>
      </p:sp>
      <p:sp>
        <p:nvSpPr>
          <p:cNvPr id="4134" name="Rectangle 38" descr="Pink tissue paper"/>
          <p:cNvSpPr>
            <a:spLocks noGrp="1" noChangeArrowheads="1"/>
          </p:cNvSpPr>
          <p:nvPr>
            <p:ph type="subTitle" sz="quarter" idx="1"/>
          </p:nvPr>
        </p:nvSpPr>
        <p:spPr>
          <a:xfrm>
            <a:off x="304800" y="2590800"/>
            <a:ext cx="6629400" cy="1905000"/>
          </a:xfrm>
        </p:spPr>
        <p:txBody>
          <a:bodyPr/>
          <a:lstStyle>
            <a:lvl1pPr marL="0" indent="0">
              <a:buFont typeface="Wingdings" pitchFamily="2" charset="2"/>
              <a:buNone/>
              <a:defRPr sz="3200"/>
            </a:lvl1pPr>
          </a:lstStyle>
          <a:p>
            <a:r>
              <a:rPr lang="en-US"/>
              <a:t>Click to edit Master subtitle style</a:t>
            </a:r>
          </a:p>
        </p:txBody>
      </p:sp>
      <p:sp>
        <p:nvSpPr>
          <p:cNvPr id="9" name="Rectangle 29"/>
          <p:cNvSpPr>
            <a:spLocks noGrp="1" noChangeArrowheads="1"/>
          </p:cNvSpPr>
          <p:nvPr>
            <p:ph type="ftr" sz="quarter" idx="10"/>
          </p:nvPr>
        </p:nvSpPr>
        <p:spPr bwMode="auto">
          <a:xfrm>
            <a:off x="838200" y="6397625"/>
            <a:ext cx="44958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900" dirty="0"/>
            </a:lvl1pPr>
          </a:lstStyle>
          <a:p>
            <a:pPr>
              <a:defRPr/>
            </a:pPr>
            <a:r>
              <a:rPr lang="en-US" altLang="en-US" dirty="0"/>
              <a:t>Copyright © 2007 Ramez Elmasri and Shamkant B. Navathe</a:t>
            </a:r>
          </a:p>
        </p:txBody>
      </p:sp>
    </p:spTree>
    <p:extLst>
      <p:ext uri="{BB962C8B-B14F-4D97-AF65-F5344CB8AC3E}">
        <p14:creationId xmlns:p14="http://schemas.microsoft.com/office/powerpoint/2010/main" val="1170111654"/>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a:ln/>
        </p:spPr>
        <p:txBody>
          <a:bodyPr/>
          <a:lstStyle>
            <a:lvl1pPr>
              <a:defRPr/>
            </a:lvl1pPr>
          </a:lstStyle>
          <a:p>
            <a:pPr>
              <a:defRPr/>
            </a:pPr>
            <a:r>
              <a:rPr lang="en-US" altLang="en-US" dirty="0"/>
              <a:t>Slide 1- </a:t>
            </a:r>
            <a:fld id="{5A675477-443D-4187-9AD1-B464B649E3F6}" type="slidenum">
              <a:rPr lang="en-US" altLang="en-US"/>
              <a:pPr>
                <a:defRPr/>
              </a:pPr>
              <a:t>‹#›</a:t>
            </a:fld>
            <a:endParaRPr lang="en-CA" altLang="en-US" dirty="0"/>
          </a:p>
        </p:txBody>
      </p:sp>
    </p:spTree>
    <p:extLst>
      <p:ext uri="{BB962C8B-B14F-4D97-AF65-F5344CB8AC3E}">
        <p14:creationId xmlns:p14="http://schemas.microsoft.com/office/powerpoint/2010/main" val="1144559302"/>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303213"/>
            <a:ext cx="2076450" cy="58689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303213"/>
            <a:ext cx="6076950" cy="58689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a:ln/>
        </p:spPr>
        <p:txBody>
          <a:bodyPr/>
          <a:lstStyle>
            <a:lvl1pPr>
              <a:defRPr/>
            </a:lvl1pPr>
          </a:lstStyle>
          <a:p>
            <a:pPr>
              <a:defRPr/>
            </a:pPr>
            <a:r>
              <a:rPr lang="en-US" altLang="en-US" dirty="0"/>
              <a:t>Slide 1- </a:t>
            </a:r>
            <a:fld id="{240EB54D-7454-4BE2-BB5F-3722C850C19C}" type="slidenum">
              <a:rPr lang="en-US" altLang="en-US"/>
              <a:pPr>
                <a:defRPr/>
              </a:pPr>
              <a:t>‹#›</a:t>
            </a:fld>
            <a:endParaRPr lang="en-CA" altLang="en-US" dirty="0"/>
          </a:p>
        </p:txBody>
      </p:sp>
    </p:spTree>
    <p:extLst>
      <p:ext uri="{BB962C8B-B14F-4D97-AF65-F5344CB8AC3E}">
        <p14:creationId xmlns:p14="http://schemas.microsoft.com/office/powerpoint/2010/main" val="126799445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p:txBody>
          <a:bodyPr/>
          <a:lstStyle>
            <a:lvl1pPr>
              <a:defRPr dirty="0"/>
            </a:lvl1pPr>
          </a:lstStyle>
          <a:p>
            <a:pPr>
              <a:defRPr/>
            </a:pPr>
            <a:r>
              <a:rPr lang="en-US" altLang="en-US" dirty="0"/>
              <a:t>Slide 16- </a:t>
            </a:r>
            <a:fld id="{2D4306B9-CFD7-4637-81D1-AA1B82412423}" type="slidenum">
              <a:rPr lang="en-US" altLang="en-US" smtClean="0"/>
              <a:pPr>
                <a:defRPr/>
              </a:pPr>
              <a:t>‹#›</a:t>
            </a:fld>
            <a:endParaRPr lang="en-CA" altLang="en-US" dirty="0"/>
          </a:p>
        </p:txBody>
      </p:sp>
    </p:spTree>
    <p:extLst>
      <p:ext uri="{BB962C8B-B14F-4D97-AF65-F5344CB8AC3E}">
        <p14:creationId xmlns:p14="http://schemas.microsoft.com/office/powerpoint/2010/main" val="3720604887"/>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3"/>
          <p:cNvSpPr>
            <a:spLocks noGrp="1" noChangeArrowheads="1"/>
          </p:cNvSpPr>
          <p:nvPr>
            <p:ph type="sldNum" sz="quarter" idx="10"/>
          </p:nvPr>
        </p:nvSpPr>
        <p:spPr/>
        <p:txBody>
          <a:bodyPr/>
          <a:lstStyle>
            <a:lvl1pPr>
              <a:defRPr dirty="0"/>
            </a:lvl1pPr>
          </a:lstStyle>
          <a:p>
            <a:pPr>
              <a:defRPr/>
            </a:pPr>
            <a:r>
              <a:rPr lang="en-US" altLang="en-US" dirty="0"/>
              <a:t>Slide 8- </a:t>
            </a:r>
            <a:fld id="{7A02EE0B-CF5B-49DD-B29C-C82657CC615B}" type="slidenum">
              <a:rPr lang="en-US" altLang="en-US"/>
              <a:pPr>
                <a:defRPr/>
              </a:pPr>
              <a:t>‹#›</a:t>
            </a:fld>
            <a:endParaRPr lang="en-CA" altLang="en-US" dirty="0"/>
          </a:p>
        </p:txBody>
      </p:sp>
    </p:spTree>
    <p:extLst>
      <p:ext uri="{BB962C8B-B14F-4D97-AF65-F5344CB8AC3E}">
        <p14:creationId xmlns:p14="http://schemas.microsoft.com/office/powerpoint/2010/main" val="1058563961"/>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39713" y="1600200"/>
            <a:ext cx="407035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62463" y="1600200"/>
            <a:ext cx="4071937"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3"/>
          <p:cNvSpPr>
            <a:spLocks noGrp="1" noChangeArrowheads="1"/>
          </p:cNvSpPr>
          <p:nvPr>
            <p:ph type="sldNum" sz="quarter" idx="10"/>
          </p:nvPr>
        </p:nvSpPr>
        <p:spPr/>
        <p:txBody>
          <a:bodyPr/>
          <a:lstStyle>
            <a:lvl1pPr>
              <a:defRPr dirty="0"/>
            </a:lvl1pPr>
          </a:lstStyle>
          <a:p>
            <a:pPr>
              <a:defRPr/>
            </a:pPr>
            <a:r>
              <a:rPr lang="en-US" altLang="en-US" dirty="0"/>
              <a:t>Slide 8- </a:t>
            </a:r>
            <a:fld id="{157626D3-FBE7-4AF6-B557-9371DF211786}" type="slidenum">
              <a:rPr lang="en-US" altLang="en-US"/>
              <a:pPr>
                <a:defRPr/>
              </a:pPr>
              <a:t>‹#›</a:t>
            </a:fld>
            <a:endParaRPr lang="en-CA" altLang="en-US" dirty="0"/>
          </a:p>
        </p:txBody>
      </p:sp>
    </p:spTree>
    <p:extLst>
      <p:ext uri="{BB962C8B-B14F-4D97-AF65-F5344CB8AC3E}">
        <p14:creationId xmlns:p14="http://schemas.microsoft.com/office/powerpoint/2010/main" val="2369497274"/>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3"/>
          <p:cNvSpPr>
            <a:spLocks noGrp="1" noChangeArrowheads="1"/>
          </p:cNvSpPr>
          <p:nvPr>
            <p:ph type="sldNum" sz="quarter" idx="10"/>
          </p:nvPr>
        </p:nvSpPr>
        <p:spPr/>
        <p:txBody>
          <a:bodyPr/>
          <a:lstStyle>
            <a:lvl1pPr>
              <a:defRPr dirty="0"/>
            </a:lvl1pPr>
          </a:lstStyle>
          <a:p>
            <a:pPr>
              <a:defRPr/>
            </a:pPr>
            <a:r>
              <a:rPr lang="en-US" altLang="en-US" dirty="0"/>
              <a:t>Slide 8</a:t>
            </a:r>
            <a:fld id="{9A18E815-F6A2-4923-9D65-2D0CBE43B595}" type="slidenum">
              <a:rPr lang="en-US" altLang="en-US"/>
              <a:pPr>
                <a:defRPr/>
              </a:pPr>
              <a:t>‹#›</a:t>
            </a:fld>
            <a:endParaRPr lang="en-CA" altLang="en-US" dirty="0"/>
          </a:p>
        </p:txBody>
      </p:sp>
    </p:spTree>
    <p:extLst>
      <p:ext uri="{BB962C8B-B14F-4D97-AF65-F5344CB8AC3E}">
        <p14:creationId xmlns:p14="http://schemas.microsoft.com/office/powerpoint/2010/main" val="2624315995"/>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3"/>
          <p:cNvSpPr>
            <a:spLocks noGrp="1" noChangeArrowheads="1"/>
          </p:cNvSpPr>
          <p:nvPr>
            <p:ph type="sldNum" sz="quarter" idx="10"/>
          </p:nvPr>
        </p:nvSpPr>
        <p:spPr/>
        <p:txBody>
          <a:bodyPr/>
          <a:lstStyle>
            <a:lvl1pPr>
              <a:defRPr dirty="0"/>
            </a:lvl1pPr>
          </a:lstStyle>
          <a:p>
            <a:pPr>
              <a:defRPr/>
            </a:pPr>
            <a:r>
              <a:rPr lang="en-US" altLang="en-US" dirty="0"/>
              <a:t>Slide 16-</a:t>
            </a:r>
            <a:fld id="{AEE05831-3758-41FE-86C8-A42338BA7B7B}" type="slidenum">
              <a:rPr lang="en-US" altLang="en-US" smtClean="0"/>
              <a:pPr>
                <a:defRPr/>
              </a:pPr>
              <a:t>‹#›</a:t>
            </a:fld>
            <a:endParaRPr lang="en-CA" altLang="en-US" dirty="0"/>
          </a:p>
        </p:txBody>
      </p:sp>
    </p:spTree>
    <p:extLst>
      <p:ext uri="{BB962C8B-B14F-4D97-AF65-F5344CB8AC3E}">
        <p14:creationId xmlns:p14="http://schemas.microsoft.com/office/powerpoint/2010/main" val="3150827538"/>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p:txBody>
          <a:bodyPr/>
          <a:lstStyle>
            <a:lvl1pPr>
              <a:defRPr dirty="0"/>
            </a:lvl1pPr>
          </a:lstStyle>
          <a:p>
            <a:pPr>
              <a:defRPr/>
            </a:pPr>
            <a:r>
              <a:rPr lang="en-US" altLang="en-US" dirty="0"/>
              <a:t>Slide 8- </a:t>
            </a:r>
            <a:fld id="{CBCCE3FE-FCB0-427A-BC32-764E10629896}" type="slidenum">
              <a:rPr lang="en-US" altLang="en-US"/>
              <a:pPr>
                <a:defRPr/>
              </a:pPr>
              <a:t>‹#›</a:t>
            </a:fld>
            <a:endParaRPr lang="en-CA" altLang="en-US" dirty="0"/>
          </a:p>
        </p:txBody>
      </p:sp>
    </p:spTree>
    <p:extLst>
      <p:ext uri="{BB962C8B-B14F-4D97-AF65-F5344CB8AC3E}">
        <p14:creationId xmlns:p14="http://schemas.microsoft.com/office/powerpoint/2010/main" val="365023237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p:cNvSpPr>
            <a:spLocks noGrp="1" noChangeArrowheads="1"/>
          </p:cNvSpPr>
          <p:nvPr>
            <p:ph type="sldNum" sz="quarter" idx="10"/>
          </p:nvPr>
        </p:nvSpPr>
        <p:spPr/>
        <p:txBody>
          <a:bodyPr/>
          <a:lstStyle>
            <a:lvl1pPr>
              <a:defRPr dirty="0"/>
            </a:lvl1pPr>
          </a:lstStyle>
          <a:p>
            <a:pPr>
              <a:defRPr/>
            </a:pPr>
            <a:r>
              <a:rPr lang="en-US" altLang="en-US" dirty="0"/>
              <a:t>Slide8 </a:t>
            </a:r>
            <a:fld id="{048ADF35-6482-4E07-8BC7-E3CFDF0B9A27}" type="slidenum">
              <a:rPr lang="en-US" altLang="en-US"/>
              <a:pPr>
                <a:defRPr/>
              </a:pPr>
              <a:t>‹#›</a:t>
            </a:fld>
            <a:endParaRPr lang="en-CA" altLang="en-US" dirty="0"/>
          </a:p>
        </p:txBody>
      </p:sp>
    </p:spTree>
    <p:extLst>
      <p:ext uri="{BB962C8B-B14F-4D97-AF65-F5344CB8AC3E}">
        <p14:creationId xmlns:p14="http://schemas.microsoft.com/office/powerpoint/2010/main" val="1296369731"/>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p:cNvSpPr>
            <a:spLocks noGrp="1" noChangeArrowheads="1"/>
          </p:cNvSpPr>
          <p:nvPr>
            <p:ph type="sldNum" sz="quarter" idx="10"/>
          </p:nvPr>
        </p:nvSpPr>
        <p:spPr/>
        <p:txBody>
          <a:bodyPr/>
          <a:lstStyle>
            <a:lvl1pPr>
              <a:defRPr dirty="0"/>
            </a:lvl1pPr>
          </a:lstStyle>
          <a:p>
            <a:pPr>
              <a:defRPr/>
            </a:pPr>
            <a:r>
              <a:rPr lang="en-US" altLang="en-US" dirty="0"/>
              <a:t>Slide 8</a:t>
            </a:r>
            <a:fld id="{E27E5C42-AAD2-460B-B565-B1930C1CFA80}" type="slidenum">
              <a:rPr lang="en-US" altLang="en-US"/>
              <a:pPr>
                <a:defRPr/>
              </a:pPr>
              <a:t>‹#›</a:t>
            </a:fld>
            <a:endParaRPr lang="en-CA" altLang="en-US" dirty="0"/>
          </a:p>
        </p:txBody>
      </p:sp>
    </p:spTree>
    <p:extLst>
      <p:ext uri="{BB962C8B-B14F-4D97-AF65-F5344CB8AC3E}">
        <p14:creationId xmlns:p14="http://schemas.microsoft.com/office/powerpoint/2010/main" val="1565676810"/>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45"/>
          <p:cNvGrpSpPr>
            <a:grpSpLocks/>
          </p:cNvGrpSpPr>
          <p:nvPr userDrawn="1"/>
        </p:nvGrpSpPr>
        <p:grpSpPr bwMode="auto">
          <a:xfrm>
            <a:off x="8936038" y="1449388"/>
            <a:ext cx="207962" cy="5408612"/>
            <a:chOff x="5606" y="889"/>
            <a:chExt cx="154" cy="3431"/>
          </a:xfrm>
        </p:grpSpPr>
        <p:sp>
          <p:nvSpPr>
            <p:cNvPr id="1032" name="Rectangle 38"/>
            <p:cNvSpPr>
              <a:spLocks noChangeArrowheads="1"/>
            </p:cNvSpPr>
            <p:nvPr userDrawn="1"/>
          </p:nvSpPr>
          <p:spPr bwMode="gray">
            <a:xfrm flipH="1">
              <a:off x="5685" y="889"/>
              <a:ext cx="75" cy="3431"/>
            </a:xfrm>
            <a:prstGeom prst="rect">
              <a:avLst/>
            </a:prstGeom>
            <a:solidFill>
              <a:srgbClr val="677228"/>
            </a:solidFill>
            <a:ln>
              <a:noFill/>
            </a:ln>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3200" dirty="0">
                <a:latin typeface="Tahoma" panose="020B0604030504040204" pitchFamily="34" charset="0"/>
                <a:ea typeface="+mn-ea"/>
              </a:endParaRPr>
            </a:p>
          </p:txBody>
        </p:sp>
        <p:grpSp>
          <p:nvGrpSpPr>
            <p:cNvPr id="1033" name="Group 44"/>
            <p:cNvGrpSpPr>
              <a:grpSpLocks/>
            </p:cNvGrpSpPr>
            <p:nvPr userDrawn="1"/>
          </p:nvGrpSpPr>
          <p:grpSpPr bwMode="auto">
            <a:xfrm>
              <a:off x="5606" y="889"/>
              <a:ext cx="106" cy="3431"/>
              <a:chOff x="5606" y="889"/>
              <a:chExt cx="106" cy="3431"/>
            </a:xfrm>
          </p:grpSpPr>
          <p:sp>
            <p:nvSpPr>
              <p:cNvPr id="1034" name="Rectangle 43"/>
              <p:cNvSpPr>
                <a:spLocks noChangeArrowheads="1"/>
              </p:cNvSpPr>
              <p:nvPr userDrawn="1"/>
            </p:nvSpPr>
            <p:spPr bwMode="gray">
              <a:xfrm rot="10800000" flipH="1">
                <a:off x="5606" y="889"/>
                <a:ext cx="58" cy="3431"/>
              </a:xfrm>
              <a:prstGeom prst="rect">
                <a:avLst/>
              </a:prstGeom>
              <a:solidFill>
                <a:schemeClr val="tx2"/>
              </a:solidFill>
              <a:ln>
                <a:noFill/>
              </a:ln>
            </p:spPr>
            <p:txBody>
              <a:bodyPr rot="10800000"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3200" dirty="0">
                  <a:latin typeface="Tahoma" panose="020B0604030504040204" pitchFamily="34" charset="0"/>
                  <a:ea typeface="+mn-ea"/>
                </a:endParaRPr>
              </a:p>
            </p:txBody>
          </p:sp>
          <p:sp>
            <p:nvSpPr>
              <p:cNvPr id="1035" name="Rectangle 32"/>
              <p:cNvSpPr>
                <a:spLocks noChangeArrowheads="1"/>
              </p:cNvSpPr>
              <p:nvPr userDrawn="1"/>
            </p:nvSpPr>
            <p:spPr bwMode="gray">
              <a:xfrm rot="10800000" flipH="1">
                <a:off x="5654" y="889"/>
                <a:ext cx="58" cy="3431"/>
              </a:xfrm>
              <a:prstGeom prst="rect">
                <a:avLst/>
              </a:prstGeom>
              <a:solidFill>
                <a:srgbClr val="990033"/>
              </a:solidFill>
              <a:ln>
                <a:noFill/>
              </a:ln>
            </p:spPr>
            <p:txBody>
              <a:bodyPr rot="10800000"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3200" dirty="0">
                  <a:latin typeface="Tahoma" panose="020B0604030504040204" pitchFamily="34" charset="0"/>
                  <a:ea typeface="+mn-ea"/>
                </a:endParaRPr>
              </a:p>
            </p:txBody>
          </p:sp>
        </p:grpSp>
      </p:grpSp>
      <p:sp>
        <p:nvSpPr>
          <p:cNvPr id="1027" name="Rectangle 37"/>
          <p:cNvSpPr>
            <a:spLocks noChangeArrowheads="1"/>
          </p:cNvSpPr>
          <p:nvPr userDrawn="1"/>
        </p:nvSpPr>
        <p:spPr bwMode="gray">
          <a:xfrm rot="-5400000">
            <a:off x="3845719" y="-3845719"/>
            <a:ext cx="1449388" cy="9140825"/>
          </a:xfrm>
          <a:prstGeom prst="rect">
            <a:avLst/>
          </a:prstGeom>
          <a:solidFill>
            <a:srgbClr val="677228">
              <a:alpha val="36078"/>
            </a:srgbClr>
          </a:solidFill>
          <a:ln>
            <a:noFill/>
          </a:ln>
        </p:spPr>
        <p:txBody>
          <a:bodyPr vert="eaVert"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3200" dirty="0">
              <a:latin typeface="Tahoma" panose="020B0604030504040204" pitchFamily="34" charset="0"/>
              <a:ea typeface="+mn-ea"/>
            </a:endParaRPr>
          </a:p>
        </p:txBody>
      </p:sp>
      <p:sp>
        <p:nvSpPr>
          <p:cNvPr id="1028" name="Rectangle 9"/>
          <p:cNvSpPr>
            <a:spLocks noGrp="1" noChangeArrowheads="1"/>
          </p:cNvSpPr>
          <p:nvPr>
            <p:ph type="title"/>
          </p:nvPr>
        </p:nvSpPr>
        <p:spPr bwMode="auto">
          <a:xfrm>
            <a:off x="228600" y="303213"/>
            <a:ext cx="7796213" cy="99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3085" name="Rectangle 13"/>
          <p:cNvSpPr>
            <a:spLocks noGrp="1" noChangeArrowheads="1"/>
          </p:cNvSpPr>
          <p:nvPr>
            <p:ph type="sldNum" sz="quarter" idx="4"/>
          </p:nvPr>
        </p:nvSpPr>
        <p:spPr bwMode="auto">
          <a:xfrm>
            <a:off x="69342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b="1" dirty="0">
                <a:solidFill>
                  <a:srgbClr val="990033"/>
                </a:solidFill>
              </a:defRPr>
            </a:lvl1pPr>
          </a:lstStyle>
          <a:p>
            <a:pPr>
              <a:defRPr/>
            </a:pPr>
            <a:r>
              <a:rPr lang="en-US" altLang="en-US" dirty="0"/>
              <a:t>Slide 1- </a:t>
            </a:r>
            <a:fld id="{9329CBBA-874A-4F55-ABEE-07EF29FD710E}" type="slidenum">
              <a:rPr lang="en-US" altLang="en-US"/>
              <a:pPr>
                <a:defRPr/>
              </a:pPr>
              <a:t>‹#›</a:t>
            </a:fld>
            <a:endParaRPr lang="en-CA" altLang="en-US" dirty="0"/>
          </a:p>
        </p:txBody>
      </p:sp>
      <p:sp>
        <p:nvSpPr>
          <p:cNvPr id="1030" name="Rectangle 21"/>
          <p:cNvSpPr>
            <a:spLocks noGrp="1" noChangeArrowheads="1"/>
          </p:cNvSpPr>
          <p:nvPr>
            <p:ph type="body" idx="1"/>
          </p:nvPr>
        </p:nvSpPr>
        <p:spPr bwMode="auto">
          <a:xfrm>
            <a:off x="239713" y="1600200"/>
            <a:ext cx="8294687"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1" name="Rectangle 30"/>
          <p:cNvSpPr>
            <a:spLocks noChangeArrowheads="1"/>
          </p:cNvSpPr>
          <p:nvPr/>
        </p:nvSpPr>
        <p:spPr bwMode="auto">
          <a:xfrm>
            <a:off x="838200" y="6397625"/>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1" hangingPunct="1">
              <a:defRPr/>
            </a:pPr>
            <a:r>
              <a:rPr lang="en-US" altLang="en-US" sz="900" dirty="0"/>
              <a:t>Copyright © 2016 Ramez Elmasri and Shamkant B. Navathe</a:t>
            </a:r>
          </a:p>
        </p:txBody>
      </p:sp>
    </p:spTree>
  </p:cSld>
  <p:clrMap bg1="lt1" tx1="dk1" bg2="lt2" tx2="dk2" accent1="accent1" accent2="accent2" accent3="accent3" accent4="accent4" accent5="accent5" accent6="accent6" hlink="hlink" folHlink="folHlink"/>
  <p:sldLayoutIdLst>
    <p:sldLayoutId id="2147484020" r:id="rId1"/>
    <p:sldLayoutId id="2147484021" r:id="rId2"/>
    <p:sldLayoutId id="2147484022" r:id="rId3"/>
    <p:sldLayoutId id="2147484023" r:id="rId4"/>
    <p:sldLayoutId id="2147484024" r:id="rId5"/>
    <p:sldLayoutId id="2147484025" r:id="rId6"/>
    <p:sldLayoutId id="2147484026" r:id="rId7"/>
    <p:sldLayoutId id="2147484027" r:id="rId8"/>
    <p:sldLayoutId id="2147484028" r:id="rId9"/>
    <p:sldLayoutId id="2147484018" r:id="rId10"/>
    <p:sldLayoutId id="2147484019" r:id="rId11"/>
  </p:sldLayoutIdLst>
  <p:transition spd="med"/>
  <p:hf hdr="0" ftr="0" dt="0"/>
  <p:txStyles>
    <p:titleStyle>
      <a:lvl1pPr algn="l" rtl="0" eaLnBrk="0" fontAlgn="base" hangingPunct="0">
        <a:spcBef>
          <a:spcPct val="0"/>
        </a:spcBef>
        <a:spcAft>
          <a:spcPct val="0"/>
        </a:spcAft>
        <a:defRPr sz="3600">
          <a:solidFill>
            <a:srgbClr val="800000"/>
          </a:solidFill>
          <a:latin typeface="+mj-lt"/>
          <a:ea typeface="MS PGothic" panose="020B0600070205080204" pitchFamily="34" charset="-128"/>
          <a:cs typeface="MS PGothic" charset="0"/>
        </a:defRPr>
      </a:lvl1pPr>
      <a:lvl2pPr algn="l" rtl="0" eaLnBrk="0" fontAlgn="base" hangingPunct="0">
        <a:spcBef>
          <a:spcPct val="0"/>
        </a:spcBef>
        <a:spcAft>
          <a:spcPct val="0"/>
        </a:spcAft>
        <a:defRPr sz="3600">
          <a:solidFill>
            <a:srgbClr val="800000"/>
          </a:solidFill>
          <a:latin typeface="Arial" charset="0"/>
          <a:ea typeface="MS PGothic" panose="020B0600070205080204" pitchFamily="34" charset="-128"/>
          <a:cs typeface="MS PGothic" charset="0"/>
        </a:defRPr>
      </a:lvl2pPr>
      <a:lvl3pPr algn="l" rtl="0" eaLnBrk="0" fontAlgn="base" hangingPunct="0">
        <a:spcBef>
          <a:spcPct val="0"/>
        </a:spcBef>
        <a:spcAft>
          <a:spcPct val="0"/>
        </a:spcAft>
        <a:defRPr sz="3600">
          <a:solidFill>
            <a:srgbClr val="800000"/>
          </a:solidFill>
          <a:latin typeface="Arial" charset="0"/>
          <a:ea typeface="MS PGothic" panose="020B0600070205080204" pitchFamily="34" charset="-128"/>
          <a:cs typeface="MS PGothic" charset="0"/>
        </a:defRPr>
      </a:lvl3pPr>
      <a:lvl4pPr algn="l" rtl="0" eaLnBrk="0" fontAlgn="base" hangingPunct="0">
        <a:spcBef>
          <a:spcPct val="0"/>
        </a:spcBef>
        <a:spcAft>
          <a:spcPct val="0"/>
        </a:spcAft>
        <a:defRPr sz="3600">
          <a:solidFill>
            <a:srgbClr val="800000"/>
          </a:solidFill>
          <a:latin typeface="Arial" charset="0"/>
          <a:ea typeface="MS PGothic" panose="020B0600070205080204" pitchFamily="34" charset="-128"/>
          <a:cs typeface="MS PGothic" charset="0"/>
        </a:defRPr>
      </a:lvl4pPr>
      <a:lvl5pPr algn="l" rtl="0" eaLnBrk="0" fontAlgn="base" hangingPunct="0">
        <a:spcBef>
          <a:spcPct val="0"/>
        </a:spcBef>
        <a:spcAft>
          <a:spcPct val="0"/>
        </a:spcAft>
        <a:defRPr sz="3600">
          <a:solidFill>
            <a:srgbClr val="800000"/>
          </a:solidFill>
          <a:latin typeface="Arial" charset="0"/>
          <a:ea typeface="MS PGothic" panose="020B0600070205080204" pitchFamily="34" charset="-128"/>
          <a:cs typeface="MS PGothic"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p:titleStyle>
    <p:bodyStyle>
      <a:lvl1pPr marL="342900" indent="-342900" algn="l" rtl="0" eaLnBrk="0" fontAlgn="base" hangingPunct="0">
        <a:spcBef>
          <a:spcPct val="20000"/>
        </a:spcBef>
        <a:spcAft>
          <a:spcPct val="0"/>
        </a:spcAft>
        <a:buClr>
          <a:srgbClr val="990033"/>
        </a:buClr>
        <a:buSzPct val="60000"/>
        <a:buFont typeface="Wingdings" panose="05000000000000000000" pitchFamily="2" charset="2"/>
        <a:buChar char="n"/>
        <a:defRPr sz="2800">
          <a:solidFill>
            <a:schemeClr val="tx2"/>
          </a:solidFill>
          <a:latin typeface="+mn-lt"/>
          <a:ea typeface="MS PGothic" panose="020B0600070205080204" pitchFamily="34" charset="-128"/>
          <a:cs typeface="MS PGothic" charset="0"/>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sz="2600">
          <a:solidFill>
            <a:srgbClr val="800000"/>
          </a:solidFill>
          <a:latin typeface="+mn-lt"/>
          <a:ea typeface="MS PGothic" panose="020B0600070205080204" pitchFamily="34" charset="-128"/>
          <a:cs typeface="MS PGothic" charset="0"/>
        </a:defRPr>
      </a:lvl2pPr>
      <a:lvl3pPr marL="1143000" indent="-228600" algn="l" rtl="0" eaLnBrk="0" fontAlgn="base" hangingPunct="0">
        <a:spcBef>
          <a:spcPct val="20000"/>
        </a:spcBef>
        <a:spcAft>
          <a:spcPct val="0"/>
        </a:spcAft>
        <a:buClr>
          <a:srgbClr val="990033"/>
        </a:buClr>
        <a:buSzPct val="50000"/>
        <a:buFont typeface="Wingdings" panose="05000000000000000000" pitchFamily="2" charset="2"/>
        <a:buChar char="n"/>
        <a:defRPr sz="2400">
          <a:solidFill>
            <a:schemeClr val="tx2"/>
          </a:solidFill>
          <a:latin typeface="+mn-lt"/>
          <a:ea typeface="MS PGothic" panose="020B0600070205080204" pitchFamily="34" charset="-128"/>
          <a:cs typeface="MS PGothic" charset="0"/>
        </a:defRPr>
      </a:lvl3pPr>
      <a:lvl4pPr marL="1600200" indent="-228600" algn="l" rtl="0" eaLnBrk="0" fontAlgn="base" hangingPunct="0">
        <a:spcBef>
          <a:spcPct val="20000"/>
        </a:spcBef>
        <a:spcAft>
          <a:spcPct val="0"/>
        </a:spcAft>
        <a:buClr>
          <a:schemeClr val="tx2"/>
        </a:buClr>
        <a:buSzPct val="55000"/>
        <a:buFont typeface="Wingdings" panose="05000000000000000000" pitchFamily="2" charset="2"/>
        <a:buChar char="n"/>
        <a:defRPr sz="2000">
          <a:solidFill>
            <a:srgbClr val="800000"/>
          </a:solidFill>
          <a:latin typeface="+mn-lt"/>
          <a:ea typeface="MS PGothic" panose="020B0600070205080204" pitchFamily="34" charset="-128"/>
          <a:cs typeface="MS PGothic" charset="0"/>
        </a:defRPr>
      </a:lvl4pPr>
      <a:lvl5pPr marL="20574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mn-lt"/>
          <a:ea typeface="MS PGothic" panose="020B0600070205080204" pitchFamily="34" charset="-128"/>
          <a:cs typeface="MS PGothic" charset="0"/>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6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ubtitle 2"/>
          <p:cNvSpPr>
            <a:spLocks noGrp="1"/>
          </p:cNvSpPr>
          <p:nvPr>
            <p:ph idx="1"/>
          </p:nvPr>
        </p:nvSpPr>
        <p:spPr>
          <a:xfrm>
            <a:off x="239713" y="1600200"/>
            <a:ext cx="8294687" cy="2743200"/>
          </a:xfrm>
        </p:spPr>
        <p:txBody>
          <a:bodyPr/>
          <a:lstStyle/>
          <a:p>
            <a:pPr marL="0" indent="0" algn="ctr">
              <a:buFont typeface="Wingdings" panose="05000000000000000000" pitchFamily="2" charset="2"/>
              <a:buNone/>
            </a:pPr>
            <a:r>
              <a:rPr lang="en-US" altLang="en-US" sz="3200" b="1" dirty="0"/>
              <a:t>CHAPTER 20</a:t>
            </a:r>
            <a:endParaRPr lang="en-US" altLang="en-US" b="1" dirty="0"/>
          </a:p>
          <a:p>
            <a:pPr marL="0" indent="0" algn="ctr">
              <a:buFont typeface="Wingdings" panose="05000000000000000000" pitchFamily="2" charset="2"/>
              <a:buNone/>
            </a:pPr>
            <a:r>
              <a:rPr lang="en-US" altLang="en-US" sz="3600" b="1" dirty="0"/>
              <a:t>Introduction to Transaction Processing Concepts and Theory</a:t>
            </a:r>
          </a:p>
          <a:p>
            <a:pPr marL="0" indent="0" algn="ctr">
              <a:buFont typeface="Wingdings" panose="05000000000000000000" pitchFamily="2" charset="2"/>
              <a:buNone/>
            </a:pPr>
            <a:endParaRPr lang="en-US" altLang="en-US" sz="3600" b="1" dirty="0"/>
          </a:p>
          <a:p>
            <a:pPr marL="0" indent="0" algn="ctr">
              <a:buFont typeface="Wingdings" panose="05000000000000000000" pitchFamily="2" charset="2"/>
              <a:buNone/>
            </a:pPr>
            <a:r>
              <a:rPr lang="en-US" altLang="en-US" sz="3600" b="1" dirty="0"/>
              <a:t>Probably the second+/last Chapter </a:t>
            </a:r>
            <a:r>
              <a:rPr lang="en-US" altLang="en-US" sz="3600" b="1" dirty="0">
                <a:sym typeface="Wingdings" panose="05000000000000000000" pitchFamily="2" charset="2"/>
              </a:rPr>
              <a:t> before I begin to introduce a small portion of Advanced DBMS - NoSQL</a:t>
            </a:r>
            <a:endParaRPr lang="en-US" altLang="en-US" sz="3600" b="1"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a:t>Introduction to Transaction Processing (cont’d.)</a:t>
            </a:r>
          </a:p>
        </p:txBody>
      </p:sp>
      <p:sp>
        <p:nvSpPr>
          <p:cNvPr id="16387" name="Content Placeholder 2"/>
          <p:cNvSpPr>
            <a:spLocks noGrp="1"/>
          </p:cNvSpPr>
          <p:nvPr>
            <p:ph idx="1"/>
          </p:nvPr>
        </p:nvSpPr>
        <p:spPr>
          <a:xfrm>
            <a:off x="239713" y="1600200"/>
            <a:ext cx="8294687" cy="2667000"/>
          </a:xfrm>
        </p:spPr>
        <p:txBody>
          <a:bodyPr/>
          <a:lstStyle/>
          <a:p>
            <a:r>
              <a:rPr lang="en-US" altLang="en-US" dirty="0"/>
              <a:t>Multiprogramming</a:t>
            </a:r>
          </a:p>
          <a:p>
            <a:pPr lvl="1"/>
            <a:r>
              <a:rPr lang="en-US" altLang="en-US" dirty="0"/>
              <a:t>Allows operating system to execute </a:t>
            </a:r>
            <a:r>
              <a:rPr lang="en-US" altLang="en-US" dirty="0">
                <a:highlight>
                  <a:srgbClr val="FFFF00"/>
                </a:highlight>
              </a:rPr>
              <a:t>multiple processes concurrently</a:t>
            </a:r>
          </a:p>
          <a:p>
            <a:pPr lvl="1"/>
            <a:r>
              <a:rPr lang="en-US" altLang="en-US" dirty="0">
                <a:highlight>
                  <a:srgbClr val="FFFF00"/>
                </a:highlight>
              </a:rPr>
              <a:t>Executes commands from one process, then suspends that process and executes commands from another process, etc.</a:t>
            </a:r>
          </a:p>
          <a:p>
            <a:endParaRPr lang="en-US" altLang="en-US" dirty="0"/>
          </a:p>
          <a:p>
            <a:pPr lvl="1"/>
            <a:endParaRPr lang="en-US" altLang="en-US" dirty="0"/>
          </a:p>
        </p:txBody>
      </p:sp>
      <p:sp>
        <p:nvSpPr>
          <p:cNvPr id="1638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20- </a:t>
            </a:r>
            <a:fld id="{0B0EFBA8-7B15-49AB-B8C6-B2D1A2772BF4}" type="slidenum">
              <a:rPr lang="en-US" altLang="en-US" sz="1400" smtClean="0">
                <a:solidFill>
                  <a:srgbClr val="990033"/>
                </a:solidFill>
              </a:rPr>
              <a:pPr>
                <a:spcBef>
                  <a:spcPct val="0"/>
                </a:spcBef>
                <a:buClrTx/>
                <a:buSzTx/>
                <a:buFontTx/>
                <a:buNone/>
              </a:pPr>
              <a:t>10</a:t>
            </a:fld>
            <a:endParaRPr lang="en-CA" altLang="en-US" sz="1400" dirty="0">
              <a:solidFill>
                <a:srgbClr val="990033"/>
              </a:solidFill>
            </a:endParaRPr>
          </a:p>
        </p:txBody>
      </p:sp>
    </p:spTree>
    <p:extLst>
      <p:ext uri="{BB962C8B-B14F-4D97-AF65-F5344CB8AC3E}">
        <p14:creationId xmlns:p14="http://schemas.microsoft.com/office/powerpoint/2010/main" val="32572357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dirty="0"/>
              <a:t>Introduction to Transaction Processing (cont’d.)</a:t>
            </a:r>
          </a:p>
        </p:txBody>
      </p:sp>
      <p:sp>
        <p:nvSpPr>
          <p:cNvPr id="2" name="Content Placeholder 1"/>
          <p:cNvSpPr>
            <a:spLocks noGrp="1"/>
          </p:cNvSpPr>
          <p:nvPr>
            <p:ph idx="1"/>
          </p:nvPr>
        </p:nvSpPr>
        <p:spPr/>
        <p:txBody>
          <a:bodyPr/>
          <a:lstStyle/>
          <a:p>
            <a:r>
              <a:rPr lang="en-US" dirty="0"/>
              <a:t>Interleaved processing (A,B)</a:t>
            </a:r>
          </a:p>
          <a:p>
            <a:pPr lvl="1"/>
            <a:r>
              <a:rPr lang="en-US" altLang="zh-CN" dirty="0"/>
              <a:t>Interleaving keeps the CPU busy when a process requires an input or output (I/O) operation, such as reading a block from disk.</a:t>
            </a:r>
            <a:endParaRPr lang="en-US" dirty="0"/>
          </a:p>
        </p:txBody>
      </p:sp>
      <p:sp>
        <p:nvSpPr>
          <p:cNvPr id="18435"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20-</a:t>
            </a:r>
            <a:fld id="{83D49494-73BA-4130-81FE-3F2F4FDED94D}" type="slidenum">
              <a:rPr lang="en-US" altLang="en-US" sz="1400" smtClean="0">
                <a:solidFill>
                  <a:srgbClr val="990033"/>
                </a:solidFill>
              </a:rPr>
              <a:pPr>
                <a:spcBef>
                  <a:spcPct val="0"/>
                </a:spcBef>
                <a:buClrTx/>
                <a:buSzTx/>
                <a:buFontTx/>
                <a:buNone/>
              </a:pPr>
              <a:t>11</a:t>
            </a:fld>
            <a:endParaRPr lang="en-CA" altLang="en-US" sz="1400" dirty="0">
              <a:solidFill>
                <a:srgbClr val="990033"/>
              </a:solidFill>
            </a:endParaRPr>
          </a:p>
        </p:txBody>
      </p:sp>
      <p:pic>
        <p:nvPicPr>
          <p:cNvPr id="6" name="Picture 5"/>
          <p:cNvPicPr>
            <a:picLocks noChangeAspect="1"/>
          </p:cNvPicPr>
          <p:nvPr/>
        </p:nvPicPr>
        <p:blipFill>
          <a:blip r:embed="rId2"/>
          <a:stretch>
            <a:fillRect/>
          </a:stretch>
        </p:blipFill>
        <p:spPr>
          <a:xfrm>
            <a:off x="1254320" y="3505200"/>
            <a:ext cx="6703361" cy="2387025"/>
          </a:xfrm>
          <a:prstGeom prst="rect">
            <a:avLst/>
          </a:prstGeom>
        </p:spPr>
      </p:pic>
      <p:sp>
        <p:nvSpPr>
          <p:cNvPr id="7" name="TextBox 4"/>
          <p:cNvSpPr txBox="1">
            <a:spLocks noChangeArrowheads="1"/>
          </p:cNvSpPr>
          <p:nvPr/>
        </p:nvSpPr>
        <p:spPr bwMode="auto">
          <a:xfrm>
            <a:off x="152400" y="5892225"/>
            <a:ext cx="89916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buNone/>
            </a:pPr>
            <a:r>
              <a:rPr lang="en-US" altLang="en-US" sz="1600" b="1" dirty="0">
                <a:solidFill>
                  <a:schemeClr val="tx1"/>
                </a:solidFill>
                <a:highlight>
                  <a:srgbClr val="FFFF00"/>
                </a:highlight>
              </a:rPr>
              <a:t>Figure 20.1 </a:t>
            </a:r>
            <a:r>
              <a:rPr lang="en-US" sz="1600" b="1" dirty="0">
                <a:solidFill>
                  <a:schemeClr val="tx1"/>
                </a:solidFill>
                <a:highlight>
                  <a:srgbClr val="FFFF00"/>
                </a:highlight>
              </a:rPr>
              <a:t>Interleaved processing versus parallel processing of concurrent transactions</a:t>
            </a:r>
            <a:endParaRPr lang="en-US" altLang="en-US" sz="1600" b="1" dirty="0">
              <a:solidFill>
                <a:schemeClr val="tx1"/>
              </a:solidFill>
              <a:highlight>
                <a:srgbClr val="FFFF00"/>
              </a:highlight>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dirty="0"/>
              <a:t>Introduction to Transaction Processing (cont’d.)</a:t>
            </a:r>
          </a:p>
        </p:txBody>
      </p:sp>
      <p:sp>
        <p:nvSpPr>
          <p:cNvPr id="2" name="Content Placeholder 1"/>
          <p:cNvSpPr>
            <a:spLocks noGrp="1"/>
          </p:cNvSpPr>
          <p:nvPr>
            <p:ph idx="1"/>
          </p:nvPr>
        </p:nvSpPr>
        <p:spPr/>
        <p:txBody>
          <a:bodyPr/>
          <a:lstStyle/>
          <a:p>
            <a:r>
              <a:rPr lang="en-US" dirty="0"/>
              <a:t>Parallel processing</a:t>
            </a:r>
          </a:p>
          <a:p>
            <a:pPr lvl="1"/>
            <a:r>
              <a:rPr lang="en-US" dirty="0"/>
              <a:t>Processes C and D in figure below</a:t>
            </a:r>
          </a:p>
        </p:txBody>
      </p:sp>
      <p:sp>
        <p:nvSpPr>
          <p:cNvPr id="18435"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20-</a:t>
            </a:r>
            <a:fld id="{83D49494-73BA-4130-81FE-3F2F4FDED94D}" type="slidenum">
              <a:rPr lang="en-US" altLang="en-US" sz="1400" smtClean="0">
                <a:solidFill>
                  <a:srgbClr val="990033"/>
                </a:solidFill>
              </a:rPr>
              <a:pPr>
                <a:spcBef>
                  <a:spcPct val="0"/>
                </a:spcBef>
                <a:buClrTx/>
                <a:buSzTx/>
                <a:buFontTx/>
                <a:buNone/>
              </a:pPr>
              <a:t>12</a:t>
            </a:fld>
            <a:endParaRPr lang="en-CA" altLang="en-US" sz="1400" dirty="0">
              <a:solidFill>
                <a:srgbClr val="990033"/>
              </a:solidFill>
            </a:endParaRPr>
          </a:p>
        </p:txBody>
      </p:sp>
      <p:pic>
        <p:nvPicPr>
          <p:cNvPr id="6" name="Picture 5"/>
          <p:cNvPicPr>
            <a:picLocks noChangeAspect="1"/>
          </p:cNvPicPr>
          <p:nvPr/>
        </p:nvPicPr>
        <p:blipFill>
          <a:blip r:embed="rId2"/>
          <a:stretch>
            <a:fillRect/>
          </a:stretch>
        </p:blipFill>
        <p:spPr>
          <a:xfrm>
            <a:off x="1254320" y="3276600"/>
            <a:ext cx="6703361" cy="2615625"/>
          </a:xfrm>
          <a:prstGeom prst="rect">
            <a:avLst/>
          </a:prstGeom>
        </p:spPr>
      </p:pic>
      <p:sp>
        <p:nvSpPr>
          <p:cNvPr id="7" name="TextBox 4"/>
          <p:cNvSpPr txBox="1">
            <a:spLocks noChangeArrowheads="1"/>
          </p:cNvSpPr>
          <p:nvPr/>
        </p:nvSpPr>
        <p:spPr bwMode="auto">
          <a:xfrm>
            <a:off x="152400" y="5892225"/>
            <a:ext cx="89916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buNone/>
            </a:pPr>
            <a:r>
              <a:rPr lang="en-US" altLang="en-US" sz="1600" b="1" dirty="0">
                <a:solidFill>
                  <a:schemeClr val="tx1"/>
                </a:solidFill>
                <a:highlight>
                  <a:srgbClr val="FFFF00"/>
                </a:highlight>
              </a:rPr>
              <a:t>Figure 20.1 </a:t>
            </a:r>
            <a:r>
              <a:rPr lang="en-US" sz="1600" b="1" dirty="0">
                <a:solidFill>
                  <a:schemeClr val="tx1"/>
                </a:solidFill>
                <a:highlight>
                  <a:srgbClr val="FFFF00"/>
                </a:highlight>
              </a:rPr>
              <a:t>Interleaved processing versus parallel processing of concurrent transactions</a:t>
            </a:r>
            <a:endParaRPr lang="en-US" altLang="en-US" sz="1600" b="1" dirty="0">
              <a:solidFill>
                <a:schemeClr val="tx1"/>
              </a:solidFill>
              <a:highlight>
                <a:srgbClr val="FFFF00"/>
              </a:highlight>
            </a:endParaRPr>
          </a:p>
        </p:txBody>
      </p:sp>
    </p:spTree>
    <p:extLst>
      <p:ext uri="{BB962C8B-B14F-4D97-AF65-F5344CB8AC3E}">
        <p14:creationId xmlns:p14="http://schemas.microsoft.com/office/powerpoint/2010/main" val="255841107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2C6DF-03C6-D6DC-85FD-BAC1DE29162C}"/>
              </a:ext>
            </a:extLst>
          </p:cNvPr>
          <p:cNvSpPr>
            <a:spLocks noGrp="1"/>
          </p:cNvSpPr>
          <p:nvPr>
            <p:ph type="title"/>
          </p:nvPr>
        </p:nvSpPr>
        <p:spPr/>
        <p:txBody>
          <a:bodyPr/>
          <a:lstStyle/>
          <a:p>
            <a:r>
              <a:rPr lang="en-US" altLang="zh-CN" dirty="0"/>
              <a:t>Interleaved concurrency</a:t>
            </a:r>
            <a:endParaRPr lang="zh-CN" altLang="en-US" dirty="0"/>
          </a:p>
        </p:txBody>
      </p:sp>
      <p:sp>
        <p:nvSpPr>
          <p:cNvPr id="3" name="Content Placeholder 2">
            <a:extLst>
              <a:ext uri="{FF2B5EF4-FFF2-40B4-BE49-F238E27FC236}">
                <a16:creationId xmlns:a16="http://schemas.microsoft.com/office/drawing/2014/main" id="{413D1131-1A97-73C2-2BAE-30D0F319EF57}"/>
              </a:ext>
            </a:extLst>
          </p:cNvPr>
          <p:cNvSpPr>
            <a:spLocks noGrp="1"/>
          </p:cNvSpPr>
          <p:nvPr>
            <p:ph idx="1"/>
          </p:nvPr>
        </p:nvSpPr>
        <p:spPr>
          <a:xfrm>
            <a:off x="239713" y="1600200"/>
            <a:ext cx="8294687" cy="992187"/>
          </a:xfrm>
        </p:spPr>
        <p:txBody>
          <a:bodyPr/>
          <a:lstStyle/>
          <a:p>
            <a:r>
              <a:rPr lang="en-US" altLang="zh-CN" dirty="0"/>
              <a:t>The remaining whole chapter depends on this model concept.</a:t>
            </a:r>
            <a:endParaRPr lang="zh-CN" altLang="en-US" dirty="0"/>
          </a:p>
        </p:txBody>
      </p:sp>
      <p:sp>
        <p:nvSpPr>
          <p:cNvPr id="4" name="Slide Number Placeholder 3">
            <a:extLst>
              <a:ext uri="{FF2B5EF4-FFF2-40B4-BE49-F238E27FC236}">
                <a16:creationId xmlns:a16="http://schemas.microsoft.com/office/drawing/2014/main" id="{83C662C7-49E7-CCA9-C6BE-0D6C74A25247}"/>
              </a:ext>
            </a:extLst>
          </p:cNvPr>
          <p:cNvSpPr>
            <a:spLocks noGrp="1"/>
          </p:cNvSpPr>
          <p:nvPr>
            <p:ph type="sldNum" sz="quarter" idx="10"/>
          </p:nvPr>
        </p:nvSpPr>
        <p:spPr/>
        <p:txBody>
          <a:bodyPr/>
          <a:lstStyle/>
          <a:p>
            <a:pPr>
              <a:defRPr/>
            </a:pPr>
            <a:r>
              <a:rPr lang="en-US" altLang="en-US"/>
              <a:t>Slide 16- </a:t>
            </a:r>
            <a:fld id="{2D4306B9-CFD7-4637-81D1-AA1B82412423}" type="slidenum">
              <a:rPr lang="en-US" altLang="en-US" smtClean="0"/>
              <a:pPr>
                <a:defRPr/>
              </a:pPr>
              <a:t>13</a:t>
            </a:fld>
            <a:endParaRPr lang="en-CA" altLang="en-US" dirty="0"/>
          </a:p>
        </p:txBody>
      </p:sp>
    </p:spTree>
    <p:extLst>
      <p:ext uri="{BB962C8B-B14F-4D97-AF65-F5344CB8AC3E}">
        <p14:creationId xmlns:p14="http://schemas.microsoft.com/office/powerpoint/2010/main" val="3591860102"/>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2C6DF-03C6-D6DC-85FD-BAC1DE29162C}"/>
              </a:ext>
            </a:extLst>
          </p:cNvPr>
          <p:cNvSpPr>
            <a:spLocks noGrp="1"/>
          </p:cNvSpPr>
          <p:nvPr>
            <p:ph type="title"/>
          </p:nvPr>
        </p:nvSpPr>
        <p:spPr/>
        <p:txBody>
          <a:bodyPr/>
          <a:lstStyle/>
          <a:p>
            <a:r>
              <a:rPr lang="en-US" altLang="zh-CN" dirty="0"/>
              <a:t>ACID Recap</a:t>
            </a:r>
            <a:endParaRPr lang="zh-CN" altLang="en-US" dirty="0"/>
          </a:p>
        </p:txBody>
      </p:sp>
      <p:sp>
        <p:nvSpPr>
          <p:cNvPr id="3" name="Content Placeholder 2">
            <a:extLst>
              <a:ext uri="{FF2B5EF4-FFF2-40B4-BE49-F238E27FC236}">
                <a16:creationId xmlns:a16="http://schemas.microsoft.com/office/drawing/2014/main" id="{413D1131-1A97-73C2-2BAE-30D0F319EF57}"/>
              </a:ext>
            </a:extLst>
          </p:cNvPr>
          <p:cNvSpPr>
            <a:spLocks noGrp="1"/>
          </p:cNvSpPr>
          <p:nvPr>
            <p:ph idx="1"/>
          </p:nvPr>
        </p:nvSpPr>
        <p:spPr>
          <a:xfrm>
            <a:off x="239713" y="1600200"/>
            <a:ext cx="8294687" cy="4572000"/>
          </a:xfrm>
        </p:spPr>
        <p:txBody>
          <a:bodyPr/>
          <a:lstStyle/>
          <a:p>
            <a:r>
              <a:rPr lang="en-US" altLang="zh-CN" b="1" dirty="0"/>
              <a:t>Atomicity</a:t>
            </a:r>
            <a:r>
              <a:rPr lang="en-US" altLang="zh-CN" dirty="0"/>
              <a:t>: All-or-nothing execution of transactions</a:t>
            </a:r>
          </a:p>
          <a:p>
            <a:r>
              <a:rPr lang="en-US" altLang="zh-CN" b="1" dirty="0"/>
              <a:t>Consistency</a:t>
            </a:r>
            <a:r>
              <a:rPr lang="en-US" altLang="zh-CN" dirty="0"/>
              <a:t>: Ensuring database integrity before and after transactions</a:t>
            </a:r>
          </a:p>
          <a:p>
            <a:r>
              <a:rPr lang="en-US" altLang="zh-CN" b="1" dirty="0"/>
              <a:t>Isolation</a:t>
            </a:r>
            <a:r>
              <a:rPr lang="en-US" altLang="zh-CN" dirty="0"/>
              <a:t>: Transactions operate independently, preventing interference</a:t>
            </a:r>
          </a:p>
          <a:p>
            <a:r>
              <a:rPr lang="en-US" altLang="zh-CN" b="1" dirty="0"/>
              <a:t>Durability</a:t>
            </a:r>
            <a:r>
              <a:rPr lang="en-US" altLang="zh-CN" dirty="0"/>
              <a:t>: Ensuring that completed transactions remain permanent, even in case of a failure</a:t>
            </a:r>
          </a:p>
          <a:p>
            <a:endParaRPr lang="zh-CN" altLang="en-US" dirty="0"/>
          </a:p>
        </p:txBody>
      </p:sp>
      <p:sp>
        <p:nvSpPr>
          <p:cNvPr id="4" name="Slide Number Placeholder 3">
            <a:extLst>
              <a:ext uri="{FF2B5EF4-FFF2-40B4-BE49-F238E27FC236}">
                <a16:creationId xmlns:a16="http://schemas.microsoft.com/office/drawing/2014/main" id="{83C662C7-49E7-CCA9-C6BE-0D6C74A25247}"/>
              </a:ext>
            </a:extLst>
          </p:cNvPr>
          <p:cNvSpPr>
            <a:spLocks noGrp="1"/>
          </p:cNvSpPr>
          <p:nvPr>
            <p:ph type="sldNum" sz="quarter" idx="10"/>
          </p:nvPr>
        </p:nvSpPr>
        <p:spPr/>
        <p:txBody>
          <a:bodyPr/>
          <a:lstStyle/>
          <a:p>
            <a:pPr>
              <a:defRPr/>
            </a:pPr>
            <a:r>
              <a:rPr lang="en-US" altLang="en-US"/>
              <a:t>Slide 16- </a:t>
            </a:r>
            <a:fld id="{2D4306B9-CFD7-4637-81D1-AA1B82412423}" type="slidenum">
              <a:rPr lang="en-US" altLang="en-US" smtClean="0"/>
              <a:pPr>
                <a:defRPr/>
              </a:pPr>
              <a:t>14</a:t>
            </a:fld>
            <a:endParaRPr lang="en-CA" altLang="en-US" dirty="0"/>
          </a:p>
        </p:txBody>
      </p:sp>
    </p:spTree>
    <p:extLst>
      <p:ext uri="{BB962C8B-B14F-4D97-AF65-F5344CB8AC3E}">
        <p14:creationId xmlns:p14="http://schemas.microsoft.com/office/powerpoint/2010/main" val="3648678638"/>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Transactions</a:t>
            </a:r>
          </a:p>
        </p:txBody>
      </p:sp>
      <p:sp>
        <p:nvSpPr>
          <p:cNvPr id="3" name="Content Placeholder 2"/>
          <p:cNvSpPr>
            <a:spLocks noGrp="1"/>
          </p:cNvSpPr>
          <p:nvPr>
            <p:ph idx="1"/>
          </p:nvPr>
        </p:nvSpPr>
        <p:spPr>
          <a:xfrm>
            <a:off x="239713" y="1600200"/>
            <a:ext cx="8294687" cy="4800600"/>
          </a:xfrm>
        </p:spPr>
        <p:txBody>
          <a:bodyPr/>
          <a:lstStyle/>
          <a:p>
            <a:r>
              <a:rPr lang="en-US" dirty="0"/>
              <a:t>Transaction: an executing program</a:t>
            </a:r>
          </a:p>
          <a:p>
            <a:pPr lvl="1"/>
            <a:r>
              <a:rPr lang="en-US" dirty="0"/>
              <a:t>Forms logical unit of database processing</a:t>
            </a:r>
          </a:p>
          <a:p>
            <a:r>
              <a:rPr lang="en-US" dirty="0"/>
              <a:t>Begin and end transaction statements</a:t>
            </a:r>
          </a:p>
          <a:p>
            <a:pPr lvl="1"/>
            <a:r>
              <a:rPr lang="en-US" dirty="0"/>
              <a:t>Specify transaction boundaries</a:t>
            </a:r>
          </a:p>
          <a:p>
            <a:r>
              <a:rPr lang="en-US" dirty="0">
                <a:highlight>
                  <a:srgbClr val="FFFF00"/>
                </a:highlight>
              </a:rPr>
              <a:t>Read-only transaction</a:t>
            </a:r>
          </a:p>
          <a:p>
            <a:pPr lvl="1"/>
            <a:r>
              <a:rPr lang="en-US" dirty="0">
                <a:highlight>
                  <a:srgbClr val="FFFF00"/>
                </a:highlight>
              </a:rPr>
              <a:t>If the database operations in a transaction do not update the database but only retrieve data, the transaction is called a read-only transaction; otherwise it is known as a read-write transaction.</a:t>
            </a:r>
          </a:p>
          <a:p>
            <a:r>
              <a:rPr lang="en-US" dirty="0">
                <a:highlight>
                  <a:srgbClr val="FFFF00"/>
                </a:highlight>
              </a:rPr>
              <a:t>Read-write transaction</a:t>
            </a:r>
          </a:p>
        </p:txBody>
      </p:sp>
      <p:sp>
        <p:nvSpPr>
          <p:cNvPr id="4" name="Slide Number Placeholder 3"/>
          <p:cNvSpPr>
            <a:spLocks noGrp="1"/>
          </p:cNvSpPr>
          <p:nvPr>
            <p:ph type="sldNum" sz="quarter" idx="10"/>
          </p:nvPr>
        </p:nvSpPr>
        <p:spPr/>
        <p:txBody>
          <a:bodyPr/>
          <a:lstStyle/>
          <a:p>
            <a:pPr>
              <a:defRPr/>
            </a:pPr>
            <a:r>
              <a:rPr lang="en-US" altLang="en-US" dirty="0"/>
              <a:t>Slide 20- </a:t>
            </a:r>
            <a:fld id="{2D4306B9-CFD7-4637-81D1-AA1B82412423}" type="slidenum">
              <a:rPr lang="en-US" altLang="en-US" smtClean="0"/>
              <a:pPr>
                <a:defRPr/>
              </a:pPr>
              <a:t>15</a:t>
            </a:fld>
            <a:endParaRPr lang="en-CA" altLang="en-US" dirty="0"/>
          </a:p>
        </p:txBody>
      </p:sp>
    </p:spTree>
    <p:extLst>
      <p:ext uri="{BB962C8B-B14F-4D97-AF65-F5344CB8AC3E}">
        <p14:creationId xmlns:p14="http://schemas.microsoft.com/office/powerpoint/2010/main" val="2938709642"/>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Items</a:t>
            </a:r>
          </a:p>
        </p:txBody>
      </p:sp>
      <p:sp>
        <p:nvSpPr>
          <p:cNvPr id="3" name="Content Placeholder 2"/>
          <p:cNvSpPr>
            <a:spLocks noGrp="1"/>
          </p:cNvSpPr>
          <p:nvPr>
            <p:ph idx="1"/>
          </p:nvPr>
        </p:nvSpPr>
        <p:spPr/>
        <p:txBody>
          <a:bodyPr/>
          <a:lstStyle/>
          <a:p>
            <a:r>
              <a:rPr lang="en-US" dirty="0"/>
              <a:t>Database represented as collection of named data items</a:t>
            </a:r>
          </a:p>
          <a:p>
            <a:r>
              <a:rPr lang="en-US" dirty="0"/>
              <a:t>Size of a data item called its </a:t>
            </a:r>
            <a:r>
              <a:rPr lang="en-US" dirty="0">
                <a:highlight>
                  <a:srgbClr val="FFFF00"/>
                </a:highlight>
              </a:rPr>
              <a:t>granularity</a:t>
            </a:r>
          </a:p>
          <a:p>
            <a:r>
              <a:rPr lang="en-US" dirty="0"/>
              <a:t>Data item</a:t>
            </a:r>
          </a:p>
          <a:p>
            <a:pPr lvl="1"/>
            <a:r>
              <a:rPr lang="en-US" dirty="0"/>
              <a:t>Record</a:t>
            </a:r>
          </a:p>
          <a:p>
            <a:pPr lvl="1"/>
            <a:r>
              <a:rPr lang="en-US" dirty="0"/>
              <a:t>Disk block</a:t>
            </a:r>
          </a:p>
          <a:p>
            <a:pPr lvl="1"/>
            <a:r>
              <a:rPr lang="en-US" dirty="0"/>
              <a:t>Attribute value of a record</a:t>
            </a:r>
          </a:p>
          <a:p>
            <a:r>
              <a:rPr lang="en-US" dirty="0"/>
              <a:t>Transaction processing concepts independent of item granularity</a:t>
            </a:r>
          </a:p>
        </p:txBody>
      </p:sp>
      <p:sp>
        <p:nvSpPr>
          <p:cNvPr id="4" name="Slide Number Placeholder 3"/>
          <p:cNvSpPr>
            <a:spLocks noGrp="1"/>
          </p:cNvSpPr>
          <p:nvPr>
            <p:ph type="sldNum" sz="quarter" idx="10"/>
          </p:nvPr>
        </p:nvSpPr>
        <p:spPr/>
        <p:txBody>
          <a:bodyPr/>
          <a:lstStyle/>
          <a:p>
            <a:pPr>
              <a:defRPr/>
            </a:pPr>
            <a:r>
              <a:rPr lang="en-US" altLang="en-US" dirty="0"/>
              <a:t>Slide 20- </a:t>
            </a:r>
            <a:fld id="{2D4306B9-CFD7-4637-81D1-AA1B82412423}" type="slidenum">
              <a:rPr lang="en-US" altLang="en-US" smtClean="0"/>
              <a:pPr>
                <a:defRPr/>
              </a:pPr>
              <a:t>16</a:t>
            </a:fld>
            <a:endParaRPr lang="en-CA" altLang="en-US" dirty="0"/>
          </a:p>
        </p:txBody>
      </p:sp>
    </p:spTree>
    <p:extLst>
      <p:ext uri="{BB962C8B-B14F-4D97-AF65-F5344CB8AC3E}">
        <p14:creationId xmlns:p14="http://schemas.microsoft.com/office/powerpoint/2010/main" val="1613089980"/>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7301D-A33D-A1A0-9AE7-4FB859639781}"/>
              </a:ext>
            </a:extLst>
          </p:cNvPr>
          <p:cNvSpPr>
            <a:spLocks noGrp="1"/>
          </p:cNvSpPr>
          <p:nvPr>
            <p:ph type="title"/>
          </p:nvPr>
        </p:nvSpPr>
        <p:spPr/>
        <p:txBody>
          <a:bodyPr/>
          <a:lstStyle/>
          <a:p>
            <a:r>
              <a:rPr lang="en-US" altLang="zh-CN" dirty="0">
                <a:highlight>
                  <a:srgbClr val="FFFF00"/>
                </a:highlight>
              </a:rPr>
              <a:t>Granularity</a:t>
            </a:r>
            <a:endParaRPr lang="zh-CN" altLang="en-US" dirty="0"/>
          </a:p>
        </p:txBody>
      </p:sp>
      <p:sp>
        <p:nvSpPr>
          <p:cNvPr id="3" name="Content Placeholder 2">
            <a:extLst>
              <a:ext uri="{FF2B5EF4-FFF2-40B4-BE49-F238E27FC236}">
                <a16:creationId xmlns:a16="http://schemas.microsoft.com/office/drawing/2014/main" id="{79C64A2B-23EB-4A33-E123-A7A52A7F80F6}"/>
              </a:ext>
            </a:extLst>
          </p:cNvPr>
          <p:cNvSpPr>
            <a:spLocks noGrp="1"/>
          </p:cNvSpPr>
          <p:nvPr>
            <p:ph idx="1"/>
          </p:nvPr>
        </p:nvSpPr>
        <p:spPr/>
        <p:txBody>
          <a:bodyPr/>
          <a:lstStyle/>
          <a:p>
            <a:pPr algn="just"/>
            <a:r>
              <a:rPr lang="en-US" altLang="zh-CN" dirty="0"/>
              <a:t>Granularity in a (DBMS) refers to the level of detail or precision at which data can be accessed or manipulated. </a:t>
            </a:r>
          </a:p>
          <a:p>
            <a:pPr algn="just"/>
            <a:r>
              <a:rPr lang="en-US" altLang="zh-CN" dirty="0"/>
              <a:t>It affects how data is stored, queried, and managed, impacting performance, storage efficiency, and transaction management. </a:t>
            </a:r>
          </a:p>
          <a:p>
            <a:pPr algn="just"/>
            <a:r>
              <a:rPr lang="en-US" altLang="zh-CN" dirty="0"/>
              <a:t>Higher granularity implies more detailed data, which can lead to increased complexity, while lower granularity may simplify data handling but might reduce the detail accessible.</a:t>
            </a:r>
            <a:endParaRPr lang="zh-CN" altLang="en-US" dirty="0"/>
          </a:p>
        </p:txBody>
      </p:sp>
      <p:sp>
        <p:nvSpPr>
          <p:cNvPr id="4" name="Slide Number Placeholder 3">
            <a:extLst>
              <a:ext uri="{FF2B5EF4-FFF2-40B4-BE49-F238E27FC236}">
                <a16:creationId xmlns:a16="http://schemas.microsoft.com/office/drawing/2014/main" id="{48BAEDF9-B3E5-1D83-D651-7686D9E0621C}"/>
              </a:ext>
            </a:extLst>
          </p:cNvPr>
          <p:cNvSpPr>
            <a:spLocks noGrp="1"/>
          </p:cNvSpPr>
          <p:nvPr>
            <p:ph type="sldNum" sz="quarter" idx="10"/>
          </p:nvPr>
        </p:nvSpPr>
        <p:spPr/>
        <p:txBody>
          <a:bodyPr/>
          <a:lstStyle/>
          <a:p>
            <a:pPr>
              <a:defRPr/>
            </a:pPr>
            <a:r>
              <a:rPr lang="en-US" altLang="en-US"/>
              <a:t>Slide 16- </a:t>
            </a:r>
            <a:fld id="{2D4306B9-CFD7-4637-81D1-AA1B82412423}" type="slidenum">
              <a:rPr lang="en-US" altLang="en-US" smtClean="0"/>
              <a:pPr>
                <a:defRPr/>
              </a:pPr>
              <a:t>17</a:t>
            </a:fld>
            <a:endParaRPr lang="en-CA" altLang="en-US" dirty="0"/>
          </a:p>
        </p:txBody>
      </p:sp>
    </p:spTree>
    <p:extLst>
      <p:ext uri="{BB962C8B-B14F-4D97-AF65-F5344CB8AC3E}">
        <p14:creationId xmlns:p14="http://schemas.microsoft.com/office/powerpoint/2010/main" val="2034687002"/>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and Write Operations</a:t>
            </a:r>
          </a:p>
        </p:txBody>
      </p:sp>
      <p:sp>
        <p:nvSpPr>
          <p:cNvPr id="3" name="Content Placeholder 2"/>
          <p:cNvSpPr>
            <a:spLocks noGrp="1"/>
          </p:cNvSpPr>
          <p:nvPr>
            <p:ph idx="1"/>
          </p:nvPr>
        </p:nvSpPr>
        <p:spPr>
          <a:xfrm>
            <a:off x="239713" y="1600200"/>
            <a:ext cx="8294687" cy="5029200"/>
          </a:xfrm>
        </p:spPr>
        <p:txBody>
          <a:bodyPr/>
          <a:lstStyle/>
          <a:p>
            <a:r>
              <a:rPr lang="en-US" dirty="0"/>
              <a:t>read_item(X)</a:t>
            </a:r>
          </a:p>
          <a:p>
            <a:pPr lvl="1"/>
            <a:r>
              <a:rPr lang="en-US" dirty="0"/>
              <a:t>Reads a database item named X into a program variable named X</a:t>
            </a:r>
          </a:p>
          <a:p>
            <a:pPr lvl="1"/>
            <a:r>
              <a:rPr lang="en-US" dirty="0"/>
              <a:t>Process includes finding the address of the disk block, and copying to and from a memory buffer</a:t>
            </a:r>
          </a:p>
          <a:p>
            <a:r>
              <a:rPr lang="en-US" dirty="0"/>
              <a:t>write_item(X)</a:t>
            </a:r>
          </a:p>
          <a:p>
            <a:pPr lvl="1"/>
            <a:r>
              <a:rPr lang="en-US" dirty="0"/>
              <a:t>Writes the value of program variable X into the database item named X</a:t>
            </a:r>
          </a:p>
          <a:p>
            <a:pPr lvl="1"/>
            <a:r>
              <a:rPr lang="en-US" dirty="0"/>
              <a:t>Process includes finding the address of the disk block, copying to and from a memory buffer, and storing the updated disk block back to disk</a:t>
            </a:r>
          </a:p>
          <a:p>
            <a:pPr lvl="1"/>
            <a:endParaRPr lang="en-US" dirty="0"/>
          </a:p>
          <a:p>
            <a:endParaRPr lang="en-US" dirty="0"/>
          </a:p>
        </p:txBody>
      </p:sp>
      <p:sp>
        <p:nvSpPr>
          <p:cNvPr id="4" name="Slide Number Placeholder 3"/>
          <p:cNvSpPr>
            <a:spLocks noGrp="1"/>
          </p:cNvSpPr>
          <p:nvPr>
            <p:ph type="sldNum" sz="quarter" idx="10"/>
          </p:nvPr>
        </p:nvSpPr>
        <p:spPr/>
        <p:txBody>
          <a:bodyPr/>
          <a:lstStyle/>
          <a:p>
            <a:pPr>
              <a:defRPr/>
            </a:pPr>
            <a:r>
              <a:rPr lang="en-US" altLang="en-US" dirty="0"/>
              <a:t>Slide 20- </a:t>
            </a:r>
            <a:fld id="{2D4306B9-CFD7-4637-81D1-AA1B82412423}" type="slidenum">
              <a:rPr lang="en-US" altLang="en-US" smtClean="0"/>
              <a:pPr>
                <a:defRPr/>
              </a:pPr>
              <a:t>18</a:t>
            </a:fld>
            <a:endParaRPr lang="en-CA" altLang="en-US" dirty="0"/>
          </a:p>
        </p:txBody>
      </p:sp>
    </p:spTree>
    <p:extLst>
      <p:ext uri="{BB962C8B-B14F-4D97-AF65-F5344CB8AC3E}">
        <p14:creationId xmlns:p14="http://schemas.microsoft.com/office/powerpoint/2010/main" val="1819233882"/>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and Write Operations (cont’d.)</a:t>
            </a:r>
          </a:p>
        </p:txBody>
      </p:sp>
      <p:sp>
        <p:nvSpPr>
          <p:cNvPr id="3" name="Content Placeholder 2"/>
          <p:cNvSpPr>
            <a:spLocks noGrp="1"/>
          </p:cNvSpPr>
          <p:nvPr>
            <p:ph idx="1"/>
          </p:nvPr>
        </p:nvSpPr>
        <p:spPr/>
        <p:txBody>
          <a:bodyPr/>
          <a:lstStyle/>
          <a:p>
            <a:r>
              <a:rPr lang="en-US" dirty="0"/>
              <a:t>Read set of a transaction</a:t>
            </a:r>
          </a:p>
          <a:p>
            <a:pPr lvl="1"/>
            <a:r>
              <a:rPr lang="en-US" dirty="0"/>
              <a:t>Set of all items read</a:t>
            </a:r>
          </a:p>
          <a:p>
            <a:r>
              <a:rPr lang="en-US" dirty="0"/>
              <a:t>Write set of a transaction</a:t>
            </a:r>
          </a:p>
          <a:p>
            <a:pPr lvl="1"/>
            <a:r>
              <a:rPr lang="en-US" dirty="0"/>
              <a:t>Set of all items written</a:t>
            </a:r>
          </a:p>
        </p:txBody>
      </p:sp>
      <p:sp>
        <p:nvSpPr>
          <p:cNvPr id="4" name="Slide Number Placeholder 3"/>
          <p:cNvSpPr>
            <a:spLocks noGrp="1"/>
          </p:cNvSpPr>
          <p:nvPr>
            <p:ph type="sldNum" sz="quarter" idx="10"/>
          </p:nvPr>
        </p:nvSpPr>
        <p:spPr/>
        <p:txBody>
          <a:bodyPr/>
          <a:lstStyle/>
          <a:p>
            <a:pPr>
              <a:defRPr/>
            </a:pPr>
            <a:r>
              <a:rPr lang="en-US" altLang="en-US" dirty="0"/>
              <a:t>Slide 20- </a:t>
            </a:r>
            <a:fld id="{2D4306B9-CFD7-4637-81D1-AA1B82412423}" type="slidenum">
              <a:rPr lang="en-US" altLang="en-US" smtClean="0"/>
              <a:pPr>
                <a:defRPr/>
              </a:pPr>
              <a:t>19</a:t>
            </a:fld>
            <a:endParaRPr lang="en-CA" altLang="en-US" dirty="0"/>
          </a:p>
        </p:txBody>
      </p:sp>
      <p:pic>
        <p:nvPicPr>
          <p:cNvPr id="5" name="Picture 4"/>
          <p:cNvPicPr>
            <a:picLocks noChangeAspect="1"/>
          </p:cNvPicPr>
          <p:nvPr/>
        </p:nvPicPr>
        <p:blipFill>
          <a:blip r:embed="rId2"/>
          <a:stretch>
            <a:fillRect/>
          </a:stretch>
        </p:blipFill>
        <p:spPr>
          <a:xfrm>
            <a:off x="1966239" y="3716923"/>
            <a:ext cx="4841631" cy="2286000"/>
          </a:xfrm>
          <a:prstGeom prst="rect">
            <a:avLst/>
          </a:prstGeom>
        </p:spPr>
      </p:pic>
      <p:sp>
        <p:nvSpPr>
          <p:cNvPr id="6" name="TextBox 4"/>
          <p:cNvSpPr txBox="1">
            <a:spLocks noChangeArrowheads="1"/>
          </p:cNvSpPr>
          <p:nvPr/>
        </p:nvSpPr>
        <p:spPr bwMode="auto">
          <a:xfrm>
            <a:off x="831849" y="6002923"/>
            <a:ext cx="71104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buNone/>
            </a:pPr>
            <a:r>
              <a:rPr lang="en-US" altLang="en-US" sz="1600" dirty="0">
                <a:solidFill>
                  <a:schemeClr val="tx1"/>
                </a:solidFill>
              </a:rPr>
              <a:t>Figure 20.2 </a:t>
            </a:r>
            <a:r>
              <a:rPr lang="en-US" sz="1600" dirty="0">
                <a:solidFill>
                  <a:schemeClr val="tx1"/>
                </a:solidFill>
              </a:rPr>
              <a:t>Two sample transactions (a) Transaction </a:t>
            </a:r>
            <a:r>
              <a:rPr lang="en-US" sz="1600" i="1" dirty="0">
                <a:solidFill>
                  <a:schemeClr val="tx1"/>
                </a:solidFill>
              </a:rPr>
              <a:t>T</a:t>
            </a:r>
            <a:r>
              <a:rPr lang="en-US" sz="1600" dirty="0">
                <a:solidFill>
                  <a:schemeClr val="tx1"/>
                </a:solidFill>
              </a:rPr>
              <a:t>1 (b) Transaction </a:t>
            </a:r>
            <a:r>
              <a:rPr lang="en-US" sz="1600" i="1" dirty="0">
                <a:solidFill>
                  <a:schemeClr val="tx1"/>
                </a:solidFill>
              </a:rPr>
              <a:t>T</a:t>
            </a:r>
            <a:r>
              <a:rPr lang="en-US" sz="1600" dirty="0">
                <a:solidFill>
                  <a:schemeClr val="tx1"/>
                </a:solidFill>
              </a:rPr>
              <a:t>2</a:t>
            </a:r>
            <a:endParaRPr lang="en-US" altLang="en-US" sz="1600" dirty="0">
              <a:solidFill>
                <a:schemeClr val="tx1"/>
              </a:solidFill>
            </a:endParaRPr>
          </a:p>
        </p:txBody>
      </p:sp>
    </p:spTree>
    <p:extLst>
      <p:ext uri="{BB962C8B-B14F-4D97-AF65-F5344CB8AC3E}">
        <p14:creationId xmlns:p14="http://schemas.microsoft.com/office/powerpoint/2010/main" val="390673687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B35F6-A62F-86FE-BC6C-E2F9B0E0B398}"/>
              </a:ext>
            </a:extLst>
          </p:cNvPr>
          <p:cNvSpPr>
            <a:spLocks noGrp="1"/>
          </p:cNvSpPr>
          <p:nvPr>
            <p:ph type="title"/>
          </p:nvPr>
        </p:nvSpPr>
        <p:spPr/>
        <p:txBody>
          <a:bodyPr/>
          <a:lstStyle/>
          <a:p>
            <a:r>
              <a:rPr lang="en-US" altLang="zh-CN" dirty="0"/>
              <a:t>Chapter#20 - Coverage</a:t>
            </a:r>
            <a:endParaRPr lang="zh-CN" altLang="en-US" dirty="0"/>
          </a:p>
        </p:txBody>
      </p:sp>
      <p:sp>
        <p:nvSpPr>
          <p:cNvPr id="4" name="Slide Number Placeholder 3">
            <a:extLst>
              <a:ext uri="{FF2B5EF4-FFF2-40B4-BE49-F238E27FC236}">
                <a16:creationId xmlns:a16="http://schemas.microsoft.com/office/drawing/2014/main" id="{159A8989-5079-F69F-B4E8-CE7C14443761}"/>
              </a:ext>
            </a:extLst>
          </p:cNvPr>
          <p:cNvSpPr>
            <a:spLocks noGrp="1"/>
          </p:cNvSpPr>
          <p:nvPr>
            <p:ph type="sldNum" sz="quarter" idx="10"/>
          </p:nvPr>
        </p:nvSpPr>
        <p:spPr/>
        <p:txBody>
          <a:bodyPr/>
          <a:lstStyle/>
          <a:p>
            <a:pPr>
              <a:defRPr/>
            </a:pPr>
            <a:r>
              <a:rPr lang="en-US" altLang="en-US"/>
              <a:t>Slide 16- </a:t>
            </a:r>
            <a:fld id="{2D4306B9-CFD7-4637-81D1-AA1B82412423}" type="slidenum">
              <a:rPr lang="en-US" altLang="en-US" smtClean="0"/>
              <a:pPr>
                <a:defRPr/>
              </a:pPr>
              <a:t>2</a:t>
            </a:fld>
            <a:endParaRPr lang="en-CA" altLang="en-US" dirty="0"/>
          </a:p>
        </p:txBody>
      </p:sp>
      <p:pic>
        <p:nvPicPr>
          <p:cNvPr id="6" name="Picture 5">
            <a:extLst>
              <a:ext uri="{FF2B5EF4-FFF2-40B4-BE49-F238E27FC236}">
                <a16:creationId xmlns:a16="http://schemas.microsoft.com/office/drawing/2014/main" id="{023FF04F-036D-6001-8E99-0D46532190B9}"/>
              </a:ext>
            </a:extLst>
          </p:cNvPr>
          <p:cNvPicPr>
            <a:picLocks noChangeAspect="1"/>
          </p:cNvPicPr>
          <p:nvPr/>
        </p:nvPicPr>
        <p:blipFill>
          <a:blip r:embed="rId2"/>
          <a:stretch>
            <a:fillRect/>
          </a:stretch>
        </p:blipFill>
        <p:spPr>
          <a:xfrm>
            <a:off x="609600" y="1483703"/>
            <a:ext cx="7467600" cy="5374297"/>
          </a:xfrm>
          <a:prstGeom prst="rect">
            <a:avLst/>
          </a:prstGeom>
        </p:spPr>
      </p:pic>
    </p:spTree>
    <p:extLst>
      <p:ext uri="{BB962C8B-B14F-4D97-AF65-F5344CB8AC3E}">
        <p14:creationId xmlns:p14="http://schemas.microsoft.com/office/powerpoint/2010/main" val="2682754239"/>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6DAFD34-80F5-6C5E-72C4-6071D2327CF0}"/>
              </a:ext>
            </a:extLst>
          </p:cNvPr>
          <p:cNvSpPr>
            <a:spLocks noGrp="1"/>
          </p:cNvSpPr>
          <p:nvPr>
            <p:ph type="sldNum" sz="quarter" idx="10"/>
          </p:nvPr>
        </p:nvSpPr>
        <p:spPr/>
        <p:txBody>
          <a:bodyPr/>
          <a:lstStyle/>
          <a:p>
            <a:pPr>
              <a:defRPr/>
            </a:pPr>
            <a:r>
              <a:rPr lang="en-US" altLang="en-US"/>
              <a:t>Slide 16- </a:t>
            </a:r>
            <a:fld id="{2D4306B9-CFD7-4637-81D1-AA1B82412423}" type="slidenum">
              <a:rPr lang="en-US" altLang="en-US" smtClean="0"/>
              <a:pPr>
                <a:defRPr/>
              </a:pPr>
              <a:t>20</a:t>
            </a:fld>
            <a:endParaRPr lang="en-CA" altLang="en-US" dirty="0"/>
          </a:p>
        </p:txBody>
      </p:sp>
      <p:pic>
        <p:nvPicPr>
          <p:cNvPr id="6" name="Picture 5">
            <a:extLst>
              <a:ext uri="{FF2B5EF4-FFF2-40B4-BE49-F238E27FC236}">
                <a16:creationId xmlns:a16="http://schemas.microsoft.com/office/drawing/2014/main" id="{0751BD48-0332-F1BD-D1F8-01D7786F9AF2}"/>
              </a:ext>
            </a:extLst>
          </p:cNvPr>
          <p:cNvPicPr>
            <a:picLocks noChangeAspect="1"/>
          </p:cNvPicPr>
          <p:nvPr/>
        </p:nvPicPr>
        <p:blipFill>
          <a:blip r:embed="rId2"/>
          <a:stretch>
            <a:fillRect/>
          </a:stretch>
        </p:blipFill>
        <p:spPr>
          <a:xfrm>
            <a:off x="0" y="2209800"/>
            <a:ext cx="8839200" cy="2971800"/>
          </a:xfrm>
          <a:prstGeom prst="rect">
            <a:avLst/>
          </a:prstGeom>
        </p:spPr>
      </p:pic>
    </p:spTree>
    <p:extLst>
      <p:ext uri="{BB962C8B-B14F-4D97-AF65-F5344CB8AC3E}">
        <p14:creationId xmlns:p14="http://schemas.microsoft.com/office/powerpoint/2010/main" val="2374339187"/>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DBMS Buffers</a:t>
            </a:r>
          </a:p>
        </p:txBody>
      </p:sp>
      <p:sp>
        <p:nvSpPr>
          <p:cNvPr id="3" name="Content Placeholder 2"/>
          <p:cNvSpPr>
            <a:spLocks noGrp="1"/>
          </p:cNvSpPr>
          <p:nvPr>
            <p:ph idx="1"/>
          </p:nvPr>
        </p:nvSpPr>
        <p:spPr/>
        <p:txBody>
          <a:bodyPr/>
          <a:lstStyle/>
          <a:p>
            <a:r>
              <a:rPr lang="en-US" dirty="0"/>
              <a:t>DBMS will maintain several main memory data buffers in the database cache</a:t>
            </a:r>
          </a:p>
          <a:p>
            <a:r>
              <a:rPr lang="en-US" dirty="0"/>
              <a:t>When buffers are occupied, a </a:t>
            </a:r>
            <a:r>
              <a:rPr lang="en-US" dirty="0">
                <a:highlight>
                  <a:srgbClr val="FFFF00"/>
                </a:highlight>
              </a:rPr>
              <a:t>buffer replacement policy</a:t>
            </a:r>
            <a:r>
              <a:rPr lang="en-US" dirty="0"/>
              <a:t> is used to choose which buffer will be replaced</a:t>
            </a:r>
          </a:p>
          <a:p>
            <a:pPr lvl="1"/>
            <a:r>
              <a:rPr lang="en-US" dirty="0"/>
              <a:t>Example policy: least recently used (LRU)</a:t>
            </a:r>
          </a:p>
        </p:txBody>
      </p:sp>
      <p:sp>
        <p:nvSpPr>
          <p:cNvPr id="4" name="Slide Number Placeholder 3"/>
          <p:cNvSpPr>
            <a:spLocks noGrp="1"/>
          </p:cNvSpPr>
          <p:nvPr>
            <p:ph type="sldNum" sz="quarter" idx="10"/>
          </p:nvPr>
        </p:nvSpPr>
        <p:spPr/>
        <p:txBody>
          <a:bodyPr/>
          <a:lstStyle/>
          <a:p>
            <a:pPr>
              <a:defRPr/>
            </a:pPr>
            <a:r>
              <a:rPr lang="en-US" altLang="en-US" dirty="0"/>
              <a:t>Slide 20- </a:t>
            </a:r>
            <a:fld id="{2D4306B9-CFD7-4637-81D1-AA1B82412423}" type="slidenum">
              <a:rPr lang="en-US" altLang="en-US" smtClean="0"/>
              <a:pPr>
                <a:defRPr/>
              </a:pPr>
              <a:t>21</a:t>
            </a:fld>
            <a:endParaRPr lang="en-CA" altLang="en-US" dirty="0"/>
          </a:p>
        </p:txBody>
      </p:sp>
    </p:spTree>
    <p:extLst>
      <p:ext uri="{BB962C8B-B14F-4D97-AF65-F5344CB8AC3E}">
        <p14:creationId xmlns:p14="http://schemas.microsoft.com/office/powerpoint/2010/main" val="1690288540"/>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3213"/>
            <a:ext cx="8686800" cy="992187"/>
          </a:xfrm>
        </p:spPr>
        <p:txBody>
          <a:bodyPr/>
          <a:lstStyle/>
          <a:p>
            <a:r>
              <a:rPr lang="en-US" dirty="0"/>
              <a:t>Concurrency Control - </a:t>
            </a:r>
            <a:r>
              <a:rPr lang="en-US" altLang="zh-CN" dirty="0"/>
              <a:t>Why it is needed</a:t>
            </a:r>
            <a:endParaRPr lang="en-US" dirty="0"/>
          </a:p>
        </p:txBody>
      </p:sp>
      <p:sp>
        <p:nvSpPr>
          <p:cNvPr id="3" name="Content Placeholder 2"/>
          <p:cNvSpPr>
            <a:spLocks noGrp="1"/>
          </p:cNvSpPr>
          <p:nvPr>
            <p:ph idx="1"/>
          </p:nvPr>
        </p:nvSpPr>
        <p:spPr/>
        <p:txBody>
          <a:bodyPr/>
          <a:lstStyle/>
          <a:p>
            <a:r>
              <a:rPr lang="en-US" dirty="0"/>
              <a:t>Transactions submitted by various users may execute concurrently</a:t>
            </a:r>
          </a:p>
          <a:p>
            <a:pPr lvl="1"/>
            <a:r>
              <a:rPr lang="en-US" dirty="0"/>
              <a:t>Access and update the same database items</a:t>
            </a:r>
          </a:p>
          <a:p>
            <a:pPr lvl="1"/>
            <a:r>
              <a:rPr lang="en-US" dirty="0"/>
              <a:t>Some form of concurrency control is needed</a:t>
            </a:r>
          </a:p>
          <a:p>
            <a:r>
              <a:rPr lang="en-US" dirty="0">
                <a:highlight>
                  <a:srgbClr val="FFFF00"/>
                </a:highlight>
              </a:rPr>
              <a:t>The lost update problem</a:t>
            </a:r>
          </a:p>
          <a:p>
            <a:pPr lvl="1"/>
            <a:r>
              <a:rPr lang="en-US" dirty="0"/>
              <a:t>Occurs when two transactions that access the same database items have operations </a:t>
            </a:r>
            <a:r>
              <a:rPr lang="en-US" dirty="0">
                <a:highlight>
                  <a:srgbClr val="FFFF00"/>
                </a:highlight>
              </a:rPr>
              <a:t>interleaved</a:t>
            </a:r>
          </a:p>
          <a:p>
            <a:pPr lvl="1"/>
            <a:r>
              <a:rPr lang="en-US" dirty="0"/>
              <a:t>Results in incorrect value of some database items</a:t>
            </a:r>
          </a:p>
        </p:txBody>
      </p:sp>
      <p:sp>
        <p:nvSpPr>
          <p:cNvPr id="4" name="Slide Number Placeholder 3"/>
          <p:cNvSpPr>
            <a:spLocks noGrp="1"/>
          </p:cNvSpPr>
          <p:nvPr>
            <p:ph type="sldNum" sz="quarter" idx="10"/>
          </p:nvPr>
        </p:nvSpPr>
        <p:spPr/>
        <p:txBody>
          <a:bodyPr/>
          <a:lstStyle/>
          <a:p>
            <a:pPr>
              <a:defRPr/>
            </a:pPr>
            <a:r>
              <a:rPr lang="en-US" altLang="en-US" dirty="0"/>
              <a:t>Slide 20- </a:t>
            </a:r>
            <a:fld id="{2D4306B9-CFD7-4637-81D1-AA1B82412423}" type="slidenum">
              <a:rPr lang="en-US" altLang="en-US" smtClean="0"/>
              <a:pPr>
                <a:defRPr/>
              </a:pPr>
              <a:t>22</a:t>
            </a:fld>
            <a:endParaRPr lang="en-CA" altLang="en-US" dirty="0"/>
          </a:p>
        </p:txBody>
      </p:sp>
    </p:spTree>
    <p:extLst>
      <p:ext uri="{BB962C8B-B14F-4D97-AF65-F5344CB8AC3E}">
        <p14:creationId xmlns:p14="http://schemas.microsoft.com/office/powerpoint/2010/main" val="862808642"/>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31309F3-1E6D-2754-66F3-CF6C23AE78AB}"/>
              </a:ext>
            </a:extLst>
          </p:cNvPr>
          <p:cNvSpPr>
            <a:spLocks noGrp="1"/>
          </p:cNvSpPr>
          <p:nvPr>
            <p:ph type="sldNum" sz="quarter" idx="10"/>
          </p:nvPr>
        </p:nvSpPr>
        <p:spPr/>
        <p:txBody>
          <a:bodyPr/>
          <a:lstStyle/>
          <a:p>
            <a:pPr>
              <a:defRPr/>
            </a:pPr>
            <a:r>
              <a:rPr lang="en-US" altLang="en-US"/>
              <a:t>Slide 16- </a:t>
            </a:r>
            <a:fld id="{2D4306B9-CFD7-4637-81D1-AA1B82412423}" type="slidenum">
              <a:rPr lang="en-US" altLang="en-US" smtClean="0"/>
              <a:pPr>
                <a:defRPr/>
              </a:pPr>
              <a:t>23</a:t>
            </a:fld>
            <a:endParaRPr lang="en-CA" altLang="en-US" dirty="0"/>
          </a:p>
        </p:txBody>
      </p:sp>
      <p:sp>
        <p:nvSpPr>
          <p:cNvPr id="6" name="TextBox 5">
            <a:extLst>
              <a:ext uri="{FF2B5EF4-FFF2-40B4-BE49-F238E27FC236}">
                <a16:creationId xmlns:a16="http://schemas.microsoft.com/office/drawing/2014/main" id="{F0561EC4-3FAE-34D4-9257-7F4252EC5533}"/>
              </a:ext>
            </a:extLst>
          </p:cNvPr>
          <p:cNvSpPr txBox="1"/>
          <p:nvPr/>
        </p:nvSpPr>
        <p:spPr>
          <a:xfrm>
            <a:off x="9088" y="1447800"/>
            <a:ext cx="9067800" cy="4462760"/>
          </a:xfrm>
          <a:prstGeom prst="rect">
            <a:avLst/>
          </a:prstGeom>
          <a:noFill/>
        </p:spPr>
        <p:txBody>
          <a:bodyPr wrap="square">
            <a:spAutoFit/>
          </a:bodyPr>
          <a:lstStyle/>
          <a:p>
            <a:r>
              <a:rPr lang="en-US" altLang="zh-CN" sz="2000" dirty="0"/>
              <a:t>Consider two transactions, </a:t>
            </a:r>
            <a:r>
              <a:rPr lang="en-US" altLang="zh-CN" sz="2000" b="1" dirty="0"/>
              <a:t>T1</a:t>
            </a:r>
            <a:r>
              <a:rPr lang="en-US" altLang="zh-CN" sz="2000" dirty="0"/>
              <a:t> and </a:t>
            </a:r>
            <a:r>
              <a:rPr lang="en-US" altLang="zh-CN" sz="2000" b="1" dirty="0"/>
              <a:t>T2</a:t>
            </a:r>
            <a:r>
              <a:rPr lang="en-US" altLang="zh-CN" sz="2000" dirty="0"/>
              <a:t>, that both access and update the same bank account balance.</a:t>
            </a:r>
          </a:p>
          <a:p>
            <a:endParaRPr lang="en-US" altLang="zh-CN" sz="2000" b="1" dirty="0"/>
          </a:p>
          <a:p>
            <a:r>
              <a:rPr lang="en-US" altLang="zh-CN" sz="2000" b="1" dirty="0"/>
              <a:t>Initial Balance</a:t>
            </a:r>
            <a:r>
              <a:rPr lang="en-US" altLang="zh-CN" sz="2000" dirty="0"/>
              <a:t>: $1000</a:t>
            </a:r>
          </a:p>
          <a:p>
            <a:r>
              <a:rPr lang="en-US" altLang="zh-CN" sz="2000" b="1" dirty="0"/>
              <a:t>Transaction T1</a:t>
            </a:r>
          </a:p>
          <a:p>
            <a:pPr>
              <a:buFont typeface="+mj-lt"/>
              <a:buAutoNum type="arabicPeriod"/>
            </a:pPr>
            <a:r>
              <a:rPr lang="en-US" altLang="zh-CN" sz="2000" dirty="0"/>
              <a:t>Reads the balance: </a:t>
            </a:r>
            <a:r>
              <a:rPr lang="en-US" altLang="zh-CN" sz="2000" b="1" dirty="0"/>
              <a:t>Balance = $1000</a:t>
            </a:r>
            <a:endParaRPr lang="en-US" altLang="zh-CN" sz="2000" dirty="0"/>
          </a:p>
          <a:p>
            <a:pPr>
              <a:buFont typeface="+mj-lt"/>
              <a:buAutoNum type="arabicPeriod"/>
            </a:pPr>
            <a:r>
              <a:rPr lang="en-US" altLang="zh-CN" sz="2000" dirty="0"/>
              <a:t>Calculates a new balance: </a:t>
            </a:r>
            <a:r>
              <a:rPr lang="en-US" altLang="zh-CN" sz="2000" b="1" dirty="0"/>
              <a:t>New Balance = $1000 - $100 (withdrawal) = $900</a:t>
            </a:r>
            <a:endParaRPr lang="en-US" altLang="zh-CN" sz="2000" dirty="0"/>
          </a:p>
          <a:p>
            <a:pPr>
              <a:buFont typeface="+mj-lt"/>
              <a:buAutoNum type="arabicPeriod"/>
            </a:pPr>
            <a:r>
              <a:rPr lang="en-US" altLang="zh-CN" sz="2000" dirty="0"/>
              <a:t>Updates the balance to $900.</a:t>
            </a:r>
          </a:p>
          <a:p>
            <a:endParaRPr lang="en-US" altLang="zh-CN" sz="2000" b="1" dirty="0"/>
          </a:p>
          <a:p>
            <a:r>
              <a:rPr lang="en-US" altLang="zh-CN" sz="2000" b="1" dirty="0"/>
              <a:t>Transaction T2</a:t>
            </a:r>
          </a:p>
          <a:p>
            <a:pPr>
              <a:buFont typeface="+mj-lt"/>
              <a:buAutoNum type="arabicPeriod"/>
            </a:pPr>
            <a:r>
              <a:rPr lang="en-US" altLang="zh-CN" sz="2000" dirty="0"/>
              <a:t>Reads the balance: </a:t>
            </a:r>
            <a:r>
              <a:rPr lang="en-US" altLang="zh-CN" sz="2000" b="1" dirty="0"/>
              <a:t>Balance = $1000</a:t>
            </a:r>
            <a:r>
              <a:rPr lang="en-US" altLang="zh-CN" sz="2000" dirty="0"/>
              <a:t> (since T1 has not yet committed)</a:t>
            </a:r>
          </a:p>
          <a:p>
            <a:pPr>
              <a:buFont typeface="+mj-lt"/>
              <a:buAutoNum type="arabicPeriod"/>
            </a:pPr>
            <a:r>
              <a:rPr lang="en-US" altLang="zh-CN" sz="2000" dirty="0"/>
              <a:t>Calculates a new balance: </a:t>
            </a:r>
            <a:r>
              <a:rPr lang="en-US" altLang="zh-CN" sz="2000" b="1" dirty="0"/>
              <a:t>New Balance = $1000 + $200 (deposit) = $1200</a:t>
            </a:r>
            <a:endParaRPr lang="en-US" altLang="zh-CN" sz="2000" dirty="0"/>
          </a:p>
          <a:p>
            <a:pPr>
              <a:buFont typeface="+mj-lt"/>
              <a:buAutoNum type="arabicPeriod"/>
            </a:pPr>
            <a:r>
              <a:rPr lang="en-US" altLang="zh-CN" sz="2000" dirty="0"/>
              <a:t>Updates the balance to $1200.</a:t>
            </a:r>
          </a:p>
        </p:txBody>
      </p:sp>
      <p:sp>
        <p:nvSpPr>
          <p:cNvPr id="8" name="TextBox 7">
            <a:extLst>
              <a:ext uri="{FF2B5EF4-FFF2-40B4-BE49-F238E27FC236}">
                <a16:creationId xmlns:a16="http://schemas.microsoft.com/office/drawing/2014/main" id="{EDB829D5-7811-82E8-96DA-508D0A837848}"/>
              </a:ext>
            </a:extLst>
          </p:cNvPr>
          <p:cNvSpPr txBox="1"/>
          <p:nvPr/>
        </p:nvSpPr>
        <p:spPr>
          <a:xfrm>
            <a:off x="76200" y="716607"/>
            <a:ext cx="7924800" cy="461665"/>
          </a:xfrm>
          <a:prstGeom prst="rect">
            <a:avLst/>
          </a:prstGeom>
          <a:noFill/>
        </p:spPr>
        <p:txBody>
          <a:bodyPr wrap="square">
            <a:spAutoFit/>
          </a:bodyPr>
          <a:lstStyle/>
          <a:p>
            <a:r>
              <a:rPr lang="en-US" altLang="zh-CN" b="1" dirty="0"/>
              <a:t>Example of the Lost Update Problem</a:t>
            </a:r>
          </a:p>
        </p:txBody>
      </p:sp>
    </p:spTree>
    <p:extLst>
      <p:ext uri="{BB962C8B-B14F-4D97-AF65-F5344CB8AC3E}">
        <p14:creationId xmlns:p14="http://schemas.microsoft.com/office/powerpoint/2010/main" val="1399119834"/>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31309F3-1E6D-2754-66F3-CF6C23AE78AB}"/>
              </a:ext>
            </a:extLst>
          </p:cNvPr>
          <p:cNvSpPr>
            <a:spLocks noGrp="1"/>
          </p:cNvSpPr>
          <p:nvPr>
            <p:ph type="sldNum" sz="quarter" idx="10"/>
          </p:nvPr>
        </p:nvSpPr>
        <p:spPr/>
        <p:txBody>
          <a:bodyPr/>
          <a:lstStyle/>
          <a:p>
            <a:pPr>
              <a:defRPr/>
            </a:pPr>
            <a:r>
              <a:rPr lang="en-US" altLang="en-US"/>
              <a:t>Slide 16- </a:t>
            </a:r>
            <a:fld id="{2D4306B9-CFD7-4637-81D1-AA1B82412423}" type="slidenum">
              <a:rPr lang="en-US" altLang="en-US" smtClean="0"/>
              <a:pPr>
                <a:defRPr/>
              </a:pPr>
              <a:t>24</a:t>
            </a:fld>
            <a:endParaRPr lang="en-CA" altLang="en-US" dirty="0"/>
          </a:p>
        </p:txBody>
      </p:sp>
      <p:sp>
        <p:nvSpPr>
          <p:cNvPr id="6" name="TextBox 5">
            <a:extLst>
              <a:ext uri="{FF2B5EF4-FFF2-40B4-BE49-F238E27FC236}">
                <a16:creationId xmlns:a16="http://schemas.microsoft.com/office/drawing/2014/main" id="{F0561EC4-3FAE-34D4-9257-7F4252EC5533}"/>
              </a:ext>
            </a:extLst>
          </p:cNvPr>
          <p:cNvSpPr txBox="1"/>
          <p:nvPr/>
        </p:nvSpPr>
        <p:spPr>
          <a:xfrm>
            <a:off x="152400" y="1479522"/>
            <a:ext cx="8839200" cy="1938992"/>
          </a:xfrm>
          <a:prstGeom prst="rect">
            <a:avLst/>
          </a:prstGeom>
          <a:noFill/>
        </p:spPr>
        <p:txBody>
          <a:bodyPr wrap="square">
            <a:spAutoFit/>
          </a:bodyPr>
          <a:lstStyle/>
          <a:p>
            <a:r>
              <a:rPr lang="en-US" altLang="zh-CN" sz="2000" b="1" dirty="0"/>
              <a:t>Interleaving Operations</a:t>
            </a:r>
          </a:p>
          <a:p>
            <a:r>
              <a:rPr lang="en-US" altLang="zh-CN" sz="2000" dirty="0"/>
              <a:t>Assuming the operations are interleaved as follows:</a:t>
            </a:r>
          </a:p>
          <a:p>
            <a:pPr>
              <a:buFont typeface="Arial" panose="020B0604020202020204" pitchFamily="34" charset="0"/>
              <a:buChar char="•"/>
            </a:pPr>
            <a:r>
              <a:rPr lang="en-US" altLang="zh-CN" sz="2000" dirty="0"/>
              <a:t>T1 starts and reads the balance ($1000).</a:t>
            </a:r>
          </a:p>
          <a:p>
            <a:pPr>
              <a:buFont typeface="Arial" panose="020B0604020202020204" pitchFamily="34" charset="0"/>
              <a:buChar char="•"/>
            </a:pPr>
            <a:r>
              <a:rPr lang="en-US" altLang="zh-CN" sz="2000" dirty="0"/>
              <a:t>T2 starts and reads the same balance ($1000).</a:t>
            </a:r>
          </a:p>
          <a:p>
            <a:pPr>
              <a:buFont typeface="Arial" panose="020B0604020202020204" pitchFamily="34" charset="0"/>
              <a:buChar char="•"/>
            </a:pPr>
            <a:r>
              <a:rPr lang="en-US" altLang="zh-CN" sz="2000" dirty="0"/>
              <a:t>T1 computes the new balance ($900) and writes it back.</a:t>
            </a:r>
          </a:p>
          <a:p>
            <a:pPr>
              <a:buFont typeface="Arial" panose="020B0604020202020204" pitchFamily="34" charset="0"/>
              <a:buChar char="•"/>
            </a:pPr>
            <a:r>
              <a:rPr lang="en-US" altLang="zh-CN" sz="2000" dirty="0"/>
              <a:t>T2 computes its new balance ($1200) and writes it back.</a:t>
            </a:r>
          </a:p>
        </p:txBody>
      </p:sp>
      <p:sp>
        <p:nvSpPr>
          <p:cNvPr id="8" name="TextBox 7">
            <a:extLst>
              <a:ext uri="{FF2B5EF4-FFF2-40B4-BE49-F238E27FC236}">
                <a16:creationId xmlns:a16="http://schemas.microsoft.com/office/drawing/2014/main" id="{EDB829D5-7811-82E8-96DA-508D0A837848}"/>
              </a:ext>
            </a:extLst>
          </p:cNvPr>
          <p:cNvSpPr txBox="1"/>
          <p:nvPr/>
        </p:nvSpPr>
        <p:spPr>
          <a:xfrm>
            <a:off x="76200" y="716607"/>
            <a:ext cx="7924800" cy="461665"/>
          </a:xfrm>
          <a:prstGeom prst="rect">
            <a:avLst/>
          </a:prstGeom>
          <a:noFill/>
        </p:spPr>
        <p:txBody>
          <a:bodyPr wrap="square">
            <a:spAutoFit/>
          </a:bodyPr>
          <a:lstStyle/>
          <a:p>
            <a:r>
              <a:rPr lang="en-US" altLang="zh-CN" b="1" dirty="0"/>
              <a:t>Example of the Lost Update Problem</a:t>
            </a:r>
          </a:p>
        </p:txBody>
      </p:sp>
      <p:sp>
        <p:nvSpPr>
          <p:cNvPr id="3" name="TextBox 2">
            <a:extLst>
              <a:ext uri="{FF2B5EF4-FFF2-40B4-BE49-F238E27FC236}">
                <a16:creationId xmlns:a16="http://schemas.microsoft.com/office/drawing/2014/main" id="{5E792EEB-498A-BBF3-3F4E-E81D47590C64}"/>
              </a:ext>
            </a:extLst>
          </p:cNvPr>
          <p:cNvSpPr txBox="1"/>
          <p:nvPr/>
        </p:nvSpPr>
        <p:spPr>
          <a:xfrm>
            <a:off x="152400" y="3719764"/>
            <a:ext cx="8381301" cy="1569660"/>
          </a:xfrm>
          <a:prstGeom prst="rect">
            <a:avLst/>
          </a:prstGeom>
          <a:noFill/>
        </p:spPr>
        <p:txBody>
          <a:bodyPr wrap="square">
            <a:spAutoFit/>
          </a:bodyPr>
          <a:lstStyle/>
          <a:p>
            <a:r>
              <a:rPr lang="en-US" altLang="zh-CN" b="1" dirty="0"/>
              <a:t>Final State</a:t>
            </a:r>
          </a:p>
          <a:p>
            <a:r>
              <a:rPr lang="en-US" altLang="zh-CN" dirty="0"/>
              <a:t>After both transactions complete, the final balance in the account is </a:t>
            </a:r>
            <a:r>
              <a:rPr lang="en-US" altLang="zh-CN" b="1" dirty="0"/>
              <a:t>$1200</a:t>
            </a:r>
            <a:r>
              <a:rPr lang="en-US" altLang="zh-CN" dirty="0"/>
              <a:t>. However, the withdrawal made by T1 is lost because T2's update overwrote T1's result.</a:t>
            </a:r>
          </a:p>
        </p:txBody>
      </p:sp>
    </p:spTree>
    <p:extLst>
      <p:ext uri="{BB962C8B-B14F-4D97-AF65-F5344CB8AC3E}">
        <p14:creationId xmlns:p14="http://schemas.microsoft.com/office/powerpoint/2010/main" val="1265997675"/>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31309F3-1E6D-2754-66F3-CF6C23AE78AB}"/>
              </a:ext>
            </a:extLst>
          </p:cNvPr>
          <p:cNvSpPr>
            <a:spLocks noGrp="1"/>
          </p:cNvSpPr>
          <p:nvPr>
            <p:ph type="sldNum" sz="quarter" idx="10"/>
          </p:nvPr>
        </p:nvSpPr>
        <p:spPr/>
        <p:txBody>
          <a:bodyPr/>
          <a:lstStyle/>
          <a:p>
            <a:pPr>
              <a:defRPr/>
            </a:pPr>
            <a:r>
              <a:rPr lang="en-US" altLang="en-US"/>
              <a:t>Slide 16- </a:t>
            </a:r>
            <a:fld id="{2D4306B9-CFD7-4637-81D1-AA1B82412423}" type="slidenum">
              <a:rPr lang="en-US" altLang="en-US" smtClean="0"/>
              <a:pPr>
                <a:defRPr/>
              </a:pPr>
              <a:t>25</a:t>
            </a:fld>
            <a:endParaRPr lang="en-CA" altLang="en-US" dirty="0"/>
          </a:p>
        </p:txBody>
      </p:sp>
      <p:sp>
        <p:nvSpPr>
          <p:cNvPr id="8" name="TextBox 7">
            <a:extLst>
              <a:ext uri="{FF2B5EF4-FFF2-40B4-BE49-F238E27FC236}">
                <a16:creationId xmlns:a16="http://schemas.microsoft.com/office/drawing/2014/main" id="{EDB829D5-7811-82E8-96DA-508D0A837848}"/>
              </a:ext>
            </a:extLst>
          </p:cNvPr>
          <p:cNvSpPr txBox="1"/>
          <p:nvPr/>
        </p:nvSpPr>
        <p:spPr>
          <a:xfrm>
            <a:off x="76200" y="254942"/>
            <a:ext cx="7924800" cy="461665"/>
          </a:xfrm>
          <a:prstGeom prst="rect">
            <a:avLst/>
          </a:prstGeom>
          <a:noFill/>
        </p:spPr>
        <p:txBody>
          <a:bodyPr wrap="square">
            <a:spAutoFit/>
          </a:bodyPr>
          <a:lstStyle/>
          <a:p>
            <a:r>
              <a:rPr lang="en-US" altLang="zh-CN" b="1" dirty="0"/>
              <a:t>Example of the Lost Update Problem</a:t>
            </a:r>
          </a:p>
        </p:txBody>
      </p:sp>
      <p:sp>
        <p:nvSpPr>
          <p:cNvPr id="5" name="TextBox 4">
            <a:extLst>
              <a:ext uri="{FF2B5EF4-FFF2-40B4-BE49-F238E27FC236}">
                <a16:creationId xmlns:a16="http://schemas.microsoft.com/office/drawing/2014/main" id="{6FE8DBCC-E14A-611B-463E-E6E6362122AE}"/>
              </a:ext>
            </a:extLst>
          </p:cNvPr>
          <p:cNvSpPr txBox="1"/>
          <p:nvPr/>
        </p:nvSpPr>
        <p:spPr>
          <a:xfrm>
            <a:off x="89483" y="914400"/>
            <a:ext cx="8382000" cy="1938992"/>
          </a:xfrm>
          <a:prstGeom prst="rect">
            <a:avLst/>
          </a:prstGeom>
          <a:noFill/>
        </p:spPr>
        <p:txBody>
          <a:bodyPr wrap="square">
            <a:spAutoFit/>
          </a:bodyPr>
          <a:lstStyle/>
          <a:p>
            <a:r>
              <a:rPr lang="en-US" altLang="zh-CN" b="1" dirty="0"/>
              <a:t>Consequences</a:t>
            </a:r>
          </a:p>
          <a:p>
            <a:pPr>
              <a:buFont typeface="Arial" panose="020B0604020202020204" pitchFamily="34" charset="0"/>
              <a:buChar char="•"/>
            </a:pPr>
            <a:r>
              <a:rPr lang="en-US" altLang="zh-CN" b="1" dirty="0"/>
              <a:t>Data Integrity Issues</a:t>
            </a:r>
            <a:r>
              <a:rPr lang="en-US" altLang="zh-CN" dirty="0"/>
              <a:t>: The updates from T1 are lost, leading to incorrect data in the database.</a:t>
            </a:r>
          </a:p>
          <a:p>
            <a:pPr>
              <a:buFont typeface="Arial" panose="020B0604020202020204" pitchFamily="34" charset="0"/>
              <a:buChar char="•"/>
            </a:pPr>
            <a:r>
              <a:rPr lang="en-US" altLang="zh-CN" b="1" dirty="0"/>
              <a:t>Potential Errors</a:t>
            </a:r>
            <a:r>
              <a:rPr lang="en-US" altLang="zh-CN" dirty="0"/>
              <a:t>: This can cause serious errors in applications, especially in financial systems.</a:t>
            </a:r>
          </a:p>
        </p:txBody>
      </p:sp>
      <p:sp>
        <p:nvSpPr>
          <p:cNvPr id="9" name="TextBox 8">
            <a:extLst>
              <a:ext uri="{FF2B5EF4-FFF2-40B4-BE49-F238E27FC236}">
                <a16:creationId xmlns:a16="http://schemas.microsoft.com/office/drawing/2014/main" id="{D1A12C01-E420-4337-56FD-0F37EC46C7D3}"/>
              </a:ext>
            </a:extLst>
          </p:cNvPr>
          <p:cNvSpPr txBox="1"/>
          <p:nvPr/>
        </p:nvSpPr>
        <p:spPr>
          <a:xfrm>
            <a:off x="74103" y="3067963"/>
            <a:ext cx="8915399" cy="3416320"/>
          </a:xfrm>
          <a:prstGeom prst="rect">
            <a:avLst/>
          </a:prstGeom>
          <a:noFill/>
        </p:spPr>
        <p:txBody>
          <a:bodyPr wrap="square">
            <a:spAutoFit/>
          </a:bodyPr>
          <a:lstStyle/>
          <a:p>
            <a:r>
              <a:rPr lang="en-US" altLang="zh-CN" b="1" dirty="0"/>
              <a:t>Prevention</a:t>
            </a:r>
          </a:p>
          <a:p>
            <a:r>
              <a:rPr lang="en-US" altLang="zh-CN" dirty="0"/>
              <a:t>To prevent the lost update problem, concurrency control mechanisms can be employed, such as:</a:t>
            </a:r>
          </a:p>
          <a:p>
            <a:pPr>
              <a:buFont typeface="Arial" panose="020B0604020202020204" pitchFamily="34" charset="0"/>
              <a:buChar char="•"/>
            </a:pPr>
            <a:r>
              <a:rPr lang="en-US" altLang="zh-CN" b="1" dirty="0"/>
              <a:t>Locking</a:t>
            </a:r>
            <a:r>
              <a:rPr lang="en-US" altLang="zh-CN" dirty="0"/>
              <a:t>: Ensuring that when one transaction is reading or writing to a database item, no other transaction can access it until the first transaction is complete.</a:t>
            </a:r>
          </a:p>
          <a:p>
            <a:pPr>
              <a:buFont typeface="Arial" panose="020B0604020202020204" pitchFamily="34" charset="0"/>
              <a:buChar char="•"/>
            </a:pPr>
            <a:r>
              <a:rPr lang="en-US" altLang="zh-CN" b="1" dirty="0"/>
              <a:t>Isolation Levels</a:t>
            </a:r>
            <a:r>
              <a:rPr lang="en-US" altLang="zh-CN" dirty="0"/>
              <a:t>: Using appropriate isolation levels (like Serializable) to control the visibility of changes made by concurrent transactions.</a:t>
            </a:r>
          </a:p>
        </p:txBody>
      </p:sp>
    </p:spTree>
    <p:extLst>
      <p:ext uri="{BB962C8B-B14F-4D97-AF65-F5344CB8AC3E}">
        <p14:creationId xmlns:p14="http://schemas.microsoft.com/office/powerpoint/2010/main" val="1902406397"/>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Lost Update Problem</a:t>
            </a:r>
          </a:p>
        </p:txBody>
      </p:sp>
      <p:sp>
        <p:nvSpPr>
          <p:cNvPr id="3" name="Slide Number Placeholder 2"/>
          <p:cNvSpPr>
            <a:spLocks noGrp="1"/>
          </p:cNvSpPr>
          <p:nvPr>
            <p:ph type="sldNum" sz="quarter" idx="10"/>
          </p:nvPr>
        </p:nvSpPr>
        <p:spPr/>
        <p:txBody>
          <a:bodyPr/>
          <a:lstStyle/>
          <a:p>
            <a:pPr>
              <a:defRPr/>
            </a:pPr>
            <a:r>
              <a:rPr lang="en-US" altLang="en-US" dirty="0"/>
              <a:t>Slide 20-</a:t>
            </a:r>
            <a:fld id="{AEE05831-3758-41FE-86C8-A42338BA7B7B}" type="slidenum">
              <a:rPr lang="en-US" altLang="en-US" smtClean="0"/>
              <a:pPr>
                <a:defRPr/>
              </a:pPr>
              <a:t>26</a:t>
            </a:fld>
            <a:endParaRPr lang="en-CA" altLang="en-US" dirty="0"/>
          </a:p>
        </p:txBody>
      </p:sp>
      <p:pic>
        <p:nvPicPr>
          <p:cNvPr id="4" name="Picture 3"/>
          <p:cNvPicPr>
            <a:picLocks noChangeAspect="1"/>
          </p:cNvPicPr>
          <p:nvPr/>
        </p:nvPicPr>
        <p:blipFill>
          <a:blip r:embed="rId2"/>
          <a:stretch>
            <a:fillRect/>
          </a:stretch>
        </p:blipFill>
        <p:spPr>
          <a:xfrm>
            <a:off x="110575" y="1981200"/>
            <a:ext cx="8800241" cy="3048000"/>
          </a:xfrm>
          <a:prstGeom prst="rect">
            <a:avLst/>
          </a:prstGeom>
        </p:spPr>
      </p:pic>
      <p:sp>
        <p:nvSpPr>
          <p:cNvPr id="5" name="TextBox 4"/>
          <p:cNvSpPr txBox="1">
            <a:spLocks noChangeArrowheads="1"/>
          </p:cNvSpPr>
          <p:nvPr/>
        </p:nvSpPr>
        <p:spPr bwMode="auto">
          <a:xfrm>
            <a:off x="1676922" y="5561556"/>
            <a:ext cx="57901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buNone/>
            </a:pPr>
            <a:r>
              <a:rPr lang="en-US" altLang="en-US" sz="1600" dirty="0">
                <a:solidFill>
                  <a:schemeClr val="tx1"/>
                </a:solidFill>
              </a:rPr>
              <a:t>Figure 20.3 </a:t>
            </a:r>
            <a:r>
              <a:rPr lang="en-US" sz="1600" dirty="0">
                <a:solidFill>
                  <a:schemeClr val="tx1"/>
                </a:solidFill>
              </a:rPr>
              <a:t>Some problems that occur when concurrent execution is uncontrolled (a) The lost update problem</a:t>
            </a:r>
            <a:endParaRPr lang="en-US" altLang="en-US" sz="1600" dirty="0">
              <a:solidFill>
                <a:schemeClr val="tx1"/>
              </a:solidFill>
            </a:endParaRPr>
          </a:p>
        </p:txBody>
      </p:sp>
      <p:sp>
        <p:nvSpPr>
          <p:cNvPr id="6" name="Rectangle 5">
            <a:extLst>
              <a:ext uri="{FF2B5EF4-FFF2-40B4-BE49-F238E27FC236}">
                <a16:creationId xmlns:a16="http://schemas.microsoft.com/office/drawing/2014/main" id="{7634D6D0-0C98-4002-A791-256282DC984B}"/>
              </a:ext>
            </a:extLst>
          </p:cNvPr>
          <p:cNvSpPr/>
          <p:nvPr/>
        </p:nvSpPr>
        <p:spPr>
          <a:xfrm>
            <a:off x="381000" y="2362200"/>
            <a:ext cx="947695" cy="830997"/>
          </a:xfrm>
          <a:prstGeom prst="rect">
            <a:avLst/>
          </a:prstGeom>
        </p:spPr>
        <p:txBody>
          <a:bodyPr wrap="none">
            <a:spAutoFit/>
          </a:bodyPr>
          <a:lstStyle/>
          <a:p>
            <a:r>
              <a:rPr lang="en-US" i="1" dirty="0">
                <a:latin typeface="MinionPro-It"/>
              </a:rPr>
              <a:t>X </a:t>
            </a:r>
            <a:r>
              <a:rPr lang="en-US" dirty="0">
                <a:latin typeface="MinionPro-Regular"/>
              </a:rPr>
              <a:t>= 80</a:t>
            </a:r>
          </a:p>
          <a:p>
            <a:r>
              <a:rPr lang="en-US" dirty="0">
                <a:latin typeface="MinionPro-Regular"/>
              </a:rPr>
              <a:t>N=5</a:t>
            </a:r>
            <a:endParaRPr lang="en-US" dirty="0"/>
          </a:p>
        </p:txBody>
      </p:sp>
      <p:sp>
        <p:nvSpPr>
          <p:cNvPr id="7" name="Rectangle 6">
            <a:extLst>
              <a:ext uri="{FF2B5EF4-FFF2-40B4-BE49-F238E27FC236}">
                <a16:creationId xmlns:a16="http://schemas.microsoft.com/office/drawing/2014/main" id="{FE60AAEB-E391-44DF-8A2F-0044049A630B}"/>
              </a:ext>
            </a:extLst>
          </p:cNvPr>
          <p:cNvSpPr/>
          <p:nvPr/>
        </p:nvSpPr>
        <p:spPr>
          <a:xfrm>
            <a:off x="4876800" y="2812025"/>
            <a:ext cx="947695" cy="830997"/>
          </a:xfrm>
          <a:prstGeom prst="rect">
            <a:avLst/>
          </a:prstGeom>
        </p:spPr>
        <p:txBody>
          <a:bodyPr wrap="none">
            <a:spAutoFit/>
          </a:bodyPr>
          <a:lstStyle/>
          <a:p>
            <a:r>
              <a:rPr lang="en-US" i="1" dirty="0">
                <a:latin typeface="MinionPro-It"/>
              </a:rPr>
              <a:t>X </a:t>
            </a:r>
            <a:r>
              <a:rPr lang="en-US" dirty="0">
                <a:latin typeface="MinionPro-Regular"/>
              </a:rPr>
              <a:t>= 80</a:t>
            </a:r>
          </a:p>
          <a:p>
            <a:r>
              <a:rPr lang="en-US" i="1" dirty="0">
                <a:latin typeface="MinionPro-It"/>
              </a:rPr>
              <a:t>M </a:t>
            </a:r>
            <a:r>
              <a:rPr lang="en-US" dirty="0">
                <a:latin typeface="MinionPro-Regular"/>
              </a:rPr>
              <a:t>= 4</a:t>
            </a:r>
            <a:endParaRPr lang="en-US" dirty="0"/>
          </a:p>
        </p:txBody>
      </p:sp>
      <p:sp>
        <p:nvSpPr>
          <p:cNvPr id="8" name="Rectangle 7">
            <a:extLst>
              <a:ext uri="{FF2B5EF4-FFF2-40B4-BE49-F238E27FC236}">
                <a16:creationId xmlns:a16="http://schemas.microsoft.com/office/drawing/2014/main" id="{0E5E03CC-8A29-4899-8884-5E1B88DB665C}"/>
              </a:ext>
            </a:extLst>
          </p:cNvPr>
          <p:cNvSpPr/>
          <p:nvPr/>
        </p:nvSpPr>
        <p:spPr>
          <a:xfrm>
            <a:off x="4876800" y="4328822"/>
            <a:ext cx="4267200" cy="830997"/>
          </a:xfrm>
          <a:prstGeom prst="rect">
            <a:avLst/>
          </a:prstGeom>
        </p:spPr>
        <p:txBody>
          <a:bodyPr wrap="square">
            <a:spAutoFit/>
          </a:bodyPr>
          <a:lstStyle/>
          <a:p>
            <a:r>
              <a:rPr lang="en-US" dirty="0">
                <a:latin typeface="MinionPro-Regular"/>
              </a:rPr>
              <a:t>the final result should be </a:t>
            </a:r>
            <a:r>
              <a:rPr lang="en-US" i="1" dirty="0">
                <a:latin typeface="MinionPro-It"/>
              </a:rPr>
              <a:t>X </a:t>
            </a:r>
            <a:r>
              <a:rPr lang="en-US" dirty="0">
                <a:latin typeface="MinionPro-Regular"/>
              </a:rPr>
              <a:t>= 79,</a:t>
            </a:r>
          </a:p>
          <a:p>
            <a:r>
              <a:rPr lang="en-US" dirty="0">
                <a:latin typeface="MinionPro-Regular"/>
              </a:rPr>
              <a:t>But it is X = 84</a:t>
            </a:r>
          </a:p>
        </p:txBody>
      </p:sp>
    </p:spTree>
    <p:extLst>
      <p:ext uri="{BB962C8B-B14F-4D97-AF65-F5344CB8AC3E}">
        <p14:creationId xmlns:p14="http://schemas.microsoft.com/office/powerpoint/2010/main" val="4249950290"/>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Lost Update Problem</a:t>
            </a:r>
          </a:p>
        </p:txBody>
      </p:sp>
      <p:sp>
        <p:nvSpPr>
          <p:cNvPr id="3" name="Slide Number Placeholder 2"/>
          <p:cNvSpPr>
            <a:spLocks noGrp="1"/>
          </p:cNvSpPr>
          <p:nvPr>
            <p:ph type="sldNum" sz="quarter" idx="10"/>
          </p:nvPr>
        </p:nvSpPr>
        <p:spPr/>
        <p:txBody>
          <a:bodyPr/>
          <a:lstStyle/>
          <a:p>
            <a:pPr>
              <a:defRPr/>
            </a:pPr>
            <a:r>
              <a:rPr lang="en-US" altLang="en-US" dirty="0"/>
              <a:t>Slide 20-</a:t>
            </a:r>
            <a:fld id="{AEE05831-3758-41FE-86C8-A42338BA7B7B}" type="slidenum">
              <a:rPr lang="en-US" altLang="en-US" smtClean="0"/>
              <a:pPr>
                <a:defRPr/>
              </a:pPr>
              <a:t>27</a:t>
            </a:fld>
            <a:endParaRPr lang="en-CA" altLang="en-US" dirty="0"/>
          </a:p>
        </p:txBody>
      </p:sp>
      <p:sp>
        <p:nvSpPr>
          <p:cNvPr id="5" name="TextBox 4"/>
          <p:cNvSpPr txBox="1">
            <a:spLocks noChangeArrowheads="1"/>
          </p:cNvSpPr>
          <p:nvPr/>
        </p:nvSpPr>
        <p:spPr bwMode="auto">
          <a:xfrm>
            <a:off x="1676922" y="5561556"/>
            <a:ext cx="57901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buNone/>
            </a:pPr>
            <a:r>
              <a:rPr lang="en-US" altLang="en-US" sz="1600" dirty="0">
                <a:solidFill>
                  <a:schemeClr val="tx1"/>
                </a:solidFill>
              </a:rPr>
              <a:t>Figure 20.3 </a:t>
            </a:r>
            <a:r>
              <a:rPr lang="en-US" sz="1600" dirty="0">
                <a:solidFill>
                  <a:schemeClr val="tx1"/>
                </a:solidFill>
              </a:rPr>
              <a:t>Some problems that occur when concurrent execution is uncontrolled (a) The lost update problem</a:t>
            </a:r>
            <a:endParaRPr lang="en-US" altLang="en-US" sz="1600" dirty="0">
              <a:solidFill>
                <a:schemeClr val="tx1"/>
              </a:solidFill>
            </a:endParaRPr>
          </a:p>
        </p:txBody>
      </p:sp>
      <p:pic>
        <p:nvPicPr>
          <p:cNvPr id="9" name="Picture 8">
            <a:extLst>
              <a:ext uri="{FF2B5EF4-FFF2-40B4-BE49-F238E27FC236}">
                <a16:creationId xmlns:a16="http://schemas.microsoft.com/office/drawing/2014/main" id="{E47B55FC-B549-4FAE-8138-312AA64EE4C5}"/>
              </a:ext>
            </a:extLst>
          </p:cNvPr>
          <p:cNvPicPr>
            <a:picLocks noChangeAspect="1"/>
          </p:cNvPicPr>
          <p:nvPr/>
        </p:nvPicPr>
        <p:blipFill>
          <a:blip r:embed="rId2"/>
          <a:stretch>
            <a:fillRect/>
          </a:stretch>
        </p:blipFill>
        <p:spPr>
          <a:xfrm>
            <a:off x="0" y="1828801"/>
            <a:ext cx="8839200" cy="2858176"/>
          </a:xfrm>
          <a:prstGeom prst="rect">
            <a:avLst/>
          </a:prstGeom>
        </p:spPr>
      </p:pic>
    </p:spTree>
    <p:extLst>
      <p:ext uri="{BB962C8B-B14F-4D97-AF65-F5344CB8AC3E}">
        <p14:creationId xmlns:p14="http://schemas.microsoft.com/office/powerpoint/2010/main" val="2821591045"/>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10663"/>
            <a:ext cx="7796213" cy="992187"/>
          </a:xfrm>
        </p:spPr>
        <p:txBody>
          <a:bodyPr/>
          <a:lstStyle/>
          <a:p>
            <a:r>
              <a:rPr lang="en-US" sz="3200" dirty="0"/>
              <a:t>The Temporary Update Problem OR</a:t>
            </a:r>
            <a:br>
              <a:rPr lang="en-US" sz="3200" dirty="0"/>
            </a:br>
            <a:r>
              <a:rPr lang="en-US" sz="3200" dirty="0"/>
              <a:t>Dirty Read Problem OR</a:t>
            </a:r>
            <a:br>
              <a:rPr lang="en-US" sz="3200" dirty="0"/>
            </a:br>
            <a:r>
              <a:rPr lang="en-US" sz="3200" dirty="0"/>
              <a:t>Uncommitted Dependency Problem</a:t>
            </a:r>
          </a:p>
        </p:txBody>
      </p:sp>
      <p:sp>
        <p:nvSpPr>
          <p:cNvPr id="3" name="Slide Number Placeholder 2"/>
          <p:cNvSpPr>
            <a:spLocks noGrp="1"/>
          </p:cNvSpPr>
          <p:nvPr>
            <p:ph type="sldNum" sz="quarter" idx="10"/>
          </p:nvPr>
        </p:nvSpPr>
        <p:spPr/>
        <p:txBody>
          <a:bodyPr/>
          <a:lstStyle/>
          <a:p>
            <a:pPr>
              <a:defRPr/>
            </a:pPr>
            <a:r>
              <a:rPr lang="en-US" altLang="en-US" dirty="0"/>
              <a:t>Slide 20-</a:t>
            </a:r>
            <a:fld id="{AEE05831-3758-41FE-86C8-A42338BA7B7B}" type="slidenum">
              <a:rPr lang="en-US" altLang="en-US" smtClean="0"/>
              <a:pPr>
                <a:defRPr/>
              </a:pPr>
              <a:t>28</a:t>
            </a:fld>
            <a:endParaRPr lang="en-CA" altLang="en-US" dirty="0"/>
          </a:p>
        </p:txBody>
      </p:sp>
      <p:sp>
        <p:nvSpPr>
          <p:cNvPr id="5" name="TextBox 4"/>
          <p:cNvSpPr txBox="1">
            <a:spLocks noChangeArrowheads="1"/>
          </p:cNvSpPr>
          <p:nvPr/>
        </p:nvSpPr>
        <p:spPr bwMode="auto">
          <a:xfrm>
            <a:off x="1016793" y="5702587"/>
            <a:ext cx="71104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buNone/>
            </a:pPr>
            <a:r>
              <a:rPr lang="en-US" altLang="en-US" sz="1600" dirty="0">
                <a:solidFill>
                  <a:schemeClr val="tx1"/>
                </a:solidFill>
              </a:rPr>
              <a:t>Figure 20.3 (cont’d.) </a:t>
            </a:r>
            <a:r>
              <a:rPr lang="en-US" sz="1600" dirty="0">
                <a:solidFill>
                  <a:schemeClr val="tx1"/>
                </a:solidFill>
              </a:rPr>
              <a:t>Some problems that occur when concurrent execution is uncontrolled (b) The temporary update problem</a:t>
            </a:r>
            <a:endParaRPr lang="en-US" altLang="en-US" sz="1600" dirty="0">
              <a:solidFill>
                <a:schemeClr val="tx1"/>
              </a:solidFill>
            </a:endParaRPr>
          </a:p>
        </p:txBody>
      </p:sp>
      <p:pic>
        <p:nvPicPr>
          <p:cNvPr id="6" name="Picture 5"/>
          <p:cNvPicPr>
            <a:picLocks noChangeAspect="1"/>
          </p:cNvPicPr>
          <p:nvPr/>
        </p:nvPicPr>
        <p:blipFill>
          <a:blip r:embed="rId2"/>
          <a:stretch>
            <a:fillRect/>
          </a:stretch>
        </p:blipFill>
        <p:spPr>
          <a:xfrm>
            <a:off x="119269" y="1905000"/>
            <a:ext cx="8746435" cy="3143250"/>
          </a:xfrm>
          <a:prstGeom prst="rect">
            <a:avLst/>
          </a:prstGeom>
        </p:spPr>
      </p:pic>
    </p:spTree>
    <p:extLst>
      <p:ext uri="{BB962C8B-B14F-4D97-AF65-F5344CB8AC3E}">
        <p14:creationId xmlns:p14="http://schemas.microsoft.com/office/powerpoint/2010/main" val="45866617"/>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10663"/>
            <a:ext cx="7796213" cy="992187"/>
          </a:xfrm>
        </p:spPr>
        <p:txBody>
          <a:bodyPr/>
          <a:lstStyle/>
          <a:p>
            <a:r>
              <a:rPr lang="en-US" sz="3200" dirty="0"/>
              <a:t>The Temporary Update Problem OR</a:t>
            </a:r>
            <a:br>
              <a:rPr lang="en-US" sz="3200" dirty="0"/>
            </a:br>
            <a:r>
              <a:rPr lang="en-US" sz="3200" dirty="0"/>
              <a:t>Dirty Read Problem OR</a:t>
            </a:r>
            <a:br>
              <a:rPr lang="en-US" sz="3200" dirty="0"/>
            </a:br>
            <a:r>
              <a:rPr lang="en-US" sz="3200" dirty="0"/>
              <a:t>Uncommitted Dependency Problem</a:t>
            </a:r>
          </a:p>
        </p:txBody>
      </p:sp>
      <p:sp>
        <p:nvSpPr>
          <p:cNvPr id="3" name="Slide Number Placeholder 2"/>
          <p:cNvSpPr>
            <a:spLocks noGrp="1"/>
          </p:cNvSpPr>
          <p:nvPr>
            <p:ph type="sldNum" sz="quarter" idx="10"/>
          </p:nvPr>
        </p:nvSpPr>
        <p:spPr/>
        <p:txBody>
          <a:bodyPr/>
          <a:lstStyle/>
          <a:p>
            <a:pPr>
              <a:defRPr/>
            </a:pPr>
            <a:r>
              <a:rPr lang="en-US" altLang="en-US" dirty="0"/>
              <a:t>Slide 20-</a:t>
            </a:r>
            <a:fld id="{AEE05831-3758-41FE-86C8-A42338BA7B7B}" type="slidenum">
              <a:rPr lang="en-US" altLang="en-US" smtClean="0"/>
              <a:pPr>
                <a:defRPr/>
              </a:pPr>
              <a:t>29</a:t>
            </a:fld>
            <a:endParaRPr lang="en-CA" altLang="en-US" dirty="0"/>
          </a:p>
        </p:txBody>
      </p:sp>
      <p:sp>
        <p:nvSpPr>
          <p:cNvPr id="5" name="TextBox 4"/>
          <p:cNvSpPr txBox="1">
            <a:spLocks noChangeArrowheads="1"/>
          </p:cNvSpPr>
          <p:nvPr/>
        </p:nvSpPr>
        <p:spPr bwMode="auto">
          <a:xfrm>
            <a:off x="1016793" y="5702587"/>
            <a:ext cx="71104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buNone/>
            </a:pPr>
            <a:r>
              <a:rPr lang="en-US" altLang="en-US" sz="1600" dirty="0">
                <a:solidFill>
                  <a:schemeClr val="tx1"/>
                </a:solidFill>
              </a:rPr>
              <a:t>Figure 20.3 (cont’d.) </a:t>
            </a:r>
            <a:r>
              <a:rPr lang="en-US" sz="1600" dirty="0">
                <a:solidFill>
                  <a:schemeClr val="tx1"/>
                </a:solidFill>
              </a:rPr>
              <a:t>Some problems that occur when concurrent execution is uncontrolled (b) The temporary update problem</a:t>
            </a:r>
            <a:endParaRPr lang="en-US" altLang="en-US" sz="1600" dirty="0">
              <a:solidFill>
                <a:schemeClr val="tx1"/>
              </a:solidFill>
            </a:endParaRPr>
          </a:p>
        </p:txBody>
      </p:sp>
      <p:pic>
        <p:nvPicPr>
          <p:cNvPr id="4" name="Picture 3">
            <a:extLst>
              <a:ext uri="{FF2B5EF4-FFF2-40B4-BE49-F238E27FC236}">
                <a16:creationId xmlns:a16="http://schemas.microsoft.com/office/drawing/2014/main" id="{288B627A-74AE-4FFC-9BFE-5FFDCF6AC755}"/>
              </a:ext>
            </a:extLst>
          </p:cNvPr>
          <p:cNvPicPr>
            <a:picLocks noChangeAspect="1"/>
          </p:cNvPicPr>
          <p:nvPr/>
        </p:nvPicPr>
        <p:blipFill>
          <a:blip r:embed="rId2"/>
          <a:stretch>
            <a:fillRect/>
          </a:stretch>
        </p:blipFill>
        <p:spPr>
          <a:xfrm>
            <a:off x="76200" y="1889101"/>
            <a:ext cx="8839200" cy="3079797"/>
          </a:xfrm>
          <a:prstGeom prst="rect">
            <a:avLst/>
          </a:prstGeom>
        </p:spPr>
      </p:pic>
    </p:spTree>
    <p:extLst>
      <p:ext uri="{BB962C8B-B14F-4D97-AF65-F5344CB8AC3E}">
        <p14:creationId xmlns:p14="http://schemas.microsoft.com/office/powerpoint/2010/main" val="168256679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CE666-488A-FFF4-499E-EBF841829A39}"/>
              </a:ext>
            </a:extLst>
          </p:cNvPr>
          <p:cNvSpPr>
            <a:spLocks noGrp="1"/>
          </p:cNvSpPr>
          <p:nvPr>
            <p:ph type="title"/>
          </p:nvPr>
        </p:nvSpPr>
        <p:spPr/>
        <p:txBody>
          <a:bodyPr/>
          <a:lstStyle/>
          <a:p>
            <a:r>
              <a:rPr lang="en-US" altLang="zh-CN" dirty="0"/>
              <a:t>What we have covered so far… EXAM Contents </a:t>
            </a:r>
            <a:endParaRPr lang="zh-CN" altLang="en-US" dirty="0"/>
          </a:p>
        </p:txBody>
      </p:sp>
      <p:sp>
        <p:nvSpPr>
          <p:cNvPr id="4" name="Slide Number Placeholder 3">
            <a:extLst>
              <a:ext uri="{FF2B5EF4-FFF2-40B4-BE49-F238E27FC236}">
                <a16:creationId xmlns:a16="http://schemas.microsoft.com/office/drawing/2014/main" id="{9D866B60-B4AB-B465-B45E-7D4168B48BB3}"/>
              </a:ext>
            </a:extLst>
          </p:cNvPr>
          <p:cNvSpPr>
            <a:spLocks noGrp="1"/>
          </p:cNvSpPr>
          <p:nvPr>
            <p:ph type="sldNum" sz="quarter" idx="10"/>
          </p:nvPr>
        </p:nvSpPr>
        <p:spPr/>
        <p:txBody>
          <a:bodyPr/>
          <a:lstStyle/>
          <a:p>
            <a:pPr>
              <a:defRPr/>
            </a:pPr>
            <a:r>
              <a:rPr lang="en-US" altLang="en-US"/>
              <a:t>Slide 16- </a:t>
            </a:r>
            <a:fld id="{2D4306B9-CFD7-4637-81D1-AA1B82412423}" type="slidenum">
              <a:rPr lang="en-US" altLang="en-US" smtClean="0"/>
              <a:pPr>
                <a:defRPr/>
              </a:pPr>
              <a:t>3</a:t>
            </a:fld>
            <a:endParaRPr lang="en-CA" altLang="en-US" dirty="0"/>
          </a:p>
        </p:txBody>
      </p:sp>
      <p:pic>
        <p:nvPicPr>
          <p:cNvPr id="6" name="Picture 5">
            <a:extLst>
              <a:ext uri="{FF2B5EF4-FFF2-40B4-BE49-F238E27FC236}">
                <a16:creationId xmlns:a16="http://schemas.microsoft.com/office/drawing/2014/main" id="{00C186B8-1A3A-DF58-FB76-7C8040D5C6EC}"/>
              </a:ext>
            </a:extLst>
          </p:cNvPr>
          <p:cNvPicPr>
            <a:picLocks noChangeAspect="1"/>
          </p:cNvPicPr>
          <p:nvPr/>
        </p:nvPicPr>
        <p:blipFill>
          <a:blip r:embed="rId2"/>
          <a:stretch>
            <a:fillRect/>
          </a:stretch>
        </p:blipFill>
        <p:spPr>
          <a:xfrm>
            <a:off x="2201119" y="1371600"/>
            <a:ext cx="4733081" cy="5257800"/>
          </a:xfrm>
          <a:prstGeom prst="rect">
            <a:avLst/>
          </a:prstGeom>
        </p:spPr>
      </p:pic>
    </p:spTree>
    <p:extLst>
      <p:ext uri="{BB962C8B-B14F-4D97-AF65-F5344CB8AC3E}">
        <p14:creationId xmlns:p14="http://schemas.microsoft.com/office/powerpoint/2010/main" val="3040834046"/>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Incorrect Summary Problem</a:t>
            </a:r>
          </a:p>
        </p:txBody>
      </p:sp>
      <p:sp>
        <p:nvSpPr>
          <p:cNvPr id="3" name="Slide Number Placeholder 2"/>
          <p:cNvSpPr>
            <a:spLocks noGrp="1"/>
          </p:cNvSpPr>
          <p:nvPr>
            <p:ph type="sldNum" sz="quarter" idx="10"/>
          </p:nvPr>
        </p:nvSpPr>
        <p:spPr/>
        <p:txBody>
          <a:bodyPr/>
          <a:lstStyle/>
          <a:p>
            <a:pPr>
              <a:defRPr/>
            </a:pPr>
            <a:r>
              <a:rPr lang="en-US" altLang="en-US" dirty="0"/>
              <a:t>Slide 20-</a:t>
            </a:r>
            <a:fld id="{AEE05831-3758-41FE-86C8-A42338BA7B7B}" type="slidenum">
              <a:rPr lang="en-US" altLang="en-US" smtClean="0"/>
              <a:pPr>
                <a:defRPr/>
              </a:pPr>
              <a:t>30</a:t>
            </a:fld>
            <a:endParaRPr lang="en-CA" altLang="en-US" dirty="0"/>
          </a:p>
        </p:txBody>
      </p:sp>
      <p:sp>
        <p:nvSpPr>
          <p:cNvPr id="5" name="TextBox 4"/>
          <p:cNvSpPr txBox="1">
            <a:spLocks noChangeArrowheads="1"/>
          </p:cNvSpPr>
          <p:nvPr/>
        </p:nvSpPr>
        <p:spPr bwMode="auto">
          <a:xfrm>
            <a:off x="915444" y="5814981"/>
            <a:ext cx="71104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buNone/>
            </a:pPr>
            <a:r>
              <a:rPr lang="en-US" altLang="en-US" sz="1600" dirty="0">
                <a:solidFill>
                  <a:schemeClr val="tx1"/>
                </a:solidFill>
              </a:rPr>
              <a:t>Figure 20.3 (cont’d.) </a:t>
            </a:r>
            <a:r>
              <a:rPr lang="en-US" sz="1600" dirty="0">
                <a:solidFill>
                  <a:schemeClr val="tx1"/>
                </a:solidFill>
              </a:rPr>
              <a:t>Some problems that occur when concurrent execution is uncontrolled (c) The incorrect summary problem</a:t>
            </a:r>
            <a:endParaRPr lang="en-US" altLang="en-US" sz="1600" dirty="0">
              <a:solidFill>
                <a:schemeClr val="tx1"/>
              </a:solidFill>
            </a:endParaRPr>
          </a:p>
        </p:txBody>
      </p:sp>
      <p:pic>
        <p:nvPicPr>
          <p:cNvPr id="4" name="Picture 3"/>
          <p:cNvPicPr>
            <a:picLocks noChangeAspect="1"/>
          </p:cNvPicPr>
          <p:nvPr/>
        </p:nvPicPr>
        <p:blipFill>
          <a:blip r:embed="rId2"/>
          <a:stretch>
            <a:fillRect/>
          </a:stretch>
        </p:blipFill>
        <p:spPr>
          <a:xfrm>
            <a:off x="152400" y="1524001"/>
            <a:ext cx="8970882" cy="4289936"/>
          </a:xfrm>
          <a:prstGeom prst="rect">
            <a:avLst/>
          </a:prstGeom>
        </p:spPr>
      </p:pic>
    </p:spTree>
    <p:extLst>
      <p:ext uri="{BB962C8B-B14F-4D97-AF65-F5344CB8AC3E}">
        <p14:creationId xmlns:p14="http://schemas.microsoft.com/office/powerpoint/2010/main" val="2583208984"/>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Incorrect Summary Problem OR</a:t>
            </a:r>
            <a:br>
              <a:rPr lang="en-US" dirty="0"/>
            </a:br>
            <a:r>
              <a:rPr lang="en-US" dirty="0"/>
              <a:t>Inconsistent Analysis Problem</a:t>
            </a:r>
          </a:p>
        </p:txBody>
      </p:sp>
      <p:sp>
        <p:nvSpPr>
          <p:cNvPr id="3" name="Slide Number Placeholder 2"/>
          <p:cNvSpPr>
            <a:spLocks noGrp="1"/>
          </p:cNvSpPr>
          <p:nvPr>
            <p:ph type="sldNum" sz="quarter" idx="10"/>
          </p:nvPr>
        </p:nvSpPr>
        <p:spPr/>
        <p:txBody>
          <a:bodyPr/>
          <a:lstStyle/>
          <a:p>
            <a:pPr>
              <a:defRPr/>
            </a:pPr>
            <a:r>
              <a:rPr lang="en-US" altLang="en-US" dirty="0"/>
              <a:t>Slide 20-</a:t>
            </a:r>
            <a:fld id="{AEE05831-3758-41FE-86C8-A42338BA7B7B}" type="slidenum">
              <a:rPr lang="en-US" altLang="en-US" smtClean="0"/>
              <a:pPr>
                <a:defRPr/>
              </a:pPr>
              <a:t>31</a:t>
            </a:fld>
            <a:endParaRPr lang="en-CA" altLang="en-US" dirty="0"/>
          </a:p>
        </p:txBody>
      </p:sp>
      <p:sp>
        <p:nvSpPr>
          <p:cNvPr id="5" name="TextBox 4"/>
          <p:cNvSpPr txBox="1">
            <a:spLocks noChangeArrowheads="1"/>
          </p:cNvSpPr>
          <p:nvPr/>
        </p:nvSpPr>
        <p:spPr bwMode="auto">
          <a:xfrm>
            <a:off x="915444" y="5814981"/>
            <a:ext cx="71104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buNone/>
            </a:pPr>
            <a:r>
              <a:rPr lang="en-US" altLang="en-US" sz="1600" dirty="0">
                <a:solidFill>
                  <a:schemeClr val="tx1"/>
                </a:solidFill>
              </a:rPr>
              <a:t>Figure 20.3 (cont’d.) </a:t>
            </a:r>
            <a:r>
              <a:rPr lang="en-US" sz="1600" dirty="0">
                <a:solidFill>
                  <a:schemeClr val="tx1"/>
                </a:solidFill>
              </a:rPr>
              <a:t>Some problems that occur when concurrent execution is uncontrolled (c) The incorrect summary problem</a:t>
            </a:r>
            <a:endParaRPr lang="en-US" altLang="en-US" sz="1600" dirty="0">
              <a:solidFill>
                <a:schemeClr val="tx1"/>
              </a:solidFill>
            </a:endParaRPr>
          </a:p>
        </p:txBody>
      </p:sp>
      <p:pic>
        <p:nvPicPr>
          <p:cNvPr id="6" name="Picture 5">
            <a:extLst>
              <a:ext uri="{FF2B5EF4-FFF2-40B4-BE49-F238E27FC236}">
                <a16:creationId xmlns:a16="http://schemas.microsoft.com/office/drawing/2014/main" id="{99BC49BE-2243-4065-A275-4B6316BB6240}"/>
              </a:ext>
            </a:extLst>
          </p:cNvPr>
          <p:cNvPicPr>
            <a:picLocks noChangeAspect="1"/>
          </p:cNvPicPr>
          <p:nvPr/>
        </p:nvPicPr>
        <p:blipFill>
          <a:blip r:embed="rId2"/>
          <a:stretch>
            <a:fillRect/>
          </a:stretch>
        </p:blipFill>
        <p:spPr>
          <a:xfrm>
            <a:off x="0" y="1478756"/>
            <a:ext cx="9144000" cy="3900488"/>
          </a:xfrm>
          <a:prstGeom prst="rect">
            <a:avLst/>
          </a:prstGeom>
        </p:spPr>
      </p:pic>
    </p:spTree>
    <p:extLst>
      <p:ext uri="{BB962C8B-B14F-4D97-AF65-F5344CB8AC3E}">
        <p14:creationId xmlns:p14="http://schemas.microsoft.com/office/powerpoint/2010/main" val="279838084"/>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Unrepeatable Read Problem (Fuzzy Read)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Transaction T reads the same item twice</a:t>
                </a:r>
              </a:p>
              <a:p>
                <a:r>
                  <a:rPr lang="en-US" dirty="0"/>
                  <a:t>Value is changed by another transaction T</a:t>
                </a:r>
                <a14:m>
                  <m:oMath xmlns:m="http://schemas.openxmlformats.org/officeDocument/2006/math">
                    <m:r>
                      <a:rPr lang="en-US" b="0" i="1" dirty="0" smtClean="0">
                        <a:latin typeface="Cambria Math" panose="02040503050406030204" pitchFamily="18" charset="0"/>
                      </a:rPr>
                      <m:t>′</m:t>
                    </m:r>
                  </m:oMath>
                </a14:m>
                <a:r>
                  <a:rPr lang="en-US" dirty="0"/>
                  <a:t> between the two reads</a:t>
                </a:r>
              </a:p>
              <a:p>
                <a:r>
                  <a:rPr lang="en-US" dirty="0"/>
                  <a:t>T receives different values for the two reads of the same item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94" t="-1467"/>
                </a:stretch>
              </a:blipFill>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pPr>
              <a:defRPr/>
            </a:pPr>
            <a:r>
              <a:rPr lang="en-US" altLang="en-US" dirty="0"/>
              <a:t>Slide 20- </a:t>
            </a:r>
            <a:fld id="{2D4306B9-CFD7-4637-81D1-AA1B82412423}" type="slidenum">
              <a:rPr lang="en-US" altLang="en-US" smtClean="0"/>
              <a:pPr>
                <a:defRPr/>
              </a:pPr>
              <a:t>32</a:t>
            </a:fld>
            <a:endParaRPr lang="en-CA" altLang="en-US" dirty="0"/>
          </a:p>
        </p:txBody>
      </p:sp>
    </p:spTree>
    <p:extLst>
      <p:ext uri="{BB962C8B-B14F-4D97-AF65-F5344CB8AC3E}">
        <p14:creationId xmlns:p14="http://schemas.microsoft.com/office/powerpoint/2010/main" val="1973004871"/>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Phantom Read Problem</a:t>
            </a:r>
          </a:p>
        </p:txBody>
      </p:sp>
      <p:sp>
        <p:nvSpPr>
          <p:cNvPr id="3" name="Content Placeholder 2"/>
          <p:cNvSpPr>
            <a:spLocks noGrp="1"/>
          </p:cNvSpPr>
          <p:nvPr>
            <p:ph idx="1"/>
          </p:nvPr>
        </p:nvSpPr>
        <p:spPr/>
        <p:txBody>
          <a:bodyPr/>
          <a:lstStyle/>
          <a:p>
            <a:r>
              <a:rPr lang="en-US" dirty="0"/>
              <a:t>Transaction T executes a query that retrieves a set of tuples from a relation satisfying a certain predicate</a:t>
            </a:r>
          </a:p>
          <a:p>
            <a:r>
              <a:rPr lang="en-US" dirty="0"/>
              <a:t>T re-executes the query at a later time, but finds that the retrieved set contains an additional (phantom) that has been inserted by another transaction in the meantime.</a:t>
            </a:r>
          </a:p>
          <a:p>
            <a:r>
              <a:rPr lang="en-US" dirty="0"/>
              <a:t>T receives different tuples for the same query</a:t>
            </a:r>
          </a:p>
        </p:txBody>
      </p:sp>
      <p:sp>
        <p:nvSpPr>
          <p:cNvPr id="4" name="Slide Number Placeholder 3"/>
          <p:cNvSpPr>
            <a:spLocks noGrp="1"/>
          </p:cNvSpPr>
          <p:nvPr>
            <p:ph type="sldNum" sz="quarter" idx="10"/>
          </p:nvPr>
        </p:nvSpPr>
        <p:spPr/>
        <p:txBody>
          <a:bodyPr/>
          <a:lstStyle/>
          <a:p>
            <a:pPr>
              <a:defRPr/>
            </a:pPr>
            <a:r>
              <a:rPr lang="en-US" altLang="en-US" dirty="0"/>
              <a:t>Slide 20- </a:t>
            </a:r>
            <a:fld id="{2D4306B9-CFD7-4637-81D1-AA1B82412423}" type="slidenum">
              <a:rPr lang="en-US" altLang="en-US" smtClean="0"/>
              <a:pPr>
                <a:defRPr/>
              </a:pPr>
              <a:t>33</a:t>
            </a:fld>
            <a:endParaRPr lang="en-CA" altLang="en-US" dirty="0"/>
          </a:p>
        </p:txBody>
      </p:sp>
    </p:spTree>
    <p:extLst>
      <p:ext uri="{BB962C8B-B14F-4D97-AF65-F5344CB8AC3E}">
        <p14:creationId xmlns:p14="http://schemas.microsoft.com/office/powerpoint/2010/main" val="343060767"/>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Recovery is Needed</a:t>
            </a:r>
          </a:p>
        </p:txBody>
      </p:sp>
      <p:sp>
        <p:nvSpPr>
          <p:cNvPr id="3" name="Content Placeholder 2"/>
          <p:cNvSpPr>
            <a:spLocks noGrp="1"/>
          </p:cNvSpPr>
          <p:nvPr>
            <p:ph idx="1"/>
          </p:nvPr>
        </p:nvSpPr>
        <p:spPr/>
        <p:txBody>
          <a:bodyPr/>
          <a:lstStyle/>
          <a:p>
            <a:r>
              <a:rPr lang="en-US" dirty="0"/>
              <a:t>Committed transaction</a:t>
            </a:r>
          </a:p>
          <a:p>
            <a:pPr lvl="1"/>
            <a:r>
              <a:rPr lang="en-US" dirty="0"/>
              <a:t>Effect recorded permanently in the database</a:t>
            </a:r>
          </a:p>
          <a:p>
            <a:r>
              <a:rPr lang="en-US" dirty="0"/>
              <a:t>Aborted transaction</a:t>
            </a:r>
          </a:p>
          <a:p>
            <a:pPr lvl="1"/>
            <a:r>
              <a:rPr lang="en-US" dirty="0"/>
              <a:t>Does not affect the database</a:t>
            </a:r>
          </a:p>
          <a:p>
            <a:r>
              <a:rPr lang="en-US" dirty="0"/>
              <a:t>Types of transaction failures</a:t>
            </a:r>
          </a:p>
          <a:p>
            <a:pPr lvl="1"/>
            <a:r>
              <a:rPr lang="en-US" dirty="0"/>
              <a:t>Computer failure (system crash)</a:t>
            </a:r>
          </a:p>
          <a:p>
            <a:pPr lvl="1"/>
            <a:r>
              <a:rPr lang="en-US" dirty="0"/>
              <a:t>Transaction or system error</a:t>
            </a:r>
          </a:p>
          <a:p>
            <a:pPr lvl="1"/>
            <a:r>
              <a:rPr lang="en-US" dirty="0"/>
              <a:t>Local errors or exception conditions detected by the transaction</a:t>
            </a:r>
          </a:p>
        </p:txBody>
      </p:sp>
      <p:sp>
        <p:nvSpPr>
          <p:cNvPr id="4" name="Slide Number Placeholder 3"/>
          <p:cNvSpPr>
            <a:spLocks noGrp="1"/>
          </p:cNvSpPr>
          <p:nvPr>
            <p:ph type="sldNum" sz="quarter" idx="10"/>
          </p:nvPr>
        </p:nvSpPr>
        <p:spPr/>
        <p:txBody>
          <a:bodyPr/>
          <a:lstStyle/>
          <a:p>
            <a:pPr>
              <a:defRPr/>
            </a:pPr>
            <a:r>
              <a:rPr lang="en-US" altLang="en-US" dirty="0"/>
              <a:t>Slide 20- </a:t>
            </a:r>
            <a:fld id="{2D4306B9-CFD7-4637-81D1-AA1B82412423}" type="slidenum">
              <a:rPr lang="en-US" altLang="en-US" smtClean="0"/>
              <a:pPr>
                <a:defRPr/>
              </a:pPr>
              <a:t>34</a:t>
            </a:fld>
            <a:endParaRPr lang="en-CA" altLang="en-US" dirty="0"/>
          </a:p>
        </p:txBody>
      </p:sp>
    </p:spTree>
    <p:extLst>
      <p:ext uri="{BB962C8B-B14F-4D97-AF65-F5344CB8AC3E}">
        <p14:creationId xmlns:p14="http://schemas.microsoft.com/office/powerpoint/2010/main" val="3411407046"/>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Recovery is Needed (cont’d.)</a:t>
            </a:r>
          </a:p>
        </p:txBody>
      </p:sp>
      <p:sp>
        <p:nvSpPr>
          <p:cNvPr id="3" name="Content Placeholder 2"/>
          <p:cNvSpPr>
            <a:spLocks noGrp="1"/>
          </p:cNvSpPr>
          <p:nvPr>
            <p:ph idx="1"/>
          </p:nvPr>
        </p:nvSpPr>
        <p:spPr/>
        <p:txBody>
          <a:bodyPr/>
          <a:lstStyle/>
          <a:p>
            <a:r>
              <a:rPr lang="en-US" dirty="0"/>
              <a:t>Types of transaction failures (cont’d.)</a:t>
            </a:r>
          </a:p>
          <a:p>
            <a:pPr lvl="1"/>
            <a:r>
              <a:rPr lang="en-US" dirty="0"/>
              <a:t>Concurrency control enforcement</a:t>
            </a:r>
          </a:p>
          <a:p>
            <a:pPr lvl="1"/>
            <a:r>
              <a:rPr lang="en-US" dirty="0"/>
              <a:t>Disk failure</a:t>
            </a:r>
          </a:p>
          <a:p>
            <a:pPr lvl="1"/>
            <a:r>
              <a:rPr lang="en-US" dirty="0"/>
              <a:t>Physical problems or catastrophes</a:t>
            </a:r>
          </a:p>
          <a:p>
            <a:r>
              <a:rPr lang="en-US" dirty="0"/>
              <a:t>System must keep sufficient information to recover quickly from the failure</a:t>
            </a:r>
          </a:p>
          <a:p>
            <a:pPr lvl="1"/>
            <a:r>
              <a:rPr lang="en-US" dirty="0"/>
              <a:t>Disk failure or other catastrophes have long recovery times</a:t>
            </a:r>
          </a:p>
        </p:txBody>
      </p:sp>
      <p:sp>
        <p:nvSpPr>
          <p:cNvPr id="4" name="Slide Number Placeholder 3"/>
          <p:cNvSpPr>
            <a:spLocks noGrp="1"/>
          </p:cNvSpPr>
          <p:nvPr>
            <p:ph type="sldNum" sz="quarter" idx="10"/>
          </p:nvPr>
        </p:nvSpPr>
        <p:spPr/>
        <p:txBody>
          <a:bodyPr/>
          <a:lstStyle/>
          <a:p>
            <a:pPr>
              <a:defRPr/>
            </a:pPr>
            <a:r>
              <a:rPr lang="en-US" altLang="en-US" dirty="0"/>
              <a:t>Slide 20- </a:t>
            </a:r>
            <a:fld id="{2D4306B9-CFD7-4637-81D1-AA1B82412423}" type="slidenum">
              <a:rPr lang="en-US" altLang="en-US" smtClean="0"/>
              <a:pPr>
                <a:defRPr/>
              </a:pPr>
              <a:t>35</a:t>
            </a:fld>
            <a:endParaRPr lang="en-CA" altLang="en-US" dirty="0"/>
          </a:p>
        </p:txBody>
      </p:sp>
    </p:spTree>
    <p:extLst>
      <p:ext uri="{BB962C8B-B14F-4D97-AF65-F5344CB8AC3E}">
        <p14:creationId xmlns:p14="http://schemas.microsoft.com/office/powerpoint/2010/main" val="3244324629"/>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490CC-5372-0FAB-3B56-D5F5DEA476BE}"/>
              </a:ext>
            </a:extLst>
          </p:cNvPr>
          <p:cNvSpPr>
            <a:spLocks noGrp="1"/>
          </p:cNvSpPr>
          <p:nvPr>
            <p:ph type="title"/>
          </p:nvPr>
        </p:nvSpPr>
        <p:spPr>
          <a:xfrm>
            <a:off x="2819400" y="2819400"/>
            <a:ext cx="3124200" cy="992187"/>
          </a:xfrm>
        </p:spPr>
        <p:txBody>
          <a:bodyPr/>
          <a:lstStyle/>
          <a:p>
            <a:r>
              <a:rPr lang="en-US" altLang="zh-CN" dirty="0"/>
              <a:t>Next lecture</a:t>
            </a:r>
            <a:endParaRPr lang="zh-CN" altLang="en-US" dirty="0"/>
          </a:p>
        </p:txBody>
      </p:sp>
      <p:sp>
        <p:nvSpPr>
          <p:cNvPr id="4" name="Slide Number Placeholder 3">
            <a:extLst>
              <a:ext uri="{FF2B5EF4-FFF2-40B4-BE49-F238E27FC236}">
                <a16:creationId xmlns:a16="http://schemas.microsoft.com/office/drawing/2014/main" id="{6B8128E3-61B9-D94A-9BDA-59E22AB0F959}"/>
              </a:ext>
            </a:extLst>
          </p:cNvPr>
          <p:cNvSpPr>
            <a:spLocks noGrp="1"/>
          </p:cNvSpPr>
          <p:nvPr>
            <p:ph type="sldNum" sz="quarter" idx="10"/>
          </p:nvPr>
        </p:nvSpPr>
        <p:spPr/>
        <p:txBody>
          <a:bodyPr/>
          <a:lstStyle/>
          <a:p>
            <a:pPr>
              <a:defRPr/>
            </a:pPr>
            <a:r>
              <a:rPr lang="en-US" altLang="en-US"/>
              <a:t>Slide 16- </a:t>
            </a:r>
            <a:fld id="{2D4306B9-CFD7-4637-81D1-AA1B82412423}" type="slidenum">
              <a:rPr lang="en-US" altLang="en-US" smtClean="0"/>
              <a:pPr>
                <a:defRPr/>
              </a:pPr>
              <a:t>36</a:t>
            </a:fld>
            <a:endParaRPr lang="en-CA" altLang="en-US" dirty="0"/>
          </a:p>
        </p:txBody>
      </p:sp>
    </p:spTree>
    <p:extLst>
      <p:ext uri="{BB962C8B-B14F-4D97-AF65-F5344CB8AC3E}">
        <p14:creationId xmlns:p14="http://schemas.microsoft.com/office/powerpoint/2010/main" val="4244778836"/>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228600" y="303213"/>
            <a:ext cx="7620000" cy="1068387"/>
          </a:xfrm>
        </p:spPr>
        <p:txBody>
          <a:bodyPr/>
          <a:lstStyle/>
          <a:p>
            <a:r>
              <a:rPr lang="en-US" altLang="en-US" dirty="0"/>
              <a:t>20.2 Transaction and System Concepts</a:t>
            </a:r>
          </a:p>
        </p:txBody>
      </p:sp>
      <p:sp>
        <p:nvSpPr>
          <p:cNvPr id="20483" name="Content Placeholder 2"/>
          <p:cNvSpPr>
            <a:spLocks noGrp="1"/>
          </p:cNvSpPr>
          <p:nvPr>
            <p:ph idx="1"/>
          </p:nvPr>
        </p:nvSpPr>
        <p:spPr/>
        <p:txBody>
          <a:bodyPr/>
          <a:lstStyle/>
          <a:p>
            <a:r>
              <a:rPr lang="en-US" altLang="en-US" dirty="0"/>
              <a:t>System must keep track of when each transaction starts, terminates, commits, and/or aborts</a:t>
            </a:r>
          </a:p>
          <a:p>
            <a:pPr lvl="1"/>
            <a:r>
              <a:rPr lang="en-US" altLang="en-US" dirty="0"/>
              <a:t>BEGIN_TRANSACTION</a:t>
            </a:r>
          </a:p>
          <a:p>
            <a:pPr lvl="1"/>
            <a:r>
              <a:rPr lang="en-US" altLang="en-US" dirty="0"/>
              <a:t>READ or WRITE</a:t>
            </a:r>
          </a:p>
          <a:p>
            <a:pPr lvl="1"/>
            <a:r>
              <a:rPr lang="en-US" altLang="en-US" dirty="0"/>
              <a:t>END_TRANSACTION</a:t>
            </a:r>
          </a:p>
          <a:p>
            <a:pPr lvl="1"/>
            <a:r>
              <a:rPr lang="en-US" altLang="en-US" dirty="0"/>
              <a:t>COMMIT_TRANSACTION</a:t>
            </a:r>
          </a:p>
          <a:p>
            <a:pPr lvl="1"/>
            <a:r>
              <a:rPr lang="en-US" altLang="en-US" dirty="0"/>
              <a:t>ROLLBACK (or ABORT)</a:t>
            </a:r>
          </a:p>
        </p:txBody>
      </p:sp>
      <p:sp>
        <p:nvSpPr>
          <p:cNvPr id="2048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20- </a:t>
            </a:r>
            <a:fld id="{35E218F8-23A6-4693-86CE-2457F25C6E9F}" type="slidenum">
              <a:rPr lang="en-US" altLang="en-US" sz="1400" smtClean="0">
                <a:solidFill>
                  <a:srgbClr val="990033"/>
                </a:solidFill>
              </a:rPr>
              <a:pPr>
                <a:spcBef>
                  <a:spcPct val="0"/>
                </a:spcBef>
                <a:buClrTx/>
                <a:buSzTx/>
                <a:buFontTx/>
                <a:buNone/>
              </a:pPr>
              <a:t>37</a:t>
            </a:fld>
            <a:endParaRPr lang="en-CA" altLang="en-US" sz="1400" dirty="0">
              <a:solidFill>
                <a:srgbClr val="990033"/>
              </a:solidFill>
            </a:endParaRP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Transaction and System Concepts (cont’d.)</a:t>
            </a:r>
            <a:endParaRPr lang="en-US" dirty="0"/>
          </a:p>
        </p:txBody>
      </p:sp>
      <p:sp>
        <p:nvSpPr>
          <p:cNvPr id="3" name="Slide Number Placeholder 2"/>
          <p:cNvSpPr>
            <a:spLocks noGrp="1"/>
          </p:cNvSpPr>
          <p:nvPr>
            <p:ph type="sldNum" sz="quarter" idx="10"/>
          </p:nvPr>
        </p:nvSpPr>
        <p:spPr/>
        <p:txBody>
          <a:bodyPr/>
          <a:lstStyle/>
          <a:p>
            <a:pPr>
              <a:defRPr/>
            </a:pPr>
            <a:r>
              <a:rPr lang="en-US" altLang="en-US" dirty="0"/>
              <a:t>Slide 20-</a:t>
            </a:r>
            <a:fld id="{AEE05831-3758-41FE-86C8-A42338BA7B7B}" type="slidenum">
              <a:rPr lang="en-US" altLang="en-US" smtClean="0"/>
              <a:pPr>
                <a:defRPr/>
              </a:pPr>
              <a:t>38</a:t>
            </a:fld>
            <a:endParaRPr lang="en-CA" altLang="en-US" dirty="0"/>
          </a:p>
        </p:txBody>
      </p:sp>
      <p:pic>
        <p:nvPicPr>
          <p:cNvPr id="4" name="Picture 3"/>
          <p:cNvPicPr>
            <a:picLocks noChangeAspect="1"/>
          </p:cNvPicPr>
          <p:nvPr/>
        </p:nvPicPr>
        <p:blipFill>
          <a:blip r:embed="rId3"/>
          <a:stretch>
            <a:fillRect/>
          </a:stretch>
        </p:blipFill>
        <p:spPr>
          <a:xfrm>
            <a:off x="189939" y="2209800"/>
            <a:ext cx="8725461" cy="2667000"/>
          </a:xfrm>
          <a:prstGeom prst="rect">
            <a:avLst/>
          </a:prstGeom>
        </p:spPr>
      </p:pic>
      <p:sp>
        <p:nvSpPr>
          <p:cNvPr id="5" name="TextBox 4"/>
          <p:cNvSpPr txBox="1">
            <a:spLocks noChangeArrowheads="1"/>
          </p:cNvSpPr>
          <p:nvPr/>
        </p:nvSpPr>
        <p:spPr bwMode="auto">
          <a:xfrm>
            <a:off x="2209800" y="5561556"/>
            <a:ext cx="449527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buNone/>
            </a:pPr>
            <a:r>
              <a:rPr lang="en-US" altLang="en-US" sz="1600" dirty="0">
                <a:solidFill>
                  <a:schemeClr val="tx1"/>
                </a:solidFill>
              </a:rPr>
              <a:t>Figure 20.4 </a:t>
            </a:r>
            <a:r>
              <a:rPr lang="en-US" sz="1600" dirty="0">
                <a:solidFill>
                  <a:schemeClr val="tx1"/>
                </a:solidFill>
              </a:rPr>
              <a:t>State transition diagram illustrating the states for transaction execution</a:t>
            </a:r>
            <a:endParaRPr lang="en-US" altLang="en-US" sz="1600" dirty="0">
              <a:solidFill>
                <a:schemeClr val="tx1"/>
              </a:solidFill>
            </a:endParaRPr>
          </a:p>
        </p:txBody>
      </p:sp>
    </p:spTree>
    <p:extLst>
      <p:ext uri="{BB962C8B-B14F-4D97-AF65-F5344CB8AC3E}">
        <p14:creationId xmlns:p14="http://schemas.microsoft.com/office/powerpoint/2010/main" val="1169036180"/>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System Log</a:t>
            </a:r>
          </a:p>
        </p:txBody>
      </p:sp>
      <p:sp>
        <p:nvSpPr>
          <p:cNvPr id="3" name="Content Placeholder 2"/>
          <p:cNvSpPr>
            <a:spLocks noGrp="1"/>
          </p:cNvSpPr>
          <p:nvPr>
            <p:ph idx="1"/>
          </p:nvPr>
        </p:nvSpPr>
        <p:spPr/>
        <p:txBody>
          <a:bodyPr/>
          <a:lstStyle/>
          <a:p>
            <a:r>
              <a:rPr lang="en-US" dirty="0"/>
              <a:t>System log keeps track of transaction operations</a:t>
            </a:r>
          </a:p>
          <a:p>
            <a:r>
              <a:rPr lang="en-US" dirty="0"/>
              <a:t>Sequential, append-only file</a:t>
            </a:r>
          </a:p>
          <a:p>
            <a:r>
              <a:rPr lang="en-US" dirty="0"/>
              <a:t>Not affected by failure (except disk or catastrophic failure)</a:t>
            </a:r>
          </a:p>
          <a:p>
            <a:r>
              <a:rPr lang="en-US" dirty="0"/>
              <a:t>Log buffer</a:t>
            </a:r>
          </a:p>
          <a:p>
            <a:pPr lvl="1"/>
            <a:r>
              <a:rPr lang="en-US" dirty="0"/>
              <a:t>Main memory buffer</a:t>
            </a:r>
          </a:p>
          <a:p>
            <a:pPr lvl="1"/>
            <a:r>
              <a:rPr lang="en-US" dirty="0"/>
              <a:t>When full, appended to end of log file on disk</a:t>
            </a:r>
          </a:p>
          <a:p>
            <a:r>
              <a:rPr lang="en-US" dirty="0"/>
              <a:t>Log file is backed up periodically</a:t>
            </a:r>
          </a:p>
          <a:p>
            <a:r>
              <a:rPr lang="en-US" dirty="0"/>
              <a:t>Undo and redo operations based on log possible</a:t>
            </a:r>
          </a:p>
        </p:txBody>
      </p:sp>
      <p:sp>
        <p:nvSpPr>
          <p:cNvPr id="4" name="Slide Number Placeholder 3"/>
          <p:cNvSpPr>
            <a:spLocks noGrp="1"/>
          </p:cNvSpPr>
          <p:nvPr>
            <p:ph type="sldNum" sz="quarter" idx="10"/>
          </p:nvPr>
        </p:nvSpPr>
        <p:spPr/>
        <p:txBody>
          <a:bodyPr/>
          <a:lstStyle/>
          <a:p>
            <a:pPr>
              <a:defRPr/>
            </a:pPr>
            <a:r>
              <a:rPr lang="en-US" altLang="en-US" dirty="0"/>
              <a:t>Slide 20- </a:t>
            </a:r>
            <a:fld id="{2D4306B9-CFD7-4637-81D1-AA1B82412423}" type="slidenum">
              <a:rPr lang="en-US" altLang="en-US" smtClean="0"/>
              <a:pPr>
                <a:defRPr/>
              </a:pPr>
              <a:t>39</a:t>
            </a:fld>
            <a:endParaRPr lang="en-CA" altLang="en-US" dirty="0"/>
          </a:p>
        </p:txBody>
      </p:sp>
    </p:spTree>
    <p:extLst>
      <p:ext uri="{BB962C8B-B14F-4D97-AF65-F5344CB8AC3E}">
        <p14:creationId xmlns:p14="http://schemas.microsoft.com/office/powerpoint/2010/main" val="2789960433"/>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CE666-488A-FFF4-499E-EBF841829A39}"/>
              </a:ext>
            </a:extLst>
          </p:cNvPr>
          <p:cNvSpPr>
            <a:spLocks noGrp="1"/>
          </p:cNvSpPr>
          <p:nvPr>
            <p:ph type="title"/>
          </p:nvPr>
        </p:nvSpPr>
        <p:spPr/>
        <p:txBody>
          <a:bodyPr/>
          <a:lstStyle/>
          <a:p>
            <a:r>
              <a:rPr lang="en-US" altLang="zh-CN" dirty="0"/>
              <a:t>What we have covered so far…</a:t>
            </a:r>
            <a:endParaRPr lang="zh-CN" altLang="en-US" dirty="0"/>
          </a:p>
        </p:txBody>
      </p:sp>
      <p:sp>
        <p:nvSpPr>
          <p:cNvPr id="4" name="Slide Number Placeholder 3">
            <a:extLst>
              <a:ext uri="{FF2B5EF4-FFF2-40B4-BE49-F238E27FC236}">
                <a16:creationId xmlns:a16="http://schemas.microsoft.com/office/drawing/2014/main" id="{9D866B60-B4AB-B465-B45E-7D4168B48BB3}"/>
              </a:ext>
            </a:extLst>
          </p:cNvPr>
          <p:cNvSpPr>
            <a:spLocks noGrp="1"/>
          </p:cNvSpPr>
          <p:nvPr>
            <p:ph type="sldNum" sz="quarter" idx="10"/>
          </p:nvPr>
        </p:nvSpPr>
        <p:spPr/>
        <p:txBody>
          <a:bodyPr/>
          <a:lstStyle/>
          <a:p>
            <a:pPr>
              <a:defRPr/>
            </a:pPr>
            <a:r>
              <a:rPr lang="en-US" altLang="en-US"/>
              <a:t>Slide 16- </a:t>
            </a:r>
            <a:fld id="{2D4306B9-CFD7-4637-81D1-AA1B82412423}" type="slidenum">
              <a:rPr lang="en-US" altLang="en-US" smtClean="0"/>
              <a:pPr>
                <a:defRPr/>
              </a:pPr>
              <a:t>4</a:t>
            </a:fld>
            <a:endParaRPr lang="en-CA" altLang="en-US" dirty="0"/>
          </a:p>
        </p:txBody>
      </p:sp>
      <p:pic>
        <p:nvPicPr>
          <p:cNvPr id="5" name="Picture 4">
            <a:extLst>
              <a:ext uri="{FF2B5EF4-FFF2-40B4-BE49-F238E27FC236}">
                <a16:creationId xmlns:a16="http://schemas.microsoft.com/office/drawing/2014/main" id="{94F0AC24-91E4-743B-3D96-311C4FA3EBA0}"/>
              </a:ext>
            </a:extLst>
          </p:cNvPr>
          <p:cNvPicPr>
            <a:picLocks noChangeAspect="1"/>
          </p:cNvPicPr>
          <p:nvPr/>
        </p:nvPicPr>
        <p:blipFill>
          <a:blip r:embed="rId2"/>
          <a:stretch>
            <a:fillRect/>
          </a:stretch>
        </p:blipFill>
        <p:spPr>
          <a:xfrm>
            <a:off x="1219200" y="1326169"/>
            <a:ext cx="6324600" cy="5317916"/>
          </a:xfrm>
          <a:prstGeom prst="rect">
            <a:avLst/>
          </a:prstGeom>
        </p:spPr>
      </p:pic>
    </p:spTree>
    <p:extLst>
      <p:ext uri="{BB962C8B-B14F-4D97-AF65-F5344CB8AC3E}">
        <p14:creationId xmlns:p14="http://schemas.microsoft.com/office/powerpoint/2010/main" val="1917871997"/>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Commit Point of a Transaction</a:t>
            </a:r>
          </a:p>
        </p:txBody>
      </p:sp>
      <p:sp>
        <p:nvSpPr>
          <p:cNvPr id="3" name="Content Placeholder 2"/>
          <p:cNvSpPr>
            <a:spLocks noGrp="1"/>
          </p:cNvSpPr>
          <p:nvPr>
            <p:ph idx="1"/>
          </p:nvPr>
        </p:nvSpPr>
        <p:spPr/>
        <p:txBody>
          <a:bodyPr/>
          <a:lstStyle/>
          <a:p>
            <a:r>
              <a:rPr lang="en-US" dirty="0"/>
              <a:t>Occurs when all operations that access the database have completed successfully</a:t>
            </a:r>
          </a:p>
          <a:p>
            <a:pPr lvl="1"/>
            <a:r>
              <a:rPr lang="en-US" dirty="0"/>
              <a:t>And effect of operations recorded in the log</a:t>
            </a:r>
          </a:p>
          <a:p>
            <a:r>
              <a:rPr lang="en-US" dirty="0"/>
              <a:t>Transaction writes a commit record into the log</a:t>
            </a:r>
          </a:p>
          <a:p>
            <a:pPr lvl="1"/>
            <a:r>
              <a:rPr lang="en-US" dirty="0"/>
              <a:t>If system failure occurs, can search for transactions with recorded start_transaction but no commit record</a:t>
            </a:r>
          </a:p>
          <a:p>
            <a:r>
              <a:rPr lang="en-US" dirty="0"/>
              <a:t>Force-writing the log buffer to disk</a:t>
            </a:r>
          </a:p>
          <a:p>
            <a:pPr lvl="1"/>
            <a:r>
              <a:rPr lang="en-US" dirty="0"/>
              <a:t>Writing log buffer to disk before transaction reaches commit point</a:t>
            </a:r>
          </a:p>
        </p:txBody>
      </p:sp>
      <p:sp>
        <p:nvSpPr>
          <p:cNvPr id="4" name="Slide Number Placeholder 3"/>
          <p:cNvSpPr>
            <a:spLocks noGrp="1"/>
          </p:cNvSpPr>
          <p:nvPr>
            <p:ph type="sldNum" sz="quarter" idx="10"/>
          </p:nvPr>
        </p:nvSpPr>
        <p:spPr/>
        <p:txBody>
          <a:bodyPr/>
          <a:lstStyle/>
          <a:p>
            <a:pPr>
              <a:defRPr/>
            </a:pPr>
            <a:r>
              <a:rPr lang="en-US" altLang="en-US" dirty="0"/>
              <a:t>Slide 20- </a:t>
            </a:r>
            <a:fld id="{2D4306B9-CFD7-4637-81D1-AA1B82412423}" type="slidenum">
              <a:rPr lang="en-US" altLang="en-US" smtClean="0"/>
              <a:pPr>
                <a:defRPr/>
              </a:pPr>
              <a:t>40</a:t>
            </a:fld>
            <a:endParaRPr lang="en-CA" altLang="en-US" dirty="0"/>
          </a:p>
        </p:txBody>
      </p:sp>
    </p:spTree>
    <p:extLst>
      <p:ext uri="{BB962C8B-B14F-4D97-AF65-F5344CB8AC3E}">
        <p14:creationId xmlns:p14="http://schemas.microsoft.com/office/powerpoint/2010/main" val="1703138007"/>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DBMS-Specific Buffer Replacement Policies</a:t>
            </a:r>
          </a:p>
        </p:txBody>
      </p:sp>
      <p:sp>
        <p:nvSpPr>
          <p:cNvPr id="3" name="Content Placeholder 2"/>
          <p:cNvSpPr>
            <a:spLocks noGrp="1"/>
          </p:cNvSpPr>
          <p:nvPr>
            <p:ph idx="1"/>
          </p:nvPr>
        </p:nvSpPr>
        <p:spPr/>
        <p:txBody>
          <a:bodyPr/>
          <a:lstStyle/>
          <a:p>
            <a:r>
              <a:rPr lang="en-US" dirty="0"/>
              <a:t>Page replacement policy</a:t>
            </a:r>
          </a:p>
          <a:p>
            <a:pPr lvl="1"/>
            <a:r>
              <a:rPr lang="en-US" dirty="0"/>
              <a:t>Selects particular buffers to be replaced when all are full</a:t>
            </a:r>
          </a:p>
          <a:p>
            <a:r>
              <a:rPr lang="en-US" dirty="0"/>
              <a:t>Domain separation (DS) method </a:t>
            </a:r>
          </a:p>
          <a:p>
            <a:pPr lvl="1"/>
            <a:r>
              <a:rPr lang="en-US" dirty="0"/>
              <a:t>Each domain handles one type of disk pages</a:t>
            </a:r>
          </a:p>
          <a:p>
            <a:pPr lvl="2"/>
            <a:r>
              <a:rPr lang="en-US" dirty="0"/>
              <a:t>Index pages</a:t>
            </a:r>
          </a:p>
          <a:p>
            <a:pPr lvl="2"/>
            <a:r>
              <a:rPr lang="en-US" dirty="0"/>
              <a:t>Data file pages</a:t>
            </a:r>
          </a:p>
          <a:p>
            <a:pPr lvl="2"/>
            <a:r>
              <a:rPr lang="en-US" dirty="0"/>
              <a:t>Log file pages</a:t>
            </a:r>
          </a:p>
          <a:p>
            <a:pPr lvl="1"/>
            <a:r>
              <a:rPr lang="en-US" dirty="0"/>
              <a:t>Number of available buffers for each domain is predetermined</a:t>
            </a:r>
          </a:p>
        </p:txBody>
      </p:sp>
      <p:sp>
        <p:nvSpPr>
          <p:cNvPr id="4" name="Slide Number Placeholder 3"/>
          <p:cNvSpPr>
            <a:spLocks noGrp="1"/>
          </p:cNvSpPr>
          <p:nvPr>
            <p:ph type="sldNum" sz="quarter" idx="10"/>
          </p:nvPr>
        </p:nvSpPr>
        <p:spPr/>
        <p:txBody>
          <a:bodyPr/>
          <a:lstStyle/>
          <a:p>
            <a:pPr>
              <a:defRPr/>
            </a:pPr>
            <a:r>
              <a:rPr lang="en-US" altLang="en-US" dirty="0"/>
              <a:t>Slide 20- </a:t>
            </a:r>
            <a:fld id="{2D4306B9-CFD7-4637-81D1-AA1B82412423}" type="slidenum">
              <a:rPr lang="en-US" altLang="en-US" smtClean="0"/>
              <a:pPr>
                <a:defRPr/>
              </a:pPr>
              <a:t>41</a:t>
            </a:fld>
            <a:endParaRPr lang="en-CA" altLang="en-US" dirty="0"/>
          </a:p>
        </p:txBody>
      </p:sp>
    </p:spTree>
    <p:extLst>
      <p:ext uri="{BB962C8B-B14F-4D97-AF65-F5344CB8AC3E}">
        <p14:creationId xmlns:p14="http://schemas.microsoft.com/office/powerpoint/2010/main" val="3349593502"/>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DBMS-Specific Buffer Replacement Policies (cont’d.)</a:t>
            </a:r>
          </a:p>
        </p:txBody>
      </p:sp>
      <p:sp>
        <p:nvSpPr>
          <p:cNvPr id="3" name="Content Placeholder 2"/>
          <p:cNvSpPr>
            <a:spLocks noGrp="1"/>
          </p:cNvSpPr>
          <p:nvPr>
            <p:ph idx="1"/>
          </p:nvPr>
        </p:nvSpPr>
        <p:spPr>
          <a:xfrm>
            <a:off x="239713" y="1351935"/>
            <a:ext cx="8294687" cy="4572000"/>
          </a:xfrm>
        </p:spPr>
        <p:txBody>
          <a:bodyPr/>
          <a:lstStyle/>
          <a:p>
            <a:r>
              <a:rPr lang="en-US" sz="2400" dirty="0"/>
              <a:t>Hot set method</a:t>
            </a:r>
          </a:p>
          <a:p>
            <a:pPr lvl="1"/>
            <a:r>
              <a:rPr lang="en-US" sz="2400" dirty="0"/>
              <a:t>Useful in queries that scan a set of pages repeatedly</a:t>
            </a:r>
          </a:p>
          <a:p>
            <a:pPr lvl="1"/>
            <a:r>
              <a:rPr lang="en-US" sz="2400" dirty="0"/>
              <a:t>Does not replace the set in the buffers until processing is completed</a:t>
            </a:r>
          </a:p>
          <a:p>
            <a:r>
              <a:rPr lang="en-US" sz="2400" dirty="0"/>
              <a:t>The DBMIN method</a:t>
            </a:r>
          </a:p>
          <a:p>
            <a:pPr lvl="1"/>
            <a:r>
              <a:rPr lang="en-US" sz="2400" dirty="0"/>
              <a:t>Predetermines the pattern of page references for each algorithm for a particular type of database operation</a:t>
            </a:r>
          </a:p>
          <a:p>
            <a:pPr lvl="1"/>
            <a:r>
              <a:rPr lang="en-US" sz="2400" dirty="0"/>
              <a:t>some queries may reference the same file twice, so there would be a locality set for each file instance needed in the query</a:t>
            </a:r>
          </a:p>
          <a:p>
            <a:pPr lvl="2"/>
            <a:r>
              <a:rPr lang="en-US" sz="2000" dirty="0"/>
              <a:t>Calculates locality set using Query Locality Set Model (QLSM)</a:t>
            </a:r>
          </a:p>
        </p:txBody>
      </p:sp>
      <p:sp>
        <p:nvSpPr>
          <p:cNvPr id="4" name="Slide Number Placeholder 3"/>
          <p:cNvSpPr>
            <a:spLocks noGrp="1"/>
          </p:cNvSpPr>
          <p:nvPr>
            <p:ph type="sldNum" sz="quarter" idx="10"/>
          </p:nvPr>
        </p:nvSpPr>
        <p:spPr/>
        <p:txBody>
          <a:bodyPr/>
          <a:lstStyle/>
          <a:p>
            <a:pPr>
              <a:defRPr/>
            </a:pPr>
            <a:r>
              <a:rPr lang="en-US" altLang="en-US" dirty="0"/>
              <a:t>Slide 20- </a:t>
            </a:r>
            <a:fld id="{2D4306B9-CFD7-4637-81D1-AA1B82412423}" type="slidenum">
              <a:rPr lang="en-US" altLang="en-US" smtClean="0"/>
              <a:pPr>
                <a:defRPr/>
              </a:pPr>
              <a:t>42</a:t>
            </a:fld>
            <a:endParaRPr lang="en-CA" altLang="en-US" dirty="0"/>
          </a:p>
        </p:txBody>
      </p:sp>
    </p:spTree>
    <p:extLst>
      <p:ext uri="{BB962C8B-B14F-4D97-AF65-F5344CB8AC3E}">
        <p14:creationId xmlns:p14="http://schemas.microsoft.com/office/powerpoint/2010/main" val="2852433265"/>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DBMS-Specific Buffer Replacement Policies (cont’d.)</a:t>
            </a:r>
          </a:p>
        </p:txBody>
      </p:sp>
      <p:sp>
        <p:nvSpPr>
          <p:cNvPr id="4" name="Slide Number Placeholder 3"/>
          <p:cNvSpPr>
            <a:spLocks noGrp="1"/>
          </p:cNvSpPr>
          <p:nvPr>
            <p:ph type="sldNum" sz="quarter" idx="10"/>
          </p:nvPr>
        </p:nvSpPr>
        <p:spPr/>
        <p:txBody>
          <a:bodyPr/>
          <a:lstStyle/>
          <a:p>
            <a:pPr>
              <a:defRPr/>
            </a:pPr>
            <a:r>
              <a:rPr lang="en-US" altLang="en-US" dirty="0"/>
              <a:t>Slide 20- </a:t>
            </a:r>
            <a:fld id="{2D4306B9-CFD7-4637-81D1-AA1B82412423}" type="slidenum">
              <a:rPr lang="en-US" altLang="en-US" smtClean="0"/>
              <a:pPr>
                <a:defRPr/>
              </a:pPr>
              <a:t>43</a:t>
            </a:fld>
            <a:endParaRPr lang="en-CA" altLang="en-US" dirty="0"/>
          </a:p>
        </p:txBody>
      </p:sp>
      <p:sp>
        <p:nvSpPr>
          <p:cNvPr id="6" name="Content Placeholder 5">
            <a:extLst>
              <a:ext uri="{FF2B5EF4-FFF2-40B4-BE49-F238E27FC236}">
                <a16:creationId xmlns:a16="http://schemas.microsoft.com/office/drawing/2014/main" id="{FE5B3541-202E-4156-A6CC-735E1FFE8403}"/>
              </a:ext>
            </a:extLst>
          </p:cNvPr>
          <p:cNvSpPr>
            <a:spLocks noGrp="1"/>
          </p:cNvSpPr>
          <p:nvPr>
            <p:ph idx="1"/>
          </p:nvPr>
        </p:nvSpPr>
        <p:spPr/>
        <p:txBody>
          <a:bodyPr/>
          <a:lstStyle/>
          <a:p>
            <a:endParaRPr lang="en-US" dirty="0"/>
          </a:p>
        </p:txBody>
      </p:sp>
      <p:pic>
        <p:nvPicPr>
          <p:cNvPr id="7" name="Picture 6">
            <a:extLst>
              <a:ext uri="{FF2B5EF4-FFF2-40B4-BE49-F238E27FC236}">
                <a16:creationId xmlns:a16="http://schemas.microsoft.com/office/drawing/2014/main" id="{F6F59168-D691-40CE-9F9A-78EB1F347A33}"/>
              </a:ext>
            </a:extLst>
          </p:cNvPr>
          <p:cNvPicPr>
            <a:picLocks noChangeAspect="1"/>
          </p:cNvPicPr>
          <p:nvPr/>
        </p:nvPicPr>
        <p:blipFill>
          <a:blip r:embed="rId2"/>
          <a:stretch>
            <a:fillRect/>
          </a:stretch>
        </p:blipFill>
        <p:spPr>
          <a:xfrm>
            <a:off x="238125" y="1625953"/>
            <a:ext cx="8458200" cy="4803422"/>
          </a:xfrm>
          <a:prstGeom prst="rect">
            <a:avLst/>
          </a:prstGeom>
        </p:spPr>
      </p:pic>
    </p:spTree>
    <p:extLst>
      <p:ext uri="{BB962C8B-B14F-4D97-AF65-F5344CB8AC3E}">
        <p14:creationId xmlns:p14="http://schemas.microsoft.com/office/powerpoint/2010/main" val="1637071144"/>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dirty="0"/>
              <a:t>20.3 Desirable Properties of Transactions</a:t>
            </a:r>
          </a:p>
        </p:txBody>
      </p:sp>
      <p:sp>
        <p:nvSpPr>
          <p:cNvPr id="28675" name="Content Placeholder 2"/>
          <p:cNvSpPr>
            <a:spLocks noGrp="1"/>
          </p:cNvSpPr>
          <p:nvPr>
            <p:ph idx="1"/>
          </p:nvPr>
        </p:nvSpPr>
        <p:spPr/>
        <p:txBody>
          <a:bodyPr/>
          <a:lstStyle/>
          <a:p>
            <a:r>
              <a:rPr lang="en-US" altLang="en-US" dirty="0"/>
              <a:t>ACID properties</a:t>
            </a:r>
          </a:p>
          <a:p>
            <a:pPr lvl="1"/>
            <a:r>
              <a:rPr lang="en-US" altLang="en-US" dirty="0"/>
              <a:t>Atomicity</a:t>
            </a:r>
          </a:p>
          <a:p>
            <a:pPr lvl="2"/>
            <a:r>
              <a:rPr lang="en-US" altLang="en-US" dirty="0"/>
              <a:t>Transaction performed in its entirety or not at all</a:t>
            </a:r>
          </a:p>
          <a:p>
            <a:pPr lvl="1"/>
            <a:r>
              <a:rPr lang="en-US" altLang="en-US" dirty="0"/>
              <a:t>Consistency preservation</a:t>
            </a:r>
          </a:p>
          <a:p>
            <a:pPr lvl="2"/>
            <a:r>
              <a:rPr lang="en-US" altLang="en-US" dirty="0"/>
              <a:t>Takes database from one consistent state to another</a:t>
            </a:r>
          </a:p>
          <a:p>
            <a:pPr lvl="1"/>
            <a:r>
              <a:rPr lang="en-US" altLang="en-US" dirty="0"/>
              <a:t>Isolation</a:t>
            </a:r>
          </a:p>
          <a:p>
            <a:pPr lvl="2"/>
            <a:r>
              <a:rPr lang="en-US" altLang="en-US" dirty="0"/>
              <a:t>Not interfered with by other transactions</a:t>
            </a:r>
          </a:p>
          <a:p>
            <a:pPr lvl="1"/>
            <a:r>
              <a:rPr lang="en-US" altLang="en-US" dirty="0"/>
              <a:t>Durability or permanency</a:t>
            </a:r>
          </a:p>
          <a:p>
            <a:pPr lvl="2"/>
            <a:r>
              <a:rPr lang="en-US" altLang="en-US" dirty="0"/>
              <a:t>Changes must persist in the database</a:t>
            </a:r>
          </a:p>
        </p:txBody>
      </p:sp>
      <p:sp>
        <p:nvSpPr>
          <p:cNvPr id="2867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20- </a:t>
            </a:r>
            <a:fld id="{9044A6E0-C3C0-4F53-921F-927A83F0E4B6}" type="slidenum">
              <a:rPr lang="en-US" altLang="en-US" sz="1400" smtClean="0">
                <a:solidFill>
                  <a:srgbClr val="990033"/>
                </a:solidFill>
              </a:rPr>
              <a:pPr>
                <a:spcBef>
                  <a:spcPct val="0"/>
                </a:spcBef>
                <a:buClrTx/>
                <a:buSzTx/>
                <a:buFontTx/>
                <a:buNone/>
              </a:pPr>
              <a:t>44</a:t>
            </a:fld>
            <a:endParaRPr lang="en-CA" altLang="en-US" sz="1400" dirty="0">
              <a:solidFill>
                <a:srgbClr val="990033"/>
              </a:solidFill>
            </a:endParaRP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dirty="0"/>
              <a:t>Desirable Properties of Transactions (cont’d.)</a:t>
            </a:r>
          </a:p>
        </p:txBody>
      </p:sp>
      <p:sp>
        <p:nvSpPr>
          <p:cNvPr id="28675" name="Content Placeholder 2"/>
          <p:cNvSpPr>
            <a:spLocks noGrp="1"/>
          </p:cNvSpPr>
          <p:nvPr>
            <p:ph idx="1"/>
          </p:nvPr>
        </p:nvSpPr>
        <p:spPr>
          <a:xfrm>
            <a:off x="228600" y="1371600"/>
            <a:ext cx="8294687" cy="4572000"/>
          </a:xfrm>
        </p:spPr>
        <p:txBody>
          <a:bodyPr/>
          <a:lstStyle/>
          <a:p>
            <a:r>
              <a:rPr lang="en-US" altLang="en-US" sz="2400" dirty="0"/>
              <a:t>Levels of isolation</a:t>
            </a:r>
          </a:p>
          <a:p>
            <a:pPr lvl="1"/>
            <a:r>
              <a:rPr lang="en-US" altLang="en-US" sz="2400" dirty="0"/>
              <a:t>Level 0 isolation does not overwrite the dirty reads of higher-level transactions</a:t>
            </a:r>
          </a:p>
          <a:p>
            <a:pPr lvl="1"/>
            <a:r>
              <a:rPr lang="en-US" altLang="en-US" sz="2400" dirty="0"/>
              <a:t>Level 1 isolation has no lost updates</a:t>
            </a:r>
          </a:p>
          <a:p>
            <a:pPr lvl="1"/>
            <a:r>
              <a:rPr lang="en-US" altLang="en-US" sz="2400" dirty="0"/>
              <a:t>Level 2 isolation has no lost updates and no dirty reads</a:t>
            </a:r>
          </a:p>
          <a:p>
            <a:pPr lvl="1"/>
            <a:r>
              <a:rPr lang="en-US" altLang="en-US" sz="2400" dirty="0"/>
              <a:t>Level 3 (true) isolation has repeatable reads</a:t>
            </a:r>
          </a:p>
          <a:p>
            <a:pPr lvl="2"/>
            <a:r>
              <a:rPr lang="en-US" altLang="en-US" sz="2000" dirty="0"/>
              <a:t>In addition to level 2 properties</a:t>
            </a:r>
          </a:p>
          <a:p>
            <a:pPr lvl="1"/>
            <a:r>
              <a:rPr lang="en-US" altLang="en-US" sz="2400" dirty="0"/>
              <a:t>Snapshot isolation</a:t>
            </a:r>
          </a:p>
          <a:p>
            <a:pPr lvl="2"/>
            <a:r>
              <a:rPr lang="en-US" altLang="en-US" sz="2000" dirty="0"/>
              <a:t>transaction sees the data items that it reads based on the committed values of the items in the database snapshot (or database state) when the transaction starts. Snapshot isolation will ensure that the phantom record problem does not occur</a:t>
            </a:r>
          </a:p>
        </p:txBody>
      </p:sp>
      <p:sp>
        <p:nvSpPr>
          <p:cNvPr id="2867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20- </a:t>
            </a:r>
            <a:fld id="{9044A6E0-C3C0-4F53-921F-927A83F0E4B6}" type="slidenum">
              <a:rPr lang="en-US" altLang="en-US" sz="1400" smtClean="0">
                <a:solidFill>
                  <a:srgbClr val="990033"/>
                </a:solidFill>
              </a:rPr>
              <a:pPr>
                <a:spcBef>
                  <a:spcPct val="0"/>
                </a:spcBef>
                <a:buClrTx/>
                <a:buSzTx/>
                <a:buFontTx/>
                <a:buNone/>
              </a:pPr>
              <a:t>45</a:t>
            </a:fld>
            <a:endParaRPr lang="en-CA" altLang="en-US" sz="1400" dirty="0">
              <a:solidFill>
                <a:srgbClr val="990033"/>
              </a:solidFill>
            </a:endParaRPr>
          </a:p>
        </p:txBody>
      </p:sp>
    </p:spTree>
    <p:extLst>
      <p:ext uri="{BB962C8B-B14F-4D97-AF65-F5344CB8AC3E}">
        <p14:creationId xmlns:p14="http://schemas.microsoft.com/office/powerpoint/2010/main" val="893956237"/>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dirty="0"/>
              <a:t>20.4 Characterizing Schedules Based on Recoverability</a:t>
            </a:r>
          </a:p>
        </p:txBody>
      </p:sp>
      <p:sp>
        <p:nvSpPr>
          <p:cNvPr id="31747" name="Content Placeholder 2"/>
          <p:cNvSpPr>
            <a:spLocks noGrp="1"/>
          </p:cNvSpPr>
          <p:nvPr>
            <p:ph idx="1"/>
          </p:nvPr>
        </p:nvSpPr>
        <p:spPr/>
        <p:txBody>
          <a:bodyPr/>
          <a:lstStyle/>
          <a:p>
            <a:r>
              <a:rPr lang="en-US" altLang="en-US" dirty="0"/>
              <a:t>Schedule or history</a:t>
            </a:r>
          </a:p>
          <a:p>
            <a:pPr lvl="1"/>
            <a:r>
              <a:rPr lang="en-US" altLang="en-US" dirty="0"/>
              <a:t>Order of execution of operations from all transactions</a:t>
            </a:r>
          </a:p>
          <a:p>
            <a:pPr lvl="1"/>
            <a:r>
              <a:rPr lang="en-US" altLang="en-US" dirty="0"/>
              <a:t>Operations from different transactions can be interleaved in the schedule</a:t>
            </a:r>
          </a:p>
          <a:p>
            <a:r>
              <a:rPr lang="en-US" altLang="en-US" dirty="0"/>
              <a:t>Total ordering of operations in a schedule</a:t>
            </a:r>
          </a:p>
          <a:p>
            <a:pPr lvl="1"/>
            <a:r>
              <a:rPr lang="en-US" altLang="en-US" dirty="0"/>
              <a:t>For any two operations in the schedule, one must occur before the other</a:t>
            </a:r>
          </a:p>
        </p:txBody>
      </p:sp>
      <p:sp>
        <p:nvSpPr>
          <p:cNvPr id="3174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20- </a:t>
            </a:r>
            <a:fld id="{F9CD5586-1E28-453B-A0CB-D4C059CD84A2}" type="slidenum">
              <a:rPr lang="en-US" altLang="en-US" sz="1400" smtClean="0">
                <a:solidFill>
                  <a:srgbClr val="990033"/>
                </a:solidFill>
              </a:rPr>
              <a:pPr>
                <a:spcBef>
                  <a:spcPct val="0"/>
                </a:spcBef>
                <a:buClrTx/>
                <a:buSzTx/>
                <a:buFontTx/>
                <a:buNone/>
              </a:pPr>
              <a:t>46</a:t>
            </a:fld>
            <a:endParaRPr lang="en-CA" altLang="en-US" sz="1400" dirty="0">
              <a:solidFill>
                <a:srgbClr val="990033"/>
              </a:solidFill>
            </a:endParaRP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4F771-BF08-4463-9CD7-BCAAD6ACCF9E}"/>
              </a:ext>
            </a:extLst>
          </p:cNvPr>
          <p:cNvSpPr>
            <a:spLocks noGrp="1"/>
          </p:cNvSpPr>
          <p:nvPr>
            <p:ph type="title"/>
          </p:nvPr>
        </p:nvSpPr>
        <p:spPr/>
        <p:txBody>
          <a:bodyPr/>
          <a:lstStyle/>
          <a:p>
            <a:r>
              <a:rPr lang="en-US" dirty="0"/>
              <a:t>Some Definitions</a:t>
            </a:r>
          </a:p>
        </p:txBody>
      </p:sp>
      <p:sp>
        <p:nvSpPr>
          <p:cNvPr id="3" name="Content Placeholder 2">
            <a:extLst>
              <a:ext uri="{FF2B5EF4-FFF2-40B4-BE49-F238E27FC236}">
                <a16:creationId xmlns:a16="http://schemas.microsoft.com/office/drawing/2014/main" id="{5FB09D3C-CDC1-4867-89F6-50EF8BC948EE}"/>
              </a:ext>
            </a:extLst>
          </p:cNvPr>
          <p:cNvSpPr>
            <a:spLocks noGrp="1"/>
          </p:cNvSpPr>
          <p:nvPr>
            <p:ph idx="1"/>
          </p:nvPr>
        </p:nvSpPr>
        <p:spPr>
          <a:xfrm>
            <a:off x="1" y="1371600"/>
            <a:ext cx="9067800" cy="4572000"/>
          </a:xfrm>
        </p:spPr>
        <p:txBody>
          <a:bodyPr/>
          <a:lstStyle/>
          <a:p>
            <a:r>
              <a:rPr lang="en-US" sz="2000" dirty="0"/>
              <a:t>Schedule</a:t>
            </a:r>
          </a:p>
          <a:p>
            <a:pPr lvl="1"/>
            <a:r>
              <a:rPr lang="en-US" sz="2000" dirty="0"/>
              <a:t>A sequence of the operations by a set of concurrent transactions that preserves the order of the operations in each of the individual transactions.</a:t>
            </a:r>
          </a:p>
          <a:p>
            <a:r>
              <a:rPr lang="en-US" sz="2000" dirty="0"/>
              <a:t>Serial Schedule</a:t>
            </a:r>
          </a:p>
          <a:p>
            <a:pPr lvl="1"/>
            <a:r>
              <a:rPr lang="en-US" sz="2000" dirty="0"/>
              <a:t>A schedule where the operations of each transaction are executed consecutively without any interleaved operations from other transactions.</a:t>
            </a:r>
          </a:p>
          <a:p>
            <a:r>
              <a:rPr lang="en-US" sz="2000" dirty="0"/>
              <a:t>Non-serial Schedule</a:t>
            </a:r>
          </a:p>
          <a:p>
            <a:pPr lvl="1"/>
            <a:r>
              <a:rPr lang="en-US" sz="2000" dirty="0"/>
              <a:t>A schedule where the operations from a set of concurrent transactions are interleaved.</a:t>
            </a:r>
          </a:p>
          <a:p>
            <a:r>
              <a:rPr lang="en-US" sz="2000" dirty="0"/>
              <a:t>Serializability</a:t>
            </a:r>
          </a:p>
          <a:p>
            <a:pPr lvl="1"/>
            <a:r>
              <a:rPr lang="en-US" sz="2000" dirty="0"/>
              <a:t>find non-serial schedules that allow transactions to execute concurrently without interfering with one another, and thereby produce a database state that could be produced by a serial execution.</a:t>
            </a:r>
          </a:p>
        </p:txBody>
      </p:sp>
      <p:sp>
        <p:nvSpPr>
          <p:cNvPr id="4" name="Slide Number Placeholder 3">
            <a:extLst>
              <a:ext uri="{FF2B5EF4-FFF2-40B4-BE49-F238E27FC236}">
                <a16:creationId xmlns:a16="http://schemas.microsoft.com/office/drawing/2014/main" id="{BA85ACE2-1F0C-4349-B7A9-5ADB019B605A}"/>
              </a:ext>
            </a:extLst>
          </p:cNvPr>
          <p:cNvSpPr>
            <a:spLocks noGrp="1"/>
          </p:cNvSpPr>
          <p:nvPr>
            <p:ph type="sldNum" sz="quarter" idx="10"/>
          </p:nvPr>
        </p:nvSpPr>
        <p:spPr/>
        <p:txBody>
          <a:bodyPr/>
          <a:lstStyle/>
          <a:p>
            <a:pPr>
              <a:defRPr/>
            </a:pPr>
            <a:r>
              <a:rPr lang="en-US" altLang="en-US"/>
              <a:t>Slide 16- </a:t>
            </a:r>
            <a:fld id="{2D4306B9-CFD7-4637-81D1-AA1B82412423}" type="slidenum">
              <a:rPr lang="en-US" altLang="en-US" smtClean="0"/>
              <a:pPr>
                <a:defRPr/>
              </a:pPr>
              <a:t>47</a:t>
            </a:fld>
            <a:endParaRPr lang="en-CA" altLang="en-US" dirty="0"/>
          </a:p>
        </p:txBody>
      </p:sp>
    </p:spTree>
    <p:extLst>
      <p:ext uri="{BB962C8B-B14F-4D97-AF65-F5344CB8AC3E}">
        <p14:creationId xmlns:p14="http://schemas.microsoft.com/office/powerpoint/2010/main" val="2135467980"/>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4F771-BF08-4463-9CD7-BCAAD6ACCF9E}"/>
              </a:ext>
            </a:extLst>
          </p:cNvPr>
          <p:cNvSpPr>
            <a:spLocks noGrp="1"/>
          </p:cNvSpPr>
          <p:nvPr>
            <p:ph type="title"/>
          </p:nvPr>
        </p:nvSpPr>
        <p:spPr/>
        <p:txBody>
          <a:bodyPr/>
          <a:lstStyle/>
          <a:p>
            <a:r>
              <a:rPr lang="en-US" dirty="0"/>
              <a:t> i.e. (in essence)</a:t>
            </a:r>
          </a:p>
        </p:txBody>
      </p:sp>
      <p:sp>
        <p:nvSpPr>
          <p:cNvPr id="3" name="Content Placeholder 2">
            <a:extLst>
              <a:ext uri="{FF2B5EF4-FFF2-40B4-BE49-F238E27FC236}">
                <a16:creationId xmlns:a16="http://schemas.microsoft.com/office/drawing/2014/main" id="{5FB09D3C-CDC1-4867-89F6-50EF8BC948EE}"/>
              </a:ext>
            </a:extLst>
          </p:cNvPr>
          <p:cNvSpPr>
            <a:spLocks noGrp="1"/>
          </p:cNvSpPr>
          <p:nvPr>
            <p:ph idx="1"/>
          </p:nvPr>
        </p:nvSpPr>
        <p:spPr>
          <a:xfrm>
            <a:off x="1" y="1371600"/>
            <a:ext cx="9067800" cy="4572000"/>
          </a:xfrm>
        </p:spPr>
        <p:txBody>
          <a:bodyPr/>
          <a:lstStyle/>
          <a:p>
            <a:r>
              <a:rPr lang="en-US" dirty="0"/>
              <a:t>If a set of transactions executes concurrently, </a:t>
            </a:r>
          </a:p>
          <a:p>
            <a:r>
              <a:rPr lang="en-US" dirty="0"/>
              <a:t>We say that the (non-serial) schedule is correct </a:t>
            </a:r>
          </a:p>
          <a:p>
            <a:pPr lvl="1"/>
            <a:r>
              <a:rPr lang="en-US" dirty="0"/>
              <a:t>If it produces the same result as some serial execution. </a:t>
            </a:r>
          </a:p>
          <a:p>
            <a:r>
              <a:rPr lang="en-US" dirty="0"/>
              <a:t>Such a schedule is called </a:t>
            </a:r>
            <a:r>
              <a:rPr lang="en-US" b="1" i="1" dirty="0"/>
              <a:t>serializable</a:t>
            </a:r>
            <a:r>
              <a:rPr lang="en-US" dirty="0"/>
              <a:t>. </a:t>
            </a:r>
          </a:p>
          <a:p>
            <a:r>
              <a:rPr lang="en-US" dirty="0"/>
              <a:t>To prevent inconsistency from transactions interfering with one another… it is essential to guarantee serializability of concurrent transactions.</a:t>
            </a:r>
          </a:p>
        </p:txBody>
      </p:sp>
      <p:sp>
        <p:nvSpPr>
          <p:cNvPr id="4" name="Slide Number Placeholder 3">
            <a:extLst>
              <a:ext uri="{FF2B5EF4-FFF2-40B4-BE49-F238E27FC236}">
                <a16:creationId xmlns:a16="http://schemas.microsoft.com/office/drawing/2014/main" id="{BA85ACE2-1F0C-4349-B7A9-5ADB019B605A}"/>
              </a:ext>
            </a:extLst>
          </p:cNvPr>
          <p:cNvSpPr>
            <a:spLocks noGrp="1"/>
          </p:cNvSpPr>
          <p:nvPr>
            <p:ph type="sldNum" sz="quarter" idx="10"/>
          </p:nvPr>
        </p:nvSpPr>
        <p:spPr/>
        <p:txBody>
          <a:bodyPr/>
          <a:lstStyle/>
          <a:p>
            <a:pPr>
              <a:defRPr/>
            </a:pPr>
            <a:r>
              <a:rPr lang="en-US" altLang="en-US"/>
              <a:t>Slide 16- </a:t>
            </a:r>
            <a:fld id="{2D4306B9-CFD7-4637-81D1-AA1B82412423}" type="slidenum">
              <a:rPr lang="en-US" altLang="en-US" smtClean="0"/>
              <a:pPr>
                <a:defRPr/>
              </a:pPr>
              <a:t>48</a:t>
            </a:fld>
            <a:endParaRPr lang="en-CA" altLang="en-US" dirty="0"/>
          </a:p>
        </p:txBody>
      </p:sp>
    </p:spTree>
    <p:extLst>
      <p:ext uri="{BB962C8B-B14F-4D97-AF65-F5344CB8AC3E}">
        <p14:creationId xmlns:p14="http://schemas.microsoft.com/office/powerpoint/2010/main" val="3579371703"/>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dirty="0"/>
              <a:t>Characterizing Schedules Based on Recoverability (cont’d.)</a:t>
            </a:r>
          </a:p>
        </p:txBody>
      </p:sp>
      <p:sp>
        <p:nvSpPr>
          <p:cNvPr id="31747" name="Content Placeholder 2"/>
          <p:cNvSpPr>
            <a:spLocks noGrp="1"/>
          </p:cNvSpPr>
          <p:nvPr>
            <p:ph idx="1"/>
          </p:nvPr>
        </p:nvSpPr>
        <p:spPr/>
        <p:txBody>
          <a:bodyPr/>
          <a:lstStyle/>
          <a:p>
            <a:r>
              <a:rPr lang="en-US" altLang="en-US" dirty="0"/>
              <a:t>Two conflicting operations in a schedule</a:t>
            </a:r>
          </a:p>
          <a:p>
            <a:pPr lvl="1"/>
            <a:r>
              <a:rPr lang="en-US" altLang="en-US" dirty="0"/>
              <a:t>Operations belong to different transactions</a:t>
            </a:r>
          </a:p>
          <a:p>
            <a:pPr lvl="1"/>
            <a:r>
              <a:rPr lang="en-US" altLang="en-US" dirty="0"/>
              <a:t>Operations access the same item X</a:t>
            </a:r>
          </a:p>
          <a:p>
            <a:pPr lvl="1"/>
            <a:r>
              <a:rPr lang="en-US" altLang="en-US" dirty="0"/>
              <a:t>At least one of the operations is a write_item(X)</a:t>
            </a:r>
          </a:p>
          <a:p>
            <a:r>
              <a:rPr lang="en-US" altLang="en-US" dirty="0"/>
              <a:t>Two operations conflict if changing their order results in a different outcome</a:t>
            </a:r>
          </a:p>
          <a:p>
            <a:r>
              <a:rPr lang="en-US" altLang="en-US" dirty="0"/>
              <a:t>Read-write conflict</a:t>
            </a:r>
          </a:p>
          <a:p>
            <a:r>
              <a:rPr lang="en-US" altLang="en-US" dirty="0"/>
              <a:t>Write-write conflict</a:t>
            </a:r>
          </a:p>
        </p:txBody>
      </p:sp>
      <p:sp>
        <p:nvSpPr>
          <p:cNvPr id="3174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20- </a:t>
            </a:r>
            <a:fld id="{F9CD5586-1E28-453B-A0CB-D4C059CD84A2}" type="slidenum">
              <a:rPr lang="en-US" altLang="en-US" sz="1400" smtClean="0">
                <a:solidFill>
                  <a:srgbClr val="990033"/>
                </a:solidFill>
              </a:rPr>
              <a:pPr>
                <a:spcBef>
                  <a:spcPct val="0"/>
                </a:spcBef>
                <a:buClrTx/>
                <a:buSzTx/>
                <a:buFontTx/>
                <a:buNone/>
              </a:pPr>
              <a:t>49</a:t>
            </a:fld>
            <a:endParaRPr lang="en-CA" altLang="en-US" sz="1400" dirty="0">
              <a:solidFill>
                <a:srgbClr val="990033"/>
              </a:solidFill>
            </a:endParaRPr>
          </a:p>
        </p:txBody>
      </p:sp>
    </p:spTree>
    <p:extLst>
      <p:ext uri="{BB962C8B-B14F-4D97-AF65-F5344CB8AC3E}">
        <p14:creationId xmlns:p14="http://schemas.microsoft.com/office/powerpoint/2010/main" val="174341414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CE666-488A-FFF4-499E-EBF841829A39}"/>
              </a:ext>
            </a:extLst>
          </p:cNvPr>
          <p:cNvSpPr>
            <a:spLocks noGrp="1"/>
          </p:cNvSpPr>
          <p:nvPr>
            <p:ph type="title"/>
          </p:nvPr>
        </p:nvSpPr>
        <p:spPr>
          <a:xfrm>
            <a:off x="228600" y="303213"/>
            <a:ext cx="7796213" cy="382587"/>
          </a:xfrm>
        </p:spPr>
        <p:txBody>
          <a:bodyPr/>
          <a:lstStyle/>
          <a:p>
            <a:r>
              <a:rPr lang="en-US" altLang="zh-CN" dirty="0"/>
              <a:t>What we have covered so far…</a:t>
            </a:r>
            <a:endParaRPr lang="zh-CN" altLang="en-US" dirty="0"/>
          </a:p>
        </p:txBody>
      </p:sp>
      <p:sp>
        <p:nvSpPr>
          <p:cNvPr id="4" name="Slide Number Placeholder 3">
            <a:extLst>
              <a:ext uri="{FF2B5EF4-FFF2-40B4-BE49-F238E27FC236}">
                <a16:creationId xmlns:a16="http://schemas.microsoft.com/office/drawing/2014/main" id="{9D866B60-B4AB-B465-B45E-7D4168B48BB3}"/>
              </a:ext>
            </a:extLst>
          </p:cNvPr>
          <p:cNvSpPr>
            <a:spLocks noGrp="1"/>
          </p:cNvSpPr>
          <p:nvPr>
            <p:ph type="sldNum" sz="quarter" idx="10"/>
          </p:nvPr>
        </p:nvSpPr>
        <p:spPr/>
        <p:txBody>
          <a:bodyPr/>
          <a:lstStyle/>
          <a:p>
            <a:pPr>
              <a:defRPr/>
            </a:pPr>
            <a:r>
              <a:rPr lang="en-US" altLang="en-US"/>
              <a:t>Slide 16- </a:t>
            </a:r>
            <a:fld id="{2D4306B9-CFD7-4637-81D1-AA1B82412423}" type="slidenum">
              <a:rPr lang="en-US" altLang="en-US" smtClean="0"/>
              <a:pPr>
                <a:defRPr/>
              </a:pPr>
              <a:t>5</a:t>
            </a:fld>
            <a:endParaRPr lang="en-CA" altLang="en-US" dirty="0"/>
          </a:p>
        </p:txBody>
      </p:sp>
      <p:pic>
        <p:nvPicPr>
          <p:cNvPr id="6" name="Picture 5">
            <a:extLst>
              <a:ext uri="{FF2B5EF4-FFF2-40B4-BE49-F238E27FC236}">
                <a16:creationId xmlns:a16="http://schemas.microsoft.com/office/drawing/2014/main" id="{3BFCDD38-1036-3B5E-9EC1-DB60E0F3AA47}"/>
              </a:ext>
            </a:extLst>
          </p:cNvPr>
          <p:cNvPicPr>
            <a:picLocks noChangeAspect="1"/>
          </p:cNvPicPr>
          <p:nvPr/>
        </p:nvPicPr>
        <p:blipFill>
          <a:blip r:embed="rId2"/>
          <a:stretch>
            <a:fillRect/>
          </a:stretch>
        </p:blipFill>
        <p:spPr>
          <a:xfrm>
            <a:off x="2209800" y="704400"/>
            <a:ext cx="4497993" cy="5934787"/>
          </a:xfrm>
          <a:prstGeom prst="rect">
            <a:avLst/>
          </a:prstGeom>
        </p:spPr>
      </p:pic>
    </p:spTree>
    <p:extLst>
      <p:ext uri="{BB962C8B-B14F-4D97-AF65-F5344CB8AC3E}">
        <p14:creationId xmlns:p14="http://schemas.microsoft.com/office/powerpoint/2010/main" val="666109415"/>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dirty="0"/>
              <a:t>Characterizing Schedules Based on Recoverability (cont’d.)</a:t>
            </a:r>
          </a:p>
        </p:txBody>
      </p:sp>
      <p:sp>
        <p:nvSpPr>
          <p:cNvPr id="31747" name="Content Placeholder 2"/>
          <p:cNvSpPr>
            <a:spLocks noGrp="1"/>
          </p:cNvSpPr>
          <p:nvPr>
            <p:ph idx="1"/>
          </p:nvPr>
        </p:nvSpPr>
        <p:spPr/>
        <p:txBody>
          <a:bodyPr/>
          <a:lstStyle/>
          <a:p>
            <a:r>
              <a:rPr lang="en-US" altLang="en-US" sz="2400" dirty="0"/>
              <a:t>Recoverable schedules</a:t>
            </a:r>
          </a:p>
          <a:p>
            <a:pPr lvl="1"/>
            <a:r>
              <a:rPr lang="en-US" altLang="en-US" sz="2400" dirty="0"/>
              <a:t>Recovery is possible</a:t>
            </a:r>
          </a:p>
          <a:p>
            <a:r>
              <a:rPr lang="en-US" altLang="en-US" sz="2400" dirty="0"/>
              <a:t>Nonrecoverable schedules should not be permitted by the DBMS</a:t>
            </a:r>
          </a:p>
          <a:p>
            <a:r>
              <a:rPr lang="en-US" altLang="en-US" sz="2400" dirty="0"/>
              <a:t>No committed transaction ever needs to be rolled back</a:t>
            </a:r>
          </a:p>
          <a:p>
            <a:r>
              <a:rPr lang="en-US" altLang="en-US" sz="2400" b="1" i="1" dirty="0"/>
              <a:t>Cascading rollback </a:t>
            </a:r>
            <a:r>
              <a:rPr lang="en-US" altLang="en-US" sz="2400" dirty="0"/>
              <a:t>is a situation: where an uncommitted transaction has to be rolled back because it read an item from a transaction that failed.</a:t>
            </a:r>
          </a:p>
          <a:p>
            <a:pPr lvl="1"/>
            <a:r>
              <a:rPr lang="en-US" altLang="en-US" sz="2200" dirty="0"/>
              <a:t>Cascading rollback may occur in some recoverable schedules</a:t>
            </a:r>
          </a:p>
        </p:txBody>
      </p:sp>
      <p:sp>
        <p:nvSpPr>
          <p:cNvPr id="3174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20- </a:t>
            </a:r>
            <a:fld id="{F9CD5586-1E28-453B-A0CB-D4C059CD84A2}" type="slidenum">
              <a:rPr lang="en-US" altLang="en-US" sz="1400" smtClean="0">
                <a:solidFill>
                  <a:srgbClr val="990033"/>
                </a:solidFill>
              </a:rPr>
              <a:pPr>
                <a:spcBef>
                  <a:spcPct val="0"/>
                </a:spcBef>
                <a:buClrTx/>
                <a:buSzTx/>
                <a:buFontTx/>
                <a:buNone/>
              </a:pPr>
              <a:t>50</a:t>
            </a:fld>
            <a:endParaRPr lang="en-CA" altLang="en-US" sz="1400" dirty="0">
              <a:solidFill>
                <a:srgbClr val="990033"/>
              </a:solidFill>
            </a:endParaRPr>
          </a:p>
        </p:txBody>
      </p:sp>
    </p:spTree>
    <p:extLst>
      <p:ext uri="{BB962C8B-B14F-4D97-AF65-F5344CB8AC3E}">
        <p14:creationId xmlns:p14="http://schemas.microsoft.com/office/powerpoint/2010/main" val="2004793971"/>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dirty="0"/>
              <a:t>Characterizing Schedules Based on Recoverability (cont’d.)</a:t>
            </a:r>
          </a:p>
        </p:txBody>
      </p:sp>
      <p:sp>
        <p:nvSpPr>
          <p:cNvPr id="31747" name="Content Placeholder 2"/>
          <p:cNvSpPr>
            <a:spLocks noGrp="1"/>
          </p:cNvSpPr>
          <p:nvPr>
            <p:ph idx="1"/>
          </p:nvPr>
        </p:nvSpPr>
        <p:spPr/>
        <p:txBody>
          <a:bodyPr/>
          <a:lstStyle/>
          <a:p>
            <a:r>
              <a:rPr lang="en-US" altLang="en-US" dirty="0"/>
              <a:t>Cascadeless schedule</a:t>
            </a:r>
          </a:p>
          <a:p>
            <a:pPr lvl="1"/>
            <a:r>
              <a:rPr lang="en-US" altLang="en-US" dirty="0"/>
              <a:t>Avoids cascading rollback</a:t>
            </a:r>
          </a:p>
          <a:p>
            <a:r>
              <a:rPr lang="en-US" altLang="en-US" dirty="0"/>
              <a:t>Strict schedule</a:t>
            </a:r>
          </a:p>
          <a:p>
            <a:pPr lvl="1"/>
            <a:r>
              <a:rPr lang="en-US" altLang="en-US" dirty="0"/>
              <a:t>Transactions can neither read nor write an item X until the last transaction that wrote X has committed or aborted</a:t>
            </a:r>
          </a:p>
          <a:p>
            <a:pPr lvl="1"/>
            <a:r>
              <a:rPr lang="en-US" altLang="en-US" dirty="0"/>
              <a:t>Simpler recovery process</a:t>
            </a:r>
          </a:p>
          <a:p>
            <a:pPr lvl="2"/>
            <a:r>
              <a:rPr lang="en-US" altLang="en-US" dirty="0"/>
              <a:t>Restore the before image</a:t>
            </a:r>
          </a:p>
        </p:txBody>
      </p:sp>
      <p:sp>
        <p:nvSpPr>
          <p:cNvPr id="3174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20- </a:t>
            </a:r>
            <a:fld id="{F9CD5586-1E28-453B-A0CB-D4C059CD84A2}" type="slidenum">
              <a:rPr lang="en-US" altLang="en-US" sz="1400" smtClean="0">
                <a:solidFill>
                  <a:srgbClr val="990033"/>
                </a:solidFill>
              </a:rPr>
              <a:pPr>
                <a:spcBef>
                  <a:spcPct val="0"/>
                </a:spcBef>
                <a:buClrTx/>
                <a:buSzTx/>
                <a:buFontTx/>
                <a:buNone/>
              </a:pPr>
              <a:t>51</a:t>
            </a:fld>
            <a:endParaRPr lang="en-CA" altLang="en-US" sz="1400" dirty="0">
              <a:solidFill>
                <a:srgbClr val="990033"/>
              </a:solidFill>
            </a:endParaRPr>
          </a:p>
        </p:txBody>
      </p:sp>
    </p:spTree>
    <p:extLst>
      <p:ext uri="{BB962C8B-B14F-4D97-AF65-F5344CB8AC3E}">
        <p14:creationId xmlns:p14="http://schemas.microsoft.com/office/powerpoint/2010/main" val="960237845"/>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dirty="0"/>
              <a:t>20.5 Characterizing Schedules Based on Serializability</a:t>
            </a:r>
          </a:p>
        </p:txBody>
      </p:sp>
      <p:sp>
        <p:nvSpPr>
          <p:cNvPr id="36867" name="Content Placeholder 2"/>
          <p:cNvSpPr>
            <a:spLocks noGrp="1"/>
          </p:cNvSpPr>
          <p:nvPr>
            <p:ph idx="1"/>
          </p:nvPr>
        </p:nvSpPr>
        <p:spPr/>
        <p:txBody>
          <a:bodyPr/>
          <a:lstStyle/>
          <a:p>
            <a:r>
              <a:rPr lang="en-US" altLang="en-US" dirty="0"/>
              <a:t>Serializable schedules</a:t>
            </a:r>
          </a:p>
          <a:p>
            <a:pPr lvl="1"/>
            <a:r>
              <a:rPr lang="en-US" altLang="en-US" dirty="0"/>
              <a:t>Always considered to be correct when concurrent transactions are executing</a:t>
            </a:r>
          </a:p>
          <a:p>
            <a:pPr lvl="1"/>
            <a:r>
              <a:rPr lang="en-US" altLang="en-US" dirty="0"/>
              <a:t>Places simultaneous transactions in series</a:t>
            </a:r>
          </a:p>
          <a:p>
            <a:pPr lvl="2"/>
            <a:r>
              <a:rPr lang="en-US" altLang="en-US" dirty="0"/>
              <a:t>Transaction T</a:t>
            </a:r>
            <a:r>
              <a:rPr lang="en-US" altLang="en-US" baseline="-25000" dirty="0"/>
              <a:t>1</a:t>
            </a:r>
            <a:r>
              <a:rPr lang="en-US" altLang="en-US" dirty="0"/>
              <a:t> before T</a:t>
            </a:r>
            <a:r>
              <a:rPr lang="en-US" altLang="en-US" baseline="-25000" dirty="0"/>
              <a:t>2</a:t>
            </a:r>
            <a:r>
              <a:rPr lang="en-US" altLang="en-US" dirty="0"/>
              <a:t>, or vice versa</a:t>
            </a:r>
          </a:p>
        </p:txBody>
      </p:sp>
      <p:sp>
        <p:nvSpPr>
          <p:cNvPr id="3686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20- </a:t>
            </a:r>
            <a:fld id="{F67D9DAC-9BD9-446C-AC93-DFE50E2B3A9D}" type="slidenum">
              <a:rPr lang="en-US" altLang="en-US" sz="1400" smtClean="0">
                <a:solidFill>
                  <a:srgbClr val="990033"/>
                </a:solidFill>
              </a:rPr>
              <a:pPr>
                <a:spcBef>
                  <a:spcPct val="0"/>
                </a:spcBef>
                <a:buClrTx/>
                <a:buSzTx/>
                <a:buFontTx/>
                <a:buNone/>
              </a:pPr>
              <a:t>52</a:t>
            </a:fld>
            <a:endParaRPr lang="en-CA" altLang="en-US" sz="1400" dirty="0">
              <a:solidFill>
                <a:srgbClr val="990033"/>
              </a:solidFill>
            </a:endParaRP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r>
              <a:rPr lang="en-US" altLang="en-US" dirty="0"/>
              <a:t>Slide 20-</a:t>
            </a:r>
            <a:fld id="{AEE05831-3758-41FE-86C8-A42338BA7B7B}" type="slidenum">
              <a:rPr lang="en-US" altLang="en-US" smtClean="0"/>
              <a:pPr>
                <a:defRPr/>
              </a:pPr>
              <a:t>53</a:t>
            </a:fld>
            <a:endParaRPr lang="en-CA" altLang="en-US" dirty="0"/>
          </a:p>
        </p:txBody>
      </p:sp>
      <p:pic>
        <p:nvPicPr>
          <p:cNvPr id="4" name="Picture 3"/>
          <p:cNvPicPr>
            <a:picLocks noChangeAspect="1"/>
          </p:cNvPicPr>
          <p:nvPr/>
        </p:nvPicPr>
        <p:blipFill>
          <a:blip r:embed="rId2"/>
          <a:stretch>
            <a:fillRect/>
          </a:stretch>
        </p:blipFill>
        <p:spPr>
          <a:xfrm>
            <a:off x="1142478" y="109106"/>
            <a:ext cx="6705600" cy="5581650"/>
          </a:xfrm>
          <a:prstGeom prst="rect">
            <a:avLst/>
          </a:prstGeom>
        </p:spPr>
      </p:pic>
      <p:sp>
        <p:nvSpPr>
          <p:cNvPr id="5" name="TextBox 4"/>
          <p:cNvSpPr txBox="1">
            <a:spLocks noChangeArrowheads="1"/>
          </p:cNvSpPr>
          <p:nvPr/>
        </p:nvSpPr>
        <p:spPr bwMode="auto">
          <a:xfrm>
            <a:off x="914400" y="5798403"/>
            <a:ext cx="7772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buNone/>
            </a:pPr>
            <a:r>
              <a:rPr lang="en-US" altLang="en-US" sz="1600" dirty="0">
                <a:solidFill>
                  <a:schemeClr val="tx1"/>
                </a:solidFill>
              </a:rPr>
              <a:t>Figure 20.5 </a:t>
            </a:r>
            <a:r>
              <a:rPr lang="en-US" sz="1600" dirty="0">
                <a:solidFill>
                  <a:schemeClr val="tx1"/>
                </a:solidFill>
              </a:rPr>
              <a:t>Examples of serial and nonserial schedules involving transactions </a:t>
            </a:r>
            <a:r>
              <a:rPr lang="en-US" sz="1600" i="1" dirty="0">
                <a:solidFill>
                  <a:schemeClr val="tx1"/>
                </a:solidFill>
              </a:rPr>
              <a:t>T</a:t>
            </a:r>
            <a:r>
              <a:rPr lang="en-US" sz="1600" dirty="0">
                <a:solidFill>
                  <a:schemeClr val="tx1"/>
                </a:solidFill>
              </a:rPr>
              <a:t>1 and </a:t>
            </a:r>
            <a:r>
              <a:rPr lang="en-US" sz="1600" i="1" dirty="0">
                <a:solidFill>
                  <a:schemeClr val="tx1"/>
                </a:solidFill>
              </a:rPr>
              <a:t>T</a:t>
            </a:r>
            <a:r>
              <a:rPr lang="en-US" sz="1600" dirty="0">
                <a:solidFill>
                  <a:schemeClr val="tx1"/>
                </a:solidFill>
              </a:rPr>
              <a:t>2 (a) Serial schedule A: </a:t>
            </a:r>
            <a:r>
              <a:rPr lang="en-US" sz="1600" i="1" dirty="0">
                <a:solidFill>
                  <a:schemeClr val="tx1"/>
                </a:solidFill>
              </a:rPr>
              <a:t>T</a:t>
            </a:r>
            <a:r>
              <a:rPr lang="en-US" sz="1600" dirty="0">
                <a:solidFill>
                  <a:schemeClr val="tx1"/>
                </a:solidFill>
              </a:rPr>
              <a:t>1 followed by </a:t>
            </a:r>
            <a:r>
              <a:rPr lang="en-US" sz="1600" i="1" dirty="0">
                <a:solidFill>
                  <a:schemeClr val="tx1"/>
                </a:solidFill>
              </a:rPr>
              <a:t>T</a:t>
            </a:r>
            <a:r>
              <a:rPr lang="en-US" sz="1600" dirty="0">
                <a:solidFill>
                  <a:schemeClr val="tx1"/>
                </a:solidFill>
              </a:rPr>
              <a:t>2 (b) Serial schedule B: </a:t>
            </a:r>
            <a:r>
              <a:rPr lang="en-US" sz="1600" i="1" dirty="0">
                <a:solidFill>
                  <a:schemeClr val="tx1"/>
                </a:solidFill>
              </a:rPr>
              <a:t>T</a:t>
            </a:r>
            <a:r>
              <a:rPr lang="en-US" sz="1600" dirty="0">
                <a:solidFill>
                  <a:schemeClr val="tx1"/>
                </a:solidFill>
              </a:rPr>
              <a:t>2 followed by </a:t>
            </a:r>
            <a:r>
              <a:rPr lang="en-US" sz="1600" i="1" dirty="0">
                <a:solidFill>
                  <a:schemeClr val="tx1"/>
                </a:solidFill>
              </a:rPr>
              <a:t>T</a:t>
            </a:r>
            <a:r>
              <a:rPr lang="en-US" sz="1600" dirty="0">
                <a:solidFill>
                  <a:schemeClr val="tx1"/>
                </a:solidFill>
              </a:rPr>
              <a:t>1 (c) Two nonserial schedules C and D with interleaving of operations</a:t>
            </a:r>
            <a:endParaRPr lang="en-US" altLang="en-US" sz="1600" dirty="0">
              <a:solidFill>
                <a:schemeClr val="tx1"/>
              </a:solidFill>
            </a:endParaRPr>
          </a:p>
        </p:txBody>
      </p:sp>
      <p:pic>
        <p:nvPicPr>
          <p:cNvPr id="2" name="Picture 1">
            <a:extLst>
              <a:ext uri="{FF2B5EF4-FFF2-40B4-BE49-F238E27FC236}">
                <a16:creationId xmlns:a16="http://schemas.microsoft.com/office/drawing/2014/main" id="{150CCA9C-A3FA-4E24-B63F-07A565E46342}"/>
              </a:ext>
            </a:extLst>
          </p:cNvPr>
          <p:cNvPicPr>
            <a:picLocks noChangeAspect="1"/>
          </p:cNvPicPr>
          <p:nvPr/>
        </p:nvPicPr>
        <p:blipFill>
          <a:blip r:embed="rId3"/>
          <a:stretch>
            <a:fillRect/>
          </a:stretch>
        </p:blipFill>
        <p:spPr>
          <a:xfrm>
            <a:off x="234587" y="1828800"/>
            <a:ext cx="2122670" cy="698427"/>
          </a:xfrm>
          <a:prstGeom prst="rect">
            <a:avLst/>
          </a:prstGeom>
        </p:spPr>
      </p:pic>
      <p:pic>
        <p:nvPicPr>
          <p:cNvPr id="6" name="Picture 5">
            <a:extLst>
              <a:ext uri="{FF2B5EF4-FFF2-40B4-BE49-F238E27FC236}">
                <a16:creationId xmlns:a16="http://schemas.microsoft.com/office/drawing/2014/main" id="{63033B05-926D-420B-887C-9BF3D19357F3}"/>
              </a:ext>
            </a:extLst>
          </p:cNvPr>
          <p:cNvPicPr>
            <a:picLocks noChangeAspect="1"/>
          </p:cNvPicPr>
          <p:nvPr/>
        </p:nvPicPr>
        <p:blipFill>
          <a:blip r:embed="rId4"/>
          <a:stretch>
            <a:fillRect/>
          </a:stretch>
        </p:blipFill>
        <p:spPr>
          <a:xfrm>
            <a:off x="7254780" y="1413301"/>
            <a:ext cx="1889220" cy="830997"/>
          </a:xfrm>
          <a:prstGeom prst="rect">
            <a:avLst/>
          </a:prstGeom>
        </p:spPr>
      </p:pic>
      <p:pic>
        <p:nvPicPr>
          <p:cNvPr id="7" name="Picture 6">
            <a:extLst>
              <a:ext uri="{FF2B5EF4-FFF2-40B4-BE49-F238E27FC236}">
                <a16:creationId xmlns:a16="http://schemas.microsoft.com/office/drawing/2014/main" id="{C4FE314D-2F56-448A-ACF9-A66E10F321A9}"/>
              </a:ext>
            </a:extLst>
          </p:cNvPr>
          <p:cNvPicPr>
            <a:picLocks noChangeAspect="1"/>
          </p:cNvPicPr>
          <p:nvPr/>
        </p:nvPicPr>
        <p:blipFill>
          <a:blip r:embed="rId5"/>
          <a:stretch>
            <a:fillRect/>
          </a:stretch>
        </p:blipFill>
        <p:spPr>
          <a:xfrm>
            <a:off x="66921" y="4471054"/>
            <a:ext cx="1856459" cy="1008143"/>
          </a:xfrm>
          <a:prstGeom prst="rect">
            <a:avLst/>
          </a:prstGeom>
        </p:spPr>
      </p:pic>
      <p:pic>
        <p:nvPicPr>
          <p:cNvPr id="8" name="Picture 7">
            <a:extLst>
              <a:ext uri="{FF2B5EF4-FFF2-40B4-BE49-F238E27FC236}">
                <a16:creationId xmlns:a16="http://schemas.microsoft.com/office/drawing/2014/main" id="{BE4DB954-D253-4E30-8181-3A82307E27E8}"/>
              </a:ext>
            </a:extLst>
          </p:cNvPr>
          <p:cNvPicPr>
            <a:picLocks noChangeAspect="1"/>
          </p:cNvPicPr>
          <p:nvPr/>
        </p:nvPicPr>
        <p:blipFill>
          <a:blip r:embed="rId6"/>
          <a:stretch>
            <a:fillRect/>
          </a:stretch>
        </p:blipFill>
        <p:spPr>
          <a:xfrm>
            <a:off x="7024688" y="4708623"/>
            <a:ext cx="2119312" cy="788581"/>
          </a:xfrm>
          <a:prstGeom prst="rect">
            <a:avLst/>
          </a:prstGeom>
        </p:spPr>
      </p:pic>
    </p:spTree>
    <p:extLst>
      <p:ext uri="{BB962C8B-B14F-4D97-AF65-F5344CB8AC3E}">
        <p14:creationId xmlns:p14="http://schemas.microsoft.com/office/powerpoint/2010/main" val="1808882074"/>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dirty="0"/>
              <a:t>Characterizing Schedules Based on Serializability (cont’d.)</a:t>
            </a:r>
          </a:p>
        </p:txBody>
      </p:sp>
      <p:sp>
        <p:nvSpPr>
          <p:cNvPr id="36867" name="Content Placeholder 2"/>
          <p:cNvSpPr>
            <a:spLocks noGrp="1"/>
          </p:cNvSpPr>
          <p:nvPr>
            <p:ph idx="1"/>
          </p:nvPr>
        </p:nvSpPr>
        <p:spPr/>
        <p:txBody>
          <a:bodyPr/>
          <a:lstStyle/>
          <a:p>
            <a:r>
              <a:rPr lang="en-US" altLang="en-US" dirty="0"/>
              <a:t>Problem with serial schedules</a:t>
            </a:r>
          </a:p>
          <a:p>
            <a:pPr lvl="1"/>
            <a:r>
              <a:rPr lang="en-US" altLang="en-US" dirty="0"/>
              <a:t>Limit concurrency by prohibiting interleaving of operations</a:t>
            </a:r>
          </a:p>
          <a:p>
            <a:pPr lvl="1"/>
            <a:r>
              <a:rPr lang="en-US" altLang="en-US" dirty="0"/>
              <a:t>Unacceptable in practice</a:t>
            </a:r>
          </a:p>
          <a:p>
            <a:pPr lvl="1"/>
            <a:r>
              <a:rPr lang="en-US" altLang="en-US" dirty="0"/>
              <a:t>Solution: determine which schedules are equivalent to a serial schedule and allow those to occur</a:t>
            </a:r>
          </a:p>
          <a:p>
            <a:r>
              <a:rPr lang="en-US" altLang="en-US" dirty="0"/>
              <a:t>Serializable schedule of </a:t>
            </a:r>
            <a:r>
              <a:rPr lang="en-US" altLang="en-US" i="1" dirty="0"/>
              <a:t>n</a:t>
            </a:r>
            <a:r>
              <a:rPr lang="en-US" altLang="en-US" dirty="0"/>
              <a:t> transactions</a:t>
            </a:r>
          </a:p>
          <a:p>
            <a:pPr lvl="1"/>
            <a:r>
              <a:rPr lang="en-US" altLang="en-US" dirty="0"/>
              <a:t>Equivalent to some serial schedule of same </a:t>
            </a:r>
            <a:r>
              <a:rPr lang="en-US" altLang="en-US" i="1" dirty="0"/>
              <a:t>n</a:t>
            </a:r>
            <a:r>
              <a:rPr lang="en-US" altLang="en-US" dirty="0"/>
              <a:t> transactions</a:t>
            </a:r>
          </a:p>
        </p:txBody>
      </p:sp>
      <p:sp>
        <p:nvSpPr>
          <p:cNvPr id="3686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20- </a:t>
            </a:r>
            <a:fld id="{F67D9DAC-9BD9-446C-AC93-DFE50E2B3A9D}" type="slidenum">
              <a:rPr lang="en-US" altLang="en-US" sz="1400" smtClean="0">
                <a:solidFill>
                  <a:srgbClr val="990033"/>
                </a:solidFill>
              </a:rPr>
              <a:pPr>
                <a:spcBef>
                  <a:spcPct val="0"/>
                </a:spcBef>
                <a:buClrTx/>
                <a:buSzTx/>
                <a:buFontTx/>
                <a:buNone/>
              </a:pPr>
              <a:t>54</a:t>
            </a:fld>
            <a:endParaRPr lang="en-CA" altLang="en-US" sz="1400" dirty="0">
              <a:solidFill>
                <a:srgbClr val="990033"/>
              </a:solidFill>
            </a:endParaRPr>
          </a:p>
        </p:txBody>
      </p:sp>
    </p:spTree>
    <p:extLst>
      <p:ext uri="{BB962C8B-B14F-4D97-AF65-F5344CB8AC3E}">
        <p14:creationId xmlns:p14="http://schemas.microsoft.com/office/powerpoint/2010/main" val="1000968988"/>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dirty="0"/>
              <a:t>Characterizing Schedules Based on Serializability (cont’d.)</a:t>
            </a:r>
          </a:p>
        </p:txBody>
      </p:sp>
      <p:sp>
        <p:nvSpPr>
          <p:cNvPr id="36867" name="Content Placeholder 2"/>
          <p:cNvSpPr>
            <a:spLocks noGrp="1"/>
          </p:cNvSpPr>
          <p:nvPr>
            <p:ph idx="1"/>
          </p:nvPr>
        </p:nvSpPr>
        <p:spPr/>
        <p:txBody>
          <a:bodyPr/>
          <a:lstStyle/>
          <a:p>
            <a:r>
              <a:rPr lang="en-US" altLang="en-US" dirty="0"/>
              <a:t>Result equivalent schedules</a:t>
            </a:r>
          </a:p>
          <a:p>
            <a:pPr lvl="1"/>
            <a:r>
              <a:rPr lang="en-US" altLang="en-US" dirty="0"/>
              <a:t>Produce the same final state of the database</a:t>
            </a:r>
          </a:p>
          <a:p>
            <a:pPr lvl="2"/>
            <a:r>
              <a:rPr lang="en-US" altLang="en-US" dirty="0"/>
              <a:t>May be accidental</a:t>
            </a:r>
          </a:p>
          <a:p>
            <a:pPr lvl="1"/>
            <a:r>
              <a:rPr lang="en-US" altLang="en-US" dirty="0"/>
              <a:t>Cannot be used alone to define equivalence of schedules</a:t>
            </a:r>
          </a:p>
          <a:p>
            <a:pPr lvl="2"/>
            <a:r>
              <a:rPr lang="en-US" altLang="en-US" dirty="0"/>
              <a:t>They execute different transactions</a:t>
            </a:r>
          </a:p>
        </p:txBody>
      </p:sp>
      <p:sp>
        <p:nvSpPr>
          <p:cNvPr id="3686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20- </a:t>
            </a:r>
            <a:fld id="{F67D9DAC-9BD9-446C-AC93-DFE50E2B3A9D}" type="slidenum">
              <a:rPr lang="en-US" altLang="en-US" sz="1400" smtClean="0">
                <a:solidFill>
                  <a:srgbClr val="990033"/>
                </a:solidFill>
              </a:rPr>
              <a:pPr>
                <a:spcBef>
                  <a:spcPct val="0"/>
                </a:spcBef>
                <a:buClrTx/>
                <a:buSzTx/>
                <a:buFontTx/>
                <a:buNone/>
              </a:pPr>
              <a:t>55</a:t>
            </a:fld>
            <a:endParaRPr lang="en-CA" altLang="en-US" sz="1400" dirty="0">
              <a:solidFill>
                <a:srgbClr val="990033"/>
              </a:solidFill>
            </a:endParaRPr>
          </a:p>
        </p:txBody>
      </p:sp>
      <p:pic>
        <p:nvPicPr>
          <p:cNvPr id="5" name="Picture 4"/>
          <p:cNvPicPr>
            <a:picLocks noChangeAspect="1"/>
          </p:cNvPicPr>
          <p:nvPr/>
        </p:nvPicPr>
        <p:blipFill>
          <a:blip r:embed="rId2"/>
          <a:stretch>
            <a:fillRect/>
          </a:stretch>
        </p:blipFill>
        <p:spPr>
          <a:xfrm>
            <a:off x="2286000" y="4362450"/>
            <a:ext cx="3874685" cy="1504950"/>
          </a:xfrm>
          <a:prstGeom prst="rect">
            <a:avLst/>
          </a:prstGeom>
        </p:spPr>
      </p:pic>
      <p:sp>
        <p:nvSpPr>
          <p:cNvPr id="6" name="TextBox 5"/>
          <p:cNvSpPr txBox="1">
            <a:spLocks noChangeArrowheads="1"/>
          </p:cNvSpPr>
          <p:nvPr/>
        </p:nvSpPr>
        <p:spPr bwMode="auto">
          <a:xfrm>
            <a:off x="1257300" y="5794121"/>
            <a:ext cx="6629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buNone/>
            </a:pPr>
            <a:r>
              <a:rPr lang="en-US" altLang="en-US" sz="1600" dirty="0">
                <a:solidFill>
                  <a:schemeClr val="tx1"/>
                </a:solidFill>
              </a:rPr>
              <a:t>Figure 20.6 </a:t>
            </a:r>
            <a:r>
              <a:rPr lang="en-US" sz="1600" dirty="0">
                <a:solidFill>
                  <a:schemeClr val="tx1"/>
                </a:solidFill>
              </a:rPr>
              <a:t>Two schedules that are result equivalent for the initial value of </a:t>
            </a:r>
            <a:r>
              <a:rPr lang="en-US" sz="1600" i="1" dirty="0">
                <a:solidFill>
                  <a:schemeClr val="tx1"/>
                </a:solidFill>
              </a:rPr>
              <a:t>X </a:t>
            </a:r>
            <a:r>
              <a:rPr lang="en-US" sz="1600" dirty="0">
                <a:solidFill>
                  <a:schemeClr val="tx1"/>
                </a:solidFill>
              </a:rPr>
              <a:t>= 100 but are not result equivalent in general</a:t>
            </a:r>
            <a:endParaRPr lang="en-US" altLang="en-US" sz="1600" dirty="0">
              <a:solidFill>
                <a:schemeClr val="tx1"/>
              </a:solidFill>
            </a:endParaRPr>
          </a:p>
        </p:txBody>
      </p:sp>
    </p:spTree>
    <p:extLst>
      <p:ext uri="{BB962C8B-B14F-4D97-AF65-F5344CB8AC3E}">
        <p14:creationId xmlns:p14="http://schemas.microsoft.com/office/powerpoint/2010/main" val="3913999814"/>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Characterizing Schedules Based on Serializability (cont’d.)</a:t>
            </a:r>
            <a:endParaRPr lang="en-US" dirty="0"/>
          </a:p>
        </p:txBody>
      </p:sp>
      <p:sp>
        <p:nvSpPr>
          <p:cNvPr id="3" name="Content Placeholder 2"/>
          <p:cNvSpPr>
            <a:spLocks noGrp="1"/>
          </p:cNvSpPr>
          <p:nvPr>
            <p:ph idx="1"/>
          </p:nvPr>
        </p:nvSpPr>
        <p:spPr>
          <a:xfrm>
            <a:off x="239713" y="1600200"/>
            <a:ext cx="8447087" cy="4572000"/>
          </a:xfrm>
        </p:spPr>
        <p:txBody>
          <a:bodyPr/>
          <a:lstStyle/>
          <a:p>
            <a:r>
              <a:rPr lang="en-US" altLang="en-US" dirty="0"/>
              <a:t>Conflict equivalence</a:t>
            </a:r>
          </a:p>
          <a:p>
            <a:pPr lvl="1"/>
            <a:r>
              <a:rPr lang="en-US" altLang="en-US" dirty="0"/>
              <a:t>Relative order of any two conflicting operations is the same in both schedules</a:t>
            </a:r>
          </a:p>
          <a:p>
            <a:pPr marL="457200" lvl="1" indent="0">
              <a:buNone/>
            </a:pPr>
            <a:endParaRPr lang="en-US" altLang="en-US" dirty="0"/>
          </a:p>
          <a:p>
            <a:r>
              <a:rPr lang="en-US" altLang="en-US" dirty="0"/>
              <a:t>Serializable schedules (Called conflict serializable)</a:t>
            </a:r>
          </a:p>
          <a:p>
            <a:pPr lvl="1"/>
            <a:r>
              <a:rPr lang="en-US" altLang="en-US" dirty="0"/>
              <a:t>Schedule S is serializable if it is conflict equivalent to some serial schedule S’.</a:t>
            </a:r>
          </a:p>
          <a:p>
            <a:pPr marL="0" indent="0">
              <a:buNone/>
            </a:pPr>
            <a:endParaRPr lang="en-US" dirty="0"/>
          </a:p>
        </p:txBody>
      </p:sp>
      <p:sp>
        <p:nvSpPr>
          <p:cNvPr id="4" name="Slide Number Placeholder 3"/>
          <p:cNvSpPr>
            <a:spLocks noGrp="1"/>
          </p:cNvSpPr>
          <p:nvPr>
            <p:ph type="sldNum" sz="quarter" idx="10"/>
          </p:nvPr>
        </p:nvSpPr>
        <p:spPr/>
        <p:txBody>
          <a:bodyPr/>
          <a:lstStyle/>
          <a:p>
            <a:pPr>
              <a:defRPr/>
            </a:pPr>
            <a:r>
              <a:rPr lang="en-US" altLang="en-US" dirty="0"/>
              <a:t>Slide 20- </a:t>
            </a:r>
            <a:fld id="{2D4306B9-CFD7-4637-81D1-AA1B82412423}" type="slidenum">
              <a:rPr lang="en-US" altLang="en-US" smtClean="0"/>
              <a:pPr>
                <a:defRPr/>
              </a:pPr>
              <a:t>56</a:t>
            </a:fld>
            <a:endParaRPr lang="en-CA" altLang="en-US" dirty="0"/>
          </a:p>
        </p:txBody>
      </p:sp>
    </p:spTree>
    <p:extLst>
      <p:ext uri="{BB962C8B-B14F-4D97-AF65-F5344CB8AC3E}">
        <p14:creationId xmlns:p14="http://schemas.microsoft.com/office/powerpoint/2010/main" val="948867875"/>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Characterizing Schedules Based on Serializability (cont’d.)</a:t>
            </a:r>
            <a:endParaRPr lang="en-US" dirty="0"/>
          </a:p>
        </p:txBody>
      </p:sp>
      <p:sp>
        <p:nvSpPr>
          <p:cNvPr id="3" name="Content Placeholder 2"/>
          <p:cNvSpPr>
            <a:spLocks noGrp="1"/>
          </p:cNvSpPr>
          <p:nvPr>
            <p:ph idx="1"/>
          </p:nvPr>
        </p:nvSpPr>
        <p:spPr/>
        <p:txBody>
          <a:bodyPr/>
          <a:lstStyle/>
          <a:p>
            <a:r>
              <a:rPr lang="en-US" altLang="en-US" dirty="0"/>
              <a:t>Testing for serializability of a schedule</a:t>
            </a:r>
          </a:p>
          <a:p>
            <a:endParaRPr lang="en-US" dirty="0"/>
          </a:p>
        </p:txBody>
      </p:sp>
      <p:sp>
        <p:nvSpPr>
          <p:cNvPr id="4" name="Slide Number Placeholder 3"/>
          <p:cNvSpPr>
            <a:spLocks noGrp="1"/>
          </p:cNvSpPr>
          <p:nvPr>
            <p:ph type="sldNum" sz="quarter" idx="10"/>
          </p:nvPr>
        </p:nvSpPr>
        <p:spPr/>
        <p:txBody>
          <a:bodyPr/>
          <a:lstStyle/>
          <a:p>
            <a:pPr>
              <a:defRPr/>
            </a:pPr>
            <a:r>
              <a:rPr lang="en-US" altLang="en-US" dirty="0"/>
              <a:t>Slide 20- </a:t>
            </a:r>
            <a:fld id="{2D4306B9-CFD7-4637-81D1-AA1B82412423}" type="slidenum">
              <a:rPr lang="en-US" altLang="en-US" smtClean="0"/>
              <a:pPr>
                <a:defRPr/>
              </a:pPr>
              <a:t>57</a:t>
            </a:fld>
            <a:endParaRPr lang="en-CA" altLang="en-US" dirty="0"/>
          </a:p>
        </p:txBody>
      </p:sp>
      <p:pic>
        <p:nvPicPr>
          <p:cNvPr id="5" name="Picture 4"/>
          <p:cNvPicPr>
            <a:picLocks noChangeAspect="1"/>
          </p:cNvPicPr>
          <p:nvPr/>
        </p:nvPicPr>
        <p:blipFill>
          <a:blip r:embed="rId2"/>
          <a:stretch>
            <a:fillRect/>
          </a:stretch>
        </p:blipFill>
        <p:spPr>
          <a:xfrm>
            <a:off x="609600" y="2438400"/>
            <a:ext cx="7823226" cy="3233734"/>
          </a:xfrm>
          <a:prstGeom prst="rect">
            <a:avLst/>
          </a:prstGeom>
        </p:spPr>
      </p:pic>
      <p:sp>
        <p:nvSpPr>
          <p:cNvPr id="7" name="TextBox 6"/>
          <p:cNvSpPr txBox="1">
            <a:spLocks noChangeArrowheads="1"/>
          </p:cNvSpPr>
          <p:nvPr/>
        </p:nvSpPr>
        <p:spPr bwMode="auto">
          <a:xfrm>
            <a:off x="1434305" y="5976934"/>
            <a:ext cx="59055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buNone/>
            </a:pPr>
            <a:r>
              <a:rPr lang="en-US" altLang="en-US" sz="1600" dirty="0">
                <a:solidFill>
                  <a:schemeClr val="tx1"/>
                </a:solidFill>
              </a:rPr>
              <a:t>Algorithm 20.1 </a:t>
            </a:r>
            <a:r>
              <a:rPr lang="en-US" sz="1600" dirty="0">
                <a:solidFill>
                  <a:schemeClr val="tx1"/>
                </a:solidFill>
              </a:rPr>
              <a:t>Testing conflict serializability of a schedule S</a:t>
            </a:r>
            <a:endParaRPr lang="en-US" altLang="en-US" sz="1600" dirty="0">
              <a:solidFill>
                <a:schemeClr val="tx1"/>
              </a:solidFill>
            </a:endParaRPr>
          </a:p>
        </p:txBody>
      </p:sp>
    </p:spTree>
    <p:extLst>
      <p:ext uri="{BB962C8B-B14F-4D97-AF65-F5344CB8AC3E}">
        <p14:creationId xmlns:p14="http://schemas.microsoft.com/office/powerpoint/2010/main" val="814149555"/>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r>
              <a:rPr lang="en-US" altLang="en-US" dirty="0"/>
              <a:t>Slide 20-</a:t>
            </a:r>
            <a:fld id="{AEE05831-3758-41FE-86C8-A42338BA7B7B}" type="slidenum">
              <a:rPr lang="en-US" altLang="en-US" smtClean="0"/>
              <a:pPr>
                <a:defRPr/>
              </a:pPr>
              <a:t>58</a:t>
            </a:fld>
            <a:endParaRPr lang="en-CA" altLang="en-US" dirty="0"/>
          </a:p>
        </p:txBody>
      </p:sp>
      <p:pic>
        <p:nvPicPr>
          <p:cNvPr id="4" name="Picture 3"/>
          <p:cNvPicPr>
            <a:picLocks noChangeAspect="1"/>
          </p:cNvPicPr>
          <p:nvPr/>
        </p:nvPicPr>
        <p:blipFill>
          <a:blip r:embed="rId2"/>
          <a:stretch>
            <a:fillRect/>
          </a:stretch>
        </p:blipFill>
        <p:spPr>
          <a:xfrm>
            <a:off x="1142478" y="109106"/>
            <a:ext cx="6705600" cy="5581650"/>
          </a:xfrm>
          <a:prstGeom prst="rect">
            <a:avLst/>
          </a:prstGeom>
        </p:spPr>
      </p:pic>
      <p:pic>
        <p:nvPicPr>
          <p:cNvPr id="2" name="Picture 1">
            <a:extLst>
              <a:ext uri="{FF2B5EF4-FFF2-40B4-BE49-F238E27FC236}">
                <a16:creationId xmlns:a16="http://schemas.microsoft.com/office/drawing/2014/main" id="{150CCA9C-A3FA-4E24-B63F-07A565E46342}"/>
              </a:ext>
            </a:extLst>
          </p:cNvPr>
          <p:cNvPicPr>
            <a:picLocks noChangeAspect="1"/>
          </p:cNvPicPr>
          <p:nvPr/>
        </p:nvPicPr>
        <p:blipFill>
          <a:blip r:embed="rId3"/>
          <a:stretch>
            <a:fillRect/>
          </a:stretch>
        </p:blipFill>
        <p:spPr>
          <a:xfrm>
            <a:off x="234587" y="1828800"/>
            <a:ext cx="2122670" cy="698427"/>
          </a:xfrm>
          <a:prstGeom prst="rect">
            <a:avLst/>
          </a:prstGeom>
        </p:spPr>
      </p:pic>
      <p:pic>
        <p:nvPicPr>
          <p:cNvPr id="6" name="Picture 5">
            <a:extLst>
              <a:ext uri="{FF2B5EF4-FFF2-40B4-BE49-F238E27FC236}">
                <a16:creationId xmlns:a16="http://schemas.microsoft.com/office/drawing/2014/main" id="{63033B05-926D-420B-887C-9BF3D19357F3}"/>
              </a:ext>
            </a:extLst>
          </p:cNvPr>
          <p:cNvPicPr>
            <a:picLocks noChangeAspect="1"/>
          </p:cNvPicPr>
          <p:nvPr/>
        </p:nvPicPr>
        <p:blipFill>
          <a:blip r:embed="rId4"/>
          <a:stretch>
            <a:fillRect/>
          </a:stretch>
        </p:blipFill>
        <p:spPr>
          <a:xfrm>
            <a:off x="7254780" y="1413301"/>
            <a:ext cx="1889220" cy="830997"/>
          </a:xfrm>
          <a:prstGeom prst="rect">
            <a:avLst/>
          </a:prstGeom>
        </p:spPr>
      </p:pic>
      <p:pic>
        <p:nvPicPr>
          <p:cNvPr id="7" name="Picture 6">
            <a:extLst>
              <a:ext uri="{FF2B5EF4-FFF2-40B4-BE49-F238E27FC236}">
                <a16:creationId xmlns:a16="http://schemas.microsoft.com/office/drawing/2014/main" id="{C4FE314D-2F56-448A-ACF9-A66E10F321A9}"/>
              </a:ext>
            </a:extLst>
          </p:cNvPr>
          <p:cNvPicPr>
            <a:picLocks noChangeAspect="1"/>
          </p:cNvPicPr>
          <p:nvPr/>
        </p:nvPicPr>
        <p:blipFill>
          <a:blip r:embed="rId5"/>
          <a:stretch>
            <a:fillRect/>
          </a:stretch>
        </p:blipFill>
        <p:spPr>
          <a:xfrm>
            <a:off x="66921" y="4471054"/>
            <a:ext cx="1856459" cy="1008143"/>
          </a:xfrm>
          <a:prstGeom prst="rect">
            <a:avLst/>
          </a:prstGeom>
        </p:spPr>
      </p:pic>
      <p:pic>
        <p:nvPicPr>
          <p:cNvPr id="8" name="Picture 7">
            <a:extLst>
              <a:ext uri="{FF2B5EF4-FFF2-40B4-BE49-F238E27FC236}">
                <a16:creationId xmlns:a16="http://schemas.microsoft.com/office/drawing/2014/main" id="{BE4DB954-D253-4E30-8181-3A82307E27E8}"/>
              </a:ext>
            </a:extLst>
          </p:cNvPr>
          <p:cNvPicPr>
            <a:picLocks noChangeAspect="1"/>
          </p:cNvPicPr>
          <p:nvPr/>
        </p:nvPicPr>
        <p:blipFill>
          <a:blip r:embed="rId6"/>
          <a:stretch>
            <a:fillRect/>
          </a:stretch>
        </p:blipFill>
        <p:spPr>
          <a:xfrm>
            <a:off x="7024688" y="4708623"/>
            <a:ext cx="2119312" cy="788581"/>
          </a:xfrm>
          <a:prstGeom prst="rect">
            <a:avLst/>
          </a:prstGeom>
        </p:spPr>
      </p:pic>
      <p:sp>
        <p:nvSpPr>
          <p:cNvPr id="9" name="TextBox 8">
            <a:extLst>
              <a:ext uri="{FF2B5EF4-FFF2-40B4-BE49-F238E27FC236}">
                <a16:creationId xmlns:a16="http://schemas.microsoft.com/office/drawing/2014/main" id="{C25A082F-7749-43E8-A564-973C9AE22BAB}"/>
              </a:ext>
            </a:extLst>
          </p:cNvPr>
          <p:cNvSpPr txBox="1">
            <a:spLocks noChangeArrowheads="1"/>
          </p:cNvSpPr>
          <p:nvPr/>
        </p:nvSpPr>
        <p:spPr bwMode="auto">
          <a:xfrm>
            <a:off x="66921" y="5653889"/>
            <a:ext cx="8924679"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buNone/>
            </a:pPr>
            <a:r>
              <a:rPr lang="en-US" altLang="en-US" sz="1600" dirty="0">
                <a:solidFill>
                  <a:schemeClr val="tx1"/>
                </a:solidFill>
              </a:rPr>
              <a:t>Figure 20.7 </a:t>
            </a:r>
            <a:r>
              <a:rPr lang="en-US" sz="1600" dirty="0">
                <a:solidFill>
                  <a:schemeClr val="tx1"/>
                </a:solidFill>
              </a:rPr>
              <a:t>Constructing the precedence graphs for schedules A to D from Figure 20.5 to test for conflict serializability (a) Precedence graph for serial schedule A (b) Precedence graph for serial schedule B (c) Precedence graph for schedule C (not serializable) (d) Precedence graph for schedule D (serializable, equivalent to schedule A)</a:t>
            </a:r>
            <a:endParaRPr lang="en-US" altLang="en-US" sz="1600" dirty="0">
              <a:solidFill>
                <a:schemeClr val="tx1"/>
              </a:solidFill>
            </a:endParaRPr>
          </a:p>
        </p:txBody>
      </p:sp>
    </p:spTree>
    <p:extLst>
      <p:ext uri="{BB962C8B-B14F-4D97-AF65-F5344CB8AC3E}">
        <p14:creationId xmlns:p14="http://schemas.microsoft.com/office/powerpoint/2010/main" val="2779255574"/>
      </p:ext>
    </p:extLst>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Serializability is Used for Concurrency Control</a:t>
            </a:r>
          </a:p>
        </p:txBody>
      </p:sp>
      <p:sp>
        <p:nvSpPr>
          <p:cNvPr id="3" name="Content Placeholder 2"/>
          <p:cNvSpPr>
            <a:spLocks noGrp="1"/>
          </p:cNvSpPr>
          <p:nvPr>
            <p:ph idx="1"/>
          </p:nvPr>
        </p:nvSpPr>
        <p:spPr/>
        <p:txBody>
          <a:bodyPr/>
          <a:lstStyle/>
          <a:p>
            <a:r>
              <a:rPr lang="en-US" dirty="0"/>
              <a:t>Being serializable is different from being serial</a:t>
            </a:r>
          </a:p>
          <a:p>
            <a:r>
              <a:rPr lang="en-US" dirty="0"/>
              <a:t>Serializable schedule gives benefit of concurrent execution</a:t>
            </a:r>
          </a:p>
          <a:p>
            <a:pPr lvl="1"/>
            <a:r>
              <a:rPr lang="en-US" dirty="0"/>
              <a:t>Without giving up any correctness</a:t>
            </a:r>
          </a:p>
          <a:p>
            <a:r>
              <a:rPr lang="en-US" dirty="0"/>
              <a:t>Difficult to test for serializability in practice</a:t>
            </a:r>
          </a:p>
          <a:p>
            <a:pPr lvl="1"/>
            <a:r>
              <a:rPr lang="en-US" dirty="0"/>
              <a:t>Factors such as system load, time of transaction submission, and process priority affect ordering of operations</a:t>
            </a:r>
          </a:p>
          <a:p>
            <a:r>
              <a:rPr lang="en-US" dirty="0"/>
              <a:t>DBMS enforces protocols</a:t>
            </a:r>
          </a:p>
          <a:p>
            <a:pPr lvl="1"/>
            <a:r>
              <a:rPr lang="en-US" dirty="0"/>
              <a:t>Set of rules to ensure serializability</a:t>
            </a:r>
          </a:p>
        </p:txBody>
      </p:sp>
      <p:sp>
        <p:nvSpPr>
          <p:cNvPr id="4" name="Slide Number Placeholder 3"/>
          <p:cNvSpPr>
            <a:spLocks noGrp="1"/>
          </p:cNvSpPr>
          <p:nvPr>
            <p:ph type="sldNum" sz="quarter" idx="10"/>
          </p:nvPr>
        </p:nvSpPr>
        <p:spPr/>
        <p:txBody>
          <a:bodyPr/>
          <a:lstStyle/>
          <a:p>
            <a:pPr>
              <a:defRPr/>
            </a:pPr>
            <a:r>
              <a:rPr lang="en-US" altLang="en-US" dirty="0"/>
              <a:t>Slide 20- </a:t>
            </a:r>
            <a:fld id="{2D4306B9-CFD7-4637-81D1-AA1B82412423}" type="slidenum">
              <a:rPr lang="en-US" altLang="en-US" smtClean="0"/>
              <a:pPr>
                <a:defRPr/>
              </a:pPr>
              <a:t>59</a:t>
            </a:fld>
            <a:endParaRPr lang="en-CA" altLang="en-US" dirty="0"/>
          </a:p>
        </p:txBody>
      </p:sp>
    </p:spTree>
    <p:extLst>
      <p:ext uri="{BB962C8B-B14F-4D97-AF65-F5344CB8AC3E}">
        <p14:creationId xmlns:p14="http://schemas.microsoft.com/office/powerpoint/2010/main" val="377757150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CE666-488A-FFF4-499E-EBF841829A39}"/>
              </a:ext>
            </a:extLst>
          </p:cNvPr>
          <p:cNvSpPr>
            <a:spLocks noGrp="1"/>
          </p:cNvSpPr>
          <p:nvPr>
            <p:ph type="title"/>
          </p:nvPr>
        </p:nvSpPr>
        <p:spPr/>
        <p:txBody>
          <a:bodyPr/>
          <a:lstStyle/>
          <a:p>
            <a:r>
              <a:rPr lang="en-US" altLang="zh-CN" dirty="0"/>
              <a:t>What we have covered so far…</a:t>
            </a:r>
            <a:endParaRPr lang="zh-CN" altLang="en-US" dirty="0"/>
          </a:p>
        </p:txBody>
      </p:sp>
      <p:sp>
        <p:nvSpPr>
          <p:cNvPr id="4" name="Slide Number Placeholder 3">
            <a:extLst>
              <a:ext uri="{FF2B5EF4-FFF2-40B4-BE49-F238E27FC236}">
                <a16:creationId xmlns:a16="http://schemas.microsoft.com/office/drawing/2014/main" id="{9D866B60-B4AB-B465-B45E-7D4168B48BB3}"/>
              </a:ext>
            </a:extLst>
          </p:cNvPr>
          <p:cNvSpPr>
            <a:spLocks noGrp="1"/>
          </p:cNvSpPr>
          <p:nvPr>
            <p:ph type="sldNum" sz="quarter" idx="10"/>
          </p:nvPr>
        </p:nvSpPr>
        <p:spPr/>
        <p:txBody>
          <a:bodyPr/>
          <a:lstStyle/>
          <a:p>
            <a:pPr>
              <a:defRPr/>
            </a:pPr>
            <a:r>
              <a:rPr lang="en-US" altLang="en-US"/>
              <a:t>Slide 16- </a:t>
            </a:r>
            <a:fld id="{2D4306B9-CFD7-4637-81D1-AA1B82412423}" type="slidenum">
              <a:rPr lang="en-US" altLang="en-US" smtClean="0"/>
              <a:pPr>
                <a:defRPr/>
              </a:pPr>
              <a:t>6</a:t>
            </a:fld>
            <a:endParaRPr lang="en-CA" altLang="en-US" dirty="0"/>
          </a:p>
        </p:txBody>
      </p:sp>
      <p:pic>
        <p:nvPicPr>
          <p:cNvPr id="6" name="Picture 5">
            <a:extLst>
              <a:ext uri="{FF2B5EF4-FFF2-40B4-BE49-F238E27FC236}">
                <a16:creationId xmlns:a16="http://schemas.microsoft.com/office/drawing/2014/main" id="{6DC88EF9-B862-F345-F864-815F635ECA09}"/>
              </a:ext>
            </a:extLst>
          </p:cNvPr>
          <p:cNvPicPr>
            <a:picLocks noChangeAspect="1"/>
          </p:cNvPicPr>
          <p:nvPr/>
        </p:nvPicPr>
        <p:blipFill>
          <a:blip r:embed="rId2"/>
          <a:stretch>
            <a:fillRect/>
          </a:stretch>
        </p:blipFill>
        <p:spPr>
          <a:xfrm>
            <a:off x="1600200" y="1434397"/>
            <a:ext cx="5438046" cy="5394242"/>
          </a:xfrm>
          <a:prstGeom prst="rect">
            <a:avLst/>
          </a:prstGeom>
        </p:spPr>
      </p:pic>
    </p:spTree>
    <p:extLst>
      <p:ext uri="{BB962C8B-B14F-4D97-AF65-F5344CB8AC3E}">
        <p14:creationId xmlns:p14="http://schemas.microsoft.com/office/powerpoint/2010/main" val="3799571963"/>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Equivalence and View Serializability</a:t>
            </a:r>
          </a:p>
        </p:txBody>
      </p:sp>
      <p:sp>
        <p:nvSpPr>
          <p:cNvPr id="3" name="Content Placeholder 2"/>
          <p:cNvSpPr>
            <a:spLocks noGrp="1"/>
          </p:cNvSpPr>
          <p:nvPr>
            <p:ph idx="1"/>
          </p:nvPr>
        </p:nvSpPr>
        <p:spPr/>
        <p:txBody>
          <a:bodyPr/>
          <a:lstStyle/>
          <a:p>
            <a:r>
              <a:rPr lang="en-US" dirty="0"/>
              <a:t>View equivalence of two schedules</a:t>
            </a:r>
          </a:p>
          <a:p>
            <a:pPr lvl="1"/>
            <a:r>
              <a:rPr lang="en-US" dirty="0"/>
              <a:t>As long as each read operation of a transaction reads the result of the same write operation in both schedules, the write operations of each transaction must produce the same results</a:t>
            </a:r>
          </a:p>
          <a:p>
            <a:pPr lvl="1"/>
            <a:r>
              <a:rPr lang="en-US" dirty="0"/>
              <a:t>Read operations said to see the same view in both schedules</a:t>
            </a:r>
          </a:p>
          <a:p>
            <a:r>
              <a:rPr lang="en-US" dirty="0"/>
              <a:t>View serializable schedule </a:t>
            </a:r>
          </a:p>
          <a:p>
            <a:pPr lvl="1"/>
            <a:r>
              <a:rPr lang="en-US" dirty="0"/>
              <a:t>View equivalent to a serial schedule</a:t>
            </a:r>
          </a:p>
        </p:txBody>
      </p:sp>
      <p:sp>
        <p:nvSpPr>
          <p:cNvPr id="4" name="Slide Number Placeholder 3"/>
          <p:cNvSpPr>
            <a:spLocks noGrp="1"/>
          </p:cNvSpPr>
          <p:nvPr>
            <p:ph type="sldNum" sz="quarter" idx="10"/>
          </p:nvPr>
        </p:nvSpPr>
        <p:spPr/>
        <p:txBody>
          <a:bodyPr/>
          <a:lstStyle/>
          <a:p>
            <a:pPr>
              <a:defRPr/>
            </a:pPr>
            <a:r>
              <a:rPr lang="en-US" altLang="en-US" dirty="0"/>
              <a:t>Slide 20- </a:t>
            </a:r>
            <a:fld id="{2D4306B9-CFD7-4637-81D1-AA1B82412423}" type="slidenum">
              <a:rPr lang="en-US" altLang="en-US" smtClean="0"/>
              <a:pPr>
                <a:defRPr/>
              </a:pPr>
              <a:t>60</a:t>
            </a:fld>
            <a:endParaRPr lang="en-CA" altLang="en-US" dirty="0"/>
          </a:p>
        </p:txBody>
      </p:sp>
    </p:spTree>
    <p:extLst>
      <p:ext uri="{BB962C8B-B14F-4D97-AF65-F5344CB8AC3E}">
        <p14:creationId xmlns:p14="http://schemas.microsoft.com/office/powerpoint/2010/main" val="3902427818"/>
      </p:ext>
    </p:extLst>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34014-E83F-4FA0-BDC6-E4350740E1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568DAF6-0D6B-41EF-9482-500CBCA8995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2099D6A7-9202-4C68-A030-2AA595099D99}"/>
              </a:ext>
            </a:extLst>
          </p:cNvPr>
          <p:cNvSpPr>
            <a:spLocks noGrp="1"/>
          </p:cNvSpPr>
          <p:nvPr>
            <p:ph type="sldNum" sz="quarter" idx="10"/>
          </p:nvPr>
        </p:nvSpPr>
        <p:spPr/>
        <p:txBody>
          <a:bodyPr/>
          <a:lstStyle/>
          <a:p>
            <a:pPr>
              <a:defRPr/>
            </a:pPr>
            <a:r>
              <a:rPr lang="en-US" altLang="en-US"/>
              <a:t>Slide 16- </a:t>
            </a:r>
            <a:fld id="{2D4306B9-CFD7-4637-81D1-AA1B82412423}" type="slidenum">
              <a:rPr lang="en-US" altLang="en-US" smtClean="0"/>
              <a:pPr>
                <a:defRPr/>
              </a:pPr>
              <a:t>61</a:t>
            </a:fld>
            <a:endParaRPr lang="en-CA" altLang="en-US" dirty="0"/>
          </a:p>
        </p:txBody>
      </p:sp>
      <p:pic>
        <p:nvPicPr>
          <p:cNvPr id="5" name="Picture 4">
            <a:extLst>
              <a:ext uri="{FF2B5EF4-FFF2-40B4-BE49-F238E27FC236}">
                <a16:creationId xmlns:a16="http://schemas.microsoft.com/office/drawing/2014/main" id="{E1DBE2C0-7DBB-400B-9702-6C6C888BC416}"/>
              </a:ext>
            </a:extLst>
          </p:cNvPr>
          <p:cNvPicPr>
            <a:picLocks noChangeAspect="1"/>
          </p:cNvPicPr>
          <p:nvPr/>
        </p:nvPicPr>
        <p:blipFill>
          <a:blip r:embed="rId2"/>
          <a:stretch>
            <a:fillRect/>
          </a:stretch>
        </p:blipFill>
        <p:spPr>
          <a:xfrm>
            <a:off x="0" y="41527"/>
            <a:ext cx="9144000" cy="2507746"/>
          </a:xfrm>
          <a:prstGeom prst="rect">
            <a:avLst/>
          </a:prstGeom>
        </p:spPr>
      </p:pic>
      <p:pic>
        <p:nvPicPr>
          <p:cNvPr id="6" name="Picture 5">
            <a:extLst>
              <a:ext uri="{FF2B5EF4-FFF2-40B4-BE49-F238E27FC236}">
                <a16:creationId xmlns:a16="http://schemas.microsoft.com/office/drawing/2014/main" id="{D40819DB-0C20-4764-8F97-7EB7FBE30F06}"/>
              </a:ext>
            </a:extLst>
          </p:cNvPr>
          <p:cNvPicPr>
            <a:picLocks noChangeAspect="1"/>
          </p:cNvPicPr>
          <p:nvPr/>
        </p:nvPicPr>
        <p:blipFill>
          <a:blip r:embed="rId3"/>
          <a:stretch>
            <a:fillRect/>
          </a:stretch>
        </p:blipFill>
        <p:spPr>
          <a:xfrm>
            <a:off x="121920" y="3233677"/>
            <a:ext cx="5811520" cy="3052823"/>
          </a:xfrm>
          <a:prstGeom prst="rect">
            <a:avLst/>
          </a:prstGeom>
        </p:spPr>
      </p:pic>
      <p:pic>
        <p:nvPicPr>
          <p:cNvPr id="7" name="Picture 6"/>
          <p:cNvPicPr>
            <a:picLocks noChangeAspect="1"/>
          </p:cNvPicPr>
          <p:nvPr/>
        </p:nvPicPr>
        <p:blipFill>
          <a:blip r:embed="rId4"/>
          <a:stretch>
            <a:fillRect/>
          </a:stretch>
        </p:blipFill>
        <p:spPr>
          <a:xfrm>
            <a:off x="6016876" y="3194765"/>
            <a:ext cx="2781300" cy="1581150"/>
          </a:xfrm>
          <a:prstGeom prst="rect">
            <a:avLst/>
          </a:prstGeom>
        </p:spPr>
      </p:pic>
    </p:spTree>
    <p:extLst>
      <p:ext uri="{BB962C8B-B14F-4D97-AF65-F5344CB8AC3E}">
        <p14:creationId xmlns:p14="http://schemas.microsoft.com/office/powerpoint/2010/main" val="1881171559"/>
      </p:ext>
    </p:extLst>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68DAF6-0D6B-41EF-9482-500CBCA8995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2099D6A7-9202-4C68-A030-2AA595099D99}"/>
              </a:ext>
            </a:extLst>
          </p:cNvPr>
          <p:cNvSpPr>
            <a:spLocks noGrp="1"/>
          </p:cNvSpPr>
          <p:nvPr>
            <p:ph type="sldNum" sz="quarter" idx="10"/>
          </p:nvPr>
        </p:nvSpPr>
        <p:spPr/>
        <p:txBody>
          <a:bodyPr/>
          <a:lstStyle/>
          <a:p>
            <a:pPr>
              <a:defRPr/>
            </a:pPr>
            <a:r>
              <a:rPr lang="en-US" altLang="en-US"/>
              <a:t>Slide 16- </a:t>
            </a:r>
            <a:fld id="{2D4306B9-CFD7-4637-81D1-AA1B82412423}" type="slidenum">
              <a:rPr lang="en-US" altLang="en-US" smtClean="0"/>
              <a:pPr>
                <a:defRPr/>
              </a:pPr>
              <a:t>62</a:t>
            </a:fld>
            <a:endParaRPr lang="en-CA" altLang="en-US" dirty="0"/>
          </a:p>
        </p:txBody>
      </p:sp>
      <p:pic>
        <p:nvPicPr>
          <p:cNvPr id="5" name="Picture 4"/>
          <p:cNvPicPr>
            <a:picLocks noChangeAspect="1"/>
          </p:cNvPicPr>
          <p:nvPr/>
        </p:nvPicPr>
        <p:blipFill>
          <a:blip r:embed="rId2"/>
          <a:stretch>
            <a:fillRect/>
          </a:stretch>
        </p:blipFill>
        <p:spPr>
          <a:xfrm>
            <a:off x="228600" y="1600200"/>
            <a:ext cx="8095185" cy="4300182"/>
          </a:xfrm>
          <a:prstGeom prst="rect">
            <a:avLst/>
          </a:prstGeom>
        </p:spPr>
      </p:pic>
      <p:pic>
        <p:nvPicPr>
          <p:cNvPr id="6" name="Picture 5"/>
          <p:cNvPicPr>
            <a:picLocks noChangeAspect="1"/>
          </p:cNvPicPr>
          <p:nvPr/>
        </p:nvPicPr>
        <p:blipFill>
          <a:blip r:embed="rId3"/>
          <a:stretch>
            <a:fillRect/>
          </a:stretch>
        </p:blipFill>
        <p:spPr>
          <a:xfrm>
            <a:off x="1981200" y="76200"/>
            <a:ext cx="5619750" cy="1638300"/>
          </a:xfrm>
          <a:prstGeom prst="rect">
            <a:avLst/>
          </a:prstGeom>
        </p:spPr>
      </p:pic>
    </p:spTree>
    <p:extLst>
      <p:ext uri="{BB962C8B-B14F-4D97-AF65-F5344CB8AC3E}">
        <p14:creationId xmlns:p14="http://schemas.microsoft.com/office/powerpoint/2010/main" val="1447689001"/>
      </p:ext>
    </p:extLst>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r>
              <a:rPr lang="en-US" altLang="en-US"/>
              <a:t>Slide 16- </a:t>
            </a:r>
            <a:fld id="{2D4306B9-CFD7-4637-81D1-AA1B82412423}" type="slidenum">
              <a:rPr lang="en-US" altLang="en-US" smtClean="0"/>
              <a:pPr>
                <a:defRPr/>
              </a:pPr>
              <a:t>63</a:t>
            </a:fld>
            <a:endParaRPr lang="en-CA" altLang="en-US" dirty="0"/>
          </a:p>
        </p:txBody>
      </p:sp>
      <p:pic>
        <p:nvPicPr>
          <p:cNvPr id="6" name="Picture 5"/>
          <p:cNvPicPr>
            <a:picLocks noChangeAspect="1"/>
          </p:cNvPicPr>
          <p:nvPr/>
        </p:nvPicPr>
        <p:blipFill>
          <a:blip r:embed="rId2"/>
          <a:stretch>
            <a:fillRect/>
          </a:stretch>
        </p:blipFill>
        <p:spPr>
          <a:xfrm>
            <a:off x="35399" y="36394"/>
            <a:ext cx="8810625" cy="4905375"/>
          </a:xfrm>
          <a:prstGeom prst="rect">
            <a:avLst/>
          </a:prstGeom>
        </p:spPr>
      </p:pic>
      <p:pic>
        <p:nvPicPr>
          <p:cNvPr id="7" name="Picture 6"/>
          <p:cNvPicPr>
            <a:picLocks noChangeAspect="1"/>
          </p:cNvPicPr>
          <p:nvPr/>
        </p:nvPicPr>
        <p:blipFill>
          <a:blip r:embed="rId3"/>
          <a:stretch>
            <a:fillRect/>
          </a:stretch>
        </p:blipFill>
        <p:spPr>
          <a:xfrm>
            <a:off x="1409700" y="4956554"/>
            <a:ext cx="6324600" cy="1857375"/>
          </a:xfrm>
          <a:prstGeom prst="rect">
            <a:avLst/>
          </a:prstGeom>
        </p:spPr>
      </p:pic>
    </p:spTree>
    <p:extLst>
      <p:ext uri="{BB962C8B-B14F-4D97-AF65-F5344CB8AC3E}">
        <p14:creationId xmlns:p14="http://schemas.microsoft.com/office/powerpoint/2010/main" val="934979335"/>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Transaction</a:t>
            </a:r>
          </a:p>
          <a:p>
            <a:pPr lvl="1"/>
            <a:r>
              <a:rPr lang="en-US" dirty="0"/>
              <a:t>Describes local unit of database processing</a:t>
            </a:r>
          </a:p>
          <a:p>
            <a:r>
              <a:rPr lang="en-US" dirty="0"/>
              <a:t>Transaction processing systems</a:t>
            </a:r>
          </a:p>
          <a:p>
            <a:pPr lvl="1"/>
            <a:r>
              <a:rPr lang="en-US" dirty="0"/>
              <a:t>Systems with large databases and hundreds of concurrent users</a:t>
            </a:r>
          </a:p>
          <a:p>
            <a:pPr lvl="1"/>
            <a:r>
              <a:rPr lang="en-US" dirty="0"/>
              <a:t>Require high availability and fast response time</a:t>
            </a:r>
          </a:p>
          <a:p>
            <a:pPr algn="just"/>
            <a:r>
              <a:rPr lang="en-US" altLang="zh-CN" b="1" dirty="0"/>
              <a:t>This chapter focuses on the basic concepts and theory that are needed to ensure the correct executions of transactions.</a:t>
            </a:r>
            <a:endParaRPr lang="en-US" b="1" dirty="0"/>
          </a:p>
        </p:txBody>
      </p:sp>
      <p:sp>
        <p:nvSpPr>
          <p:cNvPr id="4" name="Slide Number Placeholder 3"/>
          <p:cNvSpPr>
            <a:spLocks noGrp="1"/>
          </p:cNvSpPr>
          <p:nvPr>
            <p:ph type="sldNum" sz="quarter" idx="10"/>
          </p:nvPr>
        </p:nvSpPr>
        <p:spPr/>
        <p:txBody>
          <a:bodyPr/>
          <a:lstStyle/>
          <a:p>
            <a:pPr>
              <a:defRPr/>
            </a:pPr>
            <a:r>
              <a:rPr lang="en-US" altLang="en-US" dirty="0"/>
              <a:t>Slide 20- </a:t>
            </a:r>
            <a:fld id="{2D4306B9-CFD7-4637-81D1-AA1B82412423}" type="slidenum">
              <a:rPr lang="en-US" altLang="en-US" smtClean="0"/>
              <a:pPr>
                <a:defRPr/>
              </a:pPr>
              <a:t>7</a:t>
            </a:fld>
            <a:endParaRPr lang="en-CA" altLang="en-US" dirty="0"/>
          </a:p>
        </p:txBody>
      </p:sp>
    </p:spTree>
    <p:extLst>
      <p:ext uri="{BB962C8B-B14F-4D97-AF65-F5344CB8AC3E}">
        <p14:creationId xmlns:p14="http://schemas.microsoft.com/office/powerpoint/2010/main" val="47709518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a:t>20.1 Introduction to Transaction Processing</a:t>
            </a:r>
          </a:p>
        </p:txBody>
      </p:sp>
      <p:sp>
        <p:nvSpPr>
          <p:cNvPr id="16387" name="Content Placeholder 2"/>
          <p:cNvSpPr>
            <a:spLocks noGrp="1"/>
          </p:cNvSpPr>
          <p:nvPr>
            <p:ph idx="1"/>
          </p:nvPr>
        </p:nvSpPr>
        <p:spPr/>
        <p:txBody>
          <a:bodyPr/>
          <a:lstStyle/>
          <a:p>
            <a:r>
              <a:rPr lang="en-US" altLang="en-US" dirty="0"/>
              <a:t>Single-user DBMS</a:t>
            </a:r>
          </a:p>
          <a:p>
            <a:pPr lvl="1"/>
            <a:r>
              <a:rPr lang="en-US" altLang="en-US" dirty="0"/>
              <a:t>At most one user at a time can use the system</a:t>
            </a:r>
          </a:p>
          <a:p>
            <a:pPr lvl="1"/>
            <a:r>
              <a:rPr lang="en-US" altLang="en-US" dirty="0"/>
              <a:t>Example: home computer</a:t>
            </a:r>
          </a:p>
          <a:p>
            <a:r>
              <a:rPr lang="en-US" altLang="en-US" dirty="0"/>
              <a:t>Multiuser DBMS</a:t>
            </a:r>
          </a:p>
          <a:p>
            <a:pPr lvl="1"/>
            <a:r>
              <a:rPr lang="en-US" altLang="en-US" dirty="0"/>
              <a:t>Many users can access the system (database) concurrently</a:t>
            </a:r>
          </a:p>
          <a:p>
            <a:pPr lvl="1"/>
            <a:r>
              <a:rPr lang="en-US" altLang="en-US" dirty="0"/>
              <a:t>Example: airline reservations system</a:t>
            </a:r>
          </a:p>
          <a:p>
            <a:pPr lvl="1"/>
            <a:endParaRPr lang="en-US" altLang="en-US" dirty="0"/>
          </a:p>
        </p:txBody>
      </p:sp>
      <p:sp>
        <p:nvSpPr>
          <p:cNvPr id="1638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20- </a:t>
            </a:r>
            <a:fld id="{0B0EFBA8-7B15-49AB-B8C6-B2D1A2772BF4}" type="slidenum">
              <a:rPr lang="en-US" altLang="en-US" sz="1400" smtClean="0">
                <a:solidFill>
                  <a:srgbClr val="990033"/>
                </a:solidFill>
              </a:rPr>
              <a:pPr>
                <a:spcBef>
                  <a:spcPct val="0"/>
                </a:spcBef>
                <a:buClrTx/>
                <a:buSzTx/>
                <a:buFontTx/>
                <a:buNone/>
              </a:pPr>
              <a:t>8</a:t>
            </a:fld>
            <a:endParaRPr lang="en-CA" altLang="en-US" sz="1400" dirty="0">
              <a:solidFill>
                <a:srgbClr val="990033"/>
              </a:solidFill>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a:t>20.1 Introduction to Transaction Processing</a:t>
            </a:r>
          </a:p>
        </p:txBody>
      </p:sp>
      <p:sp>
        <p:nvSpPr>
          <p:cNvPr id="16387" name="Content Placeholder 2"/>
          <p:cNvSpPr>
            <a:spLocks noGrp="1"/>
          </p:cNvSpPr>
          <p:nvPr>
            <p:ph idx="1"/>
          </p:nvPr>
        </p:nvSpPr>
        <p:spPr/>
        <p:txBody>
          <a:bodyPr/>
          <a:lstStyle/>
          <a:p>
            <a:r>
              <a:rPr lang="en-US" altLang="en-US" dirty="0"/>
              <a:t>Multiuser DBMS</a:t>
            </a:r>
          </a:p>
          <a:p>
            <a:pPr lvl="1"/>
            <a:r>
              <a:rPr lang="en-US" altLang="zh-CN" dirty="0"/>
              <a:t>Multiple users can access databases—and use computer systems—simultaneously because of the concept of multiprogramming, which allows the operating system of the computer to execute multiple programs—or processes—at the same time.</a:t>
            </a:r>
          </a:p>
          <a:p>
            <a:pPr lvl="1"/>
            <a:r>
              <a:rPr lang="en-US" altLang="zh-CN" dirty="0"/>
              <a:t>A process is resumed at the point where it was suspended whenever it gets its turn to use the CPU again.</a:t>
            </a:r>
          </a:p>
        </p:txBody>
      </p:sp>
      <p:sp>
        <p:nvSpPr>
          <p:cNvPr id="1638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20- </a:t>
            </a:r>
            <a:fld id="{0B0EFBA8-7B15-49AB-B8C6-B2D1A2772BF4}" type="slidenum">
              <a:rPr lang="en-US" altLang="en-US" sz="1400" smtClean="0">
                <a:solidFill>
                  <a:srgbClr val="990033"/>
                </a:solidFill>
              </a:rPr>
              <a:pPr>
                <a:spcBef>
                  <a:spcPct val="0"/>
                </a:spcBef>
                <a:buClrTx/>
                <a:buSzTx/>
                <a:buFontTx/>
                <a:buNone/>
              </a:pPr>
              <a:t>9</a:t>
            </a:fld>
            <a:endParaRPr lang="en-CA" altLang="en-US" sz="1400" dirty="0">
              <a:solidFill>
                <a:srgbClr val="990033"/>
              </a:solidFill>
            </a:endParaRPr>
          </a:p>
        </p:txBody>
      </p:sp>
    </p:spTree>
    <p:extLst>
      <p:ext uri="{BB962C8B-B14F-4D97-AF65-F5344CB8AC3E}">
        <p14:creationId xmlns:p14="http://schemas.microsoft.com/office/powerpoint/2010/main" val="937805570"/>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3567</TotalTime>
  <Words>2966</Words>
  <Application>Microsoft Office PowerPoint</Application>
  <PresentationFormat>Letter Paper (8.5x11 in)</PresentationFormat>
  <Paragraphs>381</Paragraphs>
  <Slides>63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63</vt:i4>
      </vt:variant>
    </vt:vector>
  </HeadingPairs>
  <TitlesOfParts>
    <vt:vector size="70" baseType="lpstr">
      <vt:lpstr>MinionPro-It</vt:lpstr>
      <vt:lpstr>MinionPro-Regular</vt:lpstr>
      <vt:lpstr>Arial</vt:lpstr>
      <vt:lpstr>Cambria Math</vt:lpstr>
      <vt:lpstr>Tahoma</vt:lpstr>
      <vt:lpstr>Wingdings</vt:lpstr>
      <vt:lpstr>Blends</vt:lpstr>
      <vt:lpstr>PowerPoint Presentation</vt:lpstr>
      <vt:lpstr>Chapter#20 - Coverage</vt:lpstr>
      <vt:lpstr>What we have covered so far… EXAM Contents </vt:lpstr>
      <vt:lpstr>What we have covered so far…</vt:lpstr>
      <vt:lpstr>What we have covered so far…</vt:lpstr>
      <vt:lpstr>What we have covered so far…</vt:lpstr>
      <vt:lpstr>Introduction</vt:lpstr>
      <vt:lpstr>20.1 Introduction to Transaction Processing</vt:lpstr>
      <vt:lpstr>20.1 Introduction to Transaction Processing</vt:lpstr>
      <vt:lpstr>Introduction to Transaction Processing (cont’d.)</vt:lpstr>
      <vt:lpstr>Introduction to Transaction Processing (cont’d.)</vt:lpstr>
      <vt:lpstr>Introduction to Transaction Processing (cont’d.)</vt:lpstr>
      <vt:lpstr>Interleaved concurrency</vt:lpstr>
      <vt:lpstr>ACID Recap</vt:lpstr>
      <vt:lpstr>Transactions</vt:lpstr>
      <vt:lpstr>Database Items</vt:lpstr>
      <vt:lpstr>Granularity</vt:lpstr>
      <vt:lpstr>Read and Write Operations</vt:lpstr>
      <vt:lpstr>Read and Write Operations (cont’d.)</vt:lpstr>
      <vt:lpstr>PowerPoint Presentation</vt:lpstr>
      <vt:lpstr>DBMS Buffers</vt:lpstr>
      <vt:lpstr>Concurrency Control - Why it is needed</vt:lpstr>
      <vt:lpstr>PowerPoint Presentation</vt:lpstr>
      <vt:lpstr>PowerPoint Presentation</vt:lpstr>
      <vt:lpstr>PowerPoint Presentation</vt:lpstr>
      <vt:lpstr>The Lost Update Problem</vt:lpstr>
      <vt:lpstr>The Lost Update Problem</vt:lpstr>
      <vt:lpstr>The Temporary Update Problem OR Dirty Read Problem OR Uncommitted Dependency Problem</vt:lpstr>
      <vt:lpstr>The Temporary Update Problem OR Dirty Read Problem OR Uncommitted Dependency Problem</vt:lpstr>
      <vt:lpstr>The Incorrect Summary Problem</vt:lpstr>
      <vt:lpstr>The Incorrect Summary Problem OR Inconsistent Analysis Problem</vt:lpstr>
      <vt:lpstr>The Unrepeatable Read Problem (Fuzzy Read)</vt:lpstr>
      <vt:lpstr>The Phantom Read Problem</vt:lpstr>
      <vt:lpstr>Why Recovery is Needed</vt:lpstr>
      <vt:lpstr>Why Recovery is Needed (cont’d.)</vt:lpstr>
      <vt:lpstr>Next lecture</vt:lpstr>
      <vt:lpstr>20.2 Transaction and System Concepts</vt:lpstr>
      <vt:lpstr>Transaction and System Concepts (cont’d.)</vt:lpstr>
      <vt:lpstr>The System Log</vt:lpstr>
      <vt:lpstr>Commit Point of a Transaction</vt:lpstr>
      <vt:lpstr>DBMS-Specific Buffer Replacement Policies</vt:lpstr>
      <vt:lpstr>DBMS-Specific Buffer Replacement Policies (cont’d.)</vt:lpstr>
      <vt:lpstr>DBMS-Specific Buffer Replacement Policies (cont’d.)</vt:lpstr>
      <vt:lpstr>20.3 Desirable Properties of Transactions</vt:lpstr>
      <vt:lpstr>Desirable Properties of Transactions (cont’d.)</vt:lpstr>
      <vt:lpstr>20.4 Characterizing Schedules Based on Recoverability</vt:lpstr>
      <vt:lpstr>Some Definitions</vt:lpstr>
      <vt:lpstr> i.e. (in essence)</vt:lpstr>
      <vt:lpstr>Characterizing Schedules Based on Recoverability (cont’d.)</vt:lpstr>
      <vt:lpstr>Characterizing Schedules Based on Recoverability (cont’d.)</vt:lpstr>
      <vt:lpstr>Characterizing Schedules Based on Recoverability (cont’d.)</vt:lpstr>
      <vt:lpstr>20.5 Characterizing Schedules Based on Serializability</vt:lpstr>
      <vt:lpstr>PowerPoint Presentation</vt:lpstr>
      <vt:lpstr>Characterizing Schedules Based on Serializability (cont’d.)</vt:lpstr>
      <vt:lpstr>Characterizing Schedules Based on Serializability (cont’d.)</vt:lpstr>
      <vt:lpstr>Characterizing Schedules Based on Serializability (cont’d.)</vt:lpstr>
      <vt:lpstr>Characterizing Schedules Based on Serializability (cont’d.)</vt:lpstr>
      <vt:lpstr>PowerPoint Presentation</vt:lpstr>
      <vt:lpstr>How Serializability is Used for Concurrency Control</vt:lpstr>
      <vt:lpstr>View Equivalence and View Serializability</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subject/>
  <dc:creator>user</dc:creator>
  <cp:keywords/>
  <dc:description/>
  <cp:lastModifiedBy>minara jahan</cp:lastModifiedBy>
  <cp:revision>286</cp:revision>
  <cp:lastPrinted>2001-11-04T00:51:13Z</cp:lastPrinted>
  <dcterms:created xsi:type="dcterms:W3CDTF">2005-02-25T19:46:41Z</dcterms:created>
  <dcterms:modified xsi:type="dcterms:W3CDTF">2024-12-19T07:17:36Z</dcterms:modified>
  <cp:category/>
</cp:coreProperties>
</file>