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FB8F-78E8-7BB8-0B52-859520D731F8}"/>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5CA4C0B-9F51-E28B-9EC0-E9FFE1E690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5EF75E4-FC25-67AB-D0CE-AE26BA01DEEE}"/>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4B46FE9E-2DC0-EB1A-4CE3-EFB38426D49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4601D9A-F454-B067-A41D-C4549AA053D6}"/>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38645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9CA8-12A6-5B32-419E-C8112772B2E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F15B96A-9EBD-E030-3339-EC575CF35E9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D08E038-1368-BF5F-4707-9431079C70C3}"/>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F5DAA736-C9BF-C888-03B0-7FCD91680AA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4F7D05D-F6B9-B28A-9FAC-E545592C781D}"/>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214692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66A25-BA8A-D558-9D9A-4C605B9C9504}"/>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4756A89-A834-DD52-7923-1CB96DE513B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83ADB9-4D27-C676-736D-01C017958BC0}"/>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D23E07BC-91DA-AC85-F598-CEE4950EDE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45323AA-C592-B9AB-2538-92719F1A0D83}"/>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206725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54DA-49FC-6D41-EE59-F004BDCD14A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666091E-F714-5B38-8584-A8D9734958C4}"/>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02D3EED-D940-237E-3FE5-84333E0437EA}"/>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95848A92-E5E0-09EA-A2C8-5410FA8A639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613A2F-74B3-F590-B9DA-3C3853B5E2BE}"/>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587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E12F-F171-80CE-7A39-34BB5F520EC9}"/>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765E427-8208-508E-4433-213D534D72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0A983D6-8789-0033-01C9-E8278BCA201B}"/>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12262325-FDB7-81EC-4C6F-78410D00C1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AEB8ED-20DC-FA00-DA73-B5DA4E735979}"/>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210072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3602-D4DF-16CC-2F72-11829E5D746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7793A72-29B9-2F88-4827-E45CEF7937D7}"/>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171A744-54C1-A0B8-2532-239A47C71ECB}"/>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18EDD26-BE97-B6E7-6E96-FDBD012C88A0}"/>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FDE3FABF-7049-6D7F-24F8-F2036AD021B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098A65A-D9ED-4E2C-117C-05E7DE74102E}"/>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71788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D2DB-2CB6-66F9-AA6E-72D45608E0E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F509023-0F06-CDDB-6C19-11EC4813D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383948B2-970A-4211-A75F-D7D08C2D376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F083E84-092C-5609-8B4A-151576215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A578FD9-3E45-6CE1-ABC5-6F516749275E}"/>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F86D6FD-614F-61CF-1720-293A232ACF27}"/>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8" name="Footer Placeholder 7">
            <a:extLst>
              <a:ext uri="{FF2B5EF4-FFF2-40B4-BE49-F238E27FC236}">
                <a16:creationId xmlns:a16="http://schemas.microsoft.com/office/drawing/2014/main" id="{B394F330-5A9A-0EE1-2683-E81279A1B47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568B464-4FDA-317B-99B1-BB5E7C51D164}"/>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42851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A082-F552-EEE4-56B7-0076E5A209B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20AC5F1-BB0D-F0BA-45E0-7B6CCAB41FC9}"/>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4" name="Footer Placeholder 3">
            <a:extLst>
              <a:ext uri="{FF2B5EF4-FFF2-40B4-BE49-F238E27FC236}">
                <a16:creationId xmlns:a16="http://schemas.microsoft.com/office/drawing/2014/main" id="{D963E932-BE40-2864-88FC-10F1F15A5F9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AC695E6-8B5A-9015-D9F7-D4F399BC9055}"/>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141761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AF4ED-5BB2-8C61-F872-23C9C6F67304}"/>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3" name="Footer Placeholder 2">
            <a:extLst>
              <a:ext uri="{FF2B5EF4-FFF2-40B4-BE49-F238E27FC236}">
                <a16:creationId xmlns:a16="http://schemas.microsoft.com/office/drawing/2014/main" id="{9BECC6BF-FAA4-A2F6-3028-F18B04AC482A}"/>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315766C-7EF9-D806-C23D-7F5E68B9C7ED}"/>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27661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1592-FE7B-80F8-9C25-B21AF4A1A73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2EF69EC-6D71-3661-A183-FED562A10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25EF341F-740E-87A1-B8DD-0E4B1264A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25BDC2A-E810-B594-F7F9-7023D3B53A47}"/>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7D500C02-BDB6-9C53-1766-E30E00007BD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65553E7-7AC9-6BA4-6E02-7454CA20E173}"/>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85961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EEBC-E323-2907-E4A8-C49B7F44EAC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1EAE998-8B5E-0890-28BD-C346A4457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6CD5A42-386E-1615-225F-32A8BEEAE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224C527-0350-BF2B-4C7C-BAB31AE982B6}"/>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50F47791-0DC7-AD54-D24E-D7B27BC4243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05B1268-56B6-AA8C-A176-9F5895B6C6F4}"/>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56172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E280C7-CCC6-5E8B-D1F9-D6B553DB5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2C4FBBD-6E00-4348-97B0-27F5C1A25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09C61EC-BE85-BFEC-73A8-33A7630A6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4F9C46ED-5CCB-5FC2-E476-1BC49E7FA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20501E69-6D3C-CE0A-64AF-36A29AC86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425775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mysql.com/doc/refman/8.0/en/set-transac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40F5-D075-D0AA-1AF6-BE9202B9CAC5}"/>
              </a:ext>
            </a:extLst>
          </p:cNvPr>
          <p:cNvSpPr>
            <a:spLocks noGrp="1"/>
          </p:cNvSpPr>
          <p:nvPr>
            <p:ph type="ctrTitle"/>
          </p:nvPr>
        </p:nvSpPr>
        <p:spPr/>
        <p:txBody>
          <a:bodyPr/>
          <a:lstStyle/>
          <a:p>
            <a:r>
              <a:rPr lang="en-US" altLang="zh-CN" dirty="0"/>
              <a:t>Transactions and TCL</a:t>
            </a:r>
            <a:endParaRPr lang="zh-CN" altLang="en-US" dirty="0"/>
          </a:p>
        </p:txBody>
      </p:sp>
      <p:sp>
        <p:nvSpPr>
          <p:cNvPr id="3" name="Subtitle 2">
            <a:extLst>
              <a:ext uri="{FF2B5EF4-FFF2-40B4-BE49-F238E27FC236}">
                <a16:creationId xmlns:a16="http://schemas.microsoft.com/office/drawing/2014/main" id="{EA69BFD1-1FC4-DE85-D41D-8CF00AC91EEF}"/>
              </a:ext>
            </a:extLst>
          </p:cNvPr>
          <p:cNvSpPr>
            <a:spLocks noGrp="1"/>
          </p:cNvSpPr>
          <p:nvPr>
            <p:ph type="subTitle" idx="1"/>
          </p:nvPr>
        </p:nvSpPr>
        <p:spPr/>
        <p:txBody>
          <a:bodyPr/>
          <a:lstStyle/>
          <a:p>
            <a:r>
              <a:rPr lang="en-US" altLang="zh-CN" b="1" dirty="0"/>
              <a:t>Dr. Awais Ahmed</a:t>
            </a:r>
            <a:endParaRPr lang="zh-CN" altLang="en-US" b="1" dirty="0"/>
          </a:p>
        </p:txBody>
      </p:sp>
    </p:spTree>
    <p:extLst>
      <p:ext uri="{BB962C8B-B14F-4D97-AF65-F5344CB8AC3E}">
        <p14:creationId xmlns:p14="http://schemas.microsoft.com/office/powerpoint/2010/main" val="291477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3409-679B-9101-5963-9AB31E0B2036}"/>
              </a:ext>
            </a:extLst>
          </p:cNvPr>
          <p:cNvSpPr>
            <a:spLocks noGrp="1"/>
          </p:cNvSpPr>
          <p:nvPr>
            <p:ph type="title"/>
          </p:nvPr>
        </p:nvSpPr>
        <p:spPr/>
        <p:txBody>
          <a:bodyPr/>
          <a:lstStyle/>
          <a:p>
            <a:r>
              <a:rPr lang="en-US" altLang="zh-CN" b="1" u="sng" dirty="0"/>
              <a:t>Dirty Read</a:t>
            </a:r>
            <a:endParaRPr lang="zh-CN" altLang="en-US" b="1" u="sng" dirty="0"/>
          </a:p>
        </p:txBody>
      </p:sp>
      <p:sp>
        <p:nvSpPr>
          <p:cNvPr id="3" name="Content Placeholder 2">
            <a:extLst>
              <a:ext uri="{FF2B5EF4-FFF2-40B4-BE49-F238E27FC236}">
                <a16:creationId xmlns:a16="http://schemas.microsoft.com/office/drawing/2014/main" id="{D2FADF8D-154A-ABBA-D70C-C7304E7B8903}"/>
              </a:ext>
            </a:extLst>
          </p:cNvPr>
          <p:cNvSpPr>
            <a:spLocks noGrp="1"/>
          </p:cNvSpPr>
          <p:nvPr>
            <p:ph idx="1"/>
          </p:nvPr>
        </p:nvSpPr>
        <p:spPr>
          <a:xfrm>
            <a:off x="838200" y="1597025"/>
            <a:ext cx="10963031" cy="1831975"/>
          </a:xfrm>
        </p:spPr>
        <p:txBody>
          <a:bodyPr>
            <a:normAutofit lnSpcReduction="10000"/>
          </a:bodyPr>
          <a:lstStyle/>
          <a:p>
            <a:pPr marL="0" indent="0" algn="just">
              <a:buNone/>
            </a:pPr>
            <a:r>
              <a:rPr lang="en-US" altLang="zh-CN" sz="3200" dirty="0"/>
              <a:t>A dirty read occurs when a transaction reads data that has been modified by another transaction but not yet committed. If the other transaction is rolled back, the data read becomes invalid.</a:t>
            </a:r>
            <a:endParaRPr lang="zh-CN" altLang="en-US" sz="3200" dirty="0"/>
          </a:p>
        </p:txBody>
      </p:sp>
      <p:sp>
        <p:nvSpPr>
          <p:cNvPr id="5" name="TextBox 4">
            <a:extLst>
              <a:ext uri="{FF2B5EF4-FFF2-40B4-BE49-F238E27FC236}">
                <a16:creationId xmlns:a16="http://schemas.microsoft.com/office/drawing/2014/main" id="{5F5FF13C-9837-71B4-3A7A-E709ED170517}"/>
              </a:ext>
            </a:extLst>
          </p:cNvPr>
          <p:cNvSpPr txBox="1"/>
          <p:nvPr/>
        </p:nvSpPr>
        <p:spPr>
          <a:xfrm>
            <a:off x="838199" y="3370945"/>
            <a:ext cx="10963031" cy="2677656"/>
          </a:xfrm>
          <a:prstGeom prst="rect">
            <a:avLst/>
          </a:prstGeom>
          <a:noFill/>
        </p:spPr>
        <p:txBody>
          <a:bodyPr wrap="square">
            <a:spAutoFit/>
          </a:bodyPr>
          <a:lstStyle/>
          <a:p>
            <a:pPr algn="just"/>
            <a:r>
              <a:rPr lang="en-US" altLang="zh-CN" sz="2400" dirty="0"/>
              <a:t>-- Transaction 1</a:t>
            </a:r>
          </a:p>
          <a:p>
            <a:pPr algn="just"/>
            <a:r>
              <a:rPr lang="en-US" altLang="zh-CN" sz="2400" dirty="0"/>
              <a:t>START TRANSACTION;</a:t>
            </a:r>
          </a:p>
          <a:p>
            <a:pPr algn="just"/>
            <a:r>
              <a:rPr lang="en-US" altLang="zh-CN" sz="2400" dirty="0"/>
              <a:t>UPDATE users SET </a:t>
            </a:r>
            <a:r>
              <a:rPr lang="en-US" altLang="zh-CN" sz="2400" dirty="0" err="1"/>
              <a:t>userEmail</a:t>
            </a:r>
            <a:r>
              <a:rPr lang="en-US" altLang="zh-CN" sz="2400" dirty="0"/>
              <a:t> = 'temp@gmail.com' WHERE </a:t>
            </a:r>
            <a:r>
              <a:rPr lang="en-US" altLang="zh-CN" sz="2400" dirty="0" err="1"/>
              <a:t>userName</a:t>
            </a:r>
            <a:r>
              <a:rPr lang="en-US" altLang="zh-CN" sz="2400" dirty="0"/>
              <a:t> = 'Awais Ahmed';</a:t>
            </a:r>
          </a:p>
          <a:p>
            <a:pPr algn="just"/>
            <a:r>
              <a:rPr lang="en-US" altLang="zh-CN" sz="2400" dirty="0"/>
              <a:t>-- Transaction 2</a:t>
            </a:r>
          </a:p>
          <a:p>
            <a:pPr algn="just"/>
            <a:r>
              <a:rPr lang="en-US" altLang="zh-CN" sz="2400" dirty="0"/>
              <a:t>SELECT * FROM users;  -- Reads the uncommitted change from Transaction 1</a:t>
            </a:r>
          </a:p>
          <a:p>
            <a:pPr algn="just"/>
            <a:r>
              <a:rPr lang="en-US" altLang="zh-CN" sz="2400" dirty="0"/>
              <a:t>rollback; -- The change to </a:t>
            </a:r>
            <a:r>
              <a:rPr lang="en-US" altLang="zh-CN" sz="2400" dirty="0" err="1"/>
              <a:t>userEmail</a:t>
            </a:r>
            <a:r>
              <a:rPr lang="en-US" altLang="zh-CN" sz="2400" dirty="0"/>
              <a:t> is undone</a:t>
            </a:r>
          </a:p>
        </p:txBody>
      </p:sp>
      <p:sp>
        <p:nvSpPr>
          <p:cNvPr id="7" name="TextBox 6">
            <a:extLst>
              <a:ext uri="{FF2B5EF4-FFF2-40B4-BE49-F238E27FC236}">
                <a16:creationId xmlns:a16="http://schemas.microsoft.com/office/drawing/2014/main" id="{A68D6820-D24A-11C7-2FF3-65AA766EE2DA}"/>
              </a:ext>
            </a:extLst>
          </p:cNvPr>
          <p:cNvSpPr txBox="1"/>
          <p:nvPr/>
        </p:nvSpPr>
        <p:spPr>
          <a:xfrm>
            <a:off x="953477" y="6048601"/>
            <a:ext cx="10400323" cy="369332"/>
          </a:xfrm>
          <a:prstGeom prst="rect">
            <a:avLst/>
          </a:prstGeom>
          <a:noFill/>
        </p:spPr>
        <p:txBody>
          <a:bodyPr wrap="square">
            <a:spAutoFit/>
          </a:bodyPr>
          <a:lstStyle/>
          <a:p>
            <a:r>
              <a:rPr lang="en-US" altLang="zh-CN" b="1" dirty="0">
                <a:highlight>
                  <a:srgbClr val="FFFF00"/>
                </a:highlight>
              </a:rPr>
              <a:t>Problem: Transaction 2 read an invalid (dirty) value, leading to inconsistent results.</a:t>
            </a:r>
            <a:endParaRPr lang="zh-CN" altLang="en-US" b="1" dirty="0">
              <a:highlight>
                <a:srgbClr val="FFFF00"/>
              </a:highlight>
            </a:endParaRPr>
          </a:p>
        </p:txBody>
      </p:sp>
    </p:spTree>
    <p:extLst>
      <p:ext uri="{BB962C8B-B14F-4D97-AF65-F5344CB8AC3E}">
        <p14:creationId xmlns:p14="http://schemas.microsoft.com/office/powerpoint/2010/main" val="249921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5FF13C-9837-71B4-3A7A-E709ED170517}"/>
              </a:ext>
            </a:extLst>
          </p:cNvPr>
          <p:cNvSpPr txBox="1"/>
          <p:nvPr/>
        </p:nvSpPr>
        <p:spPr>
          <a:xfrm>
            <a:off x="838199" y="3370945"/>
            <a:ext cx="10963031" cy="2677656"/>
          </a:xfrm>
          <a:prstGeom prst="rect">
            <a:avLst/>
          </a:prstGeom>
          <a:noFill/>
        </p:spPr>
        <p:txBody>
          <a:bodyPr wrap="square">
            <a:spAutoFit/>
          </a:bodyPr>
          <a:lstStyle/>
          <a:p>
            <a:pPr algn="just"/>
            <a:r>
              <a:rPr lang="en-US" altLang="zh-CN" sz="2400" dirty="0"/>
              <a:t>-- Transaction 1</a:t>
            </a:r>
          </a:p>
          <a:p>
            <a:pPr algn="just"/>
            <a:r>
              <a:rPr lang="en-US" altLang="zh-CN" sz="2400" dirty="0"/>
              <a:t>START TRANSACTION;</a:t>
            </a:r>
          </a:p>
          <a:p>
            <a:pPr algn="just"/>
            <a:r>
              <a:rPr lang="en-US" altLang="zh-CN" sz="2400" dirty="0"/>
              <a:t>UPDATE users SET </a:t>
            </a:r>
            <a:r>
              <a:rPr lang="en-US" altLang="zh-CN" sz="2400" dirty="0" err="1"/>
              <a:t>userEmail</a:t>
            </a:r>
            <a:r>
              <a:rPr lang="en-US" altLang="zh-CN" sz="2400" dirty="0"/>
              <a:t> = 'temp@gmail.com' WHERE </a:t>
            </a:r>
            <a:r>
              <a:rPr lang="en-US" altLang="zh-CN" sz="2400" dirty="0" err="1"/>
              <a:t>userName</a:t>
            </a:r>
            <a:r>
              <a:rPr lang="en-US" altLang="zh-CN" sz="2400" dirty="0"/>
              <a:t> = 'Awais Ahmed';</a:t>
            </a:r>
          </a:p>
          <a:p>
            <a:pPr algn="just"/>
            <a:r>
              <a:rPr lang="en-US" altLang="zh-CN" sz="2400" dirty="0"/>
              <a:t>-- Transaction 2</a:t>
            </a:r>
          </a:p>
          <a:p>
            <a:pPr algn="just"/>
            <a:r>
              <a:rPr lang="en-US" altLang="zh-CN" sz="2400" dirty="0"/>
              <a:t>SELECT * FROM users;  -- Reads the uncommitted change from Transaction 1</a:t>
            </a:r>
          </a:p>
          <a:p>
            <a:pPr algn="just"/>
            <a:r>
              <a:rPr lang="en-US" altLang="zh-CN" sz="2400" dirty="0"/>
              <a:t>rollback; -- The change to user Email is undone</a:t>
            </a:r>
          </a:p>
        </p:txBody>
      </p:sp>
      <p:sp>
        <p:nvSpPr>
          <p:cNvPr id="7" name="TextBox 6">
            <a:extLst>
              <a:ext uri="{FF2B5EF4-FFF2-40B4-BE49-F238E27FC236}">
                <a16:creationId xmlns:a16="http://schemas.microsoft.com/office/drawing/2014/main" id="{A68D6820-D24A-11C7-2FF3-65AA766EE2DA}"/>
              </a:ext>
            </a:extLst>
          </p:cNvPr>
          <p:cNvSpPr txBox="1"/>
          <p:nvPr/>
        </p:nvSpPr>
        <p:spPr>
          <a:xfrm>
            <a:off x="953477" y="6048601"/>
            <a:ext cx="10400323" cy="369332"/>
          </a:xfrm>
          <a:prstGeom prst="rect">
            <a:avLst/>
          </a:prstGeom>
          <a:noFill/>
        </p:spPr>
        <p:txBody>
          <a:bodyPr wrap="square">
            <a:spAutoFit/>
          </a:bodyPr>
          <a:lstStyle/>
          <a:p>
            <a:r>
              <a:rPr lang="en-US" altLang="zh-CN" b="1" dirty="0">
                <a:highlight>
                  <a:srgbClr val="FFFF00"/>
                </a:highlight>
              </a:rPr>
              <a:t>Problem: Transaction 2 read an invalid (dirty) value, leading to inconsistent results.</a:t>
            </a:r>
            <a:endParaRPr lang="zh-CN" altLang="en-US" b="1" dirty="0">
              <a:highlight>
                <a:srgbClr val="FFFF00"/>
              </a:highlight>
            </a:endParaRPr>
          </a:p>
        </p:txBody>
      </p:sp>
      <p:pic>
        <p:nvPicPr>
          <p:cNvPr id="9" name="Picture 8">
            <a:extLst>
              <a:ext uri="{FF2B5EF4-FFF2-40B4-BE49-F238E27FC236}">
                <a16:creationId xmlns:a16="http://schemas.microsoft.com/office/drawing/2014/main" id="{83D10067-676C-30CA-6402-8B2EEC887126}"/>
              </a:ext>
            </a:extLst>
          </p:cNvPr>
          <p:cNvPicPr>
            <a:picLocks noChangeAspect="1"/>
          </p:cNvPicPr>
          <p:nvPr/>
        </p:nvPicPr>
        <p:blipFill>
          <a:blip r:embed="rId2"/>
          <a:stretch>
            <a:fillRect/>
          </a:stretch>
        </p:blipFill>
        <p:spPr>
          <a:xfrm>
            <a:off x="303991" y="688143"/>
            <a:ext cx="11584017" cy="4934639"/>
          </a:xfrm>
          <a:prstGeom prst="rect">
            <a:avLst/>
          </a:prstGeom>
        </p:spPr>
      </p:pic>
    </p:spTree>
    <p:extLst>
      <p:ext uri="{BB962C8B-B14F-4D97-AF65-F5344CB8AC3E}">
        <p14:creationId xmlns:p14="http://schemas.microsoft.com/office/powerpoint/2010/main" val="415539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F302-B2E7-8BCD-2AB6-C58A28A1D1BA}"/>
              </a:ext>
            </a:extLst>
          </p:cNvPr>
          <p:cNvSpPr>
            <a:spLocks noGrp="1"/>
          </p:cNvSpPr>
          <p:nvPr>
            <p:ph type="title"/>
          </p:nvPr>
        </p:nvSpPr>
        <p:spPr/>
        <p:txBody>
          <a:bodyPr/>
          <a:lstStyle/>
          <a:p>
            <a:r>
              <a:rPr lang="en-US" altLang="zh-CN" b="1" dirty="0"/>
              <a:t>Isolation levels</a:t>
            </a:r>
            <a:endParaRPr lang="zh-CN" altLang="en-US" b="1" dirty="0"/>
          </a:p>
        </p:txBody>
      </p:sp>
      <p:sp>
        <p:nvSpPr>
          <p:cNvPr id="3" name="Content Placeholder 2">
            <a:extLst>
              <a:ext uri="{FF2B5EF4-FFF2-40B4-BE49-F238E27FC236}">
                <a16:creationId xmlns:a16="http://schemas.microsoft.com/office/drawing/2014/main" id="{13EA5A78-F767-5C7A-D6D3-3C7586CCB878}"/>
              </a:ext>
            </a:extLst>
          </p:cNvPr>
          <p:cNvSpPr>
            <a:spLocks noGrp="1"/>
          </p:cNvSpPr>
          <p:nvPr>
            <p:ph idx="1"/>
          </p:nvPr>
        </p:nvSpPr>
        <p:spPr>
          <a:xfrm>
            <a:off x="838200" y="1395780"/>
            <a:ext cx="10515600" cy="1128590"/>
          </a:xfrm>
        </p:spPr>
        <p:txBody>
          <a:bodyPr>
            <a:normAutofit lnSpcReduction="10000"/>
          </a:bodyPr>
          <a:lstStyle/>
          <a:p>
            <a:pPr algn="just"/>
            <a:r>
              <a:rPr lang="en-US" altLang="zh-CN" dirty="0">
                <a:highlight>
                  <a:srgbClr val="FFFF00"/>
                </a:highlight>
              </a:rPr>
              <a:t>READ UNCOMMITED -&gt; READ COMMITTED -&gt; REPEATABLE READ-&gt; SERALIZABALE (Protection is FROM MINIMUM TO MAXIMUM</a:t>
            </a:r>
            <a:r>
              <a:rPr lang="zh-CN" altLang="en-US" dirty="0">
                <a:highlight>
                  <a:srgbClr val="FFFF00"/>
                </a:highlight>
              </a:rPr>
              <a:t>）</a:t>
            </a:r>
            <a:endParaRPr lang="en-US" altLang="zh-CN" dirty="0">
              <a:highlight>
                <a:srgbClr val="FFFF00"/>
              </a:highlight>
            </a:endParaRPr>
          </a:p>
          <a:p>
            <a:pPr algn="just"/>
            <a:endParaRPr lang="zh-CN" altLang="en-US" dirty="0">
              <a:highlight>
                <a:srgbClr val="FFFF00"/>
              </a:highlight>
            </a:endParaRPr>
          </a:p>
        </p:txBody>
      </p:sp>
      <p:graphicFrame>
        <p:nvGraphicFramePr>
          <p:cNvPr id="4" name="Table 3">
            <a:extLst>
              <a:ext uri="{FF2B5EF4-FFF2-40B4-BE49-F238E27FC236}">
                <a16:creationId xmlns:a16="http://schemas.microsoft.com/office/drawing/2014/main" id="{5E1E07CA-3C3F-FBF1-2409-52DB8EE3CF98}"/>
              </a:ext>
            </a:extLst>
          </p:cNvPr>
          <p:cNvGraphicFramePr>
            <a:graphicFrameLocks noGrp="1"/>
          </p:cNvGraphicFramePr>
          <p:nvPr>
            <p:extLst>
              <p:ext uri="{D42A27DB-BD31-4B8C-83A1-F6EECF244321}">
                <p14:modId xmlns:p14="http://schemas.microsoft.com/office/powerpoint/2010/main" val="565961080"/>
              </p:ext>
            </p:extLst>
          </p:nvPr>
        </p:nvGraphicFramePr>
        <p:xfrm>
          <a:off x="1156679" y="2583473"/>
          <a:ext cx="10394462" cy="3864295"/>
        </p:xfrm>
        <a:graphic>
          <a:graphicData uri="http://schemas.openxmlformats.org/drawingml/2006/table">
            <a:tbl>
              <a:tblPr>
                <a:tableStyleId>{5C22544A-7EE6-4342-B048-85BDC9FD1C3A}</a:tableStyleId>
              </a:tblPr>
              <a:tblGrid>
                <a:gridCol w="3038364">
                  <a:extLst>
                    <a:ext uri="{9D8B030D-6E8A-4147-A177-3AD203B41FA5}">
                      <a16:colId xmlns:a16="http://schemas.microsoft.com/office/drawing/2014/main" val="1470595577"/>
                    </a:ext>
                  </a:extLst>
                </a:gridCol>
                <a:gridCol w="1624744">
                  <a:extLst>
                    <a:ext uri="{9D8B030D-6E8A-4147-A177-3AD203B41FA5}">
                      <a16:colId xmlns:a16="http://schemas.microsoft.com/office/drawing/2014/main" val="3739221008"/>
                    </a:ext>
                  </a:extLst>
                </a:gridCol>
                <a:gridCol w="2873136">
                  <a:extLst>
                    <a:ext uri="{9D8B030D-6E8A-4147-A177-3AD203B41FA5}">
                      <a16:colId xmlns:a16="http://schemas.microsoft.com/office/drawing/2014/main" val="3313456296"/>
                    </a:ext>
                  </a:extLst>
                </a:gridCol>
                <a:gridCol w="2858218">
                  <a:extLst>
                    <a:ext uri="{9D8B030D-6E8A-4147-A177-3AD203B41FA5}">
                      <a16:colId xmlns:a16="http://schemas.microsoft.com/office/drawing/2014/main" val="637128773"/>
                    </a:ext>
                  </a:extLst>
                </a:gridCol>
              </a:tblGrid>
              <a:tr h="704850">
                <a:tc>
                  <a:txBody>
                    <a:bodyPr/>
                    <a:lstStyle/>
                    <a:p>
                      <a:pPr algn="ctr" fontAlgn="ctr"/>
                      <a:r>
                        <a:rPr lang="en-US" sz="2800" b="1" u="none" strike="noStrike">
                          <a:effectLst/>
                        </a:rPr>
                        <a:t>Isolation Level</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800" b="1" u="none" strike="noStrike">
                          <a:effectLst/>
                        </a:rPr>
                        <a:t>Prevents Dirty Reads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800" b="1" u="none" strike="noStrike" dirty="0">
                          <a:effectLst/>
                        </a:rPr>
                        <a:t>Prevents Non-Repeatable Reads</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800" b="1" u="none" strike="noStrike" dirty="0">
                          <a:effectLst/>
                        </a:rPr>
                        <a:t>Prevents Phantom Reads</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033365980"/>
                  </a:ext>
                </a:extLst>
              </a:tr>
              <a:tr h="176530">
                <a:tc>
                  <a:txBody>
                    <a:bodyPr/>
                    <a:lstStyle/>
                    <a:p>
                      <a:pPr algn="l" fontAlgn="ctr"/>
                      <a:r>
                        <a:rPr lang="en-US" sz="2000" b="1" u="none" strike="noStrike">
                          <a:effectLst/>
                        </a:rPr>
                        <a:t>READ-UNCOMMITTED</a:t>
                      </a:r>
                      <a:endParaRPr lang="en-US" sz="2000" b="1" i="0" u="none" strike="noStrike">
                        <a:solidFill>
                          <a:srgbClr val="000000"/>
                        </a:solidFill>
                        <a:effectLst/>
                        <a:latin typeface="Arial Unicode MS"/>
                        <a:ea typeface="等线" panose="02010600030101010101" pitchFamily="2" charset="-122"/>
                      </a:endParaRPr>
                    </a:p>
                  </a:txBody>
                  <a:tcPr marL="4763" marR="4763" marT="4763" marB="0" anchor="ctr"/>
                </a:tc>
                <a:tc>
                  <a:txBody>
                    <a:bodyPr/>
                    <a:lstStyle/>
                    <a:p>
                      <a:pPr algn="l" fontAlgn="ctr"/>
                      <a:r>
                        <a:rPr lang="en-US" sz="2800" b="1" u="none" strike="noStrike">
                          <a:effectLst/>
                        </a:rPr>
                        <a:t>No</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a:effectLst/>
                        </a:rPr>
                        <a:t>No</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a:effectLst/>
                        </a:rPr>
                        <a:t>No</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746012838"/>
                  </a:ext>
                </a:extLst>
              </a:tr>
              <a:tr h="176530">
                <a:tc>
                  <a:txBody>
                    <a:bodyPr/>
                    <a:lstStyle/>
                    <a:p>
                      <a:pPr algn="l" fontAlgn="ctr"/>
                      <a:r>
                        <a:rPr lang="en-US" sz="2000" b="1" u="none" strike="noStrike">
                          <a:effectLst/>
                        </a:rPr>
                        <a:t>READ-COMMITTED</a:t>
                      </a:r>
                      <a:endParaRPr lang="en-US" sz="2000" b="1" i="0" u="none" strike="noStrike">
                        <a:solidFill>
                          <a:srgbClr val="000000"/>
                        </a:solidFill>
                        <a:effectLst/>
                        <a:latin typeface="Arial Unicode MS"/>
                        <a:ea typeface="等线" panose="02010600030101010101" pitchFamily="2" charset="-122"/>
                      </a:endParaRPr>
                    </a:p>
                  </a:txBody>
                  <a:tcPr marL="4763" marR="4763" marT="4763" marB="0" anchor="ctr"/>
                </a:tc>
                <a:tc>
                  <a:txBody>
                    <a:bodyPr/>
                    <a:lstStyle/>
                    <a:p>
                      <a:pPr algn="l" fontAlgn="ctr"/>
                      <a:r>
                        <a:rPr lang="en-US" sz="2800" b="1" u="none" strike="noStrike">
                          <a:effectLst/>
                        </a:rPr>
                        <a:t>Yes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a:effectLst/>
                        </a:rPr>
                        <a:t>No</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a:effectLst/>
                        </a:rPr>
                        <a:t>No</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911507584"/>
                  </a:ext>
                </a:extLst>
              </a:tr>
              <a:tr h="176530">
                <a:tc>
                  <a:txBody>
                    <a:bodyPr/>
                    <a:lstStyle/>
                    <a:p>
                      <a:pPr algn="l" fontAlgn="ctr"/>
                      <a:r>
                        <a:rPr lang="en-US" sz="2000" b="1" u="none" strike="noStrike">
                          <a:effectLst/>
                        </a:rPr>
                        <a:t>REPEATABLE READ</a:t>
                      </a:r>
                      <a:endParaRPr lang="en-US" sz="2000" b="1" i="0" u="none" strike="noStrike">
                        <a:solidFill>
                          <a:srgbClr val="000000"/>
                        </a:solidFill>
                        <a:effectLst/>
                        <a:latin typeface="Arial Unicode MS"/>
                        <a:ea typeface="等线" panose="02010600030101010101" pitchFamily="2" charset="-122"/>
                      </a:endParaRPr>
                    </a:p>
                  </a:txBody>
                  <a:tcPr marL="4763" marR="4763" marT="4763" marB="0" anchor="ctr"/>
                </a:tc>
                <a:tc>
                  <a:txBody>
                    <a:bodyPr/>
                    <a:lstStyle/>
                    <a:p>
                      <a:pPr algn="l" fontAlgn="ctr"/>
                      <a:r>
                        <a:rPr lang="en-US" sz="2800" b="1" u="none" strike="noStrike">
                          <a:effectLst/>
                        </a:rPr>
                        <a:t>Yes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a:effectLst/>
                        </a:rPr>
                        <a:t>Yes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dirty="0">
                          <a:effectLst/>
                        </a:rPr>
                        <a:t>No* (prevented by </a:t>
                      </a:r>
                      <a:r>
                        <a:rPr lang="en-US" sz="2800" b="1" u="none" strike="noStrike" dirty="0" err="1">
                          <a:effectLst/>
                        </a:rPr>
                        <a:t>InnoDB</a:t>
                      </a:r>
                      <a:r>
                        <a:rPr lang="en-US" sz="2800" b="1" u="none" strike="noStrike" dirty="0">
                          <a:effectLst/>
                        </a:rPr>
                        <a:t> (</a:t>
                      </a:r>
                      <a:r>
                        <a:rPr lang="en-US" sz="2800" b="1" u="none" strike="noStrike" dirty="0" err="1">
                          <a:effectLst/>
                        </a:rPr>
                        <a:t>mySQL</a:t>
                      </a:r>
                      <a:r>
                        <a:rPr lang="en-US" sz="2800" b="1" u="none" strike="noStrike" dirty="0">
                          <a:effectLst/>
                        </a:rPr>
                        <a:t> engine))</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017006490"/>
                  </a:ext>
                </a:extLst>
              </a:tr>
              <a:tr h="176530">
                <a:tc>
                  <a:txBody>
                    <a:bodyPr/>
                    <a:lstStyle/>
                    <a:p>
                      <a:pPr algn="l" fontAlgn="ctr"/>
                      <a:r>
                        <a:rPr lang="en-US" sz="2000" b="1" u="none" strike="noStrike">
                          <a:effectLst/>
                        </a:rPr>
                        <a:t>SERIALIZABLE</a:t>
                      </a:r>
                      <a:endParaRPr lang="en-US" sz="2000" b="1" i="0" u="none" strike="noStrike">
                        <a:solidFill>
                          <a:srgbClr val="000000"/>
                        </a:solidFill>
                        <a:effectLst/>
                        <a:latin typeface="Arial Unicode MS"/>
                        <a:ea typeface="等线" panose="02010600030101010101" pitchFamily="2" charset="-122"/>
                      </a:endParaRPr>
                    </a:p>
                  </a:txBody>
                  <a:tcPr marL="4763" marR="4763" marT="4763" marB="0" anchor="ctr"/>
                </a:tc>
                <a:tc>
                  <a:txBody>
                    <a:bodyPr/>
                    <a:lstStyle/>
                    <a:p>
                      <a:pPr algn="l" fontAlgn="ctr"/>
                      <a:r>
                        <a:rPr lang="en-US" sz="2800" b="1" u="none" strike="noStrike">
                          <a:effectLst/>
                        </a:rPr>
                        <a:t>Yes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a:effectLst/>
                        </a:rPr>
                        <a:t>Yes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dirty="0">
                          <a:effectLst/>
                        </a:rPr>
                        <a:t>Yes</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4189492923"/>
                  </a:ext>
                </a:extLst>
              </a:tr>
            </a:tbl>
          </a:graphicData>
        </a:graphic>
      </p:graphicFrame>
    </p:spTree>
    <p:extLst>
      <p:ext uri="{BB962C8B-B14F-4D97-AF65-F5344CB8AC3E}">
        <p14:creationId xmlns:p14="http://schemas.microsoft.com/office/powerpoint/2010/main" val="417633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3409-679B-9101-5963-9AB31E0B2036}"/>
              </a:ext>
            </a:extLst>
          </p:cNvPr>
          <p:cNvSpPr>
            <a:spLocks noGrp="1"/>
          </p:cNvSpPr>
          <p:nvPr>
            <p:ph type="title"/>
          </p:nvPr>
        </p:nvSpPr>
        <p:spPr/>
        <p:txBody>
          <a:bodyPr/>
          <a:lstStyle/>
          <a:p>
            <a:r>
              <a:rPr lang="en-US" altLang="zh-CN" b="1" u="sng" dirty="0"/>
              <a:t>READ COMMITTED;</a:t>
            </a:r>
            <a:endParaRPr lang="zh-CN" altLang="en-US" b="1" u="sng" dirty="0"/>
          </a:p>
        </p:txBody>
      </p:sp>
      <p:sp>
        <p:nvSpPr>
          <p:cNvPr id="3" name="Content Placeholder 2">
            <a:extLst>
              <a:ext uri="{FF2B5EF4-FFF2-40B4-BE49-F238E27FC236}">
                <a16:creationId xmlns:a16="http://schemas.microsoft.com/office/drawing/2014/main" id="{D2FADF8D-154A-ABBA-D70C-C7304E7B8903}"/>
              </a:ext>
            </a:extLst>
          </p:cNvPr>
          <p:cNvSpPr>
            <a:spLocks noGrp="1"/>
          </p:cNvSpPr>
          <p:nvPr>
            <p:ph idx="1"/>
          </p:nvPr>
        </p:nvSpPr>
        <p:spPr>
          <a:xfrm>
            <a:off x="838200" y="1597026"/>
            <a:ext cx="10963031" cy="575652"/>
          </a:xfrm>
        </p:spPr>
        <p:txBody>
          <a:bodyPr>
            <a:normAutofit/>
          </a:bodyPr>
          <a:lstStyle/>
          <a:p>
            <a:pPr marL="0" indent="0" algn="just">
              <a:buNone/>
            </a:pPr>
            <a:r>
              <a:rPr lang="en-US" altLang="zh-CN" b="1" dirty="0"/>
              <a:t>SET SESSION TRANSACTION ISOLATION LEVEL READ COMMITTED;</a:t>
            </a:r>
            <a:endParaRPr lang="zh-CN" altLang="en-US" b="1" dirty="0"/>
          </a:p>
        </p:txBody>
      </p:sp>
      <p:sp>
        <p:nvSpPr>
          <p:cNvPr id="8" name="TextBox 7">
            <a:extLst>
              <a:ext uri="{FF2B5EF4-FFF2-40B4-BE49-F238E27FC236}">
                <a16:creationId xmlns:a16="http://schemas.microsoft.com/office/drawing/2014/main" id="{704C5E7E-94FC-BF30-F2FB-7DE974985A57}"/>
              </a:ext>
            </a:extLst>
          </p:cNvPr>
          <p:cNvSpPr txBox="1"/>
          <p:nvPr/>
        </p:nvSpPr>
        <p:spPr>
          <a:xfrm>
            <a:off x="338992" y="2474743"/>
            <a:ext cx="11629292" cy="584775"/>
          </a:xfrm>
          <a:prstGeom prst="rect">
            <a:avLst/>
          </a:prstGeom>
          <a:noFill/>
        </p:spPr>
        <p:txBody>
          <a:bodyPr wrap="square">
            <a:spAutoFit/>
          </a:bodyPr>
          <a:lstStyle/>
          <a:p>
            <a:r>
              <a:rPr lang="en-US" altLang="zh-CN" sz="3200" b="1" dirty="0">
                <a:highlight>
                  <a:srgbClr val="FFFF00"/>
                </a:highlight>
              </a:rPr>
              <a:t>Use the Read Committed isolation level to prevent dirty reads</a:t>
            </a:r>
            <a:endParaRPr lang="zh-CN" altLang="en-US" sz="3200" b="1" dirty="0">
              <a:highlight>
                <a:srgbClr val="FFFF00"/>
              </a:highlight>
            </a:endParaRPr>
          </a:p>
        </p:txBody>
      </p:sp>
      <p:sp>
        <p:nvSpPr>
          <p:cNvPr id="10" name="TextBox 9">
            <a:extLst>
              <a:ext uri="{FF2B5EF4-FFF2-40B4-BE49-F238E27FC236}">
                <a16:creationId xmlns:a16="http://schemas.microsoft.com/office/drawing/2014/main" id="{6F0DFC14-BCD6-87C7-B1B6-76AA54778B3B}"/>
              </a:ext>
            </a:extLst>
          </p:cNvPr>
          <p:cNvSpPr txBox="1"/>
          <p:nvPr/>
        </p:nvSpPr>
        <p:spPr>
          <a:xfrm>
            <a:off x="578339" y="3400866"/>
            <a:ext cx="10433538" cy="1077218"/>
          </a:xfrm>
          <a:prstGeom prst="rect">
            <a:avLst/>
          </a:prstGeom>
          <a:noFill/>
        </p:spPr>
        <p:txBody>
          <a:bodyPr wrap="square">
            <a:spAutoFit/>
          </a:bodyPr>
          <a:lstStyle/>
          <a:p>
            <a:pPr algn="ctr"/>
            <a:r>
              <a:rPr lang="en-US" altLang="zh-CN" sz="3200" b="1" dirty="0"/>
              <a:t>Order of Operations</a:t>
            </a:r>
            <a:r>
              <a:rPr lang="en-US" altLang="zh-CN" sz="3200" dirty="0"/>
              <a:t>: </a:t>
            </a:r>
            <a:r>
              <a:rPr lang="en-US" altLang="zh-CN" sz="3200" dirty="0">
                <a:highlight>
                  <a:srgbClr val="FFFF00"/>
                </a:highlight>
              </a:rPr>
              <a:t>Always set the isolation level before starting transactions to ensure the desired behavior.</a:t>
            </a:r>
            <a:endParaRPr lang="zh-CN" altLang="en-US" sz="3200" dirty="0">
              <a:highlight>
                <a:srgbClr val="FFFF00"/>
              </a:highlight>
            </a:endParaRPr>
          </a:p>
        </p:txBody>
      </p:sp>
      <p:sp>
        <p:nvSpPr>
          <p:cNvPr id="13" name="TextBox 12">
            <a:extLst>
              <a:ext uri="{FF2B5EF4-FFF2-40B4-BE49-F238E27FC236}">
                <a16:creationId xmlns:a16="http://schemas.microsoft.com/office/drawing/2014/main" id="{5D005F2A-8510-D874-7A03-4B948E190AA8}"/>
              </a:ext>
            </a:extLst>
          </p:cNvPr>
          <p:cNvSpPr txBox="1"/>
          <p:nvPr/>
        </p:nvSpPr>
        <p:spPr>
          <a:xfrm>
            <a:off x="953477" y="4583613"/>
            <a:ext cx="10285046" cy="1015663"/>
          </a:xfrm>
          <a:prstGeom prst="rect">
            <a:avLst/>
          </a:prstGeom>
          <a:noFill/>
        </p:spPr>
        <p:txBody>
          <a:bodyPr wrap="square">
            <a:spAutoFit/>
          </a:bodyPr>
          <a:lstStyle/>
          <a:p>
            <a:r>
              <a:rPr lang="en-US" altLang="zh-CN" sz="2000" b="1" dirty="0"/>
              <a:t>With PERSIST scope, transaction isolation level is not reset even after restarting MySQL:</a:t>
            </a:r>
          </a:p>
          <a:p>
            <a:r>
              <a:rPr lang="en-US" altLang="zh-CN" sz="2000" b="1" dirty="0"/>
              <a:t>SET PERSIST TRANSACTION ISOLATION LEVEL READ UNCOMMITTED;</a:t>
            </a:r>
          </a:p>
          <a:p>
            <a:r>
              <a:rPr lang="en-US" altLang="zh-CN" sz="2000" b="1" dirty="0"/>
              <a:t>SET GLOBAL TRANSACTION ISOLATION LEVEL READ COMMITTED;</a:t>
            </a:r>
          </a:p>
        </p:txBody>
      </p:sp>
      <p:sp>
        <p:nvSpPr>
          <p:cNvPr id="19" name="TextBox 18">
            <a:extLst>
              <a:ext uri="{FF2B5EF4-FFF2-40B4-BE49-F238E27FC236}">
                <a16:creationId xmlns:a16="http://schemas.microsoft.com/office/drawing/2014/main" id="{D503C572-20A9-FD5F-B2D5-FA640BF8EB09}"/>
              </a:ext>
            </a:extLst>
          </p:cNvPr>
          <p:cNvSpPr txBox="1"/>
          <p:nvPr/>
        </p:nvSpPr>
        <p:spPr>
          <a:xfrm>
            <a:off x="953477" y="5905697"/>
            <a:ext cx="9482991" cy="461665"/>
          </a:xfrm>
          <a:prstGeom prst="rect">
            <a:avLst/>
          </a:prstGeom>
          <a:noFill/>
        </p:spPr>
        <p:txBody>
          <a:bodyPr wrap="square">
            <a:spAutoFit/>
          </a:bodyPr>
          <a:lstStyle/>
          <a:p>
            <a:r>
              <a:rPr lang="en-US" altLang="zh-CN" sz="2400" b="1" dirty="0">
                <a:hlinkClick r:id="rId2"/>
              </a:rPr>
              <a:t>https://dev.mysql.com/doc/refman/8.0/en/set-transaction.html</a:t>
            </a:r>
            <a:r>
              <a:rPr lang="en-US" altLang="zh-CN" sz="2400" b="1" dirty="0"/>
              <a:t> </a:t>
            </a:r>
            <a:endParaRPr lang="zh-CN" altLang="en-US" sz="2400" b="1" dirty="0"/>
          </a:p>
        </p:txBody>
      </p:sp>
    </p:spTree>
    <p:extLst>
      <p:ext uri="{BB962C8B-B14F-4D97-AF65-F5344CB8AC3E}">
        <p14:creationId xmlns:p14="http://schemas.microsoft.com/office/powerpoint/2010/main" val="209467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D4F6-9C05-A580-AA11-AB596080395D}"/>
              </a:ext>
            </a:extLst>
          </p:cNvPr>
          <p:cNvSpPr>
            <a:spLocks noGrp="1"/>
          </p:cNvSpPr>
          <p:nvPr>
            <p:ph type="title"/>
          </p:nvPr>
        </p:nvSpPr>
        <p:spPr/>
        <p:txBody>
          <a:bodyPr/>
          <a:lstStyle/>
          <a:p>
            <a:r>
              <a:rPr lang="en-US" altLang="zh-CN" dirty="0"/>
              <a:t>Introduction - </a:t>
            </a:r>
            <a:r>
              <a:rPr lang="en-US" altLang="zh-CN" b="1" dirty="0">
                <a:highlight>
                  <a:srgbClr val="FFFF00"/>
                </a:highlight>
              </a:rPr>
              <a:t>Transaction</a:t>
            </a:r>
            <a:endParaRPr lang="zh-CN" altLang="en-US" b="1" dirty="0">
              <a:highlight>
                <a:srgbClr val="FFFF00"/>
              </a:highlight>
            </a:endParaRPr>
          </a:p>
        </p:txBody>
      </p:sp>
      <p:sp>
        <p:nvSpPr>
          <p:cNvPr id="3" name="Content Placeholder 2">
            <a:extLst>
              <a:ext uri="{FF2B5EF4-FFF2-40B4-BE49-F238E27FC236}">
                <a16:creationId xmlns:a16="http://schemas.microsoft.com/office/drawing/2014/main" id="{8E8DF1DE-783D-7A39-5055-0724316775D3}"/>
              </a:ext>
            </a:extLst>
          </p:cNvPr>
          <p:cNvSpPr>
            <a:spLocks noGrp="1"/>
          </p:cNvSpPr>
          <p:nvPr>
            <p:ph idx="1"/>
          </p:nvPr>
        </p:nvSpPr>
        <p:spPr/>
        <p:txBody>
          <a:bodyPr/>
          <a:lstStyle/>
          <a:p>
            <a:pPr algn="just"/>
            <a:r>
              <a:rPr lang="en-US" altLang="zh-CN" dirty="0"/>
              <a:t>A transaction is a sequence of operations performed as a single logical unit of work. It is used to ensure data integrity in case of errors, power failures, or other disruptions.</a:t>
            </a:r>
          </a:p>
          <a:p>
            <a:pPr algn="just"/>
            <a:endParaRPr lang="en-US" altLang="zh-CN" dirty="0"/>
          </a:p>
          <a:p>
            <a:pPr algn="just"/>
            <a:r>
              <a:rPr lang="en-US" altLang="zh-CN" b="1" u="sng" dirty="0">
                <a:highlight>
                  <a:srgbClr val="FFFF00"/>
                </a:highlight>
              </a:rPr>
              <a:t>TCL</a:t>
            </a:r>
            <a:r>
              <a:rPr lang="en-US" altLang="zh-CN" dirty="0"/>
              <a:t> Commands Overview:</a:t>
            </a:r>
          </a:p>
          <a:p>
            <a:pPr lvl="1" algn="just"/>
            <a:r>
              <a:rPr lang="en-US" altLang="zh-CN" dirty="0"/>
              <a:t>COMMIT: Saves the changes made during a transaction.</a:t>
            </a:r>
          </a:p>
          <a:p>
            <a:pPr lvl="1" algn="just"/>
            <a:r>
              <a:rPr lang="en-US" altLang="zh-CN" dirty="0"/>
              <a:t>ROLLBACK: Reverts the changes made during a transaction.</a:t>
            </a:r>
          </a:p>
          <a:p>
            <a:pPr lvl="1" algn="just"/>
            <a:r>
              <a:rPr lang="en-US" altLang="zh-CN" dirty="0"/>
              <a:t>SAVEPOINT: Sets a point within a transaction to which a rollback can occur.</a:t>
            </a:r>
            <a:endParaRPr lang="zh-CN" altLang="en-US" dirty="0"/>
          </a:p>
        </p:txBody>
      </p:sp>
    </p:spTree>
    <p:extLst>
      <p:ext uri="{BB962C8B-B14F-4D97-AF65-F5344CB8AC3E}">
        <p14:creationId xmlns:p14="http://schemas.microsoft.com/office/powerpoint/2010/main" val="60473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72AA4C-219B-F3D5-D287-2CE479B91B14}"/>
              </a:ext>
            </a:extLst>
          </p:cNvPr>
          <p:cNvSpPr txBox="1"/>
          <p:nvPr/>
        </p:nvSpPr>
        <p:spPr>
          <a:xfrm>
            <a:off x="179754" y="293474"/>
            <a:ext cx="6244491" cy="5847755"/>
          </a:xfrm>
          <a:prstGeom prst="rect">
            <a:avLst/>
          </a:prstGeom>
          <a:noFill/>
        </p:spPr>
        <p:txBody>
          <a:bodyPr wrap="square">
            <a:spAutoFit/>
          </a:bodyPr>
          <a:lstStyle/>
          <a:p>
            <a:r>
              <a:rPr lang="en-US" altLang="zh-CN" sz="2200" b="1" dirty="0"/>
              <a:t>-- Step 1: Create database and switch to it</a:t>
            </a:r>
          </a:p>
          <a:p>
            <a:r>
              <a:rPr lang="en-US" altLang="zh-CN" sz="2200" b="1" dirty="0"/>
              <a:t>CREATE DATABASE </a:t>
            </a:r>
            <a:r>
              <a:rPr lang="en-US" altLang="zh-CN" sz="2200" b="1" dirty="0" err="1"/>
              <a:t>testTransaction</a:t>
            </a:r>
            <a:r>
              <a:rPr lang="en-US" altLang="zh-CN" sz="2200" b="1" dirty="0"/>
              <a:t>;</a:t>
            </a:r>
          </a:p>
          <a:p>
            <a:r>
              <a:rPr lang="en-US" altLang="zh-CN" sz="2200" b="1" dirty="0"/>
              <a:t>USE </a:t>
            </a:r>
            <a:r>
              <a:rPr lang="en-US" altLang="zh-CN" sz="2200" b="1" dirty="0" err="1"/>
              <a:t>testTransaction</a:t>
            </a:r>
            <a:r>
              <a:rPr lang="en-US" altLang="zh-CN" sz="2200" b="1" dirty="0"/>
              <a:t>;</a:t>
            </a:r>
          </a:p>
          <a:p>
            <a:endParaRPr lang="en-US" altLang="zh-CN" sz="2200" b="1" dirty="0"/>
          </a:p>
          <a:p>
            <a:r>
              <a:rPr lang="en-US" altLang="zh-CN" sz="2200" b="1" dirty="0"/>
              <a:t>-- Step 2: Create table 'users'</a:t>
            </a:r>
          </a:p>
          <a:p>
            <a:r>
              <a:rPr lang="en-US" altLang="zh-CN" sz="2200" b="1" dirty="0"/>
              <a:t>CREATE TABLE users (</a:t>
            </a:r>
          </a:p>
          <a:p>
            <a:r>
              <a:rPr lang="en-US" altLang="zh-CN" sz="2200" b="1" dirty="0"/>
              <a:t>    </a:t>
            </a:r>
            <a:r>
              <a:rPr lang="en-US" altLang="zh-CN" sz="2200" b="1" dirty="0" err="1"/>
              <a:t>userID</a:t>
            </a:r>
            <a:r>
              <a:rPr lang="en-US" altLang="zh-CN" sz="2200" b="1" dirty="0"/>
              <a:t> INT AUTO_INCREMENT PRIMARY KEY,</a:t>
            </a:r>
          </a:p>
          <a:p>
            <a:r>
              <a:rPr lang="en-US" altLang="zh-CN" sz="2200" b="1" dirty="0"/>
              <a:t>    </a:t>
            </a:r>
            <a:r>
              <a:rPr lang="en-US" altLang="zh-CN" sz="2200" b="1" dirty="0" err="1"/>
              <a:t>userName</a:t>
            </a:r>
            <a:r>
              <a:rPr lang="en-US" altLang="zh-CN" sz="2200" b="1" dirty="0"/>
              <a:t> VARCHAR(50),</a:t>
            </a:r>
          </a:p>
          <a:p>
            <a:r>
              <a:rPr lang="en-US" altLang="zh-CN" sz="2200" b="1" dirty="0"/>
              <a:t>    </a:t>
            </a:r>
            <a:r>
              <a:rPr lang="en-US" altLang="zh-CN" sz="2200" b="1" dirty="0" err="1"/>
              <a:t>userEmail</a:t>
            </a:r>
            <a:r>
              <a:rPr lang="en-US" altLang="zh-CN" sz="2200" b="1" dirty="0"/>
              <a:t> VARCHAR(250)</a:t>
            </a:r>
          </a:p>
          <a:p>
            <a:r>
              <a:rPr lang="en-US" altLang="zh-CN" sz="2200" b="1" dirty="0"/>
              <a:t>);</a:t>
            </a:r>
          </a:p>
          <a:p>
            <a:endParaRPr lang="en-US" altLang="zh-CN" sz="2200" b="1" dirty="0"/>
          </a:p>
          <a:p>
            <a:r>
              <a:rPr lang="en-US" altLang="zh-CN" sz="2200" b="1" dirty="0"/>
              <a:t>-- Step 3: Insert initial records</a:t>
            </a:r>
          </a:p>
          <a:p>
            <a:r>
              <a:rPr lang="en-US" altLang="zh-CN" sz="2200" b="1" dirty="0"/>
              <a:t>INSERT INTO users (</a:t>
            </a:r>
            <a:r>
              <a:rPr lang="en-US" altLang="zh-CN" sz="2200" b="1" dirty="0" err="1"/>
              <a:t>userName</a:t>
            </a:r>
            <a:r>
              <a:rPr lang="en-US" altLang="zh-CN" sz="2200" b="1" dirty="0"/>
              <a:t>, </a:t>
            </a:r>
            <a:r>
              <a:rPr lang="en-US" altLang="zh-CN" sz="2200" b="1" dirty="0" err="1"/>
              <a:t>userEmail</a:t>
            </a:r>
            <a:r>
              <a:rPr lang="en-US" altLang="zh-CN" sz="2200" b="1" dirty="0"/>
              <a:t>) VALUES</a:t>
            </a:r>
          </a:p>
          <a:p>
            <a:r>
              <a:rPr lang="en-US" altLang="zh-CN" sz="2200" b="1" dirty="0"/>
              <a:t>    ("Awais Ahmed", "ahmedawais@gmail.com"),</a:t>
            </a:r>
          </a:p>
          <a:p>
            <a:r>
              <a:rPr lang="en-US" altLang="zh-CN" sz="2200" b="1" dirty="0"/>
              <a:t>    ("Mehdi Raza", "mehdiraza@gmail.com"),</a:t>
            </a:r>
          </a:p>
          <a:p>
            <a:r>
              <a:rPr lang="en-US" altLang="zh-CN" sz="2200" b="1" dirty="0"/>
              <a:t>    ("Ali Raza", "aliraza@gmail.com");</a:t>
            </a:r>
          </a:p>
        </p:txBody>
      </p:sp>
      <p:pic>
        <p:nvPicPr>
          <p:cNvPr id="7" name="Picture 6">
            <a:extLst>
              <a:ext uri="{FF2B5EF4-FFF2-40B4-BE49-F238E27FC236}">
                <a16:creationId xmlns:a16="http://schemas.microsoft.com/office/drawing/2014/main" id="{3870FA31-CD17-1B96-75CC-89643AB6597B}"/>
              </a:ext>
            </a:extLst>
          </p:cNvPr>
          <p:cNvPicPr>
            <a:picLocks noChangeAspect="1"/>
          </p:cNvPicPr>
          <p:nvPr/>
        </p:nvPicPr>
        <p:blipFill>
          <a:blip r:embed="rId2"/>
          <a:srcRect r="13795" b="19344"/>
          <a:stretch/>
        </p:blipFill>
        <p:spPr>
          <a:xfrm>
            <a:off x="6604260" y="2649415"/>
            <a:ext cx="4657710" cy="1922584"/>
          </a:xfrm>
          <a:prstGeom prst="rect">
            <a:avLst/>
          </a:prstGeom>
        </p:spPr>
      </p:pic>
    </p:spTree>
    <p:extLst>
      <p:ext uri="{BB962C8B-B14F-4D97-AF65-F5344CB8AC3E}">
        <p14:creationId xmlns:p14="http://schemas.microsoft.com/office/powerpoint/2010/main" val="293323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808C2A-677F-C2FB-3A05-637BF4537C5F}"/>
              </a:ext>
            </a:extLst>
          </p:cNvPr>
          <p:cNvPicPr>
            <a:picLocks noChangeAspect="1"/>
          </p:cNvPicPr>
          <p:nvPr/>
        </p:nvPicPr>
        <p:blipFill>
          <a:blip r:embed="rId2"/>
          <a:stretch>
            <a:fillRect/>
          </a:stretch>
        </p:blipFill>
        <p:spPr>
          <a:xfrm>
            <a:off x="2096685" y="814326"/>
            <a:ext cx="5763429" cy="1790950"/>
          </a:xfrm>
          <a:prstGeom prst="rect">
            <a:avLst/>
          </a:prstGeom>
        </p:spPr>
      </p:pic>
      <p:sp>
        <p:nvSpPr>
          <p:cNvPr id="7" name="TextBox 6">
            <a:extLst>
              <a:ext uri="{FF2B5EF4-FFF2-40B4-BE49-F238E27FC236}">
                <a16:creationId xmlns:a16="http://schemas.microsoft.com/office/drawing/2014/main" id="{9BD413D8-F403-AA4F-4E87-509F9E3CFA20}"/>
              </a:ext>
            </a:extLst>
          </p:cNvPr>
          <p:cNvSpPr txBox="1"/>
          <p:nvPr/>
        </p:nvSpPr>
        <p:spPr>
          <a:xfrm>
            <a:off x="930031" y="252997"/>
            <a:ext cx="10034954" cy="584775"/>
          </a:xfrm>
          <a:prstGeom prst="rect">
            <a:avLst/>
          </a:prstGeom>
          <a:noFill/>
        </p:spPr>
        <p:txBody>
          <a:bodyPr wrap="square">
            <a:spAutoFit/>
          </a:bodyPr>
          <a:lstStyle/>
          <a:p>
            <a:r>
              <a:rPr lang="zh-CN" altLang="en-US" sz="3200" b="1" dirty="0"/>
              <a:t>DELETE FROM users WHERE userName = 'Ali Raza';</a:t>
            </a:r>
          </a:p>
        </p:txBody>
      </p:sp>
      <p:sp>
        <p:nvSpPr>
          <p:cNvPr id="9" name="TextBox 8">
            <a:extLst>
              <a:ext uri="{FF2B5EF4-FFF2-40B4-BE49-F238E27FC236}">
                <a16:creationId xmlns:a16="http://schemas.microsoft.com/office/drawing/2014/main" id="{602710DB-2214-BAD8-4A53-733BF3C926AF}"/>
              </a:ext>
            </a:extLst>
          </p:cNvPr>
          <p:cNvSpPr txBox="1"/>
          <p:nvPr/>
        </p:nvSpPr>
        <p:spPr>
          <a:xfrm>
            <a:off x="1271745" y="2674668"/>
            <a:ext cx="9146162" cy="707886"/>
          </a:xfrm>
          <a:prstGeom prst="rect">
            <a:avLst/>
          </a:prstGeom>
          <a:noFill/>
        </p:spPr>
        <p:txBody>
          <a:bodyPr wrap="square">
            <a:spAutoFit/>
          </a:bodyPr>
          <a:lstStyle/>
          <a:p>
            <a:r>
              <a:rPr lang="en-US" altLang="zh-CN" sz="4000" dirty="0"/>
              <a:t>Let’s </a:t>
            </a:r>
            <a:r>
              <a:rPr lang="zh-CN" altLang="en-US" sz="4000" dirty="0"/>
              <a:t>rollback </a:t>
            </a:r>
            <a:r>
              <a:rPr lang="en-US" altLang="zh-CN" sz="4000" dirty="0"/>
              <a:t>it</a:t>
            </a:r>
            <a:r>
              <a:rPr lang="zh-CN" altLang="en-US" sz="4000" dirty="0"/>
              <a:t>; </a:t>
            </a:r>
            <a:r>
              <a:rPr lang="en-US" altLang="zh-CN" sz="4000" dirty="0"/>
              <a:t>But no impact why?</a:t>
            </a:r>
            <a:endParaRPr lang="zh-CN" altLang="en-US" sz="4000" dirty="0"/>
          </a:p>
        </p:txBody>
      </p:sp>
      <p:pic>
        <p:nvPicPr>
          <p:cNvPr id="11" name="Picture 10">
            <a:extLst>
              <a:ext uri="{FF2B5EF4-FFF2-40B4-BE49-F238E27FC236}">
                <a16:creationId xmlns:a16="http://schemas.microsoft.com/office/drawing/2014/main" id="{F9F34ACB-B1D1-577B-DDCC-BB078C3976B0}"/>
              </a:ext>
            </a:extLst>
          </p:cNvPr>
          <p:cNvPicPr>
            <a:picLocks noChangeAspect="1"/>
          </p:cNvPicPr>
          <p:nvPr/>
        </p:nvPicPr>
        <p:blipFill>
          <a:blip r:embed="rId3"/>
          <a:stretch>
            <a:fillRect/>
          </a:stretch>
        </p:blipFill>
        <p:spPr>
          <a:xfrm>
            <a:off x="2300582" y="3389925"/>
            <a:ext cx="6277851" cy="3343742"/>
          </a:xfrm>
          <a:prstGeom prst="rect">
            <a:avLst/>
          </a:prstGeom>
        </p:spPr>
      </p:pic>
    </p:spTree>
    <p:extLst>
      <p:ext uri="{BB962C8B-B14F-4D97-AF65-F5344CB8AC3E}">
        <p14:creationId xmlns:p14="http://schemas.microsoft.com/office/powerpoint/2010/main" val="200945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FF4553-5B6E-8B33-337D-B8A1B75B8988}"/>
              </a:ext>
            </a:extLst>
          </p:cNvPr>
          <p:cNvPicPr>
            <a:picLocks noChangeAspect="1"/>
          </p:cNvPicPr>
          <p:nvPr/>
        </p:nvPicPr>
        <p:blipFill>
          <a:blip r:embed="rId2"/>
          <a:stretch>
            <a:fillRect/>
          </a:stretch>
        </p:blipFill>
        <p:spPr>
          <a:xfrm>
            <a:off x="756799" y="326629"/>
            <a:ext cx="8021169" cy="2172003"/>
          </a:xfrm>
          <a:prstGeom prst="rect">
            <a:avLst/>
          </a:prstGeom>
        </p:spPr>
      </p:pic>
      <p:sp>
        <p:nvSpPr>
          <p:cNvPr id="6" name="TextBox 5">
            <a:extLst>
              <a:ext uri="{FF2B5EF4-FFF2-40B4-BE49-F238E27FC236}">
                <a16:creationId xmlns:a16="http://schemas.microsoft.com/office/drawing/2014/main" id="{502C137D-A04D-B6D0-F281-18DC28590485}"/>
              </a:ext>
            </a:extLst>
          </p:cNvPr>
          <p:cNvSpPr txBox="1"/>
          <p:nvPr/>
        </p:nvSpPr>
        <p:spPr>
          <a:xfrm>
            <a:off x="1271745" y="2674668"/>
            <a:ext cx="5222840" cy="1323439"/>
          </a:xfrm>
          <a:prstGeom prst="rect">
            <a:avLst/>
          </a:prstGeom>
          <a:noFill/>
        </p:spPr>
        <p:txBody>
          <a:bodyPr wrap="square">
            <a:spAutoFit/>
          </a:bodyPr>
          <a:lstStyle/>
          <a:p>
            <a:r>
              <a:rPr lang="en-US" altLang="zh-CN" sz="4000" dirty="0"/>
              <a:t>Is deletion permanently?</a:t>
            </a:r>
            <a:endParaRPr lang="zh-CN" altLang="en-US" sz="4000" dirty="0"/>
          </a:p>
        </p:txBody>
      </p:sp>
      <p:sp>
        <p:nvSpPr>
          <p:cNvPr id="10" name="TextBox 9">
            <a:extLst>
              <a:ext uri="{FF2B5EF4-FFF2-40B4-BE49-F238E27FC236}">
                <a16:creationId xmlns:a16="http://schemas.microsoft.com/office/drawing/2014/main" id="{9C6D0FC7-5779-A070-1897-60F0DC20F288}"/>
              </a:ext>
            </a:extLst>
          </p:cNvPr>
          <p:cNvSpPr txBox="1"/>
          <p:nvPr/>
        </p:nvSpPr>
        <p:spPr>
          <a:xfrm>
            <a:off x="1271745" y="4551144"/>
            <a:ext cx="3542532" cy="707886"/>
          </a:xfrm>
          <a:prstGeom prst="rect">
            <a:avLst/>
          </a:prstGeom>
          <a:noFill/>
        </p:spPr>
        <p:txBody>
          <a:bodyPr wrap="square">
            <a:spAutoFit/>
          </a:bodyPr>
          <a:lstStyle/>
          <a:p>
            <a:r>
              <a:rPr lang="en-US" altLang="zh-CN" sz="4000" dirty="0"/>
              <a:t>Let’s </a:t>
            </a:r>
            <a:r>
              <a:rPr lang="zh-CN" altLang="en-US" sz="4000" dirty="0"/>
              <a:t>rollback </a:t>
            </a:r>
            <a:r>
              <a:rPr lang="en-US" altLang="zh-CN" sz="4000" dirty="0"/>
              <a:t>it</a:t>
            </a:r>
            <a:r>
              <a:rPr lang="zh-CN" altLang="en-US" sz="4000" dirty="0"/>
              <a:t>;</a:t>
            </a:r>
          </a:p>
        </p:txBody>
      </p:sp>
      <p:pic>
        <p:nvPicPr>
          <p:cNvPr id="12" name="Picture 11">
            <a:extLst>
              <a:ext uri="{FF2B5EF4-FFF2-40B4-BE49-F238E27FC236}">
                <a16:creationId xmlns:a16="http://schemas.microsoft.com/office/drawing/2014/main" id="{71B58627-8D66-C3DD-C707-C30A6331FF54}"/>
              </a:ext>
            </a:extLst>
          </p:cNvPr>
          <p:cNvPicPr>
            <a:picLocks noChangeAspect="1"/>
          </p:cNvPicPr>
          <p:nvPr/>
        </p:nvPicPr>
        <p:blipFill>
          <a:blip r:embed="rId3"/>
          <a:stretch>
            <a:fillRect/>
          </a:stretch>
        </p:blipFill>
        <p:spPr>
          <a:xfrm>
            <a:off x="5027839" y="2674668"/>
            <a:ext cx="5333423" cy="3938904"/>
          </a:xfrm>
          <a:prstGeom prst="rect">
            <a:avLst/>
          </a:prstGeom>
        </p:spPr>
      </p:pic>
      <p:sp>
        <p:nvSpPr>
          <p:cNvPr id="14" name="TextBox 13">
            <a:extLst>
              <a:ext uri="{FF2B5EF4-FFF2-40B4-BE49-F238E27FC236}">
                <a16:creationId xmlns:a16="http://schemas.microsoft.com/office/drawing/2014/main" id="{394A9067-2946-C35E-311B-743971552847}"/>
              </a:ext>
            </a:extLst>
          </p:cNvPr>
          <p:cNvSpPr txBox="1"/>
          <p:nvPr/>
        </p:nvSpPr>
        <p:spPr>
          <a:xfrm>
            <a:off x="429845" y="5259030"/>
            <a:ext cx="4337538" cy="1200329"/>
          </a:xfrm>
          <a:prstGeom prst="rect">
            <a:avLst/>
          </a:prstGeom>
          <a:noFill/>
        </p:spPr>
        <p:txBody>
          <a:bodyPr wrap="square">
            <a:spAutoFit/>
          </a:bodyPr>
          <a:lstStyle/>
          <a:p>
            <a:r>
              <a:rPr lang="en-US" altLang="zh-CN" sz="2400" dirty="0"/>
              <a:t>The deletion is undone because we rolled back the transaction before committing</a:t>
            </a:r>
            <a:endParaRPr lang="zh-CN" altLang="en-US" sz="2400" dirty="0"/>
          </a:p>
        </p:txBody>
      </p:sp>
    </p:spTree>
    <p:extLst>
      <p:ext uri="{BB962C8B-B14F-4D97-AF65-F5344CB8AC3E}">
        <p14:creationId xmlns:p14="http://schemas.microsoft.com/office/powerpoint/2010/main" val="146217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2C137D-A04D-B6D0-F281-18DC28590485}"/>
              </a:ext>
            </a:extLst>
          </p:cNvPr>
          <p:cNvSpPr txBox="1"/>
          <p:nvPr/>
        </p:nvSpPr>
        <p:spPr>
          <a:xfrm>
            <a:off x="130699" y="0"/>
            <a:ext cx="4542901" cy="1938992"/>
          </a:xfrm>
          <a:prstGeom prst="rect">
            <a:avLst/>
          </a:prstGeom>
          <a:noFill/>
        </p:spPr>
        <p:txBody>
          <a:bodyPr wrap="square">
            <a:spAutoFit/>
          </a:bodyPr>
          <a:lstStyle/>
          <a:p>
            <a:r>
              <a:rPr lang="en-US" altLang="zh-CN" sz="4000" dirty="0"/>
              <a:t>Do you want permanent deletion</a:t>
            </a:r>
          </a:p>
          <a:p>
            <a:r>
              <a:rPr lang="en-US" altLang="zh-CN" sz="4000" dirty="0"/>
              <a:t>Let’s commit it;</a:t>
            </a:r>
            <a:endParaRPr lang="zh-CN" altLang="en-US" sz="4000" dirty="0"/>
          </a:p>
        </p:txBody>
      </p:sp>
      <p:pic>
        <p:nvPicPr>
          <p:cNvPr id="3" name="Picture 2">
            <a:extLst>
              <a:ext uri="{FF2B5EF4-FFF2-40B4-BE49-F238E27FC236}">
                <a16:creationId xmlns:a16="http://schemas.microsoft.com/office/drawing/2014/main" id="{51D14FE4-9C60-4920-177E-3B7A06AAA176}"/>
              </a:ext>
            </a:extLst>
          </p:cNvPr>
          <p:cNvPicPr>
            <a:picLocks noChangeAspect="1"/>
          </p:cNvPicPr>
          <p:nvPr/>
        </p:nvPicPr>
        <p:blipFill>
          <a:blip r:embed="rId2"/>
          <a:stretch>
            <a:fillRect/>
          </a:stretch>
        </p:blipFill>
        <p:spPr>
          <a:xfrm>
            <a:off x="4860328" y="31784"/>
            <a:ext cx="6536665" cy="5306165"/>
          </a:xfrm>
          <a:prstGeom prst="rect">
            <a:avLst/>
          </a:prstGeom>
        </p:spPr>
      </p:pic>
      <p:pic>
        <p:nvPicPr>
          <p:cNvPr id="7" name="Picture 6">
            <a:extLst>
              <a:ext uri="{FF2B5EF4-FFF2-40B4-BE49-F238E27FC236}">
                <a16:creationId xmlns:a16="http://schemas.microsoft.com/office/drawing/2014/main" id="{187FB207-6A14-9A30-263F-2A8B4B2C92BE}"/>
              </a:ext>
            </a:extLst>
          </p:cNvPr>
          <p:cNvPicPr>
            <a:picLocks noChangeAspect="1"/>
          </p:cNvPicPr>
          <p:nvPr/>
        </p:nvPicPr>
        <p:blipFill>
          <a:blip r:embed="rId3"/>
          <a:srcRect r="20010"/>
          <a:stretch/>
        </p:blipFill>
        <p:spPr>
          <a:xfrm>
            <a:off x="248886" y="3663461"/>
            <a:ext cx="4251446" cy="3059483"/>
          </a:xfrm>
          <a:prstGeom prst="rect">
            <a:avLst/>
          </a:prstGeom>
        </p:spPr>
      </p:pic>
      <p:sp>
        <p:nvSpPr>
          <p:cNvPr id="9" name="TextBox 8">
            <a:extLst>
              <a:ext uri="{FF2B5EF4-FFF2-40B4-BE49-F238E27FC236}">
                <a16:creationId xmlns:a16="http://schemas.microsoft.com/office/drawing/2014/main" id="{C9F6A22C-7B6E-729B-D986-63F07418E64A}"/>
              </a:ext>
            </a:extLst>
          </p:cNvPr>
          <p:cNvSpPr txBox="1"/>
          <p:nvPr/>
        </p:nvSpPr>
        <p:spPr>
          <a:xfrm>
            <a:off x="4678149" y="5494257"/>
            <a:ext cx="6901021" cy="954107"/>
          </a:xfrm>
          <a:prstGeom prst="rect">
            <a:avLst/>
          </a:prstGeom>
          <a:noFill/>
        </p:spPr>
        <p:txBody>
          <a:bodyPr wrap="square">
            <a:spAutoFit/>
          </a:bodyPr>
          <a:lstStyle/>
          <a:p>
            <a:r>
              <a:rPr lang="en-US" altLang="zh-CN" sz="2800" b="1" dirty="0">
                <a:highlight>
                  <a:srgbClr val="FFFF00"/>
                </a:highlight>
              </a:rPr>
              <a:t>Once committed, the changes are permanent and cannot be rolled back.</a:t>
            </a:r>
            <a:endParaRPr lang="zh-CN" altLang="en-US" sz="2800" b="1" dirty="0">
              <a:highlight>
                <a:srgbClr val="FFFF00"/>
              </a:highlight>
            </a:endParaRPr>
          </a:p>
        </p:txBody>
      </p:sp>
    </p:spTree>
    <p:extLst>
      <p:ext uri="{BB962C8B-B14F-4D97-AF65-F5344CB8AC3E}">
        <p14:creationId xmlns:p14="http://schemas.microsoft.com/office/powerpoint/2010/main" val="41301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F5E0-2DD2-69AF-0E70-0F24D89BDE9F}"/>
              </a:ext>
            </a:extLst>
          </p:cNvPr>
          <p:cNvSpPr>
            <a:spLocks noGrp="1"/>
          </p:cNvSpPr>
          <p:nvPr>
            <p:ph type="title"/>
          </p:nvPr>
        </p:nvSpPr>
        <p:spPr/>
        <p:txBody>
          <a:bodyPr/>
          <a:lstStyle/>
          <a:p>
            <a:r>
              <a:rPr lang="en-US" altLang="zh-CN" b="1" dirty="0" err="1"/>
              <a:t>Savepoint</a:t>
            </a:r>
            <a:endParaRPr lang="zh-CN" altLang="en-US" b="1" dirty="0"/>
          </a:p>
        </p:txBody>
      </p:sp>
      <p:pic>
        <p:nvPicPr>
          <p:cNvPr id="5" name="Picture 4">
            <a:extLst>
              <a:ext uri="{FF2B5EF4-FFF2-40B4-BE49-F238E27FC236}">
                <a16:creationId xmlns:a16="http://schemas.microsoft.com/office/drawing/2014/main" id="{5A47FA8A-5A2E-88EC-F455-7241323560B6}"/>
              </a:ext>
            </a:extLst>
          </p:cNvPr>
          <p:cNvPicPr>
            <a:picLocks noChangeAspect="1"/>
          </p:cNvPicPr>
          <p:nvPr/>
        </p:nvPicPr>
        <p:blipFill>
          <a:blip r:embed="rId2"/>
          <a:stretch>
            <a:fillRect/>
          </a:stretch>
        </p:blipFill>
        <p:spPr>
          <a:xfrm>
            <a:off x="2031446" y="1370834"/>
            <a:ext cx="7925906" cy="5487166"/>
          </a:xfrm>
          <a:prstGeom prst="rect">
            <a:avLst/>
          </a:prstGeom>
        </p:spPr>
      </p:pic>
    </p:spTree>
    <p:extLst>
      <p:ext uri="{BB962C8B-B14F-4D97-AF65-F5344CB8AC3E}">
        <p14:creationId xmlns:p14="http://schemas.microsoft.com/office/powerpoint/2010/main" val="405758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F5E0-2DD2-69AF-0E70-0F24D89BDE9F}"/>
              </a:ext>
            </a:extLst>
          </p:cNvPr>
          <p:cNvSpPr>
            <a:spLocks noGrp="1"/>
          </p:cNvSpPr>
          <p:nvPr>
            <p:ph type="title"/>
          </p:nvPr>
        </p:nvSpPr>
        <p:spPr/>
        <p:txBody>
          <a:bodyPr/>
          <a:lstStyle/>
          <a:p>
            <a:r>
              <a:rPr lang="en-US" altLang="zh-CN" b="1" dirty="0" err="1"/>
              <a:t>Savepoint</a:t>
            </a:r>
            <a:endParaRPr lang="zh-CN" altLang="en-US" b="1" dirty="0"/>
          </a:p>
        </p:txBody>
      </p:sp>
      <p:pic>
        <p:nvPicPr>
          <p:cNvPr id="4" name="Picture 3">
            <a:extLst>
              <a:ext uri="{FF2B5EF4-FFF2-40B4-BE49-F238E27FC236}">
                <a16:creationId xmlns:a16="http://schemas.microsoft.com/office/drawing/2014/main" id="{AFF37734-3028-A852-0429-24431A822F5B}"/>
              </a:ext>
            </a:extLst>
          </p:cNvPr>
          <p:cNvPicPr>
            <a:picLocks noChangeAspect="1"/>
          </p:cNvPicPr>
          <p:nvPr/>
        </p:nvPicPr>
        <p:blipFill>
          <a:blip r:embed="rId2"/>
          <a:stretch>
            <a:fillRect/>
          </a:stretch>
        </p:blipFill>
        <p:spPr>
          <a:xfrm>
            <a:off x="2685574" y="1515739"/>
            <a:ext cx="6820852" cy="4639322"/>
          </a:xfrm>
          <a:prstGeom prst="rect">
            <a:avLst/>
          </a:prstGeom>
        </p:spPr>
      </p:pic>
    </p:spTree>
    <p:extLst>
      <p:ext uri="{BB962C8B-B14F-4D97-AF65-F5344CB8AC3E}">
        <p14:creationId xmlns:p14="http://schemas.microsoft.com/office/powerpoint/2010/main" val="80371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3409-679B-9101-5963-9AB31E0B2036}"/>
              </a:ext>
            </a:extLst>
          </p:cNvPr>
          <p:cNvSpPr>
            <a:spLocks noGrp="1"/>
          </p:cNvSpPr>
          <p:nvPr>
            <p:ph type="title"/>
          </p:nvPr>
        </p:nvSpPr>
        <p:spPr/>
        <p:txBody>
          <a:bodyPr/>
          <a:lstStyle/>
          <a:p>
            <a:r>
              <a:rPr lang="en-US" altLang="zh-CN" b="1" u="sng" dirty="0"/>
              <a:t>Several Read Problems in Transactions</a:t>
            </a:r>
            <a:endParaRPr lang="zh-CN" altLang="en-US" b="1" u="sng" dirty="0"/>
          </a:p>
        </p:txBody>
      </p:sp>
      <p:sp>
        <p:nvSpPr>
          <p:cNvPr id="3" name="Content Placeholder 2">
            <a:extLst>
              <a:ext uri="{FF2B5EF4-FFF2-40B4-BE49-F238E27FC236}">
                <a16:creationId xmlns:a16="http://schemas.microsoft.com/office/drawing/2014/main" id="{D2FADF8D-154A-ABBA-D70C-C7304E7B8903}"/>
              </a:ext>
            </a:extLst>
          </p:cNvPr>
          <p:cNvSpPr>
            <a:spLocks noGrp="1"/>
          </p:cNvSpPr>
          <p:nvPr>
            <p:ph idx="1"/>
          </p:nvPr>
        </p:nvSpPr>
        <p:spPr/>
        <p:txBody>
          <a:bodyPr>
            <a:normAutofit/>
          </a:bodyPr>
          <a:lstStyle/>
          <a:p>
            <a:pPr algn="just"/>
            <a:r>
              <a:rPr lang="en-US" altLang="zh-CN" sz="3200" dirty="0"/>
              <a:t>Read Problems in Transactions: When dealing with transactions in databases, read problems can arise due to concurrent access. These problems occur when multiple transactions read and write data simultaneously, potentially leading to inconsistencies. Here are the common read problems in transactions, along with examples:</a:t>
            </a:r>
            <a:endParaRPr lang="zh-CN" altLang="en-US" sz="3200" dirty="0"/>
          </a:p>
        </p:txBody>
      </p:sp>
    </p:spTree>
    <p:extLst>
      <p:ext uri="{BB962C8B-B14F-4D97-AF65-F5344CB8AC3E}">
        <p14:creationId xmlns:p14="http://schemas.microsoft.com/office/powerpoint/2010/main" val="3635249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621</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Unicode MS</vt:lpstr>
      <vt:lpstr>等线</vt:lpstr>
      <vt:lpstr>等线 Light</vt:lpstr>
      <vt:lpstr>Arial</vt:lpstr>
      <vt:lpstr>Office Theme</vt:lpstr>
      <vt:lpstr>Transactions and TCL</vt:lpstr>
      <vt:lpstr>Introduction - Transaction</vt:lpstr>
      <vt:lpstr>PowerPoint Presentation</vt:lpstr>
      <vt:lpstr>PowerPoint Presentation</vt:lpstr>
      <vt:lpstr>PowerPoint Presentation</vt:lpstr>
      <vt:lpstr>PowerPoint Presentation</vt:lpstr>
      <vt:lpstr>Savepoint</vt:lpstr>
      <vt:lpstr>Savepoint</vt:lpstr>
      <vt:lpstr>Several Read Problems in Transactions</vt:lpstr>
      <vt:lpstr>Dirty Read</vt:lpstr>
      <vt:lpstr>PowerPoint Presentation</vt:lpstr>
      <vt:lpstr>Isolation levels</vt:lpstr>
      <vt:lpstr>READ COMMITTED;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minara jahan</cp:lastModifiedBy>
  <cp:revision>18</cp:revision>
  <dcterms:created xsi:type="dcterms:W3CDTF">2024-12-16T07:12:30Z</dcterms:created>
  <dcterms:modified xsi:type="dcterms:W3CDTF">2024-12-19T07:19:22Z</dcterms:modified>
</cp:coreProperties>
</file>