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 id="261" r:id="rId7"/>
    <p:sldId id="262" r:id="rId8"/>
    <p:sldId id="263" r:id="rId9"/>
    <p:sldId id="266" r:id="rId10"/>
    <p:sldId id="273" r:id="rId11"/>
    <p:sldId id="276" r:id="rId12"/>
    <p:sldId id="278" r:id="rId13"/>
    <p:sldId id="279" r:id="rId14"/>
    <p:sldId id="280" r:id="rId15"/>
    <p:sldId id="281" r:id="rId16"/>
    <p:sldId id="272" r:id="rId17"/>
    <p:sldId id="284" r:id="rId18"/>
    <p:sldId id="283" r:id="rId19"/>
    <p:sldId id="285" r:id="rId20"/>
    <p:sldId id="282" r:id="rId21"/>
    <p:sldId id="274" r:id="rId22"/>
    <p:sldId id="275" r:id="rId23"/>
    <p:sldId id="265" r:id="rId24"/>
    <p:sldId id="267" r:id="rId25"/>
    <p:sldId id="268" r:id="rId26"/>
    <p:sldId id="269" r:id="rId27"/>
    <p:sldId id="287" r:id="rId28"/>
    <p:sldId id="286" r:id="rId29"/>
    <p:sldId id="270" r:id="rId30"/>
    <p:sldId id="271"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59654-B8B1-B5D5-3DBF-FAA39C05E3DE}"/>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E09A944A-F93A-A159-D409-89BC59DD26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A9E4F68C-AF9B-6998-7EB8-42282E8F9FC8}"/>
              </a:ext>
            </a:extLst>
          </p:cNvPr>
          <p:cNvSpPr>
            <a:spLocks noGrp="1"/>
          </p:cNvSpPr>
          <p:nvPr>
            <p:ph type="dt" sz="half" idx="10"/>
          </p:nvPr>
        </p:nvSpPr>
        <p:spPr/>
        <p:txBody>
          <a:bodyPr/>
          <a:lstStyle/>
          <a:p>
            <a:fld id="{A7571F17-B2EA-4A85-B40E-B587624DBFB1}" type="datetimeFigureOut">
              <a:rPr lang="zh-CN" altLang="en-US" smtClean="0"/>
              <a:t>2024/12/19</a:t>
            </a:fld>
            <a:endParaRPr lang="zh-CN" altLang="en-US"/>
          </a:p>
        </p:txBody>
      </p:sp>
      <p:sp>
        <p:nvSpPr>
          <p:cNvPr id="5" name="Footer Placeholder 4">
            <a:extLst>
              <a:ext uri="{FF2B5EF4-FFF2-40B4-BE49-F238E27FC236}">
                <a16:creationId xmlns:a16="http://schemas.microsoft.com/office/drawing/2014/main" id="{EF4C7C0C-B225-7405-133C-7510AC3283C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1D92541-3CE0-6B0A-3A65-B9A4D002A673}"/>
              </a:ext>
            </a:extLst>
          </p:cNvPr>
          <p:cNvSpPr>
            <a:spLocks noGrp="1"/>
          </p:cNvSpPr>
          <p:nvPr>
            <p:ph type="sldNum" sz="quarter" idx="12"/>
          </p:nvPr>
        </p:nvSpPr>
        <p:spPr/>
        <p:txBody>
          <a:bodyPr/>
          <a:lstStyle/>
          <a:p>
            <a:fld id="{38875514-F245-410A-BA7B-FC55AC62BEB3}" type="slidenum">
              <a:rPr lang="zh-CN" altLang="en-US" smtClean="0"/>
              <a:t>‹#›</a:t>
            </a:fld>
            <a:endParaRPr lang="zh-CN" altLang="en-US"/>
          </a:p>
        </p:txBody>
      </p:sp>
    </p:spTree>
    <p:extLst>
      <p:ext uri="{BB962C8B-B14F-4D97-AF65-F5344CB8AC3E}">
        <p14:creationId xmlns:p14="http://schemas.microsoft.com/office/powerpoint/2010/main" val="952595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BF27-EF47-60EB-43C4-8CFCAA536CE7}"/>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CFBABF25-2266-F9D8-7E21-B07075559A99}"/>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E81945F-AB34-3D02-8678-C62B450C5F2E}"/>
              </a:ext>
            </a:extLst>
          </p:cNvPr>
          <p:cNvSpPr>
            <a:spLocks noGrp="1"/>
          </p:cNvSpPr>
          <p:nvPr>
            <p:ph type="dt" sz="half" idx="10"/>
          </p:nvPr>
        </p:nvSpPr>
        <p:spPr/>
        <p:txBody>
          <a:bodyPr/>
          <a:lstStyle/>
          <a:p>
            <a:fld id="{A7571F17-B2EA-4A85-B40E-B587624DBFB1}" type="datetimeFigureOut">
              <a:rPr lang="zh-CN" altLang="en-US" smtClean="0"/>
              <a:t>2024/12/19</a:t>
            </a:fld>
            <a:endParaRPr lang="zh-CN" altLang="en-US"/>
          </a:p>
        </p:txBody>
      </p:sp>
      <p:sp>
        <p:nvSpPr>
          <p:cNvPr id="5" name="Footer Placeholder 4">
            <a:extLst>
              <a:ext uri="{FF2B5EF4-FFF2-40B4-BE49-F238E27FC236}">
                <a16:creationId xmlns:a16="http://schemas.microsoft.com/office/drawing/2014/main" id="{505920AE-2EE3-FAE6-B85C-DD3C36F4FF4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E9C8F59-6E73-CAED-8A8C-E3B84A60D498}"/>
              </a:ext>
            </a:extLst>
          </p:cNvPr>
          <p:cNvSpPr>
            <a:spLocks noGrp="1"/>
          </p:cNvSpPr>
          <p:nvPr>
            <p:ph type="sldNum" sz="quarter" idx="12"/>
          </p:nvPr>
        </p:nvSpPr>
        <p:spPr/>
        <p:txBody>
          <a:bodyPr/>
          <a:lstStyle/>
          <a:p>
            <a:fld id="{38875514-F245-410A-BA7B-FC55AC62BEB3}" type="slidenum">
              <a:rPr lang="zh-CN" altLang="en-US" smtClean="0"/>
              <a:t>‹#›</a:t>
            </a:fld>
            <a:endParaRPr lang="zh-CN" altLang="en-US"/>
          </a:p>
        </p:txBody>
      </p:sp>
    </p:spTree>
    <p:extLst>
      <p:ext uri="{BB962C8B-B14F-4D97-AF65-F5344CB8AC3E}">
        <p14:creationId xmlns:p14="http://schemas.microsoft.com/office/powerpoint/2010/main" val="397546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554FE8-291B-1090-AEA5-AEC60A78BDA6}"/>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9A044D02-9E98-589F-4FC3-7607F48EEE90}"/>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B58A97A-AFC8-165F-92A5-7D837A686EA6}"/>
              </a:ext>
            </a:extLst>
          </p:cNvPr>
          <p:cNvSpPr>
            <a:spLocks noGrp="1"/>
          </p:cNvSpPr>
          <p:nvPr>
            <p:ph type="dt" sz="half" idx="10"/>
          </p:nvPr>
        </p:nvSpPr>
        <p:spPr/>
        <p:txBody>
          <a:bodyPr/>
          <a:lstStyle/>
          <a:p>
            <a:fld id="{A7571F17-B2EA-4A85-B40E-B587624DBFB1}" type="datetimeFigureOut">
              <a:rPr lang="zh-CN" altLang="en-US" smtClean="0"/>
              <a:t>2024/12/19</a:t>
            </a:fld>
            <a:endParaRPr lang="zh-CN" altLang="en-US"/>
          </a:p>
        </p:txBody>
      </p:sp>
      <p:sp>
        <p:nvSpPr>
          <p:cNvPr id="5" name="Footer Placeholder 4">
            <a:extLst>
              <a:ext uri="{FF2B5EF4-FFF2-40B4-BE49-F238E27FC236}">
                <a16:creationId xmlns:a16="http://schemas.microsoft.com/office/drawing/2014/main" id="{B07A5D06-E0DA-2D0F-BA40-1C011E1420A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AA8D9D9-CF15-A4C7-D607-4DA966AB5833}"/>
              </a:ext>
            </a:extLst>
          </p:cNvPr>
          <p:cNvSpPr>
            <a:spLocks noGrp="1"/>
          </p:cNvSpPr>
          <p:nvPr>
            <p:ph type="sldNum" sz="quarter" idx="12"/>
          </p:nvPr>
        </p:nvSpPr>
        <p:spPr/>
        <p:txBody>
          <a:bodyPr/>
          <a:lstStyle/>
          <a:p>
            <a:fld id="{38875514-F245-410A-BA7B-FC55AC62BEB3}" type="slidenum">
              <a:rPr lang="zh-CN" altLang="en-US" smtClean="0"/>
              <a:t>‹#›</a:t>
            </a:fld>
            <a:endParaRPr lang="zh-CN" altLang="en-US"/>
          </a:p>
        </p:txBody>
      </p:sp>
    </p:spTree>
    <p:extLst>
      <p:ext uri="{BB962C8B-B14F-4D97-AF65-F5344CB8AC3E}">
        <p14:creationId xmlns:p14="http://schemas.microsoft.com/office/powerpoint/2010/main" val="227291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3CE97-243E-2190-F84D-C039A1ACAB9A}"/>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EE77FC23-FD9D-2AD5-02AE-65C92E8DB223}"/>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4C350E9-441F-4AA7-7BC7-F808DFE9347E}"/>
              </a:ext>
            </a:extLst>
          </p:cNvPr>
          <p:cNvSpPr>
            <a:spLocks noGrp="1"/>
          </p:cNvSpPr>
          <p:nvPr>
            <p:ph type="dt" sz="half" idx="10"/>
          </p:nvPr>
        </p:nvSpPr>
        <p:spPr/>
        <p:txBody>
          <a:bodyPr/>
          <a:lstStyle/>
          <a:p>
            <a:fld id="{A7571F17-B2EA-4A85-B40E-B587624DBFB1}" type="datetimeFigureOut">
              <a:rPr lang="zh-CN" altLang="en-US" smtClean="0"/>
              <a:t>2024/12/19</a:t>
            </a:fld>
            <a:endParaRPr lang="zh-CN" altLang="en-US"/>
          </a:p>
        </p:txBody>
      </p:sp>
      <p:sp>
        <p:nvSpPr>
          <p:cNvPr id="5" name="Footer Placeholder 4">
            <a:extLst>
              <a:ext uri="{FF2B5EF4-FFF2-40B4-BE49-F238E27FC236}">
                <a16:creationId xmlns:a16="http://schemas.microsoft.com/office/drawing/2014/main" id="{017FD807-3CBD-BECF-319D-94DD989BF8B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86CD21D-8AC6-48FD-F7A8-99E78261B92B}"/>
              </a:ext>
            </a:extLst>
          </p:cNvPr>
          <p:cNvSpPr>
            <a:spLocks noGrp="1"/>
          </p:cNvSpPr>
          <p:nvPr>
            <p:ph type="sldNum" sz="quarter" idx="12"/>
          </p:nvPr>
        </p:nvSpPr>
        <p:spPr/>
        <p:txBody>
          <a:bodyPr/>
          <a:lstStyle/>
          <a:p>
            <a:fld id="{38875514-F245-410A-BA7B-FC55AC62BEB3}" type="slidenum">
              <a:rPr lang="zh-CN" altLang="en-US" smtClean="0"/>
              <a:t>‹#›</a:t>
            </a:fld>
            <a:endParaRPr lang="zh-CN" altLang="en-US"/>
          </a:p>
        </p:txBody>
      </p:sp>
    </p:spTree>
    <p:extLst>
      <p:ext uri="{BB962C8B-B14F-4D97-AF65-F5344CB8AC3E}">
        <p14:creationId xmlns:p14="http://schemas.microsoft.com/office/powerpoint/2010/main" val="153418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0B62-8231-0700-F88A-CADD7549DCBB}"/>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C0A425F-7B2C-77F6-A043-83AF9E48DDF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9512E397-AA68-DBB5-0BCF-B113F595EB0A}"/>
              </a:ext>
            </a:extLst>
          </p:cNvPr>
          <p:cNvSpPr>
            <a:spLocks noGrp="1"/>
          </p:cNvSpPr>
          <p:nvPr>
            <p:ph type="dt" sz="half" idx="10"/>
          </p:nvPr>
        </p:nvSpPr>
        <p:spPr/>
        <p:txBody>
          <a:bodyPr/>
          <a:lstStyle/>
          <a:p>
            <a:fld id="{A7571F17-B2EA-4A85-B40E-B587624DBFB1}" type="datetimeFigureOut">
              <a:rPr lang="zh-CN" altLang="en-US" smtClean="0"/>
              <a:t>2024/12/19</a:t>
            </a:fld>
            <a:endParaRPr lang="zh-CN" altLang="en-US"/>
          </a:p>
        </p:txBody>
      </p:sp>
      <p:sp>
        <p:nvSpPr>
          <p:cNvPr id="5" name="Footer Placeholder 4">
            <a:extLst>
              <a:ext uri="{FF2B5EF4-FFF2-40B4-BE49-F238E27FC236}">
                <a16:creationId xmlns:a16="http://schemas.microsoft.com/office/drawing/2014/main" id="{BC4CE137-82E4-5E4D-DFF6-9D19EDA5184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03DA463-10AA-801C-77E5-FA981EAFD80E}"/>
              </a:ext>
            </a:extLst>
          </p:cNvPr>
          <p:cNvSpPr>
            <a:spLocks noGrp="1"/>
          </p:cNvSpPr>
          <p:nvPr>
            <p:ph type="sldNum" sz="quarter" idx="12"/>
          </p:nvPr>
        </p:nvSpPr>
        <p:spPr/>
        <p:txBody>
          <a:bodyPr/>
          <a:lstStyle/>
          <a:p>
            <a:fld id="{38875514-F245-410A-BA7B-FC55AC62BEB3}" type="slidenum">
              <a:rPr lang="zh-CN" altLang="en-US" smtClean="0"/>
              <a:t>‹#›</a:t>
            </a:fld>
            <a:endParaRPr lang="zh-CN" altLang="en-US"/>
          </a:p>
        </p:txBody>
      </p:sp>
    </p:spTree>
    <p:extLst>
      <p:ext uri="{BB962C8B-B14F-4D97-AF65-F5344CB8AC3E}">
        <p14:creationId xmlns:p14="http://schemas.microsoft.com/office/powerpoint/2010/main" val="74961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12646-6883-63DA-5C4C-3CC20D5C697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C78178B-5190-94F4-7769-AAC9265EAABD}"/>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2BFFE657-F2E9-A9D9-09B8-B11F05FEDA05}"/>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BE7D1A1D-3372-2972-6B20-A711BE49B7E4}"/>
              </a:ext>
            </a:extLst>
          </p:cNvPr>
          <p:cNvSpPr>
            <a:spLocks noGrp="1"/>
          </p:cNvSpPr>
          <p:nvPr>
            <p:ph type="dt" sz="half" idx="10"/>
          </p:nvPr>
        </p:nvSpPr>
        <p:spPr/>
        <p:txBody>
          <a:bodyPr/>
          <a:lstStyle/>
          <a:p>
            <a:fld id="{A7571F17-B2EA-4A85-B40E-B587624DBFB1}" type="datetimeFigureOut">
              <a:rPr lang="zh-CN" altLang="en-US" smtClean="0"/>
              <a:t>2024/12/19</a:t>
            </a:fld>
            <a:endParaRPr lang="zh-CN" altLang="en-US"/>
          </a:p>
        </p:txBody>
      </p:sp>
      <p:sp>
        <p:nvSpPr>
          <p:cNvPr id="6" name="Footer Placeholder 5">
            <a:extLst>
              <a:ext uri="{FF2B5EF4-FFF2-40B4-BE49-F238E27FC236}">
                <a16:creationId xmlns:a16="http://schemas.microsoft.com/office/drawing/2014/main" id="{400092A8-BF31-6079-A1AA-59402F17A51C}"/>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A0A1E60-C93D-AD3A-9088-95C235485893}"/>
              </a:ext>
            </a:extLst>
          </p:cNvPr>
          <p:cNvSpPr>
            <a:spLocks noGrp="1"/>
          </p:cNvSpPr>
          <p:nvPr>
            <p:ph type="sldNum" sz="quarter" idx="12"/>
          </p:nvPr>
        </p:nvSpPr>
        <p:spPr/>
        <p:txBody>
          <a:bodyPr/>
          <a:lstStyle/>
          <a:p>
            <a:fld id="{38875514-F245-410A-BA7B-FC55AC62BEB3}" type="slidenum">
              <a:rPr lang="zh-CN" altLang="en-US" smtClean="0"/>
              <a:t>‹#›</a:t>
            </a:fld>
            <a:endParaRPr lang="zh-CN" altLang="en-US"/>
          </a:p>
        </p:txBody>
      </p:sp>
    </p:spTree>
    <p:extLst>
      <p:ext uri="{BB962C8B-B14F-4D97-AF65-F5344CB8AC3E}">
        <p14:creationId xmlns:p14="http://schemas.microsoft.com/office/powerpoint/2010/main" val="4062823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7A32-3C59-E46A-CBAC-476534CDD350}"/>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9818D80-837F-1019-BD44-497DF26E9F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8B995241-E9EE-23C9-D70B-719071EF3763}"/>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D3858AA9-AC71-27D6-B3F8-F03757E23B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B40BAAED-7657-EFB3-18A0-B85270F3C3CF}"/>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FE123E69-D72F-C32A-15A4-DCEB9F385740}"/>
              </a:ext>
            </a:extLst>
          </p:cNvPr>
          <p:cNvSpPr>
            <a:spLocks noGrp="1"/>
          </p:cNvSpPr>
          <p:nvPr>
            <p:ph type="dt" sz="half" idx="10"/>
          </p:nvPr>
        </p:nvSpPr>
        <p:spPr/>
        <p:txBody>
          <a:bodyPr/>
          <a:lstStyle/>
          <a:p>
            <a:fld id="{A7571F17-B2EA-4A85-B40E-B587624DBFB1}" type="datetimeFigureOut">
              <a:rPr lang="zh-CN" altLang="en-US" smtClean="0"/>
              <a:t>2024/12/19</a:t>
            </a:fld>
            <a:endParaRPr lang="zh-CN" altLang="en-US"/>
          </a:p>
        </p:txBody>
      </p:sp>
      <p:sp>
        <p:nvSpPr>
          <p:cNvPr id="8" name="Footer Placeholder 7">
            <a:extLst>
              <a:ext uri="{FF2B5EF4-FFF2-40B4-BE49-F238E27FC236}">
                <a16:creationId xmlns:a16="http://schemas.microsoft.com/office/drawing/2014/main" id="{75ABCDB3-A1D7-9FE9-08A5-733129701889}"/>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D6E47686-F26E-57A2-C040-979110551631}"/>
              </a:ext>
            </a:extLst>
          </p:cNvPr>
          <p:cNvSpPr>
            <a:spLocks noGrp="1"/>
          </p:cNvSpPr>
          <p:nvPr>
            <p:ph type="sldNum" sz="quarter" idx="12"/>
          </p:nvPr>
        </p:nvSpPr>
        <p:spPr/>
        <p:txBody>
          <a:bodyPr/>
          <a:lstStyle/>
          <a:p>
            <a:fld id="{38875514-F245-410A-BA7B-FC55AC62BEB3}" type="slidenum">
              <a:rPr lang="zh-CN" altLang="en-US" smtClean="0"/>
              <a:t>‹#›</a:t>
            </a:fld>
            <a:endParaRPr lang="zh-CN" altLang="en-US"/>
          </a:p>
        </p:txBody>
      </p:sp>
    </p:spTree>
    <p:extLst>
      <p:ext uri="{BB962C8B-B14F-4D97-AF65-F5344CB8AC3E}">
        <p14:creationId xmlns:p14="http://schemas.microsoft.com/office/powerpoint/2010/main" val="2446903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641E-C3D5-2282-EC44-DD4F0DCA27C3}"/>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B55D5463-73B0-312D-0F8B-3C6F00E19F6F}"/>
              </a:ext>
            </a:extLst>
          </p:cNvPr>
          <p:cNvSpPr>
            <a:spLocks noGrp="1"/>
          </p:cNvSpPr>
          <p:nvPr>
            <p:ph type="dt" sz="half" idx="10"/>
          </p:nvPr>
        </p:nvSpPr>
        <p:spPr/>
        <p:txBody>
          <a:bodyPr/>
          <a:lstStyle/>
          <a:p>
            <a:fld id="{A7571F17-B2EA-4A85-B40E-B587624DBFB1}" type="datetimeFigureOut">
              <a:rPr lang="zh-CN" altLang="en-US" smtClean="0"/>
              <a:t>2024/12/19</a:t>
            </a:fld>
            <a:endParaRPr lang="zh-CN" altLang="en-US"/>
          </a:p>
        </p:txBody>
      </p:sp>
      <p:sp>
        <p:nvSpPr>
          <p:cNvPr id="4" name="Footer Placeholder 3">
            <a:extLst>
              <a:ext uri="{FF2B5EF4-FFF2-40B4-BE49-F238E27FC236}">
                <a16:creationId xmlns:a16="http://schemas.microsoft.com/office/drawing/2014/main" id="{6450C541-6364-CF6E-8B53-30CE8CA75AAE}"/>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AF95D1E0-2A77-B969-A56A-D7BBDEB5C911}"/>
              </a:ext>
            </a:extLst>
          </p:cNvPr>
          <p:cNvSpPr>
            <a:spLocks noGrp="1"/>
          </p:cNvSpPr>
          <p:nvPr>
            <p:ph type="sldNum" sz="quarter" idx="12"/>
          </p:nvPr>
        </p:nvSpPr>
        <p:spPr/>
        <p:txBody>
          <a:bodyPr/>
          <a:lstStyle/>
          <a:p>
            <a:fld id="{38875514-F245-410A-BA7B-FC55AC62BEB3}" type="slidenum">
              <a:rPr lang="zh-CN" altLang="en-US" smtClean="0"/>
              <a:t>‹#›</a:t>
            </a:fld>
            <a:endParaRPr lang="zh-CN" altLang="en-US"/>
          </a:p>
        </p:txBody>
      </p:sp>
    </p:spTree>
    <p:extLst>
      <p:ext uri="{BB962C8B-B14F-4D97-AF65-F5344CB8AC3E}">
        <p14:creationId xmlns:p14="http://schemas.microsoft.com/office/powerpoint/2010/main" val="3516875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6F6333-362A-26C2-5FA3-DE406018DAB0}"/>
              </a:ext>
            </a:extLst>
          </p:cNvPr>
          <p:cNvSpPr>
            <a:spLocks noGrp="1"/>
          </p:cNvSpPr>
          <p:nvPr>
            <p:ph type="dt" sz="half" idx="10"/>
          </p:nvPr>
        </p:nvSpPr>
        <p:spPr/>
        <p:txBody>
          <a:bodyPr/>
          <a:lstStyle/>
          <a:p>
            <a:fld id="{A7571F17-B2EA-4A85-B40E-B587624DBFB1}" type="datetimeFigureOut">
              <a:rPr lang="zh-CN" altLang="en-US" smtClean="0"/>
              <a:t>2024/12/19</a:t>
            </a:fld>
            <a:endParaRPr lang="zh-CN" altLang="en-US"/>
          </a:p>
        </p:txBody>
      </p:sp>
      <p:sp>
        <p:nvSpPr>
          <p:cNvPr id="3" name="Footer Placeholder 2">
            <a:extLst>
              <a:ext uri="{FF2B5EF4-FFF2-40B4-BE49-F238E27FC236}">
                <a16:creationId xmlns:a16="http://schemas.microsoft.com/office/drawing/2014/main" id="{45493412-221D-018B-86A9-DCA6FFBB42BB}"/>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7C45839C-6098-C9ED-FEC1-EDD5BED7041A}"/>
              </a:ext>
            </a:extLst>
          </p:cNvPr>
          <p:cNvSpPr>
            <a:spLocks noGrp="1"/>
          </p:cNvSpPr>
          <p:nvPr>
            <p:ph type="sldNum" sz="quarter" idx="12"/>
          </p:nvPr>
        </p:nvSpPr>
        <p:spPr/>
        <p:txBody>
          <a:bodyPr/>
          <a:lstStyle/>
          <a:p>
            <a:fld id="{38875514-F245-410A-BA7B-FC55AC62BEB3}" type="slidenum">
              <a:rPr lang="zh-CN" altLang="en-US" smtClean="0"/>
              <a:t>‹#›</a:t>
            </a:fld>
            <a:endParaRPr lang="zh-CN" altLang="en-US"/>
          </a:p>
        </p:txBody>
      </p:sp>
    </p:spTree>
    <p:extLst>
      <p:ext uri="{BB962C8B-B14F-4D97-AF65-F5344CB8AC3E}">
        <p14:creationId xmlns:p14="http://schemas.microsoft.com/office/powerpoint/2010/main" val="204115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998E5-4F31-EBC4-F46B-85D297761C95}"/>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AE35675-63D4-CB63-D500-2B126336BB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C3090DCF-0D92-A9D9-5D8A-951BE0A0A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4C649466-2F68-D48B-4FE3-DD99F6C668BC}"/>
              </a:ext>
            </a:extLst>
          </p:cNvPr>
          <p:cNvSpPr>
            <a:spLocks noGrp="1"/>
          </p:cNvSpPr>
          <p:nvPr>
            <p:ph type="dt" sz="half" idx="10"/>
          </p:nvPr>
        </p:nvSpPr>
        <p:spPr/>
        <p:txBody>
          <a:bodyPr/>
          <a:lstStyle/>
          <a:p>
            <a:fld id="{A7571F17-B2EA-4A85-B40E-B587624DBFB1}" type="datetimeFigureOut">
              <a:rPr lang="zh-CN" altLang="en-US" smtClean="0"/>
              <a:t>2024/12/19</a:t>
            </a:fld>
            <a:endParaRPr lang="zh-CN" altLang="en-US"/>
          </a:p>
        </p:txBody>
      </p:sp>
      <p:sp>
        <p:nvSpPr>
          <p:cNvPr id="6" name="Footer Placeholder 5">
            <a:extLst>
              <a:ext uri="{FF2B5EF4-FFF2-40B4-BE49-F238E27FC236}">
                <a16:creationId xmlns:a16="http://schemas.microsoft.com/office/drawing/2014/main" id="{0F64E9CA-E466-82AB-2C44-96D2AA5D32F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1DB12BB-962B-467C-E3C5-9A85E67D9256}"/>
              </a:ext>
            </a:extLst>
          </p:cNvPr>
          <p:cNvSpPr>
            <a:spLocks noGrp="1"/>
          </p:cNvSpPr>
          <p:nvPr>
            <p:ph type="sldNum" sz="quarter" idx="12"/>
          </p:nvPr>
        </p:nvSpPr>
        <p:spPr/>
        <p:txBody>
          <a:bodyPr/>
          <a:lstStyle/>
          <a:p>
            <a:fld id="{38875514-F245-410A-BA7B-FC55AC62BEB3}" type="slidenum">
              <a:rPr lang="zh-CN" altLang="en-US" smtClean="0"/>
              <a:t>‹#›</a:t>
            </a:fld>
            <a:endParaRPr lang="zh-CN" altLang="en-US"/>
          </a:p>
        </p:txBody>
      </p:sp>
    </p:spTree>
    <p:extLst>
      <p:ext uri="{BB962C8B-B14F-4D97-AF65-F5344CB8AC3E}">
        <p14:creationId xmlns:p14="http://schemas.microsoft.com/office/powerpoint/2010/main" val="3604090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64D5-DDFE-77C4-00AF-58DAC2FA5078}"/>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830D890F-15BC-B4A2-CE12-62B65826F4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95693FFA-B8A3-A10E-BB62-D53402FBF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FBCA5B0-D016-52B9-9406-29211456D013}"/>
              </a:ext>
            </a:extLst>
          </p:cNvPr>
          <p:cNvSpPr>
            <a:spLocks noGrp="1"/>
          </p:cNvSpPr>
          <p:nvPr>
            <p:ph type="dt" sz="half" idx="10"/>
          </p:nvPr>
        </p:nvSpPr>
        <p:spPr/>
        <p:txBody>
          <a:bodyPr/>
          <a:lstStyle/>
          <a:p>
            <a:fld id="{A7571F17-B2EA-4A85-B40E-B587624DBFB1}" type="datetimeFigureOut">
              <a:rPr lang="zh-CN" altLang="en-US" smtClean="0"/>
              <a:t>2024/12/19</a:t>
            </a:fld>
            <a:endParaRPr lang="zh-CN" altLang="en-US"/>
          </a:p>
        </p:txBody>
      </p:sp>
      <p:sp>
        <p:nvSpPr>
          <p:cNvPr id="6" name="Footer Placeholder 5">
            <a:extLst>
              <a:ext uri="{FF2B5EF4-FFF2-40B4-BE49-F238E27FC236}">
                <a16:creationId xmlns:a16="http://schemas.microsoft.com/office/drawing/2014/main" id="{5DDC00E8-E246-1927-5D9C-5CE0D4A39F6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88D518F-95E6-426E-D0C8-A0B57B684A2A}"/>
              </a:ext>
            </a:extLst>
          </p:cNvPr>
          <p:cNvSpPr>
            <a:spLocks noGrp="1"/>
          </p:cNvSpPr>
          <p:nvPr>
            <p:ph type="sldNum" sz="quarter" idx="12"/>
          </p:nvPr>
        </p:nvSpPr>
        <p:spPr/>
        <p:txBody>
          <a:bodyPr/>
          <a:lstStyle/>
          <a:p>
            <a:fld id="{38875514-F245-410A-BA7B-FC55AC62BEB3}" type="slidenum">
              <a:rPr lang="zh-CN" altLang="en-US" smtClean="0"/>
              <a:t>‹#›</a:t>
            </a:fld>
            <a:endParaRPr lang="zh-CN" altLang="en-US"/>
          </a:p>
        </p:txBody>
      </p:sp>
    </p:spTree>
    <p:extLst>
      <p:ext uri="{BB962C8B-B14F-4D97-AF65-F5344CB8AC3E}">
        <p14:creationId xmlns:p14="http://schemas.microsoft.com/office/powerpoint/2010/main" val="197981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963CB8-2255-E23B-CFEA-208EB4E5AE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A16F6D5-3EF3-51C8-6C3B-C7B0D4FA8E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8CDFB1C-55D1-51EE-2EA5-33EB6A906C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7571F17-B2EA-4A85-B40E-B587624DBFB1}" type="datetimeFigureOut">
              <a:rPr lang="zh-CN" altLang="en-US" smtClean="0"/>
              <a:t>2024/12/19</a:t>
            </a:fld>
            <a:endParaRPr lang="zh-CN" altLang="en-US"/>
          </a:p>
        </p:txBody>
      </p:sp>
      <p:sp>
        <p:nvSpPr>
          <p:cNvPr id="5" name="Footer Placeholder 4">
            <a:extLst>
              <a:ext uri="{FF2B5EF4-FFF2-40B4-BE49-F238E27FC236}">
                <a16:creationId xmlns:a16="http://schemas.microsoft.com/office/drawing/2014/main" id="{78F89CFB-F868-9241-3508-1A47230788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FCDCCE4C-AFB8-5746-6354-6A36389B0A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8875514-F245-410A-BA7B-FC55AC62BEB3}" type="slidenum">
              <a:rPr lang="zh-CN" altLang="en-US" smtClean="0"/>
              <a:t>‹#›</a:t>
            </a:fld>
            <a:endParaRPr lang="zh-CN" altLang="en-US"/>
          </a:p>
        </p:txBody>
      </p:sp>
    </p:spTree>
    <p:extLst>
      <p:ext uri="{BB962C8B-B14F-4D97-AF65-F5344CB8AC3E}">
        <p14:creationId xmlns:p14="http://schemas.microsoft.com/office/powerpoint/2010/main" val="4286034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DAA8C-2B63-0382-E451-CFBCD3EC9EE3}"/>
              </a:ext>
            </a:extLst>
          </p:cNvPr>
          <p:cNvSpPr>
            <a:spLocks noGrp="1"/>
          </p:cNvSpPr>
          <p:nvPr>
            <p:ph type="ctrTitle"/>
          </p:nvPr>
        </p:nvSpPr>
        <p:spPr/>
        <p:txBody>
          <a:bodyPr/>
          <a:lstStyle/>
          <a:p>
            <a:r>
              <a:rPr lang="en-US" altLang="zh-CN"/>
              <a:t>DBMS</a:t>
            </a:r>
            <a:endParaRPr lang="zh-CN" altLang="en-US"/>
          </a:p>
        </p:txBody>
      </p:sp>
      <p:sp>
        <p:nvSpPr>
          <p:cNvPr id="3" name="Subtitle 2">
            <a:extLst>
              <a:ext uri="{FF2B5EF4-FFF2-40B4-BE49-F238E27FC236}">
                <a16:creationId xmlns:a16="http://schemas.microsoft.com/office/drawing/2014/main" id="{48911D57-2854-B9B0-D1B7-F08C90389365}"/>
              </a:ext>
            </a:extLst>
          </p:cNvPr>
          <p:cNvSpPr>
            <a:spLocks noGrp="1"/>
          </p:cNvSpPr>
          <p:nvPr>
            <p:ph type="subTitle" idx="1"/>
          </p:nvPr>
        </p:nvSpPr>
        <p:spPr/>
        <p:txBody>
          <a:bodyPr/>
          <a:lstStyle/>
          <a:p>
            <a:r>
              <a:rPr lang="en-US" altLang="zh-CN"/>
              <a:t>Week#09</a:t>
            </a:r>
            <a:endParaRPr lang="zh-CN" altLang="en-US" dirty="0"/>
          </a:p>
        </p:txBody>
      </p:sp>
    </p:spTree>
    <p:extLst>
      <p:ext uri="{BB962C8B-B14F-4D97-AF65-F5344CB8AC3E}">
        <p14:creationId xmlns:p14="http://schemas.microsoft.com/office/powerpoint/2010/main" val="3302459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EA8921-AFDE-C3A2-1E7C-55D30D7C92FA}"/>
              </a:ext>
            </a:extLst>
          </p:cNvPr>
          <p:cNvSpPr txBox="1"/>
          <p:nvPr/>
        </p:nvSpPr>
        <p:spPr>
          <a:xfrm>
            <a:off x="195386" y="501417"/>
            <a:ext cx="4017106" cy="3139321"/>
          </a:xfrm>
          <a:prstGeom prst="rect">
            <a:avLst/>
          </a:prstGeom>
          <a:noFill/>
        </p:spPr>
        <p:txBody>
          <a:bodyPr wrap="square">
            <a:spAutoFit/>
          </a:bodyPr>
          <a:lstStyle/>
          <a:p>
            <a:r>
              <a:rPr lang="zh-CN" altLang="en-US" dirty="0"/>
              <a:t>SELECT </a:t>
            </a:r>
          </a:p>
          <a:p>
            <a:r>
              <a:rPr lang="zh-CN" altLang="en-US" dirty="0"/>
              <a:t>    lastName, firstName</a:t>
            </a:r>
          </a:p>
          <a:p>
            <a:r>
              <a:rPr lang="zh-CN" altLang="en-US" dirty="0"/>
              <a:t>FROM</a:t>
            </a:r>
          </a:p>
          <a:p>
            <a:r>
              <a:rPr lang="zh-CN" altLang="en-US" dirty="0"/>
              <a:t>    employees</a:t>
            </a:r>
          </a:p>
          <a:p>
            <a:r>
              <a:rPr lang="zh-CN" altLang="en-US" dirty="0"/>
              <a:t>WHERE</a:t>
            </a:r>
          </a:p>
          <a:p>
            <a:r>
              <a:rPr lang="zh-CN" altLang="en-US" dirty="0"/>
              <a:t>    officeCode IN (SELECT </a:t>
            </a:r>
          </a:p>
          <a:p>
            <a:r>
              <a:rPr lang="zh-CN" altLang="en-US" dirty="0"/>
              <a:t>            officeCode</a:t>
            </a:r>
          </a:p>
          <a:p>
            <a:r>
              <a:rPr lang="zh-CN" altLang="en-US" dirty="0"/>
              <a:t>        FROM</a:t>
            </a:r>
          </a:p>
          <a:p>
            <a:r>
              <a:rPr lang="zh-CN" altLang="en-US" dirty="0"/>
              <a:t>            offices</a:t>
            </a:r>
          </a:p>
          <a:p>
            <a:r>
              <a:rPr lang="zh-CN" altLang="en-US" dirty="0"/>
              <a:t>        WHERE</a:t>
            </a:r>
          </a:p>
          <a:p>
            <a:r>
              <a:rPr lang="zh-CN" altLang="en-US" dirty="0"/>
              <a:t>            country = 'USA');</a:t>
            </a:r>
          </a:p>
        </p:txBody>
      </p:sp>
      <p:sp>
        <p:nvSpPr>
          <p:cNvPr id="7" name="TextBox 6">
            <a:extLst>
              <a:ext uri="{FF2B5EF4-FFF2-40B4-BE49-F238E27FC236}">
                <a16:creationId xmlns:a16="http://schemas.microsoft.com/office/drawing/2014/main" id="{7DD5BFDE-E484-1CA0-502C-3D8C1385B815}"/>
              </a:ext>
            </a:extLst>
          </p:cNvPr>
          <p:cNvSpPr txBox="1"/>
          <p:nvPr/>
        </p:nvSpPr>
        <p:spPr>
          <a:xfrm>
            <a:off x="4595446" y="586492"/>
            <a:ext cx="6916616" cy="1938992"/>
          </a:xfrm>
          <a:prstGeom prst="rect">
            <a:avLst/>
          </a:prstGeom>
          <a:noFill/>
        </p:spPr>
        <p:txBody>
          <a:bodyPr wrap="square">
            <a:spAutoFit/>
          </a:bodyPr>
          <a:lstStyle/>
          <a:p>
            <a:r>
              <a:rPr lang="en-US" altLang="zh-CN" sz="2000" dirty="0"/>
              <a:t>In this example:</a:t>
            </a:r>
          </a:p>
          <a:p>
            <a:pPr marL="285750" indent="-285750">
              <a:buFont typeface="Arial" panose="020B0604020202020204" pitchFamily="34" charset="0"/>
              <a:buChar char="•"/>
            </a:pPr>
            <a:r>
              <a:rPr lang="en-US" altLang="zh-CN" sz="2000" dirty="0"/>
              <a:t>The subquery returns all office codes of the offices located in the USA.</a:t>
            </a:r>
          </a:p>
          <a:p>
            <a:pPr marL="285750" indent="-285750">
              <a:buFont typeface="Arial" panose="020B0604020202020204" pitchFamily="34" charset="0"/>
              <a:buChar char="•"/>
            </a:pPr>
            <a:r>
              <a:rPr lang="en-US" altLang="zh-CN" sz="2000" dirty="0"/>
              <a:t>The outer query selects the last name and first name of employees who work in the offices whose office codes are in the result set returned by the subquery.</a:t>
            </a:r>
          </a:p>
        </p:txBody>
      </p:sp>
      <p:pic>
        <p:nvPicPr>
          <p:cNvPr id="2050" name="Picture 2">
            <a:extLst>
              <a:ext uri="{FF2B5EF4-FFF2-40B4-BE49-F238E27FC236}">
                <a16:creationId xmlns:a16="http://schemas.microsoft.com/office/drawing/2014/main" id="{FC54FB1C-F250-A069-DDBE-431A3276D5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5446" y="2821577"/>
            <a:ext cx="7136567" cy="265588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62028C1-5462-8423-C0E0-CE8812FCF531}"/>
              </a:ext>
            </a:extLst>
          </p:cNvPr>
          <p:cNvSpPr txBox="1"/>
          <p:nvPr/>
        </p:nvSpPr>
        <p:spPr>
          <a:xfrm>
            <a:off x="281355" y="5625177"/>
            <a:ext cx="11582400" cy="707886"/>
          </a:xfrm>
          <a:prstGeom prst="rect">
            <a:avLst/>
          </a:prstGeom>
          <a:noFill/>
        </p:spPr>
        <p:txBody>
          <a:bodyPr wrap="square">
            <a:spAutoFit/>
          </a:bodyPr>
          <a:lstStyle/>
          <a:p>
            <a:r>
              <a:rPr lang="en-US" altLang="zh-CN" sz="2000" b="1" i="0" dirty="0">
                <a:solidFill>
                  <a:srgbClr val="212529"/>
                </a:solidFill>
                <a:effectLst/>
                <a:highlight>
                  <a:srgbClr val="FFFF00"/>
                </a:highlight>
                <a:latin typeface="-apple-system"/>
              </a:rPr>
              <a:t>When executing the query, MySQL evaluates the subquery first and uses the result of the subquery for the outer query.</a:t>
            </a:r>
            <a:endParaRPr lang="zh-CN" altLang="en-US" sz="2000" b="1" dirty="0">
              <a:highlight>
                <a:srgbClr val="FFFF00"/>
              </a:highlight>
            </a:endParaRPr>
          </a:p>
        </p:txBody>
      </p:sp>
    </p:spTree>
    <p:extLst>
      <p:ext uri="{BB962C8B-B14F-4D97-AF65-F5344CB8AC3E}">
        <p14:creationId xmlns:p14="http://schemas.microsoft.com/office/powerpoint/2010/main" val="621060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FFAF-B2D6-7BB5-2FEF-371A72D337BA}"/>
              </a:ext>
            </a:extLst>
          </p:cNvPr>
          <p:cNvSpPr>
            <a:spLocks noGrp="1"/>
          </p:cNvSpPr>
          <p:nvPr>
            <p:ph type="title"/>
          </p:nvPr>
        </p:nvSpPr>
        <p:spPr>
          <a:xfrm>
            <a:off x="838200" y="101477"/>
            <a:ext cx="10515600" cy="1325563"/>
          </a:xfrm>
        </p:spPr>
        <p:txBody>
          <a:bodyPr/>
          <a:lstStyle/>
          <a:p>
            <a:r>
              <a:rPr lang="en-US" altLang="zh-CN" dirty="0"/>
              <a:t>Single-Row Subquery:</a:t>
            </a:r>
            <a:endParaRPr lang="zh-CN" altLang="en-US" dirty="0"/>
          </a:p>
        </p:txBody>
      </p:sp>
      <p:sp>
        <p:nvSpPr>
          <p:cNvPr id="3" name="Content Placeholder 2">
            <a:extLst>
              <a:ext uri="{FF2B5EF4-FFF2-40B4-BE49-F238E27FC236}">
                <a16:creationId xmlns:a16="http://schemas.microsoft.com/office/drawing/2014/main" id="{DF741467-650B-8881-A606-F3A389A878F3}"/>
              </a:ext>
            </a:extLst>
          </p:cNvPr>
          <p:cNvSpPr>
            <a:spLocks noGrp="1"/>
          </p:cNvSpPr>
          <p:nvPr>
            <p:ph idx="1"/>
          </p:nvPr>
        </p:nvSpPr>
        <p:spPr>
          <a:xfrm>
            <a:off x="767862" y="840886"/>
            <a:ext cx="10515600" cy="2588114"/>
          </a:xfrm>
        </p:spPr>
        <p:txBody>
          <a:bodyPr/>
          <a:lstStyle/>
          <a:p>
            <a:pPr marL="0" indent="0">
              <a:buNone/>
            </a:pPr>
            <a:endParaRPr lang="en-US" altLang="zh-CN" dirty="0"/>
          </a:p>
          <a:p>
            <a:r>
              <a:rPr lang="en-US" altLang="zh-CN" dirty="0"/>
              <a:t>Returns only one row.</a:t>
            </a:r>
          </a:p>
          <a:p>
            <a:r>
              <a:rPr lang="en-US" altLang="zh-CN" dirty="0"/>
              <a:t>Typically used with comparison operators such as =, &gt;, &lt;, etc.</a:t>
            </a:r>
          </a:p>
          <a:p>
            <a:r>
              <a:rPr lang="en-US" altLang="zh-CN" dirty="0"/>
              <a:t>Example:</a:t>
            </a:r>
          </a:p>
          <a:p>
            <a:r>
              <a:rPr lang="en-US" altLang="zh-CN" dirty="0">
                <a:highlight>
                  <a:srgbClr val="FFFF00"/>
                </a:highlight>
              </a:rPr>
              <a:t>Who are the employees earning the highest salary?</a:t>
            </a:r>
            <a:endParaRPr lang="zh-CN" altLang="en-US" dirty="0">
              <a:highlight>
                <a:srgbClr val="FFFF00"/>
              </a:highlight>
            </a:endParaRPr>
          </a:p>
        </p:txBody>
      </p:sp>
      <p:pic>
        <p:nvPicPr>
          <p:cNvPr id="5" name="Picture 4">
            <a:extLst>
              <a:ext uri="{FF2B5EF4-FFF2-40B4-BE49-F238E27FC236}">
                <a16:creationId xmlns:a16="http://schemas.microsoft.com/office/drawing/2014/main" id="{831960EE-EE63-4D5C-E8D2-BA18B994180C}"/>
              </a:ext>
            </a:extLst>
          </p:cNvPr>
          <p:cNvPicPr>
            <a:picLocks noChangeAspect="1"/>
          </p:cNvPicPr>
          <p:nvPr/>
        </p:nvPicPr>
        <p:blipFill>
          <a:blip r:embed="rId2"/>
          <a:stretch>
            <a:fillRect/>
          </a:stretch>
        </p:blipFill>
        <p:spPr>
          <a:xfrm>
            <a:off x="355599" y="3429000"/>
            <a:ext cx="11480801" cy="3018468"/>
          </a:xfrm>
          <a:prstGeom prst="rect">
            <a:avLst/>
          </a:prstGeom>
        </p:spPr>
      </p:pic>
      <p:sp>
        <p:nvSpPr>
          <p:cNvPr id="9" name="TextBox 8">
            <a:extLst>
              <a:ext uri="{FF2B5EF4-FFF2-40B4-BE49-F238E27FC236}">
                <a16:creationId xmlns:a16="http://schemas.microsoft.com/office/drawing/2014/main" id="{EB300D17-289F-02E8-CD05-5122BCA75103}"/>
              </a:ext>
            </a:extLst>
          </p:cNvPr>
          <p:cNvSpPr txBox="1"/>
          <p:nvPr/>
        </p:nvSpPr>
        <p:spPr>
          <a:xfrm>
            <a:off x="3681046" y="5491481"/>
            <a:ext cx="7846646" cy="646331"/>
          </a:xfrm>
          <a:prstGeom prst="rect">
            <a:avLst/>
          </a:prstGeom>
          <a:noFill/>
        </p:spPr>
        <p:txBody>
          <a:bodyPr wrap="square">
            <a:spAutoFit/>
          </a:bodyPr>
          <a:lstStyle/>
          <a:p>
            <a:r>
              <a:rPr lang="en-US" altLang="zh-CN" b="1" dirty="0"/>
              <a:t>Here, the subquery returns a single value (the highest salary), which the outer query uses to filter employees.</a:t>
            </a:r>
            <a:endParaRPr lang="zh-CN" altLang="en-US" b="1" dirty="0"/>
          </a:p>
        </p:txBody>
      </p:sp>
    </p:spTree>
    <p:extLst>
      <p:ext uri="{BB962C8B-B14F-4D97-AF65-F5344CB8AC3E}">
        <p14:creationId xmlns:p14="http://schemas.microsoft.com/office/powerpoint/2010/main" val="1975225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FFAF-B2D6-7BB5-2FEF-371A72D337BA}"/>
              </a:ext>
            </a:extLst>
          </p:cNvPr>
          <p:cNvSpPr>
            <a:spLocks noGrp="1"/>
          </p:cNvSpPr>
          <p:nvPr>
            <p:ph type="title"/>
          </p:nvPr>
        </p:nvSpPr>
        <p:spPr>
          <a:xfrm>
            <a:off x="838200" y="101477"/>
            <a:ext cx="10515600" cy="1325563"/>
          </a:xfrm>
        </p:spPr>
        <p:txBody>
          <a:bodyPr/>
          <a:lstStyle/>
          <a:p>
            <a:r>
              <a:rPr lang="en-US" altLang="zh-CN" dirty="0"/>
              <a:t>Multi-Row Subquery:</a:t>
            </a:r>
            <a:endParaRPr lang="zh-CN" altLang="en-US" dirty="0"/>
          </a:p>
        </p:txBody>
      </p:sp>
      <p:sp>
        <p:nvSpPr>
          <p:cNvPr id="3" name="Content Placeholder 2">
            <a:extLst>
              <a:ext uri="{FF2B5EF4-FFF2-40B4-BE49-F238E27FC236}">
                <a16:creationId xmlns:a16="http://schemas.microsoft.com/office/drawing/2014/main" id="{DF741467-650B-8881-A606-F3A389A878F3}"/>
              </a:ext>
            </a:extLst>
          </p:cNvPr>
          <p:cNvSpPr>
            <a:spLocks noGrp="1"/>
          </p:cNvSpPr>
          <p:nvPr>
            <p:ph idx="1"/>
          </p:nvPr>
        </p:nvSpPr>
        <p:spPr>
          <a:xfrm>
            <a:off x="767862" y="1320800"/>
            <a:ext cx="10515600" cy="2508738"/>
          </a:xfrm>
        </p:spPr>
        <p:txBody>
          <a:bodyPr>
            <a:normAutofit/>
          </a:bodyPr>
          <a:lstStyle/>
          <a:p>
            <a:r>
              <a:rPr lang="en-US" altLang="zh-CN" dirty="0"/>
              <a:t>Returns multiple rows.</a:t>
            </a:r>
          </a:p>
          <a:p>
            <a:r>
              <a:rPr lang="en-US" altLang="zh-CN" dirty="0"/>
              <a:t>Often used with operators like IN, ANY, or ALL.</a:t>
            </a:r>
          </a:p>
          <a:p>
            <a:pPr marL="0" indent="0">
              <a:buNone/>
            </a:pPr>
            <a:r>
              <a:rPr lang="en-US" altLang="zh-CN" dirty="0"/>
              <a:t>Example:</a:t>
            </a:r>
          </a:p>
          <a:p>
            <a:r>
              <a:rPr lang="en-US" altLang="zh-CN" dirty="0">
                <a:highlight>
                  <a:srgbClr val="FFFF00"/>
                </a:highlight>
              </a:rPr>
              <a:t>What are the names of employees who work in the "Research" department?</a:t>
            </a:r>
          </a:p>
        </p:txBody>
      </p:sp>
      <p:pic>
        <p:nvPicPr>
          <p:cNvPr id="5" name="Picture 4">
            <a:extLst>
              <a:ext uri="{FF2B5EF4-FFF2-40B4-BE49-F238E27FC236}">
                <a16:creationId xmlns:a16="http://schemas.microsoft.com/office/drawing/2014/main" id="{A7D94D52-48D0-1DB1-F128-8F437B7B4AC4}"/>
              </a:ext>
            </a:extLst>
          </p:cNvPr>
          <p:cNvPicPr>
            <a:picLocks noChangeAspect="1"/>
          </p:cNvPicPr>
          <p:nvPr/>
        </p:nvPicPr>
        <p:blipFill>
          <a:blip r:embed="rId2"/>
          <a:stretch>
            <a:fillRect/>
          </a:stretch>
        </p:blipFill>
        <p:spPr>
          <a:xfrm>
            <a:off x="838200" y="3699090"/>
            <a:ext cx="9214338" cy="3305057"/>
          </a:xfrm>
          <a:prstGeom prst="rect">
            <a:avLst/>
          </a:prstGeom>
        </p:spPr>
      </p:pic>
      <p:sp>
        <p:nvSpPr>
          <p:cNvPr id="7" name="TextBox 6">
            <a:extLst>
              <a:ext uri="{FF2B5EF4-FFF2-40B4-BE49-F238E27FC236}">
                <a16:creationId xmlns:a16="http://schemas.microsoft.com/office/drawing/2014/main" id="{ABE62872-F870-DFDA-128F-20EB2B06F8AB}"/>
              </a:ext>
            </a:extLst>
          </p:cNvPr>
          <p:cNvSpPr txBox="1"/>
          <p:nvPr/>
        </p:nvSpPr>
        <p:spPr>
          <a:xfrm>
            <a:off x="3300048" y="5459046"/>
            <a:ext cx="8303846" cy="923330"/>
          </a:xfrm>
          <a:prstGeom prst="rect">
            <a:avLst/>
          </a:prstGeom>
          <a:noFill/>
        </p:spPr>
        <p:txBody>
          <a:bodyPr wrap="square">
            <a:spAutoFit/>
          </a:bodyPr>
          <a:lstStyle/>
          <a:p>
            <a:pPr algn="just"/>
            <a:r>
              <a:rPr lang="en-US" altLang="zh-CN" b="1" dirty="0"/>
              <a:t>This subquery returns all department numbers where the department name is "Research." The outer query then checks if the employee’s department matches one of these.</a:t>
            </a:r>
            <a:endParaRPr lang="zh-CN" altLang="en-US" b="1" dirty="0"/>
          </a:p>
        </p:txBody>
      </p:sp>
    </p:spTree>
    <p:extLst>
      <p:ext uri="{BB962C8B-B14F-4D97-AF65-F5344CB8AC3E}">
        <p14:creationId xmlns:p14="http://schemas.microsoft.com/office/powerpoint/2010/main" val="2381715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FFAF-B2D6-7BB5-2FEF-371A72D337BA}"/>
              </a:ext>
            </a:extLst>
          </p:cNvPr>
          <p:cNvSpPr>
            <a:spLocks noGrp="1"/>
          </p:cNvSpPr>
          <p:nvPr>
            <p:ph type="title"/>
          </p:nvPr>
        </p:nvSpPr>
        <p:spPr>
          <a:xfrm>
            <a:off x="6473092" y="-204010"/>
            <a:ext cx="5867400" cy="1325563"/>
          </a:xfrm>
        </p:spPr>
        <p:txBody>
          <a:bodyPr>
            <a:normAutofit/>
          </a:bodyPr>
          <a:lstStyle/>
          <a:p>
            <a:r>
              <a:rPr lang="en-US" altLang="zh-CN" sz="3600" dirty="0"/>
              <a:t>Corelated-Row Subquery:</a:t>
            </a:r>
            <a:endParaRPr lang="zh-CN" altLang="en-US" sz="3600" dirty="0"/>
          </a:p>
        </p:txBody>
      </p:sp>
      <p:sp>
        <p:nvSpPr>
          <p:cNvPr id="3" name="Content Placeholder 2">
            <a:extLst>
              <a:ext uri="{FF2B5EF4-FFF2-40B4-BE49-F238E27FC236}">
                <a16:creationId xmlns:a16="http://schemas.microsoft.com/office/drawing/2014/main" id="{DF741467-650B-8881-A606-F3A389A878F3}"/>
              </a:ext>
            </a:extLst>
          </p:cNvPr>
          <p:cNvSpPr>
            <a:spLocks noGrp="1"/>
          </p:cNvSpPr>
          <p:nvPr>
            <p:ph idx="1"/>
          </p:nvPr>
        </p:nvSpPr>
        <p:spPr>
          <a:xfrm>
            <a:off x="611553" y="673649"/>
            <a:ext cx="10515600" cy="2508738"/>
          </a:xfrm>
        </p:spPr>
        <p:txBody>
          <a:bodyPr>
            <a:normAutofit/>
          </a:bodyPr>
          <a:lstStyle/>
          <a:p>
            <a:r>
              <a:rPr lang="en-US" altLang="zh-CN" dirty="0"/>
              <a:t>Refers to columns in the outer query.</a:t>
            </a:r>
          </a:p>
          <a:p>
            <a:r>
              <a:rPr lang="en-US" altLang="zh-CN" dirty="0"/>
              <a:t>Executes once for each row processed by the outer query.</a:t>
            </a:r>
          </a:p>
          <a:p>
            <a:r>
              <a:rPr lang="en-US" altLang="zh-CN" dirty="0">
                <a:highlight>
                  <a:srgbClr val="FFFF00"/>
                </a:highlight>
              </a:rPr>
              <a:t>Which employees earn more than the average salary of their respective departments?</a:t>
            </a:r>
          </a:p>
          <a:p>
            <a:pPr marL="0" indent="0">
              <a:buNone/>
            </a:pPr>
            <a:endParaRPr lang="en-US" altLang="zh-CN" dirty="0">
              <a:highlight>
                <a:srgbClr val="FFFF00"/>
              </a:highlight>
            </a:endParaRPr>
          </a:p>
        </p:txBody>
      </p:sp>
      <p:pic>
        <p:nvPicPr>
          <p:cNvPr id="8" name="Picture 7">
            <a:extLst>
              <a:ext uri="{FF2B5EF4-FFF2-40B4-BE49-F238E27FC236}">
                <a16:creationId xmlns:a16="http://schemas.microsoft.com/office/drawing/2014/main" id="{DE8DEBCC-ED56-C72E-8EFA-9F8370EC79DE}"/>
              </a:ext>
            </a:extLst>
          </p:cNvPr>
          <p:cNvPicPr>
            <a:picLocks noChangeAspect="1"/>
          </p:cNvPicPr>
          <p:nvPr/>
        </p:nvPicPr>
        <p:blipFill>
          <a:blip r:embed="rId2"/>
          <a:stretch>
            <a:fillRect/>
          </a:stretch>
        </p:blipFill>
        <p:spPr>
          <a:xfrm>
            <a:off x="611553" y="2703126"/>
            <a:ext cx="9657863" cy="3481225"/>
          </a:xfrm>
          <a:prstGeom prst="rect">
            <a:avLst/>
          </a:prstGeom>
        </p:spPr>
      </p:pic>
      <p:sp>
        <p:nvSpPr>
          <p:cNvPr id="9" name="TextBox 8">
            <a:extLst>
              <a:ext uri="{FF2B5EF4-FFF2-40B4-BE49-F238E27FC236}">
                <a16:creationId xmlns:a16="http://schemas.microsoft.com/office/drawing/2014/main" id="{ABE62872-F870-DFDA-128F-20EB2B06F8AB}"/>
              </a:ext>
            </a:extLst>
          </p:cNvPr>
          <p:cNvSpPr txBox="1"/>
          <p:nvPr/>
        </p:nvSpPr>
        <p:spPr>
          <a:xfrm>
            <a:off x="3401646" y="5338681"/>
            <a:ext cx="8303846" cy="646331"/>
          </a:xfrm>
          <a:prstGeom prst="rect">
            <a:avLst/>
          </a:prstGeom>
          <a:noFill/>
        </p:spPr>
        <p:txBody>
          <a:bodyPr wrap="square">
            <a:spAutoFit/>
          </a:bodyPr>
          <a:lstStyle/>
          <a:p>
            <a:pPr algn="just"/>
            <a:r>
              <a:rPr lang="en-US" altLang="zh-CN" b="1" dirty="0"/>
              <a:t>Here, the subquery uses a column from the outer query (</a:t>
            </a:r>
            <a:r>
              <a:rPr lang="en-US" altLang="zh-CN" b="1" dirty="0" err="1"/>
              <a:t>e.Dno</a:t>
            </a:r>
            <a:r>
              <a:rPr lang="en-US" altLang="zh-CN" b="1" dirty="0"/>
              <a:t>) to calculate the average salary for that specific department for each employee.</a:t>
            </a:r>
            <a:endParaRPr lang="zh-CN" altLang="en-US" b="1" dirty="0"/>
          </a:p>
        </p:txBody>
      </p:sp>
    </p:spTree>
    <p:extLst>
      <p:ext uri="{BB962C8B-B14F-4D97-AF65-F5344CB8AC3E}">
        <p14:creationId xmlns:p14="http://schemas.microsoft.com/office/powerpoint/2010/main" val="2645890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FFAF-B2D6-7BB5-2FEF-371A72D337BA}"/>
              </a:ext>
            </a:extLst>
          </p:cNvPr>
          <p:cNvSpPr>
            <a:spLocks noGrp="1"/>
          </p:cNvSpPr>
          <p:nvPr>
            <p:ph type="title"/>
          </p:nvPr>
        </p:nvSpPr>
        <p:spPr>
          <a:xfrm>
            <a:off x="6473092" y="-204010"/>
            <a:ext cx="4867031" cy="1212195"/>
          </a:xfrm>
        </p:spPr>
        <p:txBody>
          <a:bodyPr>
            <a:normAutofit/>
          </a:bodyPr>
          <a:lstStyle/>
          <a:p>
            <a:r>
              <a:rPr lang="en-US" altLang="zh-CN" sz="2800" b="1" dirty="0"/>
              <a:t>Nested Subquery:</a:t>
            </a:r>
            <a:endParaRPr lang="zh-CN" altLang="en-US" sz="2800" b="1" dirty="0"/>
          </a:p>
        </p:txBody>
      </p:sp>
      <p:sp>
        <p:nvSpPr>
          <p:cNvPr id="3" name="Content Placeholder 2">
            <a:extLst>
              <a:ext uri="{FF2B5EF4-FFF2-40B4-BE49-F238E27FC236}">
                <a16:creationId xmlns:a16="http://schemas.microsoft.com/office/drawing/2014/main" id="{DF741467-650B-8881-A606-F3A389A878F3}"/>
              </a:ext>
            </a:extLst>
          </p:cNvPr>
          <p:cNvSpPr>
            <a:spLocks noGrp="1"/>
          </p:cNvSpPr>
          <p:nvPr>
            <p:ph idx="1"/>
          </p:nvPr>
        </p:nvSpPr>
        <p:spPr>
          <a:xfrm>
            <a:off x="611553" y="673649"/>
            <a:ext cx="10515600" cy="1467766"/>
          </a:xfrm>
        </p:spPr>
        <p:txBody>
          <a:bodyPr>
            <a:normAutofit lnSpcReduction="10000"/>
          </a:bodyPr>
          <a:lstStyle/>
          <a:p>
            <a:r>
              <a:rPr lang="en-US" altLang="zh-CN" dirty="0"/>
              <a:t>A subquery within another subquery.</a:t>
            </a:r>
          </a:p>
          <a:p>
            <a:r>
              <a:rPr lang="en-US" altLang="zh-CN" dirty="0"/>
              <a:t>Often used in complex conditions.</a:t>
            </a:r>
          </a:p>
          <a:p>
            <a:r>
              <a:rPr lang="en-US" altLang="zh-CN" dirty="0">
                <a:highlight>
                  <a:srgbClr val="FFFF00"/>
                </a:highlight>
              </a:rPr>
              <a:t>Which employees work on the project named "</a:t>
            </a:r>
            <a:r>
              <a:rPr lang="en-US" altLang="zh-CN" dirty="0" err="1">
                <a:highlight>
                  <a:srgbClr val="FFFF00"/>
                </a:highlight>
              </a:rPr>
              <a:t>ProductX</a:t>
            </a:r>
            <a:r>
              <a:rPr lang="en-US" altLang="zh-CN" dirty="0">
                <a:highlight>
                  <a:srgbClr val="FFFF00"/>
                </a:highlight>
              </a:rPr>
              <a:t>"?</a:t>
            </a:r>
          </a:p>
        </p:txBody>
      </p:sp>
      <p:pic>
        <p:nvPicPr>
          <p:cNvPr id="5" name="Picture 4">
            <a:extLst>
              <a:ext uri="{FF2B5EF4-FFF2-40B4-BE49-F238E27FC236}">
                <a16:creationId xmlns:a16="http://schemas.microsoft.com/office/drawing/2014/main" id="{C3F1AE07-7C6C-CEDC-286B-F999294BCAB0}"/>
              </a:ext>
            </a:extLst>
          </p:cNvPr>
          <p:cNvPicPr>
            <a:picLocks noChangeAspect="1"/>
          </p:cNvPicPr>
          <p:nvPr/>
        </p:nvPicPr>
        <p:blipFill>
          <a:blip r:embed="rId2"/>
          <a:stretch>
            <a:fillRect/>
          </a:stretch>
        </p:blipFill>
        <p:spPr>
          <a:xfrm>
            <a:off x="486508" y="2281964"/>
            <a:ext cx="9945488" cy="3591426"/>
          </a:xfrm>
          <a:prstGeom prst="rect">
            <a:avLst/>
          </a:prstGeom>
        </p:spPr>
      </p:pic>
    </p:spTree>
    <p:extLst>
      <p:ext uri="{BB962C8B-B14F-4D97-AF65-F5344CB8AC3E}">
        <p14:creationId xmlns:p14="http://schemas.microsoft.com/office/powerpoint/2010/main" val="1450818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FFAF-B2D6-7BB5-2FEF-371A72D337BA}"/>
              </a:ext>
            </a:extLst>
          </p:cNvPr>
          <p:cNvSpPr>
            <a:spLocks noGrp="1"/>
          </p:cNvSpPr>
          <p:nvPr>
            <p:ph type="title"/>
          </p:nvPr>
        </p:nvSpPr>
        <p:spPr>
          <a:xfrm>
            <a:off x="6473092" y="-204010"/>
            <a:ext cx="4867031" cy="1212195"/>
          </a:xfrm>
        </p:spPr>
        <p:txBody>
          <a:bodyPr>
            <a:normAutofit/>
          </a:bodyPr>
          <a:lstStyle/>
          <a:p>
            <a:r>
              <a:rPr lang="en-US" altLang="zh-CN" sz="2800" b="1" dirty="0"/>
              <a:t>Scaler Subquery</a:t>
            </a:r>
            <a:endParaRPr lang="zh-CN" altLang="en-US" sz="2800" b="1" dirty="0"/>
          </a:p>
        </p:txBody>
      </p:sp>
      <p:sp>
        <p:nvSpPr>
          <p:cNvPr id="3" name="Content Placeholder 2">
            <a:extLst>
              <a:ext uri="{FF2B5EF4-FFF2-40B4-BE49-F238E27FC236}">
                <a16:creationId xmlns:a16="http://schemas.microsoft.com/office/drawing/2014/main" id="{DF741467-650B-8881-A606-F3A389A878F3}"/>
              </a:ext>
            </a:extLst>
          </p:cNvPr>
          <p:cNvSpPr>
            <a:spLocks noGrp="1"/>
          </p:cNvSpPr>
          <p:nvPr>
            <p:ph idx="1"/>
          </p:nvPr>
        </p:nvSpPr>
        <p:spPr>
          <a:xfrm>
            <a:off x="611553" y="673649"/>
            <a:ext cx="10515600" cy="1467766"/>
          </a:xfrm>
        </p:spPr>
        <p:txBody>
          <a:bodyPr>
            <a:normAutofit fontScale="85000" lnSpcReduction="20000"/>
          </a:bodyPr>
          <a:lstStyle/>
          <a:p>
            <a:r>
              <a:rPr lang="en-US" altLang="zh-CN" dirty="0"/>
              <a:t>A subquery that returns a single value.</a:t>
            </a:r>
          </a:p>
          <a:p>
            <a:r>
              <a:rPr lang="en-US" altLang="zh-CN" dirty="0"/>
              <a:t>Used in SELECT, WHERE, or HAVING clauses.</a:t>
            </a:r>
          </a:p>
          <a:p>
            <a:r>
              <a:rPr lang="en-US" altLang="zh-CN" dirty="0">
                <a:highlight>
                  <a:srgbClr val="FFFF00"/>
                </a:highlight>
              </a:rPr>
              <a:t>What is the average salary of all employees, and can you list each employee’s name alongside it?</a:t>
            </a:r>
          </a:p>
        </p:txBody>
      </p:sp>
      <p:sp>
        <p:nvSpPr>
          <p:cNvPr id="9" name="TextBox 8">
            <a:extLst>
              <a:ext uri="{FF2B5EF4-FFF2-40B4-BE49-F238E27FC236}">
                <a16:creationId xmlns:a16="http://schemas.microsoft.com/office/drawing/2014/main" id="{ABE62872-F870-DFDA-128F-20EB2B06F8AB}"/>
              </a:ext>
            </a:extLst>
          </p:cNvPr>
          <p:cNvSpPr txBox="1"/>
          <p:nvPr/>
        </p:nvSpPr>
        <p:spPr>
          <a:xfrm>
            <a:off x="359508" y="5861185"/>
            <a:ext cx="11535507" cy="646331"/>
          </a:xfrm>
          <a:prstGeom prst="rect">
            <a:avLst/>
          </a:prstGeom>
          <a:noFill/>
        </p:spPr>
        <p:txBody>
          <a:bodyPr wrap="square">
            <a:spAutoFit/>
          </a:bodyPr>
          <a:lstStyle/>
          <a:p>
            <a:pPr algn="just"/>
            <a:r>
              <a:rPr lang="en-US" altLang="zh-CN" b="1" dirty="0"/>
              <a:t>The scalar subquery calculates the average salary across all employees. The outer query lists each employee’s name along with the average salary value.</a:t>
            </a:r>
            <a:endParaRPr lang="zh-CN" altLang="en-US" b="1" dirty="0"/>
          </a:p>
        </p:txBody>
      </p:sp>
      <p:pic>
        <p:nvPicPr>
          <p:cNvPr id="8" name="Picture 7">
            <a:extLst>
              <a:ext uri="{FF2B5EF4-FFF2-40B4-BE49-F238E27FC236}">
                <a16:creationId xmlns:a16="http://schemas.microsoft.com/office/drawing/2014/main" id="{A17043CC-0D59-E056-0A6F-31D3DA12978F}"/>
              </a:ext>
            </a:extLst>
          </p:cNvPr>
          <p:cNvPicPr>
            <a:picLocks noChangeAspect="1"/>
          </p:cNvPicPr>
          <p:nvPr/>
        </p:nvPicPr>
        <p:blipFill>
          <a:blip r:embed="rId2"/>
          <a:stretch>
            <a:fillRect/>
          </a:stretch>
        </p:blipFill>
        <p:spPr>
          <a:xfrm>
            <a:off x="629137" y="2229404"/>
            <a:ext cx="9248816" cy="3543791"/>
          </a:xfrm>
          <a:prstGeom prst="rect">
            <a:avLst/>
          </a:prstGeom>
        </p:spPr>
      </p:pic>
    </p:spTree>
    <p:extLst>
      <p:ext uri="{BB962C8B-B14F-4D97-AF65-F5344CB8AC3E}">
        <p14:creationId xmlns:p14="http://schemas.microsoft.com/office/powerpoint/2010/main" val="1391180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1ABA574-B28B-22CF-9859-AAC9C107897D}"/>
              </a:ext>
            </a:extLst>
          </p:cNvPr>
          <p:cNvPicPr>
            <a:picLocks noChangeAspect="1"/>
          </p:cNvPicPr>
          <p:nvPr/>
        </p:nvPicPr>
        <p:blipFill>
          <a:blip r:embed="rId2"/>
          <a:stretch>
            <a:fillRect/>
          </a:stretch>
        </p:blipFill>
        <p:spPr>
          <a:xfrm>
            <a:off x="371121" y="213864"/>
            <a:ext cx="6350110" cy="6430272"/>
          </a:xfrm>
          <a:prstGeom prst="rect">
            <a:avLst/>
          </a:prstGeom>
        </p:spPr>
      </p:pic>
      <p:sp>
        <p:nvSpPr>
          <p:cNvPr id="14" name="TextBox 13">
            <a:extLst>
              <a:ext uri="{FF2B5EF4-FFF2-40B4-BE49-F238E27FC236}">
                <a16:creationId xmlns:a16="http://schemas.microsoft.com/office/drawing/2014/main" id="{C4FA3173-9C45-ABED-00C8-AAB70D5C0627}"/>
              </a:ext>
            </a:extLst>
          </p:cNvPr>
          <p:cNvSpPr txBox="1"/>
          <p:nvPr/>
        </p:nvSpPr>
        <p:spPr>
          <a:xfrm>
            <a:off x="4806460" y="1860062"/>
            <a:ext cx="6572739" cy="1477328"/>
          </a:xfrm>
          <a:prstGeom prst="rect">
            <a:avLst/>
          </a:prstGeom>
          <a:noFill/>
        </p:spPr>
        <p:txBody>
          <a:bodyPr wrap="square">
            <a:spAutoFit/>
          </a:bodyPr>
          <a:lstStyle/>
          <a:p>
            <a:r>
              <a:rPr lang="zh-CN" altLang="en-US" dirty="0"/>
              <a:t>INSERT INTO DEPARTMENT (Dname, Dnumber, Mgr_ssn, Mgr_start_date) VALUES </a:t>
            </a:r>
            <a:endParaRPr lang="en-US" altLang="zh-CN" dirty="0"/>
          </a:p>
          <a:p>
            <a:r>
              <a:rPr lang="zh-CN" altLang="en-US" dirty="0"/>
              <a:t>('BIO', 11, '123456789', '2024-01-01’),</a:t>
            </a:r>
            <a:endParaRPr lang="en-US" altLang="zh-CN" dirty="0"/>
          </a:p>
          <a:p>
            <a:r>
              <a:rPr lang="zh-CN" altLang="en-US" dirty="0"/>
              <a:t>('CHEM', 12, '234567890', '2024-02-01’),</a:t>
            </a:r>
            <a:endParaRPr lang="en-US" altLang="zh-CN" dirty="0"/>
          </a:p>
          <a:p>
            <a:r>
              <a:rPr lang="zh-CN" altLang="en-US" dirty="0"/>
              <a:t>('PHY', 13, '234567890', '2024-02-01');</a:t>
            </a:r>
          </a:p>
        </p:txBody>
      </p:sp>
    </p:spTree>
    <p:extLst>
      <p:ext uri="{BB962C8B-B14F-4D97-AF65-F5344CB8AC3E}">
        <p14:creationId xmlns:p14="http://schemas.microsoft.com/office/powerpoint/2010/main" val="983813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CD67E3-E8D9-C80B-AA5D-14F144163223}"/>
              </a:ext>
            </a:extLst>
          </p:cNvPr>
          <p:cNvSpPr txBox="1"/>
          <p:nvPr/>
        </p:nvSpPr>
        <p:spPr>
          <a:xfrm>
            <a:off x="617416" y="920621"/>
            <a:ext cx="10707076" cy="4401205"/>
          </a:xfrm>
          <a:prstGeom prst="rect">
            <a:avLst/>
          </a:prstGeom>
          <a:noFill/>
        </p:spPr>
        <p:txBody>
          <a:bodyPr wrap="square">
            <a:spAutoFit/>
          </a:bodyPr>
          <a:lstStyle/>
          <a:p>
            <a:pPr marL="285750" indent="-285750">
              <a:buFont typeface="Wingdings" panose="05000000000000000000" pitchFamily="2" charset="2"/>
              <a:buChar char="n"/>
            </a:pPr>
            <a:r>
              <a:rPr lang="zh-CN" altLang="en-US" sz="2000" b="1" dirty="0"/>
              <a:t>INSERT INTO DEPARTMENT (Dname, Dnumber, Mgr_ssn, Mgr_start_date) VALUES ('BIO', 11, '123456789', '2024-01-01'),('CHEM', 12, '234567890', '2024-02-01'),('PHY', 13, '234567890', '2024-02-01’);</a:t>
            </a:r>
            <a:endParaRPr lang="en-US" altLang="zh-CN" sz="2000" b="1" dirty="0"/>
          </a:p>
          <a:p>
            <a:pPr marL="285750" indent="-285750">
              <a:buFont typeface="Wingdings" panose="05000000000000000000" pitchFamily="2" charset="2"/>
              <a:buChar char="n"/>
            </a:pPr>
            <a:r>
              <a:rPr lang="zh-CN" altLang="en-US" sz="2000" b="1" dirty="0"/>
              <a:t>select * from department;</a:t>
            </a:r>
            <a:endParaRPr lang="en-US" altLang="zh-CN" sz="2000" b="1" dirty="0"/>
          </a:p>
          <a:p>
            <a:pPr marL="285750" indent="-285750">
              <a:buFont typeface="Wingdings" panose="05000000000000000000" pitchFamily="2" charset="2"/>
              <a:buChar char="n"/>
            </a:pPr>
            <a:r>
              <a:rPr lang="zh-CN" altLang="en-US" sz="2000" b="1" dirty="0"/>
              <a:t>INSERT INTO EMPLOYEE (Fname, Minit, Lname, Ssn, Bdate, Address, Sex, Salary, Super_ssn, Dno) VALUES ('Awais', 'A', 'Ahmed', '123', '1985-06-15', '123 Elm St', 'M', 50000, NULL, 1),('Basit', 'A', 'Ali', '345', '1990-07-20', '456 Oak St', 'F', 60000, '123', 1);</a:t>
            </a:r>
            <a:endParaRPr lang="en-US" altLang="zh-CN" sz="2000" b="1" dirty="0"/>
          </a:p>
          <a:p>
            <a:pPr marL="285750" indent="-285750">
              <a:buFont typeface="Wingdings" panose="05000000000000000000" pitchFamily="2" charset="2"/>
              <a:buChar char="n"/>
            </a:pPr>
            <a:r>
              <a:rPr lang="zh-CN" altLang="en-US" sz="2000" b="1" dirty="0"/>
              <a:t>INSERT INTO DEPT_LOCATIONS (Dnumber, Dlocation) VALUES (</a:t>
            </a:r>
            <a:r>
              <a:rPr lang="en-US" altLang="zh-CN" sz="2000" b="1" dirty="0"/>
              <a:t>1</a:t>
            </a:r>
            <a:r>
              <a:rPr lang="zh-CN" altLang="en-US" sz="2000" b="1" dirty="0"/>
              <a:t>1, 'New York’),(</a:t>
            </a:r>
            <a:r>
              <a:rPr lang="en-US" altLang="zh-CN" sz="2000" b="1" dirty="0"/>
              <a:t>1</a:t>
            </a:r>
            <a:r>
              <a:rPr lang="zh-CN" altLang="en-US" sz="2000" b="1" dirty="0"/>
              <a:t>2, 'Los Angeles’);</a:t>
            </a:r>
            <a:endParaRPr lang="en-US" altLang="zh-CN" sz="2000" b="1" dirty="0"/>
          </a:p>
          <a:p>
            <a:pPr marL="285750" indent="-285750">
              <a:buFont typeface="Wingdings" panose="05000000000000000000" pitchFamily="2" charset="2"/>
              <a:buChar char="n"/>
            </a:pPr>
            <a:r>
              <a:rPr lang="zh-CN" altLang="en-US" sz="2000" b="1" dirty="0"/>
              <a:t>INSERT INTO PROJECT (Pname, Pnumber, Plocation, Dnum) VALUES ('ProductX', 101, 'New York', 1),('ProductY', 102, 'Los Angeles</a:t>
            </a:r>
            <a:r>
              <a:rPr lang="en-US" altLang="zh-CN" sz="2000" b="1" dirty="0"/>
              <a:t>'</a:t>
            </a:r>
            <a:r>
              <a:rPr lang="zh-CN" altLang="en-US" sz="2000" b="1" dirty="0"/>
              <a:t>, 5);</a:t>
            </a:r>
            <a:endParaRPr lang="en-US" altLang="zh-CN" sz="2000" b="1" dirty="0"/>
          </a:p>
          <a:p>
            <a:pPr marL="285750" indent="-285750">
              <a:buFont typeface="Wingdings" panose="05000000000000000000" pitchFamily="2" charset="2"/>
              <a:buChar char="n"/>
            </a:pPr>
            <a:r>
              <a:rPr lang="zh-CN" altLang="en-US" sz="2000" b="1" dirty="0"/>
              <a:t>INSERT INTO WORKS_ON (Essn, Pno, Hours) VALUES ('123', 101, 20.5),('345', 102, 35.0);</a:t>
            </a:r>
            <a:endParaRPr lang="en-US" altLang="zh-CN" sz="2000" b="1" dirty="0"/>
          </a:p>
          <a:p>
            <a:pPr marL="285750" indent="-285750">
              <a:buFont typeface="Wingdings" panose="05000000000000000000" pitchFamily="2" charset="2"/>
              <a:buChar char="n"/>
            </a:pPr>
            <a:r>
              <a:rPr lang="zh-CN" altLang="en-US" sz="2000" b="1" dirty="0"/>
              <a:t>INTO DEPENDENT (Essn, Dependent_name, Sex, Bdate, Relationship) VALUES ('123', 'Aiza', 'F', '2021-09-23', 'Daughter'),('345', 'Bob', 'M', '2018-03-10', 'Son');</a:t>
            </a:r>
          </a:p>
        </p:txBody>
      </p:sp>
    </p:spTree>
    <p:extLst>
      <p:ext uri="{BB962C8B-B14F-4D97-AF65-F5344CB8AC3E}">
        <p14:creationId xmlns:p14="http://schemas.microsoft.com/office/powerpoint/2010/main" val="996204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FC5B96C-63BF-D884-1EE2-EB49C7D376D2}"/>
              </a:ext>
            </a:extLst>
          </p:cNvPr>
          <p:cNvSpPr txBox="1"/>
          <p:nvPr/>
        </p:nvSpPr>
        <p:spPr>
          <a:xfrm>
            <a:off x="1062892" y="660630"/>
            <a:ext cx="10066215" cy="5262979"/>
          </a:xfrm>
          <a:prstGeom prst="rect">
            <a:avLst/>
          </a:prstGeom>
          <a:noFill/>
        </p:spPr>
        <p:txBody>
          <a:bodyPr wrap="square">
            <a:spAutoFit/>
          </a:bodyPr>
          <a:lstStyle/>
          <a:p>
            <a:pPr marL="285750" indent="-285750">
              <a:buFont typeface="Arial" panose="020B0604020202020204" pitchFamily="34" charset="0"/>
              <a:buChar char="•"/>
            </a:pPr>
            <a:r>
              <a:rPr lang="en-US" altLang="zh-CN" sz="2400" b="1" dirty="0"/>
              <a:t>Delete a employee with </a:t>
            </a:r>
            <a:r>
              <a:rPr lang="en-US" altLang="zh-CN" sz="2400" b="1" dirty="0" err="1"/>
              <a:t>ssn</a:t>
            </a:r>
            <a:r>
              <a:rPr lang="en-US" altLang="zh-CN" sz="2400" b="1" dirty="0"/>
              <a:t> '123456789 DELETE FROM EMPLOYEE WHERE </a:t>
            </a:r>
            <a:r>
              <a:rPr lang="en-US" altLang="zh-CN" sz="2400" b="1" dirty="0" err="1"/>
              <a:t>Ssn</a:t>
            </a:r>
            <a:r>
              <a:rPr lang="en-US" altLang="zh-CN" sz="2400" b="1" dirty="0"/>
              <a:t> = '123456789';</a:t>
            </a:r>
          </a:p>
          <a:p>
            <a:pPr marL="285750" indent="-285750">
              <a:buFont typeface="Arial" panose="020B0604020202020204" pitchFamily="34" charset="0"/>
              <a:buChar char="•"/>
            </a:pPr>
            <a:r>
              <a:rPr lang="en-US" altLang="zh-CN" sz="2400" b="1" dirty="0"/>
              <a:t>Delete all dependents of a specific employee</a:t>
            </a:r>
          </a:p>
          <a:p>
            <a:pPr marL="285750" indent="-285750">
              <a:buFont typeface="Arial" panose="020B0604020202020204" pitchFamily="34" charset="0"/>
              <a:buChar char="•"/>
            </a:pPr>
            <a:r>
              <a:rPr lang="en-US" altLang="zh-CN" sz="2400" b="1" dirty="0"/>
              <a:t>Removes all dependents of the employee with SSN '123456789'.</a:t>
            </a:r>
          </a:p>
          <a:p>
            <a:r>
              <a:rPr lang="en-US" altLang="zh-CN" sz="2400" b="1" dirty="0"/>
              <a:t>DELETE FROM DEPENDENT </a:t>
            </a:r>
          </a:p>
          <a:p>
            <a:r>
              <a:rPr lang="en-US" altLang="zh-CN" sz="2400" b="1" dirty="0"/>
              <a:t>WHERE </a:t>
            </a:r>
            <a:r>
              <a:rPr lang="en-US" altLang="zh-CN" sz="2400" b="1" dirty="0" err="1"/>
              <a:t>Essn</a:t>
            </a:r>
            <a:r>
              <a:rPr lang="en-US" altLang="zh-CN" sz="2400" b="1" dirty="0"/>
              <a:t> = '123456789’;</a:t>
            </a:r>
          </a:p>
          <a:p>
            <a:endParaRPr lang="en-US" altLang="zh-CN" sz="2400" b="1" dirty="0"/>
          </a:p>
          <a:p>
            <a:pPr marL="285750" indent="-285750">
              <a:buFont typeface="Arial" panose="020B0604020202020204" pitchFamily="34" charset="0"/>
              <a:buChar char="•"/>
            </a:pPr>
            <a:r>
              <a:rPr lang="en-US" altLang="zh-CN" sz="2400" b="1" dirty="0"/>
              <a:t>Delete department if no employee references it If you want to delete a department, make sure no foreign key constraints are violated. First, delete all employees linked to that department number in EMPLOYEE.</a:t>
            </a:r>
          </a:p>
          <a:p>
            <a:r>
              <a:rPr lang="en-US" altLang="zh-CN" sz="2400" b="1" dirty="0"/>
              <a:t>DELETE FROM EMPLOYEE </a:t>
            </a:r>
          </a:p>
          <a:p>
            <a:r>
              <a:rPr lang="en-US" altLang="zh-CN" sz="2400" b="1" dirty="0"/>
              <a:t>WHERE </a:t>
            </a:r>
            <a:r>
              <a:rPr lang="en-US" altLang="zh-CN" sz="2400" b="1" dirty="0" err="1"/>
              <a:t>Dno</a:t>
            </a:r>
            <a:r>
              <a:rPr lang="en-US" altLang="zh-CN" sz="2400" b="1" dirty="0"/>
              <a:t> = 5;</a:t>
            </a:r>
          </a:p>
          <a:p>
            <a:r>
              <a:rPr lang="en-US" altLang="zh-CN" sz="2400" b="1" dirty="0"/>
              <a:t>DELETE FROM DEPARTMENT </a:t>
            </a:r>
          </a:p>
          <a:p>
            <a:r>
              <a:rPr lang="en-US" altLang="zh-CN" sz="2400" b="1" dirty="0"/>
              <a:t>WHERE </a:t>
            </a:r>
            <a:r>
              <a:rPr lang="en-US" altLang="zh-CN" sz="2400" b="1" dirty="0" err="1"/>
              <a:t>Dnumber</a:t>
            </a:r>
            <a:r>
              <a:rPr lang="en-US" altLang="zh-CN" sz="2400" b="1" dirty="0"/>
              <a:t> = 5;</a:t>
            </a:r>
          </a:p>
        </p:txBody>
      </p:sp>
    </p:spTree>
    <p:extLst>
      <p:ext uri="{BB962C8B-B14F-4D97-AF65-F5344CB8AC3E}">
        <p14:creationId xmlns:p14="http://schemas.microsoft.com/office/powerpoint/2010/main" val="3032724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FA39EB-CB9F-ED97-93F1-885E2C56AD7B}"/>
              </a:ext>
            </a:extLst>
          </p:cNvPr>
          <p:cNvSpPr>
            <a:spLocks noGrp="1"/>
          </p:cNvSpPr>
          <p:nvPr>
            <p:ph idx="1"/>
          </p:nvPr>
        </p:nvSpPr>
        <p:spPr>
          <a:xfrm>
            <a:off x="838200" y="273538"/>
            <a:ext cx="10587892" cy="5903425"/>
          </a:xfrm>
        </p:spPr>
        <p:txBody>
          <a:bodyPr>
            <a:normAutofit lnSpcReduction="10000"/>
          </a:bodyPr>
          <a:lstStyle/>
          <a:p>
            <a:r>
              <a:rPr lang="en-US" altLang="zh-CN" sz="2800" b="1" dirty="0"/>
              <a:t>Update the salary of an employee</a:t>
            </a:r>
          </a:p>
          <a:p>
            <a:pPr lvl="1"/>
            <a:r>
              <a:rPr lang="en-US" altLang="zh-CN" b="1" dirty="0"/>
              <a:t>UPDATE EMPLOYEE SET Salary = 125000 WHERE </a:t>
            </a:r>
            <a:r>
              <a:rPr lang="en-US" altLang="zh-CN" b="1" dirty="0" err="1"/>
              <a:t>Ssn</a:t>
            </a:r>
            <a:r>
              <a:rPr lang="en-US" altLang="zh-CN" b="1" dirty="0"/>
              <a:t> = '123’;</a:t>
            </a:r>
          </a:p>
          <a:p>
            <a:pPr marL="285750" indent="-285750">
              <a:buFont typeface="Arial" panose="020B0604020202020204" pitchFamily="34" charset="0"/>
              <a:buChar char="•"/>
            </a:pPr>
            <a:r>
              <a:rPr lang="en-US" altLang="zh-CN" sz="2800" b="1" dirty="0"/>
              <a:t>Increase the salary of the employee with SSN '123456789' by 10%.</a:t>
            </a:r>
          </a:p>
          <a:p>
            <a:r>
              <a:rPr lang="en-US" altLang="zh-CN" sz="2800" b="1" dirty="0"/>
              <a:t>UPDATE EMPLOYEE </a:t>
            </a:r>
          </a:p>
          <a:p>
            <a:r>
              <a:rPr lang="en-US" altLang="zh-CN" sz="2800" b="1" dirty="0"/>
              <a:t>SET Salary = Salary * 1.1 </a:t>
            </a:r>
          </a:p>
          <a:p>
            <a:r>
              <a:rPr lang="en-US" altLang="zh-CN" sz="2800" b="1" dirty="0"/>
              <a:t>WHERE </a:t>
            </a:r>
            <a:r>
              <a:rPr lang="en-US" altLang="zh-CN" sz="2800" b="1" dirty="0" err="1"/>
              <a:t>Ssn</a:t>
            </a:r>
            <a:r>
              <a:rPr lang="en-US" altLang="zh-CN" sz="2800" b="1" dirty="0"/>
              <a:t> = '123456789';</a:t>
            </a:r>
          </a:p>
          <a:p>
            <a:pPr marL="285750" indent="-285750">
              <a:buFont typeface="Arial" panose="020B0604020202020204" pitchFamily="34" charset="0"/>
              <a:buChar char="•"/>
            </a:pPr>
            <a:r>
              <a:rPr lang="en-US" altLang="zh-CN" sz="2800" b="1" dirty="0"/>
              <a:t>Change a department’s manager</a:t>
            </a:r>
          </a:p>
          <a:p>
            <a:pPr marL="285750" indent="-285750">
              <a:buFont typeface="Arial" panose="020B0604020202020204" pitchFamily="34" charset="0"/>
              <a:buChar char="•"/>
            </a:pPr>
            <a:r>
              <a:rPr lang="en-US" altLang="zh-CN" sz="2800" b="1" dirty="0"/>
              <a:t>Update the </a:t>
            </a:r>
            <a:r>
              <a:rPr lang="en-US" altLang="zh-CN" sz="2800" b="1" dirty="0" err="1"/>
              <a:t>Mgr_ssn</a:t>
            </a:r>
            <a:r>
              <a:rPr lang="en-US" altLang="zh-CN" sz="2800" b="1" dirty="0"/>
              <a:t> and </a:t>
            </a:r>
            <a:r>
              <a:rPr lang="en-US" altLang="zh-CN" sz="2800" b="1" dirty="0" err="1"/>
              <a:t>Mgr_start_date</a:t>
            </a:r>
            <a:r>
              <a:rPr lang="en-US" altLang="zh-CN" sz="2800" b="1" dirty="0"/>
              <a:t> in the DEPARTMENT table for department number 3.</a:t>
            </a:r>
          </a:p>
          <a:p>
            <a:r>
              <a:rPr lang="en-US" altLang="zh-CN" sz="2800" b="1" dirty="0"/>
              <a:t>UPDATE DEPARTMENT </a:t>
            </a:r>
          </a:p>
          <a:p>
            <a:r>
              <a:rPr lang="en-US" altLang="zh-CN" sz="2800" b="1" dirty="0"/>
              <a:t>SET </a:t>
            </a:r>
            <a:r>
              <a:rPr lang="en-US" altLang="zh-CN" sz="2800" b="1" dirty="0" err="1"/>
              <a:t>Mgr_ssn</a:t>
            </a:r>
            <a:r>
              <a:rPr lang="en-US" altLang="zh-CN" sz="2800" b="1" dirty="0"/>
              <a:t> = '987654321', </a:t>
            </a:r>
            <a:r>
              <a:rPr lang="en-US" altLang="zh-CN" sz="2800" b="1" dirty="0" err="1"/>
              <a:t>Mgr_start_date</a:t>
            </a:r>
            <a:r>
              <a:rPr lang="en-US" altLang="zh-CN" sz="2800" b="1" dirty="0"/>
              <a:t> = '2024-01-01' </a:t>
            </a:r>
          </a:p>
          <a:p>
            <a:r>
              <a:rPr lang="en-US" altLang="zh-CN" sz="2800" b="1" dirty="0"/>
              <a:t>WHERE </a:t>
            </a:r>
            <a:r>
              <a:rPr lang="en-US" altLang="zh-CN" sz="2800" b="1" dirty="0" err="1"/>
              <a:t>Dnumber</a:t>
            </a:r>
            <a:r>
              <a:rPr lang="en-US" altLang="zh-CN" sz="2800" b="1" dirty="0"/>
              <a:t> = 3;</a:t>
            </a:r>
          </a:p>
          <a:p>
            <a:endParaRPr lang="zh-CN" altLang="en-US" dirty="0"/>
          </a:p>
        </p:txBody>
      </p:sp>
    </p:spTree>
    <p:extLst>
      <p:ext uri="{BB962C8B-B14F-4D97-AF65-F5344CB8AC3E}">
        <p14:creationId xmlns:p14="http://schemas.microsoft.com/office/powerpoint/2010/main" val="2758557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4CB629-A92B-8B9D-5A89-4641BF9A2AFF}"/>
              </a:ext>
            </a:extLst>
          </p:cNvPr>
          <p:cNvPicPr>
            <a:picLocks noChangeAspect="1"/>
          </p:cNvPicPr>
          <p:nvPr/>
        </p:nvPicPr>
        <p:blipFill>
          <a:blip r:embed="rId2"/>
          <a:stretch>
            <a:fillRect/>
          </a:stretch>
        </p:blipFill>
        <p:spPr>
          <a:xfrm>
            <a:off x="1717768" y="0"/>
            <a:ext cx="9322905" cy="6858000"/>
          </a:xfrm>
          <a:prstGeom prst="rect">
            <a:avLst/>
          </a:prstGeom>
        </p:spPr>
      </p:pic>
    </p:spTree>
    <p:extLst>
      <p:ext uri="{BB962C8B-B14F-4D97-AF65-F5344CB8AC3E}">
        <p14:creationId xmlns:p14="http://schemas.microsoft.com/office/powerpoint/2010/main" val="866666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D03E45-F3FB-5D70-29B0-1F60D4844D5D}"/>
              </a:ext>
            </a:extLst>
          </p:cNvPr>
          <p:cNvSpPr txBox="1"/>
          <p:nvPr/>
        </p:nvSpPr>
        <p:spPr>
          <a:xfrm>
            <a:off x="726831" y="867507"/>
            <a:ext cx="10738338" cy="5355312"/>
          </a:xfrm>
          <a:prstGeom prst="rect">
            <a:avLst/>
          </a:prstGeom>
          <a:noFill/>
        </p:spPr>
        <p:txBody>
          <a:bodyPr wrap="square">
            <a:spAutoFit/>
          </a:bodyPr>
          <a:lstStyle/>
          <a:p>
            <a:pPr marL="285750" indent="-285750">
              <a:buFont typeface="Arial" panose="020B0604020202020204" pitchFamily="34" charset="0"/>
              <a:buChar char="•"/>
            </a:pPr>
            <a:r>
              <a:rPr lang="en-US" altLang="zh-CN" b="1" dirty="0"/>
              <a:t>Update project location</a:t>
            </a:r>
          </a:p>
          <a:p>
            <a:pPr marL="285750" indent="-285750">
              <a:buFont typeface="Arial" panose="020B0604020202020204" pitchFamily="34" charset="0"/>
              <a:buChar char="•"/>
            </a:pPr>
            <a:r>
              <a:rPr lang="en-US" altLang="zh-CN" b="1" dirty="0"/>
              <a:t>Change the location of the project </a:t>
            </a:r>
            <a:r>
              <a:rPr lang="en-US" altLang="zh-CN" b="1" dirty="0" err="1"/>
              <a:t>ProductX</a:t>
            </a:r>
            <a:r>
              <a:rPr lang="en-US" altLang="zh-CN" b="1" dirty="0"/>
              <a:t> in the PROJECT table.</a:t>
            </a:r>
          </a:p>
          <a:p>
            <a:r>
              <a:rPr lang="en-US" altLang="zh-CN" b="1" dirty="0"/>
              <a:t>UPDATE PROJECT </a:t>
            </a:r>
          </a:p>
          <a:p>
            <a:r>
              <a:rPr lang="en-US" altLang="zh-CN" b="1" dirty="0"/>
              <a:t>SET </a:t>
            </a:r>
            <a:r>
              <a:rPr lang="en-US" altLang="zh-CN" b="1" dirty="0" err="1"/>
              <a:t>Plocation</a:t>
            </a:r>
            <a:r>
              <a:rPr lang="en-US" altLang="zh-CN" b="1" dirty="0"/>
              <a:t> = 'New York' </a:t>
            </a:r>
          </a:p>
          <a:p>
            <a:r>
              <a:rPr lang="en-US" altLang="zh-CN" b="1" dirty="0"/>
              <a:t>WHERE </a:t>
            </a:r>
            <a:r>
              <a:rPr lang="en-US" altLang="zh-CN" b="1" dirty="0" err="1"/>
              <a:t>Pname</a:t>
            </a:r>
            <a:r>
              <a:rPr lang="en-US" altLang="zh-CN" b="1" dirty="0"/>
              <a:t> = '</a:t>
            </a:r>
            <a:r>
              <a:rPr lang="en-US" altLang="zh-CN" b="1" dirty="0" err="1"/>
              <a:t>ProductX</a:t>
            </a:r>
            <a:r>
              <a:rPr lang="en-US" altLang="zh-CN" b="1" dirty="0"/>
              <a:t>’;</a:t>
            </a:r>
          </a:p>
          <a:p>
            <a:endParaRPr lang="en-US" altLang="zh-CN" b="1" dirty="0"/>
          </a:p>
          <a:p>
            <a:pPr marL="285750" indent="-285750">
              <a:buFont typeface="Arial" panose="020B0604020202020204" pitchFamily="34" charset="0"/>
              <a:buChar char="•"/>
            </a:pPr>
            <a:r>
              <a:rPr lang="en-US" altLang="zh-CN" b="1" dirty="0"/>
              <a:t>Update employee supervisor</a:t>
            </a:r>
          </a:p>
          <a:p>
            <a:pPr marL="285750" indent="-285750">
              <a:buFont typeface="Arial" panose="020B0604020202020204" pitchFamily="34" charset="0"/>
              <a:buChar char="•"/>
            </a:pPr>
            <a:r>
              <a:rPr lang="en-US" altLang="zh-CN" b="1" dirty="0"/>
              <a:t>Set the supervisor of an employee with SSN '123456789' to a new supervisor with SSN '987654321'.</a:t>
            </a:r>
          </a:p>
          <a:p>
            <a:r>
              <a:rPr lang="en-US" altLang="zh-CN" b="1" dirty="0"/>
              <a:t>UPDATE EMPLOYEE </a:t>
            </a:r>
          </a:p>
          <a:p>
            <a:r>
              <a:rPr lang="en-US" altLang="zh-CN" b="1" dirty="0"/>
              <a:t>SET </a:t>
            </a:r>
            <a:r>
              <a:rPr lang="en-US" altLang="zh-CN" b="1" dirty="0" err="1"/>
              <a:t>Super_ssn</a:t>
            </a:r>
            <a:r>
              <a:rPr lang="en-US" altLang="zh-CN" b="1" dirty="0"/>
              <a:t> = '987654321' </a:t>
            </a:r>
          </a:p>
          <a:p>
            <a:r>
              <a:rPr lang="en-US" altLang="zh-CN" b="1" dirty="0"/>
              <a:t>WHERE </a:t>
            </a:r>
            <a:r>
              <a:rPr lang="en-US" altLang="zh-CN" b="1" dirty="0" err="1"/>
              <a:t>Ssn</a:t>
            </a:r>
            <a:r>
              <a:rPr lang="en-US" altLang="zh-CN" b="1" dirty="0"/>
              <a:t> = '123456789';</a:t>
            </a:r>
          </a:p>
          <a:p>
            <a:pPr marL="285750" indent="-285750">
              <a:buFont typeface="Arial" panose="020B0604020202020204" pitchFamily="34" charset="0"/>
              <a:buChar char="•"/>
            </a:pPr>
            <a:r>
              <a:rPr lang="en-US" altLang="zh-CN" b="1" dirty="0"/>
              <a:t>Update dependent information</a:t>
            </a:r>
          </a:p>
          <a:p>
            <a:pPr marL="285750" indent="-285750">
              <a:buFont typeface="Arial" panose="020B0604020202020204" pitchFamily="34" charset="0"/>
              <a:buChar char="•"/>
            </a:pPr>
            <a:r>
              <a:rPr lang="en-US" altLang="zh-CN" b="1" dirty="0"/>
              <a:t>Change the relationship of a dependent named 'John' for an employee with SSN '123456789' to 'Son'.</a:t>
            </a:r>
          </a:p>
          <a:p>
            <a:r>
              <a:rPr lang="en-US" altLang="zh-CN" b="1" dirty="0"/>
              <a:t>UPDATE DEPENDENT </a:t>
            </a:r>
          </a:p>
          <a:p>
            <a:r>
              <a:rPr lang="en-US" altLang="zh-CN" b="1" dirty="0"/>
              <a:t>SET Relationship = 'Son' </a:t>
            </a:r>
          </a:p>
          <a:p>
            <a:r>
              <a:rPr lang="en-US" altLang="zh-CN" b="1" dirty="0"/>
              <a:t>WHERE </a:t>
            </a:r>
            <a:r>
              <a:rPr lang="en-US" altLang="zh-CN" b="1" dirty="0" err="1"/>
              <a:t>Essn</a:t>
            </a:r>
            <a:r>
              <a:rPr lang="en-US" altLang="zh-CN" b="1" dirty="0"/>
              <a:t> = '123456789' AND </a:t>
            </a:r>
            <a:r>
              <a:rPr lang="en-US" altLang="zh-CN" b="1" dirty="0" err="1"/>
              <a:t>Dependent_name</a:t>
            </a:r>
            <a:r>
              <a:rPr lang="en-US" altLang="zh-CN" b="1" dirty="0"/>
              <a:t> = 'John';</a:t>
            </a:r>
          </a:p>
          <a:p>
            <a:r>
              <a:rPr lang="en-US" altLang="zh-CN" b="1" dirty="0"/>
              <a:t>These DELETE and UPDATE examples illustrate how to modify and remove records in your database.</a:t>
            </a:r>
            <a:endParaRPr lang="zh-CN" altLang="en-US" b="1" dirty="0"/>
          </a:p>
        </p:txBody>
      </p:sp>
    </p:spTree>
    <p:extLst>
      <p:ext uri="{BB962C8B-B14F-4D97-AF65-F5344CB8AC3E}">
        <p14:creationId xmlns:p14="http://schemas.microsoft.com/office/powerpoint/2010/main" val="837543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BBE3E4-A684-436A-9206-94FA0C17857E}"/>
              </a:ext>
            </a:extLst>
          </p:cNvPr>
          <p:cNvSpPr txBox="1"/>
          <p:nvPr/>
        </p:nvSpPr>
        <p:spPr>
          <a:xfrm>
            <a:off x="914400" y="883139"/>
            <a:ext cx="10159999" cy="3139321"/>
          </a:xfrm>
          <a:prstGeom prst="rect">
            <a:avLst/>
          </a:prstGeom>
          <a:noFill/>
        </p:spPr>
        <p:txBody>
          <a:bodyPr wrap="square">
            <a:spAutoFit/>
          </a:bodyPr>
          <a:lstStyle/>
          <a:p>
            <a:r>
              <a:rPr lang="en-US" altLang="zh-CN" b="1" dirty="0"/>
              <a:t>Practice ER Diagram Question</a:t>
            </a:r>
          </a:p>
          <a:p>
            <a:r>
              <a:rPr lang="en-US" altLang="zh-CN" b="1" dirty="0"/>
              <a:t>Suppose you are given the following requirements for a simple database for the CWNU’s Hockey League (CHL):</a:t>
            </a:r>
          </a:p>
          <a:p>
            <a:pPr marL="342900" indent="-342900">
              <a:buFont typeface="+mj-lt"/>
              <a:buAutoNum type="arabicPeriod"/>
            </a:pPr>
            <a:r>
              <a:rPr lang="en-US" altLang="zh-CN" b="1" dirty="0"/>
              <a:t>the CHL has many teams, each team has a name, a city, a coach, a captain, and a set of players, </a:t>
            </a:r>
          </a:p>
          <a:p>
            <a:pPr marL="342900" indent="-342900">
              <a:buFont typeface="+mj-lt"/>
              <a:buAutoNum type="arabicPeriod"/>
            </a:pPr>
            <a:r>
              <a:rPr lang="en-US" altLang="zh-CN" b="1" dirty="0"/>
              <a:t>each player belongs to only one team,</a:t>
            </a:r>
          </a:p>
          <a:p>
            <a:pPr marL="342900" indent="-342900">
              <a:buFont typeface="+mj-lt"/>
              <a:buAutoNum type="arabicPeriod"/>
            </a:pPr>
            <a:r>
              <a:rPr lang="en-US" altLang="zh-CN" b="1" dirty="0"/>
              <a:t>each player has a name, a position (such as left wing or goalie), a skill level, and a set of injury records,</a:t>
            </a:r>
          </a:p>
          <a:p>
            <a:pPr marL="342900" indent="-342900">
              <a:buFont typeface="+mj-lt"/>
              <a:buAutoNum type="arabicPeriod"/>
            </a:pPr>
            <a:r>
              <a:rPr lang="en-US" altLang="zh-CN" b="1" dirty="0"/>
              <a:t>a team captain is also a player,</a:t>
            </a:r>
          </a:p>
          <a:p>
            <a:pPr marL="342900" indent="-342900">
              <a:buFont typeface="+mj-lt"/>
              <a:buAutoNum type="arabicPeriod"/>
            </a:pPr>
            <a:r>
              <a:rPr lang="en-US" altLang="zh-CN" b="1" dirty="0"/>
              <a:t>a game is played between two teams (referred to as </a:t>
            </a:r>
            <a:r>
              <a:rPr lang="en-US" altLang="zh-CN" b="1" dirty="0" err="1"/>
              <a:t>host_team</a:t>
            </a:r>
            <a:r>
              <a:rPr lang="en-US" altLang="zh-CN" b="1" dirty="0"/>
              <a:t> and </a:t>
            </a:r>
            <a:r>
              <a:rPr lang="en-US" altLang="zh-CN" b="1" dirty="0" err="1"/>
              <a:t>guest_team</a:t>
            </a:r>
            <a:r>
              <a:rPr lang="en-US" altLang="zh-CN" b="1" dirty="0"/>
              <a:t>) and has a date (such as OCT 24, 2024) and a score (such as 4 to 2).</a:t>
            </a:r>
          </a:p>
        </p:txBody>
      </p:sp>
      <p:sp>
        <p:nvSpPr>
          <p:cNvPr id="6" name="TextBox 5">
            <a:extLst>
              <a:ext uri="{FF2B5EF4-FFF2-40B4-BE49-F238E27FC236}">
                <a16:creationId xmlns:a16="http://schemas.microsoft.com/office/drawing/2014/main" id="{26DBDE2D-4750-B7AF-91C3-5E0F98B079AF}"/>
              </a:ext>
            </a:extLst>
          </p:cNvPr>
          <p:cNvSpPr txBox="1"/>
          <p:nvPr/>
        </p:nvSpPr>
        <p:spPr>
          <a:xfrm>
            <a:off x="1047263" y="4550175"/>
            <a:ext cx="10238152" cy="923330"/>
          </a:xfrm>
          <a:prstGeom prst="rect">
            <a:avLst/>
          </a:prstGeom>
          <a:noFill/>
        </p:spPr>
        <p:txBody>
          <a:bodyPr wrap="square">
            <a:spAutoFit/>
          </a:bodyPr>
          <a:lstStyle/>
          <a:p>
            <a:pPr algn="just"/>
            <a:r>
              <a:rPr lang="en-US" altLang="zh-CN" b="1" dirty="0"/>
              <a:t>Construct a clean and concise ER diagram for the NHL database using the Chen notation as of your textbook. List your assumptions and clearly indicate the cardinality mappings as well as any role indicators in your ER diagram.</a:t>
            </a:r>
            <a:endParaRPr lang="zh-CN" altLang="en-US" b="1" dirty="0"/>
          </a:p>
        </p:txBody>
      </p:sp>
    </p:spTree>
    <p:extLst>
      <p:ext uri="{BB962C8B-B14F-4D97-AF65-F5344CB8AC3E}">
        <p14:creationId xmlns:p14="http://schemas.microsoft.com/office/powerpoint/2010/main" val="2880991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7F4D4C-B14D-8912-7B28-A729E7CC4893}"/>
              </a:ext>
            </a:extLst>
          </p:cNvPr>
          <p:cNvPicPr>
            <a:picLocks noChangeAspect="1"/>
          </p:cNvPicPr>
          <p:nvPr/>
        </p:nvPicPr>
        <p:blipFill>
          <a:blip r:embed="rId2"/>
          <a:stretch>
            <a:fillRect/>
          </a:stretch>
        </p:blipFill>
        <p:spPr>
          <a:xfrm>
            <a:off x="461176" y="72903"/>
            <a:ext cx="11269648" cy="5525271"/>
          </a:xfrm>
          <a:prstGeom prst="rect">
            <a:avLst/>
          </a:prstGeom>
        </p:spPr>
      </p:pic>
      <p:sp>
        <p:nvSpPr>
          <p:cNvPr id="7" name="TextBox 6">
            <a:extLst>
              <a:ext uri="{FF2B5EF4-FFF2-40B4-BE49-F238E27FC236}">
                <a16:creationId xmlns:a16="http://schemas.microsoft.com/office/drawing/2014/main" id="{809B6764-8CBA-4769-B25A-2E39B052ED0E}"/>
              </a:ext>
            </a:extLst>
          </p:cNvPr>
          <p:cNvSpPr txBox="1"/>
          <p:nvPr/>
        </p:nvSpPr>
        <p:spPr>
          <a:xfrm>
            <a:off x="6330463" y="265723"/>
            <a:ext cx="5611446" cy="523220"/>
          </a:xfrm>
          <a:prstGeom prst="rect">
            <a:avLst/>
          </a:prstGeom>
          <a:noFill/>
        </p:spPr>
        <p:txBody>
          <a:bodyPr wrap="square">
            <a:spAutoFit/>
          </a:bodyPr>
          <a:lstStyle/>
          <a:p>
            <a:r>
              <a:rPr lang="en-US" altLang="zh-CN" sz="2800" b="1" dirty="0">
                <a:solidFill>
                  <a:srgbClr val="FF0000"/>
                </a:solidFill>
                <a:highlight>
                  <a:srgbClr val="FFFF00"/>
                </a:highlight>
              </a:rPr>
              <a:t>ONE POSSIBLE SOLUTION</a:t>
            </a:r>
            <a:endParaRPr lang="zh-CN" altLang="en-US" sz="2800" dirty="0">
              <a:solidFill>
                <a:srgbClr val="FF0000"/>
              </a:solidFill>
              <a:highlight>
                <a:srgbClr val="FFFF00"/>
              </a:highlight>
            </a:endParaRPr>
          </a:p>
        </p:txBody>
      </p:sp>
    </p:spTree>
    <p:extLst>
      <p:ext uri="{BB962C8B-B14F-4D97-AF65-F5344CB8AC3E}">
        <p14:creationId xmlns:p14="http://schemas.microsoft.com/office/powerpoint/2010/main" val="3767086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B46D5438-F1BA-C9CE-B9EF-93D343E2C3C7}"/>
              </a:ext>
            </a:extLst>
          </p:cNvPr>
          <p:cNvGraphicFramePr>
            <a:graphicFrameLocks noGrp="1"/>
          </p:cNvGraphicFramePr>
          <p:nvPr>
            <p:ph idx="1"/>
            <p:extLst>
              <p:ext uri="{D42A27DB-BD31-4B8C-83A1-F6EECF244321}">
                <p14:modId xmlns:p14="http://schemas.microsoft.com/office/powerpoint/2010/main" val="861482790"/>
              </p:ext>
            </p:extLst>
          </p:nvPr>
        </p:nvGraphicFramePr>
        <p:xfrm>
          <a:off x="856171" y="224851"/>
          <a:ext cx="10479657" cy="6408297"/>
        </p:xfrm>
        <a:graphic>
          <a:graphicData uri="http://schemas.openxmlformats.org/drawingml/2006/table">
            <a:tbl>
              <a:tblPr>
                <a:tableStyleId>{5C22544A-7EE6-4342-B048-85BDC9FD1C3A}</a:tableStyleId>
              </a:tblPr>
              <a:tblGrid>
                <a:gridCol w="2908802">
                  <a:extLst>
                    <a:ext uri="{9D8B030D-6E8A-4147-A177-3AD203B41FA5}">
                      <a16:colId xmlns:a16="http://schemas.microsoft.com/office/drawing/2014/main" val="406144973"/>
                    </a:ext>
                  </a:extLst>
                </a:gridCol>
                <a:gridCol w="7570855">
                  <a:extLst>
                    <a:ext uri="{9D8B030D-6E8A-4147-A177-3AD203B41FA5}">
                      <a16:colId xmlns:a16="http://schemas.microsoft.com/office/drawing/2014/main" val="2730549730"/>
                    </a:ext>
                  </a:extLst>
                </a:gridCol>
              </a:tblGrid>
              <a:tr h="891904">
                <a:tc>
                  <a:txBody>
                    <a:bodyPr/>
                    <a:lstStyle/>
                    <a:p>
                      <a:pPr algn="l" fontAlgn="ctr"/>
                      <a:r>
                        <a:rPr lang="en-US" sz="2800" u="none" strike="noStrike" dirty="0">
                          <a:effectLst/>
                        </a:rPr>
                        <a:t>Find the names of employees who have a salary greater than 50,000.</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2800" u="none" strike="noStrike" dirty="0">
                          <a:effectLst/>
                        </a:rPr>
                        <a:t>SELECT </a:t>
                      </a:r>
                      <a:r>
                        <a:rPr lang="en-US" sz="2800" u="none" strike="noStrike" dirty="0" err="1">
                          <a:effectLst/>
                        </a:rPr>
                        <a:t>Fname</a:t>
                      </a:r>
                      <a:r>
                        <a:rPr lang="en-US" sz="2800" u="none" strike="noStrike" dirty="0">
                          <a:effectLst/>
                        </a:rPr>
                        <a:t>, </a:t>
                      </a:r>
                      <a:r>
                        <a:rPr lang="en-US" sz="2800" u="none" strike="noStrike" dirty="0" err="1">
                          <a:effectLst/>
                        </a:rPr>
                        <a:t>Lname</a:t>
                      </a:r>
                      <a:r>
                        <a:rPr lang="en-US" sz="2800" u="none" strike="noStrike" dirty="0">
                          <a:effectLst/>
                        </a:rPr>
                        <a:t> FROM EMPLOYEE WHERE Salary &gt; 50000;</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569779691"/>
                  </a:ext>
                </a:extLst>
              </a:tr>
              <a:tr h="891904">
                <a:tc>
                  <a:txBody>
                    <a:bodyPr/>
                    <a:lstStyle/>
                    <a:p>
                      <a:pPr algn="l" fontAlgn="ctr"/>
                      <a:r>
                        <a:rPr lang="en-US" sz="2800" u="none" strike="noStrike" dirty="0">
                          <a:effectLst/>
                        </a:rPr>
                        <a:t>Display the details of departments managed by employees whose SSNs are known.</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2800" u="none" strike="noStrike" dirty="0">
                          <a:effectLst/>
                        </a:rPr>
                        <a:t>SELECT * FROM DEPARTMENT WHERE </a:t>
                      </a:r>
                      <a:r>
                        <a:rPr lang="en-US" sz="2800" u="none" strike="noStrike" dirty="0" err="1">
                          <a:effectLst/>
                        </a:rPr>
                        <a:t>Mgr_ssn</a:t>
                      </a:r>
                      <a:r>
                        <a:rPr lang="en-US" sz="2800" u="none" strike="noStrike" dirty="0">
                          <a:effectLst/>
                        </a:rPr>
                        <a:t> IS NOT NULL;</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3830762883"/>
                  </a:ext>
                </a:extLst>
              </a:tr>
              <a:tr h="891904">
                <a:tc>
                  <a:txBody>
                    <a:bodyPr/>
                    <a:lstStyle/>
                    <a:p>
                      <a:pPr algn="l" fontAlgn="ctr"/>
                      <a:r>
                        <a:rPr lang="en-US" sz="2800" u="none" strike="noStrike" dirty="0">
                          <a:effectLst/>
                        </a:rPr>
                        <a:t>List the locations where the "Research" department operates.</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2800" u="none" strike="noStrike" dirty="0">
                          <a:effectLst/>
                        </a:rPr>
                        <a:t>SELECT </a:t>
                      </a:r>
                      <a:r>
                        <a:rPr lang="en-US" sz="2800" u="none" strike="noStrike" dirty="0" err="1">
                          <a:effectLst/>
                        </a:rPr>
                        <a:t>Dlocation</a:t>
                      </a:r>
                      <a:r>
                        <a:rPr lang="en-US" sz="2800" u="none" strike="noStrike" dirty="0">
                          <a:effectLst/>
                        </a:rPr>
                        <a:t> FROM DEPT_LOCATIONS WHERE </a:t>
                      </a:r>
                      <a:r>
                        <a:rPr lang="en-US" sz="2800" u="none" strike="noStrike" dirty="0" err="1">
                          <a:effectLst/>
                        </a:rPr>
                        <a:t>Dnumber</a:t>
                      </a:r>
                      <a:r>
                        <a:rPr lang="en-US" sz="2800" u="none" strike="noStrike" dirty="0">
                          <a:effectLst/>
                        </a:rPr>
                        <a:t> = (SELECT </a:t>
                      </a:r>
                      <a:r>
                        <a:rPr lang="en-US" sz="2800" u="none" strike="noStrike" dirty="0" err="1">
                          <a:effectLst/>
                        </a:rPr>
                        <a:t>Dnumber</a:t>
                      </a:r>
                      <a:r>
                        <a:rPr lang="en-US" sz="2800" u="none" strike="noStrike" dirty="0">
                          <a:effectLst/>
                        </a:rPr>
                        <a:t> FROM DEPARTMENT WHERE </a:t>
                      </a:r>
                      <a:r>
                        <a:rPr lang="en-US" sz="2800" u="none" strike="noStrike" dirty="0" err="1">
                          <a:effectLst/>
                        </a:rPr>
                        <a:t>Dname</a:t>
                      </a:r>
                      <a:r>
                        <a:rPr lang="en-US" sz="2800" u="none" strike="noStrike" dirty="0">
                          <a:effectLst/>
                        </a:rPr>
                        <a:t> = 'Research');</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3578618449"/>
                  </a:ext>
                </a:extLst>
              </a:tr>
            </a:tbl>
          </a:graphicData>
        </a:graphic>
      </p:graphicFrame>
    </p:spTree>
    <p:extLst>
      <p:ext uri="{BB962C8B-B14F-4D97-AF65-F5344CB8AC3E}">
        <p14:creationId xmlns:p14="http://schemas.microsoft.com/office/powerpoint/2010/main" val="2674327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AFBE3F7-0005-AE8C-9D36-DEE6813EFA42}"/>
              </a:ext>
            </a:extLst>
          </p:cNvPr>
          <p:cNvGraphicFramePr>
            <a:graphicFrameLocks noGrp="1"/>
          </p:cNvGraphicFramePr>
          <p:nvPr>
            <p:extLst>
              <p:ext uri="{D42A27DB-BD31-4B8C-83A1-F6EECF244321}">
                <p14:modId xmlns:p14="http://schemas.microsoft.com/office/powerpoint/2010/main" val="2928653891"/>
              </p:ext>
            </p:extLst>
          </p:nvPr>
        </p:nvGraphicFramePr>
        <p:xfrm>
          <a:off x="907930" y="499171"/>
          <a:ext cx="10376140" cy="5859657"/>
        </p:xfrm>
        <a:graphic>
          <a:graphicData uri="http://schemas.openxmlformats.org/drawingml/2006/table">
            <a:tbl>
              <a:tblPr>
                <a:tableStyleId>{5C22544A-7EE6-4342-B048-85BDC9FD1C3A}</a:tableStyleId>
              </a:tblPr>
              <a:tblGrid>
                <a:gridCol w="2880070">
                  <a:extLst>
                    <a:ext uri="{9D8B030D-6E8A-4147-A177-3AD203B41FA5}">
                      <a16:colId xmlns:a16="http://schemas.microsoft.com/office/drawing/2014/main" val="160850607"/>
                    </a:ext>
                  </a:extLst>
                </a:gridCol>
                <a:gridCol w="7496070">
                  <a:extLst>
                    <a:ext uri="{9D8B030D-6E8A-4147-A177-3AD203B41FA5}">
                      <a16:colId xmlns:a16="http://schemas.microsoft.com/office/drawing/2014/main" val="1022816777"/>
                    </a:ext>
                  </a:extLst>
                </a:gridCol>
              </a:tblGrid>
              <a:tr h="1316966">
                <a:tc>
                  <a:txBody>
                    <a:bodyPr/>
                    <a:lstStyle/>
                    <a:p>
                      <a:pPr algn="l" fontAlgn="ctr"/>
                      <a:r>
                        <a:rPr lang="en-US" sz="3200" u="none" strike="noStrike">
                          <a:effectLst/>
                        </a:rPr>
                        <a:t>Get the names and addresses of employees in department 5.</a:t>
                      </a:r>
                      <a:endParaRPr lang="en-US" sz="3200" b="0" i="0" u="none" strike="noStrike">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3200" u="none" strike="noStrike">
                          <a:effectLst/>
                        </a:rPr>
                        <a:t>SELECT Fname, Lname, Address FROM EMPLOYEE WHERE Dno = 5;</a:t>
                      </a:r>
                      <a:endParaRPr lang="en-US" sz="3200" b="0" i="0" u="none" strike="noStrike">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890521767"/>
                  </a:ext>
                </a:extLst>
              </a:tr>
              <a:tr h="1316966">
                <a:tc>
                  <a:txBody>
                    <a:bodyPr/>
                    <a:lstStyle/>
                    <a:p>
                      <a:pPr algn="l" fontAlgn="ctr"/>
                      <a:r>
                        <a:rPr lang="en-US" sz="3200" u="none" strike="noStrike">
                          <a:effectLst/>
                        </a:rPr>
                        <a:t>Find the names of all projects located in "Houston".</a:t>
                      </a:r>
                      <a:endParaRPr lang="en-US" sz="3200" b="0" i="0" u="none" strike="noStrike">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3200" u="none" strike="noStrike" dirty="0">
                          <a:effectLst/>
                        </a:rPr>
                        <a:t>SELECT </a:t>
                      </a:r>
                      <a:r>
                        <a:rPr lang="en-US" sz="3200" u="none" strike="noStrike" dirty="0" err="1">
                          <a:effectLst/>
                        </a:rPr>
                        <a:t>Pname</a:t>
                      </a:r>
                      <a:r>
                        <a:rPr lang="en-US" sz="3200" u="none" strike="noStrike" dirty="0">
                          <a:effectLst/>
                        </a:rPr>
                        <a:t> FROM PROJECT WHERE </a:t>
                      </a:r>
                      <a:r>
                        <a:rPr lang="en-US" sz="3200" u="none" strike="noStrike" dirty="0" err="1">
                          <a:effectLst/>
                        </a:rPr>
                        <a:t>Plocation</a:t>
                      </a:r>
                      <a:r>
                        <a:rPr lang="en-US" sz="3200" u="none" strike="noStrike" dirty="0">
                          <a:effectLst/>
                        </a:rPr>
                        <a:t> = 'Houston';</a:t>
                      </a:r>
                      <a:endParaRPr lang="en-US" sz="32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3824175168"/>
                  </a:ext>
                </a:extLst>
              </a:tr>
              <a:tr h="1316966">
                <a:tc>
                  <a:txBody>
                    <a:bodyPr/>
                    <a:lstStyle/>
                    <a:p>
                      <a:pPr algn="l" fontAlgn="ctr"/>
                      <a:r>
                        <a:rPr lang="en-US" sz="3200" u="none" strike="noStrike">
                          <a:effectLst/>
                        </a:rPr>
                        <a:t>Count the total number of departments in the company.</a:t>
                      </a:r>
                      <a:endParaRPr lang="en-US" sz="3200" b="0" i="0" u="none" strike="noStrike">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3200" u="none" strike="noStrike" dirty="0">
                          <a:effectLst/>
                        </a:rPr>
                        <a:t>SELECT COUNT(*) AS </a:t>
                      </a:r>
                      <a:r>
                        <a:rPr lang="en-US" sz="3200" u="none" strike="noStrike" dirty="0" err="1">
                          <a:effectLst/>
                        </a:rPr>
                        <a:t>Total_Departments</a:t>
                      </a:r>
                      <a:r>
                        <a:rPr lang="en-US" sz="3200" u="none" strike="noStrike" dirty="0">
                          <a:effectLst/>
                        </a:rPr>
                        <a:t> FROM DEPARTMENT;</a:t>
                      </a:r>
                      <a:endParaRPr lang="en-US" sz="32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774090438"/>
                  </a:ext>
                </a:extLst>
              </a:tr>
            </a:tbl>
          </a:graphicData>
        </a:graphic>
      </p:graphicFrame>
    </p:spTree>
    <p:extLst>
      <p:ext uri="{BB962C8B-B14F-4D97-AF65-F5344CB8AC3E}">
        <p14:creationId xmlns:p14="http://schemas.microsoft.com/office/powerpoint/2010/main" val="672436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AFBE3F7-0005-AE8C-9D36-DEE6813EFA42}"/>
              </a:ext>
            </a:extLst>
          </p:cNvPr>
          <p:cNvGraphicFramePr>
            <a:graphicFrameLocks noGrp="1"/>
          </p:cNvGraphicFramePr>
          <p:nvPr>
            <p:extLst>
              <p:ext uri="{D42A27DB-BD31-4B8C-83A1-F6EECF244321}">
                <p14:modId xmlns:p14="http://schemas.microsoft.com/office/powerpoint/2010/main" val="201171829"/>
              </p:ext>
            </p:extLst>
          </p:nvPr>
        </p:nvGraphicFramePr>
        <p:xfrm>
          <a:off x="907930" y="22983"/>
          <a:ext cx="10376140" cy="6835017"/>
        </p:xfrm>
        <a:graphic>
          <a:graphicData uri="http://schemas.openxmlformats.org/drawingml/2006/table">
            <a:tbl>
              <a:tblPr>
                <a:tableStyleId>{5C22544A-7EE6-4342-B048-85BDC9FD1C3A}</a:tableStyleId>
              </a:tblPr>
              <a:tblGrid>
                <a:gridCol w="2880070">
                  <a:extLst>
                    <a:ext uri="{9D8B030D-6E8A-4147-A177-3AD203B41FA5}">
                      <a16:colId xmlns:a16="http://schemas.microsoft.com/office/drawing/2014/main" val="160850607"/>
                    </a:ext>
                  </a:extLst>
                </a:gridCol>
                <a:gridCol w="7496070">
                  <a:extLst>
                    <a:ext uri="{9D8B030D-6E8A-4147-A177-3AD203B41FA5}">
                      <a16:colId xmlns:a16="http://schemas.microsoft.com/office/drawing/2014/main" val="1022816777"/>
                    </a:ext>
                  </a:extLst>
                </a:gridCol>
              </a:tblGrid>
              <a:tr h="1316966">
                <a:tc>
                  <a:txBody>
                    <a:bodyPr/>
                    <a:lstStyle/>
                    <a:p>
                      <a:pPr algn="l" fontAlgn="ctr"/>
                      <a:r>
                        <a:rPr lang="en-US" sz="3200" u="none" strike="noStrike">
                          <a:effectLst/>
                        </a:rPr>
                        <a:t>Get the names and addresses of employees in department 5.</a:t>
                      </a:r>
                      <a:endParaRPr lang="en-US" sz="3200" b="0" i="0" u="none" strike="noStrike">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3200" u="none" strike="noStrike">
                          <a:effectLst/>
                        </a:rPr>
                        <a:t>SELECT Fname, Lname, Address FROM EMPLOYEE WHERE Dno = 5;</a:t>
                      </a:r>
                      <a:endParaRPr lang="en-US" sz="3200" b="0" i="0" u="none" strike="noStrike">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890521767"/>
                  </a:ext>
                </a:extLst>
              </a:tr>
              <a:tr h="1316966">
                <a:tc>
                  <a:txBody>
                    <a:bodyPr/>
                    <a:lstStyle/>
                    <a:p>
                      <a:pPr algn="l" fontAlgn="ctr"/>
                      <a:r>
                        <a:rPr lang="en-US" sz="3200" u="none" strike="noStrike" dirty="0">
                          <a:effectLst/>
                        </a:rPr>
                        <a:t>Find the names of all projects located in "Houston". Whose salary &gt;150000</a:t>
                      </a:r>
                      <a:endParaRPr lang="en-US" sz="32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3200" u="none" strike="noStrike" dirty="0">
                          <a:effectLst/>
                        </a:rPr>
                        <a:t>SELECT </a:t>
                      </a:r>
                      <a:r>
                        <a:rPr lang="en-US" sz="3200" u="none" strike="noStrike" dirty="0" err="1">
                          <a:effectLst/>
                        </a:rPr>
                        <a:t>Pname</a:t>
                      </a:r>
                      <a:r>
                        <a:rPr lang="en-US" sz="3200" u="none" strike="noStrike" dirty="0">
                          <a:effectLst/>
                        </a:rPr>
                        <a:t> FROM PROJECT WHERE </a:t>
                      </a:r>
                      <a:r>
                        <a:rPr lang="en-US" sz="3200" u="none" strike="noStrike" dirty="0" err="1">
                          <a:effectLst/>
                        </a:rPr>
                        <a:t>Plocation</a:t>
                      </a:r>
                      <a:r>
                        <a:rPr lang="en-US" sz="3200" u="none" strike="noStrike" dirty="0">
                          <a:effectLst/>
                        </a:rPr>
                        <a:t> = 'Houston';</a:t>
                      </a:r>
                      <a:endParaRPr lang="en-US" sz="32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3824175168"/>
                  </a:ext>
                </a:extLst>
              </a:tr>
              <a:tr h="1316966">
                <a:tc>
                  <a:txBody>
                    <a:bodyPr/>
                    <a:lstStyle/>
                    <a:p>
                      <a:pPr algn="l" fontAlgn="ctr"/>
                      <a:r>
                        <a:rPr lang="en-US" sz="3200" u="none" strike="noStrike">
                          <a:effectLst/>
                        </a:rPr>
                        <a:t>Count the total number of departments in the company.</a:t>
                      </a:r>
                      <a:endParaRPr lang="en-US" sz="3200" b="0" i="0" u="none" strike="noStrike">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3200" u="none" strike="noStrike" dirty="0">
                          <a:effectLst/>
                        </a:rPr>
                        <a:t>SELECT COUNT(*) AS </a:t>
                      </a:r>
                      <a:r>
                        <a:rPr lang="en-US" sz="3200" u="none" strike="noStrike" dirty="0" err="1">
                          <a:effectLst/>
                        </a:rPr>
                        <a:t>Total_Departments</a:t>
                      </a:r>
                      <a:r>
                        <a:rPr lang="en-US" sz="3200" u="none" strike="noStrike" dirty="0">
                          <a:effectLst/>
                        </a:rPr>
                        <a:t> FROM DEPARTMENT;</a:t>
                      </a:r>
                      <a:endParaRPr lang="en-US" sz="32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774090438"/>
                  </a:ext>
                </a:extLst>
              </a:tr>
            </a:tbl>
          </a:graphicData>
        </a:graphic>
      </p:graphicFrame>
    </p:spTree>
    <p:extLst>
      <p:ext uri="{BB962C8B-B14F-4D97-AF65-F5344CB8AC3E}">
        <p14:creationId xmlns:p14="http://schemas.microsoft.com/office/powerpoint/2010/main" val="419659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52F681E-1041-0AC6-764D-FC222198A4D2}"/>
              </a:ext>
            </a:extLst>
          </p:cNvPr>
          <p:cNvGraphicFramePr>
            <a:graphicFrameLocks noGrp="1"/>
          </p:cNvGraphicFramePr>
          <p:nvPr>
            <p:extLst>
              <p:ext uri="{D42A27DB-BD31-4B8C-83A1-F6EECF244321}">
                <p14:modId xmlns:p14="http://schemas.microsoft.com/office/powerpoint/2010/main" val="4276592686"/>
              </p:ext>
            </p:extLst>
          </p:nvPr>
        </p:nvGraphicFramePr>
        <p:xfrm>
          <a:off x="477715" y="379779"/>
          <a:ext cx="11236569" cy="2992038"/>
        </p:xfrm>
        <a:graphic>
          <a:graphicData uri="http://schemas.openxmlformats.org/drawingml/2006/table">
            <a:tbl>
              <a:tblPr>
                <a:tableStyleId>{5C22544A-7EE6-4342-B048-85BDC9FD1C3A}</a:tableStyleId>
              </a:tblPr>
              <a:tblGrid>
                <a:gridCol w="3118896">
                  <a:extLst>
                    <a:ext uri="{9D8B030D-6E8A-4147-A177-3AD203B41FA5}">
                      <a16:colId xmlns:a16="http://schemas.microsoft.com/office/drawing/2014/main" val="1992566020"/>
                    </a:ext>
                  </a:extLst>
                </a:gridCol>
                <a:gridCol w="8117673">
                  <a:extLst>
                    <a:ext uri="{9D8B030D-6E8A-4147-A177-3AD203B41FA5}">
                      <a16:colId xmlns:a16="http://schemas.microsoft.com/office/drawing/2014/main" val="2322901099"/>
                    </a:ext>
                  </a:extLst>
                </a:gridCol>
              </a:tblGrid>
              <a:tr h="492885">
                <a:tc>
                  <a:txBody>
                    <a:bodyPr/>
                    <a:lstStyle/>
                    <a:p>
                      <a:pPr algn="l" fontAlgn="ctr"/>
                      <a:r>
                        <a:rPr lang="en-US" sz="2800" u="none" strike="noStrike" dirty="0">
                          <a:effectLst/>
                        </a:rPr>
                        <a:t>List employees who work on more than one project.</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2800" u="none" strike="noStrike" dirty="0">
                          <a:effectLst/>
                        </a:rPr>
                        <a:t>SELECT </a:t>
                      </a:r>
                      <a:r>
                        <a:rPr lang="en-US" sz="2800" u="none" strike="noStrike" dirty="0" err="1">
                          <a:effectLst/>
                        </a:rPr>
                        <a:t>Essn</a:t>
                      </a:r>
                      <a:r>
                        <a:rPr lang="en-US" sz="2800" u="none" strike="noStrike" dirty="0">
                          <a:effectLst/>
                        </a:rPr>
                        <a:t> FROM WORKS_ON GROUP BY </a:t>
                      </a:r>
                      <a:r>
                        <a:rPr lang="en-US" sz="2800" u="none" strike="noStrike" dirty="0" err="1">
                          <a:effectLst/>
                        </a:rPr>
                        <a:t>Essn</a:t>
                      </a:r>
                      <a:r>
                        <a:rPr lang="en-US" sz="2800" u="none" strike="noStrike" dirty="0">
                          <a:effectLst/>
                        </a:rPr>
                        <a:t> HAVING COUNT(</a:t>
                      </a:r>
                      <a:r>
                        <a:rPr lang="en-US" sz="2800" u="none" strike="noStrike" dirty="0" err="1">
                          <a:effectLst/>
                        </a:rPr>
                        <a:t>Pno</a:t>
                      </a:r>
                      <a:r>
                        <a:rPr lang="en-US" sz="2800" u="none" strike="noStrike" dirty="0">
                          <a:effectLst/>
                        </a:rPr>
                        <a:t>) &gt; 1;</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1643956089"/>
                  </a:ext>
                </a:extLst>
              </a:tr>
              <a:tr h="492885">
                <a:tc>
                  <a:txBody>
                    <a:bodyPr/>
                    <a:lstStyle/>
                    <a:p>
                      <a:pPr algn="l" fontAlgn="ctr"/>
                      <a:r>
                        <a:rPr lang="en-US" sz="2800" u="none" strike="noStrike">
                          <a:effectLst/>
                        </a:rPr>
                        <a:t>Retrieve the average salary of employees in each department.</a:t>
                      </a:r>
                      <a:endParaRPr lang="en-US" sz="2800" b="0" i="0" u="none" strike="noStrike">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2800" u="none" strike="noStrike" dirty="0">
                          <a:effectLst/>
                        </a:rPr>
                        <a:t>SELECT </a:t>
                      </a:r>
                      <a:r>
                        <a:rPr lang="en-US" sz="2800" u="none" strike="noStrike" dirty="0" err="1">
                          <a:effectLst/>
                        </a:rPr>
                        <a:t>Dno</a:t>
                      </a:r>
                      <a:r>
                        <a:rPr lang="en-US" sz="2800" u="none" strike="noStrike" dirty="0">
                          <a:effectLst/>
                        </a:rPr>
                        <a:t>, AVG(Salary) AS </a:t>
                      </a:r>
                      <a:r>
                        <a:rPr lang="en-US" sz="2800" u="none" strike="noStrike" dirty="0" err="1">
                          <a:effectLst/>
                        </a:rPr>
                        <a:t>Avg_Salary</a:t>
                      </a:r>
                      <a:r>
                        <a:rPr lang="en-US" sz="2800" u="none" strike="noStrike" dirty="0">
                          <a:effectLst/>
                        </a:rPr>
                        <a:t> FROM EMPLOYEE GROUP BY </a:t>
                      </a:r>
                      <a:r>
                        <a:rPr lang="en-US" sz="2800" u="none" strike="noStrike" dirty="0" err="1">
                          <a:effectLst/>
                        </a:rPr>
                        <a:t>Dno</a:t>
                      </a:r>
                      <a:r>
                        <a:rPr lang="en-US" sz="2800" u="none" strike="noStrike" dirty="0">
                          <a:effectLst/>
                        </a:rPr>
                        <a:t>;</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2949034989"/>
                  </a:ext>
                </a:extLst>
              </a:tr>
            </a:tbl>
          </a:graphicData>
        </a:graphic>
      </p:graphicFrame>
      <p:graphicFrame>
        <p:nvGraphicFramePr>
          <p:cNvPr id="4" name="Table 3">
            <a:extLst>
              <a:ext uri="{FF2B5EF4-FFF2-40B4-BE49-F238E27FC236}">
                <a16:creationId xmlns:a16="http://schemas.microsoft.com/office/drawing/2014/main" id="{3C54F51D-479B-0B5D-2223-3BF2D40E95F9}"/>
              </a:ext>
            </a:extLst>
          </p:cNvPr>
          <p:cNvGraphicFramePr>
            <a:graphicFrameLocks noGrp="1"/>
          </p:cNvGraphicFramePr>
          <p:nvPr>
            <p:extLst>
              <p:ext uri="{D42A27DB-BD31-4B8C-83A1-F6EECF244321}">
                <p14:modId xmlns:p14="http://schemas.microsoft.com/office/powerpoint/2010/main" val="80544989"/>
              </p:ext>
            </p:extLst>
          </p:nvPr>
        </p:nvGraphicFramePr>
        <p:xfrm>
          <a:off x="328733" y="3560640"/>
          <a:ext cx="11534531" cy="1282659"/>
        </p:xfrm>
        <a:graphic>
          <a:graphicData uri="http://schemas.openxmlformats.org/drawingml/2006/table">
            <a:tbl>
              <a:tblPr>
                <a:tableStyleId>{5C22544A-7EE6-4342-B048-85BDC9FD1C3A}</a:tableStyleId>
              </a:tblPr>
              <a:tblGrid>
                <a:gridCol w="3201601">
                  <a:extLst>
                    <a:ext uri="{9D8B030D-6E8A-4147-A177-3AD203B41FA5}">
                      <a16:colId xmlns:a16="http://schemas.microsoft.com/office/drawing/2014/main" val="360428685"/>
                    </a:ext>
                  </a:extLst>
                </a:gridCol>
                <a:gridCol w="8332930">
                  <a:extLst>
                    <a:ext uri="{9D8B030D-6E8A-4147-A177-3AD203B41FA5}">
                      <a16:colId xmlns:a16="http://schemas.microsoft.com/office/drawing/2014/main" val="1096386129"/>
                    </a:ext>
                  </a:extLst>
                </a:gridCol>
              </a:tblGrid>
              <a:tr h="492885">
                <a:tc>
                  <a:txBody>
                    <a:bodyPr/>
                    <a:lstStyle/>
                    <a:p>
                      <a:pPr algn="l" fontAlgn="ctr"/>
                      <a:r>
                        <a:rPr lang="en-US" sz="2800" u="none" strike="noStrike" dirty="0">
                          <a:effectLst/>
                        </a:rPr>
                        <a:t>Find the department with the highest average salary.</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2800" u="none" strike="noStrike" dirty="0">
                          <a:effectLst/>
                        </a:rPr>
                        <a:t>SELECT </a:t>
                      </a:r>
                      <a:r>
                        <a:rPr lang="en-US" sz="2800" u="none" strike="noStrike" dirty="0" err="1">
                          <a:effectLst/>
                        </a:rPr>
                        <a:t>Dno</a:t>
                      </a:r>
                      <a:r>
                        <a:rPr lang="en-US" sz="2800" u="none" strike="noStrike" dirty="0">
                          <a:effectLst/>
                        </a:rPr>
                        <a:t> FROM EMPLOYEE GROUP BY </a:t>
                      </a:r>
                      <a:r>
                        <a:rPr lang="en-US" sz="2800" u="none" strike="noStrike" dirty="0" err="1">
                          <a:effectLst/>
                        </a:rPr>
                        <a:t>Dno</a:t>
                      </a:r>
                      <a:r>
                        <a:rPr lang="en-US" sz="2800" u="none" strike="noStrike" dirty="0">
                          <a:effectLst/>
                        </a:rPr>
                        <a:t> ORDER BY AVG(Salary) DESC LIMIT 1;</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4137928300"/>
                  </a:ext>
                </a:extLst>
              </a:tr>
            </a:tbl>
          </a:graphicData>
        </a:graphic>
      </p:graphicFrame>
    </p:spTree>
    <p:extLst>
      <p:ext uri="{BB962C8B-B14F-4D97-AF65-F5344CB8AC3E}">
        <p14:creationId xmlns:p14="http://schemas.microsoft.com/office/powerpoint/2010/main" val="4052325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DA079-00B1-82ED-0A23-E9F82059D116}"/>
              </a:ext>
            </a:extLst>
          </p:cNvPr>
          <p:cNvSpPr>
            <a:spLocks noGrp="1"/>
          </p:cNvSpPr>
          <p:nvPr>
            <p:ph type="title"/>
          </p:nvPr>
        </p:nvSpPr>
        <p:spPr/>
        <p:txBody>
          <a:bodyPr/>
          <a:lstStyle/>
          <a:p>
            <a:r>
              <a:rPr lang="en-US" altLang="zh-CN" dirty="0"/>
              <a:t>Next class assignment – You should learn why and how they are working</a:t>
            </a:r>
            <a:endParaRPr lang="zh-CN" altLang="en-US" dirty="0"/>
          </a:p>
        </p:txBody>
      </p:sp>
      <p:sp>
        <p:nvSpPr>
          <p:cNvPr id="3" name="Content Placeholder 2">
            <a:extLst>
              <a:ext uri="{FF2B5EF4-FFF2-40B4-BE49-F238E27FC236}">
                <a16:creationId xmlns:a16="http://schemas.microsoft.com/office/drawing/2014/main" id="{AD504BC6-E5FD-D86C-E5E1-556B06E0A719}"/>
              </a:ext>
            </a:extLst>
          </p:cNvPr>
          <p:cNvSpPr>
            <a:spLocks noGrp="1"/>
          </p:cNvSpPr>
          <p:nvPr>
            <p:ph idx="1"/>
          </p:nvPr>
        </p:nvSpPr>
        <p:spPr/>
        <p:txBody>
          <a:bodyPr/>
          <a:lstStyle/>
          <a:p>
            <a:r>
              <a:rPr lang="en-US" altLang="zh-CN" sz="2800" u="none" strike="noStrike" dirty="0">
                <a:effectLst/>
              </a:rPr>
              <a:t>Find the names of all projects located in "Houston". Whose salary &gt;150000</a:t>
            </a:r>
          </a:p>
          <a:p>
            <a:r>
              <a:rPr lang="en-US" altLang="zh-CN" sz="2800" u="none" strike="noStrike" dirty="0">
                <a:effectLst/>
              </a:rPr>
              <a:t>Find the department with the highest average salary.</a:t>
            </a:r>
            <a:endParaRPr lang="en-US" altLang="zh-CN" sz="2800" b="0" i="0" u="none" strike="noStrike" dirty="0">
              <a:solidFill>
                <a:srgbClr val="000000"/>
              </a:solidFill>
              <a:effectLst/>
              <a:latin typeface="等线" panose="02010600030101010101" pitchFamily="2" charset="-122"/>
              <a:ea typeface="等线" panose="02010600030101010101" pitchFamily="2" charset="-122"/>
            </a:endParaRPr>
          </a:p>
          <a:p>
            <a:pPr marL="0" indent="0">
              <a:buNone/>
            </a:pPr>
            <a:endParaRPr lang="en-US" altLang="zh-CN" sz="2800" b="0" i="0" u="none" strike="noStrike" dirty="0">
              <a:solidFill>
                <a:srgbClr val="000000"/>
              </a:solidFill>
              <a:effectLst/>
              <a:latin typeface="等线" panose="02010600030101010101" pitchFamily="2" charset="-122"/>
              <a:ea typeface="等线" panose="02010600030101010101" pitchFamily="2" charset="-122"/>
            </a:endParaRPr>
          </a:p>
          <a:p>
            <a:pPr marL="0" indent="0">
              <a:buNone/>
            </a:pPr>
            <a:endParaRPr lang="zh-CN" altLang="en-US" dirty="0"/>
          </a:p>
        </p:txBody>
      </p:sp>
    </p:spTree>
    <p:extLst>
      <p:ext uri="{BB962C8B-B14F-4D97-AF65-F5344CB8AC3E}">
        <p14:creationId xmlns:p14="http://schemas.microsoft.com/office/powerpoint/2010/main" val="2458690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BF8433B-C0ED-DCD6-E88E-762525967F20}"/>
              </a:ext>
            </a:extLst>
          </p:cNvPr>
          <p:cNvGraphicFramePr>
            <a:graphicFrameLocks noGrp="1"/>
          </p:cNvGraphicFramePr>
          <p:nvPr>
            <p:extLst>
              <p:ext uri="{D42A27DB-BD31-4B8C-83A1-F6EECF244321}">
                <p14:modId xmlns:p14="http://schemas.microsoft.com/office/powerpoint/2010/main" val="761682902"/>
              </p:ext>
            </p:extLst>
          </p:nvPr>
        </p:nvGraphicFramePr>
        <p:xfrm>
          <a:off x="0" y="0"/>
          <a:ext cx="12192000" cy="7157310"/>
        </p:xfrm>
        <a:graphic>
          <a:graphicData uri="http://schemas.openxmlformats.org/drawingml/2006/table">
            <a:tbl>
              <a:tblPr>
                <a:tableStyleId>{5C22544A-7EE6-4342-B048-85BDC9FD1C3A}</a:tableStyleId>
              </a:tblPr>
              <a:tblGrid>
                <a:gridCol w="3384092">
                  <a:extLst>
                    <a:ext uri="{9D8B030D-6E8A-4147-A177-3AD203B41FA5}">
                      <a16:colId xmlns:a16="http://schemas.microsoft.com/office/drawing/2014/main" val="2816813428"/>
                    </a:ext>
                  </a:extLst>
                </a:gridCol>
                <a:gridCol w="8807908">
                  <a:extLst>
                    <a:ext uri="{9D8B030D-6E8A-4147-A177-3AD203B41FA5}">
                      <a16:colId xmlns:a16="http://schemas.microsoft.com/office/drawing/2014/main" val="355508541"/>
                    </a:ext>
                  </a:extLst>
                </a:gridCol>
              </a:tblGrid>
              <a:tr h="492885">
                <a:tc>
                  <a:txBody>
                    <a:bodyPr/>
                    <a:lstStyle/>
                    <a:p>
                      <a:pPr algn="l" fontAlgn="ctr"/>
                      <a:r>
                        <a:rPr lang="en-US" sz="1800" u="none" strike="noStrike" dirty="0">
                          <a:effectLst/>
                        </a:rPr>
                        <a:t>List employees who work on more than one project.</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1800" u="none" strike="noStrike">
                          <a:effectLst/>
                        </a:rPr>
                        <a:t>SELECT Essn FROM WORKS_ON GROUP BY Essn HAVING COUNT(Pno) &gt; 1;</a:t>
                      </a:r>
                      <a:endParaRPr lang="en-US" sz="1800" b="0" i="0" u="none" strike="noStrike">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2040258122"/>
                  </a:ext>
                </a:extLst>
              </a:tr>
              <a:tr h="492885">
                <a:tc>
                  <a:txBody>
                    <a:bodyPr/>
                    <a:lstStyle/>
                    <a:p>
                      <a:pPr algn="l" fontAlgn="ctr"/>
                      <a:r>
                        <a:rPr lang="en-US" sz="1800" u="none" strike="noStrike">
                          <a:effectLst/>
                        </a:rPr>
                        <a:t>Retrieve the average salary of employees in each department.</a:t>
                      </a:r>
                      <a:endParaRPr lang="en-US" sz="1800" b="0" i="0" u="none" strike="noStrike">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1800" u="none" strike="noStrike">
                          <a:effectLst/>
                        </a:rPr>
                        <a:t>SELECT Dno, AVG(Salary) AS Avg_Salary FROM EMPLOYEE GROUP BY Dno;</a:t>
                      </a:r>
                      <a:endParaRPr lang="en-US" sz="1800" b="0" i="0" u="none" strike="noStrike">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743139687"/>
                  </a:ext>
                </a:extLst>
              </a:tr>
              <a:tr h="738210">
                <a:tc>
                  <a:txBody>
                    <a:bodyPr/>
                    <a:lstStyle/>
                    <a:p>
                      <a:pPr algn="l" fontAlgn="ctr"/>
                      <a:r>
                        <a:rPr lang="en-US" sz="1800" u="none" strike="noStrike" dirty="0">
                          <a:effectLst/>
                        </a:rPr>
                        <a:t>Display the names of employees who work on the project "</a:t>
                      </a:r>
                      <a:r>
                        <a:rPr lang="en-US" sz="1800" u="none" strike="noStrike" dirty="0" err="1">
                          <a:effectLst/>
                        </a:rPr>
                        <a:t>ProductX</a:t>
                      </a:r>
                      <a:r>
                        <a:rPr lang="en-US" sz="1800" u="none" strike="noStrike" dirty="0">
                          <a:effectLst/>
                        </a:rPr>
                        <a:t>".</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1800" u="none" strike="noStrike" dirty="0">
                          <a:effectLst/>
                        </a:rPr>
                        <a:t>Don’t attempt JOIN (lets attempt alternative)</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289440935"/>
                  </a:ext>
                </a:extLst>
              </a:tr>
              <a:tr h="492885">
                <a:tc>
                  <a:txBody>
                    <a:bodyPr/>
                    <a:lstStyle/>
                    <a:p>
                      <a:pPr algn="l" fontAlgn="ctr"/>
                      <a:r>
                        <a:rPr lang="en-US" sz="1800" u="none" strike="noStrike" dirty="0">
                          <a:effectLst/>
                        </a:rPr>
                        <a:t>Find the department with the highest average salary.</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1800" u="none" strike="noStrike" dirty="0">
                          <a:effectLst/>
                        </a:rPr>
                        <a:t>SELECT </a:t>
                      </a:r>
                      <a:r>
                        <a:rPr lang="en-US" sz="1800" u="none" strike="noStrike" dirty="0" err="1">
                          <a:effectLst/>
                        </a:rPr>
                        <a:t>Dno</a:t>
                      </a:r>
                      <a:r>
                        <a:rPr lang="en-US" sz="1800" u="none" strike="noStrike" dirty="0">
                          <a:effectLst/>
                        </a:rPr>
                        <a:t> FROM EMPLOYEE GROUP BY </a:t>
                      </a:r>
                      <a:r>
                        <a:rPr lang="en-US" sz="1800" u="none" strike="noStrike" dirty="0" err="1">
                          <a:effectLst/>
                        </a:rPr>
                        <a:t>Dno</a:t>
                      </a:r>
                      <a:r>
                        <a:rPr lang="en-US" sz="1800" u="none" strike="noStrike" dirty="0">
                          <a:effectLst/>
                        </a:rPr>
                        <a:t> ORDER BY AVG(Salary) DESC LIMIT 1;</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2315665088"/>
                  </a:ext>
                </a:extLst>
              </a:tr>
              <a:tr h="738210">
                <a:tc>
                  <a:txBody>
                    <a:bodyPr/>
                    <a:lstStyle/>
                    <a:p>
                      <a:pPr algn="l" fontAlgn="ctr"/>
                      <a:r>
                        <a:rPr lang="en-US" sz="1800" u="none" strike="noStrike" dirty="0">
                          <a:effectLst/>
                        </a:rPr>
                        <a:t>List employees and their dependents' names if they have any.</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altLang="zh-CN" sz="1800" u="none" strike="noStrike" dirty="0">
                          <a:effectLst/>
                        </a:rPr>
                        <a:t>Don’t attempt JOIN (lets attempt alternative)</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1289302560"/>
                  </a:ext>
                </a:extLst>
              </a:tr>
              <a:tr h="738210">
                <a:tc>
                  <a:txBody>
                    <a:bodyPr/>
                    <a:lstStyle/>
                    <a:p>
                      <a:pPr algn="l" fontAlgn="ctr"/>
                      <a:r>
                        <a:rPr lang="en-US" sz="1800" u="none" strike="noStrike">
                          <a:effectLst/>
                        </a:rPr>
                        <a:t>Find the total number of hours each employee worked across all projects.</a:t>
                      </a:r>
                      <a:endParaRPr lang="en-US" sz="1800" b="0" i="0" u="none" strike="noStrike">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1800" u="none" strike="noStrike" dirty="0">
                          <a:effectLst/>
                        </a:rPr>
                        <a:t>SELECT </a:t>
                      </a:r>
                      <a:r>
                        <a:rPr lang="en-US" sz="1800" u="none" strike="noStrike" dirty="0" err="1">
                          <a:effectLst/>
                        </a:rPr>
                        <a:t>Essn</a:t>
                      </a:r>
                      <a:r>
                        <a:rPr lang="en-US" sz="1800" u="none" strike="noStrike" dirty="0">
                          <a:effectLst/>
                        </a:rPr>
                        <a:t>, SUM(Hours) AS </a:t>
                      </a:r>
                      <a:r>
                        <a:rPr lang="en-US" sz="1800" u="none" strike="noStrike" dirty="0" err="1">
                          <a:effectLst/>
                        </a:rPr>
                        <a:t>Total_Hours</a:t>
                      </a:r>
                      <a:r>
                        <a:rPr lang="en-US" sz="1800" u="none" strike="noStrike" dirty="0">
                          <a:effectLst/>
                        </a:rPr>
                        <a:t> FROM WORKS_ON GROUP BY </a:t>
                      </a:r>
                      <a:r>
                        <a:rPr lang="en-US" sz="1800" u="none" strike="noStrike" dirty="0" err="1">
                          <a:effectLst/>
                        </a:rPr>
                        <a:t>Essn</a:t>
                      </a:r>
                      <a:r>
                        <a:rPr lang="en-US" sz="1800" u="none" strike="noStrike" dirty="0">
                          <a:effectLst/>
                        </a:rPr>
                        <a:t>;</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1680902236"/>
                  </a:ext>
                </a:extLst>
              </a:tr>
              <a:tr h="738210">
                <a:tc>
                  <a:txBody>
                    <a:bodyPr/>
                    <a:lstStyle/>
                    <a:p>
                      <a:pPr algn="l" fontAlgn="ctr"/>
                      <a:r>
                        <a:rPr lang="en-US" sz="1800" u="none" strike="noStrike" dirty="0">
                          <a:effectLst/>
                        </a:rPr>
                        <a:t>Get the name and salary of each employee, along with the name of their supervisor.</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altLang="zh-CN" sz="1800" u="none" strike="noStrike" dirty="0">
                          <a:effectLst/>
                        </a:rPr>
                        <a:t>Don’t attempt JOIN (lets attempt alternative)</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2948628701"/>
                  </a:ext>
                </a:extLst>
              </a:tr>
              <a:tr h="738210">
                <a:tc>
                  <a:txBody>
                    <a:bodyPr/>
                    <a:lstStyle/>
                    <a:p>
                      <a:pPr algn="l" fontAlgn="ctr"/>
                      <a:r>
                        <a:rPr lang="en-US" sz="1800" u="none" strike="noStrike" dirty="0">
                          <a:effectLst/>
                        </a:rPr>
                        <a:t>Display the names of employees who work in the same department as their supervisors.</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altLang="zh-CN" sz="1800" u="none" strike="noStrike" dirty="0">
                          <a:effectLst/>
                        </a:rPr>
                        <a:t>Don’t attempt JOIN (lets attempt alternative)</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3400586567"/>
                  </a:ext>
                </a:extLst>
              </a:tr>
              <a:tr h="492885">
                <a:tc>
                  <a:txBody>
                    <a:bodyPr/>
                    <a:lstStyle/>
                    <a:p>
                      <a:pPr algn="l" fontAlgn="ctr"/>
                      <a:r>
                        <a:rPr lang="en-US" sz="1800" u="none" strike="noStrike" dirty="0">
                          <a:effectLst/>
                        </a:rPr>
                        <a:t>List the projects and the total hours worked on each project.</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altLang="zh-CN" sz="1800" u="none" strike="noStrike" dirty="0">
                          <a:effectLst/>
                        </a:rPr>
                        <a:t>Don’t attempt JOIN (lets attempt alternative)</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3037846789"/>
                  </a:ext>
                </a:extLst>
              </a:tr>
              <a:tr h="738210">
                <a:tc>
                  <a:txBody>
                    <a:bodyPr/>
                    <a:lstStyle/>
                    <a:p>
                      <a:pPr algn="l" fontAlgn="ctr"/>
                      <a:r>
                        <a:rPr lang="en-US" sz="1800" u="none" strike="noStrike" dirty="0">
                          <a:effectLst/>
                        </a:rPr>
                        <a:t>Count the number of male and female employees in each department.</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1800" u="none" strike="noStrike" dirty="0">
                          <a:effectLst/>
                        </a:rPr>
                        <a:t>SELECT </a:t>
                      </a:r>
                      <a:r>
                        <a:rPr lang="en-US" sz="1800" u="none" strike="noStrike" dirty="0" err="1">
                          <a:effectLst/>
                        </a:rPr>
                        <a:t>Dno</a:t>
                      </a:r>
                      <a:r>
                        <a:rPr lang="en-US" sz="1800" u="none" strike="noStrike" dirty="0">
                          <a:effectLst/>
                        </a:rPr>
                        <a:t>, Sex, COUNT(*) AS Count FROM EMPLOYEE GROUP BY </a:t>
                      </a:r>
                      <a:r>
                        <a:rPr lang="en-US" sz="1800" u="none" strike="noStrike" dirty="0" err="1">
                          <a:effectLst/>
                        </a:rPr>
                        <a:t>Dno</a:t>
                      </a:r>
                      <a:r>
                        <a:rPr lang="en-US" sz="1800" u="none" strike="noStrike" dirty="0">
                          <a:effectLst/>
                        </a:rPr>
                        <a:t>, Sex;</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3133620814"/>
                  </a:ext>
                </a:extLst>
              </a:tr>
            </a:tbl>
          </a:graphicData>
        </a:graphic>
      </p:graphicFrame>
    </p:spTree>
    <p:extLst>
      <p:ext uri="{BB962C8B-B14F-4D97-AF65-F5344CB8AC3E}">
        <p14:creationId xmlns:p14="http://schemas.microsoft.com/office/powerpoint/2010/main" val="174355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C5B774B-B27F-97C1-C538-EA249C523250}"/>
              </a:ext>
            </a:extLst>
          </p:cNvPr>
          <p:cNvPicPr>
            <a:picLocks noChangeAspect="1"/>
          </p:cNvPicPr>
          <p:nvPr/>
        </p:nvPicPr>
        <p:blipFill>
          <a:blip r:embed="rId2"/>
          <a:stretch>
            <a:fillRect/>
          </a:stretch>
        </p:blipFill>
        <p:spPr>
          <a:xfrm>
            <a:off x="193058" y="602742"/>
            <a:ext cx="6138561" cy="5652516"/>
          </a:xfrm>
          <a:prstGeom prst="rect">
            <a:avLst/>
          </a:prstGeom>
        </p:spPr>
      </p:pic>
      <p:pic>
        <p:nvPicPr>
          <p:cNvPr id="11" name="Picture 10">
            <a:extLst>
              <a:ext uri="{FF2B5EF4-FFF2-40B4-BE49-F238E27FC236}">
                <a16:creationId xmlns:a16="http://schemas.microsoft.com/office/drawing/2014/main" id="{56DDBAA5-505C-9113-EA45-0C3AB894844B}"/>
              </a:ext>
            </a:extLst>
          </p:cNvPr>
          <p:cNvPicPr>
            <a:picLocks noChangeAspect="1"/>
          </p:cNvPicPr>
          <p:nvPr/>
        </p:nvPicPr>
        <p:blipFill>
          <a:blip r:embed="rId3"/>
          <a:stretch>
            <a:fillRect/>
          </a:stretch>
        </p:blipFill>
        <p:spPr>
          <a:xfrm>
            <a:off x="5537988" y="395708"/>
            <a:ext cx="6460954" cy="3555190"/>
          </a:xfrm>
          <a:prstGeom prst="rect">
            <a:avLst/>
          </a:prstGeom>
        </p:spPr>
      </p:pic>
      <p:sp>
        <p:nvSpPr>
          <p:cNvPr id="3" name="TextBox 2">
            <a:extLst>
              <a:ext uri="{FF2B5EF4-FFF2-40B4-BE49-F238E27FC236}">
                <a16:creationId xmlns:a16="http://schemas.microsoft.com/office/drawing/2014/main" id="{09987BA7-5061-F4EC-84A2-C03D06A400C7}"/>
              </a:ext>
            </a:extLst>
          </p:cNvPr>
          <p:cNvSpPr txBox="1"/>
          <p:nvPr/>
        </p:nvSpPr>
        <p:spPr>
          <a:xfrm>
            <a:off x="85969" y="6386484"/>
            <a:ext cx="7948246" cy="369332"/>
          </a:xfrm>
          <a:prstGeom prst="rect">
            <a:avLst/>
          </a:prstGeom>
          <a:noFill/>
        </p:spPr>
        <p:txBody>
          <a:bodyPr wrap="square">
            <a:spAutoFit/>
          </a:bodyPr>
          <a:lstStyle/>
          <a:p>
            <a:pPr algn="l" fontAlgn="ctr"/>
            <a:r>
              <a:rPr lang="en-US" altLang="zh-CN" sz="1800" b="1" u="none" strike="noStrike" dirty="0">
                <a:effectLst/>
                <a:highlight>
                  <a:srgbClr val="FFFF00"/>
                </a:highlight>
              </a:rPr>
              <a:t>Display the names of employees who work on the project "</a:t>
            </a:r>
            <a:r>
              <a:rPr lang="en-US" altLang="zh-CN" sz="1800" b="1" u="none" strike="noStrike" dirty="0" err="1">
                <a:effectLst/>
                <a:highlight>
                  <a:srgbClr val="FFFF00"/>
                </a:highlight>
              </a:rPr>
              <a:t>ProductX</a:t>
            </a:r>
            <a:r>
              <a:rPr lang="en-US" altLang="zh-CN" sz="1800" b="1" u="none" strike="noStrike" dirty="0">
                <a:effectLst/>
                <a:highlight>
                  <a:srgbClr val="FFFF00"/>
                </a:highlight>
              </a:rPr>
              <a:t>".</a:t>
            </a:r>
            <a:endParaRPr lang="en-US" altLang="zh-CN" sz="1800" b="1"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p:txBody>
      </p:sp>
      <p:sp>
        <p:nvSpPr>
          <p:cNvPr id="5" name="TextBox 4">
            <a:extLst>
              <a:ext uri="{FF2B5EF4-FFF2-40B4-BE49-F238E27FC236}">
                <a16:creationId xmlns:a16="http://schemas.microsoft.com/office/drawing/2014/main" id="{C80D0B59-F97D-272B-B301-6DEF640130F9}"/>
              </a:ext>
            </a:extLst>
          </p:cNvPr>
          <p:cNvSpPr txBox="1"/>
          <p:nvPr/>
        </p:nvSpPr>
        <p:spPr>
          <a:xfrm>
            <a:off x="5715373" y="3711470"/>
            <a:ext cx="6367212" cy="646331"/>
          </a:xfrm>
          <a:prstGeom prst="rect">
            <a:avLst/>
          </a:prstGeom>
          <a:noFill/>
        </p:spPr>
        <p:txBody>
          <a:bodyPr wrap="square">
            <a:spAutoFit/>
          </a:bodyPr>
          <a:lstStyle/>
          <a:p>
            <a:pPr algn="l" fontAlgn="ctr"/>
            <a:r>
              <a:rPr lang="en-US" altLang="zh-CN" sz="1800" b="1" u="none" strike="noStrike" dirty="0">
                <a:effectLst/>
                <a:highlight>
                  <a:srgbClr val="FFFF00"/>
                </a:highlight>
              </a:rPr>
              <a:t>List employees and their dependents' names if they have any.</a:t>
            </a:r>
            <a:endParaRPr lang="en-US" altLang="zh-CN" sz="1800" b="1"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250779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566C49-956F-072D-1DAD-225B948266A0}"/>
              </a:ext>
            </a:extLst>
          </p:cNvPr>
          <p:cNvPicPr>
            <a:picLocks noChangeAspect="1"/>
          </p:cNvPicPr>
          <p:nvPr/>
        </p:nvPicPr>
        <p:blipFill>
          <a:blip r:embed="rId2"/>
          <a:stretch>
            <a:fillRect/>
          </a:stretch>
        </p:blipFill>
        <p:spPr>
          <a:xfrm>
            <a:off x="1699678" y="0"/>
            <a:ext cx="9386613" cy="6858000"/>
          </a:xfrm>
          <a:prstGeom prst="rect">
            <a:avLst/>
          </a:prstGeom>
        </p:spPr>
      </p:pic>
    </p:spTree>
    <p:extLst>
      <p:ext uri="{BB962C8B-B14F-4D97-AF65-F5344CB8AC3E}">
        <p14:creationId xmlns:p14="http://schemas.microsoft.com/office/powerpoint/2010/main" val="3031757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8866C0C-54AA-3ED6-597B-723F879A8930}"/>
              </a:ext>
            </a:extLst>
          </p:cNvPr>
          <p:cNvPicPr>
            <a:picLocks noChangeAspect="1"/>
          </p:cNvPicPr>
          <p:nvPr/>
        </p:nvPicPr>
        <p:blipFill>
          <a:blip r:embed="rId2"/>
          <a:stretch>
            <a:fillRect/>
          </a:stretch>
        </p:blipFill>
        <p:spPr>
          <a:xfrm>
            <a:off x="686918" y="586596"/>
            <a:ext cx="7524723" cy="2476888"/>
          </a:xfrm>
          <a:prstGeom prst="rect">
            <a:avLst/>
          </a:prstGeom>
        </p:spPr>
      </p:pic>
      <p:pic>
        <p:nvPicPr>
          <p:cNvPr id="3" name="Picture 2">
            <a:extLst>
              <a:ext uri="{FF2B5EF4-FFF2-40B4-BE49-F238E27FC236}">
                <a16:creationId xmlns:a16="http://schemas.microsoft.com/office/drawing/2014/main" id="{AB98AEC4-9159-1C21-11BD-8598CA6EB283}"/>
              </a:ext>
            </a:extLst>
          </p:cNvPr>
          <p:cNvPicPr>
            <a:picLocks noChangeAspect="1"/>
          </p:cNvPicPr>
          <p:nvPr/>
        </p:nvPicPr>
        <p:blipFill>
          <a:blip r:embed="rId3"/>
          <a:stretch>
            <a:fillRect/>
          </a:stretch>
        </p:blipFill>
        <p:spPr>
          <a:xfrm>
            <a:off x="483655" y="3524977"/>
            <a:ext cx="8342239" cy="2534350"/>
          </a:xfrm>
          <a:prstGeom prst="rect">
            <a:avLst/>
          </a:prstGeom>
        </p:spPr>
      </p:pic>
      <p:sp>
        <p:nvSpPr>
          <p:cNvPr id="4" name="TextBox 3">
            <a:extLst>
              <a:ext uri="{FF2B5EF4-FFF2-40B4-BE49-F238E27FC236}">
                <a16:creationId xmlns:a16="http://schemas.microsoft.com/office/drawing/2014/main" id="{2DB5A99A-A7CB-577E-3FD0-C4F84CBA4E00}"/>
              </a:ext>
            </a:extLst>
          </p:cNvPr>
          <p:cNvSpPr txBox="1"/>
          <p:nvPr/>
        </p:nvSpPr>
        <p:spPr>
          <a:xfrm>
            <a:off x="5267569" y="708466"/>
            <a:ext cx="6096000" cy="646331"/>
          </a:xfrm>
          <a:prstGeom prst="rect">
            <a:avLst/>
          </a:prstGeom>
          <a:noFill/>
        </p:spPr>
        <p:txBody>
          <a:bodyPr wrap="square">
            <a:spAutoFit/>
          </a:bodyPr>
          <a:lstStyle/>
          <a:p>
            <a:pPr algn="l" fontAlgn="ctr"/>
            <a:r>
              <a:rPr lang="en-US" altLang="zh-CN" sz="1800" b="1" u="none" strike="noStrike" dirty="0">
                <a:effectLst/>
                <a:highlight>
                  <a:srgbClr val="FFFF00"/>
                </a:highlight>
              </a:rPr>
              <a:t>Get the name and salary of each employee, along with the name of their supervisor.</a:t>
            </a:r>
            <a:endParaRPr lang="en-US" altLang="zh-CN" sz="1800" b="1"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p:txBody>
      </p:sp>
      <p:sp>
        <p:nvSpPr>
          <p:cNvPr id="6" name="TextBox 5">
            <a:extLst>
              <a:ext uri="{FF2B5EF4-FFF2-40B4-BE49-F238E27FC236}">
                <a16:creationId xmlns:a16="http://schemas.microsoft.com/office/drawing/2014/main" id="{75BC2893-E953-8617-C18D-AE682EF8D8BF}"/>
              </a:ext>
            </a:extLst>
          </p:cNvPr>
          <p:cNvSpPr txBox="1"/>
          <p:nvPr/>
        </p:nvSpPr>
        <p:spPr>
          <a:xfrm>
            <a:off x="5791200" y="3373512"/>
            <a:ext cx="6400800" cy="369332"/>
          </a:xfrm>
          <a:prstGeom prst="rect">
            <a:avLst/>
          </a:prstGeom>
          <a:noFill/>
        </p:spPr>
        <p:txBody>
          <a:bodyPr wrap="square">
            <a:spAutoFit/>
          </a:bodyPr>
          <a:lstStyle/>
          <a:p>
            <a:pPr algn="l" fontAlgn="ctr"/>
            <a:r>
              <a:rPr lang="en-US" altLang="zh-CN" sz="1800" b="1" u="none" strike="noStrike" dirty="0">
                <a:effectLst/>
                <a:highlight>
                  <a:srgbClr val="FFFF00"/>
                </a:highlight>
              </a:rPr>
              <a:t>List the projects and the total hours worked on each project.</a:t>
            </a:r>
            <a:endParaRPr lang="en-US" altLang="zh-CN" sz="1800" b="1"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69640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197EDB4-4256-60CA-DA36-36DB02782FAE}"/>
              </a:ext>
            </a:extLst>
          </p:cNvPr>
          <p:cNvSpPr txBox="1"/>
          <p:nvPr/>
        </p:nvSpPr>
        <p:spPr>
          <a:xfrm>
            <a:off x="3404723" y="4241774"/>
            <a:ext cx="4824876" cy="2308324"/>
          </a:xfrm>
          <a:prstGeom prst="rect">
            <a:avLst/>
          </a:prstGeom>
          <a:noFill/>
        </p:spPr>
        <p:txBody>
          <a:bodyPr wrap="square">
            <a:spAutoFit/>
          </a:bodyPr>
          <a:lstStyle/>
          <a:p>
            <a:r>
              <a:rPr lang="zh-CN" altLang="en-US" dirty="0"/>
              <a:t>SHOW databases;</a:t>
            </a:r>
          </a:p>
          <a:p>
            <a:r>
              <a:rPr lang="zh-CN" altLang="en-US" dirty="0"/>
              <a:t>show schemas;</a:t>
            </a:r>
          </a:p>
          <a:p>
            <a:r>
              <a:rPr lang="zh-CN" altLang="en-US" dirty="0"/>
              <a:t>SHOW databases LIKE 's%';</a:t>
            </a:r>
          </a:p>
          <a:p>
            <a:r>
              <a:rPr lang="zh-CN" altLang="en-US" dirty="0"/>
              <a:t>SELECT schema_name</a:t>
            </a:r>
          </a:p>
          <a:p>
            <a:r>
              <a:rPr lang="zh-CN" altLang="en-US" dirty="0"/>
              <a:t>FROM information_schema.SCHEMATA</a:t>
            </a:r>
          </a:p>
          <a:p>
            <a:r>
              <a:rPr lang="zh-CN" altLang="en-US" dirty="0"/>
              <a:t>WHERE schema_name LIKE 'c%';</a:t>
            </a:r>
          </a:p>
          <a:p>
            <a:r>
              <a:rPr lang="zh-CN" altLang="en-US" dirty="0"/>
              <a:t>SHOW TABLES;</a:t>
            </a:r>
          </a:p>
          <a:p>
            <a:r>
              <a:rPr lang="zh-CN" altLang="en-US" dirty="0"/>
              <a:t>DESCRIBE WORKS_ON;</a:t>
            </a:r>
          </a:p>
        </p:txBody>
      </p:sp>
      <p:pic>
        <p:nvPicPr>
          <p:cNvPr id="3" name="Picture 2">
            <a:extLst>
              <a:ext uri="{FF2B5EF4-FFF2-40B4-BE49-F238E27FC236}">
                <a16:creationId xmlns:a16="http://schemas.microsoft.com/office/drawing/2014/main" id="{6D7BED7C-5147-CF02-6AD6-0AC50EF80FB5}"/>
              </a:ext>
            </a:extLst>
          </p:cNvPr>
          <p:cNvPicPr>
            <a:picLocks noChangeAspect="1"/>
          </p:cNvPicPr>
          <p:nvPr/>
        </p:nvPicPr>
        <p:blipFill>
          <a:blip r:embed="rId2"/>
          <a:stretch>
            <a:fillRect/>
          </a:stretch>
        </p:blipFill>
        <p:spPr>
          <a:xfrm>
            <a:off x="156307" y="0"/>
            <a:ext cx="11879385" cy="4244834"/>
          </a:xfrm>
          <a:prstGeom prst="rect">
            <a:avLst/>
          </a:prstGeom>
        </p:spPr>
      </p:pic>
    </p:spTree>
    <p:extLst>
      <p:ext uri="{BB962C8B-B14F-4D97-AF65-F5344CB8AC3E}">
        <p14:creationId xmlns:p14="http://schemas.microsoft.com/office/powerpoint/2010/main" val="1106002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8EB402A-ACD4-12A4-91AB-9CC5E18207F0}"/>
              </a:ext>
            </a:extLst>
          </p:cNvPr>
          <p:cNvSpPr>
            <a:spLocks noChangeArrowheads="1"/>
          </p:cNvSpPr>
          <p:nvPr/>
        </p:nvSpPr>
        <p:spPr bwMode="auto">
          <a:xfrm>
            <a:off x="136216" y="2949893"/>
            <a:ext cx="1191956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chemeClr val="tx1"/>
                </a:solidFill>
                <a:effectLst/>
                <a:latin typeface="Arial" panose="020B0604020202020204" pitchFamily="34" charset="0"/>
              </a:rPr>
              <a:t>Explanation of Constraints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1" i="0" u="none" strike="noStrike" cap="none" normalizeH="0" baseline="0" dirty="0">
                <a:ln>
                  <a:noFill/>
                </a:ln>
                <a:solidFill>
                  <a:schemeClr val="tx1"/>
                </a:solidFill>
                <a:effectLst/>
                <a:latin typeface="Arial" panose="020B0604020202020204" pitchFamily="34" charset="0"/>
              </a:rPr>
              <a:t>Primary Key (</a:t>
            </a:r>
            <a:r>
              <a:rPr kumimoji="0" lang="zh-CN" altLang="zh-CN" b="1" i="0" u="none" strike="noStrike" cap="none" normalizeH="0" baseline="0" dirty="0">
                <a:ln>
                  <a:noFill/>
                </a:ln>
                <a:solidFill>
                  <a:schemeClr val="tx1"/>
                </a:solidFill>
                <a:effectLst/>
                <a:latin typeface="Arial Unicode MS"/>
              </a:rPr>
              <a:t>PRIMARY KEY</a:t>
            </a:r>
            <a:r>
              <a:rPr kumimoji="0" lang="zh-CN" altLang="zh-CN" b="1" i="0" u="none" strike="noStrike" cap="none" normalizeH="0" baseline="0" dirty="0">
                <a:ln>
                  <a:noFill/>
                </a:ln>
                <a:solidFill>
                  <a:schemeClr val="tx1"/>
                </a:solidFill>
                <a:effectLst/>
              </a:rPr>
              <a:t>)</a:t>
            </a:r>
            <a:r>
              <a:rPr kumimoji="0" lang="zh-CN" altLang="zh-CN" b="0" i="0" u="none" strike="noStrike" cap="none" normalizeH="0" baseline="0" dirty="0">
                <a:ln>
                  <a:noFill/>
                </a:ln>
                <a:solidFill>
                  <a:schemeClr val="tx1"/>
                </a:solidFill>
                <a:effectLst/>
                <a:latin typeface="Arial" panose="020B0604020202020204" pitchFamily="34" charset="0"/>
              </a:rPr>
              <a:t>: Each table has a primary key constraint, ensuring unique identification of each record. </a:t>
            </a:r>
            <a:endParaRPr kumimoji="0" lang="en-US" altLang="zh-C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b="0" i="0" u="none" strike="noStrike" cap="none" normalizeH="0" baseline="0" dirty="0">
                <a:ln>
                  <a:noFill/>
                </a:ln>
                <a:solidFill>
                  <a:schemeClr val="tx1"/>
                </a:solidFill>
                <a:effectLst/>
                <a:latin typeface="Arial" panose="020B0604020202020204" pitchFamily="34" charset="0"/>
              </a:rPr>
              <a:t>For example, </a:t>
            </a:r>
            <a:r>
              <a:rPr kumimoji="0" lang="zh-CN" altLang="zh-CN" b="0" i="0" u="none" strike="noStrike" cap="none" normalizeH="0" baseline="0" dirty="0">
                <a:ln>
                  <a:noFill/>
                </a:ln>
                <a:solidFill>
                  <a:schemeClr val="tx1"/>
                </a:solidFill>
                <a:effectLst/>
                <a:latin typeface="Arial Unicode MS"/>
              </a:rPr>
              <a:t>Ssn</a:t>
            </a:r>
            <a:r>
              <a:rPr kumimoji="0" lang="zh-CN" altLang="zh-CN" b="0" i="0" u="none" strike="noStrike" cap="none" normalizeH="0" baseline="0" dirty="0">
                <a:ln>
                  <a:noFill/>
                </a:ln>
                <a:solidFill>
                  <a:schemeClr val="tx1"/>
                </a:solidFill>
                <a:effectLst/>
              </a:rPr>
              <a:t> in </a:t>
            </a:r>
            <a:r>
              <a:rPr kumimoji="0" lang="zh-CN" altLang="zh-CN" b="0" i="0" u="none" strike="noStrike" cap="none" normalizeH="0" baseline="0" dirty="0">
                <a:ln>
                  <a:noFill/>
                </a:ln>
                <a:solidFill>
                  <a:schemeClr val="tx1"/>
                </a:solidFill>
                <a:effectLst/>
                <a:latin typeface="Arial Unicode MS"/>
              </a:rPr>
              <a:t>EMPLOYEE</a:t>
            </a:r>
            <a:r>
              <a:rPr kumimoji="0" lang="zh-CN" altLang="zh-CN" b="0" i="0" u="none" strike="noStrike" cap="none" normalizeH="0" baseline="0" dirty="0">
                <a:ln>
                  <a:noFill/>
                </a:ln>
                <a:solidFill>
                  <a:schemeClr val="tx1"/>
                </a:solidFill>
                <a:effectLst/>
              </a:rPr>
              <a:t> and </a:t>
            </a:r>
            <a:r>
              <a:rPr kumimoji="0" lang="zh-CN" altLang="zh-CN" b="0" i="0" u="none" strike="noStrike" cap="none" normalizeH="0" baseline="0" dirty="0">
                <a:ln>
                  <a:noFill/>
                </a:ln>
                <a:solidFill>
                  <a:schemeClr val="tx1"/>
                </a:solidFill>
                <a:effectLst/>
                <a:latin typeface="Arial Unicode MS"/>
              </a:rPr>
              <a:t>Dnumber</a:t>
            </a:r>
            <a:r>
              <a:rPr kumimoji="0" lang="zh-CN" altLang="zh-CN" b="0" i="0" u="none" strike="noStrike" cap="none" normalizeH="0" baseline="0" dirty="0">
                <a:ln>
                  <a:noFill/>
                </a:ln>
                <a:solidFill>
                  <a:schemeClr val="tx1"/>
                </a:solidFill>
                <a:effectLst/>
              </a:rPr>
              <a:t> in </a:t>
            </a:r>
            <a:r>
              <a:rPr kumimoji="0" lang="zh-CN" altLang="zh-CN" b="0" i="0" u="none" strike="noStrike" cap="none" normalizeH="0" baseline="0" dirty="0">
                <a:ln>
                  <a:noFill/>
                </a:ln>
                <a:solidFill>
                  <a:schemeClr val="tx1"/>
                </a:solidFill>
                <a:effectLst/>
                <a:latin typeface="Arial Unicode MS"/>
              </a:rPr>
              <a:t>DEPARTMENT</a:t>
            </a:r>
            <a:r>
              <a:rPr kumimoji="0" lang="zh-CN" altLang="zh-CN" b="0" i="0" u="none" strike="noStrike" cap="none" normalizeH="0" baseline="0" dirty="0">
                <a:ln>
                  <a:noFill/>
                </a:ln>
                <a:solidFill>
                  <a:schemeClr val="tx1"/>
                </a:solidFill>
                <a:effectLst/>
              </a:rPr>
              <a:t>.</a:t>
            </a:r>
            <a:endParaRPr kumimoji="0" lang="zh-CN" altLang="zh-C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1" i="0" u="none" strike="noStrike" cap="none" normalizeH="0" baseline="0" dirty="0">
                <a:ln>
                  <a:noFill/>
                </a:ln>
                <a:solidFill>
                  <a:schemeClr val="tx1"/>
                </a:solidFill>
                <a:effectLst/>
                <a:latin typeface="Arial" panose="020B0604020202020204" pitchFamily="34" charset="0"/>
              </a:rPr>
              <a:t>Foreign Key (</a:t>
            </a:r>
            <a:r>
              <a:rPr kumimoji="0" lang="zh-CN" altLang="zh-CN" b="1" i="0" u="none" strike="noStrike" cap="none" normalizeH="0" baseline="0" dirty="0">
                <a:ln>
                  <a:noFill/>
                </a:ln>
                <a:solidFill>
                  <a:schemeClr val="tx1"/>
                </a:solidFill>
                <a:effectLst/>
                <a:latin typeface="Arial Unicode MS"/>
              </a:rPr>
              <a:t>FOREIGN KEY</a:t>
            </a:r>
            <a:r>
              <a:rPr kumimoji="0" lang="zh-CN" altLang="zh-CN" b="1" i="0" u="none" strike="noStrike" cap="none" normalizeH="0" baseline="0" dirty="0">
                <a:ln>
                  <a:noFill/>
                </a:ln>
                <a:solidFill>
                  <a:schemeClr val="tx1"/>
                </a:solidFill>
                <a:effectLst/>
              </a:rPr>
              <a:t>)</a:t>
            </a:r>
            <a:r>
              <a:rPr kumimoji="0" lang="zh-CN" altLang="zh-CN" b="0" i="0" u="none" strike="noStrike" cap="none" normalizeH="0" baseline="0" dirty="0">
                <a:ln>
                  <a:noFill/>
                </a:ln>
                <a:solidFill>
                  <a:schemeClr val="tx1"/>
                </a:solidFill>
                <a:effectLst/>
                <a:latin typeface="Arial" panose="020B0604020202020204" pitchFamily="34" charset="0"/>
              </a:rPr>
              <a:t>: Used to enforce referential integrity between tables: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Arial Unicode MS"/>
              </a:rPr>
              <a:t>Super_ssn</a:t>
            </a:r>
            <a:r>
              <a:rPr kumimoji="0" lang="zh-CN" altLang="zh-CN" b="0" i="0" u="none" strike="noStrike" cap="none" normalizeH="0" baseline="0" dirty="0">
                <a:ln>
                  <a:noFill/>
                </a:ln>
                <a:solidFill>
                  <a:schemeClr val="tx1"/>
                </a:solidFill>
                <a:effectLst/>
              </a:rPr>
              <a:t> in </a:t>
            </a:r>
            <a:r>
              <a:rPr kumimoji="0" lang="zh-CN" altLang="zh-CN" b="0" i="0" u="none" strike="noStrike" cap="none" normalizeH="0" baseline="0" dirty="0">
                <a:ln>
                  <a:noFill/>
                </a:ln>
                <a:solidFill>
                  <a:schemeClr val="tx1"/>
                </a:solidFill>
                <a:effectLst/>
                <a:latin typeface="Arial Unicode MS"/>
              </a:rPr>
              <a:t>EMPLOYEE</a:t>
            </a:r>
            <a:r>
              <a:rPr kumimoji="0" lang="zh-CN" altLang="zh-CN" b="0" i="0" u="none" strike="noStrike" cap="none" normalizeH="0" baseline="0" dirty="0">
                <a:ln>
                  <a:noFill/>
                </a:ln>
                <a:solidFill>
                  <a:schemeClr val="tx1"/>
                </a:solidFill>
                <a:effectLst/>
              </a:rPr>
              <a:t> references </a:t>
            </a:r>
            <a:r>
              <a:rPr kumimoji="0" lang="zh-CN" altLang="zh-CN" b="0" i="0" u="none" strike="noStrike" cap="none" normalizeH="0" baseline="0" dirty="0">
                <a:ln>
                  <a:noFill/>
                </a:ln>
                <a:solidFill>
                  <a:schemeClr val="tx1"/>
                </a:solidFill>
                <a:effectLst/>
                <a:latin typeface="Arial Unicode MS"/>
              </a:rPr>
              <a:t>Ssn</a:t>
            </a:r>
            <a:r>
              <a:rPr kumimoji="0" lang="zh-CN" altLang="zh-CN" b="0" i="0" u="none" strike="noStrike" cap="none" normalizeH="0" baseline="0" dirty="0">
                <a:ln>
                  <a:noFill/>
                </a:ln>
                <a:solidFill>
                  <a:schemeClr val="tx1"/>
                </a:solidFill>
                <a:effectLst/>
              </a:rPr>
              <a:t> in the same table.</a:t>
            </a:r>
            <a:endParaRPr kumimoji="0" lang="zh-CN" altLang="zh-CN"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Arial Unicode MS"/>
              </a:rPr>
              <a:t>Dno</a:t>
            </a:r>
            <a:r>
              <a:rPr kumimoji="0" lang="zh-CN" altLang="zh-CN" b="0" i="0" u="none" strike="noStrike" cap="none" normalizeH="0" baseline="0" dirty="0">
                <a:ln>
                  <a:noFill/>
                </a:ln>
                <a:solidFill>
                  <a:schemeClr val="tx1"/>
                </a:solidFill>
                <a:effectLst/>
              </a:rPr>
              <a:t> in </a:t>
            </a:r>
            <a:r>
              <a:rPr kumimoji="0" lang="zh-CN" altLang="zh-CN" b="0" i="0" u="none" strike="noStrike" cap="none" normalizeH="0" baseline="0" dirty="0">
                <a:ln>
                  <a:noFill/>
                </a:ln>
                <a:solidFill>
                  <a:schemeClr val="tx1"/>
                </a:solidFill>
                <a:effectLst/>
                <a:latin typeface="Arial Unicode MS"/>
              </a:rPr>
              <a:t>EMPLOYEE</a:t>
            </a:r>
            <a:r>
              <a:rPr kumimoji="0" lang="zh-CN" altLang="zh-CN" b="0" i="0" u="none" strike="noStrike" cap="none" normalizeH="0" baseline="0" dirty="0">
                <a:ln>
                  <a:noFill/>
                </a:ln>
                <a:solidFill>
                  <a:schemeClr val="tx1"/>
                </a:solidFill>
                <a:effectLst/>
              </a:rPr>
              <a:t>, </a:t>
            </a:r>
            <a:r>
              <a:rPr kumimoji="0" lang="zh-CN" altLang="zh-CN" b="0" i="0" u="none" strike="noStrike" cap="none" normalizeH="0" baseline="0" dirty="0">
                <a:ln>
                  <a:noFill/>
                </a:ln>
                <a:solidFill>
                  <a:schemeClr val="tx1"/>
                </a:solidFill>
                <a:effectLst/>
                <a:latin typeface="Arial Unicode MS"/>
              </a:rPr>
              <a:t>Dnumber</a:t>
            </a:r>
            <a:r>
              <a:rPr kumimoji="0" lang="zh-CN" altLang="zh-CN" b="0" i="0" u="none" strike="noStrike" cap="none" normalizeH="0" baseline="0" dirty="0">
                <a:ln>
                  <a:noFill/>
                </a:ln>
                <a:solidFill>
                  <a:schemeClr val="tx1"/>
                </a:solidFill>
                <a:effectLst/>
              </a:rPr>
              <a:t> in </a:t>
            </a:r>
            <a:r>
              <a:rPr kumimoji="0" lang="zh-CN" altLang="zh-CN" b="0" i="0" u="none" strike="noStrike" cap="none" normalizeH="0" baseline="0" dirty="0">
                <a:ln>
                  <a:noFill/>
                </a:ln>
                <a:solidFill>
                  <a:schemeClr val="tx1"/>
                </a:solidFill>
                <a:effectLst/>
                <a:latin typeface="Arial Unicode MS"/>
              </a:rPr>
              <a:t>DEPT_LOCATIONS</a:t>
            </a:r>
            <a:r>
              <a:rPr kumimoji="0" lang="zh-CN" altLang="zh-CN" b="0" i="0" u="none" strike="noStrike" cap="none" normalizeH="0" baseline="0" dirty="0">
                <a:ln>
                  <a:noFill/>
                </a:ln>
                <a:solidFill>
                  <a:schemeClr val="tx1"/>
                </a:solidFill>
                <a:effectLst/>
              </a:rPr>
              <a:t>, and </a:t>
            </a:r>
            <a:r>
              <a:rPr kumimoji="0" lang="zh-CN" altLang="zh-CN" b="0" i="0" u="none" strike="noStrike" cap="none" normalizeH="0" baseline="0" dirty="0">
                <a:ln>
                  <a:noFill/>
                </a:ln>
                <a:solidFill>
                  <a:schemeClr val="tx1"/>
                </a:solidFill>
                <a:effectLst/>
                <a:latin typeface="Arial Unicode MS"/>
              </a:rPr>
              <a:t>Dnum</a:t>
            </a:r>
            <a:r>
              <a:rPr kumimoji="0" lang="zh-CN" altLang="zh-CN" b="0" i="0" u="none" strike="noStrike" cap="none" normalizeH="0" baseline="0" dirty="0">
                <a:ln>
                  <a:noFill/>
                </a:ln>
                <a:solidFill>
                  <a:schemeClr val="tx1"/>
                </a:solidFill>
                <a:effectLst/>
              </a:rPr>
              <a:t> in </a:t>
            </a:r>
            <a:r>
              <a:rPr kumimoji="0" lang="zh-CN" altLang="zh-CN" b="0" i="0" u="none" strike="noStrike" cap="none" normalizeH="0" baseline="0" dirty="0">
                <a:ln>
                  <a:noFill/>
                </a:ln>
                <a:solidFill>
                  <a:schemeClr val="tx1"/>
                </a:solidFill>
                <a:effectLst/>
                <a:latin typeface="Arial Unicode MS"/>
              </a:rPr>
              <a:t>PROJECT</a:t>
            </a:r>
            <a:r>
              <a:rPr kumimoji="0" lang="zh-CN" altLang="zh-CN" b="0" i="0" u="none" strike="noStrike" cap="none" normalizeH="0" baseline="0" dirty="0">
                <a:ln>
                  <a:noFill/>
                </a:ln>
                <a:solidFill>
                  <a:schemeClr val="tx1"/>
                </a:solidFill>
                <a:effectLst/>
              </a:rPr>
              <a:t> reference </a:t>
            </a:r>
            <a:r>
              <a:rPr kumimoji="0" lang="zh-CN" altLang="zh-CN" b="0" i="0" u="none" strike="noStrike" cap="none" normalizeH="0" baseline="0" dirty="0">
                <a:ln>
                  <a:noFill/>
                </a:ln>
                <a:solidFill>
                  <a:schemeClr val="tx1"/>
                </a:solidFill>
                <a:effectLst/>
                <a:latin typeface="Arial Unicode MS"/>
              </a:rPr>
              <a:t>Dnumber</a:t>
            </a:r>
            <a:r>
              <a:rPr kumimoji="0" lang="zh-CN" altLang="zh-CN" b="0" i="0" u="none" strike="noStrike" cap="none" normalizeH="0" baseline="0" dirty="0">
                <a:ln>
                  <a:noFill/>
                </a:ln>
                <a:solidFill>
                  <a:schemeClr val="tx1"/>
                </a:solidFill>
                <a:effectLst/>
              </a:rPr>
              <a:t> in </a:t>
            </a:r>
            <a:r>
              <a:rPr kumimoji="0" lang="zh-CN" altLang="zh-CN" b="0" i="0" u="none" strike="noStrike" cap="none" normalizeH="0" baseline="0" dirty="0">
                <a:ln>
                  <a:noFill/>
                </a:ln>
                <a:solidFill>
                  <a:schemeClr val="tx1"/>
                </a:solidFill>
                <a:effectLst/>
                <a:latin typeface="Arial Unicode MS"/>
              </a:rPr>
              <a:t>DEPARTMENT</a:t>
            </a:r>
            <a:r>
              <a:rPr kumimoji="0" lang="zh-CN" altLang="zh-CN" b="0" i="0" u="none" strike="noStrike" cap="none" normalizeH="0" baseline="0" dirty="0">
                <a:ln>
                  <a:noFill/>
                </a:ln>
                <a:solidFill>
                  <a:schemeClr val="tx1"/>
                </a:solidFill>
                <a:effectLst/>
              </a:rPr>
              <a:t>.</a:t>
            </a:r>
            <a:endParaRPr kumimoji="0" lang="zh-CN" altLang="zh-CN"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Arial Unicode MS"/>
              </a:rPr>
              <a:t>Essn</a:t>
            </a:r>
            <a:r>
              <a:rPr kumimoji="0" lang="zh-CN" altLang="zh-CN" b="0" i="0" u="none" strike="noStrike" cap="none" normalizeH="0" baseline="0" dirty="0">
                <a:ln>
                  <a:noFill/>
                </a:ln>
                <a:solidFill>
                  <a:schemeClr val="tx1"/>
                </a:solidFill>
                <a:effectLst/>
              </a:rPr>
              <a:t> in </a:t>
            </a:r>
            <a:r>
              <a:rPr kumimoji="0" lang="zh-CN" altLang="zh-CN" b="0" i="0" u="none" strike="noStrike" cap="none" normalizeH="0" baseline="0" dirty="0">
                <a:ln>
                  <a:noFill/>
                </a:ln>
                <a:solidFill>
                  <a:schemeClr val="tx1"/>
                </a:solidFill>
                <a:effectLst/>
                <a:latin typeface="Arial Unicode MS"/>
              </a:rPr>
              <a:t>WORKS_ON</a:t>
            </a:r>
            <a:r>
              <a:rPr kumimoji="0" lang="zh-CN" altLang="zh-CN" b="0" i="0" u="none" strike="noStrike" cap="none" normalizeH="0" baseline="0" dirty="0">
                <a:ln>
                  <a:noFill/>
                </a:ln>
                <a:solidFill>
                  <a:schemeClr val="tx1"/>
                </a:solidFill>
                <a:effectLst/>
              </a:rPr>
              <a:t> references </a:t>
            </a:r>
            <a:r>
              <a:rPr kumimoji="0" lang="zh-CN" altLang="zh-CN" b="0" i="0" u="none" strike="noStrike" cap="none" normalizeH="0" baseline="0" dirty="0">
                <a:ln>
                  <a:noFill/>
                </a:ln>
                <a:solidFill>
                  <a:schemeClr val="tx1"/>
                </a:solidFill>
                <a:effectLst/>
                <a:latin typeface="Arial Unicode MS"/>
              </a:rPr>
              <a:t>Ssn</a:t>
            </a:r>
            <a:r>
              <a:rPr kumimoji="0" lang="zh-CN" altLang="zh-CN" b="0" i="0" u="none" strike="noStrike" cap="none" normalizeH="0" baseline="0" dirty="0">
                <a:ln>
                  <a:noFill/>
                </a:ln>
                <a:solidFill>
                  <a:schemeClr val="tx1"/>
                </a:solidFill>
                <a:effectLst/>
              </a:rPr>
              <a:t> in </a:t>
            </a:r>
            <a:r>
              <a:rPr kumimoji="0" lang="zh-CN" altLang="zh-CN" b="0" i="0" u="none" strike="noStrike" cap="none" normalizeH="0" baseline="0" dirty="0">
                <a:ln>
                  <a:noFill/>
                </a:ln>
                <a:solidFill>
                  <a:schemeClr val="tx1"/>
                </a:solidFill>
                <a:effectLst/>
                <a:latin typeface="Arial Unicode MS"/>
              </a:rPr>
              <a:t>EMPLOYEE</a:t>
            </a:r>
            <a:r>
              <a:rPr kumimoji="0" lang="zh-CN" altLang="zh-CN" b="0" i="0" u="none" strike="noStrike" cap="none" normalizeH="0" baseline="0" dirty="0">
                <a:ln>
                  <a:noFill/>
                </a:ln>
                <a:solidFill>
                  <a:schemeClr val="tx1"/>
                </a:solidFill>
                <a:effectLst/>
              </a:rPr>
              <a:t>, and </a:t>
            </a:r>
            <a:r>
              <a:rPr kumimoji="0" lang="zh-CN" altLang="zh-CN" b="0" i="0" u="none" strike="noStrike" cap="none" normalizeH="0" baseline="0" dirty="0">
                <a:ln>
                  <a:noFill/>
                </a:ln>
                <a:solidFill>
                  <a:schemeClr val="tx1"/>
                </a:solidFill>
                <a:effectLst/>
                <a:latin typeface="Arial Unicode MS"/>
              </a:rPr>
              <a:t>Pno</a:t>
            </a:r>
            <a:r>
              <a:rPr kumimoji="0" lang="zh-CN" altLang="zh-CN" b="0" i="0" u="none" strike="noStrike" cap="none" normalizeH="0" baseline="0" dirty="0">
                <a:ln>
                  <a:noFill/>
                </a:ln>
                <a:solidFill>
                  <a:schemeClr val="tx1"/>
                </a:solidFill>
                <a:effectLst/>
              </a:rPr>
              <a:t> in </a:t>
            </a:r>
            <a:r>
              <a:rPr kumimoji="0" lang="zh-CN" altLang="zh-CN" b="0" i="0" u="none" strike="noStrike" cap="none" normalizeH="0" baseline="0" dirty="0">
                <a:ln>
                  <a:noFill/>
                </a:ln>
                <a:solidFill>
                  <a:schemeClr val="tx1"/>
                </a:solidFill>
                <a:effectLst/>
                <a:latin typeface="Arial Unicode MS"/>
              </a:rPr>
              <a:t>WORKS_ON</a:t>
            </a:r>
            <a:r>
              <a:rPr kumimoji="0" lang="zh-CN" altLang="zh-CN" b="0" i="0" u="none" strike="noStrike" cap="none" normalizeH="0" baseline="0" dirty="0">
                <a:ln>
                  <a:noFill/>
                </a:ln>
                <a:solidFill>
                  <a:schemeClr val="tx1"/>
                </a:solidFill>
                <a:effectLst/>
              </a:rPr>
              <a:t> references </a:t>
            </a:r>
            <a:r>
              <a:rPr kumimoji="0" lang="zh-CN" altLang="zh-CN" b="0" i="0" u="none" strike="noStrike" cap="none" normalizeH="0" baseline="0" dirty="0">
                <a:ln>
                  <a:noFill/>
                </a:ln>
                <a:solidFill>
                  <a:schemeClr val="tx1"/>
                </a:solidFill>
                <a:effectLst/>
                <a:latin typeface="Arial Unicode MS"/>
              </a:rPr>
              <a:t>Pnumber</a:t>
            </a:r>
            <a:r>
              <a:rPr kumimoji="0" lang="zh-CN" altLang="zh-CN" b="0" i="0" u="none" strike="noStrike" cap="none" normalizeH="0" baseline="0" dirty="0">
                <a:ln>
                  <a:noFill/>
                </a:ln>
                <a:solidFill>
                  <a:schemeClr val="tx1"/>
                </a:solidFill>
                <a:effectLst/>
              </a:rPr>
              <a:t> in </a:t>
            </a:r>
            <a:r>
              <a:rPr kumimoji="0" lang="zh-CN" altLang="zh-CN" b="0" i="0" u="none" strike="noStrike" cap="none" normalizeH="0" baseline="0" dirty="0">
                <a:ln>
                  <a:noFill/>
                </a:ln>
                <a:solidFill>
                  <a:schemeClr val="tx1"/>
                </a:solidFill>
                <a:effectLst/>
                <a:latin typeface="Arial Unicode MS"/>
              </a:rPr>
              <a:t>PROJECT</a:t>
            </a:r>
            <a:r>
              <a:rPr kumimoji="0" lang="zh-CN" altLang="zh-CN" b="0" i="0" u="none" strike="noStrike" cap="none" normalizeH="0" baseline="0" dirty="0">
                <a:ln>
                  <a:noFill/>
                </a:ln>
                <a:solidFill>
                  <a:schemeClr val="tx1"/>
                </a:solidFill>
                <a:effectLst/>
              </a:rPr>
              <a:t>.</a:t>
            </a:r>
            <a:endParaRPr kumimoji="0" lang="zh-CN" altLang="zh-C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1" i="0" u="none" strike="noStrike" cap="none" normalizeH="0" baseline="0" dirty="0">
                <a:ln>
                  <a:noFill/>
                </a:ln>
                <a:solidFill>
                  <a:schemeClr val="tx1"/>
                </a:solidFill>
                <a:effectLst/>
                <a:latin typeface="Arial" panose="020B0604020202020204" pitchFamily="34" charset="0"/>
              </a:rPr>
              <a:t>Composite Primary Key</a:t>
            </a:r>
            <a:r>
              <a:rPr kumimoji="0" lang="zh-CN" altLang="zh-CN" b="0" i="0" u="none" strike="noStrike" cap="none" normalizeH="0" baseline="0" dirty="0">
                <a:ln>
                  <a:noFill/>
                </a:ln>
                <a:solidFill>
                  <a:schemeClr val="tx1"/>
                </a:solidFill>
                <a:effectLst/>
                <a:latin typeface="Arial" panose="020B0604020202020204" pitchFamily="34" charset="0"/>
              </a:rPr>
              <a:t>: In tables like </a:t>
            </a:r>
            <a:r>
              <a:rPr kumimoji="0" lang="zh-CN" altLang="zh-CN" b="0" i="0" u="none" strike="noStrike" cap="none" normalizeH="0" baseline="0" dirty="0">
                <a:ln>
                  <a:noFill/>
                </a:ln>
                <a:solidFill>
                  <a:schemeClr val="tx1"/>
                </a:solidFill>
                <a:effectLst/>
                <a:latin typeface="Arial Unicode MS"/>
              </a:rPr>
              <a:t>WORKS_ON</a:t>
            </a:r>
            <a:r>
              <a:rPr kumimoji="0" lang="zh-CN" altLang="zh-CN" b="0" i="0" u="none" strike="noStrike" cap="none" normalizeH="0" baseline="0" dirty="0">
                <a:ln>
                  <a:noFill/>
                </a:ln>
                <a:solidFill>
                  <a:schemeClr val="tx1"/>
                </a:solidFill>
                <a:effectLst/>
              </a:rPr>
              <a:t>, </a:t>
            </a:r>
            <a:r>
              <a:rPr kumimoji="0" lang="zh-CN" altLang="zh-CN" b="0" i="0" u="none" strike="noStrike" cap="none" normalizeH="0" baseline="0" dirty="0">
                <a:ln>
                  <a:noFill/>
                </a:ln>
                <a:solidFill>
                  <a:schemeClr val="tx1"/>
                </a:solidFill>
                <a:effectLst/>
                <a:latin typeface="Arial Unicode MS"/>
              </a:rPr>
              <a:t>DEPT_LOCATIONS</a:t>
            </a:r>
            <a:r>
              <a:rPr kumimoji="0" lang="zh-CN" altLang="zh-CN" b="0" i="0" u="none" strike="noStrike" cap="none" normalizeH="0" baseline="0" dirty="0">
                <a:ln>
                  <a:noFill/>
                </a:ln>
                <a:solidFill>
                  <a:schemeClr val="tx1"/>
                </a:solidFill>
                <a:effectLst/>
              </a:rPr>
              <a:t>, and </a:t>
            </a:r>
            <a:r>
              <a:rPr kumimoji="0" lang="zh-CN" altLang="zh-CN" b="0" i="0" u="none" strike="noStrike" cap="none" normalizeH="0" baseline="0" dirty="0">
                <a:ln>
                  <a:noFill/>
                </a:ln>
                <a:solidFill>
                  <a:schemeClr val="tx1"/>
                </a:solidFill>
                <a:effectLst/>
                <a:latin typeface="Arial Unicode MS"/>
              </a:rPr>
              <a:t>DEPENDENT</a:t>
            </a:r>
            <a:r>
              <a:rPr kumimoji="0" lang="zh-CN" altLang="zh-CN" b="0" i="0" u="none" strike="noStrike" cap="none" normalizeH="0" baseline="0" dirty="0">
                <a:ln>
                  <a:noFill/>
                </a:ln>
                <a:solidFill>
                  <a:schemeClr val="tx1"/>
                </a:solidFill>
                <a:effectLst/>
              </a:rPr>
              <a:t>, a composite primary key is used to ensure uniqueness based on a combination of two columns.</a:t>
            </a:r>
            <a:endParaRPr kumimoji="0" lang="zh-CN" altLang="zh-C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79EB55C7-F977-FA24-29FC-6E16B0A858D4}"/>
              </a:ext>
            </a:extLst>
          </p:cNvPr>
          <p:cNvSpPr txBox="1"/>
          <p:nvPr/>
        </p:nvSpPr>
        <p:spPr>
          <a:xfrm>
            <a:off x="596787" y="679731"/>
            <a:ext cx="10545946" cy="2031325"/>
          </a:xfrm>
          <a:prstGeom prst="rect">
            <a:avLst/>
          </a:prstGeom>
          <a:noFill/>
        </p:spPr>
        <p:txBody>
          <a:bodyPr wrap="square">
            <a:spAutoFit/>
          </a:bodyPr>
          <a:lstStyle/>
          <a:p>
            <a:pPr marL="285750" indent="-285750">
              <a:buFont typeface="Arial" panose="020B0604020202020204" pitchFamily="34" charset="0"/>
              <a:buChar char="•"/>
            </a:pPr>
            <a:r>
              <a:rPr lang="en-US" altLang="zh-CN" dirty="0"/>
              <a:t>The WORKS_ON table can be considered a weak entity. </a:t>
            </a:r>
          </a:p>
          <a:p>
            <a:pPr marL="285750" indent="-285750">
              <a:buFont typeface="Arial" panose="020B0604020202020204" pitchFamily="34" charset="0"/>
              <a:buChar char="•"/>
            </a:pPr>
            <a:r>
              <a:rPr lang="en-US" altLang="zh-CN" dirty="0"/>
              <a:t>A weak entity is one that does not have a primary key on its own and instead depends on a foreign key to another table (or a combination of foreign keys) to uniquely identify its records.</a:t>
            </a:r>
          </a:p>
          <a:p>
            <a:pPr marL="285750" indent="-285750">
              <a:buFont typeface="Arial" panose="020B0604020202020204" pitchFamily="34" charset="0"/>
              <a:buChar char="•"/>
            </a:pPr>
            <a:r>
              <a:rPr lang="en-US" altLang="zh-CN" dirty="0"/>
              <a:t>WORKS_ON has a composite primary key made up of </a:t>
            </a:r>
            <a:r>
              <a:rPr lang="en-US" altLang="zh-CN" dirty="0" err="1"/>
              <a:t>Essn</a:t>
            </a:r>
            <a:r>
              <a:rPr lang="en-US" altLang="zh-CN" dirty="0"/>
              <a:t> (employee's SSN) and </a:t>
            </a:r>
            <a:r>
              <a:rPr lang="en-US" altLang="zh-CN" dirty="0" err="1"/>
              <a:t>Pno</a:t>
            </a:r>
            <a:r>
              <a:rPr lang="en-US" altLang="zh-CN" dirty="0"/>
              <a:t> (project number), both of which are foreign keys referencing EMPLOYEE and PROJECT, respectively. </a:t>
            </a:r>
          </a:p>
          <a:p>
            <a:pPr marL="285750" indent="-285750">
              <a:buFont typeface="Arial" panose="020B0604020202020204" pitchFamily="34" charset="0"/>
              <a:buChar char="•"/>
            </a:pPr>
            <a:r>
              <a:rPr lang="en-US" altLang="zh-CN" dirty="0"/>
              <a:t>This structure indicates a dependency on both the EMPLOYEE and PROJECT entities, which aligns with the concept of a weak entity.</a:t>
            </a:r>
            <a:endParaRPr lang="zh-CN" altLang="en-US" dirty="0"/>
          </a:p>
        </p:txBody>
      </p:sp>
    </p:spTree>
    <p:extLst>
      <p:ext uri="{BB962C8B-B14F-4D97-AF65-F5344CB8AC3E}">
        <p14:creationId xmlns:p14="http://schemas.microsoft.com/office/powerpoint/2010/main" val="8606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592388-7A20-2203-9F33-AB941530A460}"/>
              </a:ext>
            </a:extLst>
          </p:cNvPr>
          <p:cNvSpPr txBox="1"/>
          <p:nvPr/>
        </p:nvSpPr>
        <p:spPr>
          <a:xfrm>
            <a:off x="429846" y="250091"/>
            <a:ext cx="11449539" cy="2308324"/>
          </a:xfrm>
          <a:prstGeom prst="rect">
            <a:avLst/>
          </a:prstGeom>
          <a:noFill/>
        </p:spPr>
        <p:txBody>
          <a:bodyPr wrap="square">
            <a:spAutoFit/>
          </a:bodyPr>
          <a:lstStyle/>
          <a:p>
            <a:r>
              <a:rPr lang="zh-CN" altLang="en-US" dirty="0"/>
              <a:t>INSERT INTO EMPLOYEE (Fname, Minit, Lname, Ssn, Bdate, Address, Sex, Salary, Super_ssn, Dno)</a:t>
            </a:r>
          </a:p>
          <a:p>
            <a:r>
              <a:rPr lang="zh-CN" altLang="en-US" dirty="0"/>
              <a:t>VALUES </a:t>
            </a:r>
          </a:p>
          <a:p>
            <a:r>
              <a:rPr lang="zh-CN" altLang="en-US" dirty="0"/>
              <a:t>('John', 'B', 'Smith', '123456789', '1970-01-15', '731 Fondren, Houston, TX', 'M', 30000, NULL, 5),</a:t>
            </a:r>
          </a:p>
          <a:p>
            <a:r>
              <a:rPr lang="zh-CN" altLang="en-US" dirty="0"/>
              <a:t>('Franklin', 'T', 'Wong', '333445555', '1955-12-08', '638 Voss, Houston, TX', 'M', 40000, '888665555', 5),</a:t>
            </a:r>
          </a:p>
          <a:p>
            <a:r>
              <a:rPr lang="zh-CN" altLang="en-US" dirty="0"/>
              <a:t>('Alicia', 'J', 'Zelaya', '999887777', '1968-01-19', '3321 Castle, Spring, TX', 'F', 25000, '987654321', 4),</a:t>
            </a:r>
          </a:p>
          <a:p>
            <a:r>
              <a:rPr lang="zh-CN" altLang="en-US" dirty="0"/>
              <a:t>('Jennifer', 'S', 'Wallace', '987654321', '1941-06-20', '291 Berry, Bellaire, TX', 'F', 43000, '888665555', 4),</a:t>
            </a:r>
          </a:p>
          <a:p>
            <a:r>
              <a:rPr lang="zh-CN" altLang="en-US" dirty="0"/>
              <a:t>('Ramesh', 'K', 'Narayan', '666884444', '1962-09-15', '975 Fire Oak, Humble, TX', 'M', 38000, '333445555', 5),</a:t>
            </a:r>
          </a:p>
          <a:p>
            <a:r>
              <a:rPr lang="zh-CN" altLang="en-US" dirty="0"/>
              <a:t>('Joyce', 'A', 'English', '453453453', '1972-07-31', '5631 Rice, Houston, TX', 'F’, </a:t>
            </a:r>
            <a:r>
              <a:rPr lang="en-US" altLang="zh-CN" dirty="0"/>
              <a:t>1</a:t>
            </a:r>
            <a:r>
              <a:rPr lang="zh-CN" altLang="en-US" dirty="0"/>
              <a:t>25000, '333445555', 5);</a:t>
            </a:r>
          </a:p>
        </p:txBody>
      </p:sp>
      <p:sp>
        <p:nvSpPr>
          <p:cNvPr id="5" name="TextBox 4">
            <a:extLst>
              <a:ext uri="{FF2B5EF4-FFF2-40B4-BE49-F238E27FC236}">
                <a16:creationId xmlns:a16="http://schemas.microsoft.com/office/drawing/2014/main" id="{151576EA-DC11-F9B6-B65E-9262F29D9D78}"/>
              </a:ext>
            </a:extLst>
          </p:cNvPr>
          <p:cNvSpPr txBox="1"/>
          <p:nvPr/>
        </p:nvSpPr>
        <p:spPr>
          <a:xfrm>
            <a:off x="429846" y="2686653"/>
            <a:ext cx="7424616" cy="1477328"/>
          </a:xfrm>
          <a:prstGeom prst="rect">
            <a:avLst/>
          </a:prstGeom>
          <a:noFill/>
        </p:spPr>
        <p:txBody>
          <a:bodyPr wrap="square">
            <a:spAutoFit/>
          </a:bodyPr>
          <a:lstStyle/>
          <a:p>
            <a:r>
              <a:rPr lang="zh-CN" altLang="en-US" dirty="0"/>
              <a:t>INSERT INTO DEPARTMENT (Dname, Dnumber, Mgr_ssn, Mgr_start_date)</a:t>
            </a:r>
          </a:p>
          <a:p>
            <a:r>
              <a:rPr lang="zh-CN" altLang="en-US" dirty="0"/>
              <a:t>VALUES </a:t>
            </a:r>
          </a:p>
          <a:p>
            <a:r>
              <a:rPr lang="zh-CN" altLang="en-US" dirty="0"/>
              <a:t>('Research', 5, '333445555', '1988-05-22'),</a:t>
            </a:r>
          </a:p>
          <a:p>
            <a:r>
              <a:rPr lang="zh-CN" altLang="en-US" dirty="0"/>
              <a:t>('Administration', 4, '987654321', '1995-01-01'),</a:t>
            </a:r>
          </a:p>
          <a:p>
            <a:r>
              <a:rPr lang="zh-CN" altLang="en-US" dirty="0"/>
              <a:t>('Headquarters', 1, '888665555', '1981-06-19');</a:t>
            </a:r>
          </a:p>
        </p:txBody>
      </p:sp>
      <p:sp>
        <p:nvSpPr>
          <p:cNvPr id="7" name="TextBox 6">
            <a:extLst>
              <a:ext uri="{FF2B5EF4-FFF2-40B4-BE49-F238E27FC236}">
                <a16:creationId xmlns:a16="http://schemas.microsoft.com/office/drawing/2014/main" id="{A210B4D6-FAB1-04AC-00D4-9A3685729D04}"/>
              </a:ext>
            </a:extLst>
          </p:cNvPr>
          <p:cNvSpPr txBox="1"/>
          <p:nvPr/>
        </p:nvSpPr>
        <p:spPr>
          <a:xfrm>
            <a:off x="492370" y="4737247"/>
            <a:ext cx="6096000" cy="1754326"/>
          </a:xfrm>
          <a:prstGeom prst="rect">
            <a:avLst/>
          </a:prstGeom>
          <a:noFill/>
        </p:spPr>
        <p:txBody>
          <a:bodyPr wrap="square">
            <a:spAutoFit/>
          </a:bodyPr>
          <a:lstStyle/>
          <a:p>
            <a:r>
              <a:rPr lang="zh-CN" altLang="en-US" dirty="0"/>
              <a:t>INSERT INTO DEPT_LOCATIONS (Dnumber, Dlocation)</a:t>
            </a:r>
          </a:p>
          <a:p>
            <a:r>
              <a:rPr lang="zh-CN" altLang="en-US" dirty="0"/>
              <a:t>VALUES </a:t>
            </a:r>
          </a:p>
          <a:p>
            <a:r>
              <a:rPr lang="zh-CN" altLang="en-US" dirty="0"/>
              <a:t>(5, 'Houston'),</a:t>
            </a:r>
          </a:p>
          <a:p>
            <a:r>
              <a:rPr lang="zh-CN" altLang="en-US" dirty="0"/>
              <a:t>(5, 'Bellaire'),</a:t>
            </a:r>
          </a:p>
          <a:p>
            <a:r>
              <a:rPr lang="zh-CN" altLang="en-US" dirty="0"/>
              <a:t>(4, 'Stafford'),</a:t>
            </a:r>
          </a:p>
          <a:p>
            <a:r>
              <a:rPr lang="zh-CN" altLang="en-US" dirty="0"/>
              <a:t>(1, 'Houston');</a:t>
            </a:r>
          </a:p>
        </p:txBody>
      </p:sp>
    </p:spTree>
    <p:extLst>
      <p:ext uri="{BB962C8B-B14F-4D97-AF65-F5344CB8AC3E}">
        <p14:creationId xmlns:p14="http://schemas.microsoft.com/office/powerpoint/2010/main" val="1261991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ED0AC8-193D-6D8B-4698-736A1F3B86CA}"/>
              </a:ext>
            </a:extLst>
          </p:cNvPr>
          <p:cNvSpPr txBox="1"/>
          <p:nvPr/>
        </p:nvSpPr>
        <p:spPr>
          <a:xfrm>
            <a:off x="3191773" y="155576"/>
            <a:ext cx="8384875" cy="3046988"/>
          </a:xfrm>
          <a:prstGeom prst="rect">
            <a:avLst/>
          </a:prstGeom>
          <a:noFill/>
        </p:spPr>
        <p:txBody>
          <a:bodyPr wrap="square">
            <a:spAutoFit/>
          </a:bodyPr>
          <a:lstStyle/>
          <a:p>
            <a:r>
              <a:rPr lang="zh-CN" altLang="en-US" sz="2400" dirty="0"/>
              <a:t>INSERT INTO PROJECT (Pname, Pnumber, Plocation, Dnum)</a:t>
            </a:r>
          </a:p>
          <a:p>
            <a:r>
              <a:rPr lang="zh-CN" altLang="en-US" sz="2400" dirty="0"/>
              <a:t>VALUES </a:t>
            </a:r>
          </a:p>
          <a:p>
            <a:r>
              <a:rPr lang="zh-CN" altLang="en-US" sz="2400" dirty="0"/>
              <a:t>('ProductX', 1, 'Bellaire', 5),</a:t>
            </a:r>
          </a:p>
          <a:p>
            <a:r>
              <a:rPr lang="zh-CN" altLang="en-US" sz="2400" dirty="0"/>
              <a:t>('ProductY', 2, 'Sugarland', 5),</a:t>
            </a:r>
          </a:p>
          <a:p>
            <a:r>
              <a:rPr lang="zh-CN" altLang="en-US" sz="2400" dirty="0"/>
              <a:t>('ProductZ', 3, 'Houston', 5),</a:t>
            </a:r>
          </a:p>
          <a:p>
            <a:r>
              <a:rPr lang="zh-CN" altLang="en-US" sz="2400" dirty="0"/>
              <a:t>('Computerization', 10, 'Stafford', 4),</a:t>
            </a:r>
          </a:p>
          <a:p>
            <a:r>
              <a:rPr lang="zh-CN" altLang="en-US" sz="2400" dirty="0"/>
              <a:t>('Reorganization', 20, 'Houston', 1),</a:t>
            </a:r>
          </a:p>
          <a:p>
            <a:r>
              <a:rPr lang="zh-CN" altLang="en-US" sz="2400" dirty="0"/>
              <a:t>('Apollo', 30, 'Houston', 1);</a:t>
            </a:r>
          </a:p>
        </p:txBody>
      </p:sp>
      <p:sp>
        <p:nvSpPr>
          <p:cNvPr id="6" name="TextBox 5">
            <a:extLst>
              <a:ext uri="{FF2B5EF4-FFF2-40B4-BE49-F238E27FC236}">
                <a16:creationId xmlns:a16="http://schemas.microsoft.com/office/drawing/2014/main" id="{4B77FEAD-9A50-0B9E-5A77-9209C4BD44B9}"/>
              </a:ext>
            </a:extLst>
          </p:cNvPr>
          <p:cNvSpPr txBox="1"/>
          <p:nvPr/>
        </p:nvSpPr>
        <p:spPr>
          <a:xfrm>
            <a:off x="307895" y="3202564"/>
            <a:ext cx="8384875" cy="3785652"/>
          </a:xfrm>
          <a:prstGeom prst="rect">
            <a:avLst/>
          </a:prstGeom>
          <a:noFill/>
        </p:spPr>
        <p:txBody>
          <a:bodyPr wrap="square">
            <a:spAutoFit/>
          </a:bodyPr>
          <a:lstStyle/>
          <a:p>
            <a:r>
              <a:rPr lang="zh-CN" altLang="en-US" sz="2400" dirty="0"/>
              <a:t>INSERT INTO WORKS_ON (Essn, Pno, Hours)</a:t>
            </a:r>
          </a:p>
          <a:p>
            <a:r>
              <a:rPr lang="zh-CN" altLang="en-US" sz="2400" dirty="0"/>
              <a:t>VALUES </a:t>
            </a:r>
          </a:p>
          <a:p>
            <a:r>
              <a:rPr lang="zh-CN" altLang="en-US" sz="2400" dirty="0"/>
              <a:t>('123456789', 1, 32.5),</a:t>
            </a:r>
          </a:p>
          <a:p>
            <a:r>
              <a:rPr lang="zh-CN" altLang="en-US" sz="2400" dirty="0"/>
              <a:t>('123456789', 2, 7.5),</a:t>
            </a:r>
          </a:p>
          <a:p>
            <a:r>
              <a:rPr lang="zh-CN" altLang="en-US" sz="2400" dirty="0"/>
              <a:t>('333445555', 2, 10),</a:t>
            </a:r>
          </a:p>
          <a:p>
            <a:r>
              <a:rPr lang="zh-CN" altLang="en-US" sz="2400" dirty="0"/>
              <a:t>('333445555', 3, 10),</a:t>
            </a:r>
          </a:p>
          <a:p>
            <a:r>
              <a:rPr lang="zh-CN" altLang="en-US" sz="2400" dirty="0"/>
              <a:t>('999887777', 10, 35),</a:t>
            </a:r>
          </a:p>
          <a:p>
            <a:r>
              <a:rPr lang="zh-CN" altLang="en-US" sz="2400" dirty="0"/>
              <a:t>('987654321', 20, 20),</a:t>
            </a:r>
          </a:p>
          <a:p>
            <a:r>
              <a:rPr lang="zh-CN" altLang="en-US" sz="2400" dirty="0"/>
              <a:t>('666884444', 30, 30),</a:t>
            </a:r>
          </a:p>
          <a:p>
            <a:r>
              <a:rPr lang="zh-CN" altLang="en-US" sz="2400" dirty="0"/>
              <a:t>('453453453', 30, 5);</a:t>
            </a:r>
          </a:p>
        </p:txBody>
      </p:sp>
    </p:spTree>
    <p:extLst>
      <p:ext uri="{BB962C8B-B14F-4D97-AF65-F5344CB8AC3E}">
        <p14:creationId xmlns:p14="http://schemas.microsoft.com/office/powerpoint/2010/main" val="3674224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33BDB2-57BD-6543-0D28-4D85549E1F99}"/>
              </a:ext>
            </a:extLst>
          </p:cNvPr>
          <p:cNvSpPr txBox="1"/>
          <p:nvPr/>
        </p:nvSpPr>
        <p:spPr>
          <a:xfrm>
            <a:off x="534838" y="3916392"/>
            <a:ext cx="10731259" cy="2554545"/>
          </a:xfrm>
          <a:prstGeom prst="rect">
            <a:avLst/>
          </a:prstGeom>
          <a:noFill/>
        </p:spPr>
        <p:txBody>
          <a:bodyPr wrap="square">
            <a:spAutoFit/>
          </a:bodyPr>
          <a:lstStyle/>
          <a:p>
            <a:r>
              <a:rPr lang="en-US" altLang="zh-CN" sz="3200" dirty="0"/>
              <a:t>Adding more projects and employees </a:t>
            </a:r>
          </a:p>
          <a:p>
            <a:pPr marL="285750" indent="-285750">
              <a:buFont typeface="Wingdings" panose="05000000000000000000" pitchFamily="2" charset="2"/>
              <a:buChar char="n"/>
            </a:pPr>
            <a:r>
              <a:rPr lang="en-US" altLang="zh-CN" sz="3200" dirty="0"/>
              <a:t>INSERT INTO PROJECT (</a:t>
            </a:r>
            <a:r>
              <a:rPr lang="en-US" altLang="zh-CN" sz="3200" dirty="0" err="1"/>
              <a:t>Pname</a:t>
            </a:r>
            <a:r>
              <a:rPr lang="en-US" altLang="zh-CN" sz="3200" dirty="0"/>
              <a:t>, </a:t>
            </a:r>
            <a:r>
              <a:rPr lang="en-US" altLang="zh-CN" sz="3200" dirty="0" err="1"/>
              <a:t>Pnumber</a:t>
            </a:r>
            <a:r>
              <a:rPr lang="en-US" altLang="zh-CN" sz="3200" dirty="0"/>
              <a:t>, </a:t>
            </a:r>
            <a:r>
              <a:rPr lang="en-US" altLang="zh-CN" sz="3200" dirty="0" err="1"/>
              <a:t>Plocation</a:t>
            </a:r>
            <a:r>
              <a:rPr lang="en-US" altLang="zh-CN" sz="3200" dirty="0"/>
              <a:t>, </a:t>
            </a:r>
            <a:r>
              <a:rPr lang="en-US" altLang="zh-CN" sz="3200" dirty="0" err="1"/>
              <a:t>Dnum</a:t>
            </a:r>
            <a:r>
              <a:rPr lang="en-US" altLang="zh-CN" sz="3200" dirty="0"/>
              <a:t>) VALUES (‘LLMs in Healthcare’, 14, ‘Nanchong', 5); </a:t>
            </a:r>
          </a:p>
          <a:p>
            <a:pPr marL="285750" indent="-285750">
              <a:buFont typeface="Wingdings" panose="05000000000000000000" pitchFamily="2" charset="2"/>
              <a:buChar char="n"/>
            </a:pPr>
            <a:r>
              <a:rPr lang="en-US" altLang="zh-CN" sz="3200" dirty="0"/>
              <a:t>INSERT INTO WORKS_ON (</a:t>
            </a:r>
            <a:r>
              <a:rPr lang="en-US" altLang="zh-CN" sz="3200" dirty="0" err="1"/>
              <a:t>Essn</a:t>
            </a:r>
            <a:r>
              <a:rPr lang="en-US" altLang="zh-CN" sz="3200" dirty="0"/>
              <a:t>, </a:t>
            </a:r>
            <a:r>
              <a:rPr lang="en-US" altLang="zh-CN" sz="3200" dirty="0" err="1"/>
              <a:t>Pno</a:t>
            </a:r>
            <a:r>
              <a:rPr lang="en-US" altLang="zh-CN" sz="3200" dirty="0"/>
              <a:t>, Hours) VALUES ('333445555', 40, 15), ('123456789', 40, 20);</a:t>
            </a:r>
            <a:endParaRPr lang="zh-CN" altLang="en-US" sz="3200" dirty="0"/>
          </a:p>
        </p:txBody>
      </p:sp>
      <p:sp>
        <p:nvSpPr>
          <p:cNvPr id="5" name="TextBox 4">
            <a:extLst>
              <a:ext uri="{FF2B5EF4-FFF2-40B4-BE49-F238E27FC236}">
                <a16:creationId xmlns:a16="http://schemas.microsoft.com/office/drawing/2014/main" id="{ADCA05BC-9B87-BDC2-EE1A-5041C8C4F2C7}"/>
              </a:ext>
            </a:extLst>
          </p:cNvPr>
          <p:cNvSpPr txBox="1"/>
          <p:nvPr/>
        </p:nvSpPr>
        <p:spPr>
          <a:xfrm>
            <a:off x="1320283" y="490580"/>
            <a:ext cx="9160368" cy="3046988"/>
          </a:xfrm>
          <a:prstGeom prst="rect">
            <a:avLst/>
          </a:prstGeom>
          <a:noFill/>
        </p:spPr>
        <p:txBody>
          <a:bodyPr wrap="square">
            <a:spAutoFit/>
          </a:bodyPr>
          <a:lstStyle/>
          <a:p>
            <a:r>
              <a:rPr lang="zh-CN" altLang="en-US" sz="2400" dirty="0"/>
              <a:t>INSERT INTO DEPENDENT (Essn, Dependent_name, Sex, Bdate, Relationship)</a:t>
            </a:r>
          </a:p>
          <a:p>
            <a:r>
              <a:rPr lang="zh-CN" altLang="en-US" sz="2400" dirty="0"/>
              <a:t>VALUES </a:t>
            </a:r>
          </a:p>
          <a:p>
            <a:r>
              <a:rPr lang="zh-CN" altLang="en-US" sz="2400" dirty="0"/>
              <a:t>('123456789', 'Alice', 'F', '1986-04-05', 'Daughter'),</a:t>
            </a:r>
          </a:p>
          <a:p>
            <a:r>
              <a:rPr lang="zh-CN" altLang="en-US" sz="2400" dirty="0"/>
              <a:t>('333445555', 'Michael', 'M', '1988-05-05', 'Son'),</a:t>
            </a:r>
          </a:p>
          <a:p>
            <a:r>
              <a:rPr lang="zh-CN" altLang="en-US" sz="2400" dirty="0"/>
              <a:t>('987654321', 'Elizabeth', 'F', '1967-05-05', 'Spouse'),</a:t>
            </a:r>
          </a:p>
          <a:p>
            <a:r>
              <a:rPr lang="zh-CN" altLang="en-US" sz="2400" dirty="0"/>
              <a:t>('999887777', 'Joy', 'F', '1958-05-03', 'Spouse'),</a:t>
            </a:r>
          </a:p>
          <a:p>
            <a:r>
              <a:rPr lang="zh-CN" altLang="en-US" sz="2400" dirty="0"/>
              <a:t>('666884444', 'Raj', 'M', '1986-01-05', 'Son');</a:t>
            </a:r>
          </a:p>
        </p:txBody>
      </p:sp>
    </p:spTree>
    <p:extLst>
      <p:ext uri="{BB962C8B-B14F-4D97-AF65-F5344CB8AC3E}">
        <p14:creationId xmlns:p14="http://schemas.microsoft.com/office/powerpoint/2010/main" val="1406745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68B503C-B8E5-5A0B-36A9-D7624B115BC3}"/>
              </a:ext>
            </a:extLst>
          </p:cNvPr>
          <p:cNvGraphicFramePr>
            <a:graphicFrameLocks noGrp="1"/>
          </p:cNvGraphicFramePr>
          <p:nvPr>
            <p:extLst>
              <p:ext uri="{D42A27DB-BD31-4B8C-83A1-F6EECF244321}">
                <p14:modId xmlns:p14="http://schemas.microsoft.com/office/powerpoint/2010/main" val="1423570338"/>
              </p:ext>
            </p:extLst>
          </p:nvPr>
        </p:nvGraphicFramePr>
        <p:xfrm>
          <a:off x="621103" y="672859"/>
          <a:ext cx="10921040" cy="5522228"/>
        </p:xfrm>
        <a:graphic>
          <a:graphicData uri="http://schemas.openxmlformats.org/drawingml/2006/table">
            <a:tbl>
              <a:tblPr>
                <a:tableStyleId>{5C22544A-7EE6-4342-B048-85BDC9FD1C3A}</a:tableStyleId>
              </a:tblPr>
              <a:tblGrid>
                <a:gridCol w="3778982">
                  <a:extLst>
                    <a:ext uri="{9D8B030D-6E8A-4147-A177-3AD203B41FA5}">
                      <a16:colId xmlns:a16="http://schemas.microsoft.com/office/drawing/2014/main" val="2302207884"/>
                    </a:ext>
                  </a:extLst>
                </a:gridCol>
                <a:gridCol w="7142058">
                  <a:extLst>
                    <a:ext uri="{9D8B030D-6E8A-4147-A177-3AD203B41FA5}">
                      <a16:colId xmlns:a16="http://schemas.microsoft.com/office/drawing/2014/main" val="2270581979"/>
                    </a:ext>
                  </a:extLst>
                </a:gridCol>
              </a:tblGrid>
              <a:tr h="433242">
                <a:tc>
                  <a:txBody>
                    <a:bodyPr/>
                    <a:lstStyle/>
                    <a:p>
                      <a:pPr algn="l" fontAlgn="ctr"/>
                      <a:r>
                        <a:rPr lang="en-US" sz="2400" u="none" strike="noStrike" dirty="0">
                          <a:effectLst/>
                        </a:rPr>
                        <a:t>Query</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2400" u="none" strike="noStrike">
                          <a:effectLst/>
                        </a:rPr>
                        <a:t>Solution</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2393286682"/>
                  </a:ext>
                </a:extLst>
              </a:tr>
              <a:tr h="433242">
                <a:tc>
                  <a:txBody>
                    <a:bodyPr/>
                    <a:lstStyle/>
                    <a:p>
                      <a:pPr algn="l" fontAlgn="ctr"/>
                      <a:r>
                        <a:rPr lang="en-US" sz="2400" b="1" i="0" u="none" strike="noStrike" dirty="0">
                          <a:solidFill>
                            <a:srgbClr val="000000"/>
                          </a:solidFill>
                          <a:effectLst/>
                          <a:latin typeface="等线" panose="02010600030101010101" pitchFamily="2" charset="-122"/>
                          <a:ea typeface="等线" panose="02010600030101010101" pitchFamily="2" charset="-122"/>
                        </a:rPr>
                        <a:t>Show the name, department number, and salary of each employee.</a:t>
                      </a:r>
                    </a:p>
                  </a:txBody>
                  <a:tcPr marL="4763" marR="4763" marT="4763" marB="0" anchor="ctr"/>
                </a:tc>
                <a:tc>
                  <a:txBody>
                    <a:bodyPr/>
                    <a:lstStyle/>
                    <a:p>
                      <a:pPr algn="l" fontAlgn="ctr"/>
                      <a:r>
                        <a:rPr lang="en-US" sz="2400" b="1" i="0" u="none" strike="noStrike" dirty="0">
                          <a:solidFill>
                            <a:srgbClr val="000000"/>
                          </a:solidFill>
                          <a:effectLst/>
                          <a:latin typeface="等线" panose="02010600030101010101" pitchFamily="2" charset="-122"/>
                          <a:ea typeface="等线" panose="02010600030101010101" pitchFamily="2" charset="-122"/>
                        </a:rPr>
                        <a:t>SELECT </a:t>
                      </a:r>
                      <a:r>
                        <a:rPr lang="en-US" sz="2400" b="1" i="0" u="none" strike="noStrike" dirty="0" err="1">
                          <a:solidFill>
                            <a:srgbClr val="000000"/>
                          </a:solidFill>
                          <a:effectLst/>
                          <a:latin typeface="等线" panose="02010600030101010101" pitchFamily="2" charset="-122"/>
                          <a:ea typeface="等线" panose="02010600030101010101" pitchFamily="2" charset="-122"/>
                        </a:rPr>
                        <a:t>Fname</a:t>
                      </a:r>
                      <a:r>
                        <a:rPr lang="en-US" sz="2400" b="1" i="0" u="none" strike="noStrike" dirty="0">
                          <a:solidFill>
                            <a:srgbClr val="000000"/>
                          </a:solidFill>
                          <a:effectLst/>
                          <a:latin typeface="等线" panose="02010600030101010101" pitchFamily="2" charset="-122"/>
                          <a:ea typeface="等线" panose="02010600030101010101" pitchFamily="2" charset="-122"/>
                        </a:rPr>
                        <a:t>, </a:t>
                      </a:r>
                      <a:r>
                        <a:rPr lang="en-US" sz="2400" b="1" i="0" u="none" strike="noStrike" dirty="0" err="1">
                          <a:solidFill>
                            <a:srgbClr val="000000"/>
                          </a:solidFill>
                          <a:effectLst/>
                          <a:latin typeface="等线" panose="02010600030101010101" pitchFamily="2" charset="-122"/>
                          <a:ea typeface="等线" panose="02010600030101010101" pitchFamily="2" charset="-122"/>
                        </a:rPr>
                        <a:t>Lname</a:t>
                      </a:r>
                      <a:r>
                        <a:rPr lang="en-US" sz="2400" b="1" i="0" u="none" strike="noStrike" dirty="0">
                          <a:solidFill>
                            <a:srgbClr val="000000"/>
                          </a:solidFill>
                          <a:effectLst/>
                          <a:latin typeface="等线" panose="02010600030101010101" pitchFamily="2" charset="-122"/>
                          <a:ea typeface="等线" panose="02010600030101010101" pitchFamily="2" charset="-122"/>
                        </a:rPr>
                        <a:t>, </a:t>
                      </a:r>
                      <a:r>
                        <a:rPr lang="en-US" sz="2400" b="1" i="0" u="none" strike="noStrike" dirty="0" err="1">
                          <a:solidFill>
                            <a:srgbClr val="000000"/>
                          </a:solidFill>
                          <a:effectLst/>
                          <a:latin typeface="等线" panose="02010600030101010101" pitchFamily="2" charset="-122"/>
                          <a:ea typeface="等线" panose="02010600030101010101" pitchFamily="2" charset="-122"/>
                        </a:rPr>
                        <a:t>Dno</a:t>
                      </a:r>
                      <a:r>
                        <a:rPr lang="en-US" sz="2400" b="1" i="0" u="none" strike="noStrike" dirty="0">
                          <a:solidFill>
                            <a:srgbClr val="000000"/>
                          </a:solidFill>
                          <a:effectLst/>
                          <a:latin typeface="等线" panose="02010600030101010101" pitchFamily="2" charset="-122"/>
                          <a:ea typeface="等线" panose="02010600030101010101" pitchFamily="2" charset="-122"/>
                        </a:rPr>
                        <a:t>, Salary FROM EMPLOYEE;</a:t>
                      </a:r>
                    </a:p>
                  </a:txBody>
                  <a:tcPr marL="4763" marR="4763" marT="4763" marB="0" anchor="ctr"/>
                </a:tc>
                <a:extLst>
                  <a:ext uri="{0D108BD9-81ED-4DB2-BD59-A6C34878D82A}">
                    <a16:rowId xmlns:a16="http://schemas.microsoft.com/office/drawing/2014/main" val="3993421633"/>
                  </a:ext>
                </a:extLst>
              </a:tr>
              <a:tr h="862962">
                <a:tc>
                  <a:txBody>
                    <a:bodyPr/>
                    <a:lstStyle/>
                    <a:p>
                      <a:pPr algn="l" fontAlgn="ctr"/>
                      <a:r>
                        <a:rPr lang="en-US" sz="2400" b="1" u="none" strike="noStrike" dirty="0">
                          <a:effectLst/>
                        </a:rPr>
                        <a:t>List all employee names and their SSNs.</a:t>
                      </a:r>
                      <a:endParaRPr lang="en-US" sz="2400" b="1"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2400" b="1" u="none" strike="noStrike" dirty="0">
                          <a:effectLst/>
                        </a:rPr>
                        <a:t>SELECT </a:t>
                      </a:r>
                      <a:r>
                        <a:rPr lang="en-US" sz="2400" b="1" u="none" strike="noStrike" dirty="0" err="1">
                          <a:effectLst/>
                        </a:rPr>
                        <a:t>Fname</a:t>
                      </a:r>
                      <a:r>
                        <a:rPr lang="en-US" sz="2400" b="1" u="none" strike="noStrike" dirty="0">
                          <a:effectLst/>
                        </a:rPr>
                        <a:t>, </a:t>
                      </a:r>
                      <a:r>
                        <a:rPr lang="en-US" sz="2400" b="1" u="none" strike="noStrike" dirty="0" err="1">
                          <a:effectLst/>
                        </a:rPr>
                        <a:t>Lname</a:t>
                      </a:r>
                      <a:r>
                        <a:rPr lang="en-US" sz="2400" b="1" u="none" strike="noStrike" dirty="0">
                          <a:effectLst/>
                        </a:rPr>
                        <a:t>, </a:t>
                      </a:r>
                      <a:r>
                        <a:rPr lang="en-US" sz="2400" b="1" u="none" strike="noStrike" dirty="0" err="1">
                          <a:effectLst/>
                        </a:rPr>
                        <a:t>Ssn</a:t>
                      </a:r>
                      <a:r>
                        <a:rPr lang="en-US" sz="2400" b="1" u="none" strike="noStrike" dirty="0">
                          <a:effectLst/>
                        </a:rPr>
                        <a:t> FROM EMPLOYEE;</a:t>
                      </a:r>
                      <a:endParaRPr lang="en-US" sz="2400" b="1"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1101440550"/>
                  </a:ext>
                </a:extLst>
              </a:tr>
              <a:tr h="1722401">
                <a:tc>
                  <a:txBody>
                    <a:bodyPr/>
                    <a:lstStyle/>
                    <a:p>
                      <a:pPr algn="l" fontAlgn="ctr"/>
                      <a:r>
                        <a:rPr lang="en-US" sz="2400" b="1" u="none" strike="noStrike" dirty="0">
                          <a:effectLst/>
                        </a:rPr>
                        <a:t>Get the DEPT names and locations of all departments.</a:t>
                      </a:r>
                      <a:endParaRPr lang="en-US" sz="2400" b="1"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2400" b="1" u="none" strike="noStrike" dirty="0">
                          <a:effectLst/>
                        </a:rPr>
                        <a:t>SELECT </a:t>
                      </a:r>
                      <a:r>
                        <a:rPr lang="en-US" sz="2400" b="1" u="none" strike="noStrike" dirty="0" err="1">
                          <a:effectLst/>
                        </a:rPr>
                        <a:t>Dname</a:t>
                      </a:r>
                      <a:r>
                        <a:rPr lang="en-US" sz="2400" b="1" u="none" strike="noStrike" dirty="0">
                          <a:effectLst/>
                        </a:rPr>
                        <a:t>, (SELECT </a:t>
                      </a:r>
                      <a:r>
                        <a:rPr lang="en-US" sz="2400" b="1" u="none" strike="noStrike" dirty="0" err="1">
                          <a:effectLst/>
                        </a:rPr>
                        <a:t>Dlocation</a:t>
                      </a:r>
                      <a:r>
                        <a:rPr lang="en-US" sz="2400" b="1" u="none" strike="noStrike" dirty="0">
                          <a:effectLst/>
                        </a:rPr>
                        <a:t> FROM DEPT_LOCATIONS WHERE </a:t>
                      </a:r>
                      <a:r>
                        <a:rPr lang="en-US" sz="2400" b="1" u="none" strike="noStrike" dirty="0" err="1">
                          <a:effectLst/>
                        </a:rPr>
                        <a:t>DEPT_LOCATIONS.Dnumber</a:t>
                      </a:r>
                      <a:r>
                        <a:rPr lang="en-US" sz="2400" b="1" u="none" strike="noStrike" dirty="0">
                          <a:effectLst/>
                        </a:rPr>
                        <a:t> = </a:t>
                      </a:r>
                      <a:r>
                        <a:rPr lang="en-US" sz="2400" b="1" u="none" strike="noStrike" dirty="0" err="1">
                          <a:effectLst/>
                        </a:rPr>
                        <a:t>DEPARTMENT.Dnumber</a:t>
                      </a:r>
                      <a:r>
                        <a:rPr lang="en-US" sz="2400" b="1" u="none" strike="noStrike" dirty="0">
                          <a:effectLst/>
                        </a:rPr>
                        <a:t>) AS </a:t>
                      </a:r>
                      <a:r>
                        <a:rPr lang="en-US" sz="2400" b="1" u="none" strike="noStrike" dirty="0" err="1">
                          <a:effectLst/>
                        </a:rPr>
                        <a:t>Dlocation</a:t>
                      </a:r>
                      <a:r>
                        <a:rPr lang="en-US" sz="2400" b="1" u="none" strike="noStrike" dirty="0">
                          <a:effectLst/>
                        </a:rPr>
                        <a:t> FROM DEPARTMENT LIMIT 2;</a:t>
                      </a:r>
                      <a:endParaRPr lang="en-US" sz="2400" b="1"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2012658141"/>
                  </a:ext>
                </a:extLst>
              </a:tr>
              <a:tr h="1292682">
                <a:tc>
                  <a:txBody>
                    <a:bodyPr/>
                    <a:lstStyle/>
                    <a:p>
                      <a:pPr algn="l" fontAlgn="ctr"/>
                      <a:r>
                        <a:rPr lang="en-US" sz="2400" b="1" u="none" strike="noStrike" dirty="0">
                          <a:effectLst/>
                        </a:rPr>
                        <a:t>Retrieve the details of employees who are male (Sex = 'M').</a:t>
                      </a:r>
                      <a:endParaRPr lang="en-US" sz="2400" b="1"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2400" b="1" u="none" strike="noStrike" dirty="0">
                          <a:effectLst/>
                        </a:rPr>
                        <a:t>SELECT * FROM EMPLOYEE WHERE Sex = 'M';</a:t>
                      </a:r>
                      <a:endParaRPr lang="en-US" sz="2400" b="1"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4088422528"/>
                  </a:ext>
                </a:extLst>
              </a:tr>
            </a:tbl>
          </a:graphicData>
        </a:graphic>
      </p:graphicFrame>
    </p:spTree>
    <p:extLst>
      <p:ext uri="{BB962C8B-B14F-4D97-AF65-F5344CB8AC3E}">
        <p14:creationId xmlns:p14="http://schemas.microsoft.com/office/powerpoint/2010/main" val="847558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989</TotalTime>
  <Words>2828</Words>
  <Application>Microsoft Office PowerPoint</Application>
  <PresentationFormat>Widescreen</PresentationFormat>
  <Paragraphs>231</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-apple-system</vt:lpstr>
      <vt:lpstr>Arial Unicode MS</vt:lpstr>
      <vt:lpstr>等线</vt:lpstr>
      <vt:lpstr>等线 Light</vt:lpstr>
      <vt:lpstr>Arial</vt:lpstr>
      <vt:lpstr>Wingdings</vt:lpstr>
      <vt:lpstr>Office Theme</vt:lpstr>
      <vt:lpstr>DBMS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Single-Row Subquery:</vt:lpstr>
      <vt:lpstr>Multi-Row Subquery:</vt:lpstr>
      <vt:lpstr>Corelated-Row Subquery:</vt:lpstr>
      <vt:lpstr>Nested Subquery:</vt:lpstr>
      <vt:lpstr>Scaler Subquery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class assignment – You should learn why and how they are working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awais ahmed</dc:creator>
  <cp:lastModifiedBy>minara jahan</cp:lastModifiedBy>
  <cp:revision>76</cp:revision>
  <dcterms:created xsi:type="dcterms:W3CDTF">2024-11-04T07:32:15Z</dcterms:created>
  <dcterms:modified xsi:type="dcterms:W3CDTF">2024-12-19T07:11:56Z</dcterms:modified>
</cp:coreProperties>
</file>