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6" r:id="rId2"/>
    <p:sldId id="357" r:id="rId3"/>
    <p:sldId id="349" r:id="rId4"/>
    <p:sldId id="355" r:id="rId5"/>
    <p:sldId id="356" r:id="rId6"/>
    <p:sldId id="354" r:id="rId7"/>
    <p:sldId id="350" r:id="rId8"/>
    <p:sldId id="351" r:id="rId9"/>
    <p:sldId id="352" r:id="rId10"/>
    <p:sldId id="353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 Oriented Programming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– 07</a:t>
            </a:r>
          </a:p>
          <a:p>
            <a:r>
              <a:rPr lang="en-US" dirty="0"/>
              <a:t>Dated: 21/10/2024</a:t>
            </a:r>
          </a:p>
          <a:p>
            <a:r>
              <a:rPr lang="en-US" dirty="0"/>
              <a:t>Instructor: </a:t>
            </a:r>
            <a:r>
              <a:rPr lang="en-US" b="1" dirty="0"/>
              <a:t>AHMED AWAIS 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33CD49-5AB1-4B4B-8313-023570541EB4}"/>
              </a:ext>
            </a:extLst>
          </p:cNvPr>
          <p:cNvSpPr txBox="1"/>
          <p:nvPr/>
        </p:nvSpPr>
        <p:spPr>
          <a:xfrm>
            <a:off x="705338" y="679938"/>
            <a:ext cx="611553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400" dirty="0"/>
          </a:p>
          <a:p>
            <a:r>
              <a:rPr lang="zh-CN" altLang="en-US" sz="1400" dirty="0"/>
              <a:t>// Concrete class Student extending Person</a:t>
            </a:r>
          </a:p>
          <a:p>
            <a:r>
              <a:rPr lang="zh-CN" altLang="en-US" sz="1400" dirty="0"/>
              <a:t>class Student extends Person {</a:t>
            </a:r>
          </a:p>
          <a:p>
            <a:r>
              <a:rPr lang="zh-CN" altLang="en-US" sz="1400" dirty="0"/>
              <a:t>    private String studentId;</a:t>
            </a:r>
          </a:p>
          <a:p>
            <a:r>
              <a:rPr lang="zh-CN" altLang="en-US" sz="1400" dirty="0"/>
              <a:t>    private String major;</a:t>
            </a:r>
          </a:p>
          <a:p>
            <a:endParaRPr lang="zh-CN" altLang="en-US" sz="1400" dirty="0"/>
          </a:p>
          <a:p>
            <a:r>
              <a:rPr lang="zh-CN" altLang="en-US" sz="1400" dirty="0"/>
              <a:t>    // Constructor for Student</a:t>
            </a:r>
          </a:p>
          <a:p>
            <a:r>
              <a:rPr lang="zh-CN" altLang="en-US" sz="1400" dirty="0"/>
              <a:t>    public Student(String name, int age, String socialSecurityNumber, String contactNumber, String studentId, String major) {</a:t>
            </a:r>
          </a:p>
          <a:p>
            <a:r>
              <a:rPr lang="zh-CN" altLang="en-US" sz="1400" dirty="0"/>
              <a:t>        super(name, age, socialSecurityNumber, contactNumber);</a:t>
            </a:r>
          </a:p>
          <a:p>
            <a:r>
              <a:rPr lang="zh-CN" altLang="en-US" sz="1400" dirty="0"/>
              <a:t>        this.studentId = studentId;</a:t>
            </a:r>
          </a:p>
          <a:p>
            <a:r>
              <a:rPr lang="zh-CN" altLang="en-US" sz="1400" dirty="0"/>
              <a:t>        this.major = major;</a:t>
            </a:r>
          </a:p>
          <a:p>
            <a:r>
              <a:rPr lang="zh-CN" altLang="en-US" sz="1400" dirty="0"/>
              <a:t>    }</a:t>
            </a:r>
          </a:p>
          <a:p>
            <a:r>
              <a:rPr lang="zh-CN" altLang="en-US" sz="1400" dirty="0"/>
              <a:t>    </a:t>
            </a:r>
          </a:p>
          <a:p>
            <a:r>
              <a:rPr lang="zh-CN" altLang="en-US" sz="1400" dirty="0"/>
              <a:t>    // Implementing the abstract method</a:t>
            </a:r>
          </a:p>
          <a:p>
            <a:r>
              <a:rPr lang="zh-CN" altLang="en-US" sz="1400" dirty="0"/>
              <a:t>    @Override</a:t>
            </a:r>
          </a:p>
          <a:p>
            <a:r>
              <a:rPr lang="zh-CN" altLang="en-US" sz="1400" dirty="0"/>
              <a:t>    public void displayInfo() {</a:t>
            </a:r>
          </a:p>
          <a:p>
            <a:r>
              <a:rPr lang="zh-CN" altLang="en-US" sz="1400" dirty="0"/>
              <a:t>        System.out.println("Student Name: " + name);</a:t>
            </a:r>
          </a:p>
          <a:p>
            <a:r>
              <a:rPr lang="zh-CN" altLang="en-US" sz="1400" dirty="0"/>
              <a:t>        System.out.println("Age: " + age);</a:t>
            </a:r>
          </a:p>
          <a:p>
            <a:r>
              <a:rPr lang="zh-CN" altLang="en-US" sz="1400" dirty="0"/>
              <a:t>        System.out.println("Student ID: " + studentId);</a:t>
            </a:r>
          </a:p>
          <a:p>
            <a:r>
              <a:rPr lang="zh-CN" altLang="en-US" sz="1400" dirty="0"/>
              <a:t>        System.out.println("Major: " + major);</a:t>
            </a:r>
          </a:p>
          <a:p>
            <a:r>
              <a:rPr lang="zh-CN" altLang="en-US" sz="1400" dirty="0"/>
              <a:t>    }</a:t>
            </a:r>
          </a:p>
          <a:p>
            <a:r>
              <a:rPr lang="zh-CN" altLang="en-US" sz="1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E7554-919B-6FE2-B634-89D5C83A376D}"/>
              </a:ext>
            </a:extLst>
          </p:cNvPr>
          <p:cNvSpPr txBox="1"/>
          <p:nvPr/>
        </p:nvSpPr>
        <p:spPr>
          <a:xfrm>
            <a:off x="5746263" y="799295"/>
            <a:ext cx="61155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// Main class to demonstrate abstraction</a:t>
            </a:r>
          </a:p>
          <a:p>
            <a:r>
              <a:rPr lang="zh-CN" altLang="en-US" dirty="0"/>
              <a:t>public class AbstractionExample {</a:t>
            </a:r>
          </a:p>
          <a:p>
            <a:r>
              <a:rPr lang="zh-CN" altLang="en-US" dirty="0"/>
              <a:t>    public static void main(String[] args) {</a:t>
            </a:r>
          </a:p>
          <a:p>
            <a:r>
              <a:rPr lang="zh-CN" altLang="en-US" dirty="0"/>
              <a:t>        // Create a Student object</a:t>
            </a:r>
          </a:p>
          <a:p>
            <a:r>
              <a:rPr lang="zh-CN" altLang="en-US" dirty="0"/>
              <a:t>        Student student = new Student(“</a:t>
            </a:r>
            <a:r>
              <a:rPr lang="en-US" altLang="zh-CN" dirty="0"/>
              <a:t>AHMED</a:t>
            </a:r>
            <a:r>
              <a:rPr lang="zh-CN" altLang="en-US" dirty="0"/>
              <a:t> </a:t>
            </a:r>
            <a:r>
              <a:rPr lang="en-US" altLang="zh-CN" dirty="0"/>
              <a:t>AWAIS</a:t>
            </a:r>
            <a:r>
              <a:rPr lang="zh-CN" altLang="en-US" dirty="0"/>
              <a:t>", 2</a:t>
            </a:r>
            <a:r>
              <a:rPr lang="en-US" altLang="zh-CN" dirty="0"/>
              <a:t>9</a:t>
            </a:r>
            <a:r>
              <a:rPr lang="zh-CN" altLang="en-US" dirty="0"/>
              <a:t>, "123-45-6789", "555-1234", "S12345", "Computer Science");</a:t>
            </a:r>
          </a:p>
          <a:p>
            <a:r>
              <a:rPr lang="zh-CN" altLang="en-US" dirty="0"/>
              <a:t>        </a:t>
            </a:r>
          </a:p>
          <a:p>
            <a:r>
              <a:rPr lang="zh-CN" altLang="en-US" dirty="0"/>
              <a:t>        // Show basic details using abstraction (hides sensitive data)</a:t>
            </a:r>
          </a:p>
          <a:p>
            <a:r>
              <a:rPr lang="zh-CN" altLang="en-US" dirty="0"/>
              <a:t>        student.showProtectedDetails();</a:t>
            </a:r>
          </a:p>
          <a:p>
            <a:r>
              <a:rPr lang="zh-CN" altLang="en-US" dirty="0"/>
              <a:t>        </a:t>
            </a:r>
          </a:p>
          <a:p>
            <a:r>
              <a:rPr lang="zh-CN" altLang="en-US" dirty="0"/>
              <a:t>        // Direct access to sensitive info (not allowed, as it's private)</a:t>
            </a:r>
          </a:p>
          <a:p>
            <a:r>
              <a:rPr lang="zh-CN" altLang="en-US" dirty="0"/>
              <a:t>        // student.displaySensitiveInfo(); // This line would cause an error if uncommented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44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A45A-A9FE-C02F-5543-E8F54967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 of OOP Pillars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05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144C-0D13-37F3-FD20-9B6814A3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both concepts !!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0BA9-2C0B-F642-BA47-E9CFC75B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Encapsulation</a:t>
            </a:r>
          </a:p>
          <a:p>
            <a:pPr lvl="1" algn="just"/>
            <a:r>
              <a:rPr lang="en-US" altLang="zh-CN" dirty="0"/>
              <a:t>Encapsulation is about bundling the data (variables) and methods that operate on the data into a single unit or class. </a:t>
            </a:r>
          </a:p>
          <a:p>
            <a:pPr lvl="1" algn="just"/>
            <a:r>
              <a:rPr lang="en-US" altLang="zh-CN" dirty="0"/>
              <a:t>It also involves restricting access to some of the object's components to protect the data.</a:t>
            </a:r>
          </a:p>
        </p:txBody>
      </p:sp>
    </p:spTree>
    <p:extLst>
      <p:ext uri="{BB962C8B-B14F-4D97-AF65-F5344CB8AC3E}">
        <p14:creationId xmlns:p14="http://schemas.microsoft.com/office/powerpoint/2010/main" val="78758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02F0-5549-09D3-6BD3-2A770FFC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on Notepad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95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02F0-5549-09D3-6BD3-2A770FFC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Why we can access privately declared age using p1.age in main()?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E724-142F-F2D4-D118-5070760B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1" dirty="0"/>
              <a:t>Field not marked as private</a:t>
            </a:r>
          </a:p>
          <a:p>
            <a:pPr lvl="1"/>
            <a:r>
              <a:rPr lang="en-US" altLang="zh-CN" b="1" dirty="0"/>
              <a:t>Compiler behavior</a:t>
            </a:r>
          </a:p>
          <a:p>
            <a:pPr lvl="1"/>
            <a:r>
              <a:rPr lang="en-US" altLang="zh-CN" b="1" dirty="0"/>
              <a:t>Within same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64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144C-0D13-37F3-FD20-9B6814A3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both concepts !!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0BA9-2C0B-F642-BA47-E9CFC75B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Abstraction in Java can be achieved using both abstract classes and interfaces. </a:t>
            </a:r>
          </a:p>
          <a:p>
            <a:pPr algn="just"/>
            <a:r>
              <a:rPr lang="en-US" altLang="zh-CN" dirty="0"/>
              <a:t>Abstract Class: </a:t>
            </a:r>
          </a:p>
          <a:p>
            <a:pPr lvl="1" algn="just"/>
            <a:r>
              <a:rPr lang="en-US" altLang="zh-CN" dirty="0"/>
              <a:t>An abstract class can have both abstract methods (methods without a body) and concrete methods (methods with a body).</a:t>
            </a:r>
          </a:p>
          <a:p>
            <a:pPr lvl="1" algn="just"/>
            <a:r>
              <a:rPr lang="en-US" altLang="zh-CN" dirty="0"/>
              <a:t>It is used when you want to provide some common functionality (via concrete methods) but still leave some methods to be defined by subclasses. </a:t>
            </a:r>
          </a:p>
          <a:p>
            <a:pPr lvl="1" algn="just"/>
            <a:r>
              <a:rPr lang="en-US" altLang="zh-CN" dirty="0"/>
              <a:t>Abstract classes can have constructors, fields, and method implementations, allowing partial abstraction.</a:t>
            </a:r>
          </a:p>
        </p:txBody>
      </p:sp>
    </p:spTree>
    <p:extLst>
      <p:ext uri="{BB962C8B-B14F-4D97-AF65-F5344CB8AC3E}">
        <p14:creationId xmlns:p14="http://schemas.microsoft.com/office/powerpoint/2010/main" val="411071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144C-0D13-37F3-FD20-9B6814A3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both concepts!!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0BA9-2C0B-F642-BA47-E9CFC75B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35898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/>
              <a:t>Interface: </a:t>
            </a:r>
          </a:p>
          <a:p>
            <a:pPr lvl="1" algn="just"/>
            <a:r>
              <a:rPr lang="en-US" altLang="zh-CN" dirty="0"/>
              <a:t>An interface provides full abstraction. It only contains method signatures (abstract methods) without implementation (although since Java 8, interfaces can also have default methods with implementations).</a:t>
            </a:r>
          </a:p>
          <a:p>
            <a:pPr lvl="1" algn="just"/>
            <a:r>
              <a:rPr lang="en-US" altLang="zh-CN" dirty="0"/>
              <a:t>A class that implements an interface must provide implementations for all its abstract methods. </a:t>
            </a:r>
          </a:p>
          <a:p>
            <a:pPr lvl="1" algn="just"/>
            <a:r>
              <a:rPr lang="en-US" altLang="zh-CN" dirty="0"/>
              <a:t>Interfaces support multiple inheritance, allowing a class to implement multiple interfaces.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35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32F9-1138-C4EC-FAD4-8D714D2D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Difference</a:t>
            </a:r>
            <a:endParaRPr lang="zh-CN" alt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B1380BE-3452-5612-3729-F0CE49578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004073"/>
              </p:ext>
            </p:extLst>
          </p:nvPr>
        </p:nvGraphicFramePr>
        <p:xfrm>
          <a:off x="1149069" y="2516367"/>
          <a:ext cx="10098861" cy="3379520"/>
        </p:xfrm>
        <a:graphic>
          <a:graphicData uri="http://schemas.openxmlformats.org/drawingml/2006/table">
            <a:tbl>
              <a:tblPr/>
              <a:tblGrid>
                <a:gridCol w="3366287">
                  <a:extLst>
                    <a:ext uri="{9D8B030D-6E8A-4147-A177-3AD203B41FA5}">
                      <a16:colId xmlns:a16="http://schemas.microsoft.com/office/drawing/2014/main" val="3665512623"/>
                    </a:ext>
                  </a:extLst>
                </a:gridCol>
                <a:gridCol w="3366287">
                  <a:extLst>
                    <a:ext uri="{9D8B030D-6E8A-4147-A177-3AD203B41FA5}">
                      <a16:colId xmlns:a16="http://schemas.microsoft.com/office/drawing/2014/main" val="317505332"/>
                    </a:ext>
                  </a:extLst>
                </a:gridCol>
                <a:gridCol w="3366287">
                  <a:extLst>
                    <a:ext uri="{9D8B030D-6E8A-4147-A177-3AD203B41FA5}">
                      <a16:colId xmlns:a16="http://schemas.microsoft.com/office/drawing/2014/main" val="4226886771"/>
                    </a:ext>
                  </a:extLst>
                </a:gridCol>
              </a:tblGrid>
              <a:tr h="315988">
                <a:tc>
                  <a:txBody>
                    <a:bodyPr/>
                    <a:lstStyle/>
                    <a:p>
                      <a:r>
                        <a:rPr lang="en-US" sz="1600"/>
                        <a:t>Feature</a:t>
                      </a:r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Abstract Class</a:t>
                      </a:r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Interface</a:t>
                      </a:r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144607"/>
                  </a:ext>
                </a:extLst>
              </a:tr>
              <a:tr h="789970">
                <a:tc>
                  <a:txBody>
                    <a:bodyPr/>
                    <a:lstStyle/>
                    <a:p>
                      <a:r>
                        <a:rPr lang="en-US" sz="1600" b="1"/>
                        <a:t>Methods</a:t>
                      </a:r>
                      <a:endParaRPr lang="en-US" sz="1600"/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have abstract and concrete methods</a:t>
                      </a:r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abstract methods (or default/static methods with implementation since Java 8)</a:t>
                      </a:r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304978"/>
                  </a:ext>
                </a:extLst>
              </a:tr>
              <a:tr h="552979">
                <a:tc>
                  <a:txBody>
                    <a:bodyPr/>
                    <a:lstStyle/>
                    <a:p>
                      <a:r>
                        <a:rPr lang="en-US" sz="1600" b="1"/>
                        <a:t>Fields</a:t>
                      </a:r>
                      <a:endParaRPr lang="en-US" sz="1600"/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have fields (variables)</a:t>
                      </a:r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only have static and final fields (constants)</a:t>
                      </a:r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818679"/>
                  </a:ext>
                </a:extLst>
              </a:tr>
              <a:tr h="315988">
                <a:tc>
                  <a:txBody>
                    <a:bodyPr/>
                    <a:lstStyle/>
                    <a:p>
                      <a:r>
                        <a:rPr lang="en-US" sz="1600" b="1"/>
                        <a:t>Constructors</a:t>
                      </a:r>
                      <a:endParaRPr lang="en-US" sz="1600"/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have constructors</a:t>
                      </a:r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Cannot have constructors</a:t>
                      </a:r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981892"/>
                  </a:ext>
                </a:extLst>
              </a:tr>
              <a:tr h="552979">
                <a:tc>
                  <a:txBody>
                    <a:bodyPr/>
                    <a:lstStyle/>
                    <a:p>
                      <a:r>
                        <a:rPr lang="en-US" sz="1600" b="1"/>
                        <a:t>Inheritance</a:t>
                      </a:r>
                      <a:endParaRPr lang="en-US" sz="1600"/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class can extend only one abstract class</a:t>
                      </a:r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class can implement multiple interfaces</a:t>
                      </a:r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144506"/>
                  </a:ext>
                </a:extLst>
              </a:tr>
              <a:tr h="789970">
                <a:tc>
                  <a:txBody>
                    <a:bodyPr/>
                    <a:lstStyle/>
                    <a:p>
                      <a:r>
                        <a:rPr lang="en-US" sz="1600" b="1"/>
                        <a:t>Access Modifiers</a:t>
                      </a:r>
                      <a:endParaRPr lang="en-US" sz="1600"/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Can have any access modifier for fields/methods</a:t>
                      </a:r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Methods are implicitly public and fields are implicitly public static final</a:t>
                      </a:r>
                    </a:p>
                  </a:txBody>
                  <a:tcPr marL="78997" marR="78997" marT="39499" marB="394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882753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581308B3-16BD-2D3D-A0F3-86874422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Differences: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2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3D3306-520C-E6FA-F06F-21752135F87C}"/>
              </a:ext>
            </a:extLst>
          </p:cNvPr>
          <p:cNvSpPr txBox="1"/>
          <p:nvPr/>
        </p:nvSpPr>
        <p:spPr>
          <a:xfrm>
            <a:off x="806937" y="609384"/>
            <a:ext cx="594555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// Abstract class Person to represent a general concept of a person</a:t>
            </a:r>
          </a:p>
          <a:p>
            <a:r>
              <a:rPr lang="zh-CN" altLang="en-US" sz="1600" dirty="0"/>
              <a:t>abstract class Person {</a:t>
            </a:r>
          </a:p>
          <a:p>
            <a:r>
              <a:rPr lang="zh-CN" altLang="en-US" sz="1600" dirty="0"/>
              <a:t>    // Public field: Relevant to most use cases</a:t>
            </a:r>
          </a:p>
          <a:p>
            <a:r>
              <a:rPr lang="zh-CN" altLang="en-US" sz="1600" dirty="0"/>
              <a:t>    public String name;</a:t>
            </a:r>
          </a:p>
          <a:p>
            <a:r>
              <a:rPr lang="zh-CN" altLang="en-US" sz="1600" dirty="0"/>
              <a:t>    </a:t>
            </a:r>
          </a:p>
          <a:p>
            <a:r>
              <a:rPr lang="zh-CN" altLang="en-US" sz="1600" dirty="0"/>
              <a:t>    // Private fields: Hidden from outside access</a:t>
            </a:r>
          </a:p>
          <a:p>
            <a:r>
              <a:rPr lang="zh-CN" altLang="en-US" sz="1600" dirty="0"/>
              <a:t>    private String socialSecurityNumber;</a:t>
            </a:r>
          </a:p>
          <a:p>
            <a:r>
              <a:rPr lang="zh-CN" altLang="en-US" sz="1600" dirty="0"/>
              <a:t>    private String contactNumber;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// Protected fields: Can be accessed in subclasses, but hidden from other classes</a:t>
            </a:r>
          </a:p>
          <a:p>
            <a:r>
              <a:rPr lang="zh-CN" altLang="en-US" sz="1600" dirty="0"/>
              <a:t>    protected int age;</a:t>
            </a:r>
          </a:p>
          <a:p>
            <a:r>
              <a:rPr lang="zh-CN" altLang="en-US" sz="1600" dirty="0"/>
              <a:t>    </a:t>
            </a:r>
          </a:p>
          <a:p>
            <a:r>
              <a:rPr lang="zh-CN" altLang="en-US" sz="1600" dirty="0"/>
              <a:t>    // Constructor to initialize Person object</a:t>
            </a:r>
          </a:p>
          <a:p>
            <a:r>
              <a:rPr lang="zh-CN" altLang="en-US" sz="1600" dirty="0"/>
              <a:t>    public Person(String name, int age, String socialSecurityNumber, String contactNumber) {</a:t>
            </a:r>
          </a:p>
          <a:p>
            <a:r>
              <a:rPr lang="zh-CN" altLang="en-US" sz="1600" dirty="0"/>
              <a:t>        this.name = name;</a:t>
            </a:r>
          </a:p>
          <a:p>
            <a:r>
              <a:rPr lang="zh-CN" altLang="en-US" sz="1600" dirty="0"/>
              <a:t>        this.age = age;</a:t>
            </a:r>
          </a:p>
          <a:p>
            <a:r>
              <a:rPr lang="zh-CN" altLang="en-US" sz="1600" dirty="0"/>
              <a:t>        this.socialSecurityNumber = socialSecurityNumber;</a:t>
            </a:r>
          </a:p>
          <a:p>
            <a:r>
              <a:rPr lang="zh-CN" altLang="en-US" sz="1600" dirty="0"/>
              <a:t>        this.contactNumber = contactNumber;</a:t>
            </a:r>
          </a:p>
          <a:p>
            <a:r>
              <a:rPr lang="zh-CN" altLang="en-US" sz="1600" dirty="0"/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9F30D-7191-7092-0CD6-AD405A960336}"/>
              </a:ext>
            </a:extLst>
          </p:cNvPr>
          <p:cNvSpPr txBox="1"/>
          <p:nvPr/>
        </p:nvSpPr>
        <p:spPr>
          <a:xfrm>
            <a:off x="6348046" y="544013"/>
            <a:ext cx="539847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// Abstract method to be implemented by subclasses</a:t>
            </a:r>
          </a:p>
          <a:p>
            <a:r>
              <a:rPr lang="zh-CN" altLang="en-US" dirty="0"/>
              <a:t>    // This method will provide relevant details about the person</a:t>
            </a:r>
          </a:p>
          <a:p>
            <a:r>
              <a:rPr lang="zh-CN" altLang="en-US" dirty="0"/>
              <a:t>    public abstract void displayInfo();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// Private method: This is hidden and not accessible outside this class</a:t>
            </a:r>
          </a:p>
          <a:p>
            <a:r>
              <a:rPr lang="zh-CN" altLang="en-US" dirty="0"/>
              <a:t>    private void displaySensitiveInfo() {</a:t>
            </a:r>
          </a:p>
          <a:p>
            <a:r>
              <a:rPr lang="zh-CN" altLang="en-US" dirty="0"/>
              <a:t>        System.out.println("SSN: " + socialSecurityNumber + ", Contact: " + contactNumber);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// A method demonstrating partial abstraction</a:t>
            </a:r>
          </a:p>
          <a:p>
            <a:r>
              <a:rPr lang="zh-CN" altLang="en-US" dirty="0"/>
              <a:t>    public void showProtectedDetails() {</a:t>
            </a:r>
          </a:p>
          <a:p>
            <a:r>
              <a:rPr lang="zh-CN" altLang="en-US" dirty="0"/>
              <a:t>        System.out.println("Showing basic details without sensitive information.");</a:t>
            </a:r>
          </a:p>
          <a:p>
            <a:r>
              <a:rPr lang="zh-CN" altLang="en-US" dirty="0"/>
              <a:t>        displayInfo();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64248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kzNzRhOWJiY2FiOTVhMTA5MmZhY2FkYTcwODJlMzY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1031</TotalTime>
  <Words>844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Object Oriented Programming (OOP)</vt:lpstr>
      <vt:lpstr>Recap of OOP Pillars </vt:lpstr>
      <vt:lpstr>How to implement both concepts !!</vt:lpstr>
      <vt:lpstr>Code on Notepad file</vt:lpstr>
      <vt:lpstr>Why we can access privately declared age using p1.age in main()?</vt:lpstr>
      <vt:lpstr>How to implement both concepts !!</vt:lpstr>
      <vt:lpstr>How to implement both concepts!!</vt:lpstr>
      <vt:lpstr>Key Difference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minara jahan</cp:lastModifiedBy>
  <cp:revision>99</cp:revision>
  <dcterms:created xsi:type="dcterms:W3CDTF">2019-01-21T07:30:00Z</dcterms:created>
  <dcterms:modified xsi:type="dcterms:W3CDTF">2024-12-19T06:55:23Z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DA1F49EB23CB4CC68D11CCC91C694816_12</vt:lpwstr>
  </property>
  <property fmtid="{D5CDD505-2E9C-101B-9397-08002B2CF9AE}" pid="3" name="KSOProductBuildVer">
    <vt:lpwstr>2052-12.1.0.17857</vt:lpwstr>
  </property>
</Properties>
</file>