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6" r:id="rId2"/>
    <p:sldId id="330" r:id="rId3"/>
    <p:sldId id="331" r:id="rId4"/>
    <p:sldId id="288" r:id="rId5"/>
    <p:sldId id="289" r:id="rId6"/>
    <p:sldId id="290" r:id="rId7"/>
    <p:sldId id="291" r:id="rId8"/>
    <p:sldId id="292" r:id="rId9"/>
    <p:sldId id="293" r:id="rId10"/>
    <p:sldId id="294" r:id="rId11"/>
    <p:sldId id="332" r:id="rId12"/>
    <p:sldId id="333" r:id="rId13"/>
    <p:sldId id="295" r:id="rId14"/>
    <p:sldId id="327" r:id="rId15"/>
    <p:sldId id="329" r:id="rId16"/>
    <p:sldId id="328" r:id="rId17"/>
    <p:sldId id="296" r:id="rId18"/>
    <p:sldId id="297" r:id="rId19"/>
    <p:sldId id="311" r:id="rId20"/>
    <p:sldId id="312" r:id="rId21"/>
    <p:sldId id="313" r:id="rId22"/>
    <p:sldId id="314" r:id="rId23"/>
    <p:sldId id="315" r:id="rId24"/>
    <p:sldId id="309" r:id="rId25"/>
    <p:sldId id="310" r:id="rId26"/>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12/19/2024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 Oriented Programming (OOP)</a:t>
            </a:r>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a:t>Week – 03</a:t>
            </a:r>
          </a:p>
          <a:p>
            <a:r>
              <a:rPr lang="en-US" dirty="0"/>
              <a:t>Dated: 23/10/2024</a:t>
            </a:r>
          </a:p>
          <a:p>
            <a:r>
              <a:rPr lang="en-US" dirty="0"/>
              <a:t>Instructor: </a:t>
            </a:r>
            <a:r>
              <a:rPr lang="en-US" b="1" dirty="0"/>
              <a:t>AHMED AWAIS </a:t>
            </a:r>
            <a:br>
              <a:rPr lang="en-US" sz="2400" dirty="0"/>
            </a:b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a:t>
            </a:r>
          </a:p>
        </p:txBody>
      </p:sp>
      <p:sp>
        <p:nvSpPr>
          <p:cNvPr id="3" name="Content Placeholder 2"/>
          <p:cNvSpPr>
            <a:spLocks noGrp="1"/>
          </p:cNvSpPr>
          <p:nvPr>
            <p:ph idx="1"/>
          </p:nvPr>
        </p:nvSpPr>
        <p:spPr/>
        <p:txBody>
          <a:bodyPr>
            <a:noAutofit/>
          </a:bodyPr>
          <a:lstStyle/>
          <a:p>
            <a:pPr algn="just"/>
            <a:r>
              <a:rPr lang="en-US" sz="3200" dirty="0"/>
              <a:t>Just like </a:t>
            </a:r>
            <a:r>
              <a:rPr lang="en-US" sz="3200" b="1" dirty="0"/>
              <a:t>other member functions</a:t>
            </a:r>
            <a:r>
              <a:rPr lang="en-US" sz="3200" dirty="0"/>
              <a:t>, constructors can also be overloaded. Infect when you have both default and parameterized constructors defined in your class you are having Overloaded Constructors, </a:t>
            </a:r>
            <a:r>
              <a:rPr lang="en-US" sz="3200" b="1" u="sng" dirty="0"/>
              <a:t>one with no parameter and other with parameter.</a:t>
            </a:r>
          </a:p>
          <a:p>
            <a:pPr algn="just"/>
            <a:r>
              <a:rPr lang="en-US" sz="3200" dirty="0"/>
              <a:t>You can have any number of Constructors in a class that differ in parameter list.</a:t>
            </a:r>
          </a:p>
          <a:p>
            <a:pPr algn="just"/>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a:t>
            </a:r>
          </a:p>
        </p:txBody>
      </p:sp>
      <p:sp>
        <p:nvSpPr>
          <p:cNvPr id="3" name="Content Placeholder 2"/>
          <p:cNvSpPr>
            <a:spLocks noGrp="1"/>
          </p:cNvSpPr>
          <p:nvPr>
            <p:ph idx="1"/>
          </p:nvPr>
        </p:nvSpPr>
        <p:spPr/>
        <p:txBody>
          <a:bodyPr>
            <a:noAutofit/>
          </a:bodyPr>
          <a:lstStyle/>
          <a:p>
            <a:pPr algn="just"/>
            <a:r>
              <a:rPr lang="en-US" sz="3200" dirty="0"/>
              <a:t>Multiple constructors in the same class can have the same name but different parameter lists.</a:t>
            </a:r>
          </a:p>
          <a:p>
            <a:pPr algn="just"/>
            <a:r>
              <a:rPr lang="en-US" sz="3200" dirty="0"/>
              <a:t>It is often used to provide different ways to initialize an object based on what data is available at the time of creation.</a:t>
            </a:r>
          </a:p>
        </p:txBody>
      </p:sp>
    </p:spTree>
    <p:extLst>
      <p:ext uri="{BB962C8B-B14F-4D97-AF65-F5344CB8AC3E}">
        <p14:creationId xmlns:p14="http://schemas.microsoft.com/office/powerpoint/2010/main" val="222643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19B60-422C-F57A-8DA2-80DCDABAE894}"/>
              </a:ext>
            </a:extLst>
          </p:cNvPr>
          <p:cNvSpPr txBox="1"/>
          <p:nvPr/>
        </p:nvSpPr>
        <p:spPr>
          <a:xfrm>
            <a:off x="791307" y="1289487"/>
            <a:ext cx="6115538" cy="3970318"/>
          </a:xfrm>
          <a:prstGeom prst="rect">
            <a:avLst/>
          </a:prstGeom>
          <a:noFill/>
        </p:spPr>
        <p:txBody>
          <a:bodyPr wrap="square">
            <a:spAutoFit/>
          </a:bodyPr>
          <a:lstStyle/>
          <a:p>
            <a:r>
              <a:rPr lang="zh-CN" altLang="en-US" dirty="0"/>
              <a:t>class Person {</a:t>
            </a:r>
          </a:p>
          <a:p>
            <a:r>
              <a:rPr lang="zh-CN" altLang="en-US" dirty="0"/>
              <a:t>    String name;</a:t>
            </a:r>
          </a:p>
          <a:p>
            <a:r>
              <a:rPr lang="zh-CN" altLang="en-US" dirty="0"/>
              <a:t>    int age;</a:t>
            </a:r>
          </a:p>
          <a:p>
            <a:endParaRPr lang="zh-CN" altLang="en-US" dirty="0"/>
          </a:p>
          <a:p>
            <a:r>
              <a:rPr lang="zh-CN" altLang="en-US" dirty="0"/>
              <a:t>    // Overloaded constructors</a:t>
            </a:r>
          </a:p>
          <a:p>
            <a:r>
              <a:rPr lang="zh-CN" altLang="en-US" dirty="0"/>
              <a:t>    Person(String name) {</a:t>
            </a:r>
          </a:p>
          <a:p>
            <a:r>
              <a:rPr lang="zh-CN" altLang="en-US" dirty="0"/>
              <a:t>        this.name = name;</a:t>
            </a:r>
          </a:p>
          <a:p>
            <a:r>
              <a:rPr lang="zh-CN" altLang="en-US" dirty="0"/>
              <a:t>    }</a:t>
            </a:r>
          </a:p>
          <a:p>
            <a:endParaRPr lang="zh-CN" altLang="en-US" dirty="0"/>
          </a:p>
          <a:p>
            <a:r>
              <a:rPr lang="zh-CN" altLang="en-US" dirty="0"/>
              <a:t>    Person(String name, int age) {</a:t>
            </a:r>
          </a:p>
          <a:p>
            <a:r>
              <a:rPr lang="zh-CN" altLang="en-US" dirty="0"/>
              <a:t>        this.name = name;</a:t>
            </a:r>
          </a:p>
          <a:p>
            <a:r>
              <a:rPr lang="zh-CN" altLang="en-US" dirty="0"/>
              <a:t>        this.age = age;</a:t>
            </a:r>
          </a:p>
          <a:p>
            <a:r>
              <a:rPr lang="zh-CN" altLang="en-US" dirty="0"/>
              <a:t>    }</a:t>
            </a:r>
          </a:p>
          <a:p>
            <a:r>
              <a:rPr lang="zh-CN" altLang="en-US" dirty="0"/>
              <a:t>}</a:t>
            </a:r>
          </a:p>
        </p:txBody>
      </p:sp>
    </p:spTree>
    <p:extLst>
      <p:ext uri="{BB962C8B-B14F-4D97-AF65-F5344CB8AC3E}">
        <p14:creationId xmlns:p14="http://schemas.microsoft.com/office/powerpoint/2010/main" val="267354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7839" y="2684106"/>
            <a:ext cx="4686300" cy="2590800"/>
          </a:xfrm>
          <a:prstGeom prst="rect">
            <a:avLst/>
          </a:prstGeom>
        </p:spPr>
      </p:pic>
      <p:pic>
        <p:nvPicPr>
          <p:cNvPr id="3" name="Picture 2"/>
          <p:cNvPicPr>
            <a:picLocks noChangeAspect="1"/>
          </p:cNvPicPr>
          <p:nvPr/>
        </p:nvPicPr>
        <p:blipFill>
          <a:blip r:embed="rId3"/>
          <a:stretch>
            <a:fillRect/>
          </a:stretch>
        </p:blipFill>
        <p:spPr>
          <a:xfrm>
            <a:off x="6236897" y="2798406"/>
            <a:ext cx="5098751" cy="2362200"/>
          </a:xfrm>
          <a:prstGeom prst="rect">
            <a:avLst/>
          </a:prstGeom>
        </p:spPr>
      </p:pic>
      <p:sp>
        <p:nvSpPr>
          <p:cNvPr id="6" name="Title 1"/>
          <p:cNvSpPr>
            <a:spLocks noGrp="1"/>
          </p:cNvSpPr>
          <p:nvPr>
            <p:ph type="title"/>
          </p:nvPr>
        </p:nvSpPr>
        <p:spPr>
          <a:xfrm>
            <a:off x="1295402" y="982132"/>
            <a:ext cx="9601196" cy="1303867"/>
          </a:xfrm>
        </p:spPr>
        <p:txBody>
          <a:bodyPr>
            <a:normAutofit/>
          </a:bodyPr>
          <a:lstStyle/>
          <a:p>
            <a:r>
              <a:rPr lang="en-US" dirty="0"/>
              <a:t>Constructor Overloading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AB2B-87D3-5846-C94B-A70C8F306B5B}"/>
              </a:ext>
            </a:extLst>
          </p:cNvPr>
          <p:cNvSpPr>
            <a:spLocks noGrp="1"/>
          </p:cNvSpPr>
          <p:nvPr>
            <p:ph type="title"/>
          </p:nvPr>
        </p:nvSpPr>
        <p:spPr>
          <a:xfrm>
            <a:off x="1295401" y="653886"/>
            <a:ext cx="9601196" cy="1303867"/>
          </a:xfrm>
        </p:spPr>
        <p:txBody>
          <a:bodyPr>
            <a:normAutofit fontScale="90000"/>
          </a:bodyPr>
          <a:lstStyle/>
          <a:p>
            <a:r>
              <a:rPr lang="en-US" altLang="zh-CN" dirty="0"/>
              <a:t>Is constructor or class members private by default?</a:t>
            </a:r>
            <a:endParaRPr lang="zh-CN" altLang="en-US" dirty="0"/>
          </a:p>
        </p:txBody>
      </p:sp>
      <p:sp>
        <p:nvSpPr>
          <p:cNvPr id="5" name="Content Placeholder 4">
            <a:extLst>
              <a:ext uri="{FF2B5EF4-FFF2-40B4-BE49-F238E27FC236}">
                <a16:creationId xmlns:a16="http://schemas.microsoft.com/office/drawing/2014/main" id="{C69167EA-58EA-CAB4-4CA4-3E6D4ADD7A0F}"/>
              </a:ext>
            </a:extLst>
          </p:cNvPr>
          <p:cNvSpPr>
            <a:spLocks noGrp="1"/>
          </p:cNvSpPr>
          <p:nvPr>
            <p:ph idx="1"/>
          </p:nvPr>
        </p:nvSpPr>
        <p:spPr>
          <a:xfrm>
            <a:off x="1373555" y="1957752"/>
            <a:ext cx="9601196" cy="4388339"/>
          </a:xfrm>
        </p:spPr>
        <p:txBody>
          <a:bodyPr>
            <a:normAutofit fontScale="77500" lnSpcReduction="20000"/>
          </a:bodyPr>
          <a:lstStyle/>
          <a:p>
            <a:pPr algn="just"/>
            <a:r>
              <a:rPr lang="en-US" altLang="zh-CN" sz="2600" b="1" dirty="0"/>
              <a:t>By default, a constructor (or any class member) in Java is not private. </a:t>
            </a:r>
          </a:p>
          <a:p>
            <a:pPr algn="just"/>
            <a:r>
              <a:rPr lang="en-US" altLang="zh-CN" dirty="0"/>
              <a:t>Key points regarding access modifiers for constructors in Java:</a:t>
            </a:r>
          </a:p>
          <a:p>
            <a:pPr algn="just"/>
            <a:r>
              <a:rPr lang="en-US" altLang="zh-CN" dirty="0"/>
              <a:t>Access Modifiers Overview Public: A public constructor allows the class to be instantiated from any other class, regardless of the package. </a:t>
            </a:r>
          </a:p>
          <a:p>
            <a:pPr algn="just"/>
            <a:r>
              <a:rPr lang="en-US" altLang="zh-CN" dirty="0"/>
              <a:t>Protected: A protected constructor allows the class to be instantiated only within its own package and by subclasses, even if those subclasses are in different packages.</a:t>
            </a:r>
          </a:p>
          <a:p>
            <a:pPr algn="just"/>
            <a:r>
              <a:rPr lang="en-US" altLang="zh-CN" dirty="0"/>
              <a:t>Default (Package-Private):If no access modifier is specified, the constructor has default or package-private access. This means it can only be accessed by classes in the same package. This is not the same as being private.</a:t>
            </a:r>
          </a:p>
          <a:p>
            <a:pPr algn="just"/>
            <a:r>
              <a:rPr lang="en-US" altLang="zh-CN" dirty="0" err="1"/>
              <a:t>Private:A</a:t>
            </a:r>
            <a:r>
              <a:rPr lang="en-US" altLang="zh-CN" dirty="0"/>
              <a:t> private constructor restricts instantiation to within the class itself. This is often used in singleton patterns or static utility classes where you do not want instances to be created from outside the class.</a:t>
            </a:r>
          </a:p>
          <a:p>
            <a:pPr marL="0" indent="0" algn="just">
              <a:buNone/>
            </a:pPr>
            <a:r>
              <a:rPr lang="en-US" altLang="zh-CN" dirty="0"/>
              <a:t>By default, if no access modifier is specified, a constructor is package-private, meaning it is accessible only within classes in the same package. It is not private unless explicitly declared as such.</a:t>
            </a:r>
            <a:endParaRPr lang="zh-CN" altLang="en-US" dirty="0"/>
          </a:p>
        </p:txBody>
      </p:sp>
    </p:spTree>
    <p:extLst>
      <p:ext uri="{BB962C8B-B14F-4D97-AF65-F5344CB8AC3E}">
        <p14:creationId xmlns:p14="http://schemas.microsoft.com/office/powerpoint/2010/main" val="348747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F4CF47-DD46-37D7-5E02-E649A478F032}"/>
              </a:ext>
            </a:extLst>
          </p:cNvPr>
          <p:cNvSpPr txBox="1"/>
          <p:nvPr/>
        </p:nvSpPr>
        <p:spPr>
          <a:xfrm>
            <a:off x="736599" y="546637"/>
            <a:ext cx="8243277" cy="5632311"/>
          </a:xfrm>
          <a:prstGeom prst="rect">
            <a:avLst/>
          </a:prstGeom>
          <a:noFill/>
        </p:spPr>
        <p:txBody>
          <a:bodyPr wrap="square">
            <a:spAutoFit/>
          </a:bodyPr>
          <a:lstStyle/>
          <a:p>
            <a:r>
              <a:rPr lang="zh-CN" altLang="en-US" dirty="0"/>
              <a:t>class Vehicle {</a:t>
            </a:r>
          </a:p>
          <a:p>
            <a:r>
              <a:rPr lang="zh-CN" altLang="en-US" dirty="0"/>
              <a:t>    // This constructor has package-private access</a:t>
            </a:r>
          </a:p>
          <a:p>
            <a:r>
              <a:rPr lang="zh-CN" altLang="en-US" dirty="0"/>
              <a:t>    Vehicle() {</a:t>
            </a:r>
          </a:p>
          <a:p>
            <a:r>
              <a:rPr lang="zh-CN" altLang="en-US" dirty="0"/>
              <a:t>        System.out.println("I am Vehicle's Constructor");</a:t>
            </a:r>
          </a:p>
          <a:p>
            <a:r>
              <a:rPr lang="zh-CN" altLang="en-US" dirty="0"/>
              <a:t>    }</a:t>
            </a:r>
          </a:p>
          <a:p>
            <a:r>
              <a:rPr lang="zh-CN" altLang="en-US" dirty="0"/>
              <a:t>}</a:t>
            </a:r>
          </a:p>
          <a:p>
            <a:endParaRPr lang="zh-CN" altLang="en-US" dirty="0"/>
          </a:p>
          <a:p>
            <a:r>
              <a:rPr lang="zh-CN" altLang="en-US" dirty="0"/>
              <a:t>class Car extends Vehicle {</a:t>
            </a:r>
          </a:p>
          <a:p>
            <a:r>
              <a:rPr lang="zh-CN" altLang="en-US" dirty="0"/>
              <a:t>    public Car() {</a:t>
            </a:r>
          </a:p>
          <a:p>
            <a:r>
              <a:rPr lang="zh-CN" altLang="en-US" dirty="0"/>
              <a:t>        System.out.println("I am Car's Constructor");</a:t>
            </a:r>
          </a:p>
          <a:p>
            <a:r>
              <a:rPr lang="zh-CN" altLang="en-US" dirty="0"/>
              <a:t>    }</a:t>
            </a:r>
          </a:p>
          <a:p>
            <a:r>
              <a:rPr lang="zh-CN" altLang="en-US" dirty="0"/>
              <a:t>}</a:t>
            </a:r>
          </a:p>
          <a:p>
            <a:endParaRPr lang="zh-CN" altLang="en-US" dirty="0"/>
          </a:p>
          <a:p>
            <a:r>
              <a:rPr lang="zh-CN" altLang="en-US" dirty="0"/>
              <a:t>public class Main {</a:t>
            </a:r>
          </a:p>
          <a:p>
            <a:r>
              <a:rPr lang="zh-CN" altLang="en-US" dirty="0"/>
              <a:t>    public static void main(String[] args) {</a:t>
            </a:r>
          </a:p>
          <a:p>
            <a:r>
              <a:rPr lang="zh-CN" altLang="en-US" dirty="0"/>
              <a:t>        // Vehicle vehicle = new Vehicle(); // This would be fine only if Main is in the same package as Vehicle</a:t>
            </a:r>
          </a:p>
          <a:p>
            <a:r>
              <a:rPr lang="zh-CN" altLang="en-US" dirty="0"/>
              <a:t>        Car car = new Car(); // This works because Car can call the Vehicle constructor</a:t>
            </a:r>
          </a:p>
          <a:p>
            <a:r>
              <a:rPr lang="zh-CN" altLang="en-US" dirty="0"/>
              <a:t>    }</a:t>
            </a:r>
          </a:p>
          <a:p>
            <a:r>
              <a:rPr lang="zh-CN" altLang="en-US" dirty="0"/>
              <a:t>}</a:t>
            </a:r>
          </a:p>
        </p:txBody>
      </p:sp>
      <p:sp>
        <p:nvSpPr>
          <p:cNvPr id="12" name="TextBox 11">
            <a:extLst>
              <a:ext uri="{FF2B5EF4-FFF2-40B4-BE49-F238E27FC236}">
                <a16:creationId xmlns:a16="http://schemas.microsoft.com/office/drawing/2014/main" id="{F74F6C90-986C-7130-0DF2-080C514A415D}"/>
              </a:ext>
            </a:extLst>
          </p:cNvPr>
          <p:cNvSpPr txBox="1"/>
          <p:nvPr/>
        </p:nvSpPr>
        <p:spPr>
          <a:xfrm>
            <a:off x="5746261" y="679052"/>
            <a:ext cx="6115538" cy="830997"/>
          </a:xfrm>
          <a:prstGeom prst="rect">
            <a:avLst/>
          </a:prstGeom>
          <a:noFill/>
        </p:spPr>
        <p:txBody>
          <a:bodyPr wrap="square">
            <a:spAutoFit/>
          </a:bodyPr>
          <a:lstStyle/>
          <a:p>
            <a:pPr algn="just"/>
            <a:r>
              <a:rPr lang="en-US" altLang="zh-CN" sz="1600" b="1" dirty="0"/>
              <a:t>In this example, if Vehicle is defined in a different package from Main, you cannot instantiate Vehicle directly in Main, but you can still instantiate Car because it extends Vehicle.</a:t>
            </a:r>
            <a:endParaRPr lang="zh-CN" altLang="en-US" sz="1600" b="1" dirty="0"/>
          </a:p>
        </p:txBody>
      </p:sp>
    </p:spTree>
    <p:extLst>
      <p:ext uri="{BB962C8B-B14F-4D97-AF65-F5344CB8AC3E}">
        <p14:creationId xmlns:p14="http://schemas.microsoft.com/office/powerpoint/2010/main" val="90923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2B50-3FA4-3E40-70B2-9B444ED9E817}"/>
              </a:ext>
            </a:extLst>
          </p:cNvPr>
          <p:cNvSpPr>
            <a:spLocks noGrp="1"/>
          </p:cNvSpPr>
          <p:nvPr>
            <p:ph type="title"/>
          </p:nvPr>
        </p:nvSpPr>
        <p:spPr/>
        <p:txBody>
          <a:bodyPr/>
          <a:lstStyle/>
          <a:p>
            <a:r>
              <a:rPr lang="en-US" altLang="zh-CN" dirty="0"/>
              <a:t>Last type - copy constructor</a:t>
            </a:r>
            <a:endParaRPr lang="zh-CN" altLang="en-US" dirty="0"/>
          </a:p>
        </p:txBody>
      </p:sp>
      <p:sp>
        <p:nvSpPr>
          <p:cNvPr id="3" name="Content Placeholder 2">
            <a:extLst>
              <a:ext uri="{FF2B5EF4-FFF2-40B4-BE49-F238E27FC236}">
                <a16:creationId xmlns:a16="http://schemas.microsoft.com/office/drawing/2014/main" id="{4AE520A2-F2D5-B5C3-4A8E-1B12D97E91AA}"/>
              </a:ext>
            </a:extLst>
          </p:cNvPr>
          <p:cNvSpPr>
            <a:spLocks noGrp="1"/>
          </p:cNvSpPr>
          <p:nvPr>
            <p:ph idx="1"/>
          </p:nvPr>
        </p:nvSpPr>
        <p:spPr/>
        <p:txBody>
          <a:bodyPr/>
          <a:lstStyle/>
          <a:p>
            <a:r>
              <a:rPr lang="en-US" altLang="zh-CN" dirty="0"/>
              <a:t>We will see it later …</a:t>
            </a:r>
            <a:endParaRPr lang="zh-CN" altLang="en-US" dirty="0"/>
          </a:p>
        </p:txBody>
      </p:sp>
    </p:spTree>
    <p:extLst>
      <p:ext uri="{BB962C8B-B14F-4D97-AF65-F5344CB8AC3E}">
        <p14:creationId xmlns:p14="http://schemas.microsoft.com/office/powerpoint/2010/main" val="285940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Copy Constructor</a:t>
            </a:r>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class.</a:t>
            </a:r>
          </a:p>
          <a:p>
            <a:pPr algn="just"/>
            <a:r>
              <a:rPr lang="en-US" sz="3200" dirty="0"/>
              <a:t>A copy constructor has the following general function prototype:</a:t>
            </a:r>
          </a:p>
          <a:p>
            <a:pPr marL="0" indent="0" algn="just">
              <a:buNone/>
            </a:pPr>
            <a:r>
              <a:rPr lang="en-US" sz="3200" dirty="0"/>
              <a:t>			</a:t>
            </a:r>
            <a:r>
              <a:rPr lang="en-US" sz="3200" b="1" dirty="0" err="1"/>
              <a:t>ClassName</a:t>
            </a:r>
            <a:r>
              <a:rPr lang="en-US" sz="3200" b="1" dirty="0"/>
              <a:t> (</a:t>
            </a:r>
            <a:r>
              <a:rPr lang="en-US" sz="3200" b="1" dirty="0" err="1"/>
              <a:t>ClassName</a:t>
            </a:r>
            <a:r>
              <a:rPr lang="en-US" sz="3200" b="1" dirty="0"/>
              <a:t> </a:t>
            </a:r>
            <a:r>
              <a:rPr lang="en-US" sz="3200" b="1" dirty="0" err="1"/>
              <a:t>old_obj</a:t>
            </a:r>
            <a:r>
              <a:rPr lang="en-US" sz="3200"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72151" y="3117191"/>
            <a:ext cx="4848225" cy="1123950"/>
          </a:xfrm>
          <a:prstGeom prst="rect">
            <a:avLst/>
          </a:prstGeom>
        </p:spPr>
      </p:pic>
      <p:pic>
        <p:nvPicPr>
          <p:cNvPr id="6" name="Picture 5"/>
          <p:cNvPicPr>
            <a:picLocks noChangeAspect="1"/>
          </p:cNvPicPr>
          <p:nvPr/>
        </p:nvPicPr>
        <p:blipFill>
          <a:blip r:embed="rId3"/>
          <a:stretch>
            <a:fillRect/>
          </a:stretch>
        </p:blipFill>
        <p:spPr>
          <a:xfrm>
            <a:off x="6320376" y="4742910"/>
            <a:ext cx="4267200" cy="857250"/>
          </a:xfrm>
          <a:prstGeom prst="rect">
            <a:avLst/>
          </a:prstGeom>
        </p:spPr>
      </p:pic>
      <p:sp>
        <p:nvSpPr>
          <p:cNvPr id="7" name="Title 1"/>
          <p:cNvSpPr>
            <a:spLocks noGrp="1"/>
          </p:cNvSpPr>
          <p:nvPr>
            <p:ph type="title"/>
          </p:nvPr>
        </p:nvSpPr>
        <p:spPr/>
        <p:txBody>
          <a:bodyPr/>
          <a:lstStyle/>
          <a:p>
            <a:r>
              <a:rPr lang="en-US" dirty="0"/>
              <a:t>3. Copy Constructor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is user-defined copy constructor needed?</a:t>
            </a:r>
          </a:p>
        </p:txBody>
      </p:sp>
      <p:sp>
        <p:nvSpPr>
          <p:cNvPr id="3" name="Content Placeholder 2"/>
          <p:cNvSpPr>
            <a:spLocks noGrp="1"/>
          </p:cNvSpPr>
          <p:nvPr>
            <p:ph idx="1"/>
          </p:nvPr>
        </p:nvSpPr>
        <p:spPr/>
        <p:txBody>
          <a:bodyPr>
            <a:normAutofit fontScale="85000" lnSpcReduction="20000"/>
          </a:bodyPr>
          <a:lstStyle/>
          <a:p>
            <a:pPr algn="just"/>
            <a:r>
              <a:rPr lang="en-US" altLang="zh-CN" dirty="0"/>
              <a:t>Shallow and deep copy concepts naturally lead to discussing </a:t>
            </a:r>
            <a:r>
              <a:rPr lang="en-US" altLang="zh-CN" b="1" dirty="0"/>
              <a:t>user-defined copy constructors</a:t>
            </a:r>
            <a:r>
              <a:rPr lang="en-US" altLang="zh-CN" dirty="0"/>
              <a:t> because handling memory correctly is essential when dealing with objects that involve dynamic memory allocation (like pointers or references to objects). </a:t>
            </a:r>
          </a:p>
          <a:p>
            <a:pPr algn="just"/>
            <a:r>
              <a:rPr lang="en-US" altLang="zh-CN" dirty="0"/>
              <a:t>A user-defined copy constructor allows fine-grained control over how objects are copied, especially in scenarios where the default shallow copy behavior can lead to problems like double deletion or unintended sharing of resources.</a:t>
            </a:r>
            <a:endParaRPr lang="en-US" dirty="0"/>
          </a:p>
          <a:p>
            <a:pPr algn="just"/>
            <a:r>
              <a:rPr lang="en-US" dirty="0"/>
              <a:t>If we don’t define our own copy constructor, the C++ compiler creates a default copy constructor for each class which does a member-wise copy between objects</a:t>
            </a:r>
          </a:p>
          <a:p>
            <a:pPr algn="just"/>
            <a:r>
              <a:rPr lang="en-US" dirty="0"/>
              <a:t>The compiler created copy constructor works fine in general. We need to define our own copy constructor only if an object has pointers or any runtime allocation of the resource like file handle, a network connection..</a:t>
            </a:r>
            <a:r>
              <a:rPr lang="en-US" dirty="0" err="1"/>
              <a:t>etc</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4E6-EE8F-C865-51C3-3F77D5E7C899}"/>
              </a:ext>
            </a:extLst>
          </p:cNvPr>
          <p:cNvSpPr>
            <a:spLocks noGrp="1"/>
          </p:cNvSpPr>
          <p:nvPr>
            <p:ph type="title"/>
          </p:nvPr>
        </p:nvSpPr>
        <p:spPr/>
        <p:txBody>
          <a:bodyPr/>
          <a:lstStyle/>
          <a:p>
            <a:r>
              <a:rPr lang="en-US" altLang="zh-CN" dirty="0"/>
              <a:t>Method Overloading</a:t>
            </a:r>
            <a:endParaRPr lang="zh-CN" altLang="en-US" dirty="0"/>
          </a:p>
        </p:txBody>
      </p:sp>
      <p:sp>
        <p:nvSpPr>
          <p:cNvPr id="5" name="TextBox 4">
            <a:extLst>
              <a:ext uri="{FF2B5EF4-FFF2-40B4-BE49-F238E27FC236}">
                <a16:creationId xmlns:a16="http://schemas.microsoft.com/office/drawing/2014/main" id="{69159F2E-49AB-B207-20C8-5BBD76E708FA}"/>
              </a:ext>
            </a:extLst>
          </p:cNvPr>
          <p:cNvSpPr txBox="1"/>
          <p:nvPr/>
        </p:nvSpPr>
        <p:spPr>
          <a:xfrm>
            <a:off x="1295402" y="2677555"/>
            <a:ext cx="4214444" cy="2585323"/>
          </a:xfrm>
          <a:prstGeom prst="rect">
            <a:avLst/>
          </a:prstGeom>
          <a:noFill/>
        </p:spPr>
        <p:txBody>
          <a:bodyPr wrap="square">
            <a:spAutoFit/>
          </a:bodyPr>
          <a:lstStyle/>
          <a:p>
            <a:r>
              <a:rPr lang="zh-CN" altLang="en-US" dirty="0"/>
              <a:t>class Calculator {</a:t>
            </a:r>
          </a:p>
          <a:p>
            <a:r>
              <a:rPr lang="zh-CN" altLang="en-US" dirty="0"/>
              <a:t>    int add(int a, int b) {</a:t>
            </a:r>
          </a:p>
          <a:p>
            <a:r>
              <a:rPr lang="zh-CN" altLang="en-US" dirty="0"/>
              <a:t>        return a + b;</a:t>
            </a:r>
          </a:p>
          <a:p>
            <a:r>
              <a:rPr lang="zh-CN" altLang="en-US" dirty="0"/>
              <a:t>    }</a:t>
            </a:r>
          </a:p>
          <a:p>
            <a:endParaRPr lang="zh-CN" altLang="en-US" dirty="0"/>
          </a:p>
          <a:p>
            <a:r>
              <a:rPr lang="zh-CN" altLang="en-US" dirty="0"/>
              <a:t>    double add(double a, double b) {</a:t>
            </a:r>
          </a:p>
          <a:p>
            <a:r>
              <a:rPr lang="zh-CN" altLang="en-US" dirty="0"/>
              <a:t>        return a + b;</a:t>
            </a:r>
          </a:p>
          <a:p>
            <a:r>
              <a:rPr lang="zh-CN" altLang="en-US" dirty="0"/>
              <a:t>    }</a:t>
            </a:r>
          </a:p>
          <a:p>
            <a:r>
              <a:rPr lang="zh-CN" altLang="en-US" dirty="0"/>
              <a:t>}</a:t>
            </a:r>
          </a:p>
        </p:txBody>
      </p:sp>
      <p:sp>
        <p:nvSpPr>
          <p:cNvPr id="7" name="TextBox 6">
            <a:extLst>
              <a:ext uri="{FF2B5EF4-FFF2-40B4-BE49-F238E27FC236}">
                <a16:creationId xmlns:a16="http://schemas.microsoft.com/office/drawing/2014/main" id="{E1049D04-F292-BFE7-11B1-24839763EB7F}"/>
              </a:ext>
            </a:extLst>
          </p:cNvPr>
          <p:cNvSpPr txBox="1"/>
          <p:nvPr/>
        </p:nvSpPr>
        <p:spPr>
          <a:xfrm>
            <a:off x="4781060" y="2505670"/>
            <a:ext cx="6115538" cy="923330"/>
          </a:xfrm>
          <a:prstGeom prst="rect">
            <a:avLst/>
          </a:prstGeom>
          <a:noFill/>
        </p:spPr>
        <p:txBody>
          <a:bodyPr wrap="square">
            <a:spAutoFit/>
          </a:bodyPr>
          <a:lstStyle/>
          <a:p>
            <a:r>
              <a:rPr lang="en-US" altLang="zh-CN" b="1" dirty="0"/>
              <a:t>Multiple methods</a:t>
            </a:r>
            <a:r>
              <a:rPr lang="en-US" altLang="zh-CN" dirty="0"/>
              <a:t> in the same class can have the </a:t>
            </a:r>
            <a:r>
              <a:rPr lang="en-US" altLang="zh-CN" b="1" dirty="0"/>
              <a:t>same name</a:t>
            </a:r>
            <a:r>
              <a:rPr lang="en-US" altLang="zh-CN" dirty="0"/>
              <a:t> but </a:t>
            </a:r>
            <a:r>
              <a:rPr lang="en-US" altLang="zh-CN" b="1" dirty="0"/>
              <a:t>different parameters</a:t>
            </a:r>
            <a:r>
              <a:rPr lang="en-US" altLang="zh-CN" dirty="0"/>
              <a:t> (different number, types, or order of parameters).</a:t>
            </a:r>
            <a:endParaRPr lang="zh-CN" altLang="en-US" dirty="0"/>
          </a:p>
        </p:txBody>
      </p:sp>
      <p:sp>
        <p:nvSpPr>
          <p:cNvPr id="9" name="TextBox 8">
            <a:extLst>
              <a:ext uri="{FF2B5EF4-FFF2-40B4-BE49-F238E27FC236}">
                <a16:creationId xmlns:a16="http://schemas.microsoft.com/office/drawing/2014/main" id="{AA8023AB-35DB-0896-C7E6-40C38EBEA256}"/>
              </a:ext>
            </a:extLst>
          </p:cNvPr>
          <p:cNvSpPr txBox="1"/>
          <p:nvPr/>
        </p:nvSpPr>
        <p:spPr>
          <a:xfrm>
            <a:off x="4863123" y="4196304"/>
            <a:ext cx="6115538" cy="923330"/>
          </a:xfrm>
          <a:prstGeom prst="rect">
            <a:avLst/>
          </a:prstGeom>
          <a:noFill/>
        </p:spPr>
        <p:txBody>
          <a:bodyPr wrap="square">
            <a:spAutoFit/>
          </a:bodyPr>
          <a:lstStyle/>
          <a:p>
            <a:r>
              <a:rPr lang="en-US" altLang="zh-CN" dirty="0"/>
              <a:t>It is a form of </a:t>
            </a:r>
            <a:r>
              <a:rPr lang="en-US" altLang="zh-CN" b="1" dirty="0"/>
              <a:t>compile-time polymorphism</a:t>
            </a:r>
            <a:r>
              <a:rPr lang="en-US" altLang="zh-CN" dirty="0"/>
              <a:t>, where the correct method to call is determined at compile time based on the method signature.</a:t>
            </a:r>
            <a:endParaRPr lang="zh-CN" altLang="en-US" dirty="0"/>
          </a:p>
        </p:txBody>
      </p:sp>
    </p:spTree>
    <p:extLst>
      <p:ext uri="{BB962C8B-B14F-4D97-AF65-F5344CB8AC3E}">
        <p14:creationId xmlns:p14="http://schemas.microsoft.com/office/powerpoint/2010/main" val="177894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 Vs Deep Copy</a:t>
            </a:r>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 Vs Deep Copy</a:t>
            </a:r>
          </a:p>
        </p:txBody>
      </p:sp>
      <p:sp>
        <p:nvSpPr>
          <p:cNvPr id="3" name="Content Placeholder 2"/>
          <p:cNvSpPr>
            <a:spLocks noGrp="1"/>
          </p:cNvSpPr>
          <p:nvPr>
            <p:ph idx="1"/>
          </p:nvPr>
        </p:nvSpPr>
        <p:spPr/>
        <p:txBody>
          <a:bodyPr/>
          <a:lstStyle/>
          <a:p>
            <a:r>
              <a:rPr lang="en-US" b="1" dirty="0"/>
              <a:t>Deep copy </a:t>
            </a:r>
            <a:r>
              <a:rPr lang="en-US" dirty="0"/>
              <a:t>is possible only with user defined copy constructor. In user defined copy constructor, we make sure that pointers (or references) of copied object point to new memory locations.</a:t>
            </a:r>
          </a:p>
          <a:p>
            <a:endParaRPr lang="en-US" dirty="0"/>
          </a:p>
          <a:p>
            <a:endParaRPr lang="en-US" dirty="0"/>
          </a:p>
        </p:txBody>
      </p:sp>
      <p:pic>
        <p:nvPicPr>
          <p:cNvPr id="4" name="Picture 3"/>
          <p:cNvPicPr>
            <a:picLocks noChangeAspect="1"/>
          </p:cNvPicPr>
          <p:nvPr/>
        </p:nvPicPr>
        <p:blipFill>
          <a:blip r:embed="rId2"/>
          <a:stretch>
            <a:fillRect/>
          </a:stretch>
        </p:blipFill>
        <p:spPr>
          <a:xfrm>
            <a:off x="4097548" y="3856008"/>
            <a:ext cx="4123426" cy="22083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a:t>
            </a:r>
          </a:p>
        </p:txBody>
      </p:sp>
      <p:pic>
        <p:nvPicPr>
          <p:cNvPr id="4" name="Content Placeholder 3"/>
          <p:cNvPicPr>
            <a:picLocks noGrp="1" noChangeAspect="1"/>
          </p:cNvPicPr>
          <p:nvPr>
            <p:ph idx="1"/>
          </p:nvPr>
        </p:nvPicPr>
        <p:blipFill>
          <a:blip r:embed="rId2"/>
          <a:stretch>
            <a:fillRect/>
          </a:stretch>
        </p:blipFill>
        <p:spPr>
          <a:xfrm>
            <a:off x="3362325" y="3454400"/>
            <a:ext cx="5467350" cy="1524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Copy</a:t>
            </a:r>
          </a:p>
        </p:txBody>
      </p:sp>
      <p:sp>
        <p:nvSpPr>
          <p:cNvPr id="3" name="Content Placeholder 2"/>
          <p:cNvSpPr>
            <a:spLocks noGrp="1"/>
          </p:cNvSpPr>
          <p:nvPr>
            <p:ph idx="1"/>
          </p:nvPr>
        </p:nvSpPr>
        <p:spPr/>
        <p:txBody>
          <a:bodyPr/>
          <a:lstStyle/>
          <a:p>
            <a:r>
              <a:rPr lang="en-US" dirty="0"/>
              <a:t> </a:t>
            </a:r>
          </a:p>
        </p:txBody>
      </p:sp>
      <p:pic>
        <p:nvPicPr>
          <p:cNvPr id="4" name="Picture 3"/>
          <p:cNvPicPr>
            <a:picLocks noChangeAspect="1"/>
          </p:cNvPicPr>
          <p:nvPr/>
        </p:nvPicPr>
        <p:blipFill>
          <a:blip r:embed="rId2"/>
          <a:stretch>
            <a:fillRect/>
          </a:stretch>
        </p:blipFill>
        <p:spPr>
          <a:xfrm>
            <a:off x="3028141" y="3093558"/>
            <a:ext cx="5876925" cy="15335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1295401" y="2556932"/>
            <a:ext cx="9601196" cy="3594486"/>
          </a:xfrm>
        </p:spPr>
        <p:txBody>
          <a:bodyPr>
            <a:noAutofit/>
          </a:bodyPr>
          <a:lstStyle/>
          <a:p>
            <a:pPr marL="0" indent="0">
              <a:buNone/>
            </a:pPr>
            <a:r>
              <a:rPr lang="en-US" sz="2000" dirty="0"/>
              <a:t>Create a class called Employee that includes three pieces of information as instance variables</a:t>
            </a:r>
          </a:p>
          <a:p>
            <a:pPr marL="914400" lvl="1" indent="-457200">
              <a:buFont typeface="+mj-lt"/>
              <a:buAutoNum type="arabicPeriod"/>
            </a:pPr>
            <a:r>
              <a:rPr lang="en-US" sz="1600" dirty="0"/>
              <a:t>a first name (type String)</a:t>
            </a:r>
          </a:p>
          <a:p>
            <a:pPr marL="914400" lvl="1" indent="-457200">
              <a:buFont typeface="+mj-lt"/>
              <a:buAutoNum type="arabicPeriod"/>
            </a:pPr>
            <a:r>
              <a:rPr lang="en-US" sz="1600" dirty="0"/>
              <a:t>a last name (type String)</a:t>
            </a:r>
          </a:p>
          <a:p>
            <a:pPr marL="914400" lvl="1" indent="-457200">
              <a:buFont typeface="+mj-lt"/>
              <a:buAutoNum type="arabicPeriod"/>
            </a:pPr>
            <a:r>
              <a:rPr lang="en-US" sz="1600" dirty="0"/>
              <a:t>a monthly salary (double)</a:t>
            </a:r>
          </a:p>
          <a:p>
            <a:pPr marL="0" indent="0">
              <a:buNone/>
            </a:pPr>
            <a:r>
              <a:rPr lang="en-US" sz="2000" dirty="0"/>
              <a:t>If the monthly salary is not positive, set it to 0.0.</a:t>
            </a:r>
          </a:p>
          <a:p>
            <a:pPr marL="0" indent="0">
              <a:buNone/>
            </a:pPr>
            <a:r>
              <a:rPr lang="en-US" sz="2000" dirty="0"/>
              <a:t>Write a test application named </a:t>
            </a:r>
            <a:r>
              <a:rPr lang="en-US" sz="2000" dirty="0" err="1"/>
              <a:t>EmployeeTest</a:t>
            </a:r>
            <a:r>
              <a:rPr lang="en-US" sz="2000" dirty="0"/>
              <a:t> that demonstrates class Employee’s capabilities. Create two Employee objects and display each object’s yearly salary. Then give each Employee a 10% raise and display each Employee’s yearly salary again. Use appropriate methods for this program wherever needed.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lnSpcReduction="10000"/>
          </a:bodyPr>
          <a:lstStyle/>
          <a:p>
            <a:pPr marL="0" indent="0">
              <a:buNone/>
            </a:pPr>
            <a:r>
              <a:rPr lang="en-US" sz="2800" dirty="0"/>
              <a:t>Create a 'DISTANCE' class with : - feet and inches as data members – member function to input distance</a:t>
            </a:r>
          </a:p>
          <a:p>
            <a:pPr marL="914400" lvl="1" indent="-457200">
              <a:buFont typeface="+mj-lt"/>
              <a:buAutoNum type="arabicPeriod"/>
            </a:pPr>
            <a:r>
              <a:rPr lang="en-US" dirty="0"/>
              <a:t>- member function to output distance</a:t>
            </a:r>
          </a:p>
          <a:p>
            <a:pPr marL="914400" lvl="1" indent="-457200">
              <a:buFont typeface="+mj-lt"/>
              <a:buAutoNum type="arabicPeriod"/>
            </a:pPr>
            <a:r>
              <a:rPr lang="en-US" dirty="0"/>
              <a:t>- member function to add two distance objects</a:t>
            </a:r>
          </a:p>
          <a:p>
            <a:pPr marL="0" indent="0">
              <a:buNone/>
            </a:pPr>
            <a:r>
              <a:rPr lang="en-US" sz="2800" dirty="0"/>
              <a:t>Write a main function to create objects of DISTANCE class. Input two distances, add them in new distance instance and display the result.</a:t>
            </a: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4E6-EE8F-C865-51C3-3F77D5E7C899}"/>
              </a:ext>
            </a:extLst>
          </p:cNvPr>
          <p:cNvSpPr>
            <a:spLocks noGrp="1"/>
          </p:cNvSpPr>
          <p:nvPr>
            <p:ph type="title"/>
          </p:nvPr>
        </p:nvSpPr>
        <p:spPr/>
        <p:txBody>
          <a:bodyPr/>
          <a:lstStyle/>
          <a:p>
            <a:r>
              <a:rPr lang="en-US" altLang="zh-CN" dirty="0"/>
              <a:t>Method Overriding</a:t>
            </a:r>
            <a:endParaRPr lang="zh-CN" altLang="en-US" dirty="0"/>
          </a:p>
        </p:txBody>
      </p:sp>
      <p:sp>
        <p:nvSpPr>
          <p:cNvPr id="4" name="Rectangle 2">
            <a:extLst>
              <a:ext uri="{FF2B5EF4-FFF2-40B4-BE49-F238E27FC236}">
                <a16:creationId xmlns:a16="http://schemas.microsoft.com/office/drawing/2014/main" id="{69655003-F069-BAAD-BA3C-765611CA039C}"/>
              </a:ext>
            </a:extLst>
          </p:cNvPr>
          <p:cNvSpPr>
            <a:spLocks noChangeArrowheads="1"/>
          </p:cNvSpPr>
          <p:nvPr/>
        </p:nvSpPr>
        <p:spPr bwMode="auto">
          <a:xfrm>
            <a:off x="5853723" y="2149455"/>
            <a:ext cx="49002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A </a:t>
            </a:r>
            <a:r>
              <a:rPr kumimoji="0" lang="zh-CN" altLang="zh-CN" sz="1800" b="1" i="0" u="none" strike="noStrike" cap="none" normalizeH="0" baseline="0" dirty="0">
                <a:ln>
                  <a:noFill/>
                </a:ln>
                <a:solidFill>
                  <a:schemeClr val="tx1"/>
                </a:solidFill>
                <a:effectLst/>
                <a:latin typeface="Arial" panose="020B0604020202020204" pitchFamily="34" charset="0"/>
              </a:rPr>
              <a:t>subclass</a:t>
            </a:r>
            <a:r>
              <a:rPr kumimoji="0" lang="zh-CN" altLang="zh-CN" sz="1800" b="0" i="0" u="none" strike="noStrike" cap="none" normalizeH="0" baseline="0" dirty="0">
                <a:ln>
                  <a:noFill/>
                </a:ln>
                <a:solidFill>
                  <a:schemeClr val="tx1"/>
                </a:solidFill>
                <a:effectLst/>
                <a:latin typeface="Arial" panose="020B0604020202020204" pitchFamily="34" charset="0"/>
              </a:rPr>
              <a:t> can provide a </a:t>
            </a:r>
            <a:r>
              <a:rPr kumimoji="0" lang="zh-CN" altLang="zh-CN" sz="1800" b="1" i="0" u="none" strike="noStrike" cap="none" normalizeH="0" baseline="0" dirty="0">
                <a:ln>
                  <a:noFill/>
                </a:ln>
                <a:solidFill>
                  <a:schemeClr val="tx1"/>
                </a:solidFill>
                <a:effectLst/>
                <a:latin typeface="Arial" panose="020B0604020202020204" pitchFamily="34" charset="0"/>
              </a:rPr>
              <a:t>specific implementation</a:t>
            </a:r>
            <a:r>
              <a:rPr kumimoji="0" lang="zh-CN" altLang="zh-CN" sz="1800" b="0" i="0" u="none" strike="noStrike" cap="none" normalizeH="0" baseline="0" dirty="0">
                <a:ln>
                  <a:noFill/>
                </a:ln>
                <a:solidFill>
                  <a:schemeClr val="tx1"/>
                </a:solidFill>
                <a:effectLst/>
                <a:latin typeface="Arial" panose="020B0604020202020204" pitchFamily="34" charset="0"/>
              </a:rPr>
              <a:t> of a method that is already defined in its </a:t>
            </a:r>
            <a:r>
              <a:rPr kumimoji="0" lang="zh-CN" altLang="zh-CN" sz="1800" b="1" i="0" u="none" strike="noStrike" cap="none" normalizeH="0" baseline="0" dirty="0">
                <a:ln>
                  <a:noFill/>
                </a:ln>
                <a:solidFill>
                  <a:schemeClr val="tx1"/>
                </a:solidFill>
                <a:effectLst/>
                <a:latin typeface="Arial" panose="020B0604020202020204" pitchFamily="34" charset="0"/>
              </a:rPr>
              <a:t>superclass</a:t>
            </a:r>
            <a:r>
              <a:rPr kumimoji="0" lang="zh-CN" altLang="zh-CN" sz="1800" b="0" i="0" u="none" strike="noStrike" cap="none" normalizeH="0" baseline="0" dirty="0">
                <a:ln>
                  <a:noFill/>
                </a:ln>
                <a:solidFill>
                  <a:schemeClr val="tx1"/>
                </a:solidFill>
                <a:effectLst/>
                <a:latin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It is a form of </a:t>
            </a:r>
            <a:r>
              <a:rPr kumimoji="0" lang="zh-CN" altLang="zh-CN" sz="1800" b="1" i="0" u="none" strike="noStrike" cap="none" normalizeH="0" baseline="0" dirty="0">
                <a:ln>
                  <a:noFill/>
                </a:ln>
                <a:solidFill>
                  <a:schemeClr val="tx1"/>
                </a:solidFill>
                <a:effectLst/>
                <a:latin typeface="Arial" panose="020B0604020202020204" pitchFamily="34" charset="0"/>
              </a:rPr>
              <a:t>runtime polymorphism</a:t>
            </a:r>
            <a:r>
              <a:rPr kumimoji="0" lang="zh-CN" altLang="zh-CN" sz="1800" b="0" i="0" u="none" strike="noStrike" cap="none" normalizeH="0" baseline="0" dirty="0">
                <a:ln>
                  <a:noFill/>
                </a:ln>
                <a:solidFill>
                  <a:schemeClr val="tx1"/>
                </a:solidFill>
                <a:effectLst/>
                <a:latin typeface="Arial" panose="020B0604020202020204" pitchFamily="34" charset="0"/>
              </a:rPr>
              <a:t>, where the correct method to call is determined at runtime based on the object's type. </a:t>
            </a:r>
          </a:p>
        </p:txBody>
      </p:sp>
      <p:sp>
        <p:nvSpPr>
          <p:cNvPr id="8" name="TextBox 7">
            <a:extLst>
              <a:ext uri="{FF2B5EF4-FFF2-40B4-BE49-F238E27FC236}">
                <a16:creationId xmlns:a16="http://schemas.microsoft.com/office/drawing/2014/main" id="{BD1C6020-C837-17F8-1EFA-3F51C6B70462}"/>
              </a:ext>
            </a:extLst>
          </p:cNvPr>
          <p:cNvSpPr txBox="1"/>
          <p:nvPr/>
        </p:nvSpPr>
        <p:spPr>
          <a:xfrm>
            <a:off x="1197707" y="2451732"/>
            <a:ext cx="4898293" cy="3416320"/>
          </a:xfrm>
          <a:prstGeom prst="rect">
            <a:avLst/>
          </a:prstGeom>
          <a:noFill/>
        </p:spPr>
        <p:txBody>
          <a:bodyPr wrap="square">
            <a:spAutoFit/>
          </a:bodyPr>
          <a:lstStyle/>
          <a:p>
            <a:r>
              <a:rPr lang="zh-CN" altLang="en-US" dirty="0"/>
              <a:t>class Animal {</a:t>
            </a:r>
          </a:p>
          <a:p>
            <a:r>
              <a:rPr lang="zh-CN" altLang="en-US" dirty="0"/>
              <a:t>    void sound() {</a:t>
            </a:r>
          </a:p>
          <a:p>
            <a:r>
              <a:rPr lang="zh-CN" altLang="en-US" dirty="0"/>
              <a:t>        System.out.println("Animal makes a sound");</a:t>
            </a:r>
          </a:p>
          <a:p>
            <a:r>
              <a:rPr lang="zh-CN" altLang="en-US" dirty="0"/>
              <a:t>    }</a:t>
            </a:r>
          </a:p>
          <a:p>
            <a:r>
              <a:rPr lang="zh-CN" altLang="en-US" dirty="0"/>
              <a:t>}</a:t>
            </a:r>
          </a:p>
          <a:p>
            <a:endParaRPr lang="zh-CN" altLang="en-US" dirty="0"/>
          </a:p>
          <a:p>
            <a:r>
              <a:rPr lang="zh-CN" altLang="en-US" dirty="0"/>
              <a:t>class Dog extends Animal {</a:t>
            </a:r>
          </a:p>
          <a:p>
            <a:r>
              <a:rPr lang="zh-CN" altLang="en-US" dirty="0"/>
              <a:t>    @Override</a:t>
            </a:r>
          </a:p>
          <a:p>
            <a:r>
              <a:rPr lang="zh-CN" altLang="en-US" dirty="0"/>
              <a:t>    void sound() {</a:t>
            </a:r>
          </a:p>
          <a:p>
            <a:r>
              <a:rPr lang="zh-CN" altLang="en-US" dirty="0"/>
              <a:t>        System.out.println("Dog barks");</a:t>
            </a:r>
          </a:p>
          <a:p>
            <a:r>
              <a:rPr lang="zh-CN" altLang="en-US" dirty="0"/>
              <a:t>    }</a:t>
            </a:r>
          </a:p>
          <a:p>
            <a:r>
              <a:rPr lang="zh-CN" altLang="en-US" dirty="0"/>
              <a:t>}</a:t>
            </a:r>
          </a:p>
        </p:txBody>
      </p:sp>
    </p:spTree>
    <p:extLst>
      <p:ext uri="{BB962C8B-B14F-4D97-AF65-F5344CB8AC3E}">
        <p14:creationId xmlns:p14="http://schemas.microsoft.com/office/powerpoint/2010/main" val="250687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normAutofit/>
          </a:bodyPr>
          <a:lstStyle/>
          <a:p>
            <a:pPr algn="just"/>
            <a:r>
              <a:rPr lang="en-US" sz="3200" dirty="0"/>
              <a:t>A constructor is a member function of a class which initializes objects of a class.</a:t>
            </a:r>
          </a:p>
          <a:p>
            <a:pPr algn="just"/>
            <a:endParaRPr lang="en-US" sz="3200" dirty="0"/>
          </a:p>
          <a:p>
            <a:pPr algn="just"/>
            <a:r>
              <a:rPr lang="en-US" sz="3200"/>
              <a:t>Constructor </a:t>
            </a:r>
            <a:r>
              <a:rPr lang="en-US" sz="3200" dirty="0"/>
              <a:t>is automatically called when object(instance of class) create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constructors are different from a normal member function?</a:t>
            </a:r>
          </a:p>
        </p:txBody>
      </p:sp>
      <p:sp>
        <p:nvSpPr>
          <p:cNvPr id="3" name="Content Placeholder 2"/>
          <p:cNvSpPr>
            <a:spLocks noGrp="1"/>
          </p:cNvSpPr>
          <p:nvPr>
            <p:ph idx="1"/>
          </p:nvPr>
        </p:nvSpPr>
        <p:spPr/>
        <p:txBody>
          <a:bodyPr>
            <a:noAutofit/>
          </a:bodyPr>
          <a:lstStyle/>
          <a:p>
            <a:pPr algn="just"/>
            <a:r>
              <a:rPr lang="en-US" sz="2800" dirty="0"/>
              <a:t>Constructor has same name as the class itself.</a:t>
            </a:r>
          </a:p>
          <a:p>
            <a:pPr algn="just"/>
            <a:r>
              <a:rPr lang="en-US" sz="2800" dirty="0"/>
              <a:t>Constructors don’t have return type.</a:t>
            </a:r>
          </a:p>
          <a:p>
            <a:pPr algn="just"/>
            <a:r>
              <a:rPr lang="en-US" sz="2800" dirty="0"/>
              <a:t>A constructor is automatically called when an object is created.</a:t>
            </a:r>
          </a:p>
          <a:p>
            <a:pPr algn="just"/>
            <a:r>
              <a:rPr lang="en-US" sz="2800" dirty="0"/>
              <a:t>If we do not specify a constructor, compiler generates a default constructor for us (expects no parameters and has an empty body).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Autofit/>
          </a:bodyPr>
          <a:lstStyle/>
          <a:p>
            <a:pPr algn="just"/>
            <a:r>
              <a:rPr lang="en-US" sz="2800" b="1" dirty="0"/>
              <a:t>Default Constructor:</a:t>
            </a:r>
            <a:r>
              <a:rPr lang="en-US" sz="2800" dirty="0"/>
              <a:t> Default constructor is the constructor which doesn’t take any argument. It has no parameters.</a:t>
            </a:r>
          </a:p>
          <a:p>
            <a:pPr algn="just"/>
            <a:r>
              <a:rPr lang="en-US" sz="2800" b="1" dirty="0"/>
              <a:t>Parameterized Constructors: </a:t>
            </a:r>
            <a:r>
              <a:rPr lang="en-US" sz="2800" dirty="0"/>
              <a:t>It is possible to pass arguments to constructors. Typically, these arguments help initialize an object when it is created.</a:t>
            </a:r>
          </a:p>
          <a:p>
            <a:pPr algn="just"/>
            <a:r>
              <a:rPr lang="en-US" sz="2800" b="1" dirty="0"/>
              <a:t>Copy Constructor:</a:t>
            </a:r>
            <a:r>
              <a:rPr lang="en-US" sz="2800" dirty="0"/>
              <a:t> A copy constructor is a member function which initializes an object using another object of the same class.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511" y="527490"/>
            <a:ext cx="9601196" cy="1303867"/>
          </a:xfrm>
        </p:spPr>
        <p:txBody>
          <a:bodyPr/>
          <a:lstStyle/>
          <a:p>
            <a:r>
              <a:rPr lang="en-US" dirty="0"/>
              <a:t>1. Default Constructor</a:t>
            </a:r>
          </a:p>
        </p:txBody>
      </p:sp>
      <p:pic>
        <p:nvPicPr>
          <p:cNvPr id="6" name="Picture 5"/>
          <p:cNvPicPr>
            <a:picLocks noChangeAspect="1"/>
          </p:cNvPicPr>
          <p:nvPr/>
        </p:nvPicPr>
        <p:blipFill>
          <a:blip r:embed="rId2"/>
          <a:srcRect l="9219" t="20109"/>
          <a:stretch>
            <a:fillRect/>
          </a:stretch>
        </p:blipFill>
        <p:spPr>
          <a:xfrm>
            <a:off x="1363980" y="2439670"/>
            <a:ext cx="4364355" cy="3272155"/>
          </a:xfrm>
          <a:prstGeom prst="rect">
            <a:avLst/>
          </a:prstGeom>
        </p:spPr>
      </p:pic>
      <p:pic>
        <p:nvPicPr>
          <p:cNvPr id="7" name="Picture 6"/>
          <p:cNvPicPr>
            <a:picLocks noChangeAspect="1"/>
          </p:cNvPicPr>
          <p:nvPr/>
        </p:nvPicPr>
        <p:blipFill>
          <a:blip r:embed="rId3"/>
          <a:srcRect l="10645" t="18984"/>
          <a:stretch>
            <a:fillRect/>
          </a:stretch>
        </p:blipFill>
        <p:spPr>
          <a:xfrm>
            <a:off x="6188075" y="2435225"/>
            <a:ext cx="4706620" cy="33413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Parameterized Constructors</a:t>
            </a:r>
          </a:p>
        </p:txBody>
      </p:sp>
      <p:sp>
        <p:nvSpPr>
          <p:cNvPr id="5" name="Rectangle 4"/>
          <p:cNvSpPr/>
          <p:nvPr/>
        </p:nvSpPr>
        <p:spPr>
          <a:xfrm>
            <a:off x="7386735" y="2593910"/>
            <a:ext cx="3875314" cy="3139321"/>
          </a:xfrm>
          <a:prstGeom prst="rect">
            <a:avLst/>
          </a:prstGeom>
        </p:spPr>
        <p:txBody>
          <a:bodyPr wrap="square">
            <a:spAutoFit/>
          </a:bodyPr>
          <a:lstStyle/>
          <a:p>
            <a:pPr algn="just"/>
            <a:r>
              <a:rPr lang="en-US" sz="2200" dirty="0">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p>
        </p:txBody>
      </p:sp>
      <p:pic>
        <p:nvPicPr>
          <p:cNvPr id="6" name="Picture 5"/>
          <p:cNvPicPr>
            <a:picLocks noChangeAspect="1"/>
          </p:cNvPicPr>
          <p:nvPr/>
        </p:nvPicPr>
        <p:blipFill>
          <a:blip r:embed="rId2"/>
          <a:stretch>
            <a:fillRect/>
          </a:stretch>
        </p:blipFill>
        <p:spPr>
          <a:xfrm>
            <a:off x="1497131" y="2593910"/>
            <a:ext cx="3952875" cy="1381125"/>
          </a:xfrm>
          <a:prstGeom prst="rect">
            <a:avLst/>
          </a:prstGeom>
        </p:spPr>
      </p:pic>
      <p:pic>
        <p:nvPicPr>
          <p:cNvPr id="7" name="Picture 6"/>
          <p:cNvPicPr>
            <a:picLocks noChangeAspect="1"/>
          </p:cNvPicPr>
          <p:nvPr/>
        </p:nvPicPr>
        <p:blipFill>
          <a:blip r:embed="rId3"/>
          <a:stretch>
            <a:fillRect/>
          </a:stretch>
        </p:blipFill>
        <p:spPr>
          <a:xfrm>
            <a:off x="1497131" y="4748032"/>
            <a:ext cx="5734050" cy="657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Parameterized Constructors</a:t>
            </a:r>
            <a:endParaRPr lang="en-US" dirty="0"/>
          </a:p>
        </p:txBody>
      </p:sp>
      <p:sp>
        <p:nvSpPr>
          <p:cNvPr id="3" name="Content Placeholder 2"/>
          <p:cNvSpPr>
            <a:spLocks noGrp="1"/>
          </p:cNvSpPr>
          <p:nvPr>
            <p:ph idx="1"/>
          </p:nvPr>
        </p:nvSpPr>
        <p:spPr>
          <a:xfrm>
            <a:off x="1295402" y="2510278"/>
            <a:ext cx="9601196" cy="3713239"/>
          </a:xfrm>
        </p:spPr>
        <p:txBody>
          <a:bodyPr>
            <a:noAutofit/>
          </a:bodyPr>
          <a:lstStyle/>
          <a:p>
            <a:pPr fontAlgn="base"/>
            <a:r>
              <a:rPr lang="en-US" b="1" dirty="0"/>
              <a:t>Uses of Parameterized constructor:</a:t>
            </a:r>
            <a:endParaRPr lang="en-US" dirty="0"/>
          </a:p>
          <a:p>
            <a:pPr marL="0" indent="0" fontAlgn="base">
              <a:buNone/>
            </a:pPr>
            <a:r>
              <a:rPr lang="en-US" dirty="0"/>
              <a:t>	It is used to initialize the various data elements of different objects with 	different values when they are created.</a:t>
            </a:r>
          </a:p>
          <a:p>
            <a:pPr marL="0" indent="0" fontAlgn="base">
              <a:buNone/>
            </a:pPr>
            <a:r>
              <a:rPr lang="en-US" dirty="0"/>
              <a:t>      It is used to </a:t>
            </a:r>
            <a:r>
              <a:rPr lang="en-US" b="1" dirty="0"/>
              <a:t>overload</a:t>
            </a:r>
            <a:r>
              <a:rPr lang="en-US" dirty="0"/>
              <a:t> constructors.</a:t>
            </a:r>
          </a:p>
          <a:p>
            <a:pPr fontAlgn="base"/>
            <a:r>
              <a:rPr lang="en-US" b="1" dirty="0"/>
              <a:t>Can we have more than one constructors in a class?</a:t>
            </a:r>
            <a:br>
              <a:rPr lang="en-US" dirty="0"/>
            </a:br>
            <a:r>
              <a:rPr lang="en-US" dirty="0"/>
              <a:t>Yes, It is called </a:t>
            </a:r>
            <a:r>
              <a:rPr lang="en-US" dirty="0">
                <a:hlinkClick r:id="rId2"/>
              </a:rPr>
              <a:t>Constructor Overloading</a:t>
            </a:r>
            <a:r>
              <a:rPr lang="en-US" dirty="0"/>
              <a:t>.</a:t>
            </a:r>
          </a:p>
          <a:p>
            <a:pPr marL="0" indent="0">
              <a:buNone/>
            </a:pPr>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zNzRhOWJiY2FiOTVhMTA5MmZhY2FkYTcwODJlMzY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1005</TotalTime>
  <Words>1418</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Garamond</vt:lpstr>
      <vt:lpstr>Roboto</vt:lpstr>
      <vt:lpstr>Organic</vt:lpstr>
      <vt:lpstr>Object Oriented Programming (OOP)</vt:lpstr>
      <vt:lpstr>Method Overloading</vt:lpstr>
      <vt:lpstr>Method Overriding</vt:lpstr>
      <vt:lpstr>Constructor</vt:lpstr>
      <vt:lpstr>How constructors are different from a normal member function?</vt:lpstr>
      <vt:lpstr>Types of Constructors</vt:lpstr>
      <vt:lpstr>1. Default Constructor</vt:lpstr>
      <vt:lpstr>2. Parameterized Constructors</vt:lpstr>
      <vt:lpstr>2. Parameterized Constructors</vt:lpstr>
      <vt:lpstr>Constructor Overloading</vt:lpstr>
      <vt:lpstr>Constructor Overloading</vt:lpstr>
      <vt:lpstr>PowerPoint Presentation</vt:lpstr>
      <vt:lpstr>Constructor Overloading </vt:lpstr>
      <vt:lpstr>Is constructor or class members private by default?</vt:lpstr>
      <vt:lpstr>PowerPoint Presentation</vt:lpstr>
      <vt:lpstr>Last type - copy constructor</vt:lpstr>
      <vt:lpstr>3. Copy Constructor</vt:lpstr>
      <vt:lpstr>3. Copy Constructor</vt:lpstr>
      <vt:lpstr>When is user-defined copy constructor needed?</vt:lpstr>
      <vt:lpstr>Shallow Copy Vs Deep Copy</vt:lpstr>
      <vt:lpstr>Shallow Copy Vs Deep Copy</vt:lpstr>
      <vt:lpstr>Shallow Copy</vt:lpstr>
      <vt:lpstr>Deep Copy</vt:lpstr>
      <vt:lpstr>Exercise</vt:lpstr>
      <vt:lpstr>Exercise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minara jahan</cp:lastModifiedBy>
  <cp:revision>118</cp:revision>
  <dcterms:created xsi:type="dcterms:W3CDTF">2019-01-21T07:30:00Z</dcterms:created>
  <dcterms:modified xsi:type="dcterms:W3CDTF">2024-12-19T06:55:58Z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E8EA37377EB44631815D8D7AB8B77CB0_12</vt:lpwstr>
  </property>
  <property fmtid="{D5CDD505-2E9C-101B-9397-08002B2CF9AE}" pid="3" name="KSOProductBuildVer">
    <vt:lpwstr>2052-12.1.0.17857</vt:lpwstr>
  </property>
</Properties>
</file>